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2" r:id="rId1"/>
  </p:sldMasterIdLst>
  <p:notesMasterIdLst>
    <p:notesMasterId r:id="rId60"/>
  </p:notesMasterIdLst>
  <p:handoutMasterIdLst>
    <p:handoutMasterId r:id="rId61"/>
  </p:handoutMasterIdLst>
  <p:sldIdLst>
    <p:sldId id="882" r:id="rId2"/>
    <p:sldId id="883" r:id="rId3"/>
    <p:sldId id="1305" r:id="rId4"/>
    <p:sldId id="1306" r:id="rId5"/>
    <p:sldId id="1304" r:id="rId6"/>
    <p:sldId id="884" r:id="rId7"/>
    <p:sldId id="885" r:id="rId8"/>
    <p:sldId id="886" r:id="rId9"/>
    <p:sldId id="887" r:id="rId10"/>
    <p:sldId id="888" r:id="rId11"/>
    <p:sldId id="889" r:id="rId12"/>
    <p:sldId id="1263" r:id="rId13"/>
    <p:sldId id="890" r:id="rId14"/>
    <p:sldId id="891" r:id="rId15"/>
    <p:sldId id="892" r:id="rId16"/>
    <p:sldId id="893" r:id="rId17"/>
    <p:sldId id="1293" r:id="rId18"/>
    <p:sldId id="1294" r:id="rId19"/>
    <p:sldId id="1307" r:id="rId20"/>
    <p:sldId id="1308" r:id="rId21"/>
    <p:sldId id="1295" r:id="rId22"/>
    <p:sldId id="1296" r:id="rId23"/>
    <p:sldId id="1302" r:id="rId24"/>
    <p:sldId id="1303" r:id="rId25"/>
    <p:sldId id="1309" r:id="rId26"/>
    <p:sldId id="1299" r:id="rId27"/>
    <p:sldId id="1300" r:id="rId28"/>
    <p:sldId id="1301" r:id="rId29"/>
    <p:sldId id="1297" r:id="rId30"/>
    <p:sldId id="1264" r:id="rId31"/>
    <p:sldId id="1265" r:id="rId32"/>
    <p:sldId id="1267" r:id="rId33"/>
    <p:sldId id="1268" r:id="rId34"/>
    <p:sldId id="894" r:id="rId35"/>
    <p:sldId id="904" r:id="rId36"/>
    <p:sldId id="1269" r:id="rId37"/>
    <p:sldId id="1270" r:id="rId38"/>
    <p:sldId id="1271" r:id="rId39"/>
    <p:sldId id="1272" r:id="rId40"/>
    <p:sldId id="1273" r:id="rId41"/>
    <p:sldId id="903" r:id="rId42"/>
    <p:sldId id="1275" r:id="rId43"/>
    <p:sldId id="1276" r:id="rId44"/>
    <p:sldId id="1278" r:id="rId45"/>
    <p:sldId id="1279" r:id="rId46"/>
    <p:sldId id="1280" r:id="rId47"/>
    <p:sldId id="1281" r:id="rId48"/>
    <p:sldId id="1310" r:id="rId49"/>
    <p:sldId id="1282" r:id="rId50"/>
    <p:sldId id="1283" r:id="rId51"/>
    <p:sldId id="1284" r:id="rId52"/>
    <p:sldId id="1285" r:id="rId53"/>
    <p:sldId id="1286" r:id="rId54"/>
    <p:sldId id="1287" r:id="rId55"/>
    <p:sldId id="1288" r:id="rId56"/>
    <p:sldId id="1289" r:id="rId57"/>
    <p:sldId id="1290" r:id="rId58"/>
    <p:sldId id="1291" r:id="rId59"/>
  </p:sldIdLst>
  <p:sldSz cx="9144000" cy="6858000" type="screen4x3"/>
  <p:notesSz cx="6645275" cy="97774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20">
          <p15:clr>
            <a:srgbClr val="A4A3A4"/>
          </p15:clr>
        </p15:guide>
        <p15:guide id="2" pos="4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80">
          <p15:clr>
            <a:srgbClr val="A4A3A4"/>
          </p15:clr>
        </p15:guide>
        <p15:guide id="2" pos="209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D56A"/>
    <a:srgbClr val="4D4D4D"/>
    <a:srgbClr val="5F5F5F"/>
    <a:srgbClr val="99FFCC"/>
    <a:srgbClr val="009900"/>
    <a:srgbClr val="00FF00"/>
    <a:srgbClr val="BC4242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0" autoAdjust="0"/>
    <p:restoredTop sz="93284" autoAdjust="0"/>
  </p:normalViewPr>
  <p:slideViewPr>
    <p:cSldViewPr>
      <p:cViewPr>
        <p:scale>
          <a:sx n="136" d="100"/>
          <a:sy n="136" d="100"/>
        </p:scale>
        <p:origin x="240" y="144"/>
      </p:cViewPr>
      <p:guideLst>
        <p:guide orient="horz" pos="720"/>
        <p:guide pos="4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004" y="-102"/>
      </p:cViewPr>
      <p:guideLst>
        <p:guide orient="horz" pos="3080"/>
        <p:guide pos="209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viewProps" Target="viewProps.xml"/><Relationship Id="rId64" Type="http://schemas.openxmlformats.org/officeDocument/2006/relationships/theme" Target="theme/theme1.xml"/><Relationship Id="rId65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notesMaster" Target="notesMasters/notesMaster1.xml"/><Relationship Id="rId61" Type="http://schemas.openxmlformats.org/officeDocument/2006/relationships/handoutMaster" Target="handoutMasters/handoutMaster1.xml"/><Relationship Id="rId62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defTabSz="931863">
              <a:defRPr sz="1300" smtClean="0"/>
            </a:lvl1pPr>
          </a:lstStyle>
          <a:p>
            <a:pPr>
              <a:defRPr/>
            </a:pPr>
            <a:r>
              <a:rPr lang="en-US"/>
              <a:t>Cours EJB/J2EE</a:t>
            </a:r>
          </a:p>
          <a:p>
            <a:pPr>
              <a:defRPr/>
            </a:pPr>
            <a:r>
              <a:rPr lang="en-US"/>
              <a:t>Copyright Michel Buffa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6555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algn="r" defTabSz="931863">
              <a:defRPr sz="1300" smtClean="0"/>
            </a:lvl1pPr>
          </a:lstStyle>
          <a:p>
            <a:pPr>
              <a:defRPr/>
            </a:pPr>
            <a:fld id="{19A408BC-5A34-4995-BC96-572F72841017}" type="datetime1">
              <a:rPr lang="fr-FR"/>
              <a:pPr>
                <a:defRPr/>
              </a:pPr>
              <a:t>02/05/2017</a:t>
            </a:fld>
            <a:endParaRPr lang="en-US"/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33800" y="9296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B08CFB2F-83CF-4766-A62C-3C8A717F5BC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defTabSz="931863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555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algn="r" defTabSz="931863">
              <a:defRPr sz="1300" smtClean="0"/>
            </a:lvl1pPr>
          </a:lstStyle>
          <a:p>
            <a:pPr>
              <a:defRPr/>
            </a:pPr>
            <a:fld id="{84265D96-BAF3-4DDF-9497-C581F8762327}" type="datetime1">
              <a:rPr lang="fr-FR"/>
              <a:pPr>
                <a:defRPr/>
              </a:pPr>
              <a:t>02/05/2017</a:t>
            </a:fld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9475" y="733425"/>
            <a:ext cx="4889500" cy="3667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5825" y="4645025"/>
            <a:ext cx="4873625" cy="439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8463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b" anchorCtr="0" compatLnSpc="1">
            <a:prstTxWarp prst="textNoShape">
              <a:avLst/>
            </a:prstTxWarp>
          </a:bodyPr>
          <a:lstStyle>
            <a:lvl1pPr defTabSz="931863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65550" y="9288463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b" anchorCtr="0" compatLnSpc="1">
            <a:prstTxWarp prst="textNoShape">
              <a:avLst/>
            </a:prstTxWarp>
          </a:bodyPr>
          <a:lstStyle>
            <a:lvl1pPr algn="r" defTabSz="931863">
              <a:defRPr sz="1300" smtClean="0"/>
            </a:lvl1pPr>
          </a:lstStyle>
          <a:p>
            <a:pPr>
              <a:defRPr/>
            </a:pPr>
            <a:fld id="{00931D80-0417-474E-B769-FC70DB5A2A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 bwMode="grayWhite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8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2819400"/>
            <a:ext cx="6858000" cy="533400"/>
          </a:xfrm>
        </p:spPr>
        <p:txBody>
          <a:bodyPr anchor="b"/>
          <a:lstStyle>
            <a:lvl1pPr>
              <a:lnSpc>
                <a:spcPct val="11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898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200400"/>
            <a:ext cx="6858000" cy="457200"/>
          </a:xfrm>
        </p:spPr>
        <p:txBody>
          <a:bodyPr/>
          <a:lstStyle>
            <a:lvl1pPr marL="0" indent="0">
              <a:lnSpc>
                <a:spcPct val="110000"/>
              </a:lnSpc>
              <a:buFont typeface="Wingdings" pitchFamily="2" charset="2"/>
              <a:buNone/>
              <a:defRPr sz="24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9243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62500" y="1447800"/>
            <a:ext cx="39243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1650" y="177800"/>
            <a:ext cx="2114550" cy="59944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08000" y="177800"/>
            <a:ext cx="6191250" cy="5994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177800"/>
            <a:ext cx="8458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8001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60000"/>
        </a:spcBef>
        <a:spcAft>
          <a:spcPct val="0"/>
        </a:spcAft>
        <a:buClr>
          <a:srgbClr val="00558C"/>
        </a:buClr>
        <a:buSzPct val="8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93B2D1"/>
        </a:buClr>
        <a:buSzPct val="80000"/>
        <a:buFont typeface="Wingdings" pitchFamily="2" charset="2"/>
        <a:buChar char="n"/>
        <a:defRPr sz="2400">
          <a:solidFill>
            <a:srgbClr val="777777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2400">
          <a:solidFill>
            <a:srgbClr val="777777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–"/>
        <a:defRPr sz="2000">
          <a:solidFill>
            <a:srgbClr val="777777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3" Type="http://schemas.openxmlformats.org/officeDocument/2006/relationships/hyperlink" Target="mailto:buffa@unice.fr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3424246"/>
            <a:ext cx="6858000" cy="533400"/>
          </a:xfrm>
        </p:spPr>
        <p:txBody>
          <a:bodyPr/>
          <a:lstStyle/>
          <a:p>
            <a:r>
              <a:rPr lang="fr-FR" dirty="0" smtClean="0"/>
              <a:t>Persistance dans Java EE 6 : JPA2 et EJB 3.1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4186246"/>
            <a:ext cx="6858000" cy="457200"/>
          </a:xfrm>
        </p:spPr>
        <p:txBody>
          <a:bodyPr/>
          <a:lstStyle/>
          <a:p>
            <a:pPr algn="ctr"/>
            <a:r>
              <a:rPr lang="fr-FR" sz="1600" i="1" dirty="0" smtClean="0"/>
              <a:t>Michel </a:t>
            </a:r>
            <a:r>
              <a:rPr lang="fr-FR" sz="1600" i="1" dirty="0" err="1" smtClean="0"/>
              <a:t>Buffa</a:t>
            </a:r>
            <a:r>
              <a:rPr lang="fr-FR" sz="1600" i="1" dirty="0" smtClean="0"/>
              <a:t> (</a:t>
            </a:r>
            <a:r>
              <a:rPr lang="fr-FR" sz="1600" i="1" dirty="0" smtClean="0">
                <a:hlinkClick r:id="rId3"/>
              </a:rPr>
              <a:t>buffa@unice.fr</a:t>
            </a:r>
            <a:r>
              <a:rPr lang="fr-FR" sz="1600" i="1" dirty="0" smtClean="0"/>
              <a:t>), UNSA 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Contexte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2984"/>
            <a:ext cx="8001000" cy="5500726"/>
          </a:xfrm>
        </p:spPr>
        <p:txBody>
          <a:bodyPr/>
          <a:lstStyle/>
          <a:p>
            <a:r>
              <a:rPr lang="fr-FR" dirty="0" smtClean="0"/>
              <a:t>Java EE 6 propose ce qu’on appelle « un web profile »</a:t>
            </a:r>
          </a:p>
          <a:p>
            <a:pPr lvl="1"/>
            <a:r>
              <a:rPr lang="fr-FR" dirty="0" smtClean="0"/>
              <a:t>Un sous-ensemble de java EE pour le développement d’application web simples</a:t>
            </a:r>
          </a:p>
          <a:p>
            <a:pPr lvl="1"/>
            <a:r>
              <a:rPr lang="fr-FR" dirty="0" smtClean="0"/>
              <a:t>La suite sera abordée en partie l’an prochain</a:t>
            </a:r>
          </a:p>
          <a:p>
            <a:r>
              <a:rPr lang="fr-FR" dirty="0" smtClean="0"/>
              <a:t>Dans ce web profile on propose :</a:t>
            </a:r>
          </a:p>
          <a:p>
            <a:pPr lvl="1"/>
            <a:r>
              <a:rPr lang="fr-FR" dirty="0" smtClean="0"/>
              <a:t>Vue : JSP ou </a:t>
            </a:r>
            <a:r>
              <a:rPr lang="fr-FR" dirty="0" err="1" smtClean="0"/>
              <a:t>facelets</a:t>
            </a:r>
            <a:r>
              <a:rPr lang="fr-FR" dirty="0" smtClean="0"/>
              <a:t>/JSF2</a:t>
            </a:r>
          </a:p>
          <a:p>
            <a:pPr lvl="1"/>
            <a:r>
              <a:rPr lang="fr-FR" dirty="0" smtClean="0"/>
              <a:t>Contrôleur web : </a:t>
            </a:r>
            <a:r>
              <a:rPr lang="fr-FR" dirty="0" err="1" smtClean="0"/>
              <a:t>Servlets</a:t>
            </a:r>
            <a:r>
              <a:rPr lang="fr-FR" dirty="0" smtClean="0"/>
              <a:t> ou web service</a:t>
            </a:r>
          </a:p>
          <a:p>
            <a:pPr lvl="1"/>
            <a:r>
              <a:rPr lang="fr-FR" dirty="0" smtClean="0"/>
              <a:t>Composant métier : EJB type session + </a:t>
            </a:r>
            <a:r>
              <a:rPr lang="fr-FR" dirty="0" err="1" smtClean="0"/>
              <a:t>managed</a:t>
            </a:r>
            <a:r>
              <a:rPr lang="fr-FR" dirty="0" smtClean="0"/>
              <a:t> </a:t>
            </a:r>
            <a:r>
              <a:rPr lang="fr-FR" dirty="0" err="1" smtClean="0"/>
              <a:t>beans</a:t>
            </a:r>
            <a:r>
              <a:rPr lang="fr-FR" dirty="0" smtClean="0"/>
              <a:t> + classes java standard,</a:t>
            </a:r>
          </a:p>
          <a:p>
            <a:pPr lvl="1"/>
            <a:r>
              <a:rPr lang="fr-FR" dirty="0" smtClean="0"/>
              <a:t>Accès aux données dans une BD via JPA2/EJB type </a:t>
            </a:r>
            <a:r>
              <a:rPr lang="fr-FR" dirty="0" err="1" smtClean="0"/>
              <a:t>entity</a:t>
            </a: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Contexte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063649"/>
            <a:ext cx="8366125" cy="572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Contexte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/>
          <a:srcRect b="18851"/>
          <a:stretch>
            <a:fillRect/>
          </a:stretch>
        </p:blipFill>
        <p:spPr bwMode="auto">
          <a:xfrm>
            <a:off x="714348" y="1393852"/>
            <a:ext cx="6978650" cy="4781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Entity Bean, introducton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001000" cy="5053034"/>
          </a:xfrm>
        </p:spPr>
        <p:txBody>
          <a:bodyPr/>
          <a:lstStyle/>
          <a:p>
            <a:r>
              <a:rPr lang="fr-FR" dirty="0" smtClean="0"/>
              <a:t>Un </a:t>
            </a:r>
            <a:r>
              <a:rPr lang="fr-FR" dirty="0" err="1" smtClean="0"/>
              <a:t>Entity</a:t>
            </a:r>
            <a:r>
              <a:rPr lang="fr-FR" dirty="0" smtClean="0"/>
              <a:t> Bean représente</a:t>
            </a:r>
          </a:p>
          <a:p>
            <a:pPr lvl="1"/>
            <a:r>
              <a:rPr lang="fr-FR" dirty="0" smtClean="0"/>
              <a:t>Des objets persistants stockés dans une base de donnée,</a:t>
            </a:r>
          </a:p>
          <a:p>
            <a:pPr lvl="1"/>
            <a:r>
              <a:rPr lang="fr-FR" dirty="0" smtClean="0"/>
              <a:t>Des noms, des données</a:t>
            </a:r>
          </a:p>
          <a:p>
            <a:pPr lvl="1"/>
            <a:r>
              <a:rPr lang="fr-FR" dirty="0" smtClean="0"/>
              <a:t>Gestion via JPA2 + sessions </a:t>
            </a:r>
            <a:r>
              <a:rPr lang="fr-FR" dirty="0" err="1" smtClean="0"/>
              <a:t>beans</a:t>
            </a:r>
            <a:endParaRPr lang="fr-FR" dirty="0" smtClean="0"/>
          </a:p>
          <a:p>
            <a:r>
              <a:rPr lang="fr-FR" dirty="0" smtClean="0"/>
              <a:t>Dans ce chapitre on étudiera</a:t>
            </a:r>
          </a:p>
          <a:p>
            <a:pPr lvl="1"/>
            <a:r>
              <a:rPr lang="fr-FR" dirty="0" smtClean="0"/>
              <a:t>Le concept de persistance,</a:t>
            </a:r>
          </a:p>
          <a:p>
            <a:pPr lvl="1"/>
            <a:r>
              <a:rPr lang="fr-FR" dirty="0" smtClean="0"/>
              <a:t>Ce qu'est un </a:t>
            </a:r>
            <a:r>
              <a:rPr lang="fr-FR" dirty="0" err="1" smtClean="0"/>
              <a:t>entity</a:t>
            </a:r>
            <a:r>
              <a:rPr lang="fr-FR" dirty="0" smtClean="0"/>
              <a:t> </a:t>
            </a:r>
            <a:r>
              <a:rPr lang="fr-FR" dirty="0" err="1" smtClean="0"/>
              <a:t>bean</a:t>
            </a:r>
            <a:r>
              <a:rPr lang="fr-FR" dirty="0" smtClean="0"/>
              <a:t>, du point de vue du programmeur,</a:t>
            </a:r>
          </a:p>
          <a:p>
            <a:pPr lvl="1"/>
            <a:r>
              <a:rPr lang="fr-FR" dirty="0" smtClean="0"/>
              <a:t>Les caractéristiques des </a:t>
            </a:r>
            <a:r>
              <a:rPr lang="fr-FR" dirty="0" err="1" smtClean="0"/>
              <a:t>entity</a:t>
            </a:r>
            <a:r>
              <a:rPr lang="fr-FR" dirty="0" smtClean="0"/>
              <a:t> </a:t>
            </a:r>
            <a:r>
              <a:rPr lang="fr-FR" dirty="0" err="1" smtClean="0"/>
              <a:t>beans</a:t>
            </a:r>
            <a:r>
              <a:rPr lang="fr-FR" dirty="0" smtClean="0"/>
              <a:t>,</a:t>
            </a:r>
          </a:p>
          <a:p>
            <a:pPr lvl="1"/>
            <a:r>
              <a:rPr lang="fr-FR" dirty="0" smtClean="0"/>
              <a:t>Les concepts de programmation des </a:t>
            </a:r>
            <a:r>
              <a:rPr lang="fr-FR" dirty="0" err="1" smtClean="0"/>
              <a:t>entity</a:t>
            </a:r>
            <a:r>
              <a:rPr lang="fr-FR" dirty="0" smtClean="0"/>
              <a:t> </a:t>
            </a:r>
            <a:r>
              <a:rPr lang="fr-FR" dirty="0" err="1" smtClean="0"/>
              <a:t>beans</a:t>
            </a:r>
            <a:r>
              <a:rPr lang="fr-FR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La persistance par sérialisation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fr-FR" sz="2400" smtClean="0"/>
              <a:t>Sérialisation = sauvegarde de l'état d'un objet sous forme d'octets.</a:t>
            </a:r>
          </a:p>
          <a:p>
            <a:pPr lvl="1">
              <a:lnSpc>
                <a:spcPct val="90000"/>
              </a:lnSpc>
            </a:pPr>
            <a:r>
              <a:rPr lang="fr-FR" sz="2000" smtClean="0"/>
              <a:t>Rappel : l'état d'un objet peut être quelque chose de très compliqué.</a:t>
            </a:r>
          </a:p>
          <a:p>
            <a:pPr lvl="1">
              <a:lnSpc>
                <a:spcPct val="90000"/>
              </a:lnSpc>
            </a:pPr>
            <a:r>
              <a:rPr lang="fr-FR" sz="2000" smtClean="0"/>
              <a:t>Etat d'un objet = ses attributs, y compris les atributs hérités.</a:t>
            </a:r>
          </a:p>
          <a:p>
            <a:pPr lvl="1">
              <a:lnSpc>
                <a:spcPct val="90000"/>
              </a:lnSpc>
            </a:pPr>
            <a:r>
              <a:rPr lang="fr-FR" sz="2000" smtClean="0"/>
              <a:t>Si les attributs sont eux-même des instances d'une classe, il faut sauvegarder aussi les attributs de ces instances, etc…</a:t>
            </a:r>
          </a:p>
          <a:p>
            <a:pPr>
              <a:lnSpc>
                <a:spcPct val="90000"/>
              </a:lnSpc>
            </a:pPr>
            <a:r>
              <a:rPr lang="fr-FR" sz="2400" smtClean="0"/>
              <a:t>A partir d'un état sérialisé, on peut reconstruire l'objet</a:t>
            </a:r>
          </a:p>
          <a:p>
            <a:pPr>
              <a:lnSpc>
                <a:spcPct val="90000"/>
              </a:lnSpc>
            </a:pPr>
            <a:r>
              <a:rPr lang="fr-FR" sz="2400" smtClean="0"/>
              <a:t>En java, au travers de l'interface </a:t>
            </a:r>
            <a:r>
              <a:rPr lang="fr-FR" sz="2400" b="1" smtClean="0">
                <a:latin typeface="Courier New" pitchFamily="49" charset="0"/>
              </a:rPr>
              <a:t>java.io.Serializable</a:t>
            </a:r>
            <a:r>
              <a:rPr lang="fr-FR" sz="2400" smtClean="0"/>
              <a:t>, des méthodes de </a:t>
            </a:r>
            <a:r>
              <a:rPr lang="fr-FR" sz="2400" b="1" smtClean="0">
                <a:latin typeface="Courier New" pitchFamily="49" charset="0"/>
              </a:rPr>
              <a:t>java.io.ObjectInputStream</a:t>
            </a:r>
            <a:r>
              <a:rPr lang="fr-FR" sz="2400" smtClean="0"/>
              <a:t> et </a:t>
            </a:r>
            <a:r>
              <a:rPr lang="fr-FR" sz="2400" b="1" smtClean="0">
                <a:latin typeface="Courier New" pitchFamily="49" charset="0"/>
              </a:rPr>
              <a:t>java.io.ObjectOutputStream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fr-FR" sz="2400" b="1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La persistance par sérialisation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Défauts nombreux…</a:t>
            </a:r>
          </a:p>
          <a:p>
            <a:r>
              <a:rPr lang="fr-FR" smtClean="0"/>
              <a:t>Gestion des versions, maintenance…</a:t>
            </a:r>
          </a:p>
          <a:p>
            <a:r>
              <a:rPr lang="fr-FR" smtClean="0"/>
              <a:t>Pas de requêtes complexes…</a:t>
            </a:r>
          </a:p>
          <a:p>
            <a:pPr lvl="1"/>
            <a:r>
              <a:rPr lang="fr-FR" smtClean="0"/>
              <a:t>Ex : on sérialize mille comptes bancaires. Comment retrouver ceux qui ont un solde négatif ?</a:t>
            </a:r>
          </a:p>
          <a:p>
            <a:r>
              <a:rPr lang="fr-FR" smtClean="0"/>
              <a:t>Solution : stocker les objets dans une base de donnée!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La persistance par mapping objet/BD relationelle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fr-FR" smtClean="0"/>
              <a:t>On stocke l'état d'un objet dans une base de donnée.</a:t>
            </a:r>
          </a:p>
          <a:p>
            <a:pPr>
              <a:lnSpc>
                <a:spcPct val="90000"/>
              </a:lnSpc>
            </a:pPr>
            <a:r>
              <a:rPr lang="fr-FR" smtClean="0"/>
              <a:t>Ex : la classe Personne possède deux attributs </a:t>
            </a:r>
            <a:r>
              <a:rPr lang="fr-FR" b="1" smtClean="0">
                <a:latin typeface="Courier New" pitchFamily="49" charset="0"/>
              </a:rPr>
              <a:t>nom</a:t>
            </a:r>
            <a:r>
              <a:rPr lang="fr-FR" smtClean="0"/>
              <a:t> et </a:t>
            </a:r>
            <a:r>
              <a:rPr lang="fr-FR" b="1" smtClean="0">
                <a:latin typeface="Courier New" pitchFamily="49" charset="0"/>
              </a:rPr>
              <a:t>prenom</a:t>
            </a:r>
            <a:r>
              <a:rPr lang="fr-FR" smtClean="0"/>
              <a:t>, on associe cette classe à </a:t>
            </a:r>
            <a:r>
              <a:rPr lang="fr-FR" i="1" smtClean="0"/>
              <a:t>une table</a:t>
            </a:r>
            <a:r>
              <a:rPr lang="fr-FR" smtClean="0"/>
              <a:t> qui possède deux colonnes : </a:t>
            </a:r>
            <a:r>
              <a:rPr lang="fr-FR" b="1" smtClean="0">
                <a:latin typeface="Courier New" pitchFamily="49" charset="0"/>
              </a:rPr>
              <a:t>nom</a:t>
            </a:r>
            <a:r>
              <a:rPr lang="fr-FR" smtClean="0"/>
              <a:t> et </a:t>
            </a:r>
            <a:r>
              <a:rPr lang="fr-FR" b="1" smtClean="0">
                <a:latin typeface="Courier New" pitchFamily="49" charset="0"/>
              </a:rPr>
              <a:t>prenom</a:t>
            </a:r>
            <a:r>
              <a:rPr lang="fr-FR" smtClean="0"/>
              <a:t>.</a:t>
            </a:r>
          </a:p>
          <a:p>
            <a:pPr>
              <a:lnSpc>
                <a:spcPct val="90000"/>
              </a:lnSpc>
            </a:pPr>
            <a:r>
              <a:rPr lang="fr-FR" smtClean="0"/>
              <a:t>On décompose chaque objet en une suite de variables dont on stockera la valeur dans une ou plusieurs tables.</a:t>
            </a:r>
          </a:p>
          <a:p>
            <a:pPr>
              <a:lnSpc>
                <a:spcPct val="90000"/>
              </a:lnSpc>
            </a:pPr>
            <a:r>
              <a:rPr lang="fr-FR" smtClean="0"/>
              <a:t>Permet des requêtes complexes.</a:t>
            </a:r>
          </a:p>
          <a:p>
            <a:pPr>
              <a:lnSpc>
                <a:spcPct val="90000"/>
              </a:lnSpc>
            </a:pPr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La persistance par mapping objet/BD relationelle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smtClean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219200"/>
            <a:ext cx="2373313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51200" y="2451100"/>
            <a:ext cx="5664200" cy="425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La persistance par mapping objet/BD relationelle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Pas si simple…</a:t>
            </a:r>
          </a:p>
          <a:p>
            <a:pPr lvl="1"/>
            <a:r>
              <a:rPr lang="fr-FR" smtClean="0"/>
              <a:t>Détermination de l'état d'un objet parfois difficile, tout un art…</a:t>
            </a:r>
          </a:p>
          <a:p>
            <a:pPr lvl="1"/>
            <a:r>
              <a:rPr lang="fr-FR" smtClean="0"/>
              <a:t>Il existe des produits pour nous y aider… EclipseLink, TopLink (WebGain), Hibernate (JBoss),</a:t>
            </a:r>
          </a:p>
          <a:p>
            <a:pPr lvl="1"/>
            <a:r>
              <a:rPr lang="fr-FR" smtClean="0"/>
              <a:t>Aujourd'hui la plupart des gens font ça à la main avec JDBC ou SQL/J.</a:t>
            </a:r>
          </a:p>
          <a:p>
            <a:pPr lvl="1"/>
            <a:r>
              <a:rPr lang="fr-FR" smtClean="0"/>
              <a:t>Mais SQL dur à tester/debugger… source 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La persistance à l'aide d'une BD Objet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fr-FR" smtClean="0"/>
              <a:t>Les Base de données objet stockent </a:t>
            </a:r>
            <a:r>
              <a:rPr lang="fr-FR" i="1" smtClean="0"/>
              <a:t>directement</a:t>
            </a:r>
            <a:r>
              <a:rPr lang="fr-FR" smtClean="0"/>
              <a:t> des objets.</a:t>
            </a:r>
          </a:p>
          <a:p>
            <a:pPr>
              <a:lnSpc>
                <a:spcPct val="90000"/>
              </a:lnSpc>
            </a:pPr>
            <a:r>
              <a:rPr lang="fr-FR" smtClean="0"/>
              <a:t>Plus de mapping !</a:t>
            </a:r>
          </a:p>
          <a:p>
            <a:pPr>
              <a:lnSpc>
                <a:spcPct val="90000"/>
              </a:lnSpc>
            </a:pPr>
            <a:r>
              <a:rPr lang="fr-FR" smtClean="0"/>
              <a:t>Object Query Language (OQL) permet de manipuler les objets…</a:t>
            </a:r>
          </a:p>
          <a:p>
            <a:pPr>
              <a:lnSpc>
                <a:spcPct val="90000"/>
              </a:lnSpc>
            </a:pPr>
            <a:r>
              <a:rPr lang="fr-FR" smtClean="0"/>
              <a:t>Relations entre les objets évidentes (plus de join…)</a:t>
            </a:r>
          </a:p>
          <a:p>
            <a:pPr>
              <a:lnSpc>
                <a:spcPct val="90000"/>
              </a:lnSpc>
            </a:pPr>
            <a:r>
              <a:rPr lang="fr-FR" smtClean="0"/>
              <a:t>Bonnes performances mais mauvaise </a:t>
            </a:r>
            <a:r>
              <a:rPr lang="fr-FR" i="1" smtClean="0"/>
              <a:t>scalabilité</a:t>
            </a:r>
            <a:r>
              <a:rPr lang="fr-FR" smtClean="0"/>
              <a:t>.</a:t>
            </a:r>
          </a:p>
          <a:p>
            <a:pPr>
              <a:lnSpc>
                <a:spcPct val="90000"/>
              </a:lnSpc>
            </a:pPr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dirty="0" smtClean="0"/>
              <a:t>Le modèle de </a:t>
            </a:r>
            <a:r>
              <a:rPr lang="fr-FR" sz="2800" dirty="0" err="1" smtClean="0"/>
              <a:t>persistence</a:t>
            </a:r>
            <a:r>
              <a:rPr lang="fr-FR" sz="2800" dirty="0" smtClean="0"/>
              <a:t> JPA 2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fr-FR" dirty="0" smtClean="0"/>
              <a:t>JPA 2 propose un modèle standard de persistance à l’aide des </a:t>
            </a:r>
            <a:r>
              <a:rPr lang="fr-FR" dirty="0" err="1" smtClean="0"/>
              <a:t>Entity</a:t>
            </a:r>
            <a:r>
              <a:rPr lang="fr-FR" dirty="0" smtClean="0"/>
              <a:t> </a:t>
            </a:r>
            <a:r>
              <a:rPr lang="fr-FR" dirty="0" err="1" smtClean="0"/>
              <a:t>beans</a:t>
            </a:r>
            <a:endParaRPr lang="fr-FR" dirty="0" smtClean="0"/>
          </a:p>
          <a:p>
            <a:pPr lvl="1"/>
            <a:r>
              <a:rPr lang="fr-FR" dirty="0" smtClean="0"/>
              <a:t>Les outils qui assureront la persistance (</a:t>
            </a:r>
            <a:r>
              <a:rPr lang="fr-FR" dirty="0" err="1" smtClean="0"/>
              <a:t>Toplink</a:t>
            </a:r>
            <a:r>
              <a:rPr lang="fr-FR" dirty="0" smtClean="0"/>
              <a:t>, </a:t>
            </a:r>
            <a:r>
              <a:rPr lang="fr-FR" dirty="0" err="1" smtClean="0"/>
              <a:t>Hibernate</a:t>
            </a:r>
            <a:r>
              <a:rPr lang="fr-FR" dirty="0" smtClean="0"/>
              <a:t>, </a:t>
            </a:r>
            <a:r>
              <a:rPr lang="fr-FR" dirty="0" err="1" smtClean="0"/>
              <a:t>EclipseLink</a:t>
            </a:r>
            <a:r>
              <a:rPr lang="fr-FR" dirty="0" smtClean="0"/>
              <a:t>, etc.) sont intégrés au serveur d’application et devront être compatibles avec la norme JPA 2.</a:t>
            </a:r>
          </a:p>
          <a:p>
            <a:pPr lvl="1"/>
            <a:r>
              <a:rPr lang="fr-FR" dirty="0" smtClean="0"/>
              <a:t>Java EE 6 repose à tous les niveaux sur de « l’injection de code » via des annotations de code</a:t>
            </a:r>
          </a:p>
          <a:p>
            <a:pPr lvl="2"/>
            <a:r>
              <a:rPr lang="fr-FR" dirty="0" smtClean="0"/>
              <a:t>Souvent, on ne fera pas de « new », les variables seront créées/initialisées par injection de code.</a:t>
            </a:r>
          </a:p>
          <a:p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Qu'est-ce qu'un Entity Bean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Ce sont des objets qui savent se </a:t>
            </a:r>
            <a:r>
              <a:rPr lang="fr-FR" i="1" dirty="0" smtClean="0"/>
              <a:t>mapper</a:t>
            </a:r>
            <a:r>
              <a:rPr lang="fr-FR" dirty="0" smtClean="0"/>
              <a:t> dans une base de donnée.</a:t>
            </a:r>
          </a:p>
          <a:p>
            <a:r>
              <a:rPr lang="fr-FR" dirty="0" smtClean="0"/>
              <a:t>Ils utilisent un mécanisme de persistance (parmi ceux présentés)</a:t>
            </a:r>
          </a:p>
          <a:p>
            <a:r>
              <a:rPr lang="fr-FR" dirty="0" smtClean="0"/>
              <a:t>Ils servent à représenter sous forme d'objets des données situées dans une base de donnée</a:t>
            </a:r>
          </a:p>
          <a:p>
            <a:pPr lvl="1"/>
            <a:r>
              <a:rPr lang="fr-FR" dirty="0" smtClean="0"/>
              <a:t>Le plus souvent un objet = une ou plusieurs ligne(s) dans une ou plusieurs table(s)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Qu'est-ce qu'un Entity Bean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2400" dirty="0" smtClean="0"/>
              <a:t>Exemples</a:t>
            </a:r>
          </a:p>
          <a:p>
            <a:pPr lvl="1"/>
            <a:r>
              <a:rPr lang="fr-FR" sz="2000" dirty="0" smtClean="0"/>
              <a:t>Compte bancaire (No, solde),</a:t>
            </a:r>
          </a:p>
          <a:p>
            <a:pPr lvl="1"/>
            <a:r>
              <a:rPr lang="fr-FR" sz="2000" dirty="0" smtClean="0"/>
              <a:t>Employé, service, entreprises, livre, produit,</a:t>
            </a:r>
          </a:p>
          <a:p>
            <a:pPr lvl="1"/>
            <a:r>
              <a:rPr lang="fr-FR" sz="2000" dirty="0" smtClean="0"/>
              <a:t>Cours, élève, examen, note,</a:t>
            </a:r>
          </a:p>
          <a:p>
            <a:r>
              <a:rPr lang="fr-FR" sz="2400" dirty="0" smtClean="0"/>
              <a:t>Mais au fait, pourquoi nous embêter à passer par des objets ?</a:t>
            </a:r>
          </a:p>
          <a:p>
            <a:pPr lvl="1"/>
            <a:r>
              <a:rPr lang="fr-FR" sz="2000" dirty="0" smtClean="0"/>
              <a:t>Plus facile à manipuler par programme,</a:t>
            </a:r>
          </a:p>
          <a:p>
            <a:pPr lvl="1"/>
            <a:r>
              <a:rPr lang="fr-FR" sz="2000" dirty="0" smtClean="0"/>
              <a:t>Vue plus compacte, on regroupe les données dans un objet.</a:t>
            </a:r>
          </a:p>
          <a:p>
            <a:pPr lvl="1"/>
            <a:r>
              <a:rPr lang="fr-FR" sz="2000" dirty="0" smtClean="0"/>
              <a:t>On peut associer des méthodes </a:t>
            </a:r>
            <a:r>
              <a:rPr lang="fr-FR" sz="2000" u="sng" dirty="0" smtClean="0"/>
              <a:t>simples</a:t>
            </a:r>
            <a:r>
              <a:rPr lang="fr-FR" sz="2000" dirty="0" smtClean="0"/>
              <a:t> pour manipuler ces données…</a:t>
            </a:r>
          </a:p>
          <a:p>
            <a:pPr lvl="1"/>
            <a:r>
              <a:rPr lang="fr-FR" sz="2000" dirty="0" smtClean="0"/>
              <a:t>On va gagner la couche middleware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Exemple avec un compte bancaire</a:t>
            </a:r>
            <a:br>
              <a:rPr lang="fr-FR" smtClean="0"/>
            </a:br>
            <a:endParaRPr lang="fr-FR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On lit les informations d'un compte bancaire en mémoire, dans une instance d'un entity bean,</a:t>
            </a:r>
          </a:p>
          <a:p>
            <a:r>
              <a:rPr lang="fr-FR" smtClean="0"/>
              <a:t>On manipule ces données, on les modifie en changeant les valeurs des attributs d'instance,</a:t>
            </a:r>
          </a:p>
          <a:p>
            <a:r>
              <a:rPr lang="fr-FR" smtClean="0"/>
              <a:t>Les données seront mises à jour dans la base de données automatiquement !</a:t>
            </a:r>
          </a:p>
          <a:p>
            <a:r>
              <a:rPr lang="fr-FR" smtClean="0"/>
              <a:t>Instance d'un entity bean = </a:t>
            </a:r>
            <a:r>
              <a:rPr lang="fr-FR" i="1" smtClean="0"/>
              <a:t>une vue</a:t>
            </a:r>
            <a:r>
              <a:rPr lang="fr-FR" smtClean="0"/>
              <a:t> en mémoire des données physiques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Fichiers composant un entity bean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001000" cy="5267348"/>
          </a:xfrm>
        </p:spPr>
        <p:txBody>
          <a:bodyPr/>
          <a:lstStyle/>
          <a:p>
            <a:r>
              <a:rPr lang="fr-FR" sz="2400" dirty="0" smtClean="0"/>
              <a:t>Schéma classique :</a:t>
            </a:r>
          </a:p>
          <a:p>
            <a:pPr lvl="1"/>
            <a:r>
              <a:rPr lang="fr-FR" sz="2000" dirty="0" smtClean="0">
                <a:solidFill>
                  <a:srgbClr val="FF0000"/>
                </a:solidFill>
              </a:rPr>
              <a:t>La classe du </a:t>
            </a:r>
            <a:r>
              <a:rPr lang="fr-FR" sz="2000" dirty="0" err="1" smtClean="0">
                <a:solidFill>
                  <a:srgbClr val="FF0000"/>
                </a:solidFill>
              </a:rPr>
              <a:t>bean</a:t>
            </a:r>
            <a:r>
              <a:rPr lang="fr-FR" sz="2000" dirty="0" smtClean="0">
                <a:solidFill>
                  <a:srgbClr val="FF0000"/>
                </a:solidFill>
              </a:rPr>
              <a:t> se mappe dans une base de données.</a:t>
            </a:r>
          </a:p>
          <a:p>
            <a:pPr lvl="1"/>
            <a:r>
              <a:rPr lang="fr-FR" sz="2000" dirty="0" smtClean="0"/>
              <a:t>C’est une </a:t>
            </a:r>
            <a:r>
              <a:rPr lang="fr-FR" sz="2000" dirty="0" smtClean="0">
                <a:solidFill>
                  <a:srgbClr val="FF0000"/>
                </a:solidFill>
              </a:rPr>
              <a:t>classe java « normale » </a:t>
            </a:r>
            <a:r>
              <a:rPr lang="fr-FR" sz="2000" dirty="0" smtClean="0"/>
              <a:t>(POJO) avec des attributs, des accesseurs, des </a:t>
            </a:r>
            <a:r>
              <a:rPr lang="fr-FR" sz="2000" dirty="0" err="1" smtClean="0"/>
              <a:t>modifieurs</a:t>
            </a:r>
            <a:r>
              <a:rPr lang="fr-FR" sz="2000" dirty="0" smtClean="0"/>
              <a:t>, etc.</a:t>
            </a:r>
          </a:p>
          <a:p>
            <a:pPr lvl="1"/>
            <a:r>
              <a:rPr lang="fr-FR" sz="2000" dirty="0" smtClean="0"/>
              <a:t>On utilisera </a:t>
            </a:r>
            <a:r>
              <a:rPr lang="fr-FR" sz="2000" b="1" dirty="0" smtClean="0"/>
              <a:t>les </a:t>
            </a:r>
            <a:r>
              <a:rPr lang="fr-FR" sz="2000" b="1" dirty="0" err="1" smtClean="0"/>
              <a:t>méta-données</a:t>
            </a:r>
            <a:r>
              <a:rPr lang="fr-FR" sz="2000" b="1" dirty="0" smtClean="0"/>
              <a:t> ou « attributs de code » </a:t>
            </a:r>
            <a:r>
              <a:rPr lang="fr-FR" sz="2000" dirty="0" smtClean="0"/>
              <a:t>pour indiquer le </a:t>
            </a:r>
            <a:r>
              <a:rPr lang="fr-FR" sz="2000" dirty="0" err="1" smtClean="0"/>
              <a:t>mapping</a:t>
            </a:r>
            <a:r>
              <a:rPr lang="fr-FR" sz="2000" dirty="0" smtClean="0"/>
              <a:t>, la clé primaire, etc.</a:t>
            </a:r>
          </a:p>
          <a:p>
            <a:pPr lvl="2"/>
            <a:r>
              <a:rPr lang="fr-FR" sz="2000" dirty="0" smtClean="0">
                <a:solidFill>
                  <a:srgbClr val="FF0000"/>
                </a:solidFill>
              </a:rPr>
              <a:t>Clé primaire = un objet </a:t>
            </a:r>
            <a:r>
              <a:rPr lang="fr-FR" sz="2000" dirty="0" err="1" smtClean="0">
                <a:solidFill>
                  <a:srgbClr val="FF0000"/>
                </a:solidFill>
              </a:rPr>
              <a:t>sérializable</a:t>
            </a:r>
            <a:r>
              <a:rPr lang="fr-FR" sz="2000" dirty="0" smtClean="0"/>
              <a:t>, unique pour chaque instance. C'est la clé primaire au sens SQL.</a:t>
            </a:r>
          </a:p>
          <a:p>
            <a:pPr lvl="2"/>
            <a:r>
              <a:rPr lang="fr-FR" sz="2000" dirty="0" smtClean="0"/>
              <a:t>Note : on peut aussi utiliser un descripteur XML à la place des annotations de code</a:t>
            </a:r>
          </a:p>
          <a:p>
            <a:pPr lvl="1"/>
            <a:r>
              <a:rPr lang="fr-FR" sz="2000" dirty="0" smtClean="0">
                <a:solidFill>
                  <a:srgbClr val="FF0000"/>
                </a:solidFill>
              </a:rPr>
              <a:t>On manipulera les données de la BD à l’aide des </a:t>
            </a:r>
            <a:r>
              <a:rPr lang="fr-FR" sz="2000" dirty="0" err="1" smtClean="0">
                <a:solidFill>
                  <a:srgbClr val="FF0000"/>
                </a:solidFill>
              </a:rPr>
              <a:t>EntityBeans</a:t>
            </a:r>
            <a:r>
              <a:rPr lang="fr-FR" sz="2000" dirty="0" smtClean="0">
                <a:solidFill>
                  <a:srgbClr val="FF0000"/>
                </a:solidFill>
              </a:rPr>
              <a:t> + à l’aide d’un PERSISTENT MANAGER.</a:t>
            </a:r>
          </a:p>
          <a:p>
            <a:pPr lvl="1"/>
            <a:r>
              <a:rPr lang="fr-FR" sz="2000" dirty="0" smtClean="0"/>
              <a:t>Le PM s’occupera de tous les accès disque, du cache, etc.</a:t>
            </a:r>
          </a:p>
          <a:p>
            <a:pPr lvl="2"/>
            <a:r>
              <a:rPr lang="fr-FR" sz="2000" dirty="0" smtClean="0">
                <a:solidFill>
                  <a:srgbClr val="FF0000"/>
                </a:solidFill>
              </a:rPr>
              <a:t>Lui seul contrôle quand et comment on va accéder à la BD</a:t>
            </a:r>
            <a:r>
              <a:rPr lang="fr-FR" sz="2000" dirty="0" smtClean="0"/>
              <a:t>, c’est lui qui génère le SQL, etc.</a:t>
            </a:r>
          </a:p>
          <a:p>
            <a:pPr lvl="1">
              <a:lnSpc>
                <a:spcPct val="80000"/>
              </a:lnSpc>
            </a:pPr>
            <a:endParaRPr lang="fr-FR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d’</a:t>
            </a:r>
            <a:r>
              <a:rPr lang="fr-FR" dirty="0" err="1" smtClean="0"/>
              <a:t>entity</a:t>
            </a:r>
            <a:r>
              <a:rPr lang="fr-FR" dirty="0" smtClean="0"/>
              <a:t> </a:t>
            </a:r>
            <a:r>
              <a:rPr lang="fr-FR" dirty="0" err="1" smtClean="0"/>
              <a:t>bean</a:t>
            </a:r>
            <a:r>
              <a:rPr lang="fr-FR" dirty="0" smtClean="0"/>
              <a:t> : un livre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447800"/>
            <a:ext cx="5886464" cy="4981596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fr-FR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@</a:t>
            </a:r>
            <a:r>
              <a:rPr lang="fr-FR" sz="20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Entity</a:t>
            </a:r>
            <a:r>
              <a:rPr lang="fr-FR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public class Book {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@Id @</a:t>
            </a:r>
            <a:r>
              <a:rPr lang="fr-FR" sz="20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GeneratedValue</a:t>
            </a:r>
            <a:r>
              <a:rPr lang="fr-FR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Long id;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@</a:t>
            </a:r>
            <a:r>
              <a:rPr lang="fr-FR" sz="20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Column</a:t>
            </a:r>
            <a:r>
              <a:rPr lang="fr-FR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20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nullable</a:t>
            </a:r>
            <a:r>
              <a:rPr lang="fr-FR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= false)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String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title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;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Float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price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;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@</a:t>
            </a:r>
            <a:r>
              <a:rPr lang="fr-FR" sz="20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Column</a:t>
            </a:r>
            <a:r>
              <a:rPr lang="fr-FR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20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length</a:t>
            </a:r>
            <a:r>
              <a:rPr lang="fr-FR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= 2000)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String description;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String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isbn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;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Integer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nbOfPage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;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Boolean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illustrations;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   //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Constructors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, getters, setters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} </a:t>
            </a:r>
            <a:endParaRPr lang="fr-FR" sz="20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d’</a:t>
            </a:r>
            <a:r>
              <a:rPr lang="fr-FR" dirty="0" err="1" smtClean="0"/>
              <a:t>entity</a:t>
            </a:r>
            <a:r>
              <a:rPr lang="fr-FR" dirty="0" smtClean="0"/>
              <a:t> </a:t>
            </a:r>
            <a:r>
              <a:rPr lang="fr-FR" dirty="0" err="1" smtClean="0"/>
              <a:t>bean</a:t>
            </a:r>
            <a:r>
              <a:rPr lang="fr-FR" dirty="0" smtClean="0"/>
              <a:t> : un livre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auto">
          <a:xfrm>
            <a:off x="685800" y="1447800"/>
            <a:ext cx="4243390" cy="2481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8C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@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Entity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8C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public class Book {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8C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8C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@Id @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GeneratedValue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8C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private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Long id;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8C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@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Column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nullable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= false)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8C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private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String 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title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;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8C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private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Float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price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;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8C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@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Column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length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= 2000)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8C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private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String description;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8C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private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String 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isbn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;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8C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private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Integer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nbOfPage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;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8C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private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Boolean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illustrations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8140" y="4429132"/>
            <a:ext cx="7340177" cy="2263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annotations de code JPA 2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Remarques générales (suite)</a:t>
            </a:r>
          </a:p>
          <a:p>
            <a:pPr lvl="1"/>
            <a:r>
              <a:rPr lang="fr-FR" dirty="0" smtClean="0"/>
              <a:t>Nombreuses valeurs par défaut, par exemple une classe entité Personne se mappera dans la table PERSONNE par défaut, un attribut « nom » sur la colonne NOM, etc.</a:t>
            </a:r>
          </a:p>
          <a:p>
            <a:pPr lvl="1"/>
            <a:r>
              <a:rPr lang="fr-FR" dirty="0" smtClean="0"/>
              <a:t>Il existe de très nombreux attributs pour les annotations, ce cours présente les principaux, pour une étude détaillée, voir la spécification, un livre, ou le tutorial Java EE 6</a:t>
            </a:r>
          </a:p>
          <a:p>
            <a:pPr lvl="1"/>
            <a:r>
              <a:rPr lang="en-US" dirty="0" smtClean="0"/>
              <a:t>Les </a:t>
            </a:r>
            <a:r>
              <a:rPr lang="en-US" dirty="0" err="1" smtClean="0"/>
              <a:t>règles</a:t>
            </a:r>
            <a:r>
              <a:rPr lang="en-US" dirty="0" smtClean="0"/>
              <a:t> de JDBC </a:t>
            </a:r>
            <a:r>
              <a:rPr lang="en-US" dirty="0" err="1" smtClean="0"/>
              <a:t>s’appliquent</a:t>
            </a:r>
            <a:r>
              <a:rPr lang="en-US" dirty="0" smtClean="0"/>
              <a:t> pour le mapping des types. String </a:t>
            </a:r>
            <a:r>
              <a:rPr lang="en-US" dirty="0" err="1" smtClean="0"/>
              <a:t>vers</a:t>
            </a:r>
            <a:r>
              <a:rPr lang="en-US" dirty="0" smtClean="0"/>
              <a:t> VARCHAR, Long </a:t>
            </a:r>
            <a:r>
              <a:rPr lang="en-US" dirty="0" err="1" smtClean="0"/>
              <a:t>vers</a:t>
            </a:r>
            <a:r>
              <a:rPr lang="en-US" dirty="0" smtClean="0"/>
              <a:t> BIGINT, Boolean </a:t>
            </a:r>
            <a:r>
              <a:rPr lang="en-US" dirty="0" err="1" smtClean="0"/>
              <a:t>vers</a:t>
            </a:r>
            <a:r>
              <a:rPr lang="en-US" dirty="0" smtClean="0"/>
              <a:t> SMALLINT, etc.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annotations de code JPA 2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Remarques générales</a:t>
            </a:r>
          </a:p>
          <a:p>
            <a:pPr lvl="1"/>
            <a:r>
              <a:rPr lang="en-US" dirty="0" smtClean="0"/>
              <a:t>String </a:t>
            </a:r>
            <a:r>
              <a:rPr lang="en-US" dirty="0" err="1" smtClean="0"/>
              <a:t>vers</a:t>
            </a:r>
            <a:r>
              <a:rPr lang="en-US" dirty="0" smtClean="0"/>
              <a:t> VARCHAR(255) par </a:t>
            </a:r>
            <a:r>
              <a:rPr lang="en-US" dirty="0" err="1" smtClean="0"/>
              <a:t>défaut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Les </a:t>
            </a:r>
            <a:r>
              <a:rPr lang="en-US" dirty="0" err="1" smtClean="0"/>
              <a:t>règles</a:t>
            </a:r>
            <a:r>
              <a:rPr lang="en-US" dirty="0" smtClean="0"/>
              <a:t> </a:t>
            </a:r>
            <a:r>
              <a:rPr lang="en-US" dirty="0" err="1" smtClean="0"/>
              <a:t>peuvent</a:t>
            </a:r>
            <a:r>
              <a:rPr lang="en-US" dirty="0" smtClean="0"/>
              <a:t> changer d’un SGBD à </a:t>
            </a:r>
            <a:r>
              <a:rPr lang="en-US" dirty="0" err="1" smtClean="0"/>
              <a:t>l’autre</a:t>
            </a:r>
            <a:r>
              <a:rPr lang="en-US" dirty="0" smtClean="0"/>
              <a:t>, par </a:t>
            </a:r>
            <a:r>
              <a:rPr lang="en-US" dirty="0" err="1" smtClean="0"/>
              <a:t>exemple</a:t>
            </a:r>
            <a:r>
              <a:rPr lang="en-US" dirty="0" smtClean="0"/>
              <a:t> String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mappé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VARCHAR avec Derby, </a:t>
            </a:r>
            <a:r>
              <a:rPr lang="en-US" dirty="0" err="1" smtClean="0"/>
              <a:t>mais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VARCHAR2 avec Oracle. Un Integer </a:t>
            </a:r>
            <a:r>
              <a:rPr lang="en-US" dirty="0" err="1" smtClean="0"/>
              <a:t>sur</a:t>
            </a:r>
            <a:r>
              <a:rPr lang="en-US" dirty="0" smtClean="0"/>
              <a:t> un INTEGER avec Derby </a:t>
            </a:r>
            <a:r>
              <a:rPr lang="en-US" dirty="0" err="1" smtClean="0"/>
              <a:t>mais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un NUMBER avec Oracle.  Etc.</a:t>
            </a:r>
          </a:p>
          <a:p>
            <a:pPr lvl="1"/>
            <a:r>
              <a:rPr lang="en-US" dirty="0" err="1" smtClean="0"/>
              <a:t>Dans</a:t>
            </a:r>
            <a:r>
              <a:rPr lang="en-US" dirty="0" smtClean="0"/>
              <a:t> le </a:t>
            </a:r>
            <a:r>
              <a:rPr lang="en-US" dirty="0" err="1" smtClean="0"/>
              <a:t>cas</a:t>
            </a:r>
            <a:r>
              <a:rPr lang="en-US" dirty="0" smtClean="0"/>
              <a:t> des </a:t>
            </a:r>
            <a:r>
              <a:rPr lang="en-US" dirty="0" err="1" smtClean="0"/>
              <a:t>clés</a:t>
            </a:r>
            <a:r>
              <a:rPr lang="en-US" dirty="0" smtClean="0"/>
              <a:t> </a:t>
            </a:r>
            <a:r>
              <a:rPr lang="en-US" dirty="0" err="1" smtClean="0"/>
              <a:t>primaires</a:t>
            </a:r>
            <a:r>
              <a:rPr lang="en-US" dirty="0" smtClean="0"/>
              <a:t> auto-</a:t>
            </a:r>
            <a:r>
              <a:rPr lang="en-US" dirty="0" err="1" smtClean="0"/>
              <a:t>incrémentées</a:t>
            </a:r>
            <a:r>
              <a:rPr lang="en-US" dirty="0" smtClean="0"/>
              <a:t>, la </a:t>
            </a:r>
            <a:r>
              <a:rPr lang="en-US" dirty="0" err="1" smtClean="0"/>
              <a:t>manière</a:t>
            </a:r>
            <a:r>
              <a:rPr lang="en-US" dirty="0" smtClean="0"/>
              <a:t> </a:t>
            </a:r>
            <a:r>
              <a:rPr lang="en-US" dirty="0" err="1" smtClean="0"/>
              <a:t>dont</a:t>
            </a:r>
            <a:r>
              <a:rPr lang="en-US" dirty="0" smtClean="0"/>
              <a:t> </a:t>
            </a:r>
            <a:r>
              <a:rPr lang="en-US" dirty="0" err="1" smtClean="0"/>
              <a:t>elles</a:t>
            </a:r>
            <a:r>
              <a:rPr lang="en-US" dirty="0" smtClean="0"/>
              <a:t> </a:t>
            </a:r>
            <a:r>
              <a:rPr lang="en-US" dirty="0" err="1" smtClean="0"/>
              <a:t>sont</a:t>
            </a:r>
            <a:r>
              <a:rPr lang="en-US" dirty="0" smtClean="0"/>
              <a:t> </a:t>
            </a:r>
            <a:r>
              <a:rPr lang="en-US" dirty="0" err="1" smtClean="0"/>
              <a:t>gérées</a:t>
            </a:r>
            <a:r>
              <a:rPr lang="en-US" dirty="0" smtClean="0"/>
              <a:t> </a:t>
            </a:r>
            <a:r>
              <a:rPr lang="en-US" dirty="0" err="1" smtClean="0"/>
              <a:t>dépend</a:t>
            </a:r>
            <a:r>
              <a:rPr lang="en-US" dirty="0" smtClean="0"/>
              <a:t> du SGBD et de </a:t>
            </a:r>
            <a:r>
              <a:rPr lang="en-US" dirty="0" err="1" smtClean="0"/>
              <a:t>l’outil</a:t>
            </a:r>
            <a:r>
              <a:rPr lang="en-US" dirty="0" smtClean="0"/>
              <a:t> de mapping </a:t>
            </a:r>
            <a:r>
              <a:rPr lang="en-US" dirty="0" err="1" smtClean="0"/>
              <a:t>relationnel</a:t>
            </a:r>
            <a:r>
              <a:rPr lang="en-US" dirty="0" smtClean="0"/>
              <a:t>-objet</a:t>
            </a:r>
          </a:p>
          <a:p>
            <a:pPr lvl="2"/>
            <a:r>
              <a:rPr lang="en-US" dirty="0" smtClean="0"/>
              <a:t>Si on en change -&gt; la structure des tables change !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d’insertion d’un livre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142984"/>
            <a:ext cx="8001000" cy="4724400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public class Main {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public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static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main(String[]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args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) {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    // On crée une instance de livre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    Book </a:t>
            </a:r>
            <a:r>
              <a:rPr lang="fr-FR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book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= new Book();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book.setTitle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("The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Hitchhiker's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Guide to the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Galaxy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");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book.setPrice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(12.5F);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book.setDescription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("Science fiction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comedy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book");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…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// On récupère un pointeur sur l’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entity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manager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	    // Remarque : dans une appli web, pas besoin de faire tout cela !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EntityManagerFactory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emf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=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        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Persistence.createEntityManagerFactory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("chapter02PU");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EntityManager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em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emf.createEntityManager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();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// On rend l’objet « persistant » dans la base (on l’insère)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EntityTransaction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tx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em.getTransaction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();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tx.begin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em.persist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(book);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tx.commit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em.close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();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emf.close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();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} </a:t>
            </a:r>
            <a:endParaRPr lang="fr-FR" sz="14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Client sous forme de session </a:t>
            </a:r>
            <a:r>
              <a:rPr lang="fr-FR" dirty="0" err="1" smtClean="0"/>
              <a:t>bean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Dans le cas où le client est un « session </a:t>
            </a:r>
            <a:r>
              <a:rPr lang="fr-FR" dirty="0" err="1" smtClean="0"/>
              <a:t>bean</a:t>
            </a:r>
            <a:r>
              <a:rPr lang="fr-FR" dirty="0" smtClean="0"/>
              <a:t> »</a:t>
            </a: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du code peut être « injecté »,</a:t>
            </a: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Les transactions sont déclenchées par défaut,</a:t>
            </a:r>
          </a:p>
          <a:p>
            <a:pPr>
              <a:buNone/>
            </a:pP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@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stateless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public class 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UnSessionBean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{</a:t>
            </a:r>
          </a:p>
          <a:p>
            <a:pPr>
              <a:buNone/>
            </a:pP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@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PersistenceContext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unitName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="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EmployeeService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")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EntityManager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em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public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Employee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createEmployee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id, String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 long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salary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byte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[] pic) {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  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Employee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emp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= new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Employee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(id);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  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emp.setName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);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   …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  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 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em.persist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emp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);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  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   return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emp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 }</a:t>
            </a:r>
            <a:endParaRPr lang="fr-FR" sz="16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Client sous forme de session </a:t>
            </a:r>
            <a:r>
              <a:rPr lang="fr-FR" dirty="0" err="1" smtClean="0"/>
              <a:t>bean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Dans le cas où le client est un « session </a:t>
            </a:r>
            <a:r>
              <a:rPr lang="fr-FR" dirty="0" err="1" smtClean="0"/>
              <a:t>bean</a:t>
            </a:r>
            <a:r>
              <a:rPr lang="fr-FR" dirty="0" smtClean="0"/>
              <a:t> »</a:t>
            </a:r>
          </a:p>
          <a:p>
            <a:pPr lvl="1"/>
            <a:r>
              <a:rPr lang="fr-FR" dirty="0" smtClean="0"/>
              <a:t>du code peut être « injecté »,</a:t>
            </a:r>
          </a:p>
          <a:p>
            <a:pPr lvl="1"/>
            <a:r>
              <a:rPr lang="fr-FR" dirty="0" smtClean="0"/>
              <a:t>Les transactions sont déclenchées par défaut,</a:t>
            </a:r>
          </a:p>
          <a:p>
            <a:pPr>
              <a:buNone/>
            </a:pP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@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stateless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public class 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UnSessionBean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{</a:t>
            </a:r>
          </a:p>
          <a:p>
            <a:pPr>
              <a:buNone/>
            </a:pP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@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PersistenceContext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unitName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="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EmployeeService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")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EntityManager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em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public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Employee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createEmployee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id, String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 long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salary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byte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[] pic) {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  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Employee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emp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= new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Employee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(id);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  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emp.setName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);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   …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  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em.persist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emp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);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  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   return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emp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 }</a:t>
            </a:r>
            <a:endParaRPr lang="fr-FR" sz="16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Client sous forme de session </a:t>
            </a:r>
            <a:r>
              <a:rPr lang="fr-FR" dirty="0" err="1" smtClean="0"/>
              <a:t>bean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142984"/>
            <a:ext cx="8001000" cy="4724400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@</a:t>
            </a:r>
            <a:r>
              <a:rPr lang="fr-FR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Stateless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public class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BookBean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{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@</a:t>
            </a:r>
            <a:r>
              <a:rPr lang="fr-FR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PersistenceContext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unitName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= "chapter04PU")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EntityManager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em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public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createBook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() {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	     Book </a:t>
            </a:r>
            <a:r>
              <a:rPr lang="fr-FR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book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= new Book();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book.setId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(1234L);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book.setTitle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("The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Hitchhiker's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Guide to the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Galaxy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");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book.setPrice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(12.5F);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book.setDescription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("Science fiction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created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by Douglas Adams.");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book.setIsbn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("1-84023-742-2");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book.setNbOfPage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(354);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book.setIllustrations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(false);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em.persist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(book);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// Récupère le livre dans la BD par sa clé primaire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    book = </a:t>
            </a:r>
            <a:r>
              <a:rPr lang="fr-FR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em.find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Book.class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1234L);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System.out.println(book);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}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} </a:t>
            </a:r>
            <a:endParaRPr lang="fr-FR" sz="14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Remarques : à quoi correspond le session </a:t>
            </a:r>
            <a:r>
              <a:rPr lang="fr-FR" dirty="0" err="1" smtClean="0"/>
              <a:t>bean</a:t>
            </a:r>
            <a:r>
              <a:rPr lang="fr-FR" dirty="0" smtClean="0"/>
              <a:t>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On codera la partie « métier »</a:t>
            </a:r>
          </a:p>
          <a:p>
            <a:pPr lvl="1"/>
            <a:r>
              <a:rPr lang="fr-FR" dirty="0" smtClean="0"/>
              <a:t>Souvent on utilise un session </a:t>
            </a:r>
            <a:r>
              <a:rPr lang="fr-FR" dirty="0" err="1" smtClean="0"/>
              <a:t>bean</a:t>
            </a:r>
            <a:r>
              <a:rPr lang="fr-FR" dirty="0" smtClean="0"/>
              <a:t> pour la couche « DAO » (avec des fonctions de création, recherche, modification et suppression d’</a:t>
            </a:r>
            <a:r>
              <a:rPr lang="fr-FR" dirty="0" err="1" smtClean="0"/>
              <a:t>entity</a:t>
            </a:r>
            <a:r>
              <a:rPr lang="fr-FR" dirty="0" smtClean="0"/>
              <a:t> </a:t>
            </a:r>
            <a:r>
              <a:rPr lang="fr-FR" dirty="0" err="1" smtClean="0"/>
              <a:t>beans</a:t>
            </a:r>
            <a:r>
              <a:rPr lang="fr-FR" dirty="0" smtClean="0"/>
              <a:t>)</a:t>
            </a:r>
          </a:p>
          <a:p>
            <a:pPr lvl="2"/>
            <a:r>
              <a:rPr lang="fr-FR" dirty="0" smtClean="0"/>
              <a:t>Exemple : </a:t>
            </a:r>
            <a:r>
              <a:rPr lang="fr-FR" dirty="0" err="1" smtClean="0"/>
              <a:t>GestionnaireUtilisateurs</a:t>
            </a:r>
            <a:endParaRPr lang="fr-FR" dirty="0" smtClean="0"/>
          </a:p>
          <a:p>
            <a:pPr lvl="1"/>
            <a:r>
              <a:rPr lang="fr-FR" dirty="0" smtClean="0"/>
              <a:t>On utilisera aussi des session </a:t>
            </a:r>
            <a:r>
              <a:rPr lang="fr-FR" dirty="0" err="1" smtClean="0"/>
              <a:t>beans</a:t>
            </a:r>
            <a:r>
              <a:rPr lang="fr-FR" dirty="0" smtClean="0"/>
              <a:t> pour implémenter des services composites</a:t>
            </a:r>
          </a:p>
          <a:p>
            <a:pPr lvl="2"/>
            <a:r>
              <a:rPr lang="fr-FR" dirty="0" smtClean="0"/>
              <a:t>Exemple : </a:t>
            </a:r>
            <a:r>
              <a:rPr lang="fr-FR" dirty="0" err="1" smtClean="0"/>
              <a:t>GestionnaireDeCommandes</a:t>
            </a:r>
            <a:r>
              <a:rPr lang="fr-FR" dirty="0" smtClean="0"/>
              <a:t>, qui utilisera d’autres gestionnaires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Autres annotations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8596" y="1447800"/>
            <a:ext cx="8715404" cy="4724400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@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Entity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public class Book {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@Id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@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GeneratedValue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strategy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GenerationType.AUTO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Long id;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@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Column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= "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book_title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", 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nullable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= false, 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updatable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= false)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title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Float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price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@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Column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length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= 2000)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 description;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isbn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@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Column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= "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nb_of_page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", 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nullable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= false)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Integer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nbOfPage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Boolean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illustrations;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	 @Basic(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fetch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FetchType.LAZY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@Lob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byte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[]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audioText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//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Constructors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 getters, setters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fr-FR" sz="16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Autres annotations (suite)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214422"/>
            <a:ext cx="8001000" cy="4724400"/>
          </a:xfrm>
        </p:spPr>
        <p:txBody>
          <a:bodyPr/>
          <a:lstStyle/>
          <a:p>
            <a:r>
              <a:rPr lang="fr-FR" dirty="0" smtClean="0"/>
              <a:t>@</a:t>
            </a:r>
            <a:r>
              <a:rPr lang="fr-FR" dirty="0" err="1" smtClean="0"/>
              <a:t>Column</a:t>
            </a:r>
            <a:r>
              <a:rPr lang="fr-FR" dirty="0" smtClean="0"/>
              <a:t> permet d’indiquer des préférences pour les colonnes</a:t>
            </a:r>
          </a:p>
          <a:p>
            <a:pPr lvl="1"/>
            <a:r>
              <a:rPr lang="fr-FR" dirty="0" smtClean="0"/>
              <a:t>Attributs possibles : </a:t>
            </a:r>
            <a:r>
              <a:rPr lang="fr-FR" dirty="0" err="1" smtClean="0"/>
              <a:t>name</a:t>
            </a:r>
            <a:r>
              <a:rPr lang="fr-FR" dirty="0" smtClean="0"/>
              <a:t>, unique, </a:t>
            </a:r>
            <a:r>
              <a:rPr lang="fr-FR" dirty="0" err="1" smtClean="0"/>
              <a:t>nullable</a:t>
            </a:r>
            <a:r>
              <a:rPr lang="fr-FR" dirty="0" smtClean="0"/>
              <a:t>, </a:t>
            </a:r>
            <a:r>
              <a:rPr lang="fr-FR" dirty="0" err="1" smtClean="0"/>
              <a:t>insertable</a:t>
            </a:r>
            <a:r>
              <a:rPr lang="fr-FR" dirty="0" smtClean="0"/>
              <a:t>, </a:t>
            </a:r>
            <a:r>
              <a:rPr lang="fr-FR" dirty="0" err="1" smtClean="0"/>
              <a:t>updatable</a:t>
            </a:r>
            <a:r>
              <a:rPr lang="fr-FR" dirty="0" smtClean="0"/>
              <a:t>, table, </a:t>
            </a:r>
            <a:r>
              <a:rPr lang="fr-FR" dirty="0" err="1" smtClean="0"/>
              <a:t>length</a:t>
            </a:r>
            <a:r>
              <a:rPr lang="fr-FR" dirty="0" smtClean="0"/>
              <a:t>, </a:t>
            </a:r>
            <a:r>
              <a:rPr lang="fr-FR" dirty="0" err="1" smtClean="0"/>
              <a:t>precision</a:t>
            </a:r>
            <a:r>
              <a:rPr lang="fr-FR" dirty="0" smtClean="0"/>
              <a:t>, </a:t>
            </a:r>
            <a:r>
              <a:rPr lang="fr-FR" dirty="0" err="1" smtClean="0"/>
              <a:t>scale</a:t>
            </a:r>
            <a:r>
              <a:rPr lang="fr-FR" dirty="0" smtClean="0"/>
              <a:t>…</a:t>
            </a:r>
          </a:p>
          <a:p>
            <a:pPr>
              <a:spcBef>
                <a:spcPts val="0"/>
              </a:spcBef>
            </a:pPr>
            <a:r>
              <a:rPr lang="fr-FR" dirty="0" smtClean="0"/>
              <a:t>@</a:t>
            </a:r>
            <a:r>
              <a:rPr lang="fr-FR" dirty="0" err="1" smtClean="0"/>
              <a:t>GeneratedValue</a:t>
            </a:r>
            <a:endParaRPr lang="fr-FR" dirty="0" smtClean="0"/>
          </a:p>
          <a:p>
            <a:pPr lvl="1">
              <a:spcBef>
                <a:spcPts val="0"/>
              </a:spcBef>
            </a:pPr>
            <a:r>
              <a:rPr lang="fr-FR" dirty="0" smtClean="0"/>
              <a:t>Indique la stratégie de génération automatique des clés primaires,</a:t>
            </a:r>
          </a:p>
          <a:p>
            <a:pPr lvl="1">
              <a:spcBef>
                <a:spcPts val="0"/>
              </a:spcBef>
            </a:pPr>
            <a:r>
              <a:rPr lang="fr-FR" dirty="0" smtClean="0"/>
              <a:t>La valeur : </a:t>
            </a:r>
            <a:r>
              <a:rPr lang="fr-FR" dirty="0" err="1" smtClean="0"/>
              <a:t>GenerationType.auto</a:t>
            </a:r>
            <a:r>
              <a:rPr lang="fr-FR" dirty="0" smtClean="0"/>
              <a:t> est recommandée,</a:t>
            </a:r>
          </a:p>
          <a:p>
            <a:pPr lvl="1">
              <a:spcBef>
                <a:spcPts val="0"/>
              </a:spcBef>
            </a:pPr>
            <a:r>
              <a:rPr lang="fr-FR" dirty="0" smtClean="0"/>
              <a:t>Va ajouter une table de séquence</a:t>
            </a:r>
          </a:p>
          <a:p>
            <a:pPr>
              <a:spcBef>
                <a:spcPts val="0"/>
              </a:spcBef>
            </a:pPr>
            <a:r>
              <a:rPr lang="fr-FR" dirty="0" smtClean="0"/>
              <a:t>@Lob indique « large </a:t>
            </a:r>
            <a:r>
              <a:rPr lang="fr-FR" dirty="0" err="1" smtClean="0"/>
              <a:t>object</a:t>
            </a:r>
            <a:r>
              <a:rPr lang="fr-FR" dirty="0" smtClean="0"/>
              <a:t> » (pour un BLOB)</a:t>
            </a:r>
          </a:p>
          <a:p>
            <a:pPr lvl="1">
              <a:spcBef>
                <a:spcPts val="0"/>
              </a:spcBef>
            </a:pPr>
            <a:r>
              <a:rPr lang="fr-FR" dirty="0" smtClean="0"/>
              <a:t>Souvent utilisé avec @Basic(</a:t>
            </a:r>
            <a:r>
              <a:rPr lang="fr-FR" dirty="0" err="1" smtClean="0"/>
              <a:t>fetch</a:t>
            </a:r>
            <a:r>
              <a:rPr lang="fr-FR" dirty="0" smtClean="0"/>
              <a:t> = </a:t>
            </a:r>
            <a:r>
              <a:rPr lang="fr-FR" dirty="0" err="1" smtClean="0"/>
              <a:t>FetchType.LAZY</a:t>
            </a:r>
            <a:r>
              <a:rPr lang="fr-FR" dirty="0" smtClean="0"/>
              <a:t>)  pour indiquer qu’on ne chargera l’attribut que lorsqu’on fera un </a:t>
            </a:r>
            <a:r>
              <a:rPr lang="fr-FR" dirty="0" err="1" smtClean="0"/>
              <a:t>get</a:t>
            </a:r>
            <a:r>
              <a:rPr lang="fr-FR" dirty="0" smtClean="0"/>
              <a:t> dessus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Autres annotations (suite)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Il existe de nombreuses autres annotations, qui seront étudiées dans un cours « avancé »,</a:t>
            </a:r>
          </a:p>
          <a:p>
            <a:r>
              <a:rPr lang="fr-FR" dirty="0" smtClean="0"/>
              <a:t>Il se peut que les </a:t>
            </a:r>
            <a:r>
              <a:rPr lang="fr-FR" dirty="0" err="1" smtClean="0"/>
              <a:t>TPs</a:t>
            </a:r>
            <a:r>
              <a:rPr lang="fr-FR" dirty="0" smtClean="0"/>
              <a:t> en introduisent certaines.</a:t>
            </a:r>
          </a:p>
          <a:p>
            <a:r>
              <a:rPr lang="fr-FR" dirty="0" smtClean="0"/>
              <a:t>Les curieux peuvent consulter la spécification java EE 6 ou le tutorial (ou un bon livre)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de fichier persistence.xml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Ce fichier « configure » le </a:t>
            </a:r>
            <a:r>
              <a:rPr lang="fr-FR" dirty="0" err="1" smtClean="0"/>
              <a:t>persistence</a:t>
            </a:r>
            <a:r>
              <a:rPr lang="fr-FR" dirty="0" smtClean="0"/>
              <a:t> manager</a:t>
            </a:r>
          </a:p>
          <a:p>
            <a:pPr>
              <a:buNone/>
            </a:pP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&lt;?</a:t>
            </a:r>
            <a:r>
              <a:rPr lang="fr-FR" sz="1600" dirty="0" err="1" smtClean="0">
                <a:latin typeface="Courier New" pitchFamily="49" charset="0"/>
                <a:cs typeface="Courier New" pitchFamily="49" charset="0"/>
              </a:rPr>
              <a:t>xml</a:t>
            </a: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 version="1.0" </a:t>
            </a:r>
            <a:r>
              <a:rPr lang="fr-FR" sz="1600" dirty="0" err="1" smtClean="0">
                <a:latin typeface="Courier New" pitchFamily="49" charset="0"/>
                <a:cs typeface="Courier New" pitchFamily="49" charset="0"/>
              </a:rPr>
              <a:t>encoding</a:t>
            </a: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="UTF-8"?&gt;</a:t>
            </a:r>
          </a:p>
          <a:p>
            <a:pPr>
              <a:buNone/>
            </a:pP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1600" dirty="0" err="1" smtClean="0">
                <a:latin typeface="Courier New" pitchFamily="49" charset="0"/>
                <a:cs typeface="Courier New" pitchFamily="49" charset="0"/>
              </a:rPr>
              <a:t>persistence</a:t>
            </a: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 version="1.0" mlns="http://java.sun.com/xml/ns/persistence" </a:t>
            </a:r>
            <a:r>
              <a:rPr lang="fr-FR" sz="1600" dirty="0" err="1" smtClean="0">
                <a:latin typeface="Courier New" pitchFamily="49" charset="0"/>
                <a:cs typeface="Courier New" pitchFamily="49" charset="0"/>
              </a:rPr>
              <a:t>xmlns:xsi</a:t>
            </a: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="http://www.w3.org/2001/XMLSchema-instance" </a:t>
            </a:r>
            <a:r>
              <a:rPr lang="fr-FR" sz="1600" dirty="0" err="1" smtClean="0">
                <a:latin typeface="Courier New" pitchFamily="49" charset="0"/>
                <a:cs typeface="Courier New" pitchFamily="49" charset="0"/>
              </a:rPr>
              <a:t>xsi:schemaLocation</a:t>
            </a: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="http://java.sun.com/xml/ns/persistence http://java.sun.com/xml/ns/persistence/persistence_1_0.xsd"&gt; </a:t>
            </a:r>
          </a:p>
          <a:p>
            <a:pPr>
              <a:buNone/>
            </a:pP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persistence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-unit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="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IGift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ejbPU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" transaction-type="JTA"&gt;    &lt;provider&gt;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org.hibernate.ejb.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HibernatePersistence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&lt;/provider&gt;    &lt;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jta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-data-source&gt;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jdbc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igift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jta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-data-source&gt;    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&lt;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properties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&gt;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 &lt;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property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="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hibernate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.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hbm2ddl.auto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" value="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update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"/&gt;        &lt;/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properties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&gt;  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&lt;/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persistence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-unit&gt;</a:t>
            </a:r>
          </a:p>
          <a:p>
            <a:pPr>
              <a:buNone/>
            </a:pP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fr-FR" sz="1600" dirty="0" err="1" smtClean="0">
                <a:latin typeface="Courier New" pitchFamily="49" charset="0"/>
                <a:cs typeface="Courier New" pitchFamily="49" charset="0"/>
              </a:rPr>
              <a:t>persistence</a:t>
            </a: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&gt;</a:t>
            </a:r>
            <a:endParaRPr lang="fr-FR" sz="16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dirty="0" smtClean="0"/>
              <a:t>Un exemple d’</a:t>
            </a:r>
            <a:r>
              <a:rPr lang="fr-FR" sz="2800" dirty="0" err="1" smtClean="0"/>
              <a:t>entity</a:t>
            </a:r>
            <a:r>
              <a:rPr lang="fr-FR" sz="2800" dirty="0" smtClean="0"/>
              <a:t> </a:t>
            </a:r>
            <a:r>
              <a:rPr lang="fr-FR" sz="2800" dirty="0" err="1" smtClean="0"/>
              <a:t>bean</a:t>
            </a:r>
            <a:r>
              <a:rPr lang="fr-FR" sz="2800" dirty="0" smtClean="0"/>
              <a:t> : un compte bancaire</a:t>
            </a:r>
          </a:p>
        </p:txBody>
      </p:sp>
      <p:pic>
        <p:nvPicPr>
          <p:cNvPr id="1638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5800" y="1447800"/>
            <a:ext cx="3957638" cy="4724400"/>
          </a:xfrm>
        </p:spPr>
      </p:pic>
      <p:sp>
        <p:nvSpPr>
          <p:cNvPr id="16388" name="Line 4"/>
          <p:cNvSpPr>
            <a:spLocks noChangeShapeType="1"/>
          </p:cNvSpPr>
          <p:nvPr/>
        </p:nvSpPr>
        <p:spPr bwMode="auto">
          <a:xfrm>
            <a:off x="4787900" y="1412875"/>
            <a:ext cx="0" cy="4752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9338" y="1484313"/>
            <a:ext cx="3816350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4859338" y="3213100"/>
            <a:ext cx="381635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fr-FR"/>
              <a:t>La classe = POJO,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fr-FR"/>
              <a:t>Sérializable,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fr-FR"/>
              <a:t>Un attribut = la clé primaire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fr-FR"/>
              <a:t>C’est tout !</a:t>
            </a:r>
          </a:p>
          <a:p>
            <a:pPr>
              <a:spcBef>
                <a:spcPct val="50000"/>
              </a:spcBef>
            </a:pP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dirty="0" smtClean="0"/>
              <a:t>Client de l’</a:t>
            </a:r>
            <a:r>
              <a:rPr lang="fr-FR" sz="2800" dirty="0" err="1" smtClean="0"/>
              <a:t>entity</a:t>
            </a:r>
            <a:r>
              <a:rPr lang="fr-FR" sz="2800" dirty="0" smtClean="0"/>
              <a:t> </a:t>
            </a:r>
            <a:r>
              <a:rPr lang="fr-FR" sz="2800" dirty="0" err="1" smtClean="0"/>
              <a:t>bean</a:t>
            </a:r>
            <a:r>
              <a:rPr lang="fr-FR" sz="2800" dirty="0" smtClean="0"/>
              <a:t> précédent : un session </a:t>
            </a:r>
            <a:r>
              <a:rPr lang="fr-FR" sz="2800" dirty="0" err="1" smtClean="0"/>
              <a:t>bean</a:t>
            </a:r>
            <a:r>
              <a:rPr lang="fr-FR" sz="2800" dirty="0" smtClean="0"/>
              <a:t> (servant de façade/DAO)</a:t>
            </a:r>
          </a:p>
        </p:txBody>
      </p:sp>
      <p:pic>
        <p:nvPicPr>
          <p:cNvPr id="1741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9750" y="981075"/>
            <a:ext cx="3814763" cy="2252663"/>
          </a:xfrm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56088" y="981075"/>
            <a:ext cx="4735512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Line 5"/>
          <p:cNvSpPr>
            <a:spLocks noChangeShapeType="1"/>
          </p:cNvSpPr>
          <p:nvPr/>
        </p:nvSpPr>
        <p:spPr bwMode="auto">
          <a:xfrm>
            <a:off x="4284663" y="981075"/>
            <a:ext cx="0" cy="5876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14" name="Rectangle 7"/>
          <p:cNvSpPr>
            <a:spLocks noChangeArrowheads="1"/>
          </p:cNvSpPr>
          <p:nvPr/>
        </p:nvSpPr>
        <p:spPr bwMode="auto">
          <a:xfrm>
            <a:off x="539750" y="3141663"/>
            <a:ext cx="3743325" cy="3716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7415" name="Text Box 6"/>
          <p:cNvSpPr txBox="1">
            <a:spLocks noChangeArrowheads="1"/>
          </p:cNvSpPr>
          <p:nvPr/>
        </p:nvSpPr>
        <p:spPr bwMode="auto">
          <a:xfrm>
            <a:off x="539750" y="3213100"/>
            <a:ext cx="3671888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fr-FR" sz="1800"/>
              <a:t>Ce session bean est stateless,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fr-FR" sz="1800"/>
              <a:t>Utilise un EntityManager,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fr-FR" sz="1800"/>
              <a:t>Sert à envoyer des requêtes JPQL,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fr-FR" sz="1800"/>
              <a:t>Méthode persist(entity) pour créer une nouvelle entrée (insert)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fr-FR" sz="1800"/>
              <a:t>Le reste passe par des appels de méthodes classiques de l’entity bean.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Autre version : on garde dans le session bean la « mémoire » de l’entity bean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smtClean="0"/>
          </a:p>
        </p:txBody>
      </p:sp>
      <p:grpSp>
        <p:nvGrpSpPr>
          <p:cNvPr id="18436" name="Group 7"/>
          <p:cNvGrpSpPr>
            <a:grpSpLocks/>
          </p:cNvGrpSpPr>
          <p:nvPr/>
        </p:nvGrpSpPr>
        <p:grpSpPr bwMode="auto">
          <a:xfrm>
            <a:off x="684213" y="1484313"/>
            <a:ext cx="5400675" cy="4764087"/>
            <a:chOff x="1292" y="890"/>
            <a:chExt cx="3402" cy="3001"/>
          </a:xfrm>
        </p:grpSpPr>
        <p:pic>
          <p:nvPicPr>
            <p:cNvPr id="18439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292" y="890"/>
              <a:ext cx="3402" cy="30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0" name="Rectangle 5"/>
            <p:cNvSpPr>
              <a:spLocks noChangeArrowheads="1"/>
            </p:cNvSpPr>
            <p:nvPr/>
          </p:nvSpPr>
          <p:spPr bwMode="auto">
            <a:xfrm>
              <a:off x="1429" y="2659"/>
              <a:ext cx="2766" cy="59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8441" name="Rectangle 6"/>
            <p:cNvSpPr>
              <a:spLocks noChangeArrowheads="1"/>
            </p:cNvSpPr>
            <p:nvPr/>
          </p:nvSpPr>
          <p:spPr bwMode="auto">
            <a:xfrm>
              <a:off x="1429" y="3249"/>
              <a:ext cx="1587" cy="1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8437" name="Text Box 8"/>
          <p:cNvSpPr txBox="1">
            <a:spLocks noChangeArrowheads="1"/>
          </p:cNvSpPr>
          <p:nvPr/>
        </p:nvSpPr>
        <p:spPr bwMode="auto">
          <a:xfrm>
            <a:off x="6227763" y="1557338"/>
            <a:ext cx="2376487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fr-FR"/>
              <a:t>Le session bean est stateful,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fr-FR"/>
              <a:t>Il garde la référence de l’entity bean,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fr-FR"/>
              <a:t>On a du « étendre » la portée du Persistence Manager</a:t>
            </a:r>
          </a:p>
        </p:txBody>
      </p:sp>
      <p:sp>
        <p:nvSpPr>
          <p:cNvPr id="18438" name="Line 9"/>
          <p:cNvSpPr>
            <a:spLocks noChangeShapeType="1"/>
          </p:cNvSpPr>
          <p:nvPr/>
        </p:nvSpPr>
        <p:spPr bwMode="auto">
          <a:xfrm>
            <a:off x="6227763" y="1484313"/>
            <a:ext cx="0" cy="4392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Suite de l’exemple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smtClean="0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412875"/>
            <a:ext cx="5705475" cy="503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5867400" y="1484313"/>
            <a:ext cx="2808288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fr-FR"/>
              <a:t>Dans getBalance() on utilise plus de find,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fr-FR"/>
              <a:t>On utilise les Exceptions</a:t>
            </a:r>
          </a:p>
        </p:txBody>
      </p:sp>
      <p:sp>
        <p:nvSpPr>
          <p:cNvPr id="19462" name="Line 6"/>
          <p:cNvSpPr>
            <a:spLocks noChangeShapeType="1"/>
          </p:cNvSpPr>
          <p:nvPr/>
        </p:nvSpPr>
        <p:spPr bwMode="auto">
          <a:xfrm>
            <a:off x="5651500" y="14128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Caractéristiques des entity beans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Survivent aux crashes du serveur, du SGBD</a:t>
            </a:r>
          </a:p>
          <a:p>
            <a:r>
              <a:rPr lang="fr-FR" smtClean="0"/>
              <a:t>Ce sont des vues sur des données dans un SGBD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2667000"/>
            <a:ext cx="3630613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Modifier les données sans passer par le bean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smtClean="0"/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160020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fr-FR"/>
          </a:p>
        </p:txBody>
      </p:sp>
      <p:pic>
        <p:nvPicPr>
          <p:cNvPr id="21509" name="Picture 5" descr="ch07-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1143000"/>
            <a:ext cx="55626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Packager et déployer un Entity Bean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fr-FR" smtClean="0"/>
              <a:t>Les EB sont déployés dans des « persistence Units »,</a:t>
            </a:r>
          </a:p>
          <a:p>
            <a:pPr lvl="1">
              <a:lnSpc>
                <a:spcPct val="90000"/>
              </a:lnSpc>
            </a:pPr>
            <a:r>
              <a:rPr lang="fr-FR" smtClean="0"/>
              <a:t>Spécifié dans le fichier « persistence.xml » qui est dans le jar contenant les EJBs.</a:t>
            </a:r>
          </a:p>
          <a:p>
            <a:pPr lvl="1">
              <a:lnSpc>
                <a:spcPct val="90000"/>
              </a:lnSpc>
            </a:pPr>
            <a:r>
              <a:rPr lang="fr-FR" smtClean="0"/>
              <a:t>Exemple le plus simple :</a:t>
            </a:r>
          </a:p>
          <a:p>
            <a:pPr lvl="1">
              <a:lnSpc>
                <a:spcPct val="90000"/>
              </a:lnSpc>
            </a:pPr>
            <a:endParaRPr lang="fr-FR" smtClean="0"/>
          </a:p>
          <a:p>
            <a:pPr lvl="1">
              <a:lnSpc>
                <a:spcPct val="90000"/>
              </a:lnSpc>
            </a:pPr>
            <a:endParaRPr lang="fr-FR" smtClean="0"/>
          </a:p>
          <a:p>
            <a:pPr lvl="1">
              <a:lnSpc>
                <a:spcPct val="90000"/>
              </a:lnSpc>
            </a:pPr>
            <a:endParaRPr lang="fr-FR" smtClean="0"/>
          </a:p>
          <a:p>
            <a:pPr lvl="1">
              <a:lnSpc>
                <a:spcPct val="90000"/>
              </a:lnSpc>
            </a:pPr>
            <a:r>
              <a:rPr lang="fr-FR" smtClean="0"/>
              <a:t>Mais on peut ajouter de nombreux paramètres :</a:t>
            </a:r>
          </a:p>
          <a:p>
            <a:pPr lvl="2">
              <a:lnSpc>
                <a:spcPct val="90000"/>
              </a:lnSpc>
            </a:pPr>
            <a:r>
              <a:rPr lang="fr-FR" smtClean="0"/>
              <a:t>&lt;description&gt;, &lt;provider&gt;, &lt;transaction type&gt;, &lt;mapping file&gt; etc.</a:t>
            </a:r>
          </a:p>
          <a:p>
            <a:pPr lvl="1">
              <a:lnSpc>
                <a:spcPct val="90000"/>
              </a:lnSpc>
            </a:pPr>
            <a:endParaRPr lang="fr-FR" smtClean="0"/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3716338"/>
            <a:ext cx="5667375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Que faire avec un entity manager ?</a:t>
            </a:r>
          </a:p>
        </p:txBody>
      </p:sp>
      <p:pic>
        <p:nvPicPr>
          <p:cNvPr id="23555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Etats d’un Entity Bean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/>
            <a:r>
              <a:rPr lang="fr-FR" sz="2400" smtClean="0"/>
              <a:t>Un EB peut avoir 4 états</a:t>
            </a:r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fr-FR" sz="2000" b="1" smtClean="0"/>
              <a:t>New</a:t>
            </a:r>
            <a:r>
              <a:rPr lang="fr-FR" sz="2000" smtClean="0"/>
              <a:t>: le bean existe en mémoire mais n’est pas encore associé à une BD, il n’est pas encore associé à un contexte de persistence (via l’entity manager)</a:t>
            </a:r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fr-FR" sz="2000" b="1" smtClean="0"/>
              <a:t>Managed</a:t>
            </a:r>
            <a:r>
              <a:rPr lang="fr-FR" sz="2000" smtClean="0"/>
              <a:t> : après le persist() par exemple. Le bean est associé avec les données dans la BD. Les changements seront répercutés (transaction terminées ou appel a flush())</a:t>
            </a:r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fr-FR" sz="2000" b="1" smtClean="0"/>
              <a:t>Detached</a:t>
            </a:r>
            <a:r>
              <a:rPr lang="fr-FR" sz="2000" smtClean="0"/>
              <a:t> : le bean est n’est plus associé au contexte de persistenced</a:t>
            </a:r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fr-FR" sz="2000" b="1" smtClean="0"/>
              <a:t>Removed</a:t>
            </a:r>
            <a:r>
              <a:rPr lang="fr-FR" sz="2000" smtClean="0"/>
              <a:t> : le bean est associé à la BD, au contexte, et est programmé pour être supprimé (les données seront supprimées aussi).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Utilisation du persistent manager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Remove() pour supprimer des données,</a:t>
            </a:r>
          </a:p>
          <a:p>
            <a:r>
              <a:rPr lang="fr-FR" smtClean="0"/>
              <a:t>Set(), Get(), appel de méthodes de l’entity bean pour modifier les données, mais le bean doit être dans un état « managed »,</a:t>
            </a:r>
          </a:p>
          <a:p>
            <a:r>
              <a:rPr lang="fr-FR" smtClean="0"/>
              <a:t>Persist() pour créer des données, le bean devient managé,</a:t>
            </a:r>
          </a:p>
          <a:p>
            <a:r>
              <a:rPr lang="fr-FR" smtClean="0"/>
              <a:t>Merge pour faire passer un bean « detached » dans l’état « managed ».</a:t>
            </a:r>
          </a:p>
          <a:p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Exemple de merge() avec le bean stateless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fr-FR" smtClean="0"/>
          </a:p>
        </p:txBody>
      </p:sp>
      <p:grpSp>
        <p:nvGrpSpPr>
          <p:cNvPr id="26628" name="Group 7"/>
          <p:cNvGrpSpPr>
            <a:grpSpLocks/>
          </p:cNvGrpSpPr>
          <p:nvPr/>
        </p:nvGrpSpPr>
        <p:grpSpPr bwMode="auto">
          <a:xfrm>
            <a:off x="684213" y="2071688"/>
            <a:ext cx="9124950" cy="3649662"/>
            <a:chOff x="431" y="935"/>
            <a:chExt cx="5748" cy="2299"/>
          </a:xfrm>
        </p:grpSpPr>
        <p:pic>
          <p:nvPicPr>
            <p:cNvPr id="26629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31" y="935"/>
              <a:ext cx="4494" cy="1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30" name="Line 5"/>
            <p:cNvSpPr>
              <a:spLocks noChangeShapeType="1"/>
            </p:cNvSpPr>
            <p:nvPr/>
          </p:nvSpPr>
          <p:spPr bwMode="auto">
            <a:xfrm>
              <a:off x="431" y="2296"/>
              <a:ext cx="458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pic>
          <p:nvPicPr>
            <p:cNvPr id="26631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31" y="2424"/>
              <a:ext cx="5748" cy="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Recherche d'entity beans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Les entity beans correspondant à des lignes dans une BD, on peut avoir besoin de faire des recherches.</a:t>
            </a:r>
          </a:p>
          <a:p>
            <a:r>
              <a:rPr lang="fr-FR" smtClean="0"/>
              <a:t>Similaire à un SELECT</a:t>
            </a:r>
          </a:p>
          <a:p>
            <a:r>
              <a:rPr lang="fr-FR" smtClean="0"/>
              <a:t>Plusieurs fonctions sont proposées par l’entity manager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Recherche d’entity beans</a:t>
            </a:r>
          </a:p>
        </p:txBody>
      </p:sp>
      <p:sp>
        <p:nvSpPr>
          <p:cNvPr id="28675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Recherche par clé primaire :</a:t>
            </a:r>
          </a:p>
          <a:p>
            <a:endParaRPr lang="fr-FR" smtClean="0"/>
          </a:p>
          <a:p>
            <a:endParaRPr lang="fr-FR" smtClean="0"/>
          </a:p>
          <a:p>
            <a:r>
              <a:rPr lang="fr-FR" smtClean="0"/>
              <a:t>Exécution de requêtes JPQL</a:t>
            </a:r>
          </a:p>
          <a:p>
            <a:endParaRPr lang="fr-FR" smtClean="0"/>
          </a:p>
          <a:p>
            <a:endParaRPr lang="fr-FR" smtClean="0"/>
          </a:p>
          <a:p>
            <a:endParaRPr lang="fr-FR" smtClean="0"/>
          </a:p>
          <a:p>
            <a:endParaRPr lang="fr-FR" smtClean="0"/>
          </a:p>
        </p:txBody>
      </p:sp>
      <p:pic>
        <p:nvPicPr>
          <p:cNvPr id="2867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2060575"/>
            <a:ext cx="748665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075" y="4149725"/>
            <a:ext cx="8994775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Recherche d’entity beans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Requêtes SQL:</a:t>
            </a:r>
          </a:p>
          <a:p>
            <a:endParaRPr lang="fr-FR" smtClean="0"/>
          </a:p>
          <a:p>
            <a:endParaRPr lang="fr-FR" smtClean="0"/>
          </a:p>
          <a:p>
            <a:r>
              <a:rPr lang="fr-FR" smtClean="0"/>
              <a:t>Requêtes nommées:</a:t>
            </a:r>
          </a:p>
          <a:p>
            <a:endParaRPr lang="fr-FR" smtClean="0"/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" y="1941513"/>
            <a:ext cx="860107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3933825"/>
            <a:ext cx="74676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1975" y="5445125"/>
            <a:ext cx="858202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JPQL : Quelques exemples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Voir le fichier PDF fourni avec les TPs !</a:t>
            </a: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2492375"/>
            <a:ext cx="8137525" cy="271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JPQL : Quelques exemples (suite)</a:t>
            </a:r>
          </a:p>
        </p:txBody>
      </p:sp>
      <p:pic>
        <p:nvPicPr>
          <p:cNvPr id="3174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5800" y="1447800"/>
            <a:ext cx="8001000" cy="2413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JPQL : Quelques exemples (suite)</a:t>
            </a:r>
          </a:p>
        </p:txBody>
      </p:sp>
      <p:pic>
        <p:nvPicPr>
          <p:cNvPr id="3277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JPQL : Quelques exemples (suite)</a:t>
            </a:r>
          </a:p>
        </p:txBody>
      </p:sp>
      <p:sp>
        <p:nvSpPr>
          <p:cNvPr id="33795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Liste toutes les commandes qui ne comprennent pas (LEFT) de produit dont le prix est supérieur à une certaine quantité</a:t>
            </a:r>
          </a:p>
          <a:p>
            <a:endParaRPr lang="fr-FR" smtClean="0"/>
          </a:p>
        </p:txBody>
      </p:sp>
      <p:pic>
        <p:nvPicPr>
          <p:cNvPr id="3379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3141663"/>
            <a:ext cx="8001000" cy="270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x-none" dirty="0"/>
              <a:t>JPQL </a:t>
            </a:r>
            <a:r>
              <a:rPr lang="fr-FR" altLang="x-none"/>
              <a:t>: </a:t>
            </a:r>
            <a:r>
              <a:rPr lang="fr-FR" altLang="x-none" smtClean="0"/>
              <a:t>objets légers!</a:t>
            </a:r>
            <a:endParaRPr lang="fr-FR" altLang="x-non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750" y="1052513"/>
            <a:ext cx="8496300" cy="5294312"/>
          </a:xfrm>
        </p:spPr>
        <p:txBody>
          <a:bodyPr/>
          <a:lstStyle/>
          <a:p>
            <a:pPr>
              <a:buFont typeface="Wingdings" pitchFamily="2" charset="2"/>
              <a:buChar char="n"/>
              <a:defRPr/>
            </a:pPr>
            <a:r>
              <a:rPr lang="fr-FR" dirty="0" smtClean="0"/>
              <a:t>Requêter </a:t>
            </a:r>
            <a:r>
              <a:rPr lang="fr-FR" dirty="0" smtClean="0">
                <a:solidFill>
                  <a:srgbClr val="FF0000"/>
                </a:solidFill>
              </a:rPr>
              <a:t>sur plusieurs attributs </a:t>
            </a:r>
            <a:r>
              <a:rPr lang="fr-FR" dirty="0" smtClean="0"/>
              <a:t>renvoie soit un tableau d’Object, soit une collection de tableaux d’Object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fr-FR" b="1" dirty="0">
                <a:latin typeface="Courier New" pitchFamily="49" charset="0"/>
                <a:cs typeface="Courier New" pitchFamily="49" charset="0"/>
              </a:rPr>
              <a:t>texte</a:t>
            </a: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 = "select </a:t>
            </a:r>
            <a:r>
              <a:rPr lang="fr-FR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e.nom</a:t>
            </a:r>
            <a:r>
              <a:rPr lang="fr-FR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fr-FR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e.salaire</a:t>
            </a:r>
            <a:r>
              <a:rPr lang="fr-FR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" +</a:t>
            </a:r>
            <a:br>
              <a:rPr lang="fr-FR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        " </a:t>
            </a:r>
            <a:r>
              <a:rPr lang="fr-FR" b="1" dirty="0" err="1" smtClean="0">
                <a:latin typeface="Courier New" pitchFamily="49" charset="0"/>
                <a:cs typeface="Courier New" pitchFamily="49" charset="0"/>
              </a:rPr>
              <a:t>from</a:t>
            </a: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b="1" dirty="0" err="1" smtClean="0">
                <a:latin typeface="Courier New" pitchFamily="49" charset="0"/>
                <a:cs typeface="Courier New" pitchFamily="49" charset="0"/>
              </a:rPr>
              <a:t>Employe</a:t>
            </a: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 as e";</a:t>
            </a:r>
            <a:br>
              <a:rPr lang="fr-FR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b="1" dirty="0" err="1" smtClean="0">
                <a:latin typeface="Courier New" pitchFamily="49" charset="0"/>
                <a:cs typeface="Courier New" pitchFamily="49" charset="0"/>
              </a:rPr>
              <a:t>query</a:t>
            </a: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b="1" dirty="0">
                <a:latin typeface="Courier New" pitchFamily="49" charset="0"/>
                <a:cs typeface="Courier New" pitchFamily="49" charset="0"/>
              </a:rPr>
              <a:t>= </a:t>
            </a:r>
            <a:r>
              <a:rPr lang="fr-FR" b="1" dirty="0" err="1">
                <a:latin typeface="Courier New" pitchFamily="49" charset="0"/>
                <a:cs typeface="Courier New" pitchFamily="49" charset="0"/>
              </a:rPr>
              <a:t>em.createQuery</a:t>
            </a:r>
            <a:r>
              <a:rPr lang="fr-FR" b="1" dirty="0">
                <a:latin typeface="Courier New" pitchFamily="49" charset="0"/>
                <a:cs typeface="Courier New" pitchFamily="49" charset="0"/>
              </a:rPr>
              <a:t>(texte</a:t>
            </a: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);</a:t>
            </a:r>
            <a:br>
              <a:rPr lang="fr-FR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List&lt;Object</a:t>
            </a:r>
            <a:r>
              <a:rPr lang="fr-FR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[]&gt; </a:t>
            </a:r>
            <a:r>
              <a:rPr lang="fr-FR" b="1" dirty="0">
                <a:latin typeface="Courier New" pitchFamily="49" charset="0"/>
                <a:cs typeface="Courier New" pitchFamily="49" charset="0"/>
              </a:rPr>
              <a:t>liste </a:t>
            </a: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=</a:t>
            </a:r>
            <a:br>
              <a:rPr lang="fr-FR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b="1" dirty="0">
                <a:latin typeface="Courier New" pitchFamily="49" charset="0"/>
                <a:cs typeface="Courier New" pitchFamily="49" charset="0"/>
              </a:rPr>
              <a:t>List&lt;Object[]&gt;)</a:t>
            </a:r>
            <a:r>
              <a:rPr lang="fr-FR" b="1" dirty="0" err="1">
                <a:latin typeface="Courier New" pitchFamily="49" charset="0"/>
                <a:cs typeface="Courier New" pitchFamily="49" charset="0"/>
              </a:rPr>
              <a:t>query.getResultList</a:t>
            </a:r>
            <a:r>
              <a:rPr lang="fr-FR" b="1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fr-FR" b="1" dirty="0">
                <a:latin typeface="Courier New" pitchFamily="49" charset="0"/>
                <a:cs typeface="Courier New" pitchFamily="49" charset="0"/>
              </a:rPr>
              <a:t>for (Object[] info : liste</a:t>
            </a: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) {</a:t>
            </a:r>
            <a:br>
              <a:rPr lang="fr-FR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fr-FR" b="1" dirty="0" err="1" smtClean="0">
                <a:latin typeface="Courier New" pitchFamily="49" charset="0"/>
                <a:cs typeface="Courier New" pitchFamily="49" charset="0"/>
              </a:rPr>
              <a:t>System.out.println</a:t>
            </a: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info[0</a:t>
            </a:r>
            <a:r>
              <a:rPr lang="fr-FR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]</a:t>
            </a:r>
            <a:r>
              <a:rPr lang="fr-FR" b="1" dirty="0">
                <a:latin typeface="Courier New" pitchFamily="49" charset="0"/>
                <a:cs typeface="Courier New" pitchFamily="49" charset="0"/>
              </a:rPr>
              <a:t> + </a:t>
            </a: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"gagne" </a:t>
            </a:r>
            <a:br>
              <a:rPr lang="fr-FR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                     + </a:t>
            </a:r>
            <a:r>
              <a:rPr lang="fr-FR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info[1]</a:t>
            </a: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); </a:t>
            </a:r>
            <a:br>
              <a:rPr lang="fr-FR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fr-FR" b="1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fr-FR" smtClean="0"/>
          </a:p>
        </p:txBody>
      </p:sp>
      <p:sp>
        <p:nvSpPr>
          <p:cNvPr id="34819" name="AutoShape 3"/>
          <p:cNvSpPr>
            <a:spLocks noGrp="1" noChangeAspec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Table des compagnies</a:t>
            </a:r>
          </a:p>
          <a:p>
            <a:endParaRPr lang="fr-FR" smtClean="0"/>
          </a:p>
          <a:p>
            <a:endParaRPr lang="fr-FR" smtClean="0"/>
          </a:p>
          <a:p>
            <a:r>
              <a:rPr lang="fr-FR" smtClean="0"/>
              <a:t>Table des employés</a:t>
            </a:r>
          </a:p>
          <a:p>
            <a:endParaRPr lang="fr-FR" smtClean="0"/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2060575"/>
            <a:ext cx="7350125" cy="142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2988" y="4149725"/>
            <a:ext cx="7200900" cy="104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JPQL : Quelques exemples (suite)</a:t>
            </a:r>
          </a:p>
        </p:txBody>
      </p:sp>
      <p:sp>
        <p:nvSpPr>
          <p:cNvPr id="35843" name="AutoShape 3"/>
          <p:cNvSpPr>
            <a:spLocks noGrp="1" noChangeAspec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Cette requête récupère trois compagnies :</a:t>
            </a:r>
          </a:p>
          <a:p>
            <a:endParaRPr lang="fr-FR" smtClean="0"/>
          </a:p>
          <a:p>
            <a:r>
              <a:rPr lang="fr-FR" smtClean="0"/>
              <a:t>Mais celle-ci uniquement deux :</a:t>
            </a:r>
          </a:p>
          <a:p>
            <a:endParaRPr lang="fr-FR" smtClean="0"/>
          </a:p>
          <a:p>
            <a:r>
              <a:rPr lang="fr-FR" smtClean="0"/>
              <a:t>Celle-là : les trois (même si join condition absente)</a:t>
            </a:r>
          </a:p>
          <a:p>
            <a:endParaRPr lang="fr-FR" smtClean="0"/>
          </a:p>
          <a:p>
            <a:endParaRPr lang="fr-FR" smtClean="0"/>
          </a:p>
          <a:p>
            <a:endParaRPr lang="fr-FR" smtClean="0"/>
          </a:p>
        </p:txBody>
      </p:sp>
      <p:pic>
        <p:nvPicPr>
          <p:cNvPr id="3584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2276475"/>
            <a:ext cx="833755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3500438"/>
            <a:ext cx="8353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6425" y="5229225"/>
            <a:ext cx="8537575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JPQL : Quelques exemples (suite)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Provoque le chargement des entities reliées</a:t>
            </a:r>
          </a:p>
          <a:p>
            <a:endParaRPr lang="fr-FR" smtClean="0"/>
          </a:p>
          <a:p>
            <a:r>
              <a:rPr lang="fr-FR" smtClean="0"/>
              <a:t>Prend le devant sur @FetchType.LAZY</a:t>
            </a:r>
          </a:p>
          <a:p>
            <a:r>
              <a:rPr lang="fr-FR" smtClean="0"/>
              <a:t>Autre exemple :</a:t>
            </a:r>
          </a:p>
          <a:p>
            <a:endParaRPr lang="fr-FR" smtClean="0"/>
          </a:p>
          <a:p>
            <a:endParaRPr lang="fr-FR" smtClean="0"/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2205038"/>
            <a:ext cx="813593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4365625"/>
            <a:ext cx="8064500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JPQL : Quelques exemples (suite)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WHERE et requêtes paramétrées</a:t>
            </a:r>
          </a:p>
          <a:p>
            <a:endParaRPr lang="fr-FR" smtClean="0"/>
          </a:p>
          <a:p>
            <a:endParaRPr lang="fr-FR" smtClean="0"/>
          </a:p>
          <a:p>
            <a:r>
              <a:rPr lang="fr-FR" smtClean="0"/>
              <a:t>Autre exemple avec paramètres nommés</a:t>
            </a:r>
          </a:p>
          <a:p>
            <a:endParaRPr lang="fr-FR" smtClean="0"/>
          </a:p>
          <a:p>
            <a:endParaRPr lang="fr-FR" smtClean="0"/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2276475"/>
            <a:ext cx="8066087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4292600"/>
            <a:ext cx="8101013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JPQL : Quelques exemples (suite)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Expressions</a:t>
            </a:r>
          </a:p>
          <a:p>
            <a:endParaRPr lang="fr-FR" smtClean="0"/>
          </a:p>
          <a:p>
            <a:endParaRPr lang="fr-FR" smtClean="0"/>
          </a:p>
          <a:p>
            <a:endParaRPr lang="fr-FR" smtClean="0"/>
          </a:p>
          <a:p>
            <a:r>
              <a:rPr lang="fr-FR" smtClean="0"/>
              <a:t>Le % dans le LIKE = suite de caractères, le _ = un caractère</a:t>
            </a:r>
          </a:p>
          <a:p>
            <a:endParaRPr lang="fr-FR" smtClean="0"/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2420938"/>
            <a:ext cx="80629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925" y="2924175"/>
            <a:ext cx="79343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213" y="3500438"/>
            <a:ext cx="70485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4213" y="5157788"/>
            <a:ext cx="73628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0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4213" y="5589588"/>
            <a:ext cx="73628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JPQL : Quelques exemples (suite)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MEMBER OF</a:t>
            </a:r>
          </a:p>
          <a:p>
            <a:endParaRPr lang="fr-FR" smtClean="0"/>
          </a:p>
          <a:p>
            <a:endParaRPr lang="fr-FR" smtClean="0"/>
          </a:p>
          <a:p>
            <a:r>
              <a:rPr lang="fr-FR" smtClean="0"/>
              <a:t>Sous-Requêtes</a:t>
            </a:r>
          </a:p>
          <a:p>
            <a:endParaRPr lang="fr-FR" smtClean="0"/>
          </a:p>
          <a:p>
            <a:endParaRPr lang="fr-FR" smtClean="0"/>
          </a:p>
        </p:txBody>
      </p:sp>
      <p:pic>
        <p:nvPicPr>
          <p:cNvPr id="3994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2420938"/>
            <a:ext cx="8137525" cy="84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4221163"/>
            <a:ext cx="7993062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Fonctions sur chaînes, arithmétique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smtClean="0"/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412875"/>
            <a:ext cx="7920037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Fonctions sur chaînes, arithmétique (suite)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smtClean="0"/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484313"/>
            <a:ext cx="7937500" cy="128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JPQL : Quelques exemples (suite)</a:t>
            </a:r>
          </a:p>
        </p:txBody>
      </p:sp>
      <p:pic>
        <p:nvPicPr>
          <p:cNvPr id="4301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JPQL : Quelques exemples (suite)</a:t>
            </a:r>
          </a:p>
        </p:txBody>
      </p:sp>
      <p:pic>
        <p:nvPicPr>
          <p:cNvPr id="44035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5800" y="1447800"/>
            <a:ext cx="8001000" cy="20526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PO Road Show">
  <a:themeElements>
    <a:clrScheme name="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B2B2B2"/>
      </a:accent1>
      <a:accent2>
        <a:srgbClr val="FFFFFF"/>
      </a:accent2>
      <a:accent3>
        <a:srgbClr val="FFFFFF"/>
      </a:accent3>
      <a:accent4>
        <a:srgbClr val="000000"/>
      </a:accent4>
      <a:accent5>
        <a:srgbClr val="D5D5D5"/>
      </a:accent5>
      <a:accent6>
        <a:srgbClr val="E7E7E7"/>
      </a:accent6>
      <a:hlink>
        <a:srgbClr val="6180B9"/>
      </a:hlink>
      <a:folHlink>
        <a:srgbClr val="0066FF"/>
      </a:folHlink>
    </a:clrScheme>
    <a:fontScheme name="IPO Road Show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IPO Road Show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PO Road Show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D:\WINNT\Profiles\dskok\Desktop\IPO Road Show.ppt</Template>
  <TotalTime>19099</TotalTime>
  <Words>1889</Words>
  <Application>Microsoft Macintosh PowerPoint</Application>
  <PresentationFormat>Présentation à l'écran (4:3)</PresentationFormat>
  <Paragraphs>352</Paragraphs>
  <Slides>58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58</vt:i4>
      </vt:variant>
    </vt:vector>
  </HeadingPairs>
  <TitlesOfParts>
    <vt:vector size="62" baseType="lpstr">
      <vt:lpstr>Arial</vt:lpstr>
      <vt:lpstr>Courier New</vt:lpstr>
      <vt:lpstr>Wingdings</vt:lpstr>
      <vt:lpstr>IPO Road Show</vt:lpstr>
      <vt:lpstr>Persistance dans Java EE 6 : JPA2 et EJB 3.1</vt:lpstr>
      <vt:lpstr>Contexte</vt:lpstr>
      <vt:lpstr>Contexte</vt:lpstr>
      <vt:lpstr>Contexte</vt:lpstr>
      <vt:lpstr>Entity Bean, introducton</vt:lpstr>
      <vt:lpstr>La persistance par sérialisation</vt:lpstr>
      <vt:lpstr>La persistance par sérialisation</vt:lpstr>
      <vt:lpstr>La persistance par mapping objet/BD relationelle</vt:lpstr>
      <vt:lpstr>La persistance par mapping objet/BD relationelle</vt:lpstr>
      <vt:lpstr>La persistance par mapping objet/BD relationelle</vt:lpstr>
      <vt:lpstr>La persistance à l'aide d'une BD Objet</vt:lpstr>
      <vt:lpstr>Le modèle de persistence JPA 2</vt:lpstr>
      <vt:lpstr>Qu'est-ce qu'un Entity Bean</vt:lpstr>
      <vt:lpstr>Qu'est-ce qu'un Entity Bean</vt:lpstr>
      <vt:lpstr>Exemple avec un compte bancaire </vt:lpstr>
      <vt:lpstr>Fichiers composant un entity bean</vt:lpstr>
      <vt:lpstr>Exemple d’entity bean : un livre</vt:lpstr>
      <vt:lpstr>Exemple d’entity bean : un livre</vt:lpstr>
      <vt:lpstr>Les annotations de code JPA 2</vt:lpstr>
      <vt:lpstr>Les annotations de code JPA 2</vt:lpstr>
      <vt:lpstr>Exemple d’insertion d’un livre</vt:lpstr>
      <vt:lpstr>Client sous forme de session bean</vt:lpstr>
      <vt:lpstr>Client sous forme de session bean</vt:lpstr>
      <vt:lpstr>Client sous forme de session bean</vt:lpstr>
      <vt:lpstr>Remarques : à quoi correspond le session bean ?</vt:lpstr>
      <vt:lpstr>Autres annotations</vt:lpstr>
      <vt:lpstr>Autres annotations (suite)</vt:lpstr>
      <vt:lpstr>Autres annotations (suite)</vt:lpstr>
      <vt:lpstr>Exemple de fichier persistence.xml</vt:lpstr>
      <vt:lpstr>Un exemple d’entity bean : un compte bancaire</vt:lpstr>
      <vt:lpstr>Client de l’entity bean précédent : un session bean (servant de façade/DAO)</vt:lpstr>
      <vt:lpstr>Autre version : on garde dans le session bean la « mémoire » de l’entity bean</vt:lpstr>
      <vt:lpstr>Suite de l’exemple</vt:lpstr>
      <vt:lpstr>Caractéristiques des entity beans</vt:lpstr>
      <vt:lpstr>Modifier les données sans passer par le bean</vt:lpstr>
      <vt:lpstr>Packager et déployer un Entity Bean</vt:lpstr>
      <vt:lpstr>Que faire avec un entity manager ?</vt:lpstr>
      <vt:lpstr>Etats d’un Entity Bean</vt:lpstr>
      <vt:lpstr>Utilisation du persistent manager</vt:lpstr>
      <vt:lpstr>Exemple de merge() avec le bean stateless</vt:lpstr>
      <vt:lpstr>Recherche d'entity beans</vt:lpstr>
      <vt:lpstr>Recherche d’entity beans</vt:lpstr>
      <vt:lpstr>Recherche d’entity beans</vt:lpstr>
      <vt:lpstr>JPQL : Quelques exemples</vt:lpstr>
      <vt:lpstr>JPQL : Quelques exemples (suite)</vt:lpstr>
      <vt:lpstr>JPQL : Quelques exemples (suite)</vt:lpstr>
      <vt:lpstr>JPQL : Quelques exemples (suite)</vt:lpstr>
      <vt:lpstr>JPQL : objets légers!</vt:lpstr>
      <vt:lpstr>Présentation PowerPoint</vt:lpstr>
      <vt:lpstr>JPQL : Quelques exemples (suite)</vt:lpstr>
      <vt:lpstr>JPQL : Quelques exemples (suite)</vt:lpstr>
      <vt:lpstr>JPQL : Quelques exemples (suite)</vt:lpstr>
      <vt:lpstr>JPQL : Quelques exemples (suite)</vt:lpstr>
      <vt:lpstr>JPQL : Quelques exemples (suite)</vt:lpstr>
      <vt:lpstr>Fonctions sur chaînes, arithmétique</vt:lpstr>
      <vt:lpstr>Fonctions sur chaînes, arithmétique (suite)</vt:lpstr>
      <vt:lpstr>JPQL : Quelques exemples (suite)</vt:lpstr>
      <vt:lpstr>JPQL : Quelques exemples (suite)</vt:lpstr>
    </vt:vector>
  </TitlesOfParts>
  <Company>SilverStream Software, Inc.</Company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</dc:creator>
  <cp:lastModifiedBy>Michel Buffa</cp:lastModifiedBy>
  <cp:revision>466</cp:revision>
  <cp:lastPrinted>1999-01-08T22:44:56Z</cp:lastPrinted>
  <dcterms:created xsi:type="dcterms:W3CDTF">1998-09-04T19:58:23Z</dcterms:created>
  <dcterms:modified xsi:type="dcterms:W3CDTF">2017-05-02T06:49:52Z</dcterms:modified>
</cp:coreProperties>
</file>