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69" r:id="rId3"/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Proxima Nova"/>
      <p:regular r:id="rId16"/>
      <p:bold r:id="rId17"/>
      <p:italic r:id="rId18"/>
      <p:boldItalic r:id="rId19"/>
    </p:embeddedFont>
    <p:embeddedFont>
      <p:font typeface="Alfa Slab One"/>
      <p:regular r:id="rId20"/>
    </p:embeddedFont>
    <p:embeddedFont>
      <p:font typeface="Source Sans Pr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lfaSlabOne-regular.fntdata"/><Relationship Id="rId11" Type="http://schemas.openxmlformats.org/officeDocument/2006/relationships/slide" Target="slides/slide6.xml"/><Relationship Id="rId22" Type="http://schemas.openxmlformats.org/officeDocument/2006/relationships/font" Target="fonts/SourceSansPro-bold.fntdata"/><Relationship Id="rId10" Type="http://schemas.openxmlformats.org/officeDocument/2006/relationships/slide" Target="slides/slide5.xml"/><Relationship Id="rId21" Type="http://schemas.openxmlformats.org/officeDocument/2006/relationships/font" Target="fonts/SourceSansPro-regular.fntdata"/><Relationship Id="rId13" Type="http://schemas.openxmlformats.org/officeDocument/2006/relationships/slide" Target="slides/slide8.xml"/><Relationship Id="rId24" Type="http://schemas.openxmlformats.org/officeDocument/2006/relationships/font" Target="fonts/SourceSansPro-boldItalic.fntdata"/><Relationship Id="rId12" Type="http://schemas.openxmlformats.org/officeDocument/2006/relationships/slide" Target="slides/slide7.xml"/><Relationship Id="rId23" Type="http://schemas.openxmlformats.org/officeDocument/2006/relationships/font" Target="fonts/SourceSansPro-italic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ProximaNova-bold.fntdata"/><Relationship Id="rId16" Type="http://schemas.openxmlformats.org/officeDocument/2006/relationships/font" Target="fonts/ProximaNov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eveloper.mozilla.org/fr/docs/Web/API/XMLHttpRequest" TargetMode="External"/><Relationship Id="rId3" Type="http://schemas.openxmlformats.org/officeDocument/2006/relationships/hyperlink" Target="https://developer.mozilla.org/fr/docs/Web/API/Web_Storage_API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r" sz="1050">
                <a:solidFill>
                  <a:srgbClr val="3B3C40"/>
                </a:solidFill>
                <a:highlight>
                  <a:srgbClr val="FFFFFF"/>
                </a:highlight>
              </a:rPr>
              <a:t>des APIs telles que </a:t>
            </a:r>
            <a:r>
              <a:rPr lang="fr" sz="1050">
                <a:solidFill>
                  <a:srgbClr val="217AC0"/>
                </a:solidFill>
                <a:highlight>
                  <a:srgbClr val="FFFFFF"/>
                </a:highlight>
                <a:hlinkClick r:id="rId2"/>
              </a:rPr>
              <a:t>XHR</a:t>
            </a:r>
            <a:r>
              <a:rPr lang="fr" sz="1050">
                <a:solidFill>
                  <a:srgbClr val="3B3C40"/>
                </a:solidFill>
                <a:highlight>
                  <a:srgbClr val="FFFFFF"/>
                </a:highlight>
              </a:rPr>
              <a:t> en synchrone et </a:t>
            </a:r>
            <a:r>
              <a:rPr lang="fr" sz="1050">
                <a:solidFill>
                  <a:srgbClr val="217AC0"/>
                </a:solidFill>
                <a:highlight>
                  <a:srgbClr val="FFFFFF"/>
                </a:highlight>
                <a:hlinkClick r:id="rId3"/>
              </a:rPr>
              <a:t>localStorage</a:t>
            </a:r>
            <a:r>
              <a:rPr lang="fr" sz="1050">
                <a:solidFill>
                  <a:srgbClr val="3B3C40"/>
                </a:solidFill>
                <a:highlight>
                  <a:srgbClr val="FFFFFF"/>
                </a:highlight>
              </a:rPr>
              <a:t> ne peuvent pas être utilisées au sein d'un service worker.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Créer un Worker est aussi simple que d'appeler le constructeur Worker(), en spécifiant un script qui définira le comportement du thread du worker.</a:t>
            </a:r>
          </a:p>
          <a:p>
            <a:pPr lvl="0">
              <a:spcBef>
                <a:spcPts val="0"/>
              </a:spcBef>
              <a:buNone/>
            </a:pPr>
            <a:r>
              <a:rPr lang="fr" sz="1050">
                <a:solidFill>
                  <a:srgbClr val="3B3C40"/>
                </a:solidFill>
                <a:highlight>
                  <a:srgbClr val="FFFFFF"/>
                </a:highlight>
              </a:rPr>
              <a:t>on appele La méthode </a:t>
            </a:r>
            <a:r>
              <a:rPr b="1" lang="fr" sz="1050">
                <a:solidFill>
                  <a:srgbClr val="3B3C4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Worker.postMessage()</a:t>
            </a:r>
            <a:r>
              <a:rPr lang="fr" sz="1050">
                <a:solidFill>
                  <a:srgbClr val="3B3C40"/>
                </a:solidFill>
                <a:highlight>
                  <a:srgbClr val="FFFFFF"/>
                </a:highlight>
              </a:rPr>
              <a:t> pour commencer ce worker, son  argument peut etre en string ou en Json.</a:t>
            </a:r>
          </a:p>
          <a:p>
            <a:pPr lvl="0" rtl="0">
              <a:spcBef>
                <a:spcPts val="0"/>
              </a:spcBef>
              <a:buNone/>
            </a:pPr>
            <a:r>
              <a:rPr lang="fr"/>
              <a:t>un worker peut lui aussi lancer d'autre Worker.</a:t>
            </a:r>
          </a:p>
          <a:p>
            <a:pPr lvl="0" rtl="0">
              <a:spcBef>
                <a:spcPts val="0"/>
              </a:spcBef>
              <a:buNone/>
            </a:pPr>
            <a:r>
              <a:rPr lang="fr"/>
              <a:t>peuvent utiliser XMLHttpRequest pour communiquer avec le réseau</a:t>
            </a:r>
          </a:p>
          <a:p>
            <a:pPr lvl="0" rtl="0">
              <a:spcBef>
                <a:spcPts val="0"/>
              </a:spcBef>
              <a:buNone/>
            </a:pPr>
            <a:r>
              <a:rPr lang="fr"/>
              <a:t>Worker.terminate() : Termine immédiatement le worker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Il prend le relais de l’API AppCache.</a:t>
            </a:r>
          </a:p>
          <a:p>
            <a:pPr lvl="0" rtl="0">
              <a:spcBef>
                <a:spcPts val="0"/>
              </a:spcBef>
              <a:buNone/>
            </a:pPr>
            <a:r>
              <a:rPr lang="fr"/>
              <a:t>Les Audio Workers donne la possibilité d'effectuer directement dans le contexte d'un worker web un traitement audio scripté.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4278300" y="2751162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Shape 11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5400"/>
            </a:lvl1pPr>
            <a:lvl2pPr lvl="1" rtl="0" algn="ctr">
              <a:spcBef>
                <a:spcPts val="0"/>
              </a:spcBef>
              <a:buSzPct val="100000"/>
              <a:defRPr sz="5400"/>
            </a:lvl2pPr>
            <a:lvl3pPr lvl="2" rtl="0" algn="ctr">
              <a:spcBef>
                <a:spcPts val="0"/>
              </a:spcBef>
              <a:buSzPct val="100000"/>
              <a:defRPr sz="5400"/>
            </a:lvl3pPr>
            <a:lvl4pPr lvl="3" rtl="0" algn="ctr">
              <a:spcBef>
                <a:spcPts val="0"/>
              </a:spcBef>
              <a:buSzPct val="100000"/>
              <a:defRPr sz="5400"/>
            </a:lvl4pPr>
            <a:lvl5pPr lvl="4" rtl="0" algn="ctr">
              <a:spcBef>
                <a:spcPts val="0"/>
              </a:spcBef>
              <a:buSzPct val="100000"/>
              <a:defRPr sz="5400"/>
            </a:lvl5pPr>
            <a:lvl6pPr lvl="5" rtl="0" algn="ctr">
              <a:spcBef>
                <a:spcPts val="0"/>
              </a:spcBef>
              <a:buSzPct val="100000"/>
              <a:defRPr sz="5400"/>
            </a:lvl6pPr>
            <a:lvl7pPr lvl="6" rtl="0" algn="ctr">
              <a:spcBef>
                <a:spcPts val="0"/>
              </a:spcBef>
              <a:buSzPct val="100000"/>
              <a:defRPr sz="5400"/>
            </a:lvl7pPr>
            <a:lvl8pPr lvl="7" rtl="0" algn="ctr">
              <a:spcBef>
                <a:spcPts val="0"/>
              </a:spcBef>
              <a:buSzPct val="100000"/>
              <a:defRPr sz="5400"/>
            </a:lvl8pPr>
            <a:lvl9pPr lvl="8" rtl="0" algn="ctr">
              <a:spcBef>
                <a:spcPts val="0"/>
              </a:spcBef>
              <a:buSzPct val="100000"/>
              <a:defRPr sz="5400"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Shape 3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3800"/>
            </a:lvl1pPr>
            <a:lvl2pPr lvl="1" rtl="0" algn="ctr">
              <a:spcBef>
                <a:spcPts val="0"/>
              </a:spcBef>
              <a:buSzPct val="100000"/>
              <a:defRPr sz="3800"/>
            </a:lvl2pPr>
            <a:lvl3pPr lvl="2" rtl="0" algn="ctr">
              <a:spcBef>
                <a:spcPts val="0"/>
              </a:spcBef>
              <a:buSzPct val="100000"/>
              <a:defRPr sz="3800"/>
            </a:lvl3pPr>
            <a:lvl4pPr lvl="3" rtl="0" algn="ctr">
              <a:spcBef>
                <a:spcPts val="0"/>
              </a:spcBef>
              <a:buSzPct val="100000"/>
              <a:defRPr sz="3800"/>
            </a:lvl4pPr>
            <a:lvl5pPr lvl="4" rtl="0" algn="ctr">
              <a:spcBef>
                <a:spcPts val="0"/>
              </a:spcBef>
              <a:buSzPct val="100000"/>
              <a:defRPr sz="3800"/>
            </a:lvl5pPr>
            <a:lvl6pPr lvl="5" rtl="0" algn="ctr">
              <a:spcBef>
                <a:spcPts val="0"/>
              </a:spcBef>
              <a:buSzPct val="100000"/>
              <a:defRPr sz="3800"/>
            </a:lvl6pPr>
            <a:lvl7pPr lvl="6" rtl="0" algn="ctr">
              <a:spcBef>
                <a:spcPts val="0"/>
              </a:spcBef>
              <a:buSzPct val="100000"/>
              <a:defRPr sz="3800"/>
            </a:lvl7pPr>
            <a:lvl8pPr lvl="7" rtl="0" algn="ctr">
              <a:spcBef>
                <a:spcPts val="0"/>
              </a:spcBef>
              <a:buSzPct val="100000"/>
              <a:defRPr sz="3800"/>
            </a:lvl8pPr>
            <a:lvl9pPr lvl="8" rtl="0" algn="ctr">
              <a:spcBef>
                <a:spcPts val="0"/>
              </a:spcBef>
              <a:buSzPct val="100000"/>
              <a:defRPr sz="3800"/>
            </a:lvl9pPr>
          </a:lstStyle>
          <a:p/>
        </p:txBody>
      </p:sp>
      <p:sp>
        <p:nvSpPr>
          <p:cNvPr id="40" name="Shape 40"/>
          <p:cNvSpPr txBox="1"/>
          <p:nvPr>
            <p:ph idx="1" type="subTitle"/>
          </p:nvPr>
        </p:nvSpPr>
        <p:spPr>
          <a:xfrm>
            <a:off x="265500" y="2981125"/>
            <a:ext cx="4045200" cy="13454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defRPr/>
            </a:lvl1pPr>
            <a:lvl2pPr lvl="1" rtl="0" algn="ctr">
              <a:spcBef>
                <a:spcPts val="0"/>
              </a:spcBef>
              <a:defRPr/>
            </a:lvl2pPr>
            <a:lvl3pPr lvl="2" rtl="0" algn="ctr">
              <a:spcBef>
                <a:spcPts val="0"/>
              </a:spcBef>
              <a:defRPr/>
            </a:lvl3pPr>
            <a:lvl4pPr lvl="3" rtl="0" algn="ctr">
              <a:spcBef>
                <a:spcPts val="0"/>
              </a:spcBef>
              <a:defRPr/>
            </a:lvl4pPr>
            <a:lvl5pPr lvl="4" rtl="0" algn="ctr">
              <a:spcBef>
                <a:spcPts val="0"/>
              </a:spcBef>
              <a:defRPr/>
            </a:lvl5pPr>
            <a:lvl6pPr lvl="5" rtl="0" algn="ctr">
              <a:spcBef>
                <a:spcPts val="0"/>
              </a:spcBef>
              <a:defRPr/>
            </a:lvl6pPr>
            <a:lvl7pPr lvl="6" rtl="0" algn="ctr">
              <a:spcBef>
                <a:spcPts val="0"/>
              </a:spcBef>
              <a:defRPr/>
            </a:lvl7pPr>
            <a:lvl8pPr lvl="7" rtl="0" algn="ctr">
              <a:spcBef>
                <a:spcPts val="0"/>
              </a:spcBef>
              <a:defRPr/>
            </a:lvl8pPr>
            <a:lvl9pPr lvl="8"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ctrTitle"/>
          </p:nvPr>
        </p:nvSpPr>
        <p:spPr>
          <a:xfrm>
            <a:off x="1700184" y="1020262"/>
            <a:ext cx="5807400" cy="1159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1pPr>
            <a:lvl2pPr lvl="1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2pPr>
            <a:lvl3pPr lvl="2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3pPr>
            <a:lvl4pPr lvl="3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4pPr>
            <a:lvl5pPr lvl="4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5pPr>
            <a:lvl6pPr lvl="5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6pPr>
            <a:lvl7pPr lvl="6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7pPr>
            <a:lvl8pPr lvl="7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8pPr>
            <a:lvl9pPr lvl="8" rtl="0">
              <a:spcBef>
                <a:spcPts val="0"/>
              </a:spcBef>
              <a:buClr>
                <a:srgbClr val="0091EA"/>
              </a:buClr>
              <a:buSzPct val="100000"/>
              <a:defRPr b="1" sz="6000">
                <a:solidFill>
                  <a:srgbClr val="0091EA"/>
                </a:solidFill>
              </a:defRPr>
            </a:lvl9pPr>
          </a:lstStyle>
          <a:p/>
        </p:txBody>
      </p:sp>
      <p:sp>
        <p:nvSpPr>
          <p:cNvPr id="57" name="Shape 57"/>
          <p:cNvSpPr/>
          <p:nvPr/>
        </p:nvSpPr>
        <p:spPr>
          <a:xfrm>
            <a:off x="6897625" y="4649962"/>
            <a:ext cx="126900" cy="951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7454375" y="4229100"/>
            <a:ext cx="126900" cy="951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8827727" y="3448165"/>
            <a:ext cx="75900" cy="570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/>
          <p:nvPr/>
        </p:nvSpPr>
        <p:spPr>
          <a:xfrm>
            <a:off x="8677050" y="4933406"/>
            <a:ext cx="126900" cy="951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2972225" y="475050"/>
            <a:ext cx="126900" cy="951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579634" y="2530108"/>
            <a:ext cx="126900" cy="951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11843" y="593638"/>
            <a:ext cx="126900" cy="951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626321" y="1004903"/>
            <a:ext cx="253800" cy="1902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8104500" y="3722325"/>
            <a:ext cx="190200" cy="1428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8803950" y="4240992"/>
            <a:ext cx="190200" cy="1428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196310" y="1493167"/>
            <a:ext cx="75899" cy="570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1738050" y="203491"/>
            <a:ext cx="253800" cy="1902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771658" y="1878364"/>
            <a:ext cx="75900" cy="570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4271583" y="356119"/>
            <a:ext cx="75900" cy="570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7729213" y="4595578"/>
            <a:ext cx="253800" cy="1905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ctrTitle"/>
          </p:nvPr>
        </p:nvSpPr>
        <p:spPr>
          <a:xfrm>
            <a:off x="1546025" y="1526193"/>
            <a:ext cx="5832600" cy="1159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b="1" sz="4800"/>
            </a:lvl1pPr>
            <a:lvl2pPr lvl="1" rtl="0">
              <a:spcBef>
                <a:spcPts val="0"/>
              </a:spcBef>
              <a:buSzPct val="100000"/>
              <a:defRPr b="1" sz="4800"/>
            </a:lvl2pPr>
            <a:lvl3pPr lvl="2" rtl="0">
              <a:spcBef>
                <a:spcPts val="0"/>
              </a:spcBef>
              <a:buSzPct val="100000"/>
              <a:defRPr b="1" sz="4800"/>
            </a:lvl3pPr>
            <a:lvl4pPr lvl="3" rtl="0">
              <a:spcBef>
                <a:spcPts val="0"/>
              </a:spcBef>
              <a:buSzPct val="100000"/>
              <a:defRPr b="1" sz="4800"/>
            </a:lvl4pPr>
            <a:lvl5pPr lvl="4" rtl="0">
              <a:spcBef>
                <a:spcPts val="0"/>
              </a:spcBef>
              <a:buSzPct val="100000"/>
              <a:defRPr b="1" sz="4800"/>
            </a:lvl5pPr>
            <a:lvl6pPr lvl="5" rtl="0">
              <a:spcBef>
                <a:spcPts val="0"/>
              </a:spcBef>
              <a:buSzPct val="100000"/>
              <a:defRPr b="1" sz="4800"/>
            </a:lvl6pPr>
            <a:lvl7pPr lvl="6" rtl="0">
              <a:spcBef>
                <a:spcPts val="0"/>
              </a:spcBef>
              <a:buSzPct val="100000"/>
              <a:defRPr b="1" sz="4800"/>
            </a:lvl7pPr>
            <a:lvl8pPr lvl="7" rtl="0">
              <a:spcBef>
                <a:spcPts val="0"/>
              </a:spcBef>
              <a:buSzPct val="100000"/>
              <a:defRPr b="1" sz="4800"/>
            </a:lvl8pPr>
            <a:lvl9pPr lvl="8" rtl="0">
              <a:spcBef>
                <a:spcPts val="0"/>
              </a:spcBef>
              <a:buSzPct val="100000"/>
              <a:defRPr b="1" sz="4800"/>
            </a:lvl9pPr>
          </a:lstStyle>
          <a:p/>
        </p:txBody>
      </p:sp>
      <p:sp>
        <p:nvSpPr>
          <p:cNvPr id="74" name="Shape 74"/>
          <p:cNvSpPr txBox="1"/>
          <p:nvPr>
            <p:ph idx="1" type="subTitle"/>
          </p:nvPr>
        </p:nvSpPr>
        <p:spPr>
          <a:xfrm>
            <a:off x="1546025" y="2782911"/>
            <a:ext cx="5832600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rgbClr val="607D8B"/>
              </a:buClr>
              <a:buNone/>
              <a:defRPr>
                <a:solidFill>
                  <a:srgbClr val="607D8B"/>
                </a:solidFill>
              </a:defRPr>
            </a:lvl1pPr>
            <a:lvl2pPr lvl="1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2pPr>
            <a:lvl3pPr lvl="2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3pPr>
            <a:lvl4pPr lvl="3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4pPr>
            <a:lvl5pPr lvl="4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5pPr>
            <a:lvl6pPr lvl="5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6pPr>
            <a:lvl7pPr lvl="6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7pPr>
            <a:lvl8pPr lvl="7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8pPr>
            <a:lvl9pPr lvl="8" rtl="0">
              <a:spcBef>
                <a:spcPts val="0"/>
              </a:spcBef>
              <a:buClr>
                <a:srgbClr val="607D8B"/>
              </a:buClr>
              <a:buSzPct val="100000"/>
              <a:buNone/>
              <a:defRPr sz="3000">
                <a:solidFill>
                  <a:srgbClr val="607D8B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nections-05.png" id="76" name="Shape 7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5945" y="0"/>
            <a:ext cx="68490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/>
          <p:nvPr>
            <p:ph idx="1" type="body"/>
          </p:nvPr>
        </p:nvSpPr>
        <p:spPr>
          <a:xfrm>
            <a:off x="1215300" y="1876050"/>
            <a:ext cx="6713400" cy="81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1pPr>
            <a:lvl2pPr lvl="1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2pPr>
            <a:lvl3pPr lvl="2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3pPr>
            <a:lvl4pPr lvl="3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4pPr>
            <a:lvl5pPr lvl="4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5pPr>
            <a:lvl6pPr lvl="5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6pPr>
            <a:lvl7pPr lvl="6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7pPr>
            <a:lvl8pPr lvl="7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8pPr>
            <a:lvl9pPr lvl="8" rtl="0" algn="ctr">
              <a:spcBef>
                <a:spcPts val="0"/>
              </a:spcBef>
              <a:buClr>
                <a:srgbClr val="263238"/>
              </a:buClr>
              <a:buSzPct val="100000"/>
              <a:defRPr i="1" sz="3600"/>
            </a:lvl9pPr>
          </a:lstStyle>
          <a:p/>
        </p:txBody>
      </p:sp>
      <p:grpSp>
        <p:nvGrpSpPr>
          <p:cNvPr id="78" name="Shape 78"/>
          <p:cNvGrpSpPr/>
          <p:nvPr/>
        </p:nvGrpSpPr>
        <p:grpSpPr>
          <a:xfrm>
            <a:off x="3593400" y="805713"/>
            <a:ext cx="1957200" cy="819900"/>
            <a:chOff x="3593400" y="1760084"/>
            <a:chExt cx="1957200" cy="1093200"/>
          </a:xfrm>
        </p:grpSpPr>
        <p:sp>
          <p:nvSpPr>
            <p:cNvPr id="79" name="Shape 79"/>
            <p:cNvSpPr txBox="1"/>
            <p:nvPr/>
          </p:nvSpPr>
          <p:spPr>
            <a:xfrm>
              <a:off x="3593400" y="1872096"/>
              <a:ext cx="1957200" cy="8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fr" sz="6000">
                  <a:solidFill>
                    <a:srgbClr val="0091EA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“</a:t>
              </a:r>
            </a:p>
          </p:txBody>
        </p:sp>
        <p:sp>
          <p:nvSpPr>
            <p:cNvPr id="80" name="Shape 80"/>
            <p:cNvSpPr/>
            <p:nvPr/>
          </p:nvSpPr>
          <p:spPr>
            <a:xfrm>
              <a:off x="4025400" y="1760084"/>
              <a:ext cx="1093200" cy="1093200"/>
            </a:xfrm>
            <a:prstGeom prst="ellipse">
              <a:avLst/>
            </a:prstGeom>
            <a:noFill/>
            <a:ln cap="flat" cmpd="sng" w="9525">
              <a:solidFill>
                <a:srgbClr val="CFD8DC"/>
              </a:solidFill>
              <a:prstDash val="dash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4190700" y="1925384"/>
              <a:ext cx="762600" cy="762600"/>
            </a:xfrm>
            <a:prstGeom prst="ellipse">
              <a:avLst/>
            </a:prstGeom>
            <a:noFill/>
            <a:ln cap="flat" cmpd="sng" w="19050">
              <a:solidFill>
                <a:srgbClr val="CFD8D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82" name="Shape 82"/>
          <p:cNvCxnSpPr>
            <a:endCxn id="80" idx="1"/>
          </p:cNvCxnSpPr>
          <p:nvPr/>
        </p:nvCxnSpPr>
        <p:spPr>
          <a:xfrm>
            <a:off x="3742095" y="653985"/>
            <a:ext cx="443400" cy="2718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83" name="Shape 83"/>
          <p:cNvCxnSpPr/>
          <p:nvPr/>
        </p:nvCxnSpPr>
        <p:spPr>
          <a:xfrm rot="10800000">
            <a:off x="4114800" y="202413"/>
            <a:ext cx="457200" cy="6033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84" name="Shape 84"/>
          <p:cNvCxnSpPr/>
          <p:nvPr/>
        </p:nvCxnSpPr>
        <p:spPr>
          <a:xfrm flipH="1" rot="10800000">
            <a:off x="4749075" y="564918"/>
            <a:ext cx="95100" cy="261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786150" y="308119"/>
            <a:ext cx="7571700" cy="70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786150" y="308119"/>
            <a:ext cx="7571700" cy="70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786137" y="1200150"/>
            <a:ext cx="3675300" cy="3725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2600"/>
            </a:lvl1pPr>
            <a:lvl2pPr lvl="1" rtl="0">
              <a:spcBef>
                <a:spcPts val="0"/>
              </a:spcBef>
              <a:buSzPct val="100000"/>
              <a:defRPr sz="2600"/>
            </a:lvl2pPr>
            <a:lvl3pPr lvl="2" rtl="0">
              <a:spcBef>
                <a:spcPts val="0"/>
              </a:spcBef>
              <a:buSzPct val="100000"/>
              <a:defRPr sz="2600"/>
            </a:lvl3pPr>
            <a:lvl4pPr lvl="3" rtl="0">
              <a:spcBef>
                <a:spcPts val="0"/>
              </a:spcBef>
              <a:buSzPct val="100000"/>
              <a:defRPr sz="2600"/>
            </a:lvl4pPr>
            <a:lvl5pPr lvl="4" rtl="0">
              <a:spcBef>
                <a:spcPts val="0"/>
              </a:spcBef>
              <a:buSzPct val="100000"/>
              <a:defRPr sz="2600"/>
            </a:lvl5pPr>
            <a:lvl6pPr lvl="5" rtl="0">
              <a:spcBef>
                <a:spcPts val="0"/>
              </a:spcBef>
              <a:buSzPct val="100000"/>
              <a:defRPr sz="2600"/>
            </a:lvl6pPr>
            <a:lvl7pPr lvl="6" rtl="0">
              <a:spcBef>
                <a:spcPts val="0"/>
              </a:spcBef>
              <a:buSzPct val="100000"/>
              <a:defRPr sz="2600"/>
            </a:lvl7pPr>
            <a:lvl8pPr lvl="7" rtl="0">
              <a:spcBef>
                <a:spcPts val="0"/>
              </a:spcBef>
              <a:buSzPct val="100000"/>
              <a:defRPr sz="2600"/>
            </a:lvl8pPr>
            <a:lvl9pPr lvl="8" rtl="0">
              <a:spcBef>
                <a:spcPts val="0"/>
              </a:spcBef>
              <a:buSzPct val="100000"/>
              <a:defRPr sz="2600"/>
            </a:lvl9pPr>
          </a:lstStyle>
          <a:p/>
        </p:txBody>
      </p:sp>
      <p:sp>
        <p:nvSpPr>
          <p:cNvPr id="91" name="Shape 91"/>
          <p:cNvSpPr txBox="1"/>
          <p:nvPr>
            <p:ph idx="2" type="body"/>
          </p:nvPr>
        </p:nvSpPr>
        <p:spPr>
          <a:xfrm>
            <a:off x="4682658" y="1200150"/>
            <a:ext cx="3675300" cy="3725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2600"/>
            </a:lvl1pPr>
            <a:lvl2pPr lvl="1" rtl="0">
              <a:spcBef>
                <a:spcPts val="0"/>
              </a:spcBef>
              <a:buSzPct val="100000"/>
              <a:defRPr sz="2600"/>
            </a:lvl2pPr>
            <a:lvl3pPr lvl="2" rtl="0">
              <a:spcBef>
                <a:spcPts val="0"/>
              </a:spcBef>
              <a:buSzPct val="100000"/>
              <a:defRPr sz="2600"/>
            </a:lvl3pPr>
            <a:lvl4pPr lvl="3" rtl="0">
              <a:spcBef>
                <a:spcPts val="0"/>
              </a:spcBef>
              <a:buSzPct val="100000"/>
              <a:defRPr sz="2600"/>
            </a:lvl4pPr>
            <a:lvl5pPr lvl="4" rtl="0">
              <a:spcBef>
                <a:spcPts val="0"/>
              </a:spcBef>
              <a:buSzPct val="100000"/>
              <a:defRPr sz="2600"/>
            </a:lvl5pPr>
            <a:lvl6pPr lvl="5" rtl="0">
              <a:spcBef>
                <a:spcPts val="0"/>
              </a:spcBef>
              <a:buSzPct val="100000"/>
              <a:defRPr sz="2600"/>
            </a:lvl6pPr>
            <a:lvl7pPr lvl="6" rtl="0">
              <a:spcBef>
                <a:spcPts val="0"/>
              </a:spcBef>
              <a:buSzPct val="100000"/>
              <a:defRPr sz="2600"/>
            </a:lvl7pPr>
            <a:lvl8pPr lvl="7" rtl="0">
              <a:spcBef>
                <a:spcPts val="0"/>
              </a:spcBef>
              <a:buSzPct val="100000"/>
              <a:defRPr sz="2600"/>
            </a:lvl8pPr>
            <a:lvl9pPr lvl="8" rtl="0">
              <a:spcBef>
                <a:spcPts val="0"/>
              </a:spcBef>
              <a:buSzPct val="100000"/>
              <a:defRPr sz="2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786150" y="308119"/>
            <a:ext cx="7571700" cy="70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786150" y="1200150"/>
            <a:ext cx="2419800" cy="3725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2000"/>
            </a:lvl1pPr>
            <a:lvl2pPr lvl="1" rtl="0">
              <a:spcBef>
                <a:spcPts val="0"/>
              </a:spcBef>
              <a:buSzPct val="100000"/>
              <a:defRPr sz="2000"/>
            </a:lvl2pPr>
            <a:lvl3pPr lvl="2" rtl="0">
              <a:spcBef>
                <a:spcPts val="0"/>
              </a:spcBef>
              <a:buSzPct val="100000"/>
              <a:defRPr sz="2000"/>
            </a:lvl3pPr>
            <a:lvl4pPr lvl="3" rtl="0">
              <a:spcBef>
                <a:spcPts val="0"/>
              </a:spcBef>
              <a:buSzPct val="100000"/>
              <a:defRPr sz="2000"/>
            </a:lvl4pPr>
            <a:lvl5pPr lvl="4" rtl="0">
              <a:spcBef>
                <a:spcPts val="0"/>
              </a:spcBef>
              <a:buSzPct val="100000"/>
              <a:defRPr sz="2000"/>
            </a:lvl5pPr>
            <a:lvl6pPr lvl="5" rtl="0">
              <a:spcBef>
                <a:spcPts val="0"/>
              </a:spcBef>
              <a:buSzPct val="100000"/>
              <a:defRPr sz="2000"/>
            </a:lvl6pPr>
            <a:lvl7pPr lvl="6" rtl="0">
              <a:spcBef>
                <a:spcPts val="0"/>
              </a:spcBef>
              <a:buSzPct val="100000"/>
              <a:defRPr sz="2000"/>
            </a:lvl7pPr>
            <a:lvl8pPr lvl="7" rtl="0">
              <a:spcBef>
                <a:spcPts val="0"/>
              </a:spcBef>
              <a:buSzPct val="100000"/>
              <a:defRPr sz="2000"/>
            </a:lvl8pPr>
            <a:lvl9pPr lvl="8" rtl="0">
              <a:spcBef>
                <a:spcPts val="0"/>
              </a:spcBef>
              <a:buSzPct val="100000"/>
              <a:defRPr sz="2000"/>
            </a:lvl9pPr>
          </a:lstStyle>
          <a:p/>
        </p:txBody>
      </p:sp>
      <p:sp>
        <p:nvSpPr>
          <p:cNvPr id="95" name="Shape 95"/>
          <p:cNvSpPr txBox="1"/>
          <p:nvPr>
            <p:ph idx="2" type="body"/>
          </p:nvPr>
        </p:nvSpPr>
        <p:spPr>
          <a:xfrm>
            <a:off x="3329991" y="1200150"/>
            <a:ext cx="2419800" cy="3725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2000"/>
            </a:lvl1pPr>
            <a:lvl2pPr lvl="1" rtl="0">
              <a:spcBef>
                <a:spcPts val="0"/>
              </a:spcBef>
              <a:buSzPct val="100000"/>
              <a:defRPr sz="2000"/>
            </a:lvl2pPr>
            <a:lvl3pPr lvl="2" rtl="0">
              <a:spcBef>
                <a:spcPts val="0"/>
              </a:spcBef>
              <a:buSzPct val="100000"/>
              <a:defRPr sz="2000"/>
            </a:lvl3pPr>
            <a:lvl4pPr lvl="3" rtl="0">
              <a:spcBef>
                <a:spcPts val="0"/>
              </a:spcBef>
              <a:buSzPct val="100000"/>
              <a:defRPr sz="2000"/>
            </a:lvl4pPr>
            <a:lvl5pPr lvl="4" rtl="0">
              <a:spcBef>
                <a:spcPts val="0"/>
              </a:spcBef>
              <a:buSzPct val="100000"/>
              <a:defRPr sz="2000"/>
            </a:lvl5pPr>
            <a:lvl6pPr lvl="5" rtl="0">
              <a:spcBef>
                <a:spcPts val="0"/>
              </a:spcBef>
              <a:buSzPct val="100000"/>
              <a:defRPr sz="2000"/>
            </a:lvl6pPr>
            <a:lvl7pPr lvl="6" rtl="0">
              <a:spcBef>
                <a:spcPts val="0"/>
              </a:spcBef>
              <a:buSzPct val="100000"/>
              <a:defRPr sz="2000"/>
            </a:lvl7pPr>
            <a:lvl8pPr lvl="7" rtl="0">
              <a:spcBef>
                <a:spcPts val="0"/>
              </a:spcBef>
              <a:buSzPct val="100000"/>
              <a:defRPr sz="2000"/>
            </a:lvl8pPr>
            <a:lvl9pPr lvl="8" rtl="0">
              <a:spcBef>
                <a:spcPts val="0"/>
              </a:spcBef>
              <a:buSzPct val="100000"/>
              <a:defRPr sz="2000"/>
            </a:lvl9pPr>
          </a:lstStyle>
          <a:p/>
        </p:txBody>
      </p:sp>
      <p:sp>
        <p:nvSpPr>
          <p:cNvPr id="96" name="Shape 96"/>
          <p:cNvSpPr txBox="1"/>
          <p:nvPr>
            <p:ph idx="3" type="body"/>
          </p:nvPr>
        </p:nvSpPr>
        <p:spPr>
          <a:xfrm>
            <a:off x="5873833" y="1200150"/>
            <a:ext cx="2419800" cy="3725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2000"/>
            </a:lvl1pPr>
            <a:lvl2pPr lvl="1" rtl="0">
              <a:spcBef>
                <a:spcPts val="0"/>
              </a:spcBef>
              <a:buSzPct val="100000"/>
              <a:defRPr sz="2000"/>
            </a:lvl2pPr>
            <a:lvl3pPr lvl="2" rtl="0">
              <a:spcBef>
                <a:spcPts val="0"/>
              </a:spcBef>
              <a:buSzPct val="100000"/>
              <a:defRPr sz="2000"/>
            </a:lvl3pPr>
            <a:lvl4pPr lvl="3" rtl="0">
              <a:spcBef>
                <a:spcPts val="0"/>
              </a:spcBef>
              <a:buSzPct val="100000"/>
              <a:defRPr sz="2000"/>
            </a:lvl4pPr>
            <a:lvl5pPr lvl="4" rtl="0">
              <a:spcBef>
                <a:spcPts val="0"/>
              </a:spcBef>
              <a:buSzPct val="100000"/>
              <a:defRPr sz="2000"/>
            </a:lvl5pPr>
            <a:lvl6pPr lvl="5" rtl="0">
              <a:spcBef>
                <a:spcPts val="0"/>
              </a:spcBef>
              <a:buSzPct val="100000"/>
              <a:defRPr sz="2000"/>
            </a:lvl6pPr>
            <a:lvl7pPr lvl="6" rtl="0">
              <a:spcBef>
                <a:spcPts val="0"/>
              </a:spcBef>
              <a:buSzPct val="100000"/>
              <a:defRPr sz="2000"/>
            </a:lvl7pPr>
            <a:lvl8pPr lvl="7" rtl="0">
              <a:spcBef>
                <a:spcPts val="0"/>
              </a:spcBef>
              <a:buSzPct val="100000"/>
              <a:defRPr sz="2000"/>
            </a:lvl8pPr>
            <a:lvl9pPr lvl="8" rtl="0">
              <a:spcBef>
                <a:spcPts val="0"/>
              </a:spcBef>
              <a:buSzPct val="100000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786150" y="308119"/>
            <a:ext cx="7571700" cy="70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idx="1" type="body"/>
          </p:nvPr>
        </p:nvSpPr>
        <p:spPr>
          <a:xfrm>
            <a:off x="457200" y="4055342"/>
            <a:ext cx="8229600" cy="368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 complete patter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-26550" y="-14850"/>
            <a:ext cx="9197100" cy="5173200"/>
          </a:xfrm>
          <a:prstGeom prst="rect">
            <a:avLst/>
          </a:prstGeom>
          <a:solidFill>
            <a:srgbClr val="CFD8DC">
              <a:alpha val="4923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rt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fld id="{00000000-1234-1234-1234-123412341234}" type="slidenum">
              <a:rPr lang="fr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>
            <p:ph type="title"/>
          </p:nvPr>
        </p:nvSpPr>
        <p:spPr>
          <a:xfrm>
            <a:off x="786150" y="308119"/>
            <a:ext cx="7571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buClr>
                <a:srgbClr val="0091EA"/>
              </a:buClr>
              <a:buSzPct val="100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600"/>
              </a:spcBef>
              <a:buClr>
                <a:srgbClr val="CFD8DC"/>
              </a:buClr>
              <a:buSzPct val="100000"/>
              <a:buFont typeface="Source Sans Pro"/>
              <a:buChar char="◎"/>
              <a:defRPr sz="30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480"/>
              </a:spcBef>
              <a:buClr>
                <a:srgbClr val="CFD8DC"/>
              </a:buClr>
              <a:buSzPct val="100000"/>
              <a:buFont typeface="Source Sans Pro"/>
              <a:buChar char="○"/>
              <a:defRPr sz="24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480"/>
              </a:spcBef>
              <a:buClr>
                <a:srgbClr val="CFD8DC"/>
              </a:buClr>
              <a:buSzPct val="100000"/>
              <a:buFont typeface="Source Sans Pro"/>
              <a:buChar char="◉"/>
              <a:defRPr sz="24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360"/>
              </a:spcBef>
              <a:buClr>
                <a:srgbClr val="CFD8DC"/>
              </a:buClr>
              <a:buSzPct val="100000"/>
              <a:buFont typeface="Source Sans Pro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360"/>
              </a:spcBef>
              <a:buClr>
                <a:srgbClr val="CFD8DC"/>
              </a:buClr>
              <a:buSzPct val="100000"/>
              <a:buFont typeface="Source Sans Pro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360"/>
              </a:spcBef>
              <a:buClr>
                <a:srgbClr val="CFD8DC"/>
              </a:buClr>
              <a:buSzPct val="100000"/>
              <a:buFont typeface="Source Sans Pro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360"/>
              </a:spcBef>
              <a:buClr>
                <a:srgbClr val="CFD8DC"/>
              </a:buClr>
              <a:buSzPct val="100000"/>
              <a:buFont typeface="Source Sans Pro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360"/>
              </a:spcBef>
              <a:buClr>
                <a:srgbClr val="CFD8DC"/>
              </a:buClr>
              <a:buSzPct val="100000"/>
              <a:buFont typeface="Source Sans Pro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360"/>
              </a:spcBef>
              <a:buClr>
                <a:srgbClr val="CFD8DC"/>
              </a:buClr>
              <a:buSzPct val="100000"/>
              <a:buFont typeface="Source Sans Pro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ctrTitle"/>
          </p:nvPr>
        </p:nvSpPr>
        <p:spPr>
          <a:xfrm>
            <a:off x="1700184" y="1020262"/>
            <a:ext cx="5807400" cy="1159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fr"/>
              <a:t>Service worker</a:t>
            </a:r>
          </a:p>
        </p:txBody>
      </p:sp>
      <p:sp>
        <p:nvSpPr>
          <p:cNvPr id="109" name="Shape 109"/>
          <p:cNvSpPr txBox="1"/>
          <p:nvPr>
            <p:ph type="ctrTitle"/>
          </p:nvPr>
        </p:nvSpPr>
        <p:spPr>
          <a:xfrm>
            <a:off x="1073025" y="2362325"/>
            <a:ext cx="6951300" cy="1159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fr" sz="3000"/>
              <a:t>Présenté par :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fr" sz="3000"/>
              <a:t>Guo TianTian &amp; Boccara David</a:t>
            </a:r>
          </a:p>
        </p:txBody>
      </p:sp>
      <p:pic>
        <p:nvPicPr>
          <p:cNvPr descr="logounicemiage.png"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8050" y="0"/>
            <a:ext cx="1885950" cy="8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idx="1" type="body"/>
          </p:nvPr>
        </p:nvSpPr>
        <p:spPr>
          <a:xfrm>
            <a:off x="311700" y="1191550"/>
            <a:ext cx="8520600" cy="3237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 Slab"/>
              <a:buAutoNum type="arabicPeriod"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Concepts et usages 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 Slab"/>
              <a:buAutoNum type="arabicPeriod"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Qu’est ce qu’un Worker ?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 Slab"/>
              <a:buAutoNum type="arabicPeriod"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Utilisation d’un service worker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 Slab"/>
              <a:buAutoNum type="arabicPeriod"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Cas d’utilisation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 Slab"/>
              <a:buAutoNum type="arabicPeriod"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Conclusion</a:t>
            </a:r>
          </a:p>
        </p:txBody>
      </p:sp>
      <p:sp>
        <p:nvSpPr>
          <p:cNvPr id="116" name="Shape 116"/>
          <p:cNvSpPr txBox="1"/>
          <p:nvPr>
            <p:ph idx="4294967295" type="ctrTitle"/>
          </p:nvPr>
        </p:nvSpPr>
        <p:spPr>
          <a:xfrm>
            <a:off x="594825" y="244950"/>
            <a:ext cx="72966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fr" sz="4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rPr>
              <a:t>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5865747" y="2562018"/>
            <a:ext cx="1820700" cy="1365600"/>
          </a:xfrm>
          <a:prstGeom prst="ellipse">
            <a:avLst/>
          </a:prstGeom>
          <a:noFill/>
          <a:ln cap="flat" cmpd="sng" w="9525">
            <a:solidFill>
              <a:srgbClr val="CFD8DC"/>
            </a:solidFill>
            <a:prstDash val="dash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2" name="Shape 122"/>
          <p:cNvSpPr txBox="1"/>
          <p:nvPr>
            <p:ph idx="4294967295" type="ctrTitle"/>
          </p:nvPr>
        </p:nvSpPr>
        <p:spPr>
          <a:xfrm>
            <a:off x="559275" y="186600"/>
            <a:ext cx="63798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fr" sz="4000"/>
              <a:t>Concepts et usages</a:t>
            </a:r>
          </a:p>
        </p:txBody>
      </p:sp>
      <p:sp>
        <p:nvSpPr>
          <p:cNvPr id="123" name="Shape 123"/>
          <p:cNvSpPr txBox="1"/>
          <p:nvPr>
            <p:ph idx="4294967295" type="body"/>
          </p:nvPr>
        </p:nvSpPr>
        <p:spPr>
          <a:xfrm>
            <a:off x="307875" y="1040400"/>
            <a:ext cx="8673000" cy="3846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457200"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Roboto Slab"/>
              <a:ea typeface="Roboto Slab"/>
              <a:cs typeface="Roboto Slab"/>
              <a:sym typeface="Roboto Slab"/>
            </a:endParaRPr>
          </a:p>
          <a:p>
            <a:pPr indent="457200"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Un service worker est un worker événementiel enregistré. Il prend la forme d'un fichier JavaScript qui peut contrôler la page ou le site web auquel il est associé.</a:t>
            </a:r>
          </a:p>
          <a:p>
            <a:pPr indent="457200"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Roboto Slab"/>
              <a:ea typeface="Roboto Slab"/>
              <a:cs typeface="Roboto Slab"/>
              <a:sym typeface="Roboto Slab"/>
            </a:endParaRPr>
          </a:p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	Il peut intercepter ou modifier la navigation et les requêtes de ressources  mais aussi faire du cache.</a:t>
            </a:r>
          </a:p>
        </p:txBody>
      </p:sp>
      <p:cxnSp>
        <p:nvCxnSpPr>
          <p:cNvPr id="124" name="Shape 124"/>
          <p:cNvCxnSpPr/>
          <p:nvPr/>
        </p:nvCxnSpPr>
        <p:spPr>
          <a:xfrm>
            <a:off x="6939075" y="3933618"/>
            <a:ext cx="145800" cy="4257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25" name="Shape 125"/>
          <p:cNvCxnSpPr/>
          <p:nvPr/>
        </p:nvCxnSpPr>
        <p:spPr>
          <a:xfrm>
            <a:off x="7419811" y="3727567"/>
            <a:ext cx="289500" cy="2973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26" name="Shape 126"/>
          <p:cNvCxnSpPr/>
          <p:nvPr/>
        </p:nvCxnSpPr>
        <p:spPr>
          <a:xfrm>
            <a:off x="7636225" y="3501956"/>
            <a:ext cx="802500" cy="1947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4294967295" type="ctrTitle"/>
          </p:nvPr>
        </p:nvSpPr>
        <p:spPr>
          <a:xfrm>
            <a:off x="594825" y="244950"/>
            <a:ext cx="72966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fr" sz="4000"/>
              <a:t>Concepts et usages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307875" y="1040400"/>
            <a:ext cx="8673000" cy="3846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Roboto Slab"/>
              <a:ea typeface="Roboto Slab"/>
              <a:cs typeface="Roboto Slab"/>
              <a:sym typeface="Roboto Slab"/>
            </a:endParaRPr>
          </a:p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	Ainsi il peut donner une maîtrise complète de la manière dont doit se comporter votre application dans certaines situations (comme une indisponibilité du réseau).</a:t>
            </a:r>
          </a:p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fr" sz="1800">
                <a:latin typeface="Roboto Slab"/>
                <a:ea typeface="Roboto Slab"/>
                <a:cs typeface="Roboto Slab"/>
                <a:sym typeface="Roboto Slab"/>
              </a:rPr>
              <a:t>	Il s'exécute dans une tâche différente de celle du script principal de votre application. Il est donc asynchrone et non-bloquant.</a:t>
            </a:r>
          </a:p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	Il fonctionne uniquement sur HTTPS.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idx="4294967295" type="ctrTitle"/>
          </p:nvPr>
        </p:nvSpPr>
        <p:spPr>
          <a:xfrm>
            <a:off x="594825" y="244950"/>
            <a:ext cx="72966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fr" sz="4000"/>
              <a:t>Qu’est ce qu’un Worker ?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307875" y="1644525"/>
            <a:ext cx="8673000" cy="3242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457200"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L'interface Worker de l'API Web Workers représente une tâche de fond qui peut facilement être créée et peut envoyer des messages en retour à son créateur. 	</a:t>
            </a:r>
          </a:p>
          <a:p>
            <a:pPr indent="457200"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182880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i="1" lang="fr">
                <a:latin typeface="Roboto Slab"/>
                <a:ea typeface="Roboto Slab"/>
                <a:cs typeface="Roboto Slab"/>
                <a:sym typeface="Roboto Slab"/>
              </a:rPr>
              <a:t>var monWorker = new Worker("worker.js");</a:t>
            </a:r>
          </a:p>
          <a:p>
            <a:pPr indent="457200"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i="1" lang="fr">
                <a:latin typeface="Roboto Slab"/>
                <a:ea typeface="Roboto Slab"/>
                <a:cs typeface="Roboto Slab"/>
                <a:sym typeface="Roboto Slab"/>
              </a:rPr>
              <a:t>			</a:t>
            </a:r>
          </a:p>
          <a:p>
            <a:pPr indent="457200"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i="1" lang="fr">
                <a:latin typeface="Roboto Slab"/>
                <a:ea typeface="Roboto Slab"/>
                <a:cs typeface="Roboto Slab"/>
                <a:sym typeface="Roboto Slab"/>
              </a:rPr>
              <a:t>			monWorker.postMessage([value1,value2]);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4294967295" type="ctrTitle"/>
          </p:nvPr>
        </p:nvSpPr>
        <p:spPr>
          <a:xfrm>
            <a:off x="594825" y="244950"/>
            <a:ext cx="81729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fr" sz="4000"/>
              <a:t>Utilisation d’un service worker</a:t>
            </a:r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307875" y="1644525"/>
            <a:ext cx="8673000" cy="3242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457200"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Le service worker suit le cycle suivant : </a:t>
            </a:r>
          </a:p>
          <a:p>
            <a:pPr lvl="0" rtl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	</a:t>
            </a:r>
          </a:p>
          <a:p>
            <a:pPr indent="-228600" lvl="0" marL="1371600" rtl="0" algn="l">
              <a:lnSpc>
                <a:spcPct val="150000"/>
              </a:lnSpc>
              <a:spcBef>
                <a:spcPts val="0"/>
              </a:spcBef>
              <a:buFont typeface="Roboto Slab"/>
              <a:buAutoNum type="arabicPeriod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Enregistrement</a:t>
            </a:r>
          </a:p>
          <a:p>
            <a:pPr indent="-228600" lvl="0" marL="1371600" rtl="0" algn="l">
              <a:lnSpc>
                <a:spcPct val="150000"/>
              </a:lnSpc>
              <a:spcBef>
                <a:spcPts val="0"/>
              </a:spcBef>
              <a:buFont typeface="Roboto Slab"/>
              <a:buAutoNum type="arabicPeriod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Téléchargement</a:t>
            </a:r>
          </a:p>
          <a:p>
            <a:pPr indent="-228600" lvl="0" marL="1371600" rtl="0" algn="l">
              <a:lnSpc>
                <a:spcPct val="150000"/>
              </a:lnSpc>
              <a:spcBef>
                <a:spcPts val="0"/>
              </a:spcBef>
              <a:buFont typeface="Roboto Slab"/>
              <a:buAutoNum type="arabicPeriod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Installation</a:t>
            </a:r>
          </a:p>
          <a:p>
            <a:pPr indent="-228600" lvl="0" marL="1371600" rtl="0" algn="l">
              <a:lnSpc>
                <a:spcPct val="150000"/>
              </a:lnSpc>
              <a:spcBef>
                <a:spcPts val="0"/>
              </a:spcBef>
              <a:buFont typeface="Roboto Slab"/>
              <a:buAutoNum type="arabicPeriod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Activation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idx="4294967295" type="ctrTitle"/>
          </p:nvPr>
        </p:nvSpPr>
        <p:spPr>
          <a:xfrm>
            <a:off x="594825" y="244950"/>
            <a:ext cx="72966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fr" sz="4000"/>
              <a:t>Cas d’utilisation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307875" y="1282950"/>
            <a:ext cx="8673000" cy="358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457200" lvl="0" rtl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Les service workers sont aussi destinés à être utilisés pour des choses telles que :</a:t>
            </a: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buFont typeface="Roboto Slab"/>
              <a:buChar char="●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Synchronisation de données en arrière-plan</a:t>
            </a: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buFont typeface="Roboto Slab"/>
              <a:buChar char="●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Répondre à des requêtes de ressource provenant d'autres origines</a:t>
            </a: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buFont typeface="Roboto Slab"/>
              <a:buChar char="●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Recevoir des mises à jour centralisées</a:t>
            </a: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buFont typeface="Roboto Slab"/>
              <a:buChar char="●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Amélioration des performances, par exemple en pré-chargeant des ressources dont l'utilisateur aura probablement besoin par la suite, comme de nouvelles images lors de la consultation d'un album photo.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idx="4294967295" type="ctrTitle"/>
          </p:nvPr>
        </p:nvSpPr>
        <p:spPr>
          <a:xfrm>
            <a:off x="594825" y="244950"/>
            <a:ext cx="7296600" cy="853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fr" sz="4000"/>
              <a:t>Conclusion</a:t>
            </a:r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307875" y="1282950"/>
            <a:ext cx="8673000" cy="358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	Service worker est la continuité d’une recherche continue à résoudre des problèmes majeurs : </a:t>
            </a: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buFont typeface="Roboto Slab"/>
              <a:buChar char="●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Trouver un mécanisme de contrôle global pour la mise en cache des ressources</a:t>
            </a: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buFont typeface="Roboto Slab"/>
              <a:buChar char="●"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La personnalisation des requêtes réseaux</a:t>
            </a:r>
          </a:p>
          <a:p>
            <a:pPr lvl="0" rtl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fr">
                <a:latin typeface="Roboto Slab"/>
                <a:ea typeface="Roboto Slab"/>
                <a:cs typeface="Roboto Slab"/>
                <a:sym typeface="Roboto Slab"/>
              </a:rPr>
              <a:t>	Compatible avec d’autres API (par exemple fetch, websockets), il permet de faire des configurations très précises.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de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