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9" r:id="rId4"/>
    <p:sldId id="258" r:id="rId5"/>
    <p:sldId id="257" r:id="rId6"/>
    <p:sldId id="261" r:id="rId7"/>
    <p:sldId id="262" r:id="rId8"/>
    <p:sldId id="267" r:id="rId9"/>
    <p:sldId id="268" r:id="rId10"/>
    <p:sldId id="263" r:id="rId11"/>
    <p:sldId id="265" r:id="rId12"/>
    <p:sldId id="266" r:id="rId13"/>
    <p:sldId id="270" r:id="rId14"/>
    <p:sldId id="264" r:id="rId1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84" autoAdjust="0"/>
    <p:restoredTop sz="94660"/>
  </p:normalViewPr>
  <p:slideViewPr>
    <p:cSldViewPr>
      <p:cViewPr varScale="1">
        <p:scale>
          <a:sx n="83" d="100"/>
          <a:sy n="83" d="100"/>
        </p:scale>
        <p:origin x="-42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à coins arrondis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20" name="Sous-titr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7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1C7D1B-59B5-4A3E-83D2-EFA786332A8C}" type="datetimeFigureOut">
              <a:rPr lang="fr-FR"/>
              <a:pPr>
                <a:defRPr/>
              </a:pPr>
              <a:t>17/05/2009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5905744-52D9-473C-9443-954623E30FCC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B169D-27E0-4549-B870-E4789856DA7D}" type="datetimeFigureOut">
              <a:rPr lang="fr-FR"/>
              <a:pPr>
                <a:defRPr/>
              </a:pPr>
              <a:t>17/05/2009</a:t>
            </a:fld>
            <a:endParaRPr lang="fr-BE"/>
          </a:p>
        </p:txBody>
      </p:sp>
      <p:sp>
        <p:nvSpPr>
          <p:cNvPr id="5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25E6F-251F-47EC-B747-292AE9E56D08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1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à coins arrondis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6779365-240A-40B1-B719-BB6C3FA89450}" type="datetimeFigureOut">
              <a:rPr lang="fr-FR"/>
              <a:pPr>
                <a:defRPr/>
              </a:pPr>
              <a:t>17/05/2009</a:t>
            </a:fld>
            <a:endParaRPr lang="fr-BE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fr-BE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51536DA-D3DB-4A4A-8806-9D6BB26A1276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3F1D9-2192-44DA-BBA8-A8F58B4E778D}" type="datetimeFigureOut">
              <a:rPr lang="fr-FR"/>
              <a:pPr>
                <a:defRPr/>
              </a:pPr>
              <a:t>17/05/2009</a:t>
            </a:fld>
            <a:endParaRPr lang="fr-BE"/>
          </a:p>
        </p:txBody>
      </p:sp>
      <p:sp>
        <p:nvSpPr>
          <p:cNvPr id="6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A372C-CA8C-4246-ABDE-47409C750E06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599F8-D053-4C73-AD97-42AAC05361D7}" type="datetimeFigureOut">
              <a:rPr lang="fr-FR"/>
              <a:pPr>
                <a:defRPr/>
              </a:pPr>
              <a:t>17/05/2009</a:t>
            </a:fld>
            <a:endParaRPr lang="fr-BE"/>
          </a:p>
        </p:txBody>
      </p:sp>
      <p:sp>
        <p:nvSpPr>
          <p:cNvPr id="8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D27D9-0A22-4CD2-B85B-56FCA4EAA9F3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AF790-F3FE-4A1E-A54F-21846B81A5A4}" type="datetimeFigureOut">
              <a:rPr lang="fr-FR"/>
              <a:pPr>
                <a:defRPr/>
              </a:pPr>
              <a:t>17/05/2009</a:t>
            </a:fld>
            <a:endParaRPr lang="fr-BE"/>
          </a:p>
        </p:txBody>
      </p:sp>
      <p:sp>
        <p:nvSpPr>
          <p:cNvPr id="4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5C3F7-4FC9-4ED6-AB58-5D839CF46960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B1DEC6C-2438-4297-AD39-1AAE4B3A2E46}" type="datetimeFigureOut">
              <a:rPr lang="fr-FR"/>
              <a:pPr>
                <a:defRPr/>
              </a:pPr>
              <a:t>17/05/2009</a:t>
            </a:fld>
            <a:endParaRPr lang="fr-BE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6F82D9-93B1-4FFB-96AD-AAC803447398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E7EE5-C80C-4D8F-83B7-F5C1FE39A6AD}" type="datetimeFigureOut">
              <a:rPr lang="fr-FR"/>
              <a:pPr>
                <a:defRPr/>
              </a:pPr>
              <a:t>17/05/2009</a:t>
            </a:fld>
            <a:endParaRPr lang="fr-BE"/>
          </a:p>
        </p:txBody>
      </p:sp>
      <p:sp>
        <p:nvSpPr>
          <p:cNvPr id="6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D6315-D645-457A-952B-EF06F4899B88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Arrondir un rectangle à un seul coin 10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/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326A513-BDAB-4619-A404-7795193CEC58}" type="datetimeFigureOut">
              <a:rPr lang="fr-FR"/>
              <a:pPr>
                <a:defRPr/>
              </a:pPr>
              <a:t>17/05/2009</a:t>
            </a:fld>
            <a:endParaRPr lang="fr-BE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80A0203-0A18-458F-BCD6-B4DA730F6AA2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12DA5-2AE2-4500-A982-33994F7FFEEB}" type="datetimeFigureOut">
              <a:rPr lang="fr-FR"/>
              <a:pPr>
                <a:defRPr/>
              </a:pPr>
              <a:t>17/05/2009</a:t>
            </a:fld>
            <a:endParaRPr lang="fr-BE"/>
          </a:p>
        </p:txBody>
      </p:sp>
      <p:sp>
        <p:nvSpPr>
          <p:cNvPr id="5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EE6CA-89B1-4F61-83A4-0F6D947D8035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E9F95-3F18-414F-A543-93013BBEC15A}" type="datetimeFigureOut">
              <a:rPr lang="fr-FR"/>
              <a:pPr>
                <a:defRPr/>
              </a:pPr>
              <a:t>17/05/2009</a:t>
            </a:fld>
            <a:endParaRPr lang="fr-BE"/>
          </a:p>
        </p:txBody>
      </p:sp>
      <p:sp>
        <p:nvSpPr>
          <p:cNvPr id="5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DF643-7D9C-48B3-AA0A-60203E76006C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76663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7CA5A-454E-4256-90E6-4B1374C15E46}" type="datetimeFigureOut">
              <a:rPr lang="fr-FR"/>
              <a:pPr>
                <a:defRPr/>
              </a:pPr>
              <a:t>17/05/2009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62663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48663" y="6111875"/>
            <a:ext cx="457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7BE8C-8FCD-42FC-AAFB-049779590C55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à coins arrondis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Espace réservé du titre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031" name="Espace réservé du texte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5404B60E-FC18-4A7A-A246-B1F397C9C0C4}" type="datetimeFigureOut">
              <a:rPr lang="fr-FR"/>
              <a:pPr>
                <a:defRPr/>
              </a:pPr>
              <a:t>17/05/2009</a:t>
            </a:fld>
            <a:endParaRPr lang="fr-BE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A6A5729F-F973-4F6D-AD8D-DEBAD1679457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1" r:id="rId2"/>
    <p:sldLayoutId id="2147483674" r:id="rId3"/>
    <p:sldLayoutId id="2147483670" r:id="rId4"/>
    <p:sldLayoutId id="2147483669" r:id="rId5"/>
    <p:sldLayoutId id="2147483668" r:id="rId6"/>
    <p:sldLayoutId id="2147483675" r:id="rId7"/>
    <p:sldLayoutId id="2147483667" r:id="rId8"/>
    <p:sldLayoutId id="2147483676" r:id="rId9"/>
    <p:sldLayoutId id="2147483666" r:id="rId10"/>
    <p:sldLayoutId id="2147483665" r:id="rId11"/>
    <p:sldLayoutId id="2147483672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fontAlgn="base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fontAlgn="base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fontAlgn="base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fontAlgn="base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14375" y="1000125"/>
            <a:ext cx="7772400" cy="1828800"/>
          </a:xfrm>
        </p:spPr>
        <p:txBody>
          <a:bodyPr wrap="square" t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3700" i="1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Présentation de l’étude des Web Services d’Amazon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11188" y="4868863"/>
            <a:ext cx="3357562" cy="1200150"/>
          </a:xfrm>
        </p:spPr>
        <p:txBody>
          <a:bodyPr>
            <a:normAutofit/>
          </a:bodyPr>
          <a:lstStyle/>
          <a:p>
            <a:pPr marL="36513" algn="l">
              <a:lnSpc>
                <a:spcPct val="80000"/>
              </a:lnSpc>
              <a:spcBef>
                <a:spcPct val="0"/>
              </a:spcBef>
            </a:pPr>
            <a:r>
              <a:rPr lang="fr-FR" sz="1300" smtClean="0">
                <a:solidFill>
                  <a:srgbClr val="79766F"/>
                </a:solidFill>
              </a:rPr>
              <a:t>Réalisé par :</a:t>
            </a:r>
          </a:p>
          <a:p>
            <a:pPr marL="36513" algn="l">
              <a:lnSpc>
                <a:spcPct val="80000"/>
              </a:lnSpc>
              <a:spcBef>
                <a:spcPct val="0"/>
              </a:spcBef>
            </a:pPr>
            <a:endParaRPr lang="fr-FR" sz="1300" smtClean="0">
              <a:solidFill>
                <a:srgbClr val="79766F"/>
              </a:solidFill>
            </a:endParaRPr>
          </a:p>
          <a:p>
            <a:pPr marL="36513" algn="l">
              <a:lnSpc>
                <a:spcPct val="80000"/>
              </a:lnSpc>
              <a:spcBef>
                <a:spcPct val="0"/>
              </a:spcBef>
            </a:pPr>
            <a:r>
              <a:rPr lang="fr-FR" sz="1300" smtClean="0">
                <a:solidFill>
                  <a:srgbClr val="79766F"/>
                </a:solidFill>
              </a:rPr>
              <a:t>DE COURVAL Adrien</a:t>
            </a:r>
          </a:p>
          <a:p>
            <a:pPr marL="36513" algn="l">
              <a:lnSpc>
                <a:spcPct val="80000"/>
              </a:lnSpc>
              <a:spcBef>
                <a:spcPct val="0"/>
              </a:spcBef>
            </a:pPr>
            <a:r>
              <a:rPr lang="fr-FR" sz="1300" smtClean="0">
                <a:solidFill>
                  <a:srgbClr val="79766F"/>
                </a:solidFill>
              </a:rPr>
              <a:t>COMTE Louis-Patrick</a:t>
            </a:r>
          </a:p>
          <a:p>
            <a:pPr marL="36513" algn="l">
              <a:lnSpc>
                <a:spcPct val="80000"/>
              </a:lnSpc>
              <a:spcBef>
                <a:spcPct val="0"/>
              </a:spcBef>
            </a:pPr>
            <a:r>
              <a:rPr lang="fr-FR" sz="1300" smtClean="0">
                <a:solidFill>
                  <a:srgbClr val="79766F"/>
                </a:solidFill>
              </a:rPr>
              <a:t>GENTILI Julien</a:t>
            </a:r>
          </a:p>
          <a:p>
            <a:pPr marL="36513" algn="l">
              <a:lnSpc>
                <a:spcPct val="80000"/>
              </a:lnSpc>
              <a:spcBef>
                <a:spcPct val="0"/>
              </a:spcBef>
            </a:pPr>
            <a:endParaRPr lang="fr-FR" sz="1300" smtClean="0">
              <a:solidFill>
                <a:srgbClr val="79766F"/>
              </a:solidFill>
            </a:endParaRPr>
          </a:p>
          <a:p>
            <a:pPr marL="36513" algn="l">
              <a:lnSpc>
                <a:spcPct val="80000"/>
              </a:lnSpc>
              <a:spcBef>
                <a:spcPct val="0"/>
              </a:spcBef>
            </a:pPr>
            <a:r>
              <a:rPr lang="fr-FR" sz="1300" smtClean="0">
                <a:solidFill>
                  <a:srgbClr val="79766F"/>
                </a:solidFill>
              </a:rPr>
              <a:t>Avec l’aide de Mr Michel BUFFA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7338" y="5357813"/>
            <a:ext cx="1863725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63" y="357188"/>
            <a:ext cx="8183562" cy="10509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Sommaire :</a:t>
            </a:r>
            <a:endParaRPr lang="fr-FR" i="1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500034" y="1285860"/>
            <a:ext cx="8183562" cy="4730769"/>
          </a:xfrm>
        </p:spPr>
        <p:txBody>
          <a:bodyPr/>
          <a:lstStyle/>
          <a:p>
            <a:r>
              <a:rPr lang="fr-FR" sz="2400" i="1" dirty="0" smtClean="0"/>
              <a:t>Le But du Projet</a:t>
            </a:r>
            <a:endParaRPr lang="fr-FR" sz="2400" i="1" dirty="0" smtClean="0"/>
          </a:p>
          <a:p>
            <a:r>
              <a:rPr lang="fr-FR" sz="2400" i="1" dirty="0" smtClean="0"/>
              <a:t>Présentation </a:t>
            </a:r>
            <a:r>
              <a:rPr lang="fr-FR" sz="2400" i="1" dirty="0" smtClean="0"/>
              <a:t>des services proposés par Amazon</a:t>
            </a:r>
          </a:p>
          <a:p>
            <a:pPr lvl="1"/>
            <a:r>
              <a:rPr lang="fr-FR" sz="2000" dirty="0" smtClean="0"/>
              <a:t>EC2</a:t>
            </a:r>
          </a:p>
          <a:p>
            <a:pPr lvl="1"/>
            <a:r>
              <a:rPr lang="fr-FR" sz="2000" dirty="0" smtClean="0"/>
              <a:t>S3</a:t>
            </a:r>
          </a:p>
          <a:p>
            <a:r>
              <a:rPr lang="fr-FR" sz="2400" i="1" dirty="0" smtClean="0"/>
              <a:t>Prototypes</a:t>
            </a:r>
            <a:r>
              <a:rPr lang="fr-FR" sz="2200" i="1" dirty="0" smtClean="0"/>
              <a:t> </a:t>
            </a:r>
          </a:p>
          <a:p>
            <a:pPr lvl="1"/>
            <a:r>
              <a:rPr lang="fr-FR" sz="2000" dirty="0" smtClean="0"/>
              <a:t>Système d’envoi de logs</a:t>
            </a:r>
          </a:p>
          <a:p>
            <a:pPr lvl="1"/>
            <a:r>
              <a:rPr lang="fr-FR" sz="2000" dirty="0" smtClean="0"/>
              <a:t>Système de gestion Robot/Utilisateurs</a:t>
            </a:r>
            <a:endParaRPr lang="fr-FR" sz="2000" dirty="0" smtClean="0"/>
          </a:p>
          <a:p>
            <a:r>
              <a:rPr lang="fr-FR" sz="2400" i="1" dirty="0" smtClean="0"/>
              <a:t>Etude logiciel de contrôle à distance</a:t>
            </a:r>
          </a:p>
          <a:p>
            <a:pPr lvl="1"/>
            <a:r>
              <a:rPr lang="fr-FR" sz="2000" dirty="0" smtClean="0"/>
              <a:t>Présentation des solutions</a:t>
            </a:r>
          </a:p>
          <a:p>
            <a:pPr lvl="1"/>
            <a:r>
              <a:rPr lang="fr-FR" sz="2000" dirty="0" smtClean="0"/>
              <a:t>Comparatifs</a:t>
            </a:r>
            <a:endParaRPr lang="fr-FR" sz="2000" dirty="0" smtClean="0"/>
          </a:p>
          <a:p>
            <a:r>
              <a:rPr lang="fr-FR" sz="2400" i="1" dirty="0" smtClean="0"/>
              <a:t>Les avantages et inconvénients de ce système</a:t>
            </a:r>
          </a:p>
          <a:p>
            <a:r>
              <a:rPr lang="fr-FR" sz="2400" i="1" dirty="0" smtClean="0"/>
              <a:t> </a:t>
            </a:r>
            <a:r>
              <a:rPr lang="fr-FR" sz="2400" i="1" dirty="0" smtClean="0"/>
              <a:t>Conclusion</a:t>
            </a:r>
            <a:endParaRPr lang="fr-FR" sz="2400" i="1" dirty="0" smtClean="0"/>
          </a:p>
          <a:p>
            <a:endParaRPr lang="fr-FR" sz="2400" i="1" dirty="0" smtClean="0"/>
          </a:p>
          <a:p>
            <a:endParaRPr lang="fr-FR" sz="2400" i="1" dirty="0" smtClean="0"/>
          </a:p>
          <a:p>
            <a:endParaRPr lang="fr-FR" sz="2400" i="1" dirty="0" smtClean="0"/>
          </a:p>
          <a:p>
            <a:pPr lvl="1">
              <a:buFont typeface="Verdana" pitchFamily="34" charset="0"/>
              <a:buNone/>
            </a:pPr>
            <a:endParaRPr lang="fr-FR" i="1" dirty="0" smtClean="0"/>
          </a:p>
        </p:txBody>
      </p:sp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183880" cy="1051560"/>
          </a:xfrm>
        </p:spPr>
        <p:txBody>
          <a:bodyPr/>
          <a:lstStyle/>
          <a:p>
            <a:pPr algn="ctr"/>
            <a:r>
              <a:rPr lang="fr-FR" dirty="0" smtClean="0"/>
              <a:t>Le But du Projet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643050"/>
            <a:ext cx="8183880" cy="4187952"/>
          </a:xfrm>
        </p:spPr>
        <p:txBody>
          <a:bodyPr/>
          <a:lstStyle/>
          <a:p>
            <a:r>
              <a:rPr lang="fr-FR" dirty="0" smtClean="0"/>
              <a:t>Décentralisation des données</a:t>
            </a:r>
          </a:p>
          <a:p>
            <a:r>
              <a:rPr lang="fr-FR" dirty="0" smtClean="0"/>
              <a:t>Gestion tierces de l’ensemble du système</a:t>
            </a:r>
          </a:p>
          <a:p>
            <a:r>
              <a:rPr lang="fr-FR" dirty="0" smtClean="0"/>
              <a:t>Sécurité des données</a:t>
            </a:r>
          </a:p>
          <a:p>
            <a:r>
              <a:rPr lang="fr-FR" dirty="0" smtClean="0"/>
              <a:t>Permet la gestion d’un grand nombre de robots</a:t>
            </a:r>
          </a:p>
          <a:p>
            <a:r>
              <a:rPr lang="fr-FR" dirty="0" smtClean="0"/>
              <a:t>Economiquement intéressant</a:t>
            </a:r>
          </a:p>
          <a:p>
            <a:r>
              <a:rPr lang="fr-FR" dirty="0" smtClean="0"/>
              <a:t>Quasiment aucune limite de ressource 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63" y="428625"/>
            <a:ext cx="8183562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800" i="1" smtClean="0">
                <a:effectLst/>
              </a:rPr>
              <a:t>Présentation des services proposés par Amazon</a:t>
            </a:r>
          </a:p>
        </p:txBody>
      </p:sp>
      <p:sp>
        <p:nvSpPr>
          <p:cNvPr id="15362" name="Espace réservé du contenu 2"/>
          <p:cNvSpPr>
            <a:spLocks noGrp="1"/>
          </p:cNvSpPr>
          <p:nvPr>
            <p:ph idx="1"/>
          </p:nvPr>
        </p:nvSpPr>
        <p:spPr>
          <a:xfrm>
            <a:off x="500063" y="1714500"/>
            <a:ext cx="8183562" cy="41878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fr-FR" b="1" i="1" smtClean="0"/>
              <a:t>EC2 :</a:t>
            </a:r>
            <a:r>
              <a:rPr lang="fr-FR" i="1" smtClean="0"/>
              <a:t> </a:t>
            </a:r>
          </a:p>
          <a:p>
            <a:pPr>
              <a:buFont typeface="Wingdings 2" pitchFamily="18" charset="2"/>
              <a:buNone/>
            </a:pPr>
            <a:endParaRPr lang="fr-FR" sz="1000" i="1" smtClean="0"/>
          </a:p>
          <a:p>
            <a:pPr>
              <a:buFontTx/>
              <a:buChar char="•"/>
            </a:pPr>
            <a:r>
              <a:rPr lang="fr-FR" smtClean="0"/>
              <a:t>Service de location de capacités informatiques </a:t>
            </a:r>
          </a:p>
          <a:p>
            <a:pPr>
              <a:buFontTx/>
              <a:buChar char="•"/>
            </a:pPr>
            <a:r>
              <a:rPr lang="fr-FR" sz="2600" smtClean="0"/>
              <a:t>Exécuter instances Amazon EC2 n’importe où dans l'UE</a:t>
            </a:r>
          </a:p>
          <a:p>
            <a:pPr>
              <a:buFontTx/>
              <a:buChar char="•"/>
            </a:pPr>
            <a:r>
              <a:rPr lang="fr-FR" sz="2600" smtClean="0"/>
              <a:t>Faible latence</a:t>
            </a:r>
          </a:p>
          <a:p>
            <a:pPr>
              <a:buFontTx/>
              <a:buChar char="•"/>
            </a:pPr>
            <a:r>
              <a:rPr lang="fr-FR" sz="2600" smtClean="0"/>
              <a:t>Exigences de stockage de données</a:t>
            </a:r>
          </a:p>
          <a:p>
            <a:pPr>
              <a:buFontTx/>
              <a:buChar char="•"/>
            </a:pPr>
            <a:r>
              <a:rPr lang="fr-FR" sz="2600" smtClean="0"/>
              <a:t>Echelonner la capacité afin de réduire les dépenses</a:t>
            </a:r>
          </a:p>
        </p:txBody>
      </p:sp>
    </p:spTree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/>
          </p:cNvSpPr>
          <p:nvPr/>
        </p:nvSpPr>
        <p:spPr bwMode="auto">
          <a:xfrm>
            <a:off x="500063" y="428625"/>
            <a:ext cx="8183562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fr-FR" sz="2800" b="1" i="1">
                <a:solidFill>
                  <a:srgbClr val="FF8D3E"/>
                </a:solidFill>
                <a:latin typeface="Verdana" pitchFamily="34" charset="0"/>
              </a:rPr>
              <a:t>Présentation des services proposés par Amazon</a:t>
            </a:r>
          </a:p>
        </p:txBody>
      </p:sp>
      <p:sp>
        <p:nvSpPr>
          <p:cNvPr id="16390" name="Espace réservé du contenu 2"/>
          <p:cNvSpPr>
            <a:spLocks/>
          </p:cNvSpPr>
          <p:nvPr/>
        </p:nvSpPr>
        <p:spPr bwMode="auto">
          <a:xfrm>
            <a:off x="500063" y="1714500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r-FR" sz="2800" b="1" i="1" dirty="0">
                <a:latin typeface="Verdana" pitchFamily="34" charset="0"/>
              </a:rPr>
              <a:t>S3 :</a:t>
            </a:r>
            <a:r>
              <a:rPr lang="fr-FR" sz="2800" i="1" dirty="0">
                <a:latin typeface="Verdana" pitchFamily="34" charset="0"/>
              </a:rPr>
              <a:t> 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fr-FR" sz="1000" i="1" dirty="0">
              <a:latin typeface="Verdana" pitchFamily="34" charset="0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>
                <a:latin typeface="Verdana" pitchFamily="34" charset="0"/>
              </a:rPr>
              <a:t>Service d'hébergement en ligne 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>
                <a:latin typeface="Verdana" pitchFamily="34" charset="0"/>
              </a:rPr>
              <a:t>Partager publiquement </a:t>
            </a:r>
            <a:r>
              <a:rPr lang="fr-FR" sz="2800" dirty="0" smtClean="0">
                <a:latin typeface="Verdana" pitchFamily="34" charset="0"/>
              </a:rPr>
              <a:t>des </a:t>
            </a:r>
            <a:r>
              <a:rPr lang="fr-FR" sz="2800" dirty="0">
                <a:latin typeface="Verdana" pitchFamily="34" charset="0"/>
              </a:rPr>
              <a:t>fichiers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>
                <a:latin typeface="Verdana" pitchFamily="34" charset="0"/>
              </a:rPr>
              <a:t>Taille unitaire des fichiers limitée à 5 Go. 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>
                <a:latin typeface="Verdana" pitchFamily="34" charset="0"/>
              </a:rPr>
              <a:t>Système d'authentification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>
                <a:latin typeface="Verdana" pitchFamily="34" charset="0"/>
              </a:rPr>
              <a:t>Interface </a:t>
            </a:r>
            <a:r>
              <a:rPr lang="fr-FR" sz="2800" dirty="0" err="1" smtClean="0">
                <a:latin typeface="Verdana" pitchFamily="34" charset="0"/>
              </a:rPr>
              <a:t>BitTorrent</a:t>
            </a:r>
            <a:endParaRPr lang="fr-FR" sz="2800" dirty="0" smtClean="0">
              <a:latin typeface="Verdana" pitchFamily="34" charset="0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Gestion des droits</a:t>
            </a:r>
            <a:endParaRPr lang="fr-FR" sz="2800" dirty="0">
              <a:latin typeface="Verdana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428625" y="428625"/>
            <a:ext cx="8255000" cy="10509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FR" sz="3500" b="1" i="1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Prototypes</a:t>
            </a:r>
            <a:endParaRPr lang="fr-FR" sz="3200" b="1" i="1">
              <a:solidFill>
                <a:srgbClr val="FF8D3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7413" name="Espace réservé du contenu 2"/>
          <p:cNvSpPr>
            <a:spLocks/>
          </p:cNvSpPr>
          <p:nvPr/>
        </p:nvSpPr>
        <p:spPr bwMode="auto">
          <a:xfrm>
            <a:off x="500063" y="1714500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r-FR" sz="2800" b="1" i="1" dirty="0" smtClean="0">
                <a:latin typeface="Verdana" pitchFamily="34" charset="0"/>
              </a:rPr>
              <a:t>Système d’envoi de log</a:t>
            </a:r>
            <a:endParaRPr lang="fr-FR" sz="2800" i="1" dirty="0" smtClean="0">
              <a:latin typeface="Verdana" pitchFamily="34" charset="0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fr-FR" sz="1000" i="1" dirty="0" smtClean="0">
              <a:latin typeface="Verdana" pitchFamily="34" charset="0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Application Java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Envoi automatique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Connexion sur S3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Retour lien S3</a:t>
            </a:r>
            <a:endParaRPr lang="fr-FR" sz="2400" dirty="0" smtClean="0">
              <a:latin typeface="Verdana" pitchFamily="34" charset="0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fr-FR" sz="1000" i="1" dirty="0">
              <a:latin typeface="Verdana" pitchFamily="34" charset="0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endParaRPr lang="fr-FR" sz="2800" dirty="0">
              <a:latin typeface="Verdana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428625" y="428625"/>
            <a:ext cx="8255000" cy="10509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FR" sz="3500" b="1" i="1" dirty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Prototypes</a:t>
            </a:r>
            <a:endParaRPr lang="fr-FR" sz="3200" b="1" i="1" dirty="0">
              <a:solidFill>
                <a:srgbClr val="FF8D3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8439" name="Espace réservé du contenu 2"/>
          <p:cNvSpPr>
            <a:spLocks/>
          </p:cNvSpPr>
          <p:nvPr/>
        </p:nvSpPr>
        <p:spPr bwMode="auto">
          <a:xfrm>
            <a:off x="500063" y="1714500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r-FR" sz="2800" b="1" i="1" dirty="0" smtClean="0">
                <a:latin typeface="Verdana" pitchFamily="34" charset="0"/>
              </a:rPr>
              <a:t>Système de Gestion de Flotte de Robot</a:t>
            </a:r>
            <a:endParaRPr lang="fr-FR" sz="2800" i="1" dirty="0">
              <a:latin typeface="Verdana" pitchFamily="34" charset="0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fr-FR" sz="1000" i="1" dirty="0">
              <a:latin typeface="Verdana" pitchFamily="34" charset="0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Application Web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Gestion Robots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Gestion Utilisateurs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Administration du Système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 </a:t>
            </a:r>
            <a:r>
              <a:rPr lang="fr-FR" sz="2400" dirty="0" smtClean="0">
                <a:latin typeface="Verdana" pitchFamily="34" charset="0"/>
              </a:rPr>
              <a:t>(</a:t>
            </a:r>
            <a:r>
              <a:rPr lang="fr-FR" sz="2400" dirty="0" err="1" smtClean="0">
                <a:latin typeface="Verdana" pitchFamily="34" charset="0"/>
              </a:rPr>
              <a:t>Possibilié</a:t>
            </a:r>
            <a:r>
              <a:rPr lang="fr-FR" sz="2400" dirty="0" smtClean="0">
                <a:latin typeface="Verdana" pitchFamily="34" charset="0"/>
              </a:rPr>
              <a:t> de prendre la main sur un robot)</a:t>
            </a:r>
            <a:endParaRPr lang="fr-FR" sz="2400" dirty="0">
              <a:latin typeface="Verdana" pitchFamily="34" charset="0"/>
            </a:endParaRPr>
          </a:p>
        </p:txBody>
      </p:sp>
    </p:spTree>
  </p:cSld>
  <p:clrMapOvr>
    <a:masterClrMapping/>
  </p:clrMapOvr>
  <p:transition>
    <p:wipe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714488"/>
            <a:ext cx="8183880" cy="4187952"/>
          </a:xfrm>
        </p:spPr>
        <p:txBody>
          <a:bodyPr/>
          <a:lstStyle/>
          <a:p>
            <a:pPr>
              <a:buNone/>
            </a:pPr>
            <a:r>
              <a:rPr lang="fr-FR" b="1" i="1" dirty="0" smtClean="0">
                <a:latin typeface="Verdana" pitchFamily="34" charset="0"/>
              </a:rPr>
              <a:t>Système de Gestion de Flotte de Robot</a:t>
            </a:r>
          </a:p>
          <a:p>
            <a:pPr>
              <a:buNone/>
            </a:pPr>
            <a:r>
              <a:rPr lang="fr-FR" b="1" i="1" dirty="0" smtClean="0">
                <a:latin typeface="Verdana" pitchFamily="34" charset="0"/>
              </a:rPr>
              <a:t>			   Fonctionnement</a:t>
            </a:r>
          </a:p>
          <a:p>
            <a:pPr>
              <a:buNone/>
            </a:pPr>
            <a:endParaRPr lang="fr-FR" i="1" dirty="0" smtClean="0">
              <a:latin typeface="Verdana" pitchFamily="34" charset="0"/>
            </a:endParaRPr>
          </a:p>
          <a:p>
            <a:r>
              <a:rPr lang="fr-FR" dirty="0" smtClean="0"/>
              <a:t>Application Web</a:t>
            </a:r>
          </a:p>
          <a:p>
            <a:r>
              <a:rPr lang="fr-FR" dirty="0" smtClean="0"/>
              <a:t>Base de Données</a:t>
            </a:r>
          </a:p>
          <a:p>
            <a:r>
              <a:rPr lang="fr-FR" dirty="0" smtClean="0"/>
              <a:t>Connexion à Amazon S3</a:t>
            </a:r>
          </a:p>
          <a:p>
            <a:r>
              <a:rPr lang="fr-FR" dirty="0" smtClean="0"/>
              <a:t>Traitement et Affichage des données d’Amazon S3</a:t>
            </a:r>
          </a:p>
          <a:p>
            <a:r>
              <a:rPr lang="fr-FR" dirty="0" smtClean="0"/>
              <a:t>Une application sur le robot envoi les logs</a:t>
            </a:r>
          </a:p>
          <a:p>
            <a:pPr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428625" y="428625"/>
            <a:ext cx="8255000" cy="10509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FR" sz="3500" b="1" i="1" dirty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Prototypes</a:t>
            </a:r>
            <a:endParaRPr lang="fr-FR" sz="3200" b="1" i="1" dirty="0">
              <a:solidFill>
                <a:srgbClr val="FF8D3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Schema fini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928670"/>
            <a:ext cx="8143932" cy="4973655"/>
          </a:xfrm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428625" y="428625"/>
            <a:ext cx="8255000" cy="500045"/>
          </a:xfrm>
          <a:prstGeom prst="rect">
            <a:avLst/>
          </a:prstGeom>
        </p:spPr>
        <p:txBody>
          <a:bodyPr anchor="b">
            <a:normAutofit fontScale="92500" lnSpcReduction="10000"/>
          </a:bodyPr>
          <a:lstStyle/>
          <a:p>
            <a:pPr algn="ctr">
              <a:lnSpc>
                <a:spcPct val="90000"/>
              </a:lnSpc>
            </a:pPr>
            <a:r>
              <a:rPr lang="fr-FR" sz="3500" b="1" i="1" dirty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Prototypes</a:t>
            </a:r>
            <a:endParaRPr lang="fr-FR" sz="3200" b="1" i="1" dirty="0">
              <a:solidFill>
                <a:srgbClr val="FF8D3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63" y="428625"/>
            <a:ext cx="8183562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fr-FR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Etude de logiciels de contrôle à distance</a:t>
            </a:r>
          </a:p>
        </p:txBody>
      </p:sp>
      <p:sp>
        <p:nvSpPr>
          <p:cNvPr id="19460" name="Espace réservé du contenu 2"/>
          <p:cNvSpPr>
            <a:spLocks/>
          </p:cNvSpPr>
          <p:nvPr/>
        </p:nvSpPr>
        <p:spPr bwMode="auto">
          <a:xfrm>
            <a:off x="500063" y="1714500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r-FR" sz="2800" b="1" i="1">
                <a:latin typeface="Verdana" pitchFamily="34" charset="0"/>
              </a:rPr>
              <a:t>Présentation des solutions :</a:t>
            </a:r>
            <a:r>
              <a:rPr lang="fr-FR" sz="2800" i="1">
                <a:latin typeface="Verdana" pitchFamily="34" charset="0"/>
              </a:rPr>
              <a:t> 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fr-FR" sz="1000" i="1">
              <a:latin typeface="Verdana" pitchFamily="34" charset="0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>
                <a:latin typeface="Verdana" pitchFamily="34" charset="0"/>
              </a:rPr>
              <a:t>Ultr@VNC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>
                <a:latin typeface="Verdana" pitchFamily="34" charset="0"/>
              </a:rPr>
              <a:t>LogMeIn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>
                <a:latin typeface="Verdana" pitchFamily="34" charset="0"/>
              </a:rPr>
              <a:t>TEAMVIEWER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>
                <a:latin typeface="Verdana" pitchFamily="34" charset="0"/>
              </a:rPr>
              <a:t>NTRConnect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>
                <a:latin typeface="Verdana" pitchFamily="34" charset="0"/>
              </a:rPr>
              <a:t>DAMEWARE 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500063" y="428625"/>
            <a:ext cx="8183562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fr-FR" sz="32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Etude de logiciels de contrôle à distance</a:t>
            </a:r>
          </a:p>
        </p:txBody>
      </p:sp>
      <p:sp>
        <p:nvSpPr>
          <p:cNvPr id="25603" name="Espace réservé du contenu 2"/>
          <p:cNvSpPr>
            <a:spLocks/>
          </p:cNvSpPr>
          <p:nvPr/>
        </p:nvSpPr>
        <p:spPr bwMode="auto">
          <a:xfrm>
            <a:off x="500063" y="1714500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r-FR" sz="2800" b="1" i="1">
                <a:latin typeface="Verdana" pitchFamily="34" charset="0"/>
              </a:rPr>
              <a:t>Comparatifs :</a:t>
            </a:r>
            <a:r>
              <a:rPr lang="fr-FR" sz="2800" i="1">
                <a:latin typeface="Verdana" pitchFamily="34" charset="0"/>
              </a:rPr>
              <a:t> 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fr-FR" sz="1000" i="1">
              <a:latin typeface="Verdana" pitchFamily="34" charset="0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</a:pPr>
            <a:endParaRPr lang="fr-FR" sz="2800">
              <a:latin typeface="Verdana" pitchFamily="34" charset="0"/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349500"/>
            <a:ext cx="7775575" cy="324008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500063" y="428625"/>
            <a:ext cx="8183562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fr-FR" i="1" dirty="0" smtClean="0"/>
              <a:t>Les avantages et inconvénients de ce système</a:t>
            </a:r>
          </a:p>
        </p:txBody>
      </p:sp>
      <p:sp>
        <p:nvSpPr>
          <p:cNvPr id="26627" name="Espace réservé du contenu 2"/>
          <p:cNvSpPr>
            <a:spLocks/>
          </p:cNvSpPr>
          <p:nvPr/>
        </p:nvSpPr>
        <p:spPr bwMode="auto">
          <a:xfrm>
            <a:off x="500063" y="1714500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Avantages</a:t>
            </a:r>
            <a:r>
              <a:rPr lang="fr-FR" sz="2800" dirty="0">
                <a:latin typeface="Verdana" pitchFamily="34" charset="0"/>
              </a:rPr>
              <a:t>	</a:t>
            </a:r>
          </a:p>
          <a:p>
            <a:pPr marL="722313" lvl="1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Gestion Tierces</a:t>
            </a:r>
          </a:p>
          <a:p>
            <a:pPr marL="722313" lvl="1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Décentralisation</a:t>
            </a:r>
          </a:p>
          <a:p>
            <a:pPr marL="722313" lvl="1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Ressources quasiment illimitées</a:t>
            </a:r>
          </a:p>
          <a:p>
            <a:pPr marL="722313" lvl="1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Facilité de mise en place</a:t>
            </a:r>
            <a:endParaRPr lang="fr-FR" sz="2800" dirty="0">
              <a:latin typeface="Verdana" pitchFamily="34" charset="0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Inconvénients</a:t>
            </a:r>
          </a:p>
          <a:p>
            <a:pPr marL="722313" lvl="1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Plus responsable de ses ressources</a:t>
            </a:r>
          </a:p>
          <a:p>
            <a:pPr marL="722313" lvl="1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Dépendant d’Amazon</a:t>
            </a:r>
          </a:p>
          <a:p>
            <a:pPr marL="722313" lvl="1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Coût proportionnel au </a:t>
            </a:r>
            <a:r>
              <a:rPr lang="fr-FR" sz="2800" dirty="0" err="1" smtClean="0">
                <a:latin typeface="Verdana" pitchFamily="34" charset="0"/>
              </a:rPr>
              <a:t>succés</a:t>
            </a:r>
            <a:endParaRPr lang="fr-FR" sz="2800" dirty="0" smtClean="0">
              <a:latin typeface="Verdana" pitchFamily="34" charset="0"/>
            </a:endParaRPr>
          </a:p>
          <a:p>
            <a:pPr marL="722313" lvl="1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endParaRPr lang="fr-FR" sz="2800" dirty="0">
              <a:latin typeface="Verdana" pitchFamily="34" charset="0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fr-FR" sz="2800" dirty="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500063" y="428625"/>
            <a:ext cx="8183562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fr-FR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Conlusion</a:t>
            </a:r>
          </a:p>
        </p:txBody>
      </p:sp>
      <p:sp>
        <p:nvSpPr>
          <p:cNvPr id="26627" name="Espace réservé du contenu 2"/>
          <p:cNvSpPr>
            <a:spLocks/>
          </p:cNvSpPr>
          <p:nvPr/>
        </p:nvSpPr>
        <p:spPr bwMode="auto">
          <a:xfrm>
            <a:off x="500063" y="1714500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>
                <a:latin typeface="Verdana" pitchFamily="34" charset="0"/>
              </a:rPr>
              <a:t>Expérience enrichissante	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>
                <a:latin typeface="Verdana" pitchFamily="34" charset="0"/>
              </a:rPr>
              <a:t>Découverte de nouvelles technologies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>
                <a:latin typeface="Verdana" pitchFamily="34" charset="0"/>
              </a:rPr>
              <a:t>Travail </a:t>
            </a:r>
            <a:r>
              <a:rPr lang="fr-FR" sz="2800" dirty="0" smtClean="0">
                <a:latin typeface="Verdana" pitchFamily="34" charset="0"/>
              </a:rPr>
              <a:t>d’équipe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Besoins réels pour l’entreprise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fr-FR" sz="2800" dirty="0" smtClean="0">
                <a:latin typeface="Verdana" pitchFamily="34" charset="0"/>
              </a:rPr>
              <a:t>Mise en place d’un </a:t>
            </a:r>
            <a:r>
              <a:rPr lang="fr-FR" sz="2800" smtClean="0">
                <a:latin typeface="Verdana" pitchFamily="34" charset="0"/>
              </a:rPr>
              <a:t>système innovant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endParaRPr lang="fr-FR" sz="2800" dirty="0">
              <a:latin typeface="Verdana" pitchFamily="34" charset="0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Tx/>
              <a:buChar char="•"/>
            </a:pPr>
            <a:endParaRPr lang="fr-FR" sz="2800" dirty="0">
              <a:latin typeface="Verdana" pitchFamily="34" charset="0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fr-FR" sz="2800" dirty="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63" y="2214563"/>
            <a:ext cx="8183562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fr-FR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Merci pour votre attention</a:t>
            </a:r>
            <a:endParaRPr lang="fr-FR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</p:spTree>
  </p:cSld>
  <p:clrMapOvr>
    <a:masterClrMapping/>
  </p:clrMapOvr>
  <p:transition>
    <p:randomBar dir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329</TotalTime>
  <Words>257</Words>
  <PresentationFormat>Affichage à l'écran (4:3)</PresentationFormat>
  <Paragraphs>101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Aspect</vt:lpstr>
      <vt:lpstr>Présentation de l’étude des Web Services d’Amazon</vt:lpstr>
      <vt:lpstr>Sommaire :</vt:lpstr>
      <vt:lpstr>Le But du Projet</vt:lpstr>
      <vt:lpstr>Présentation des services proposés par Amazon</vt:lpstr>
      <vt:lpstr>Diapositive 5</vt:lpstr>
      <vt:lpstr>Diapositive 6</vt:lpstr>
      <vt:lpstr>Diapositive 7</vt:lpstr>
      <vt:lpstr>Diapositive 8</vt:lpstr>
      <vt:lpstr>Diapositive 9</vt:lpstr>
      <vt:lpstr>Etude de logiciels de contrôle à distance</vt:lpstr>
      <vt:lpstr>Etude de logiciels de contrôle à distance</vt:lpstr>
      <vt:lpstr>Les avantages et inconvénients de ce système</vt:lpstr>
      <vt:lpstr>Conlusion</vt:lpstr>
      <vt:lpstr>Merci pour votre attention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de l’étude des vitrines interactives</dc:title>
  <cp:lastModifiedBy>Enigma</cp:lastModifiedBy>
  <cp:revision>61</cp:revision>
  <dcterms:modified xsi:type="dcterms:W3CDTF">2009-05-17T22:47:58Z</dcterms:modified>
</cp:coreProperties>
</file>