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2" r:id="rId1"/>
  </p:sldMasterIdLst>
  <p:notesMasterIdLst>
    <p:notesMasterId r:id="rId110"/>
  </p:notesMasterIdLst>
  <p:handoutMasterIdLst>
    <p:handoutMasterId r:id="rId111"/>
  </p:handoutMasterIdLst>
  <p:sldIdLst>
    <p:sldId id="1417" r:id="rId2"/>
    <p:sldId id="1375" r:id="rId3"/>
    <p:sldId id="1420" r:id="rId4"/>
    <p:sldId id="1377" r:id="rId5"/>
    <p:sldId id="1378" r:id="rId6"/>
    <p:sldId id="1431" r:id="rId7"/>
    <p:sldId id="1432" r:id="rId8"/>
    <p:sldId id="1433" r:id="rId9"/>
    <p:sldId id="1421" r:id="rId10"/>
    <p:sldId id="1422" r:id="rId11"/>
    <p:sldId id="1423" r:id="rId12"/>
    <p:sldId id="1424" r:id="rId13"/>
    <p:sldId id="1425" r:id="rId14"/>
    <p:sldId id="1426" r:id="rId15"/>
    <p:sldId id="1427" r:id="rId16"/>
    <p:sldId id="1428" r:id="rId17"/>
    <p:sldId id="1429" r:id="rId18"/>
    <p:sldId id="1430" r:id="rId19"/>
    <p:sldId id="1379" r:id="rId20"/>
    <p:sldId id="1385" r:id="rId21"/>
    <p:sldId id="1386" r:id="rId22"/>
    <p:sldId id="1389" r:id="rId23"/>
    <p:sldId id="1390" r:id="rId24"/>
    <p:sldId id="1391" r:id="rId25"/>
    <p:sldId id="1392" r:id="rId26"/>
    <p:sldId id="1393" r:id="rId27"/>
    <p:sldId id="1394" r:id="rId28"/>
    <p:sldId id="1395" r:id="rId29"/>
    <p:sldId id="1396" r:id="rId30"/>
    <p:sldId id="1397" r:id="rId31"/>
    <p:sldId id="1398" r:id="rId32"/>
    <p:sldId id="1399" r:id="rId33"/>
    <p:sldId id="1400" r:id="rId34"/>
    <p:sldId id="1401" r:id="rId35"/>
    <p:sldId id="1402" r:id="rId36"/>
    <p:sldId id="1403" r:id="rId37"/>
    <p:sldId id="1404" r:id="rId38"/>
    <p:sldId id="1405" r:id="rId39"/>
    <p:sldId id="1406" r:id="rId40"/>
    <p:sldId id="1407" r:id="rId41"/>
    <p:sldId id="1408" r:id="rId42"/>
    <p:sldId id="1409" r:id="rId43"/>
    <p:sldId id="1410" r:id="rId44"/>
    <p:sldId id="1411" r:id="rId45"/>
    <p:sldId id="1412" r:id="rId46"/>
    <p:sldId id="1413" r:id="rId47"/>
    <p:sldId id="1414" r:id="rId48"/>
    <p:sldId id="1415" r:id="rId49"/>
    <p:sldId id="1416" r:id="rId50"/>
    <p:sldId id="1434" r:id="rId51"/>
    <p:sldId id="1435" r:id="rId52"/>
    <p:sldId id="1436" r:id="rId53"/>
    <p:sldId id="1437" r:id="rId54"/>
    <p:sldId id="1442" r:id="rId55"/>
    <p:sldId id="1443" r:id="rId56"/>
    <p:sldId id="1444" r:id="rId57"/>
    <p:sldId id="1445" r:id="rId58"/>
    <p:sldId id="1446" r:id="rId59"/>
    <p:sldId id="1447" r:id="rId60"/>
    <p:sldId id="1448" r:id="rId61"/>
    <p:sldId id="1449" r:id="rId62"/>
    <p:sldId id="1450" r:id="rId63"/>
    <p:sldId id="1451" r:id="rId64"/>
    <p:sldId id="1452" r:id="rId65"/>
    <p:sldId id="1453" r:id="rId66"/>
    <p:sldId id="1454" r:id="rId67"/>
    <p:sldId id="1455" r:id="rId68"/>
    <p:sldId id="1456" r:id="rId69"/>
    <p:sldId id="1457" r:id="rId70"/>
    <p:sldId id="1458" r:id="rId71"/>
    <p:sldId id="1459" r:id="rId72"/>
    <p:sldId id="1460" r:id="rId73"/>
    <p:sldId id="1462" r:id="rId74"/>
    <p:sldId id="1463" r:id="rId75"/>
    <p:sldId id="1464" r:id="rId76"/>
    <p:sldId id="1465" r:id="rId77"/>
    <p:sldId id="695" r:id="rId78"/>
    <p:sldId id="696" r:id="rId79"/>
    <p:sldId id="754" r:id="rId80"/>
    <p:sldId id="755" r:id="rId81"/>
    <p:sldId id="1348" r:id="rId82"/>
    <p:sldId id="697" r:id="rId83"/>
    <p:sldId id="756" r:id="rId84"/>
    <p:sldId id="759" r:id="rId85"/>
    <p:sldId id="760" r:id="rId86"/>
    <p:sldId id="1349" r:id="rId87"/>
    <p:sldId id="1350" r:id="rId88"/>
    <p:sldId id="1351" r:id="rId89"/>
    <p:sldId id="1352" r:id="rId90"/>
    <p:sldId id="1353" r:id="rId91"/>
    <p:sldId id="1354" r:id="rId92"/>
    <p:sldId id="1355" r:id="rId93"/>
    <p:sldId id="1356" r:id="rId94"/>
    <p:sldId id="1357" r:id="rId95"/>
    <p:sldId id="1358" r:id="rId96"/>
    <p:sldId id="1359" r:id="rId97"/>
    <p:sldId id="1360" r:id="rId98"/>
    <p:sldId id="1361" r:id="rId99"/>
    <p:sldId id="1363" r:id="rId100"/>
    <p:sldId id="1372" r:id="rId101"/>
    <p:sldId id="1466" r:id="rId102"/>
    <p:sldId id="1373" r:id="rId103"/>
    <p:sldId id="1374" r:id="rId104"/>
    <p:sldId id="1364" r:id="rId105"/>
    <p:sldId id="1365" r:id="rId106"/>
    <p:sldId id="1467" r:id="rId107"/>
    <p:sldId id="1366" r:id="rId108"/>
    <p:sldId id="1468" r:id="rId109"/>
  </p:sldIdLst>
  <p:sldSz cx="9144000" cy="6858000" type="screen4x3"/>
  <p:notesSz cx="6645275" cy="9777413"/>
  <p:defaultTextStyle>
    <a:defPPr>
      <a:defRPr lang="en-US"/>
    </a:defPPr>
    <a:lvl1pPr algn="l" rtl="0" eaLnBrk="0" fontAlgn="base" hangingPunct="0">
      <a:spcBef>
        <a:spcPct val="0"/>
      </a:spcBef>
      <a:spcAft>
        <a:spcPct val="0"/>
      </a:spcAft>
      <a:defRPr sz="2000" kern="1200">
        <a:solidFill>
          <a:schemeClr val="tx1"/>
        </a:solidFill>
        <a:latin typeface="Arial"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D56A"/>
    <a:srgbClr val="4D4D4D"/>
    <a:srgbClr val="5F5F5F"/>
    <a:srgbClr val="99FFCC"/>
    <a:srgbClr val="009900"/>
    <a:srgbClr val="00FF00"/>
    <a:srgbClr val="BC4242"/>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6195" autoAdjust="0"/>
    <p:restoredTop sz="92485" autoAdjust="0"/>
  </p:normalViewPr>
  <p:slideViewPr>
    <p:cSldViewPr>
      <p:cViewPr>
        <p:scale>
          <a:sx n="143" d="100"/>
          <a:sy n="143" d="100"/>
        </p:scale>
        <p:origin x="-120" y="-600"/>
      </p:cViewPr>
      <p:guideLst>
        <p:guide orient="horz" pos="720"/>
        <p:guide pos="4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75" d="100"/>
        <a:sy n="75" d="100"/>
      </p:scale>
      <p:origin x="0" y="8381"/>
    </p:cViewPr>
  </p:sorterViewPr>
  <p:notesViewPr>
    <p:cSldViewPr>
      <p:cViewPr varScale="1">
        <p:scale>
          <a:sx n="76" d="100"/>
          <a:sy n="76" d="100"/>
        </p:scale>
        <p:origin x="-2962" y="-77"/>
      </p:cViewPr>
      <p:guideLst>
        <p:guide orient="horz" pos="3080"/>
        <p:guide pos="2093"/>
      </p:guideLst>
    </p:cSldViewPr>
  </p:notesViewPr>
  <p:gridSpacing cx="72008" cy="72008"/>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slide" Target="slides/slide107.xml"/><Relationship Id="rId109" Type="http://schemas.openxmlformats.org/officeDocument/2006/relationships/slide" Target="slides/slide10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0" Type="http://schemas.openxmlformats.org/officeDocument/2006/relationships/notesMaster" Target="notesMasters/notesMaster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11" Type="http://schemas.openxmlformats.org/officeDocument/2006/relationships/handoutMaster" Target="handoutMasters/handoutMaster1.xml"/><Relationship Id="rId112" Type="http://schemas.openxmlformats.org/officeDocument/2006/relationships/printerSettings" Target="printerSettings/printerSettings1.bin"/><Relationship Id="rId113" Type="http://schemas.openxmlformats.org/officeDocument/2006/relationships/presProps" Target="presProps.xml"/><Relationship Id="rId114" Type="http://schemas.openxmlformats.org/officeDocument/2006/relationships/viewProps" Target="viewProps.xml"/><Relationship Id="rId115" Type="http://schemas.openxmlformats.org/officeDocument/2006/relationships/theme" Target="theme/theme1.xml"/><Relationship Id="rId11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_rels/viewProps.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3048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defTabSz="931863">
              <a:defRPr sz="1300">
                <a:latin typeface="Arial" charset="0"/>
              </a:defRPr>
            </a:lvl1pPr>
          </a:lstStyle>
          <a:p>
            <a:pPr>
              <a:defRPr/>
            </a:pPr>
            <a:r>
              <a:rPr lang="en-US"/>
              <a:t>Cours EJB/J2EE</a:t>
            </a:r>
          </a:p>
          <a:p>
            <a:pPr>
              <a:defRPr/>
            </a:pPr>
            <a:r>
              <a:rPr lang="en-US"/>
              <a:t>Copyright Michel Buffa</a:t>
            </a:r>
          </a:p>
        </p:txBody>
      </p:sp>
      <p:sp>
        <p:nvSpPr>
          <p:cNvPr id="38915" name="Rectangle 3"/>
          <p:cNvSpPr>
            <a:spLocks noGrp="1" noChangeArrowheads="1"/>
          </p:cNvSpPr>
          <p:nvPr>
            <p:ph type="dt" sz="quarter" idx="1"/>
          </p:nvPr>
        </p:nvSpPr>
        <p:spPr bwMode="auto">
          <a:xfrm>
            <a:off x="3765550" y="0"/>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algn="r" defTabSz="931863">
              <a:defRPr sz="1300">
                <a:latin typeface="Arial" charset="0"/>
              </a:defRPr>
            </a:lvl1pPr>
          </a:lstStyle>
          <a:p>
            <a:pPr>
              <a:defRPr/>
            </a:pPr>
            <a:fld id="{1A6ADE41-D6AA-474A-8D4B-A5DABA21A891}" type="datetime1">
              <a:rPr lang="fr-FR"/>
              <a:pPr>
                <a:defRPr/>
              </a:pPr>
              <a:t>12/10/15</a:t>
            </a:fld>
            <a:endParaRPr lang="en-US"/>
          </a:p>
        </p:txBody>
      </p:sp>
      <p:sp>
        <p:nvSpPr>
          <p:cNvPr id="38918" name="Rectangle 6"/>
          <p:cNvSpPr>
            <a:spLocks noGrp="1" noChangeArrowheads="1"/>
          </p:cNvSpPr>
          <p:nvPr>
            <p:ph type="sldNum" sz="quarter" idx="3"/>
          </p:nvPr>
        </p:nvSpPr>
        <p:spPr bwMode="auto">
          <a:xfrm>
            <a:off x="3733800" y="9296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1E9E7101-68E8-4A02-B379-6F1DA598DABD}" type="slidenum">
              <a:rPr lang="fr-FR"/>
              <a:pPr>
                <a:defRPr/>
              </a:pPr>
              <a:t>‹#›</a:t>
            </a:fld>
            <a:endParaRPr lang="fr-FR"/>
          </a:p>
        </p:txBody>
      </p:sp>
    </p:spTree>
    <p:extLst>
      <p:ext uri="{BB962C8B-B14F-4D97-AF65-F5344CB8AC3E}">
        <p14:creationId xmlns:p14="http://schemas.microsoft.com/office/powerpoint/2010/main" val="17445663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defTabSz="931863">
              <a:defRPr sz="1300">
                <a:latin typeface="Arial" charset="0"/>
              </a:defRPr>
            </a:lvl1pPr>
          </a:lstStyle>
          <a:p>
            <a:pPr>
              <a:defRPr/>
            </a:pPr>
            <a:endParaRPr lang="en-US"/>
          </a:p>
        </p:txBody>
      </p:sp>
      <p:sp>
        <p:nvSpPr>
          <p:cNvPr id="7171" name="Rectangle 3"/>
          <p:cNvSpPr>
            <a:spLocks noGrp="1" noChangeArrowheads="1"/>
          </p:cNvSpPr>
          <p:nvPr>
            <p:ph type="dt" idx="1"/>
          </p:nvPr>
        </p:nvSpPr>
        <p:spPr bwMode="auto">
          <a:xfrm>
            <a:off x="3765550" y="0"/>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lvl1pPr algn="r" defTabSz="931863">
              <a:defRPr sz="1300">
                <a:latin typeface="Arial" charset="0"/>
              </a:defRPr>
            </a:lvl1pPr>
          </a:lstStyle>
          <a:p>
            <a:pPr>
              <a:defRPr/>
            </a:pPr>
            <a:fld id="{91132BD9-B8E8-4F44-933A-B30DACDB9FEF}" type="datetime1">
              <a:rPr lang="fr-FR"/>
              <a:pPr>
                <a:defRPr/>
              </a:pPr>
              <a:t>12/10/15</a:t>
            </a:fld>
            <a:endParaRPr lang="en-US"/>
          </a:p>
        </p:txBody>
      </p:sp>
      <p:sp>
        <p:nvSpPr>
          <p:cNvPr id="126980" name="Rectangle 4"/>
          <p:cNvSpPr>
            <a:spLocks noGrp="1" noRot="1" noChangeAspect="1" noChangeArrowheads="1" noTextEdit="1"/>
          </p:cNvSpPr>
          <p:nvPr>
            <p:ph type="sldImg" idx="2"/>
          </p:nvPr>
        </p:nvSpPr>
        <p:spPr bwMode="auto">
          <a:xfrm>
            <a:off x="879475" y="733425"/>
            <a:ext cx="4889500" cy="36671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885825" y="4645025"/>
            <a:ext cx="4873625" cy="439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288463"/>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b" anchorCtr="0" compatLnSpc="1">
            <a:prstTxWarp prst="textNoShape">
              <a:avLst/>
            </a:prstTxWarp>
          </a:bodyPr>
          <a:lstStyle>
            <a:lvl1pPr defTabSz="931863">
              <a:defRPr sz="1300">
                <a:latin typeface="Arial" charset="0"/>
              </a:defRPr>
            </a:lvl1pPr>
          </a:lstStyle>
          <a:p>
            <a:pPr>
              <a:defRPr/>
            </a:pPr>
            <a:endParaRPr lang="en-US"/>
          </a:p>
        </p:txBody>
      </p:sp>
      <p:sp>
        <p:nvSpPr>
          <p:cNvPr id="7175" name="Rectangle 7"/>
          <p:cNvSpPr>
            <a:spLocks noGrp="1" noChangeArrowheads="1"/>
          </p:cNvSpPr>
          <p:nvPr>
            <p:ph type="sldNum" sz="quarter" idx="5"/>
          </p:nvPr>
        </p:nvSpPr>
        <p:spPr bwMode="auto">
          <a:xfrm>
            <a:off x="3765550" y="9288463"/>
            <a:ext cx="28797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7" tIns="46648" rIns="93297" bIns="46648" numCol="1" anchor="b" anchorCtr="0" compatLnSpc="1">
            <a:prstTxWarp prst="textNoShape">
              <a:avLst/>
            </a:prstTxWarp>
          </a:bodyPr>
          <a:lstStyle>
            <a:lvl1pPr algn="r" defTabSz="931863">
              <a:defRPr sz="1300">
                <a:latin typeface="Arial" charset="0"/>
              </a:defRPr>
            </a:lvl1pPr>
          </a:lstStyle>
          <a:p>
            <a:pPr>
              <a:defRPr/>
            </a:pPr>
            <a:fld id="{09891B8C-8057-464D-8500-5A61D5299E9B}" type="slidenum">
              <a:rPr lang="en-US"/>
              <a:pPr>
                <a:defRPr/>
              </a:pPr>
              <a:t>‹#›</a:t>
            </a:fld>
            <a:endParaRPr lang="en-US"/>
          </a:p>
        </p:txBody>
      </p:sp>
    </p:spTree>
    <p:extLst>
      <p:ext uri="{BB962C8B-B14F-4D97-AF65-F5344CB8AC3E}">
        <p14:creationId xmlns:p14="http://schemas.microsoft.com/office/powerpoint/2010/main" val="4220498140"/>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3"/>
          <p:cNvSpPr>
            <a:spLocks noGrp="1" noChangeArrowheads="1"/>
          </p:cNvSpPr>
          <p:nvPr>
            <p:ph type="dt" sz="quarter" idx="1"/>
          </p:nvPr>
        </p:nvSpPr>
        <p:spPr>
          <a:noFill/>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75DE7ECA-6A60-42F7-A911-E5FCEE745703}" type="datetime1">
              <a:rPr lang="fr-FR" sz="1300" smtClean="0"/>
              <a:pPr/>
              <a:t>12/10/15</a:t>
            </a:fld>
            <a:endParaRPr lang="en-US" sz="1300" smtClean="0"/>
          </a:p>
        </p:txBody>
      </p:sp>
      <p:sp>
        <p:nvSpPr>
          <p:cNvPr id="128003" name="Rectangle 7"/>
          <p:cNvSpPr>
            <a:spLocks noGrp="1" noChangeArrowheads="1"/>
          </p:cNvSpPr>
          <p:nvPr>
            <p:ph type="sldNum" sz="quarter" idx="5"/>
          </p:nvPr>
        </p:nvSpPr>
        <p:spPr>
          <a:noFill/>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5F48F2D9-6655-45DD-B840-808498E4E123}" type="slidenum">
              <a:rPr lang="en-US" sz="1300" smtClean="0"/>
              <a:pPr/>
              <a:t>1</a:t>
            </a:fld>
            <a:endParaRPr lang="en-US" sz="1300" smtClean="0"/>
          </a:p>
        </p:txBody>
      </p:sp>
      <p:sp>
        <p:nvSpPr>
          <p:cNvPr id="128004" name="Rectangle 2"/>
          <p:cNvSpPr>
            <a:spLocks noGrp="1" noRot="1" noChangeAspect="1" noChangeArrowheads="1" noTextEdit="1"/>
          </p:cNvSpPr>
          <p:nvPr>
            <p:ph type="sldImg"/>
          </p:nvPr>
        </p:nvSpPr>
        <p:spPr>
          <a:ln/>
        </p:spPr>
      </p:sp>
      <p:sp>
        <p:nvSpPr>
          <p:cNvPr id="128005" name="Rectangle 3"/>
          <p:cNvSpPr>
            <a:spLocks noGrp="1" noChangeArrowheads="1"/>
          </p:cNvSpPr>
          <p:nvPr>
            <p:ph type="body" idx="1"/>
          </p:nvPr>
        </p:nvSpPr>
        <p:spPr>
          <a:noFill/>
        </p:spPr>
        <p:txBody>
          <a:bodyPr/>
          <a:lstStyle/>
          <a:p>
            <a:endParaRPr lang="fr-FR"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Espace réservé de l'image des diapositives 1"/>
          <p:cNvSpPr>
            <a:spLocks noGrp="1" noRot="1" noChangeAspect="1" noTextEdit="1"/>
          </p:cNvSpPr>
          <p:nvPr>
            <p:ph type="sldImg"/>
          </p:nvPr>
        </p:nvSpPr>
        <p:spPr>
          <a:ln/>
        </p:spPr>
      </p:sp>
      <p:sp>
        <p:nvSpPr>
          <p:cNvPr id="129027"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mtClean="0">
                <a:latin typeface="Arial" pitchFamily="34" charset="0"/>
              </a:rPr>
              <a:t>La version 2.1 date de novembre 2010.</a:t>
            </a:r>
          </a:p>
        </p:txBody>
      </p:sp>
      <p:sp>
        <p:nvSpPr>
          <p:cNvPr id="129028"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F946D1AB-A963-4954-9150-6E62639335EF}" type="slidenum">
              <a:rPr lang="fr-FR" sz="1200" smtClean="0">
                <a:latin typeface="Times New Roman" pitchFamily="18" charset="0"/>
              </a:rPr>
              <a:pPr/>
              <a:t>8</a:t>
            </a:fld>
            <a:endParaRPr lang="fr-FR" sz="120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Espace réservé de l'image des diapositives 1"/>
          <p:cNvSpPr>
            <a:spLocks noGrp="1" noRot="1" noChangeAspect="1" noTextEdit="1"/>
          </p:cNvSpPr>
          <p:nvPr>
            <p:ph type="sldImg"/>
          </p:nvPr>
        </p:nvSpPr>
        <p:spPr>
          <a:ln/>
        </p:spPr>
      </p:sp>
      <p:sp>
        <p:nvSpPr>
          <p:cNvPr id="130051" name="Espace réservé des commentaires 2"/>
          <p:cNvSpPr>
            <a:spLocks noGrp="1"/>
          </p:cNvSpPr>
          <p:nvPr>
            <p:ph type="body" idx="1"/>
          </p:nvPr>
        </p:nvSpPr>
        <p:spPr>
          <a:noFill/>
        </p:spPr>
        <p:txBody>
          <a:bodyPr/>
          <a:lstStyle/>
          <a:p>
            <a:r>
              <a:rPr lang="fr-FR" smtClean="0">
                <a:latin typeface="Arial" pitchFamily="34" charset="0"/>
              </a:rPr>
              <a:t>Avantage des EJB par rapport aux classes Java ordinaires : la gestion des accès distants, des transactions et des accès concurrents est prise en charge par le container, ce qui facilite grandement la tâche du développeur.</a:t>
            </a:r>
          </a:p>
        </p:txBody>
      </p:sp>
      <p:sp>
        <p:nvSpPr>
          <p:cNvPr id="130052" name="Espace réservé du numéro de diapositive 3"/>
          <p:cNvSpPr>
            <a:spLocks noGrp="1"/>
          </p:cNvSpPr>
          <p:nvPr>
            <p:ph type="sldNum" sz="quarter" idx="5"/>
          </p:nvPr>
        </p:nvSpPr>
        <p:spPr>
          <a:noFill/>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E8DF37C7-112B-4E03-BD64-74230EAF3E74}" type="slidenum">
              <a:rPr lang="fr-FR" sz="1300" smtClean="0"/>
              <a:pPr/>
              <a:t>14</a:t>
            </a:fld>
            <a:endParaRPr lang="fr-FR" sz="13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Espace réservé de l'image des diapositives 1"/>
          <p:cNvSpPr>
            <a:spLocks noGrp="1" noRot="1" noChangeAspect="1" noTextEdit="1"/>
          </p:cNvSpPr>
          <p:nvPr>
            <p:ph type="sldImg"/>
          </p:nvPr>
        </p:nvSpPr>
        <p:spPr>
          <a:ln/>
        </p:spPr>
      </p:sp>
      <p:sp>
        <p:nvSpPr>
          <p:cNvPr id="131075"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mtClean="0">
                <a:latin typeface="Arial" pitchFamily="34" charset="0"/>
              </a:rPr>
              <a:t>L’application de consultation des candidatures a des URL du type </a:t>
            </a:r>
            <a:br>
              <a:rPr lang="fr-FR" smtClean="0">
                <a:latin typeface="Arial" pitchFamily="34" charset="0"/>
              </a:rPr>
            </a:br>
            <a:r>
              <a:rPr lang="fr-FR" smtClean="0">
                <a:latin typeface="Arial" pitchFamily="34" charset="0"/>
              </a:rPr>
              <a:t>http://www.cimpa-icpam.org:8080/candidatures0_openfaces</a:t>
            </a:r>
            <a:r>
              <a:rPr lang="fr-FR" b="1" smtClean="0">
                <a:latin typeface="Arial" pitchFamily="34" charset="0"/>
              </a:rPr>
              <a:t>/faces</a:t>
            </a:r>
            <a:r>
              <a:rPr lang="fr-FR" smtClean="0">
                <a:latin typeface="Arial" pitchFamily="34" charset="0"/>
              </a:rPr>
              <a:t>/candidatures/candidature0/List.xhtml</a:t>
            </a:r>
          </a:p>
          <a:p>
            <a:r>
              <a:rPr lang="fr-FR" smtClean="0">
                <a:latin typeface="Arial" pitchFamily="34" charset="0"/>
              </a:rPr>
              <a:t>et le fichier web.xml contient ces lignes :</a:t>
            </a:r>
          </a:p>
          <a:p>
            <a:r>
              <a:rPr lang="fr-FR" smtClean="0">
                <a:latin typeface="Arial" pitchFamily="34" charset="0"/>
              </a:rPr>
              <a:t>&lt;servlet-mapping&gt;</a:t>
            </a:r>
          </a:p>
          <a:p>
            <a:r>
              <a:rPr lang="fr-FR" smtClean="0">
                <a:latin typeface="Arial" pitchFamily="34" charset="0"/>
              </a:rPr>
              <a:t>      &lt;servlet-name&gt;Faces Servlet&lt;/servlet-name&gt;</a:t>
            </a:r>
          </a:p>
          <a:p>
            <a:r>
              <a:rPr lang="fr-FR" smtClean="0">
                <a:latin typeface="Arial" pitchFamily="34" charset="0"/>
              </a:rPr>
              <a:t>      &lt;url-pattern&gt;</a:t>
            </a:r>
            <a:r>
              <a:rPr lang="fr-FR" b="1" smtClean="0">
                <a:latin typeface="Arial" pitchFamily="34" charset="0"/>
              </a:rPr>
              <a:t>/faces/*</a:t>
            </a:r>
            <a:r>
              <a:rPr lang="fr-FR" smtClean="0">
                <a:latin typeface="Arial" pitchFamily="34" charset="0"/>
              </a:rPr>
              <a:t>&lt;/url-pattern&gt;</a:t>
            </a:r>
          </a:p>
          <a:p>
            <a:r>
              <a:rPr lang="fr-FR" smtClean="0">
                <a:latin typeface="Arial" pitchFamily="34" charset="0"/>
              </a:rPr>
              <a:t>&lt;/servlet-mapping&gt;</a:t>
            </a:r>
          </a:p>
          <a:p>
            <a:endParaRPr lang="fr-FR" smtClean="0">
              <a:latin typeface="Arial" pitchFamily="34" charset="0"/>
            </a:endParaRPr>
          </a:p>
        </p:txBody>
      </p:sp>
      <p:sp>
        <p:nvSpPr>
          <p:cNvPr id="131076"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95E009BE-80E7-4699-B8AF-037AA0977774}" type="slidenum">
              <a:rPr lang="fr-FR" sz="1200" smtClean="0">
                <a:latin typeface="Times New Roman" pitchFamily="18" charset="0"/>
              </a:rPr>
              <a:pPr/>
              <a:t>23</a:t>
            </a:fld>
            <a:endParaRPr lang="fr-FR" sz="120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2F686EE4-3E82-4A79-A471-28C33176AC82}" type="slidenum">
              <a:rPr lang="fr-FR" sz="1200" smtClean="0">
                <a:latin typeface="Times New Roman" pitchFamily="18" charset="0"/>
              </a:rPr>
              <a:pPr/>
              <a:t>28</a:t>
            </a:fld>
            <a:endParaRPr lang="fr-FR" sz="1200" smtClean="0">
              <a:latin typeface="Times New Roman" pitchFamily="18"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mtClean="0">
                <a:latin typeface="Arial" pitchFamily="34" charset="0"/>
              </a:rPr>
              <a:t>*******</a:t>
            </a:r>
          </a:p>
          <a:p>
            <a:r>
              <a:rPr lang="fr-FR" smtClean="0">
                <a:latin typeface="Arial" pitchFamily="34" charset="0"/>
              </a:rPr>
              <a:t>« query data » : les données qui proviennent d’un POST ou d’un GET avec un URL qui se termine par « ?param1=valeur1,param2=valeur2,…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FD37D2B7-6EF1-4429-A862-D35211204196}" type="slidenum">
              <a:rPr lang="fr-FR" sz="1200" smtClean="0">
                <a:latin typeface="Times New Roman" pitchFamily="18" charset="0"/>
              </a:rPr>
              <a:pPr/>
              <a:t>29</a:t>
            </a:fld>
            <a:endParaRPr lang="fr-FR" sz="1200" smtClean="0">
              <a:latin typeface="Times New Roman" pitchFamily="18"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Espace réservé de l'image des diapositives 1"/>
          <p:cNvSpPr>
            <a:spLocks noGrp="1" noRot="1" noChangeAspect="1" noTextEdit="1"/>
          </p:cNvSpPr>
          <p:nvPr>
            <p:ph type="sldImg"/>
          </p:nvPr>
        </p:nvSpPr>
        <p:spPr>
          <a:ln/>
        </p:spPr>
      </p:sp>
      <p:sp>
        <p:nvSpPr>
          <p:cNvPr id="134147"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mtClean="0">
                <a:latin typeface="Arial" pitchFamily="34" charset="0"/>
              </a:rPr>
              <a:t>Si la requête n’a pas de paramètres correspondant à des saisies de l’utilisateur (ou des événements ??**??), la main est directement donnée à la phase de rendu de la réponse.</a:t>
            </a:r>
          </a:p>
        </p:txBody>
      </p:sp>
      <p:sp>
        <p:nvSpPr>
          <p:cNvPr id="134148"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BE3FF934-82CE-4770-9A14-504A4A3F703A}" type="slidenum">
              <a:rPr lang="fr-FR" sz="1200" smtClean="0">
                <a:latin typeface="Times New Roman" pitchFamily="18" charset="0"/>
              </a:rPr>
              <a:pPr/>
              <a:t>30</a:t>
            </a:fld>
            <a:endParaRPr lang="fr-FR" sz="120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Espace réservé de l'image des diapositives 1"/>
          <p:cNvSpPr>
            <a:spLocks noGrp="1" noRot="1" noChangeAspect="1" noTextEdit="1"/>
          </p:cNvSpPr>
          <p:nvPr>
            <p:ph type="sldImg"/>
          </p:nvPr>
        </p:nvSpPr>
        <p:spPr>
          <a:ln/>
        </p:spPr>
      </p:sp>
      <p:sp>
        <p:nvSpPr>
          <p:cNvPr id="135171"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mtClean="0">
                <a:latin typeface="Arial" pitchFamily="34" charset="0"/>
              </a:rPr>
              <a:t>Quel URL dans les requêtes POST envoyées par un formulaire ? C’est un URL qui doit contenir le pattern pour être intercepté par le servlet « faces » de JSF. (voir firebug pour les détails).</a:t>
            </a:r>
          </a:p>
        </p:txBody>
      </p:sp>
      <p:sp>
        <p:nvSpPr>
          <p:cNvPr id="135172"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C730E1FB-6CBF-4F21-876D-364C0E44FCD9}" type="slidenum">
              <a:rPr lang="fr-FR" sz="1200" smtClean="0">
                <a:latin typeface="Times New Roman" pitchFamily="18" charset="0"/>
              </a:rPr>
              <a:pPr/>
              <a:t>31</a:t>
            </a:fld>
            <a:endParaRPr lang="fr-FR" sz="1200"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BBC509A4-7394-4DD0-8CAC-1E26E7E15539}" type="slidenum">
              <a:rPr lang="fr-FR" sz="1200" smtClean="0">
                <a:latin typeface="Times New Roman" pitchFamily="18" charset="0"/>
              </a:rPr>
              <a:pPr/>
              <a:t>33</a:t>
            </a:fld>
            <a:endParaRPr lang="fr-FR" sz="1200" smtClean="0">
              <a:latin typeface="Times New Roman" pitchFamily="18"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mtClean="0">
                <a:latin typeface="Arial" pitchFamily="34" charset="0"/>
              </a:rPr>
              <a:t>« query data » : les données qui proviennent d’un POST ou d’un GET avec un URL qui se termine par « ?param1=valeur1,param2=valeur2,…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ACA36121-52B5-43FD-844A-0E36F4604408}" type="slidenum">
              <a:rPr lang="fr-FR" sz="1200" smtClean="0">
                <a:latin typeface="Times New Roman" pitchFamily="18" charset="0"/>
              </a:rPr>
              <a:pPr/>
              <a:t>40</a:t>
            </a:fld>
            <a:endParaRPr lang="fr-FR" sz="1200" smtClean="0">
              <a:latin typeface="Times New Roman" pitchFamily="18"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dirty="0" smtClean="0">
                <a:latin typeface="Arial" pitchFamily="34" charset="0"/>
              </a:rPr>
              <a:t>Les variables des </a:t>
            </a:r>
            <a:r>
              <a:rPr lang="fr-FR" dirty="0" err="1" smtClean="0">
                <a:latin typeface="Arial" pitchFamily="34" charset="0"/>
              </a:rPr>
              <a:t>beans</a:t>
            </a:r>
            <a:r>
              <a:rPr lang="fr-FR" dirty="0" smtClean="0">
                <a:latin typeface="Arial" pitchFamily="34" charset="0"/>
              </a:rPr>
              <a:t> associés aux composants Java.</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Espace réservé de l'image des diapositives 1"/>
          <p:cNvSpPr>
            <a:spLocks noGrp="1" noRot="1" noChangeAspect="1" noTextEdit="1"/>
          </p:cNvSpPr>
          <p:nvPr>
            <p:ph type="sldImg"/>
          </p:nvPr>
        </p:nvSpPr>
        <p:spPr>
          <a:ln/>
        </p:spPr>
      </p:sp>
      <p:sp>
        <p:nvSpPr>
          <p:cNvPr id="139267"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mtClean="0">
                <a:latin typeface="Arial" pitchFamily="34" charset="0"/>
              </a:rPr>
              <a:t>Pourquoi une nouvelle soumission : un post ne change pas ce qui est gardée dans le cache du navigateur et l’adresse conservée dans l’historique. Quand l’utilisateur fait un refresh, le navigateur ****???</a:t>
            </a:r>
          </a:p>
          <a:p>
            <a:r>
              <a:rPr lang="fr-FR" smtClean="0">
                <a:latin typeface="Arial" pitchFamily="34" charset="0"/>
              </a:rPr>
              <a:t>Et quand l’utilisateur appuie sur le bouton de retour en arrière, ****</a:t>
            </a:r>
          </a:p>
        </p:txBody>
      </p:sp>
      <p:sp>
        <p:nvSpPr>
          <p:cNvPr id="139268"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53E185CD-0E0C-487E-9F3C-888F2F09F21A}" type="slidenum">
              <a:rPr lang="fr-FR" sz="1200" smtClean="0">
                <a:latin typeface="Times New Roman" pitchFamily="18" charset="0"/>
              </a:rPr>
              <a:pPr/>
              <a:t>57</a:t>
            </a:fld>
            <a:endParaRPr lang="fr-FR" sz="1200"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Espace réservé de l'image des diapositives 1"/>
          <p:cNvSpPr>
            <a:spLocks noGrp="1" noRot="1" noChangeAspect="1" noTextEdit="1"/>
          </p:cNvSpPr>
          <p:nvPr>
            <p:ph type="sldImg"/>
          </p:nvPr>
        </p:nvSpPr>
        <p:spPr>
          <a:ln/>
        </p:spPr>
      </p:sp>
      <p:sp>
        <p:nvSpPr>
          <p:cNvPr id="140291"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dirty="0" smtClean="0">
                <a:latin typeface="Arial" pitchFamily="34" charset="0"/>
              </a:rPr>
              <a:t>Le</a:t>
            </a:r>
            <a:r>
              <a:rPr lang="fr-FR" baseline="0" dirty="0" smtClean="0">
                <a:latin typeface="Arial" pitchFamily="34" charset="0"/>
              </a:rPr>
              <a:t> mode </a:t>
            </a:r>
            <a:r>
              <a:rPr lang="fr-FR" baseline="0" dirty="0" err="1" smtClean="0">
                <a:latin typeface="Arial" pitchFamily="34" charset="0"/>
              </a:rPr>
              <a:t>View</a:t>
            </a:r>
            <a:r>
              <a:rPr lang="fr-FR" baseline="0" dirty="0" smtClean="0">
                <a:latin typeface="Arial" pitchFamily="34" charset="0"/>
              </a:rPr>
              <a:t> aide aussi dans le cas où on réaffiche le même formulaire.</a:t>
            </a:r>
            <a:endParaRPr lang="fr-FR" dirty="0" smtClean="0">
              <a:latin typeface="Arial" pitchFamily="34" charset="0"/>
            </a:endParaRPr>
          </a:p>
          <a:p>
            <a:r>
              <a:rPr lang="fr-FR" dirty="0" smtClean="0">
                <a:latin typeface="Arial" pitchFamily="34" charset="0"/>
              </a:rPr>
              <a:t>L’utilisation de la mémoire flash suffit pour passer des valeurs d’une requête à l’autre mais pas pour conserver des URL utiles dans les marque-pages.</a:t>
            </a:r>
          </a:p>
          <a:p>
            <a:r>
              <a:rPr lang="fr-FR" dirty="0" smtClean="0">
                <a:latin typeface="Arial" pitchFamily="34" charset="0"/>
              </a:rPr>
              <a:t>Avant JSF 2.0, on utilisait un </a:t>
            </a:r>
            <a:r>
              <a:rPr lang="fr-FR" dirty="0" err="1" smtClean="0">
                <a:latin typeface="Arial" pitchFamily="34" charset="0"/>
              </a:rPr>
              <a:t>PhaseListener</a:t>
            </a:r>
            <a:r>
              <a:rPr lang="fr-FR" dirty="0" smtClean="0">
                <a:latin typeface="Arial" pitchFamily="34" charset="0"/>
              </a:rPr>
              <a:t>(voir article de </a:t>
            </a:r>
            <a:r>
              <a:rPr lang="fr-FR" dirty="0" err="1" smtClean="0">
                <a:latin typeface="Arial" pitchFamily="34" charset="0"/>
              </a:rPr>
              <a:t>Balus</a:t>
            </a:r>
            <a:r>
              <a:rPr lang="fr-FR" dirty="0" smtClean="0">
                <a:latin typeface="Arial" pitchFamily="34" charset="0"/>
              </a:rPr>
              <a:t> http://balusc.blogspot.com/2007/03/post-redirect-get-pattern.html) pour résoudre le problème mais c’était plus complexe.</a:t>
            </a:r>
          </a:p>
        </p:txBody>
      </p:sp>
      <p:sp>
        <p:nvSpPr>
          <p:cNvPr id="140292"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F428769A-7B36-42CE-9588-A85A8ABA3505}" type="slidenum">
              <a:rPr lang="fr-FR" sz="1200" smtClean="0">
                <a:latin typeface="Times New Roman" pitchFamily="18" charset="0"/>
              </a:rPr>
              <a:pPr/>
              <a:t>64</a:t>
            </a:fld>
            <a:endParaRPr lang="fr-FR" sz="1200"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Espace réservé de l'image des diapositives 1"/>
          <p:cNvSpPr>
            <a:spLocks noGrp="1" noRot="1" noChangeAspect="1" noTextEdit="1"/>
          </p:cNvSpPr>
          <p:nvPr>
            <p:ph type="sldImg"/>
          </p:nvPr>
        </p:nvSpPr>
        <p:spPr>
          <a:ln/>
        </p:spPr>
      </p:sp>
      <p:sp>
        <p:nvSpPr>
          <p:cNvPr id="141315" name="Espace réservé des commentaires 2"/>
          <p:cNvSpPr>
            <a:spLocks noGrp="1"/>
          </p:cNvSpPr>
          <p:nvPr>
            <p:ph type="body" idx="1"/>
          </p:nvPr>
        </p:nvSpPr>
        <p:spPr>
          <a:noFill/>
        </p:spPr>
        <p:txBody>
          <a:bodyPr/>
          <a:lstStyle/>
          <a:p>
            <a:r>
              <a:rPr lang="fr-FR" smtClean="0">
                <a:latin typeface="Arial" pitchFamily="34" charset="0"/>
              </a:rPr>
              <a:t>Ne peut s’appliquer à une requête POST. </a:t>
            </a:r>
          </a:p>
          <a:p>
            <a:r>
              <a:rPr lang="fr-FR" smtClean="0">
                <a:latin typeface="Arial" pitchFamily="34" charset="0"/>
              </a:rPr>
              <a:t>S’applique soit à un bouton (&lt;h:button&gt;) ou à un lien (&lt;h:link&gt;) qui génère directement un GET ou à une redirection qui génère un GET juste après un POST.</a:t>
            </a:r>
          </a:p>
        </p:txBody>
      </p:sp>
      <p:sp>
        <p:nvSpPr>
          <p:cNvPr id="141316" name="Espace réservé du numéro de diapositive 3"/>
          <p:cNvSpPr>
            <a:spLocks noGrp="1"/>
          </p:cNvSpPr>
          <p:nvPr>
            <p:ph type="sldNum" sz="quarter" idx="5"/>
          </p:nvPr>
        </p:nvSpPr>
        <p:spPr>
          <a:noFill/>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64F72FF1-F257-421B-9028-4857389AD6C1}" type="slidenum">
              <a:rPr lang="fr-FR" sz="1300" smtClean="0"/>
              <a:pPr/>
              <a:t>66</a:t>
            </a:fld>
            <a:endParaRPr lang="fr-FR" sz="130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Espace réservé de l'image des diapositives 1"/>
          <p:cNvSpPr>
            <a:spLocks noGrp="1" noRot="1" noChangeAspect="1" noTextEdit="1"/>
          </p:cNvSpPr>
          <p:nvPr>
            <p:ph type="sldImg"/>
          </p:nvPr>
        </p:nvSpPr>
        <p:spPr>
          <a:ln/>
        </p:spPr>
      </p:sp>
      <p:sp>
        <p:nvSpPr>
          <p:cNvPr id="142339" name="Espace réservé des commentaires 2"/>
          <p:cNvSpPr>
            <a:spLocks noGrp="1"/>
          </p:cNvSpPr>
          <p:nvPr>
            <p:ph type="body" idx="1"/>
          </p:nvPr>
        </p:nvSpPr>
        <p:spPr>
          <a:noFill/>
        </p:spPr>
        <p:txBody>
          <a:bodyPr/>
          <a:lstStyle/>
          <a:p>
            <a:r>
              <a:rPr lang="fr-FR" smtClean="0">
                <a:latin typeface="Arial" pitchFamily="34" charset="0"/>
              </a:rPr>
              <a:t>Pour le dernier exemple, </a:t>
            </a:r>
          </a:p>
        </p:txBody>
      </p:sp>
      <p:sp>
        <p:nvSpPr>
          <p:cNvPr id="142340" name="Espace réservé du numéro de diapositive 3"/>
          <p:cNvSpPr>
            <a:spLocks noGrp="1"/>
          </p:cNvSpPr>
          <p:nvPr>
            <p:ph type="sldNum" sz="quarter" idx="5"/>
          </p:nvPr>
        </p:nvSpPr>
        <p:spPr>
          <a:noFill/>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C6E35BAA-7DB7-48E7-8E31-7D0D54374B02}" type="slidenum">
              <a:rPr lang="fr-FR" sz="1300" smtClean="0"/>
              <a:pPr/>
              <a:t>70</a:t>
            </a:fld>
            <a:endParaRPr lang="fr-FR" sz="130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Espace réservé de l'image des diapositives 1"/>
          <p:cNvSpPr>
            <a:spLocks noGrp="1" noRot="1" noChangeAspect="1" noTextEdit="1"/>
          </p:cNvSpPr>
          <p:nvPr>
            <p:ph type="sldImg"/>
          </p:nvPr>
        </p:nvSpPr>
        <p:spPr>
          <a:ln/>
        </p:spPr>
      </p:sp>
      <p:sp>
        <p:nvSpPr>
          <p:cNvPr id="143363"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mtClean="0">
                <a:latin typeface="Arial" pitchFamily="34" charset="0"/>
              </a:rPr>
              <a:t>L’affectation du viewParameter est exécutée avant la méthode listener, ce qui permet de charger en mémoire les données sur le client qui a cet identificateur.</a:t>
            </a:r>
          </a:p>
          <a:p>
            <a:r>
              <a:rPr lang="fr-FR" smtClean="0">
                <a:latin typeface="Arial" pitchFamily="34" charset="0"/>
              </a:rPr>
              <a:t>chargeClient récupère l’id auprès du bean et charge les données dans la propriété client du bean. Ensuite la page peut donc afficher les informations sur le client dont l’id a été passée en paramètre de la requête.</a:t>
            </a:r>
          </a:p>
        </p:txBody>
      </p:sp>
      <p:sp>
        <p:nvSpPr>
          <p:cNvPr id="143364"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19EE79C9-A72E-4271-B406-2F33EEA55D5A}" type="slidenum">
              <a:rPr lang="fr-FR" sz="1200" smtClean="0">
                <a:latin typeface="Times New Roman" pitchFamily="18" charset="0"/>
              </a:rPr>
              <a:pPr/>
              <a:t>76</a:t>
            </a:fld>
            <a:endParaRPr lang="fr-FR" sz="1200"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3"/>
          <p:cNvSpPr>
            <a:spLocks noGrp="1" noChangeArrowheads="1"/>
          </p:cNvSpPr>
          <p:nvPr>
            <p:ph type="dt" sz="quarter" idx="1"/>
          </p:nvPr>
        </p:nvSpPr>
        <p:spPr>
          <a:noFill/>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653CE3F2-8932-45FB-AFCA-41CD618AC558}" type="datetime1">
              <a:rPr lang="fr-FR" sz="1300" smtClean="0"/>
              <a:pPr/>
              <a:t>12/10/15</a:t>
            </a:fld>
            <a:endParaRPr lang="en-US" sz="1300" smtClean="0"/>
          </a:p>
        </p:txBody>
      </p:sp>
      <p:sp>
        <p:nvSpPr>
          <p:cNvPr id="144387" name="Rectangle 7"/>
          <p:cNvSpPr>
            <a:spLocks noGrp="1" noChangeArrowheads="1"/>
          </p:cNvSpPr>
          <p:nvPr>
            <p:ph type="sldNum" sz="quarter" idx="5"/>
          </p:nvPr>
        </p:nvSpPr>
        <p:spPr>
          <a:noFill/>
        </p:spPr>
        <p:txBody>
          <a:bodyPr/>
          <a:lstStyle>
            <a:lvl1pPr defTabSz="931863">
              <a:defRPr sz="2000">
                <a:solidFill>
                  <a:schemeClr val="tx1"/>
                </a:solidFill>
                <a:latin typeface="Arial" pitchFamily="34" charset="0"/>
              </a:defRPr>
            </a:lvl1pPr>
            <a:lvl2pPr marL="742950" indent="-285750" defTabSz="931863">
              <a:defRPr sz="2000">
                <a:solidFill>
                  <a:schemeClr val="tx1"/>
                </a:solidFill>
                <a:latin typeface="Arial" pitchFamily="34" charset="0"/>
              </a:defRPr>
            </a:lvl2pPr>
            <a:lvl3pPr marL="1143000" indent="-228600" defTabSz="931863">
              <a:defRPr sz="2000">
                <a:solidFill>
                  <a:schemeClr val="tx1"/>
                </a:solidFill>
                <a:latin typeface="Arial" pitchFamily="34" charset="0"/>
              </a:defRPr>
            </a:lvl3pPr>
            <a:lvl4pPr marL="1600200" indent="-228600" defTabSz="931863">
              <a:defRPr sz="2000">
                <a:solidFill>
                  <a:schemeClr val="tx1"/>
                </a:solidFill>
                <a:latin typeface="Arial" pitchFamily="34" charset="0"/>
              </a:defRPr>
            </a:lvl4pPr>
            <a:lvl5pPr marL="2057400" indent="-228600" defTabSz="931863">
              <a:defRPr sz="2000">
                <a:solidFill>
                  <a:schemeClr val="tx1"/>
                </a:solidFill>
                <a:latin typeface="Arial" pitchFamily="34" charset="0"/>
              </a:defRPr>
            </a:lvl5pPr>
            <a:lvl6pPr marL="2514600" indent="-228600" defTabSz="931863" eaLnBrk="0" fontAlgn="base" hangingPunct="0">
              <a:spcBef>
                <a:spcPct val="0"/>
              </a:spcBef>
              <a:spcAft>
                <a:spcPct val="0"/>
              </a:spcAft>
              <a:defRPr sz="2000">
                <a:solidFill>
                  <a:schemeClr val="tx1"/>
                </a:solidFill>
                <a:latin typeface="Arial" pitchFamily="34" charset="0"/>
              </a:defRPr>
            </a:lvl6pPr>
            <a:lvl7pPr marL="2971800" indent="-228600" defTabSz="931863" eaLnBrk="0" fontAlgn="base" hangingPunct="0">
              <a:spcBef>
                <a:spcPct val="0"/>
              </a:spcBef>
              <a:spcAft>
                <a:spcPct val="0"/>
              </a:spcAft>
              <a:defRPr sz="2000">
                <a:solidFill>
                  <a:schemeClr val="tx1"/>
                </a:solidFill>
                <a:latin typeface="Arial" pitchFamily="34" charset="0"/>
              </a:defRPr>
            </a:lvl7pPr>
            <a:lvl8pPr marL="3429000" indent="-228600" defTabSz="931863" eaLnBrk="0" fontAlgn="base" hangingPunct="0">
              <a:spcBef>
                <a:spcPct val="0"/>
              </a:spcBef>
              <a:spcAft>
                <a:spcPct val="0"/>
              </a:spcAft>
              <a:defRPr sz="2000">
                <a:solidFill>
                  <a:schemeClr val="tx1"/>
                </a:solidFill>
                <a:latin typeface="Arial" pitchFamily="34" charset="0"/>
              </a:defRPr>
            </a:lvl8pPr>
            <a:lvl9pPr marL="3886200" indent="-228600" defTabSz="931863" eaLnBrk="0" fontAlgn="base" hangingPunct="0">
              <a:spcBef>
                <a:spcPct val="0"/>
              </a:spcBef>
              <a:spcAft>
                <a:spcPct val="0"/>
              </a:spcAft>
              <a:defRPr sz="2000">
                <a:solidFill>
                  <a:schemeClr val="tx1"/>
                </a:solidFill>
                <a:latin typeface="Arial" pitchFamily="34" charset="0"/>
              </a:defRPr>
            </a:lvl9pPr>
          </a:lstStyle>
          <a:p>
            <a:fld id="{167AF859-FBFA-4D27-8670-5BE25864E3D0}" type="slidenum">
              <a:rPr lang="en-US" sz="1300" smtClean="0"/>
              <a:pPr/>
              <a:t>77</a:t>
            </a:fld>
            <a:endParaRPr lang="en-US" sz="1300" smtClean="0"/>
          </a:p>
        </p:txBody>
      </p:sp>
      <p:sp>
        <p:nvSpPr>
          <p:cNvPr id="144388" name="Rectangle 2"/>
          <p:cNvSpPr>
            <a:spLocks noGrp="1" noRot="1" noChangeAspect="1" noChangeArrowheads="1" noTextEdit="1"/>
          </p:cNvSpPr>
          <p:nvPr>
            <p:ph type="sldImg"/>
          </p:nvPr>
        </p:nvSpPr>
        <p:spPr>
          <a:ln/>
        </p:spPr>
      </p:sp>
      <p:sp>
        <p:nvSpPr>
          <p:cNvPr id="144389" name="Rectangle 3"/>
          <p:cNvSpPr>
            <a:spLocks noGrp="1" noChangeArrowheads="1"/>
          </p:cNvSpPr>
          <p:nvPr>
            <p:ph type="body" idx="1"/>
          </p:nvPr>
        </p:nvSpPr>
        <p:spPr>
          <a:noFill/>
        </p:spPr>
        <p:txBody>
          <a:bodyPr/>
          <a:lstStyle/>
          <a:p>
            <a:endParaRPr lang="fr-FR"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isTransient</a:t>
            </a:r>
            <a:r>
              <a:rPr lang="fr-FR" dirty="0" smtClean="0"/>
              <a:t> est vrai</a:t>
            </a:r>
            <a:r>
              <a:rPr lang="fr-FR" baseline="0" dirty="0" smtClean="0"/>
              <a:t> si </a:t>
            </a:r>
            <a:r>
              <a:rPr lang="fr-FR" baseline="0" dirty="0" err="1" smtClean="0"/>
              <a:t>begin</a:t>
            </a:r>
            <a:r>
              <a:rPr lang="fr-FR" baseline="0" dirty="0" smtClean="0"/>
              <a:t> n’a pas été appelé ou si end a déjà été appelé.</a:t>
            </a:r>
            <a:endParaRPr lang="fr-FR" dirty="0"/>
          </a:p>
        </p:txBody>
      </p:sp>
      <p:sp>
        <p:nvSpPr>
          <p:cNvPr id="4" name="Espace réservé de la date 3"/>
          <p:cNvSpPr>
            <a:spLocks noGrp="1"/>
          </p:cNvSpPr>
          <p:nvPr>
            <p:ph type="dt" idx="10"/>
          </p:nvPr>
        </p:nvSpPr>
        <p:spPr/>
        <p:txBody>
          <a:bodyPr/>
          <a:lstStyle/>
          <a:p>
            <a:pPr>
              <a:defRPr/>
            </a:pPr>
            <a:fld id="{91132BD9-B8E8-4F44-933A-B30DACDB9FEF}" type="datetime1">
              <a:rPr lang="fr-FR" smtClean="0"/>
              <a:pPr>
                <a:defRPr/>
              </a:pPr>
              <a:t>12/10/15</a:t>
            </a:fld>
            <a:endParaRPr lang="en-US"/>
          </a:p>
        </p:txBody>
      </p:sp>
      <p:sp>
        <p:nvSpPr>
          <p:cNvPr id="5" name="Espace réservé du numéro de diapositive 4"/>
          <p:cNvSpPr>
            <a:spLocks noGrp="1"/>
          </p:cNvSpPr>
          <p:nvPr>
            <p:ph type="sldNum" sz="quarter" idx="11"/>
          </p:nvPr>
        </p:nvSpPr>
        <p:spPr/>
        <p:txBody>
          <a:bodyPr/>
          <a:lstStyle/>
          <a:p>
            <a:pPr>
              <a:defRPr/>
            </a:pPr>
            <a:fld id="{09891B8C-8057-464D-8500-5A61D5299E9B}" type="slidenum">
              <a:rPr lang="en-US" smtClean="0"/>
              <a:pPr>
                <a:defRPr/>
              </a:pPr>
              <a:t>106</a:t>
            </a:fld>
            <a:endParaRPr lang="en-US"/>
          </a:p>
        </p:txBody>
      </p:sp>
    </p:spTree>
    <p:extLst>
      <p:ext uri="{BB962C8B-B14F-4D97-AF65-F5344CB8AC3E}">
        <p14:creationId xmlns:p14="http://schemas.microsoft.com/office/powerpoint/2010/main" val="2249265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bwMode="grayWhite">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89858" name="Rectangle 2"/>
          <p:cNvSpPr>
            <a:spLocks noGrp="1" noChangeArrowheads="1"/>
          </p:cNvSpPr>
          <p:nvPr>
            <p:ph type="ctrTitle"/>
          </p:nvPr>
        </p:nvSpPr>
        <p:spPr>
          <a:xfrm>
            <a:off x="1752600" y="2819400"/>
            <a:ext cx="6858000" cy="533400"/>
          </a:xfrm>
        </p:spPr>
        <p:txBody>
          <a:bodyPr anchor="b"/>
          <a:lstStyle>
            <a:lvl1pPr>
              <a:lnSpc>
                <a:spcPct val="110000"/>
              </a:lnSpc>
              <a:defRPr>
                <a:solidFill>
                  <a:schemeClr val="tx1"/>
                </a:solidFill>
              </a:defRPr>
            </a:lvl1pPr>
          </a:lstStyle>
          <a:p>
            <a:pPr lvl="0"/>
            <a:r>
              <a:rPr lang="en-US" noProof="0" smtClean="0"/>
              <a:t>Click to edit Master title style</a:t>
            </a:r>
          </a:p>
        </p:txBody>
      </p:sp>
      <p:sp>
        <p:nvSpPr>
          <p:cNvPr id="889859" name="Rectangle 3"/>
          <p:cNvSpPr>
            <a:spLocks noGrp="1" noChangeArrowheads="1"/>
          </p:cNvSpPr>
          <p:nvPr>
            <p:ph type="subTitle" idx="1"/>
          </p:nvPr>
        </p:nvSpPr>
        <p:spPr>
          <a:xfrm>
            <a:off x="1752600" y="3200400"/>
            <a:ext cx="6858000" cy="457200"/>
          </a:xfrm>
        </p:spPr>
        <p:txBody>
          <a:bodyPr/>
          <a:lstStyle>
            <a:lvl1pPr marL="0" indent="0">
              <a:lnSpc>
                <a:spcPct val="110000"/>
              </a:lnSpc>
              <a:buFont typeface="Wingdings" pitchFamily="2" charset="2"/>
              <a:buNone/>
              <a:defRPr sz="2400" b="1">
                <a:solidFill>
                  <a:schemeClr val="bg2"/>
                </a:solidFill>
              </a:defRPr>
            </a:lvl1pPr>
          </a:lstStyle>
          <a:p>
            <a:pPr lvl="0"/>
            <a:r>
              <a:rPr lang="en-US" noProof="0" smtClean="0"/>
              <a:t>Click to edit Master subtitle style</a:t>
            </a:r>
          </a:p>
        </p:txBody>
      </p:sp>
    </p:spTree>
    <p:extLst>
      <p:ext uri="{BB962C8B-B14F-4D97-AF65-F5344CB8AC3E}">
        <p14:creationId xmlns:p14="http://schemas.microsoft.com/office/powerpoint/2010/main" val="1933536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447788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Tree>
    <p:extLst>
      <p:ext uri="{BB962C8B-B14F-4D97-AF65-F5344CB8AC3E}">
        <p14:creationId xmlns:p14="http://schemas.microsoft.com/office/powerpoint/2010/main" val="1435321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685800" y="1447800"/>
            <a:ext cx="39243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762500" y="1447800"/>
            <a:ext cx="39243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1704697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847137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24868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6601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2695086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2829347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902978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1650" y="177800"/>
            <a:ext cx="2114550" cy="5994400"/>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508000" y="177800"/>
            <a:ext cx="6191250" cy="59944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94847439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8000" y="177800"/>
            <a:ext cx="8458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447800"/>
            <a:ext cx="80010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35"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l" rtl="0" eaLnBrk="0" fontAlgn="base" hangingPunct="0">
        <a:spcBef>
          <a:spcPct val="0"/>
        </a:spcBef>
        <a:spcAft>
          <a:spcPct val="0"/>
        </a:spcAft>
        <a:defRPr sz="3200" b="1">
          <a:solidFill>
            <a:srgbClr val="EFEFEF"/>
          </a:solidFill>
          <a:latin typeface="+mj-lt"/>
          <a:ea typeface="+mj-ea"/>
          <a:cs typeface="+mj-cs"/>
        </a:defRPr>
      </a:lvl1pPr>
      <a:lvl2pPr algn="l" rtl="0" eaLnBrk="0" fontAlgn="base" hangingPunct="0">
        <a:spcBef>
          <a:spcPct val="0"/>
        </a:spcBef>
        <a:spcAft>
          <a:spcPct val="0"/>
        </a:spcAft>
        <a:defRPr sz="3200" b="1">
          <a:solidFill>
            <a:srgbClr val="EFEFEF"/>
          </a:solidFill>
          <a:latin typeface="Arial" charset="0"/>
        </a:defRPr>
      </a:lvl2pPr>
      <a:lvl3pPr algn="l" rtl="0" eaLnBrk="0" fontAlgn="base" hangingPunct="0">
        <a:spcBef>
          <a:spcPct val="0"/>
        </a:spcBef>
        <a:spcAft>
          <a:spcPct val="0"/>
        </a:spcAft>
        <a:defRPr sz="3200" b="1">
          <a:solidFill>
            <a:srgbClr val="EFEFEF"/>
          </a:solidFill>
          <a:latin typeface="Arial" charset="0"/>
        </a:defRPr>
      </a:lvl3pPr>
      <a:lvl4pPr algn="l" rtl="0" eaLnBrk="0" fontAlgn="base" hangingPunct="0">
        <a:spcBef>
          <a:spcPct val="0"/>
        </a:spcBef>
        <a:spcAft>
          <a:spcPct val="0"/>
        </a:spcAft>
        <a:defRPr sz="3200" b="1">
          <a:solidFill>
            <a:srgbClr val="EFEFEF"/>
          </a:solidFill>
          <a:latin typeface="Arial" charset="0"/>
        </a:defRPr>
      </a:lvl4pPr>
      <a:lvl5pPr algn="l" rtl="0" eaLnBrk="0" fontAlgn="base" hangingPunct="0">
        <a:spcBef>
          <a:spcPct val="0"/>
        </a:spcBef>
        <a:spcAft>
          <a:spcPct val="0"/>
        </a:spcAft>
        <a:defRPr sz="3200" b="1">
          <a:solidFill>
            <a:srgbClr val="EFEFEF"/>
          </a:solidFill>
          <a:latin typeface="Arial" charset="0"/>
        </a:defRPr>
      </a:lvl5pPr>
      <a:lvl6pPr marL="457200" algn="l" rtl="0" eaLnBrk="0" fontAlgn="base" hangingPunct="0">
        <a:spcBef>
          <a:spcPct val="0"/>
        </a:spcBef>
        <a:spcAft>
          <a:spcPct val="0"/>
        </a:spcAft>
        <a:defRPr sz="3200" b="1">
          <a:solidFill>
            <a:srgbClr val="EFEFEF"/>
          </a:solidFill>
          <a:latin typeface="Arial" charset="0"/>
        </a:defRPr>
      </a:lvl6pPr>
      <a:lvl7pPr marL="914400" algn="l" rtl="0" eaLnBrk="0" fontAlgn="base" hangingPunct="0">
        <a:spcBef>
          <a:spcPct val="0"/>
        </a:spcBef>
        <a:spcAft>
          <a:spcPct val="0"/>
        </a:spcAft>
        <a:defRPr sz="3200" b="1">
          <a:solidFill>
            <a:srgbClr val="EFEFEF"/>
          </a:solidFill>
          <a:latin typeface="Arial" charset="0"/>
        </a:defRPr>
      </a:lvl7pPr>
      <a:lvl8pPr marL="1371600" algn="l" rtl="0" eaLnBrk="0" fontAlgn="base" hangingPunct="0">
        <a:spcBef>
          <a:spcPct val="0"/>
        </a:spcBef>
        <a:spcAft>
          <a:spcPct val="0"/>
        </a:spcAft>
        <a:defRPr sz="3200" b="1">
          <a:solidFill>
            <a:srgbClr val="EFEFEF"/>
          </a:solidFill>
          <a:latin typeface="Arial" charset="0"/>
        </a:defRPr>
      </a:lvl8pPr>
      <a:lvl9pPr marL="1828800" algn="l" rtl="0" eaLnBrk="0" fontAlgn="base" hangingPunct="0">
        <a:spcBef>
          <a:spcPct val="0"/>
        </a:spcBef>
        <a:spcAft>
          <a:spcPct val="0"/>
        </a:spcAft>
        <a:defRPr sz="3200" b="1">
          <a:solidFill>
            <a:srgbClr val="EFEFEF"/>
          </a:solidFill>
          <a:latin typeface="Arial" charset="0"/>
        </a:defRPr>
      </a:lvl9pPr>
    </p:titleStyle>
    <p:bodyStyle>
      <a:lvl1pPr marL="342900" indent="-342900" algn="l" rtl="0" eaLnBrk="0" fontAlgn="base" hangingPunct="0">
        <a:spcBef>
          <a:spcPct val="60000"/>
        </a:spcBef>
        <a:spcAft>
          <a:spcPct val="0"/>
        </a:spcAft>
        <a:buClr>
          <a:srgbClr val="00558C"/>
        </a:buClr>
        <a:buSzPct val="8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93B2D1"/>
        </a:buClr>
        <a:buSzPct val="80000"/>
        <a:buFont typeface="Wingdings" pitchFamily="2" charset="2"/>
        <a:buChar char="n"/>
        <a:defRPr sz="2400">
          <a:solidFill>
            <a:srgbClr val="777777"/>
          </a:solidFill>
          <a:latin typeface="+mn-lt"/>
        </a:defRPr>
      </a:lvl2pPr>
      <a:lvl3pPr marL="1143000" indent="-228600" algn="l" rtl="0" eaLnBrk="0" fontAlgn="base" hangingPunct="0">
        <a:spcBef>
          <a:spcPct val="20000"/>
        </a:spcBef>
        <a:spcAft>
          <a:spcPct val="0"/>
        </a:spcAft>
        <a:buClr>
          <a:schemeClr val="accent1"/>
        </a:buClr>
        <a:buSzPct val="80000"/>
        <a:buFont typeface="Wingdings" pitchFamily="2" charset="2"/>
        <a:buChar char="n"/>
        <a:defRPr sz="2400">
          <a:solidFill>
            <a:srgbClr val="777777"/>
          </a:solidFill>
          <a:latin typeface="+mn-lt"/>
        </a:defRPr>
      </a:lvl3pPr>
      <a:lvl4pPr marL="1600200" indent="-228600" algn="l" rtl="0" eaLnBrk="0" fontAlgn="base" hangingPunct="0">
        <a:spcBef>
          <a:spcPct val="20000"/>
        </a:spcBef>
        <a:spcAft>
          <a:spcPct val="0"/>
        </a:spcAft>
        <a:buClr>
          <a:srgbClr val="00558C"/>
        </a:buClr>
        <a:buChar char="–"/>
        <a:defRPr sz="2000">
          <a:solidFill>
            <a:srgbClr val="777777"/>
          </a:solidFill>
          <a:latin typeface="+mn-lt"/>
        </a:defRPr>
      </a:lvl4pPr>
      <a:lvl5pPr marL="2057400" indent="-228600" algn="l" rtl="0" eaLnBrk="0" fontAlgn="base" hangingPunct="0">
        <a:spcBef>
          <a:spcPct val="20000"/>
        </a:spcBef>
        <a:spcAft>
          <a:spcPct val="0"/>
        </a:spcAft>
        <a:buClr>
          <a:srgbClr val="00558C"/>
        </a:buClr>
        <a:buChar char="»"/>
        <a:defRPr sz="2000">
          <a:solidFill>
            <a:srgbClr val="777777"/>
          </a:solidFill>
          <a:latin typeface="+mn-lt"/>
        </a:defRPr>
      </a:lvl5pPr>
      <a:lvl6pPr marL="2514600" indent="-228600" algn="l" rtl="0" eaLnBrk="0" fontAlgn="base" hangingPunct="0">
        <a:spcBef>
          <a:spcPct val="20000"/>
        </a:spcBef>
        <a:spcAft>
          <a:spcPct val="0"/>
        </a:spcAft>
        <a:buClr>
          <a:srgbClr val="00558C"/>
        </a:buClr>
        <a:buChar char="»"/>
        <a:defRPr sz="2000">
          <a:solidFill>
            <a:srgbClr val="777777"/>
          </a:solidFill>
          <a:latin typeface="+mn-lt"/>
        </a:defRPr>
      </a:lvl6pPr>
      <a:lvl7pPr marL="2971800" indent="-228600" algn="l" rtl="0" eaLnBrk="0" fontAlgn="base" hangingPunct="0">
        <a:spcBef>
          <a:spcPct val="20000"/>
        </a:spcBef>
        <a:spcAft>
          <a:spcPct val="0"/>
        </a:spcAft>
        <a:buClr>
          <a:srgbClr val="00558C"/>
        </a:buClr>
        <a:buChar char="»"/>
        <a:defRPr sz="2000">
          <a:solidFill>
            <a:srgbClr val="777777"/>
          </a:solidFill>
          <a:latin typeface="+mn-lt"/>
        </a:defRPr>
      </a:lvl7pPr>
      <a:lvl8pPr marL="3429000" indent="-228600" algn="l" rtl="0" eaLnBrk="0" fontAlgn="base" hangingPunct="0">
        <a:spcBef>
          <a:spcPct val="20000"/>
        </a:spcBef>
        <a:spcAft>
          <a:spcPct val="0"/>
        </a:spcAft>
        <a:buClr>
          <a:srgbClr val="00558C"/>
        </a:buClr>
        <a:buChar char="»"/>
        <a:defRPr sz="2000">
          <a:solidFill>
            <a:srgbClr val="777777"/>
          </a:solidFill>
          <a:latin typeface="+mn-lt"/>
        </a:defRPr>
      </a:lvl8pPr>
      <a:lvl9pPr marL="3886200" indent="-228600" algn="l" rtl="0" eaLnBrk="0" fontAlgn="base" hangingPunct="0">
        <a:spcBef>
          <a:spcPct val="20000"/>
        </a:spcBef>
        <a:spcAft>
          <a:spcPct val="0"/>
        </a:spcAft>
        <a:buClr>
          <a:srgbClr val="00558C"/>
        </a:buClr>
        <a:buChar char="»"/>
        <a:defRPr sz="2000">
          <a:solidFill>
            <a:srgbClr val="777777"/>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buffa@unice.fr"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77.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hyperlink" Target="mailto:buffa@unice.fr" TargetMode="External"/><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026"/>
          <p:cNvSpPr>
            <a:spLocks noGrp="1" noChangeArrowheads="1"/>
          </p:cNvSpPr>
          <p:nvPr>
            <p:ph type="ctrTitle"/>
          </p:nvPr>
        </p:nvSpPr>
        <p:spPr/>
        <p:txBody>
          <a:bodyPr/>
          <a:lstStyle/>
          <a:p>
            <a:r>
              <a:rPr lang="en-US" smtClean="0"/>
              <a:t>Introduction à JSF2</a:t>
            </a:r>
          </a:p>
        </p:txBody>
      </p:sp>
      <p:sp>
        <p:nvSpPr>
          <p:cNvPr id="3075" name="Rectangle 1027"/>
          <p:cNvSpPr>
            <a:spLocks noGrp="1" noChangeArrowheads="1"/>
          </p:cNvSpPr>
          <p:nvPr>
            <p:ph type="subTitle" idx="1"/>
          </p:nvPr>
        </p:nvSpPr>
        <p:spPr>
          <a:xfrm>
            <a:off x="1752600" y="3476625"/>
            <a:ext cx="6858000" cy="457200"/>
          </a:xfrm>
        </p:spPr>
        <p:txBody>
          <a:bodyPr/>
          <a:lstStyle/>
          <a:p>
            <a:r>
              <a:rPr lang="en-US" smtClean="0"/>
              <a:t>Adaptée du cours de Richard Grin (grin@unice.fr)</a:t>
            </a:r>
          </a:p>
        </p:txBody>
      </p:sp>
      <p:sp>
        <p:nvSpPr>
          <p:cNvPr id="3076" name="Rectangle 1028"/>
          <p:cNvSpPr>
            <a:spLocks noChangeArrowheads="1"/>
          </p:cNvSpPr>
          <p:nvPr/>
        </p:nvSpPr>
        <p:spPr bwMode="auto">
          <a:xfrm>
            <a:off x="1752600" y="4340224"/>
            <a:ext cx="6858000" cy="672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110000"/>
              </a:lnSpc>
              <a:spcBef>
                <a:spcPct val="60000"/>
              </a:spcBef>
              <a:buClr>
                <a:srgbClr val="00558C"/>
              </a:buClr>
              <a:buSzPct val="80000"/>
              <a:buFont typeface="Wingdings" pitchFamily="2" charset="2"/>
              <a:buNone/>
            </a:pPr>
            <a:r>
              <a:rPr lang="fr-FR" sz="1600" b="1" i="1" dirty="0">
                <a:solidFill>
                  <a:schemeClr val="bg2"/>
                </a:solidFill>
              </a:rPr>
              <a:t>Adaptation Michel Buffa (</a:t>
            </a:r>
            <a:r>
              <a:rPr lang="fr-FR" sz="1600" b="1" i="1" dirty="0">
                <a:solidFill>
                  <a:schemeClr val="bg2"/>
                </a:solidFill>
                <a:hlinkClick r:id="rId3"/>
              </a:rPr>
              <a:t>buffa@unice.fr</a:t>
            </a:r>
            <a:r>
              <a:rPr lang="fr-FR" sz="1600" b="1" i="1" dirty="0">
                <a:solidFill>
                  <a:schemeClr val="bg2"/>
                </a:solidFill>
              </a:rPr>
              <a:t>), </a:t>
            </a:r>
            <a:r>
              <a:rPr lang="fr-FR" sz="1600" b="1" i="1" dirty="0" smtClean="0">
                <a:solidFill>
                  <a:schemeClr val="bg2"/>
                </a:solidFill>
              </a:rPr>
              <a:t>UNSA</a:t>
            </a:r>
            <a:endParaRPr lang="fr-FR" sz="1600" b="1" i="1" dirty="0">
              <a:solidFill>
                <a:schemeClr val="bg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fr-FR" smtClean="0"/>
              <a:t>Remarque</a:t>
            </a:r>
          </a:p>
        </p:txBody>
      </p:sp>
      <p:sp>
        <p:nvSpPr>
          <p:cNvPr id="4099" name="Espace réservé du contenu 2"/>
          <p:cNvSpPr>
            <a:spLocks noGrp="1"/>
          </p:cNvSpPr>
          <p:nvPr>
            <p:ph idx="1"/>
          </p:nvPr>
        </p:nvSpPr>
        <p:spPr/>
        <p:txBody>
          <a:bodyPr/>
          <a:lstStyle/>
          <a:p>
            <a:r>
              <a:rPr lang="fr-FR" dirty="0" smtClean="0"/>
              <a:t>Ce support est une introduction à JSF 2.0 utilisé dans un cadre Java EE 7, avec un serveur d’applications du type de </a:t>
            </a:r>
            <a:r>
              <a:rPr lang="fr-FR" dirty="0" err="1" smtClean="0"/>
              <a:t>GlassFish</a:t>
            </a:r>
            <a:r>
              <a:rPr lang="fr-FR" dirty="0" smtClean="0"/>
              <a:t>, et CDI (</a:t>
            </a:r>
            <a:r>
              <a:rPr lang="fr-FR" dirty="0" err="1" smtClean="0"/>
              <a:t>Contexts</a:t>
            </a:r>
            <a:r>
              <a:rPr lang="fr-FR" dirty="0" smtClean="0"/>
              <a:t> and </a:t>
            </a:r>
            <a:r>
              <a:rPr lang="fr-FR" dirty="0" err="1" smtClean="0"/>
              <a:t>Dependency</a:t>
            </a:r>
            <a:r>
              <a:rPr lang="fr-FR" dirty="0" smtClean="0"/>
              <a:t> Injection) activé dans les projets.</a:t>
            </a:r>
          </a:p>
        </p:txBody>
      </p:sp>
      <p:sp>
        <p:nvSpPr>
          <p:cNvPr id="410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10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10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F7CEEA1D-8BD7-4D3E-95E2-F9B55228FF3E}" type="slidenum">
              <a:rPr lang="fr-FR" sz="1400">
                <a:solidFill>
                  <a:schemeClr val="bg1"/>
                </a:solidFill>
                <a:latin typeface="Times New Roman" pitchFamily="18" charset="0"/>
              </a:rPr>
              <a:pPr/>
              <a:t>2</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re 1"/>
          <p:cNvSpPr>
            <a:spLocks noGrp="1"/>
          </p:cNvSpPr>
          <p:nvPr>
            <p:ph type="title"/>
          </p:nvPr>
        </p:nvSpPr>
        <p:spPr>
          <a:xfrm>
            <a:off x="250825" y="188913"/>
            <a:ext cx="8715375" cy="533400"/>
          </a:xfrm>
        </p:spPr>
        <p:txBody>
          <a:bodyPr/>
          <a:lstStyle/>
          <a:p>
            <a:r>
              <a:rPr lang="fr-FR" smtClean="0"/>
              <a:t>Architecture typique d’une application web</a:t>
            </a:r>
          </a:p>
        </p:txBody>
      </p:sp>
      <p:pic>
        <p:nvPicPr>
          <p:cNvPr id="717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628775"/>
            <a:ext cx="8507412"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819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819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DB346336-C894-4889-8AC8-6611C05C20C0}" type="slidenum">
              <a:rPr lang="fr-FR" sz="1400">
                <a:solidFill>
                  <a:schemeClr val="bg1"/>
                </a:solidFill>
                <a:latin typeface="Times New Roman" pitchFamily="18" charset="0"/>
              </a:rPr>
              <a:pPr/>
              <a:t>4</a:t>
            </a:fld>
            <a:endParaRPr lang="fr-FR" sz="1400">
              <a:solidFill>
                <a:schemeClr val="bg1"/>
              </a:solidFill>
              <a:latin typeface="Times New Roman" pitchFamily="18" charset="0"/>
            </a:endParaRPr>
          </a:p>
        </p:txBody>
      </p:sp>
      <p:sp>
        <p:nvSpPr>
          <p:cNvPr id="8197" name="Rectangle 2"/>
          <p:cNvSpPr>
            <a:spLocks noGrp="1" noChangeArrowheads="1"/>
          </p:cNvSpPr>
          <p:nvPr>
            <p:ph type="title"/>
          </p:nvPr>
        </p:nvSpPr>
        <p:spPr/>
        <p:txBody>
          <a:bodyPr/>
          <a:lstStyle/>
          <a:p>
            <a:r>
              <a:rPr lang="fr-FR" smtClean="0"/>
              <a:t>Utilité de JSF</a:t>
            </a:r>
          </a:p>
        </p:txBody>
      </p:sp>
      <p:sp>
        <p:nvSpPr>
          <p:cNvPr id="8198" name="Rectangle 3"/>
          <p:cNvSpPr>
            <a:spLocks noGrp="1" noChangeArrowheads="1"/>
          </p:cNvSpPr>
          <p:nvPr>
            <p:ph type="body" idx="1"/>
          </p:nvPr>
        </p:nvSpPr>
        <p:spPr>
          <a:xfrm>
            <a:off x="492125" y="1524000"/>
            <a:ext cx="8159750" cy="5073352"/>
          </a:xfrm>
        </p:spPr>
        <p:txBody>
          <a:bodyPr/>
          <a:lstStyle/>
          <a:p>
            <a:r>
              <a:rPr lang="fr-FR" dirty="0" smtClean="0"/>
              <a:t>Créer des pages Web dynamiques</a:t>
            </a:r>
          </a:p>
          <a:p>
            <a:r>
              <a:rPr lang="fr-FR" dirty="0" smtClean="0"/>
              <a:t>Par exemple, une page Web qui est construite à partir de données enregistrées dans une base de données</a:t>
            </a:r>
          </a:p>
          <a:p>
            <a:r>
              <a:rPr lang="fr-FR" dirty="0" smtClean="0"/>
              <a:t>Une grande partie de la programmation liée à la validation des données saisies par l’utilisateur et de leur passage au code de l’application est automatisée ou grandement facilitée</a:t>
            </a:r>
          </a:p>
          <a:p>
            <a:r>
              <a:rPr lang="fr-FR" dirty="0" smtClean="0"/>
              <a:t>Ajax sans programmation</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1"/>
          <p:cNvSpPr>
            <a:spLocks noGrp="1"/>
          </p:cNvSpPr>
          <p:nvPr>
            <p:ph type="title"/>
          </p:nvPr>
        </p:nvSpPr>
        <p:spPr/>
        <p:txBody>
          <a:bodyPr/>
          <a:lstStyle/>
          <a:p>
            <a:r>
              <a:rPr lang="fr-FR" smtClean="0"/>
              <a:t>JSF</a:t>
            </a:r>
          </a:p>
        </p:txBody>
      </p:sp>
      <p:sp>
        <p:nvSpPr>
          <p:cNvPr id="9219" name="Espace réservé du contenu 2"/>
          <p:cNvSpPr>
            <a:spLocks noGrp="1"/>
          </p:cNvSpPr>
          <p:nvPr>
            <p:ph idx="1"/>
          </p:nvPr>
        </p:nvSpPr>
        <p:spPr>
          <a:xfrm>
            <a:off x="685800" y="1524000"/>
            <a:ext cx="7772400" cy="4724400"/>
          </a:xfrm>
        </p:spPr>
        <p:txBody>
          <a:bodyPr/>
          <a:lstStyle/>
          <a:p>
            <a:r>
              <a:rPr lang="fr-FR" dirty="0" smtClean="0">
                <a:solidFill>
                  <a:srgbClr val="FF0000"/>
                </a:solidFill>
              </a:rPr>
              <a:t>Framework MVC </a:t>
            </a:r>
            <a:r>
              <a:rPr lang="fr-FR" dirty="0" smtClean="0"/>
              <a:t>qui reprend le modèle des interfaces utilisateurs locales (comme Swing),</a:t>
            </a:r>
          </a:p>
          <a:p>
            <a:r>
              <a:rPr lang="fr-FR" dirty="0" smtClean="0">
                <a:solidFill>
                  <a:srgbClr val="FF0000"/>
                </a:solidFill>
              </a:rPr>
              <a:t>Le modèle </a:t>
            </a:r>
            <a:r>
              <a:rPr lang="fr-FR" dirty="0" smtClean="0"/>
              <a:t>est représenté par des classes Java, les </a:t>
            </a:r>
            <a:r>
              <a:rPr lang="fr-FR" dirty="0" err="1" smtClean="0"/>
              <a:t>backing</a:t>
            </a:r>
            <a:r>
              <a:rPr lang="fr-FR" dirty="0" smtClean="0"/>
              <a:t> </a:t>
            </a:r>
            <a:r>
              <a:rPr lang="fr-FR" dirty="0" err="1" smtClean="0"/>
              <a:t>beans</a:t>
            </a:r>
            <a:r>
              <a:rPr lang="fr-FR" dirty="0" smtClean="0"/>
              <a:t>, sur le serveur,</a:t>
            </a:r>
          </a:p>
          <a:p>
            <a:r>
              <a:rPr lang="fr-FR" dirty="0" smtClean="0">
                <a:solidFill>
                  <a:srgbClr val="FF0000"/>
                </a:solidFill>
              </a:rPr>
              <a:t>Les vues </a:t>
            </a:r>
            <a:r>
              <a:rPr lang="fr-FR" dirty="0" smtClean="0"/>
              <a:t>sont représentées par des composants Java sur le serveur, transformées en pages HTML sur le client,</a:t>
            </a:r>
          </a:p>
          <a:p>
            <a:r>
              <a:rPr lang="fr-FR" dirty="0" smtClean="0">
                <a:solidFill>
                  <a:srgbClr val="FF0000"/>
                </a:solidFill>
              </a:rPr>
              <a:t>Le contrôleur </a:t>
            </a:r>
            <a:r>
              <a:rPr lang="fr-FR" dirty="0" smtClean="0"/>
              <a:t>est une servlet qui intercepte les requêtes HTTP liées aux applications JSF et qui organise les traitements JSF</a:t>
            </a:r>
          </a:p>
        </p:txBody>
      </p:sp>
      <p:sp>
        <p:nvSpPr>
          <p:cNvPr id="922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922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922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0AE86565-1F3F-484D-8740-63D7D7DAE125}" type="slidenum">
              <a:rPr lang="fr-FR" sz="1400">
                <a:solidFill>
                  <a:schemeClr val="bg1"/>
                </a:solidFill>
                <a:latin typeface="Times New Roman" pitchFamily="18" charset="0"/>
              </a:rPr>
              <a:pPr/>
              <a:t>5</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re 1"/>
          <p:cNvSpPr>
            <a:spLocks noGrp="1"/>
          </p:cNvSpPr>
          <p:nvPr>
            <p:ph type="title"/>
          </p:nvPr>
        </p:nvSpPr>
        <p:spPr/>
        <p:txBody>
          <a:bodyPr/>
          <a:lstStyle/>
          <a:p>
            <a:r>
              <a:rPr lang="fr-FR" smtClean="0"/>
              <a:t>Services rendus par JSF (1/2)</a:t>
            </a:r>
          </a:p>
        </p:txBody>
      </p:sp>
      <p:sp>
        <p:nvSpPr>
          <p:cNvPr id="10243" name="Espace réservé du contenu 2"/>
          <p:cNvSpPr>
            <a:spLocks noGrp="1"/>
          </p:cNvSpPr>
          <p:nvPr>
            <p:ph idx="1"/>
          </p:nvPr>
        </p:nvSpPr>
        <p:spPr>
          <a:xfrm>
            <a:off x="685800" y="1125538"/>
            <a:ext cx="7772400" cy="4724400"/>
          </a:xfrm>
        </p:spPr>
        <p:txBody>
          <a:bodyPr/>
          <a:lstStyle/>
          <a:p>
            <a:r>
              <a:rPr lang="fr-FR" smtClean="0">
                <a:solidFill>
                  <a:srgbClr val="FF0000"/>
                </a:solidFill>
              </a:rPr>
              <a:t>Architecture MVC</a:t>
            </a:r>
            <a:r>
              <a:rPr lang="fr-FR" smtClean="0"/>
              <a:t> pour séparer l’interface utilisateur, la couche de persistance et les processus métier, utilisant la notion d’événement,</a:t>
            </a:r>
          </a:p>
          <a:p>
            <a:r>
              <a:rPr lang="fr-FR" smtClean="0"/>
              <a:t>Conversion des données (tout est texte dans l’interface utilisateur),</a:t>
            </a:r>
          </a:p>
          <a:p>
            <a:r>
              <a:rPr lang="fr-FR" smtClean="0"/>
              <a:t>Validation des données (par exemple, des champs de formulaires),</a:t>
            </a:r>
          </a:p>
          <a:p>
            <a:r>
              <a:rPr lang="fr-FR" smtClean="0"/>
              <a:t>Automatisation de l’affichage des messages d’erreur en cas de problèmes de conversion ou de validation</a:t>
            </a:r>
          </a:p>
        </p:txBody>
      </p:sp>
      <p:sp>
        <p:nvSpPr>
          <p:cNvPr id="1024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1024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1024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30F06441-A0A2-46CC-8B0F-1AEAC5284388}" type="slidenum">
              <a:rPr lang="fr-FR" sz="1400">
                <a:solidFill>
                  <a:schemeClr val="bg1"/>
                </a:solidFill>
                <a:latin typeface="Times New Roman" pitchFamily="18" charset="0"/>
              </a:rPr>
              <a:pPr/>
              <a:t>6</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re 1"/>
          <p:cNvSpPr>
            <a:spLocks noGrp="1"/>
          </p:cNvSpPr>
          <p:nvPr>
            <p:ph type="title"/>
          </p:nvPr>
        </p:nvSpPr>
        <p:spPr/>
        <p:txBody>
          <a:bodyPr/>
          <a:lstStyle/>
          <a:p>
            <a:r>
              <a:rPr lang="fr-FR" smtClean="0"/>
              <a:t>Services rendus par JSF (2/2)</a:t>
            </a:r>
          </a:p>
        </p:txBody>
      </p:sp>
      <p:sp>
        <p:nvSpPr>
          <p:cNvPr id="11267" name="Espace réservé du contenu 2"/>
          <p:cNvSpPr>
            <a:spLocks noGrp="1"/>
          </p:cNvSpPr>
          <p:nvPr>
            <p:ph idx="1"/>
          </p:nvPr>
        </p:nvSpPr>
        <p:spPr>
          <a:xfrm>
            <a:off x="685800" y="1125538"/>
            <a:ext cx="7772400" cy="4724400"/>
          </a:xfrm>
        </p:spPr>
        <p:txBody>
          <a:bodyPr/>
          <a:lstStyle/>
          <a:p>
            <a:r>
              <a:rPr lang="fr-FR" smtClean="0"/>
              <a:t>Internationalisation,</a:t>
            </a:r>
          </a:p>
          <a:p>
            <a:r>
              <a:rPr lang="fr-FR" smtClean="0"/>
              <a:t>Support d’Ajax sans programmation javascript (communication en arrière-plan et mise à jour partielle de l’interface utilisateur),</a:t>
            </a:r>
          </a:p>
          <a:p>
            <a:r>
              <a:rPr lang="fr-FR" smtClean="0"/>
              <a:t>Fournit des composants standards simples pour l’interface utilisateur,</a:t>
            </a:r>
          </a:p>
          <a:p>
            <a:r>
              <a:rPr lang="fr-FR" smtClean="0"/>
              <a:t>Possible d’ajouter ses propres composants,</a:t>
            </a:r>
          </a:p>
          <a:p>
            <a:r>
              <a:rPr lang="fr-FR" smtClean="0"/>
              <a:t>Adaptable à d’autres langages de balise que HTML (WML par exemple pour les téléphones portables).</a:t>
            </a:r>
          </a:p>
        </p:txBody>
      </p:sp>
      <p:sp>
        <p:nvSpPr>
          <p:cNvPr id="11268"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11269"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11270"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4ECCF79-E0C2-4D4B-BF54-0F7B272F3B86}" type="slidenum">
              <a:rPr lang="fr-FR" sz="1400">
                <a:solidFill>
                  <a:schemeClr val="bg1"/>
                </a:solidFill>
                <a:latin typeface="Times New Roman" pitchFamily="18" charset="0"/>
              </a:rPr>
              <a:pPr/>
              <a:t>7</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1"/>
          <p:cNvSpPr>
            <a:spLocks noGrp="1"/>
          </p:cNvSpPr>
          <p:nvPr>
            <p:ph type="title"/>
          </p:nvPr>
        </p:nvSpPr>
        <p:spPr/>
        <p:txBody>
          <a:bodyPr/>
          <a:lstStyle/>
          <a:p>
            <a:r>
              <a:rPr lang="fr-FR" smtClean="0"/>
              <a:t>Standards</a:t>
            </a:r>
          </a:p>
        </p:txBody>
      </p:sp>
      <p:sp>
        <p:nvSpPr>
          <p:cNvPr id="12291" name="Espace réservé du contenu 2"/>
          <p:cNvSpPr>
            <a:spLocks noGrp="1"/>
          </p:cNvSpPr>
          <p:nvPr>
            <p:ph idx="1"/>
          </p:nvPr>
        </p:nvSpPr>
        <p:spPr/>
        <p:txBody>
          <a:bodyPr/>
          <a:lstStyle/>
          <a:p>
            <a:r>
              <a:rPr lang="fr-FR" dirty="0" smtClean="0"/>
              <a:t>JSF 2.0 est intégré dans Java EE </a:t>
            </a:r>
            <a:r>
              <a:rPr lang="fr-FR" dirty="0" smtClean="0"/>
              <a:t>7,</a:t>
            </a:r>
            <a:endParaRPr lang="fr-FR" dirty="0" smtClean="0"/>
          </a:p>
          <a:p>
            <a:r>
              <a:rPr lang="fr-FR" dirty="0" smtClean="0"/>
              <a:t>JSF 2.0 s’appuie sur les standards suivants :</a:t>
            </a:r>
          </a:p>
          <a:p>
            <a:pPr lvl="1"/>
            <a:r>
              <a:rPr lang="fr-FR" dirty="0" smtClean="0"/>
              <a:t>Servlet 2.5</a:t>
            </a:r>
          </a:p>
          <a:p>
            <a:pPr lvl="1"/>
            <a:r>
              <a:rPr lang="fr-FR" dirty="0" smtClean="0"/>
              <a:t>Java SE 5.0</a:t>
            </a:r>
          </a:p>
          <a:p>
            <a:pPr lvl="1"/>
            <a:r>
              <a:rPr lang="fr-FR" dirty="0" smtClean="0"/>
              <a:t>Java EE 5.0</a:t>
            </a:r>
          </a:p>
          <a:p>
            <a:pPr lvl="1"/>
            <a:r>
              <a:rPr lang="fr-FR" dirty="0" smtClean="0"/>
              <a:t>JSTL 1.1 &lt;- A EVITER !</a:t>
            </a:r>
          </a:p>
          <a:p>
            <a:r>
              <a:rPr lang="fr-FR" dirty="0" smtClean="0"/>
              <a:t>JSF 2.0 peut (</a:t>
            </a:r>
            <a:r>
              <a:rPr lang="fr-FR" dirty="0" smtClean="0">
                <a:solidFill>
                  <a:srgbClr val="FF0000"/>
                </a:solidFill>
              </a:rPr>
              <a:t>c’est conseillé</a:t>
            </a:r>
            <a:r>
              <a:rPr lang="fr-FR" dirty="0" smtClean="0"/>
              <a:t>) utiliser CDI (</a:t>
            </a:r>
            <a:r>
              <a:rPr lang="fr-FR" i="1" dirty="0" err="1" smtClean="0"/>
              <a:t>Contexts</a:t>
            </a:r>
            <a:r>
              <a:rPr lang="fr-FR" i="1" dirty="0" smtClean="0"/>
              <a:t> and </a:t>
            </a:r>
            <a:r>
              <a:rPr lang="fr-FR" i="1" dirty="0" err="1" smtClean="0"/>
              <a:t>Dependency</a:t>
            </a:r>
            <a:r>
              <a:rPr lang="fr-FR" i="1" dirty="0" smtClean="0"/>
              <a:t> Injection</a:t>
            </a:r>
            <a:r>
              <a:rPr lang="fr-FR" dirty="0" smtClean="0"/>
              <a:t>)</a:t>
            </a:r>
          </a:p>
        </p:txBody>
      </p:sp>
      <p:sp>
        <p:nvSpPr>
          <p:cNvPr id="12292"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12293"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12294"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817530F2-FEA9-4E8D-8D59-570CB638CF94}" type="slidenum">
              <a:rPr lang="fr-FR" sz="1400">
                <a:solidFill>
                  <a:schemeClr val="bg1"/>
                </a:solidFill>
                <a:latin typeface="Times New Roman" pitchFamily="18" charset="0"/>
              </a:rPr>
              <a:pPr/>
              <a:t>8</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p:cNvSpPr>
            <a:spLocks noGrp="1"/>
          </p:cNvSpPr>
          <p:nvPr>
            <p:ph type="title"/>
          </p:nvPr>
        </p:nvSpPr>
        <p:spPr/>
        <p:txBody>
          <a:bodyPr/>
          <a:lstStyle/>
          <a:p>
            <a:r>
              <a:rPr lang="fr-FR" smtClean="0"/>
              <a:t>Page JSF</a:t>
            </a:r>
          </a:p>
        </p:txBody>
      </p:sp>
      <p:sp>
        <p:nvSpPr>
          <p:cNvPr id="13315" name="Espace réservé du contenu 2"/>
          <p:cNvSpPr>
            <a:spLocks noGrp="1"/>
          </p:cNvSpPr>
          <p:nvPr>
            <p:ph idx="1"/>
          </p:nvPr>
        </p:nvSpPr>
        <p:spPr>
          <a:xfrm>
            <a:off x="685800" y="1524000"/>
            <a:ext cx="7772400" cy="1617663"/>
          </a:xfrm>
        </p:spPr>
        <p:txBody>
          <a:bodyPr/>
          <a:lstStyle/>
          <a:p>
            <a:r>
              <a:rPr lang="fr-FR" smtClean="0"/>
              <a:t>Les pages JSF contiennent des balises qui décrivent les composants qui représenteront la page sur le serveur</a:t>
            </a:r>
          </a:p>
        </p:txBody>
      </p:sp>
      <p:sp>
        <p:nvSpPr>
          <p:cNvPr id="1331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1331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1331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68106CD7-4DA4-4E04-8079-3C1EDAF4A169}" type="slidenum">
              <a:rPr lang="fr-FR" sz="1400">
                <a:solidFill>
                  <a:schemeClr val="bg1"/>
                </a:solidFill>
                <a:latin typeface="Times New Roman" pitchFamily="18" charset="0"/>
              </a:rPr>
              <a:pPr/>
              <a:t>9</a:t>
            </a:fld>
            <a:endParaRPr lang="fr-FR" sz="1400">
              <a:solidFill>
                <a:schemeClr val="bg1"/>
              </a:solidFill>
              <a:latin typeface="Times New Roman" pitchFamily="18" charset="0"/>
            </a:endParaRPr>
          </a:p>
        </p:txBody>
      </p:sp>
      <p:pic>
        <p:nvPicPr>
          <p:cNvPr id="1331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4200" y="3141663"/>
            <a:ext cx="5729288"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14339"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14340"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148CBDE7-27C8-46D4-A354-617BA03AD959}" type="slidenum">
              <a:rPr lang="fr-FR" sz="1400">
                <a:solidFill>
                  <a:schemeClr val="bg1"/>
                </a:solidFill>
                <a:latin typeface="Times New Roman" pitchFamily="18" charset="0"/>
              </a:rPr>
              <a:pPr/>
              <a:t>10</a:t>
            </a:fld>
            <a:endParaRPr lang="fr-FR" sz="1400">
              <a:solidFill>
                <a:schemeClr val="bg1"/>
              </a:solidFill>
              <a:latin typeface="Times New Roman" pitchFamily="18" charset="0"/>
            </a:endParaRPr>
          </a:p>
        </p:txBody>
      </p:sp>
      <p:sp>
        <p:nvSpPr>
          <p:cNvPr id="14341" name="Rectangle 2"/>
          <p:cNvSpPr>
            <a:spLocks noGrp="1" noChangeArrowheads="1"/>
          </p:cNvSpPr>
          <p:nvPr>
            <p:ph type="title"/>
          </p:nvPr>
        </p:nvSpPr>
        <p:spPr>
          <a:xfrm>
            <a:off x="685800" y="228600"/>
            <a:ext cx="7772400" cy="608013"/>
          </a:xfrm>
        </p:spPr>
        <p:txBody>
          <a:bodyPr/>
          <a:lstStyle/>
          <a:p>
            <a:r>
              <a:rPr lang="fr-FR" smtClean="0"/>
              <a:t>Une page JSF</a:t>
            </a:r>
          </a:p>
        </p:txBody>
      </p:sp>
      <p:sp>
        <p:nvSpPr>
          <p:cNvPr id="279555" name="Rectangle 3"/>
          <p:cNvSpPr>
            <a:spLocks noGrp="1" noChangeArrowheads="1"/>
          </p:cNvSpPr>
          <p:nvPr>
            <p:ph type="body" idx="1"/>
          </p:nvPr>
        </p:nvSpPr>
        <p:spPr>
          <a:xfrm>
            <a:off x="588963" y="1196975"/>
            <a:ext cx="8375650" cy="4495800"/>
          </a:xfrm>
        </p:spPr>
        <p:txBody>
          <a:bodyPr/>
          <a:lstStyle/>
          <a:p>
            <a:r>
              <a:rPr lang="fr-FR" smtClean="0"/>
              <a:t>Code XHTML,</a:t>
            </a:r>
          </a:p>
          <a:p>
            <a:r>
              <a:rPr lang="fr-FR" smtClean="0"/>
              <a:t>Contient des parties en EL : #{…},</a:t>
            </a:r>
          </a:p>
          <a:p>
            <a:r>
              <a:rPr lang="fr-FR" smtClean="0"/>
              <a:t>Utilise souvent une (ou plusieurs) bibliothèque de composants,</a:t>
            </a:r>
          </a:p>
          <a:p>
            <a:r>
              <a:rPr lang="fr-FR" smtClean="0"/>
              <a:t>Sera traduite en XHTML « pur » pour être envoyée au client Web,</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9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95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95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95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5"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re 1"/>
          <p:cNvSpPr>
            <a:spLocks noGrp="1"/>
          </p:cNvSpPr>
          <p:nvPr>
            <p:ph type="title"/>
          </p:nvPr>
        </p:nvSpPr>
        <p:spPr>
          <a:xfrm>
            <a:off x="976313" y="2924175"/>
            <a:ext cx="7772400" cy="1143000"/>
          </a:xfrm>
        </p:spPr>
        <p:txBody>
          <a:bodyPr/>
          <a:lstStyle/>
          <a:p>
            <a:r>
              <a:rPr lang="fr-FR" smtClean="0">
                <a:solidFill>
                  <a:schemeClr val="tx1"/>
                </a:solidFill>
              </a:rPr>
              <a:t>Architecture des applications JSF</a:t>
            </a:r>
          </a:p>
        </p:txBody>
      </p:sp>
      <p:sp>
        <p:nvSpPr>
          <p:cNvPr id="15363"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15364"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15365"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4DB99C37-FBEE-45AB-8036-E93573937B6C}" type="slidenum">
              <a:rPr lang="fr-FR" sz="1400">
                <a:solidFill>
                  <a:schemeClr val="bg1"/>
                </a:solidFill>
                <a:latin typeface="Times New Roman" pitchFamily="18" charset="0"/>
              </a:rPr>
              <a:pPr/>
              <a:t>11</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1638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1638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8C84A485-CFFA-44C6-9846-3CC97A292ABD}" type="slidenum">
              <a:rPr lang="fr-FR" sz="1400">
                <a:solidFill>
                  <a:schemeClr val="bg1"/>
                </a:solidFill>
                <a:latin typeface="Times New Roman" pitchFamily="18" charset="0"/>
              </a:rPr>
              <a:pPr/>
              <a:t>12</a:t>
            </a:fld>
            <a:endParaRPr lang="fr-FR" sz="1400">
              <a:solidFill>
                <a:schemeClr val="bg1"/>
              </a:solidFill>
              <a:latin typeface="Times New Roman" pitchFamily="18" charset="0"/>
            </a:endParaRPr>
          </a:p>
        </p:txBody>
      </p:sp>
      <p:sp>
        <p:nvSpPr>
          <p:cNvPr id="16389" name="Rectangle 1026"/>
          <p:cNvSpPr>
            <a:spLocks noGrp="1" noChangeArrowheads="1"/>
          </p:cNvSpPr>
          <p:nvPr>
            <p:ph type="title"/>
          </p:nvPr>
        </p:nvSpPr>
        <p:spPr/>
        <p:txBody>
          <a:bodyPr/>
          <a:lstStyle/>
          <a:p>
            <a:r>
              <a:rPr lang="fr-FR" smtClean="0"/>
              <a:t>JSF, servlets et beans</a:t>
            </a:r>
          </a:p>
        </p:txBody>
      </p:sp>
      <p:sp>
        <p:nvSpPr>
          <p:cNvPr id="16390" name="Rectangle 1027"/>
          <p:cNvSpPr>
            <a:spLocks noGrp="1" noChangeArrowheads="1"/>
          </p:cNvSpPr>
          <p:nvPr>
            <p:ph type="body" idx="1"/>
          </p:nvPr>
        </p:nvSpPr>
        <p:spPr/>
        <p:txBody>
          <a:bodyPr/>
          <a:lstStyle/>
          <a:p>
            <a:r>
              <a:rPr lang="fr-FR" smtClean="0"/>
              <a:t>Dans l’architecture des applications qui utilisent JSF, on trouve aussi des servlets et des beans,</a:t>
            </a:r>
          </a:p>
          <a:p>
            <a:r>
              <a:rPr lang="fr-FR" smtClean="0"/>
              <a:t>Les servlets et les beans s’occupent principalement des traitements métier et des accès aux données,</a:t>
            </a:r>
          </a:p>
          <a:p>
            <a:r>
              <a:rPr lang="fr-FR" smtClean="0"/>
              <a:t>Les pages JSF sont utilisées pour l’interface avec l’utilisateur.</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re 1"/>
          <p:cNvSpPr>
            <a:spLocks noGrp="1"/>
          </p:cNvSpPr>
          <p:nvPr>
            <p:ph type="title"/>
          </p:nvPr>
        </p:nvSpPr>
        <p:spPr/>
        <p:txBody>
          <a:bodyPr/>
          <a:lstStyle/>
          <a:p>
            <a:r>
              <a:rPr lang="fr-FR" smtClean="0"/>
              <a:t>Répartition des tâches</a:t>
            </a:r>
          </a:p>
        </p:txBody>
      </p:sp>
      <p:sp>
        <p:nvSpPr>
          <p:cNvPr id="17411" name="Espace réservé du contenu 2"/>
          <p:cNvSpPr>
            <a:spLocks noGrp="1"/>
          </p:cNvSpPr>
          <p:nvPr>
            <p:ph idx="1"/>
          </p:nvPr>
        </p:nvSpPr>
        <p:spPr/>
        <p:txBody>
          <a:bodyPr/>
          <a:lstStyle/>
          <a:p>
            <a:r>
              <a:rPr lang="fr-FR" dirty="0" smtClean="0">
                <a:solidFill>
                  <a:srgbClr val="FF0000"/>
                </a:solidFill>
              </a:rPr>
              <a:t>Les pages JSF ne contiennent pas de traitements </a:t>
            </a:r>
            <a:r>
              <a:rPr lang="fr-FR" dirty="0" smtClean="0"/>
              <a:t>(pas de code Java ou autre code comme dans les pages JSP, « ancien langage » de JSF pour créer les pages affichées à l’utilisateur),</a:t>
            </a:r>
          </a:p>
          <a:p>
            <a:r>
              <a:rPr lang="fr-FR" dirty="0" smtClean="0">
                <a:solidFill>
                  <a:srgbClr val="FF0000"/>
                </a:solidFill>
              </a:rPr>
              <a:t>Les traitements liés directement à l’interface utilisateur sont écrits dans les </a:t>
            </a:r>
            <a:r>
              <a:rPr lang="fr-FR" dirty="0" err="1" smtClean="0">
                <a:solidFill>
                  <a:srgbClr val="FF0000"/>
                </a:solidFill>
              </a:rPr>
              <a:t>backing</a:t>
            </a:r>
            <a:r>
              <a:rPr lang="fr-FR" dirty="0" smtClean="0">
                <a:solidFill>
                  <a:srgbClr val="FF0000"/>
                </a:solidFill>
              </a:rPr>
              <a:t> </a:t>
            </a:r>
            <a:r>
              <a:rPr lang="fr-FR" dirty="0" err="1" smtClean="0">
                <a:solidFill>
                  <a:srgbClr val="FF0000"/>
                </a:solidFill>
              </a:rPr>
              <a:t>beans</a:t>
            </a:r>
            <a:r>
              <a:rPr lang="fr-FR" dirty="0" smtClean="0">
                <a:solidFill>
                  <a:srgbClr val="FF0000"/>
                </a:solidFill>
              </a:rPr>
              <a:t>,</a:t>
            </a:r>
          </a:p>
          <a:p>
            <a:r>
              <a:rPr lang="fr-FR" dirty="0" smtClean="0">
                <a:solidFill>
                  <a:srgbClr val="FF0000"/>
                </a:solidFill>
              </a:rPr>
              <a:t>Ces </a:t>
            </a:r>
            <a:r>
              <a:rPr lang="fr-FR" dirty="0" err="1" smtClean="0">
                <a:solidFill>
                  <a:srgbClr val="FF0000"/>
                </a:solidFill>
              </a:rPr>
              <a:t>backing</a:t>
            </a:r>
            <a:r>
              <a:rPr lang="fr-FR" dirty="0" smtClean="0">
                <a:solidFill>
                  <a:srgbClr val="FF0000"/>
                </a:solidFill>
              </a:rPr>
              <a:t> </a:t>
            </a:r>
            <a:r>
              <a:rPr lang="fr-FR" dirty="0" err="1" smtClean="0">
                <a:solidFill>
                  <a:srgbClr val="FF0000"/>
                </a:solidFill>
              </a:rPr>
              <a:t>beans</a:t>
            </a:r>
            <a:r>
              <a:rPr lang="fr-FR" dirty="0" smtClean="0">
                <a:solidFill>
                  <a:srgbClr val="FF0000"/>
                </a:solidFill>
              </a:rPr>
              <a:t> font appels à des EJB </a:t>
            </a:r>
            <a:r>
              <a:rPr lang="fr-FR" dirty="0" smtClean="0"/>
              <a:t>ou des classes Java ordinaires pour effectuer les traitements qui ne sont pas liés directement à l’interface utilisateur</a:t>
            </a: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p:txBody>
          <a:bodyPr/>
          <a:lstStyle/>
          <a:p>
            <a:r>
              <a:rPr lang="fr-FR" smtClean="0"/>
              <a:t>Répartition des tâches (2)</a:t>
            </a:r>
          </a:p>
        </p:txBody>
      </p:sp>
      <p:sp>
        <p:nvSpPr>
          <p:cNvPr id="18435" name="Espace réservé du contenu 2"/>
          <p:cNvSpPr>
            <a:spLocks noGrp="1"/>
          </p:cNvSpPr>
          <p:nvPr>
            <p:ph idx="1"/>
          </p:nvPr>
        </p:nvSpPr>
        <p:spPr/>
        <p:txBody>
          <a:bodyPr/>
          <a:lstStyle/>
          <a:p>
            <a:r>
              <a:rPr lang="fr-FR" dirty="0" smtClean="0"/>
              <a:t>Les EJB sont chargés de traitements métier et des accès aux bases de données,</a:t>
            </a:r>
          </a:p>
          <a:p>
            <a:r>
              <a:rPr lang="fr-FR" dirty="0" smtClean="0"/>
              <a:t>Les accès aux bases de données utilisent JPA et donc les entités.</a:t>
            </a:r>
          </a:p>
        </p:txBody>
      </p:sp>
      <p:sp>
        <p:nvSpPr>
          <p:cNvPr id="1843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endParaRPr lang="fr-FR" dirty="0"/>
          </a:p>
        </p:txBody>
      </p:sp>
      <p:sp>
        <p:nvSpPr>
          <p:cNvPr id="1843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endParaRPr lang="fr-FR" dirty="0"/>
          </a:p>
        </p:txBody>
      </p:sp>
      <p:sp>
        <p:nvSpPr>
          <p:cNvPr id="1843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endParaRPr lang="fr-FR"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re 1"/>
          <p:cNvSpPr>
            <a:spLocks noGrp="1"/>
          </p:cNvSpPr>
          <p:nvPr>
            <p:ph type="title"/>
          </p:nvPr>
        </p:nvSpPr>
        <p:spPr/>
        <p:txBody>
          <a:bodyPr/>
          <a:lstStyle/>
          <a:p>
            <a:r>
              <a:rPr lang="fr-FR" smtClean="0"/>
              <a:t>Beans</a:t>
            </a:r>
          </a:p>
        </p:txBody>
      </p:sp>
      <p:sp>
        <p:nvSpPr>
          <p:cNvPr id="19459" name="Espace réservé du contenu 2"/>
          <p:cNvSpPr>
            <a:spLocks noGrp="1"/>
          </p:cNvSpPr>
          <p:nvPr>
            <p:ph idx="1"/>
          </p:nvPr>
        </p:nvSpPr>
        <p:spPr/>
        <p:txBody>
          <a:bodyPr/>
          <a:lstStyle/>
          <a:p>
            <a:r>
              <a:rPr lang="fr-FR" smtClean="0"/>
              <a:t>2 types principaux de beans :</a:t>
            </a:r>
          </a:p>
          <a:p>
            <a:pPr lvl="1"/>
            <a:r>
              <a:rPr lang="fr-FR" sz="2800" smtClean="0"/>
              <a:t>EJB (essentiellement des beans sessions) liés aux processus métier,</a:t>
            </a:r>
          </a:p>
          <a:p>
            <a:pPr lvl="1"/>
            <a:r>
              <a:rPr lang="fr-FR" sz="2800" smtClean="0"/>
              <a:t>« Backing beans » associés aux pages JSF et donc à l’interface utilisateur qui font la liaison entre les composants JSF de l’interface, les valeurs affichées ou saisies dans les pages JSF et le code Java qui effectue les traitements métier.</a:t>
            </a:r>
          </a:p>
        </p:txBody>
      </p:sp>
      <p:sp>
        <p:nvSpPr>
          <p:cNvPr id="1946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1946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1946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F8D6A346-263F-4013-868C-159B631BFDA8}" type="slidenum">
              <a:rPr lang="fr-FR" sz="1400">
                <a:solidFill>
                  <a:schemeClr val="bg1"/>
                </a:solidFill>
                <a:latin typeface="Times New Roman" pitchFamily="18" charset="0"/>
              </a:rPr>
              <a:pPr/>
              <a:t>15</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re 1"/>
          <p:cNvSpPr>
            <a:spLocks noGrp="1"/>
          </p:cNvSpPr>
          <p:nvPr>
            <p:ph type="title"/>
          </p:nvPr>
        </p:nvSpPr>
        <p:spPr/>
        <p:txBody>
          <a:bodyPr/>
          <a:lstStyle/>
          <a:p>
            <a:r>
              <a:rPr lang="fr-FR" smtClean="0"/>
              <a:t>Backing bean</a:t>
            </a:r>
          </a:p>
        </p:txBody>
      </p:sp>
      <p:sp>
        <p:nvSpPr>
          <p:cNvPr id="20483" name="Espace réservé du contenu 2"/>
          <p:cNvSpPr>
            <a:spLocks noGrp="1"/>
          </p:cNvSpPr>
          <p:nvPr>
            <p:ph idx="1"/>
          </p:nvPr>
        </p:nvSpPr>
        <p:spPr/>
        <p:txBody>
          <a:bodyPr/>
          <a:lstStyle/>
          <a:p>
            <a:r>
              <a:rPr lang="fr-FR" dirty="0" smtClean="0"/>
              <a:t>Souvent, mais pas obligatoirement, un </a:t>
            </a:r>
            <a:r>
              <a:rPr lang="fr-FR" dirty="0" err="1" smtClean="0"/>
              <a:t>backing</a:t>
            </a:r>
            <a:r>
              <a:rPr lang="fr-FR" dirty="0" smtClean="0"/>
              <a:t> </a:t>
            </a:r>
            <a:r>
              <a:rPr lang="fr-FR" dirty="0" err="1" smtClean="0"/>
              <a:t>bean</a:t>
            </a:r>
            <a:r>
              <a:rPr lang="fr-FR" dirty="0" smtClean="0"/>
              <a:t> par page JSF,</a:t>
            </a:r>
          </a:p>
          <a:p>
            <a:r>
              <a:rPr lang="fr-FR" dirty="0" smtClean="0"/>
              <a:t>Conserve, par exemple, les valeurs saisies par l’utilisateur (attribut « value »), ou une expression qui indique si un composant ou un groupe de composant doit être affiché ; peut aussi conserver un lien vers un composant de l’interface utilisateur (attribut « </a:t>
            </a:r>
            <a:r>
              <a:rPr lang="fr-FR" dirty="0" err="1" smtClean="0"/>
              <a:t>binding</a:t>
            </a:r>
            <a:r>
              <a:rPr lang="fr-FR" dirty="0" smtClean="0"/>
              <a:t> »), ce qui permet de manipuler ce composant ou les attributs de ce composant par programmation.</a:t>
            </a:r>
          </a:p>
        </p:txBody>
      </p:sp>
      <p:sp>
        <p:nvSpPr>
          <p:cNvPr id="2048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2048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2048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07A1417E-84BD-4754-B02E-90C2CFC03DA7}" type="slidenum">
              <a:rPr lang="fr-FR" sz="1400">
                <a:solidFill>
                  <a:schemeClr val="bg1"/>
                </a:solidFill>
                <a:latin typeface="Times New Roman" pitchFamily="18" charset="0"/>
              </a:rPr>
              <a:pPr/>
              <a:t>16</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re 1"/>
          <p:cNvSpPr>
            <a:spLocks noGrp="1"/>
          </p:cNvSpPr>
          <p:nvPr>
            <p:ph type="title"/>
          </p:nvPr>
        </p:nvSpPr>
        <p:spPr/>
        <p:txBody>
          <a:bodyPr/>
          <a:lstStyle/>
          <a:p>
            <a:r>
              <a:rPr lang="fr-FR" smtClean="0"/>
              <a:t>EJB et JSF</a:t>
            </a:r>
          </a:p>
        </p:txBody>
      </p:sp>
      <p:sp>
        <p:nvSpPr>
          <p:cNvPr id="21507" name="Espace réservé du contenu 2"/>
          <p:cNvSpPr>
            <a:spLocks noGrp="1"/>
          </p:cNvSpPr>
          <p:nvPr>
            <p:ph idx="1"/>
          </p:nvPr>
        </p:nvSpPr>
        <p:spPr>
          <a:xfrm>
            <a:off x="685800" y="1125538"/>
            <a:ext cx="8001000" cy="4724400"/>
          </a:xfrm>
        </p:spPr>
        <p:txBody>
          <a:bodyPr/>
          <a:lstStyle/>
          <a:p>
            <a:r>
              <a:rPr lang="fr-FR" smtClean="0"/>
              <a:t>Un backing bean fournit du code Java pour l’interface graphique,</a:t>
            </a:r>
          </a:p>
          <a:p>
            <a:r>
              <a:rPr lang="fr-FR" smtClean="0"/>
              <a:t>Lorsqu’un processus métier doit être déclenché, le backing bean cède la main à un EJB,</a:t>
            </a:r>
          </a:p>
          <a:p>
            <a:r>
              <a:rPr lang="fr-FR" smtClean="0"/>
              <a:t>Un EJB est totalement indépendant de l’interface graphique ; il exécute les processus métier ou s’occupe de la persistance des données,</a:t>
            </a:r>
          </a:p>
          <a:p>
            <a:r>
              <a:rPr lang="fr-FR" smtClean="0"/>
              <a:t>Les entités JPA 2 sont utilisées par les EJB pour la persistance des données.</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2253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2253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E0A4AC25-C333-4451-AC19-3E2576CD302E}" type="slidenum">
              <a:rPr lang="fr-FR" sz="1400">
                <a:solidFill>
                  <a:schemeClr val="bg1"/>
                </a:solidFill>
                <a:latin typeface="Times New Roman" pitchFamily="18" charset="0"/>
              </a:rPr>
              <a:pPr/>
              <a:t>18</a:t>
            </a:fld>
            <a:endParaRPr lang="fr-FR" sz="1400">
              <a:solidFill>
                <a:schemeClr val="bg1"/>
              </a:solidFill>
              <a:latin typeface="Times New Roman" pitchFamily="18" charset="0"/>
            </a:endParaRPr>
          </a:p>
        </p:txBody>
      </p:sp>
      <p:sp>
        <p:nvSpPr>
          <p:cNvPr id="22533" name="Rectangle 2"/>
          <p:cNvSpPr>
            <a:spLocks noGrp="1" noChangeArrowheads="1"/>
          </p:cNvSpPr>
          <p:nvPr>
            <p:ph type="title"/>
          </p:nvPr>
        </p:nvSpPr>
        <p:spPr/>
        <p:txBody>
          <a:bodyPr/>
          <a:lstStyle/>
          <a:p>
            <a:r>
              <a:rPr lang="fr-FR" smtClean="0"/>
              <a:t>Container pour les JSF</a:t>
            </a:r>
          </a:p>
        </p:txBody>
      </p:sp>
      <p:sp>
        <p:nvSpPr>
          <p:cNvPr id="22534" name="Rectangle 3"/>
          <p:cNvSpPr>
            <a:spLocks noGrp="1" noChangeArrowheads="1"/>
          </p:cNvSpPr>
          <p:nvPr>
            <p:ph type="body" idx="1"/>
          </p:nvPr>
        </p:nvSpPr>
        <p:spPr>
          <a:xfrm>
            <a:off x="685800" y="1524000"/>
            <a:ext cx="7772400" cy="4352925"/>
          </a:xfrm>
        </p:spPr>
        <p:txBody>
          <a:bodyPr/>
          <a:lstStyle/>
          <a:p>
            <a:r>
              <a:rPr lang="fr-FR" smtClean="0"/>
              <a:t>Pour qu’il sache traiter les pages JSF, le serveur Web doit disposer d’un container pour ces pages,</a:t>
            </a:r>
          </a:p>
          <a:p>
            <a:r>
              <a:rPr lang="fr-FR" smtClean="0"/>
              <a:t>On peut utiliser pour cela un serveur d’applications du type de Glassfish ou équivalent.</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re 1"/>
          <p:cNvSpPr>
            <a:spLocks noGrp="1"/>
          </p:cNvSpPr>
          <p:nvPr>
            <p:ph type="title"/>
          </p:nvPr>
        </p:nvSpPr>
        <p:spPr/>
        <p:txBody>
          <a:bodyPr/>
          <a:lstStyle/>
          <a:p>
            <a:r>
              <a:rPr lang="fr-FR" smtClean="0"/>
              <a:t>Composants JSF sur le serveur</a:t>
            </a:r>
          </a:p>
        </p:txBody>
      </p:sp>
      <p:sp>
        <p:nvSpPr>
          <p:cNvPr id="23555" name="Espace réservé du contenu 2"/>
          <p:cNvSpPr>
            <a:spLocks noGrp="1"/>
          </p:cNvSpPr>
          <p:nvPr>
            <p:ph idx="1"/>
          </p:nvPr>
        </p:nvSpPr>
        <p:spPr/>
        <p:txBody>
          <a:bodyPr/>
          <a:lstStyle/>
          <a:p>
            <a:r>
              <a:rPr lang="fr-FR" smtClean="0"/>
              <a:t>JSF utilise des composants côté serveur pour construire la page Web,</a:t>
            </a:r>
          </a:p>
          <a:p>
            <a:r>
              <a:rPr lang="fr-FR" smtClean="0"/>
              <a:t>Par exemple, un composant java UIInputText du serveur sera représenté par une balise &lt;INPUT&gt; dans la page XHTML,</a:t>
            </a:r>
          </a:p>
          <a:p>
            <a:r>
              <a:rPr lang="fr-FR" smtClean="0"/>
              <a:t>Une page Web sera représentée par une vue, UIViewRoot, hiérarchie de composants JSF qui reflète la hiérarchie de balises HTML.</a:t>
            </a:r>
          </a:p>
        </p:txBody>
      </p:sp>
      <p:sp>
        <p:nvSpPr>
          <p:cNvPr id="2355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2355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2355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FD706D19-6C06-46F0-BB58-AFD0DE0FB684}" type="slidenum">
              <a:rPr lang="fr-FR" sz="1400">
                <a:solidFill>
                  <a:schemeClr val="bg1"/>
                </a:solidFill>
                <a:latin typeface="Times New Roman" pitchFamily="18" charset="0"/>
              </a:rPr>
              <a:pPr/>
              <a:t>19</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Espace réservé de la date 2"/>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24579" name="Espace réservé du pied de page 3"/>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24580" name="Espace réservé du numéro de diapositive 4"/>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48A10A5C-F0FE-428C-A468-6C1546597DC3}" type="slidenum">
              <a:rPr lang="fr-FR" sz="1400">
                <a:solidFill>
                  <a:schemeClr val="bg1"/>
                </a:solidFill>
                <a:latin typeface="Times New Roman" pitchFamily="18" charset="0"/>
              </a:rPr>
              <a:pPr/>
              <a:t>20</a:t>
            </a:fld>
            <a:endParaRPr lang="fr-FR" sz="1400">
              <a:solidFill>
                <a:schemeClr val="bg1"/>
              </a:solidFill>
              <a:latin typeface="Times New Roman" pitchFamily="18" charset="0"/>
            </a:endParaRPr>
          </a:p>
        </p:txBody>
      </p:sp>
      <p:sp>
        <p:nvSpPr>
          <p:cNvPr id="24581" name="Rectangle 2"/>
          <p:cNvSpPr>
            <a:spLocks noGrp="1" noChangeArrowheads="1"/>
          </p:cNvSpPr>
          <p:nvPr>
            <p:ph type="title"/>
          </p:nvPr>
        </p:nvSpPr>
        <p:spPr>
          <a:xfrm>
            <a:off x="685800" y="2430463"/>
            <a:ext cx="7772400" cy="1143000"/>
          </a:xfrm>
        </p:spPr>
        <p:txBody>
          <a:bodyPr/>
          <a:lstStyle/>
          <a:p>
            <a:r>
              <a:rPr lang="fr-FR" smtClean="0">
                <a:solidFill>
                  <a:schemeClr val="tx1"/>
                </a:solidFill>
              </a:rPr>
              <a:t>Le cycle de vie</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5"/>
          <p:cNvSpPr>
            <a:spLocks noGrp="1"/>
          </p:cNvSpPr>
          <p:nvPr>
            <p:ph type="title"/>
          </p:nvPr>
        </p:nvSpPr>
        <p:spPr/>
        <p:txBody>
          <a:bodyPr/>
          <a:lstStyle/>
          <a:p>
            <a:r>
              <a:rPr lang="fr-FR" smtClean="0"/>
              <a:t>Cycle de vie JSF 2</a:t>
            </a:r>
          </a:p>
        </p:txBody>
      </p:sp>
      <p:sp>
        <p:nvSpPr>
          <p:cNvPr id="25603" name="Espace réservé du contenu 6"/>
          <p:cNvSpPr>
            <a:spLocks noGrp="1"/>
          </p:cNvSpPr>
          <p:nvPr>
            <p:ph idx="1"/>
          </p:nvPr>
        </p:nvSpPr>
        <p:spPr/>
        <p:txBody>
          <a:bodyPr/>
          <a:lstStyle/>
          <a:p>
            <a:r>
              <a:rPr lang="fr-FR" smtClean="0"/>
              <a:t>Pour bien comprendre JSF il est indispensable de bien comprendre tout le processus qui se déroule entre le remplissage d’un formulaire par l’utilisateur et la réponse du serveur sous la forme de l’affichage d’une nouvelle page.</a:t>
            </a:r>
          </a:p>
        </p:txBody>
      </p:sp>
      <p:sp>
        <p:nvSpPr>
          <p:cNvPr id="25604" name="Espace réservé de la date 2"/>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25605" name="Espace réservé du pied de page 3"/>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25606" name="Espace réservé du numéro de diapositive 4"/>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76733A3C-E532-4312-887F-5C8AD145B794}" type="slidenum">
              <a:rPr lang="fr-FR" sz="1400">
                <a:solidFill>
                  <a:schemeClr val="bg1"/>
                </a:solidFill>
                <a:latin typeface="Times New Roman" pitchFamily="18" charset="0"/>
              </a:rPr>
              <a:pPr/>
              <a:t>21</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2662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2662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67F9AE17-22F6-466D-BB46-4F5DC401998C}" type="slidenum">
              <a:rPr lang="fr-FR" sz="1400">
                <a:solidFill>
                  <a:schemeClr val="bg1"/>
                </a:solidFill>
                <a:latin typeface="Times New Roman" pitchFamily="18" charset="0"/>
              </a:rPr>
              <a:pPr/>
              <a:t>22</a:t>
            </a:fld>
            <a:endParaRPr lang="fr-FR" sz="1400">
              <a:solidFill>
                <a:schemeClr val="bg1"/>
              </a:solidFill>
              <a:latin typeface="Times New Roman" pitchFamily="18" charset="0"/>
            </a:endParaRPr>
          </a:p>
        </p:txBody>
      </p:sp>
      <p:sp>
        <p:nvSpPr>
          <p:cNvPr id="26629" name="Rectangle 2"/>
          <p:cNvSpPr>
            <a:spLocks noGrp="1" noChangeArrowheads="1"/>
          </p:cNvSpPr>
          <p:nvPr>
            <p:ph type="title"/>
          </p:nvPr>
        </p:nvSpPr>
        <p:spPr/>
        <p:txBody>
          <a:bodyPr/>
          <a:lstStyle/>
          <a:p>
            <a:r>
              <a:rPr lang="fr-FR" smtClean="0"/>
              <a:t>Le servlet « Faces »</a:t>
            </a:r>
          </a:p>
        </p:txBody>
      </p:sp>
      <p:sp>
        <p:nvSpPr>
          <p:cNvPr id="26630" name="Rectangle 3"/>
          <p:cNvSpPr>
            <a:spLocks noGrp="1" noChangeArrowheads="1"/>
          </p:cNvSpPr>
          <p:nvPr>
            <p:ph type="body" idx="1"/>
          </p:nvPr>
        </p:nvSpPr>
        <p:spPr/>
        <p:txBody>
          <a:bodyPr/>
          <a:lstStyle/>
          <a:p>
            <a:r>
              <a:rPr lang="fr-FR" dirty="0" smtClean="0"/>
              <a:t>Toutes les requêtes vers des pages « JSF » sont interceptées par un servlet défini dans le fichier </a:t>
            </a:r>
            <a:r>
              <a:rPr lang="fr-FR" b="1" dirty="0" smtClean="0">
                <a:latin typeface="Courier New" pitchFamily="49" charset="0"/>
              </a:rPr>
              <a:t>web.xml</a:t>
            </a:r>
            <a:r>
              <a:rPr lang="fr-FR" dirty="0" smtClean="0"/>
              <a:t> de l’application Web</a:t>
            </a:r>
          </a:p>
          <a:p>
            <a:r>
              <a:rPr lang="fr-FR" sz="2000" b="1" dirty="0" smtClean="0">
                <a:latin typeface="Courier New" pitchFamily="49" charset="0"/>
              </a:rPr>
              <a:t>&lt;servlet&gt;</a:t>
            </a:r>
            <a:br>
              <a:rPr lang="fr-FR" sz="2000" b="1" dirty="0" smtClean="0">
                <a:latin typeface="Courier New" pitchFamily="49" charset="0"/>
              </a:rPr>
            </a:br>
            <a:r>
              <a:rPr lang="fr-FR" sz="2000" b="1" dirty="0" smtClean="0">
                <a:latin typeface="Courier New" pitchFamily="49" charset="0"/>
              </a:rPr>
              <a:t>  &lt;servlet-</a:t>
            </a:r>
            <a:r>
              <a:rPr lang="fr-FR" sz="2000" b="1" dirty="0" err="1" smtClean="0">
                <a:latin typeface="Courier New" pitchFamily="49" charset="0"/>
              </a:rPr>
              <a:t>name</a:t>
            </a:r>
            <a:r>
              <a:rPr lang="fr-FR" sz="2000" b="1" dirty="0" smtClean="0">
                <a:latin typeface="Courier New" pitchFamily="49" charset="0"/>
              </a:rPr>
              <a:t>&gt;Faces Servlet&lt;/servlet-</a:t>
            </a:r>
            <a:r>
              <a:rPr lang="fr-FR" sz="2000" b="1" dirty="0" err="1" smtClean="0">
                <a:latin typeface="Courier New" pitchFamily="49" charset="0"/>
              </a:rPr>
              <a:t>name</a:t>
            </a:r>
            <a:r>
              <a:rPr lang="fr-FR" sz="2000" b="1" dirty="0" smtClean="0">
                <a:latin typeface="Courier New" pitchFamily="49" charset="0"/>
              </a:rPr>
              <a:t>&gt;</a:t>
            </a:r>
            <a:br>
              <a:rPr lang="fr-FR" sz="2000" b="1" dirty="0" smtClean="0">
                <a:latin typeface="Courier New" pitchFamily="49" charset="0"/>
              </a:rPr>
            </a:br>
            <a:r>
              <a:rPr lang="fr-FR" sz="2000" b="1" dirty="0" smtClean="0">
                <a:latin typeface="Courier New" pitchFamily="49" charset="0"/>
              </a:rPr>
              <a:t>  &lt;servlet-class&gt;</a:t>
            </a:r>
            <a:br>
              <a:rPr lang="fr-FR" sz="2000" b="1" dirty="0" smtClean="0">
                <a:latin typeface="Courier New" pitchFamily="49" charset="0"/>
              </a:rPr>
            </a:br>
            <a:r>
              <a:rPr lang="fr-FR" sz="2000" b="1" dirty="0" smtClean="0">
                <a:latin typeface="Courier New" pitchFamily="49" charset="0"/>
              </a:rPr>
              <a:t>    </a:t>
            </a:r>
            <a:r>
              <a:rPr lang="fr-FR" sz="2000" b="1" dirty="0" err="1" smtClean="0">
                <a:latin typeface="Courier New" pitchFamily="49" charset="0"/>
              </a:rPr>
              <a:t>javax.faces.webapp.FacesServlet</a:t>
            </a:r>
            <a:r>
              <a:rPr lang="fr-FR" sz="2000" b="1" dirty="0" smtClean="0">
                <a:latin typeface="Courier New" pitchFamily="49" charset="0"/>
              </a:rPr>
              <a:t/>
            </a:r>
            <a:br>
              <a:rPr lang="fr-FR" sz="2000" b="1" dirty="0" smtClean="0">
                <a:latin typeface="Courier New" pitchFamily="49" charset="0"/>
              </a:rPr>
            </a:br>
            <a:r>
              <a:rPr lang="fr-FR" sz="2000" b="1" dirty="0" smtClean="0">
                <a:latin typeface="Courier New" pitchFamily="49" charset="0"/>
              </a:rPr>
              <a:t>  &lt;/servlet-class&gt;</a:t>
            </a:r>
            <a:br>
              <a:rPr lang="fr-FR" sz="2000" b="1" dirty="0" smtClean="0">
                <a:latin typeface="Courier New" pitchFamily="49" charset="0"/>
              </a:rPr>
            </a:br>
            <a:r>
              <a:rPr lang="fr-FR" sz="2000" b="1" dirty="0" smtClean="0">
                <a:latin typeface="Courier New" pitchFamily="49" charset="0"/>
              </a:rPr>
              <a:t>  &lt;</a:t>
            </a:r>
            <a:r>
              <a:rPr lang="fr-FR" sz="2000" b="1" dirty="0" err="1" smtClean="0">
                <a:latin typeface="Courier New" pitchFamily="49" charset="0"/>
              </a:rPr>
              <a:t>load</a:t>
            </a:r>
            <a:r>
              <a:rPr lang="fr-FR" sz="2000" b="1" dirty="0" smtClean="0">
                <a:latin typeface="Courier New" pitchFamily="49" charset="0"/>
              </a:rPr>
              <a:t>-on-startup&gt;1&lt;/</a:t>
            </a:r>
            <a:r>
              <a:rPr lang="fr-FR" sz="2000" b="1" dirty="0" err="1" smtClean="0">
                <a:latin typeface="Courier New" pitchFamily="49" charset="0"/>
              </a:rPr>
              <a:t>load</a:t>
            </a:r>
            <a:r>
              <a:rPr lang="fr-FR" sz="2000" b="1" dirty="0" smtClean="0">
                <a:latin typeface="Courier New" pitchFamily="49" charset="0"/>
              </a:rPr>
              <a:t>-on-startup&gt;</a:t>
            </a:r>
            <a:br>
              <a:rPr lang="fr-FR" sz="2000" b="1" dirty="0" smtClean="0">
                <a:latin typeface="Courier New" pitchFamily="49" charset="0"/>
              </a:rPr>
            </a:br>
            <a:r>
              <a:rPr lang="fr-FR" sz="2000" b="1" dirty="0" smtClean="0">
                <a:latin typeface="Courier New" pitchFamily="49" charset="0"/>
              </a:rPr>
              <a:t>&lt;/servlet&gt;</a:t>
            </a:r>
          </a:p>
        </p:txBody>
      </p:sp>
      <p:sp>
        <p:nvSpPr>
          <p:cNvPr id="26631" name="Rectangle 4"/>
          <p:cNvSpPr>
            <a:spLocks noChangeArrowheads="1"/>
          </p:cNvSpPr>
          <p:nvPr/>
        </p:nvSpPr>
        <p:spPr bwMode="auto">
          <a:xfrm>
            <a:off x="982663" y="3803650"/>
            <a:ext cx="182562" cy="403225"/>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p>
            <a:endParaRPr lang="fr-F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2765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2765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1BE8506-D7CD-46E6-9CBE-76E57D783AA2}" type="slidenum">
              <a:rPr lang="fr-FR" sz="1400">
                <a:solidFill>
                  <a:schemeClr val="bg1"/>
                </a:solidFill>
                <a:latin typeface="Times New Roman" pitchFamily="18" charset="0"/>
              </a:rPr>
              <a:pPr/>
              <a:t>23</a:t>
            </a:fld>
            <a:endParaRPr lang="fr-FR" sz="1400">
              <a:solidFill>
                <a:schemeClr val="bg1"/>
              </a:solidFill>
              <a:latin typeface="Times New Roman" pitchFamily="18" charset="0"/>
            </a:endParaRPr>
          </a:p>
        </p:txBody>
      </p:sp>
      <p:sp>
        <p:nvSpPr>
          <p:cNvPr id="27653" name="Rectangle 2"/>
          <p:cNvSpPr>
            <a:spLocks noGrp="1" noChangeArrowheads="1"/>
          </p:cNvSpPr>
          <p:nvPr>
            <p:ph type="title"/>
          </p:nvPr>
        </p:nvSpPr>
        <p:spPr/>
        <p:txBody>
          <a:bodyPr/>
          <a:lstStyle/>
          <a:p>
            <a:r>
              <a:rPr lang="fr-FR" smtClean="0"/>
              <a:t>URL des pages JSF</a:t>
            </a:r>
          </a:p>
        </p:txBody>
      </p:sp>
      <p:sp>
        <p:nvSpPr>
          <p:cNvPr id="27654" name="Rectangle 3"/>
          <p:cNvSpPr>
            <a:spLocks noGrp="1" noChangeArrowheads="1"/>
          </p:cNvSpPr>
          <p:nvPr>
            <p:ph type="body" idx="1"/>
          </p:nvPr>
        </p:nvSpPr>
        <p:spPr>
          <a:xfrm>
            <a:off x="685800" y="1125538"/>
            <a:ext cx="8074025" cy="4572000"/>
          </a:xfrm>
        </p:spPr>
        <p:txBody>
          <a:bodyPr/>
          <a:lstStyle/>
          <a:p>
            <a:r>
              <a:rPr lang="fr-FR" smtClean="0"/>
              <a:t>Les pages JSF sont traitées par le servlet parce que le fichier web.xml contient une configuration telle que celle-ci :</a:t>
            </a:r>
          </a:p>
          <a:p>
            <a:r>
              <a:rPr lang="fr-FR" sz="2400" b="1" smtClean="0">
                <a:latin typeface="Courier New" pitchFamily="49" charset="0"/>
              </a:rPr>
              <a:t>&lt;servlet-mapping&gt;</a:t>
            </a:r>
            <a:br>
              <a:rPr lang="fr-FR" sz="2400" b="1" smtClean="0">
                <a:latin typeface="Courier New" pitchFamily="49" charset="0"/>
              </a:rPr>
            </a:br>
            <a:r>
              <a:rPr lang="fr-FR" sz="2400" b="1" smtClean="0">
                <a:latin typeface="Courier New" pitchFamily="49" charset="0"/>
              </a:rPr>
              <a:t>  &lt;servlet-name&gt;Faces Servlet&lt;/servlet-name&gt;</a:t>
            </a:r>
            <a:br>
              <a:rPr lang="fr-FR" sz="2400" b="1" smtClean="0">
                <a:latin typeface="Courier New" pitchFamily="49" charset="0"/>
              </a:rPr>
            </a:br>
            <a:r>
              <a:rPr lang="fr-FR" sz="2400" b="1" smtClean="0">
                <a:latin typeface="Courier New" pitchFamily="49" charset="0"/>
              </a:rPr>
              <a:t>  &lt;url-pattern&gt;/faces/*&lt;/url-pattern&gt;</a:t>
            </a:r>
            <a:br>
              <a:rPr lang="fr-FR" sz="2400" b="1" smtClean="0">
                <a:latin typeface="Courier New" pitchFamily="49" charset="0"/>
              </a:rPr>
            </a:br>
            <a:r>
              <a:rPr lang="fr-FR" sz="2400" b="1" smtClean="0">
                <a:latin typeface="Courier New" pitchFamily="49" charset="0"/>
              </a:rPr>
              <a:t>&lt;/servlet-mapping&gt;</a:t>
            </a:r>
            <a:r>
              <a:rPr lang="fr-FR" sz="2000" b="1" smtClean="0">
                <a:latin typeface="Courier New" pitchFamily="49" charset="0"/>
              </a:rPr>
              <a:t/>
            </a:r>
            <a:br>
              <a:rPr lang="fr-FR" sz="2000" b="1" smtClean="0">
                <a:latin typeface="Courier New" pitchFamily="49" charset="0"/>
              </a:rPr>
            </a:br>
            <a:r>
              <a:rPr lang="fr-FR" sz="2000" b="1" smtClean="0">
                <a:latin typeface="Courier New" pitchFamily="49" charset="0"/>
              </a:rPr>
              <a:t/>
            </a:r>
            <a:br>
              <a:rPr lang="fr-FR" sz="2000" b="1" smtClean="0">
                <a:latin typeface="Courier New" pitchFamily="49" charset="0"/>
              </a:rPr>
            </a:br>
            <a:r>
              <a:rPr lang="fr-FR" smtClean="0"/>
              <a:t>Le pattern est souvent aussi de la forme </a:t>
            </a:r>
            <a:br>
              <a:rPr lang="fr-FR" smtClean="0"/>
            </a:br>
            <a:r>
              <a:rPr lang="fr-FR" sz="2400" b="1" smtClean="0">
                <a:latin typeface="Courier New" pitchFamily="49" charset="0"/>
              </a:rPr>
              <a:t>*.faces</a:t>
            </a:r>
            <a:r>
              <a:rPr lang="fr-FR" smtClean="0"/>
              <a:t> (les pages dont l’URL se termine par .faces sont considérées comme des pages JSF) ou *.jsf</a:t>
            </a:r>
          </a:p>
        </p:txBody>
      </p:sp>
      <p:sp>
        <p:nvSpPr>
          <p:cNvPr id="27655" name="Rectangle 4"/>
          <p:cNvSpPr>
            <a:spLocks noChangeArrowheads="1"/>
          </p:cNvSpPr>
          <p:nvPr/>
        </p:nvSpPr>
        <p:spPr bwMode="auto">
          <a:xfrm>
            <a:off x="1049338" y="2636912"/>
            <a:ext cx="7512050" cy="194421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fr-F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2867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2867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2094ADE-C6B1-46B5-BA09-58C9F2048737}" type="slidenum">
              <a:rPr lang="fr-FR" sz="1400">
                <a:solidFill>
                  <a:schemeClr val="bg1"/>
                </a:solidFill>
                <a:latin typeface="Times New Roman" pitchFamily="18" charset="0"/>
              </a:rPr>
              <a:pPr/>
              <a:t>24</a:t>
            </a:fld>
            <a:endParaRPr lang="fr-FR" sz="1400">
              <a:solidFill>
                <a:schemeClr val="bg1"/>
              </a:solidFill>
              <a:latin typeface="Times New Roman" pitchFamily="18" charset="0"/>
            </a:endParaRPr>
          </a:p>
        </p:txBody>
      </p:sp>
      <p:sp>
        <p:nvSpPr>
          <p:cNvPr id="28677" name="Rectangle 2"/>
          <p:cNvSpPr>
            <a:spLocks noGrp="1" noChangeArrowheads="1"/>
          </p:cNvSpPr>
          <p:nvPr>
            <p:ph type="title"/>
          </p:nvPr>
        </p:nvSpPr>
        <p:spPr/>
        <p:txBody>
          <a:bodyPr/>
          <a:lstStyle/>
          <a:p>
            <a:r>
              <a:rPr lang="fr-FR" smtClean="0"/>
              <a:t>Codage - décodage</a:t>
            </a:r>
          </a:p>
        </p:txBody>
      </p:sp>
      <p:sp>
        <p:nvSpPr>
          <p:cNvPr id="28678" name="Rectangle 3"/>
          <p:cNvSpPr>
            <a:spLocks noGrp="1" noChangeArrowheads="1"/>
          </p:cNvSpPr>
          <p:nvPr>
            <p:ph type="body" idx="1"/>
          </p:nvPr>
        </p:nvSpPr>
        <p:spPr>
          <a:xfrm>
            <a:off x="685800" y="1196975"/>
            <a:ext cx="8001000" cy="4724400"/>
          </a:xfrm>
        </p:spPr>
        <p:txBody>
          <a:bodyPr/>
          <a:lstStyle/>
          <a:p>
            <a:r>
              <a:rPr lang="fr-FR" dirty="0" smtClean="0"/>
              <a:t>Les pages HTML renvoyées par une application JSF sont représentées par un arbre de composants Java,</a:t>
            </a:r>
          </a:p>
          <a:p>
            <a:r>
              <a:rPr lang="fr-FR" dirty="0" smtClean="0"/>
              <a:t>L’</a:t>
            </a:r>
            <a:r>
              <a:rPr lang="fr-FR" dirty="0" smtClean="0">
                <a:solidFill>
                  <a:srgbClr val="0070C0"/>
                </a:solidFill>
              </a:rPr>
              <a:t>encodage</a:t>
            </a:r>
            <a:r>
              <a:rPr lang="fr-FR" dirty="0" smtClean="0"/>
              <a:t> est la génération d’une page HTML à partir de l’arbre des composants,</a:t>
            </a:r>
          </a:p>
          <a:p>
            <a:r>
              <a:rPr lang="fr-FR" dirty="0" smtClean="0"/>
              <a:t>Le </a:t>
            </a:r>
            <a:r>
              <a:rPr lang="fr-FR" dirty="0" smtClean="0">
                <a:solidFill>
                  <a:srgbClr val="0070C0"/>
                </a:solidFill>
              </a:rPr>
              <a:t>décodage</a:t>
            </a:r>
            <a:r>
              <a:rPr lang="fr-FR" dirty="0" smtClean="0"/>
              <a:t> est l’utilisation des valeurs renvoyées par un POST HTML pour donner des valeurs aux variables d’instance des composants Java, et le lancement des actions associées aux « </a:t>
            </a:r>
            <a:r>
              <a:rPr lang="fr-FR" dirty="0" err="1" smtClean="0"/>
              <a:t>UICommand</a:t>
            </a:r>
            <a:r>
              <a:rPr lang="fr-FR" dirty="0" smtClean="0"/>
              <a:t> » JSF (boutons ou liens).</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29699"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29700"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6509363B-F038-4B56-9C08-B50E6F2D0996}" type="slidenum">
              <a:rPr lang="fr-FR" sz="1400">
                <a:solidFill>
                  <a:schemeClr val="bg1"/>
                </a:solidFill>
                <a:latin typeface="Times New Roman" pitchFamily="18" charset="0"/>
              </a:rPr>
              <a:pPr/>
              <a:t>25</a:t>
            </a:fld>
            <a:endParaRPr lang="fr-FR" sz="1400">
              <a:solidFill>
                <a:schemeClr val="bg1"/>
              </a:solidFill>
              <a:latin typeface="Times New Roman" pitchFamily="18" charset="0"/>
            </a:endParaRPr>
          </a:p>
        </p:txBody>
      </p:sp>
      <p:sp>
        <p:nvSpPr>
          <p:cNvPr id="29701" name="Rectangle 2"/>
          <p:cNvSpPr>
            <a:spLocks noGrp="1" noChangeArrowheads="1"/>
          </p:cNvSpPr>
          <p:nvPr>
            <p:ph type="title"/>
          </p:nvPr>
        </p:nvSpPr>
        <p:spPr/>
        <p:txBody>
          <a:bodyPr/>
          <a:lstStyle/>
          <a:p>
            <a:r>
              <a:rPr lang="fr-FR" smtClean="0"/>
              <a:t>Cycle de vie</a:t>
            </a:r>
          </a:p>
        </p:txBody>
      </p:sp>
      <p:sp>
        <p:nvSpPr>
          <p:cNvPr id="29702" name="Rectangle 3"/>
          <p:cNvSpPr>
            <a:spLocks noGrp="1" noChangeArrowheads="1"/>
          </p:cNvSpPr>
          <p:nvPr>
            <p:ph type="body" idx="1"/>
          </p:nvPr>
        </p:nvSpPr>
        <p:spPr>
          <a:xfrm>
            <a:off x="685800" y="1524000"/>
            <a:ext cx="7772400" cy="4724400"/>
          </a:xfrm>
        </p:spPr>
        <p:txBody>
          <a:bodyPr/>
          <a:lstStyle/>
          <a:p>
            <a:r>
              <a:rPr lang="fr-FR" dirty="0" smtClean="0"/>
              <a:t>Le codage/décodage fait partie du cycle de vie des pages JSF,</a:t>
            </a:r>
          </a:p>
          <a:p>
            <a:r>
              <a:rPr lang="fr-FR" dirty="0" smtClean="0"/>
              <a:t>Le cycle de vie est composé de 6 phases,</a:t>
            </a:r>
          </a:p>
          <a:p>
            <a:r>
              <a:rPr lang="fr-FR" dirty="0" smtClean="0"/>
              <a:t>Ces phases sont gérées par le servlet « Faces » qui est activé lorsque qu’une requête demande une page JSF (correspond au pattern indiqué dans le fichier web.xml ; le plus souvent /faces/* ou *.faces)</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0723"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0724"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B8BB1997-E983-4AB4-9718-BE53ACA6C197}" type="slidenum">
              <a:rPr lang="fr-FR" sz="1400">
                <a:solidFill>
                  <a:schemeClr val="bg1"/>
                </a:solidFill>
                <a:latin typeface="Times New Roman" pitchFamily="18" charset="0"/>
              </a:rPr>
              <a:pPr/>
              <a:t>26</a:t>
            </a:fld>
            <a:endParaRPr lang="fr-FR" sz="1400">
              <a:solidFill>
                <a:schemeClr val="bg1"/>
              </a:solidFill>
              <a:latin typeface="Times New Roman" pitchFamily="18" charset="0"/>
            </a:endParaRPr>
          </a:p>
        </p:txBody>
      </p:sp>
      <p:pic>
        <p:nvPicPr>
          <p:cNvPr id="3072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825" y="1125538"/>
            <a:ext cx="8542338"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re 5"/>
          <p:cNvSpPr>
            <a:spLocks noGrp="1"/>
          </p:cNvSpPr>
          <p:nvPr>
            <p:ph type="title"/>
          </p:nvPr>
        </p:nvSpPr>
        <p:spPr>
          <a:xfrm>
            <a:off x="685800" y="228600"/>
            <a:ext cx="7772400" cy="896938"/>
          </a:xfrm>
        </p:spPr>
        <p:txBody>
          <a:bodyPr/>
          <a:lstStyle/>
          <a:p>
            <a:r>
              <a:rPr lang="fr-FR" smtClean="0"/>
              <a:t>Demande page HTML</a:t>
            </a:r>
          </a:p>
        </p:txBody>
      </p:sp>
      <p:sp>
        <p:nvSpPr>
          <p:cNvPr id="31747" name="Espace réservé du contenu 6"/>
          <p:cNvSpPr>
            <a:spLocks noGrp="1"/>
          </p:cNvSpPr>
          <p:nvPr>
            <p:ph idx="1"/>
          </p:nvPr>
        </p:nvSpPr>
        <p:spPr>
          <a:xfrm>
            <a:off x="685800" y="1257300"/>
            <a:ext cx="7940675" cy="5124450"/>
          </a:xfrm>
        </p:spPr>
        <p:txBody>
          <a:bodyPr/>
          <a:lstStyle/>
          <a:p>
            <a:r>
              <a:rPr lang="fr-FR" smtClean="0"/>
              <a:t>Etudions tout d’abord le cas simple d’une requête d’un client qui demande l’affichage d’une page JSF.</a:t>
            </a:r>
          </a:p>
        </p:txBody>
      </p:sp>
      <p:sp>
        <p:nvSpPr>
          <p:cNvPr id="31748" name="Espace réservé de la date 2"/>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1749" name="Espace réservé du pied de page 3"/>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1750" name="Espace réservé du numéro de diapositive 4"/>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16A3D4BD-B09B-4FBB-828F-5EC471A80D90}" type="slidenum">
              <a:rPr lang="fr-FR" sz="1400">
                <a:solidFill>
                  <a:schemeClr val="bg1"/>
                </a:solidFill>
                <a:latin typeface="Times New Roman" pitchFamily="18" charset="0"/>
              </a:rPr>
              <a:pPr/>
              <a:t>27</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277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277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B928ABC5-672E-491A-B441-01BB159EDCA8}" type="slidenum">
              <a:rPr lang="fr-FR" sz="1400">
                <a:solidFill>
                  <a:schemeClr val="bg1"/>
                </a:solidFill>
                <a:latin typeface="Times New Roman" pitchFamily="18" charset="0"/>
              </a:rPr>
              <a:pPr/>
              <a:t>28</a:t>
            </a:fld>
            <a:endParaRPr lang="fr-FR" sz="1400">
              <a:solidFill>
                <a:schemeClr val="bg1"/>
              </a:solidFill>
              <a:latin typeface="Times New Roman" pitchFamily="18" charset="0"/>
            </a:endParaRPr>
          </a:p>
        </p:txBody>
      </p:sp>
      <p:sp>
        <p:nvSpPr>
          <p:cNvPr id="32773" name="Rectangle 2"/>
          <p:cNvSpPr>
            <a:spLocks noGrp="1" noChangeArrowheads="1"/>
          </p:cNvSpPr>
          <p:nvPr>
            <p:ph type="title"/>
          </p:nvPr>
        </p:nvSpPr>
        <p:spPr/>
        <p:txBody>
          <a:bodyPr/>
          <a:lstStyle/>
          <a:p>
            <a:r>
              <a:rPr lang="fr-FR" smtClean="0"/>
              <a:t>La vue</a:t>
            </a:r>
          </a:p>
        </p:txBody>
      </p:sp>
      <p:sp>
        <p:nvSpPr>
          <p:cNvPr id="32774" name="Rectangle 3"/>
          <p:cNvSpPr>
            <a:spLocks noGrp="1" noChangeArrowheads="1"/>
          </p:cNvSpPr>
          <p:nvPr>
            <p:ph type="body" idx="1"/>
          </p:nvPr>
        </p:nvSpPr>
        <p:spPr>
          <a:xfrm>
            <a:off x="685800" y="1125538"/>
            <a:ext cx="7772400" cy="4724400"/>
          </a:xfrm>
        </p:spPr>
        <p:txBody>
          <a:bodyPr/>
          <a:lstStyle/>
          <a:p>
            <a:r>
              <a:rPr lang="fr-FR" dirty="0" smtClean="0"/>
              <a:t>Cette requête HTTP correspond à une page JSF (par exemple *.faces) et est donc interceptée par le servlet Faces,</a:t>
            </a:r>
          </a:p>
          <a:p>
            <a:r>
              <a:rPr lang="fr-FR" dirty="0" smtClean="0"/>
              <a:t>La page HTML correspondant à la page JSF doit être affichée à la suite de cette requête HTTP,</a:t>
            </a:r>
          </a:p>
          <a:p>
            <a:r>
              <a:rPr lang="fr-FR" dirty="0" smtClean="0"/>
              <a:t>La page HTML qui sera affichée est représentée sur le serveur par une « vue »,</a:t>
            </a:r>
          </a:p>
          <a:p>
            <a:r>
              <a:rPr lang="fr-FR" dirty="0" smtClean="0"/>
              <a:t>Cette vue va être construite sur le serveur et transformée sur le serveur en une page HTML qui sera envoyée au client.</a:t>
            </a: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379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379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723A94EF-80AA-4F5B-8C16-9856A789499D}" type="slidenum">
              <a:rPr lang="fr-FR" sz="1400">
                <a:solidFill>
                  <a:schemeClr val="bg1"/>
                </a:solidFill>
                <a:latin typeface="Times New Roman" pitchFamily="18" charset="0"/>
              </a:rPr>
              <a:pPr/>
              <a:t>29</a:t>
            </a:fld>
            <a:endParaRPr lang="fr-FR" sz="1400">
              <a:solidFill>
                <a:schemeClr val="bg1"/>
              </a:solidFill>
              <a:latin typeface="Times New Roman" pitchFamily="18" charset="0"/>
            </a:endParaRPr>
          </a:p>
        </p:txBody>
      </p:sp>
      <p:sp>
        <p:nvSpPr>
          <p:cNvPr id="33797" name="Rectangle 2"/>
          <p:cNvSpPr>
            <a:spLocks noGrp="1" noChangeArrowheads="1"/>
          </p:cNvSpPr>
          <p:nvPr>
            <p:ph type="title"/>
          </p:nvPr>
        </p:nvSpPr>
        <p:spPr/>
        <p:txBody>
          <a:bodyPr/>
          <a:lstStyle/>
          <a:p>
            <a:r>
              <a:rPr lang="fr-FR" smtClean="0"/>
              <a:t>Contenu de la vue</a:t>
            </a:r>
          </a:p>
        </p:txBody>
      </p:sp>
      <p:sp>
        <p:nvSpPr>
          <p:cNvPr id="33798" name="Rectangle 3"/>
          <p:cNvSpPr>
            <a:spLocks noGrp="1" noChangeArrowheads="1"/>
          </p:cNvSpPr>
          <p:nvPr>
            <p:ph type="body" idx="1"/>
          </p:nvPr>
        </p:nvSpPr>
        <p:spPr>
          <a:xfrm>
            <a:off x="685800" y="1371600"/>
            <a:ext cx="7772400" cy="4724400"/>
          </a:xfrm>
        </p:spPr>
        <p:txBody>
          <a:bodyPr/>
          <a:lstStyle/>
          <a:p>
            <a:r>
              <a:rPr lang="fr-FR" smtClean="0"/>
              <a:t>Cette vue est </a:t>
            </a:r>
            <a:r>
              <a:rPr lang="fr-FR" smtClean="0">
                <a:solidFill>
                  <a:srgbClr val="FF0000"/>
                </a:solidFill>
              </a:rPr>
              <a:t>un arbre dont les éléments sont des composants JSF </a:t>
            </a:r>
            <a:r>
              <a:rPr lang="fr-FR" smtClean="0"/>
              <a:t>(composants Java) qui sont sur le serveur (des instances de classes qui héritent de UIComponent),</a:t>
            </a:r>
          </a:p>
          <a:p>
            <a:r>
              <a:rPr lang="fr-FR" smtClean="0"/>
              <a:t>Sa racine est de la classe UIViewRoot.</a:t>
            </a: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re 5"/>
          <p:cNvSpPr>
            <a:spLocks noGrp="1"/>
          </p:cNvSpPr>
          <p:nvPr>
            <p:ph type="title"/>
          </p:nvPr>
        </p:nvSpPr>
        <p:spPr>
          <a:xfrm>
            <a:off x="685800" y="228600"/>
            <a:ext cx="7772400" cy="896938"/>
          </a:xfrm>
        </p:spPr>
        <p:txBody>
          <a:bodyPr/>
          <a:lstStyle/>
          <a:p>
            <a:r>
              <a:rPr lang="fr-FR" smtClean="0"/>
              <a:t>Construction vue et page HTML</a:t>
            </a:r>
          </a:p>
        </p:txBody>
      </p:sp>
      <p:sp>
        <p:nvSpPr>
          <p:cNvPr id="34819" name="Espace réservé du contenu 6"/>
          <p:cNvSpPr>
            <a:spLocks noGrp="1"/>
          </p:cNvSpPr>
          <p:nvPr>
            <p:ph idx="1"/>
          </p:nvPr>
        </p:nvSpPr>
        <p:spPr>
          <a:xfrm>
            <a:off x="685800" y="1257300"/>
            <a:ext cx="7940675" cy="5124450"/>
          </a:xfrm>
        </p:spPr>
        <p:txBody>
          <a:bodyPr/>
          <a:lstStyle/>
          <a:p>
            <a:r>
              <a:rPr lang="fr-FR" dirty="0" smtClean="0"/>
              <a:t>Une vue formée des composants JSF est donc construite sur le serveur (ou restaurée si elle avait déjà été affichée) : </a:t>
            </a:r>
            <a:br>
              <a:rPr lang="fr-FR" dirty="0" smtClean="0"/>
            </a:br>
            <a:r>
              <a:rPr lang="fr-FR" dirty="0" smtClean="0">
                <a:solidFill>
                  <a:srgbClr val="FF0000"/>
                </a:solidFill>
              </a:rPr>
              <a:t>phase « Restore </a:t>
            </a:r>
            <a:r>
              <a:rPr lang="fr-FR" dirty="0" err="1" smtClean="0">
                <a:solidFill>
                  <a:srgbClr val="FF0000"/>
                </a:solidFill>
              </a:rPr>
              <a:t>View</a:t>
            </a:r>
            <a:r>
              <a:rPr lang="fr-FR" dirty="0" smtClean="0">
                <a:solidFill>
                  <a:srgbClr val="FF0000"/>
                </a:solidFill>
              </a:rPr>
              <a:t> »</a:t>
            </a:r>
            <a:r>
              <a:rPr lang="fr-FR" dirty="0" smtClean="0"/>
              <a:t>,</a:t>
            </a:r>
          </a:p>
          <a:p>
            <a:r>
              <a:rPr lang="fr-FR" dirty="0" smtClean="0"/>
              <a:t>Puisqu’il n’y a pas de données ou d’événements à traiter, la vue est immédiatement rendue : le code HTML est construit à partir des composants de la vue et envoyé au client : </a:t>
            </a:r>
            <a:br>
              <a:rPr lang="fr-FR" dirty="0" smtClean="0"/>
            </a:br>
            <a:r>
              <a:rPr lang="fr-FR" dirty="0" smtClean="0"/>
              <a:t>phase </a:t>
            </a:r>
            <a:r>
              <a:rPr lang="fr-FR" dirty="0" smtClean="0">
                <a:solidFill>
                  <a:srgbClr val="FF0000"/>
                </a:solidFill>
              </a:rPr>
              <a:t>« </a:t>
            </a:r>
            <a:r>
              <a:rPr lang="fr-FR" dirty="0" err="1" smtClean="0">
                <a:solidFill>
                  <a:srgbClr val="FF0000"/>
                </a:solidFill>
              </a:rPr>
              <a:t>Render</a:t>
            </a:r>
            <a:r>
              <a:rPr lang="fr-FR" dirty="0" smtClean="0">
                <a:solidFill>
                  <a:srgbClr val="FF0000"/>
                </a:solidFill>
              </a:rPr>
              <a:t> </a:t>
            </a:r>
            <a:r>
              <a:rPr lang="fr-FR" dirty="0" err="1" smtClean="0">
                <a:solidFill>
                  <a:srgbClr val="FF0000"/>
                </a:solidFill>
              </a:rPr>
              <a:t>Response</a:t>
            </a:r>
            <a:r>
              <a:rPr lang="fr-FR" dirty="0" smtClean="0">
                <a:solidFill>
                  <a:srgbClr val="FF0000"/>
                </a:solidFill>
              </a:rPr>
              <a:t> ».</a:t>
            </a:r>
          </a:p>
        </p:txBody>
      </p:sp>
      <p:sp>
        <p:nvSpPr>
          <p:cNvPr id="34820" name="Espace réservé de la date 2"/>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4821" name="Espace réservé du pied de page 3"/>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4822" name="Espace réservé du numéro de diapositive 4"/>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8A145C4B-E10F-42D1-9340-B90065FF4F1A}" type="slidenum">
              <a:rPr lang="fr-FR" sz="1400">
                <a:solidFill>
                  <a:schemeClr val="bg1"/>
                </a:solidFill>
                <a:latin typeface="Times New Roman" pitchFamily="18" charset="0"/>
              </a:rPr>
              <a:pPr/>
              <a:t>30</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re 1"/>
          <p:cNvSpPr>
            <a:spLocks noGrp="1"/>
          </p:cNvSpPr>
          <p:nvPr>
            <p:ph type="title"/>
          </p:nvPr>
        </p:nvSpPr>
        <p:spPr/>
        <p:txBody>
          <a:bodyPr/>
          <a:lstStyle/>
          <a:p>
            <a:r>
              <a:rPr lang="fr-FR" smtClean="0"/>
              <a:t>Traitement d’un formulaire</a:t>
            </a:r>
          </a:p>
        </p:txBody>
      </p:sp>
      <p:sp>
        <p:nvSpPr>
          <p:cNvPr id="35843" name="Espace réservé du contenu 2"/>
          <p:cNvSpPr>
            <a:spLocks noGrp="1"/>
          </p:cNvSpPr>
          <p:nvPr>
            <p:ph idx="1"/>
          </p:nvPr>
        </p:nvSpPr>
        <p:spPr>
          <a:xfrm>
            <a:off x="685800" y="1125538"/>
            <a:ext cx="7940675" cy="4724400"/>
          </a:xfrm>
        </p:spPr>
        <p:txBody>
          <a:bodyPr/>
          <a:lstStyle/>
          <a:p>
            <a:r>
              <a:rPr lang="fr-FR" smtClean="0"/>
              <a:t>Nous allons cette fois-ci partir d’une requête HTTP générée à partir d’une page HTML qui contient un formulaire (page construite à partir d’une page JSF),</a:t>
            </a:r>
          </a:p>
          <a:p>
            <a:r>
              <a:rPr lang="fr-FR" smtClean="0"/>
              <a:t>L’utilisateur a saisi des valeurs dans ce formulaire,</a:t>
            </a:r>
          </a:p>
          <a:p>
            <a:r>
              <a:rPr lang="fr-FR" smtClean="0"/>
              <a:t>Ces valeurs sont passées comme des paramètres de la requête HTTP ; par exemple, http://machine/page.xhtml?nom=bibi&amp;prenom=bob si la requête est une requête GET, ou dans l’entité d’un POST.</a:t>
            </a:r>
          </a:p>
        </p:txBody>
      </p:sp>
      <p:sp>
        <p:nvSpPr>
          <p:cNvPr id="3584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584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584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968FC794-59AF-4042-BAB0-94894C426904}" type="slidenum">
              <a:rPr lang="fr-FR" sz="1400">
                <a:solidFill>
                  <a:schemeClr val="bg1"/>
                </a:solidFill>
                <a:latin typeface="Times New Roman" pitchFamily="18" charset="0"/>
              </a:rPr>
              <a:pPr/>
              <a:t>31</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686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686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E35DBF37-31A5-47F4-8CC8-764675BC3987}" type="slidenum">
              <a:rPr lang="fr-FR" sz="1400">
                <a:solidFill>
                  <a:schemeClr val="bg1"/>
                </a:solidFill>
                <a:latin typeface="Times New Roman" pitchFamily="18" charset="0"/>
              </a:rPr>
              <a:pPr/>
              <a:t>32</a:t>
            </a:fld>
            <a:endParaRPr lang="fr-FR" sz="1400">
              <a:solidFill>
                <a:schemeClr val="bg1"/>
              </a:solidFill>
              <a:latin typeface="Times New Roman" pitchFamily="18" charset="0"/>
            </a:endParaRPr>
          </a:p>
        </p:txBody>
      </p:sp>
      <p:pic>
        <p:nvPicPr>
          <p:cNvPr id="3686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038" y="260350"/>
            <a:ext cx="8543925"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ectangle 6"/>
          <p:cNvSpPr>
            <a:spLocks noChangeArrowheads="1"/>
          </p:cNvSpPr>
          <p:nvPr/>
        </p:nvSpPr>
        <p:spPr bwMode="auto">
          <a:xfrm>
            <a:off x="1403350" y="1196975"/>
            <a:ext cx="1296988" cy="1079500"/>
          </a:xfrm>
          <a:prstGeom prst="rect">
            <a:avLst/>
          </a:prstGeom>
          <a:noFill/>
          <a:ln w="63500" algn="ctr">
            <a:solidFill>
              <a:srgbClr val="C00000"/>
            </a:solidFill>
            <a:prstDash val="sysDash"/>
            <a:round/>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fr-F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789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789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EE5B33D-0CCF-4637-9171-7F765D52ED5F}" type="slidenum">
              <a:rPr lang="fr-FR" sz="1400">
                <a:solidFill>
                  <a:schemeClr val="bg1"/>
                </a:solidFill>
                <a:latin typeface="Times New Roman" pitchFamily="18" charset="0"/>
              </a:rPr>
              <a:pPr/>
              <a:t>33</a:t>
            </a:fld>
            <a:endParaRPr lang="fr-FR" sz="1400">
              <a:solidFill>
                <a:schemeClr val="bg1"/>
              </a:solidFill>
              <a:latin typeface="Times New Roman" pitchFamily="18" charset="0"/>
            </a:endParaRPr>
          </a:p>
        </p:txBody>
      </p:sp>
      <p:sp>
        <p:nvSpPr>
          <p:cNvPr id="37893" name="Rectangle 2"/>
          <p:cNvSpPr>
            <a:spLocks noGrp="1" noChangeArrowheads="1"/>
          </p:cNvSpPr>
          <p:nvPr>
            <p:ph type="title"/>
          </p:nvPr>
        </p:nvSpPr>
        <p:spPr/>
        <p:txBody>
          <a:bodyPr/>
          <a:lstStyle/>
          <a:p>
            <a:r>
              <a:rPr lang="fr-FR" smtClean="0"/>
              <a:t>Phase de restauration de la vue</a:t>
            </a:r>
          </a:p>
        </p:txBody>
      </p:sp>
      <p:sp>
        <p:nvSpPr>
          <p:cNvPr id="37894" name="Rectangle 3"/>
          <p:cNvSpPr>
            <a:spLocks noGrp="1" noChangeArrowheads="1"/>
          </p:cNvSpPr>
          <p:nvPr>
            <p:ph type="body" idx="1"/>
          </p:nvPr>
        </p:nvSpPr>
        <p:spPr>
          <a:xfrm>
            <a:off x="685800" y="1371600"/>
            <a:ext cx="7772400" cy="4724400"/>
          </a:xfrm>
        </p:spPr>
        <p:txBody>
          <a:bodyPr/>
          <a:lstStyle/>
          <a:p>
            <a:r>
              <a:rPr lang="fr-FR" smtClean="0"/>
              <a:t>La vue qui correspond à la page qui contient le formulaire est restaurée (phase « Restore View »),</a:t>
            </a:r>
          </a:p>
          <a:p>
            <a:r>
              <a:rPr lang="fr-FR" smtClean="0"/>
              <a:t>Tous les composants reçoivent la valeur qu’ils avaient avant les nouvelles saisies de l’utilisateur.</a:t>
            </a: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891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891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4CD67DC4-E96C-4AAE-A554-B4E0A3AAE461}" type="slidenum">
              <a:rPr lang="fr-FR" sz="1400">
                <a:solidFill>
                  <a:schemeClr val="bg1"/>
                </a:solidFill>
                <a:latin typeface="Times New Roman" pitchFamily="18" charset="0"/>
              </a:rPr>
              <a:pPr/>
              <a:t>34</a:t>
            </a:fld>
            <a:endParaRPr lang="fr-FR" sz="1400">
              <a:solidFill>
                <a:schemeClr val="bg1"/>
              </a:solidFill>
              <a:latin typeface="Times New Roman" pitchFamily="18" charset="0"/>
            </a:endParaRPr>
          </a:p>
        </p:txBody>
      </p:sp>
      <p:pic>
        <p:nvPicPr>
          <p:cNvPr id="3891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038" y="260350"/>
            <a:ext cx="8543925"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Rectangle 6"/>
          <p:cNvSpPr>
            <a:spLocks noChangeArrowheads="1"/>
          </p:cNvSpPr>
          <p:nvPr/>
        </p:nvSpPr>
        <p:spPr bwMode="auto">
          <a:xfrm>
            <a:off x="3068638" y="1301750"/>
            <a:ext cx="1143000" cy="903288"/>
          </a:xfrm>
          <a:prstGeom prst="rect">
            <a:avLst/>
          </a:prstGeom>
          <a:noFill/>
          <a:ln w="63500" algn="ctr">
            <a:solidFill>
              <a:srgbClr val="C00000"/>
            </a:solidFill>
            <a:prstDash val="sysDash"/>
            <a:round/>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fr-F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39939"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39940"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7EB5FDA3-D9D9-4379-8DE2-B4073693A53A}" type="slidenum">
              <a:rPr lang="fr-FR" sz="1400">
                <a:solidFill>
                  <a:schemeClr val="bg1"/>
                </a:solidFill>
                <a:latin typeface="Times New Roman" pitchFamily="18" charset="0"/>
              </a:rPr>
              <a:pPr/>
              <a:t>35</a:t>
            </a:fld>
            <a:endParaRPr lang="fr-FR" sz="1400">
              <a:solidFill>
                <a:schemeClr val="bg1"/>
              </a:solidFill>
              <a:latin typeface="Times New Roman" pitchFamily="18" charset="0"/>
            </a:endParaRPr>
          </a:p>
        </p:txBody>
      </p:sp>
      <p:sp>
        <p:nvSpPr>
          <p:cNvPr id="39941" name="Rectangle 2"/>
          <p:cNvSpPr>
            <a:spLocks noGrp="1" noChangeArrowheads="1"/>
          </p:cNvSpPr>
          <p:nvPr>
            <p:ph type="title"/>
          </p:nvPr>
        </p:nvSpPr>
        <p:spPr>
          <a:xfrm>
            <a:off x="184150" y="-161925"/>
            <a:ext cx="8826500" cy="1143000"/>
          </a:xfrm>
        </p:spPr>
        <p:txBody>
          <a:bodyPr/>
          <a:lstStyle/>
          <a:p>
            <a:r>
              <a:rPr lang="fr-FR" smtClean="0"/>
              <a:t>Phase d’application des paramètres</a:t>
            </a:r>
            <a:endParaRPr lang="fr-FR" i="1" smtClean="0"/>
          </a:p>
        </p:txBody>
      </p:sp>
      <p:sp>
        <p:nvSpPr>
          <p:cNvPr id="39942" name="Rectangle 3"/>
          <p:cNvSpPr>
            <a:spLocks noGrp="1" noChangeArrowheads="1"/>
          </p:cNvSpPr>
          <p:nvPr>
            <p:ph type="body" idx="1"/>
          </p:nvPr>
        </p:nvSpPr>
        <p:spPr>
          <a:xfrm>
            <a:off x="685800" y="1268413"/>
            <a:ext cx="8001000" cy="4724400"/>
          </a:xfrm>
        </p:spPr>
        <p:txBody>
          <a:bodyPr/>
          <a:lstStyle/>
          <a:p>
            <a:r>
              <a:rPr lang="fr-FR" smtClean="0"/>
              <a:t>Tous les composants Java de l’arbre des composants reçoivent les valeurs qui les concernent dans les paramètres de la requête HTTP : phase « Apply Request Values »,</a:t>
            </a:r>
          </a:p>
          <a:p>
            <a:r>
              <a:rPr lang="fr-FR" smtClean="0"/>
              <a:t>Par exemple, si le composant texte d’un formulaire contient un nom, le composant Java associé conserve ce nom dans une variable,</a:t>
            </a:r>
          </a:p>
          <a:p>
            <a:r>
              <a:rPr lang="fr-FR" smtClean="0"/>
              <a:t>En fait, chaque composant de la vue récupère ses propres paramètres dans la requête HTTP.</a:t>
            </a: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0963"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0964"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62EF7393-2035-4BC1-B281-873BF4648760}" type="slidenum">
              <a:rPr lang="fr-FR" sz="1400">
                <a:solidFill>
                  <a:schemeClr val="bg1"/>
                </a:solidFill>
                <a:latin typeface="Times New Roman" pitchFamily="18" charset="0"/>
              </a:rPr>
              <a:pPr/>
              <a:t>36</a:t>
            </a:fld>
            <a:endParaRPr lang="fr-FR" sz="1400">
              <a:solidFill>
                <a:schemeClr val="bg1"/>
              </a:solidFill>
              <a:latin typeface="Times New Roman" pitchFamily="18" charset="0"/>
            </a:endParaRPr>
          </a:p>
        </p:txBody>
      </p:sp>
      <p:pic>
        <p:nvPicPr>
          <p:cNvPr id="4096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038" y="260350"/>
            <a:ext cx="8543925"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6" name="Rectangle 6"/>
          <p:cNvSpPr>
            <a:spLocks noChangeArrowheads="1"/>
          </p:cNvSpPr>
          <p:nvPr/>
        </p:nvSpPr>
        <p:spPr bwMode="auto">
          <a:xfrm>
            <a:off x="5661025" y="1268413"/>
            <a:ext cx="1214438" cy="1008062"/>
          </a:xfrm>
          <a:prstGeom prst="rect">
            <a:avLst/>
          </a:prstGeom>
          <a:noFill/>
          <a:ln w="63500" algn="ctr">
            <a:solidFill>
              <a:srgbClr val="C00000"/>
            </a:solidFill>
            <a:prstDash val="sysDash"/>
            <a:round/>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fr-F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198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198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1748CA61-D0AA-41EA-832C-FBEC365198BF}" type="slidenum">
              <a:rPr lang="fr-FR" sz="1400">
                <a:solidFill>
                  <a:schemeClr val="bg1"/>
                </a:solidFill>
                <a:latin typeface="Times New Roman" pitchFamily="18" charset="0"/>
              </a:rPr>
              <a:pPr/>
              <a:t>37</a:t>
            </a:fld>
            <a:endParaRPr lang="fr-FR" sz="1400">
              <a:solidFill>
                <a:schemeClr val="bg1"/>
              </a:solidFill>
              <a:latin typeface="Times New Roman" pitchFamily="18" charset="0"/>
            </a:endParaRPr>
          </a:p>
        </p:txBody>
      </p:sp>
      <p:sp>
        <p:nvSpPr>
          <p:cNvPr id="41989" name="Rectangle 2"/>
          <p:cNvSpPr>
            <a:spLocks noGrp="1" noChangeArrowheads="1"/>
          </p:cNvSpPr>
          <p:nvPr>
            <p:ph type="title"/>
          </p:nvPr>
        </p:nvSpPr>
        <p:spPr/>
        <p:txBody>
          <a:bodyPr/>
          <a:lstStyle/>
          <a:p>
            <a:r>
              <a:rPr lang="fr-FR" smtClean="0"/>
              <a:t>Phase de validation</a:t>
            </a:r>
          </a:p>
        </p:txBody>
      </p:sp>
      <p:sp>
        <p:nvSpPr>
          <p:cNvPr id="41990" name="Rectangle 3"/>
          <p:cNvSpPr>
            <a:spLocks noGrp="1" noChangeArrowheads="1"/>
          </p:cNvSpPr>
          <p:nvPr>
            <p:ph type="body" idx="1"/>
          </p:nvPr>
        </p:nvSpPr>
        <p:spPr/>
        <p:txBody>
          <a:bodyPr/>
          <a:lstStyle/>
          <a:p>
            <a:r>
              <a:rPr lang="fr-FR" smtClean="0"/>
              <a:t>Toutes les validations des données traitées à l’étape précédentes sont exécutées,</a:t>
            </a:r>
          </a:p>
          <a:p>
            <a:r>
              <a:rPr lang="fr-FR" smtClean="0"/>
              <a:t>Les données sont converties dans le bon type Java,</a:t>
            </a:r>
          </a:p>
          <a:p>
            <a:r>
              <a:rPr lang="fr-FR" smtClean="0"/>
              <a:t>Si une validation échoue, la main est donnée à la phase de rendu de la réponse.</a:t>
            </a: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301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301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BF2C7BE3-AD09-4DA0-826E-90015CAA813F}" type="slidenum">
              <a:rPr lang="fr-FR" sz="1400">
                <a:solidFill>
                  <a:schemeClr val="bg1"/>
                </a:solidFill>
                <a:latin typeface="Times New Roman" pitchFamily="18" charset="0"/>
              </a:rPr>
              <a:pPr/>
              <a:t>38</a:t>
            </a:fld>
            <a:endParaRPr lang="fr-FR" sz="1400">
              <a:solidFill>
                <a:schemeClr val="bg1"/>
              </a:solidFill>
              <a:latin typeface="Times New Roman" pitchFamily="18" charset="0"/>
            </a:endParaRPr>
          </a:p>
        </p:txBody>
      </p:sp>
      <p:sp>
        <p:nvSpPr>
          <p:cNvPr id="43013" name="Rectangle 2"/>
          <p:cNvSpPr>
            <a:spLocks noGrp="1" noChangeArrowheads="1"/>
          </p:cNvSpPr>
          <p:nvPr>
            <p:ph type="title"/>
          </p:nvPr>
        </p:nvSpPr>
        <p:spPr/>
        <p:txBody>
          <a:bodyPr/>
          <a:lstStyle/>
          <a:p>
            <a:r>
              <a:rPr lang="fr-FR" smtClean="0"/>
              <a:t>Phase de validation</a:t>
            </a:r>
          </a:p>
        </p:txBody>
      </p:sp>
      <p:sp>
        <p:nvSpPr>
          <p:cNvPr id="43014" name="Rectangle 3"/>
          <p:cNvSpPr>
            <a:spLocks noGrp="1" noChangeArrowheads="1"/>
          </p:cNvSpPr>
          <p:nvPr>
            <p:ph type="body" idx="1"/>
          </p:nvPr>
        </p:nvSpPr>
        <p:spPr>
          <a:xfrm>
            <a:off x="611188" y="1196975"/>
            <a:ext cx="8064500" cy="3960813"/>
          </a:xfrm>
        </p:spPr>
        <p:txBody>
          <a:bodyPr/>
          <a:lstStyle/>
          <a:p>
            <a:r>
              <a:rPr lang="fr-FR" smtClean="0"/>
              <a:t>Comment c’est fait : chaque composant valide et convertit les données qu’il contient,</a:t>
            </a:r>
          </a:p>
          <a:p>
            <a:r>
              <a:rPr lang="fr-FR" smtClean="0"/>
              <a:t>Si un composant détecte une valeur non valable, il met sa propriété « valid » à false et il met un message d’erreur dans la file d’attente des messages (ils seront affichés lors de la phase de rendu « render response ») et les phases suivantes sont sautées.</a:t>
            </a: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403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403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7364A83C-7484-4F2D-86B3-D70F5F3D0631}" type="slidenum">
              <a:rPr lang="fr-FR" sz="1400">
                <a:solidFill>
                  <a:schemeClr val="bg1"/>
                </a:solidFill>
                <a:latin typeface="Times New Roman" pitchFamily="18" charset="0"/>
              </a:rPr>
              <a:pPr/>
              <a:t>39</a:t>
            </a:fld>
            <a:endParaRPr lang="fr-FR" sz="1400">
              <a:solidFill>
                <a:schemeClr val="bg1"/>
              </a:solidFill>
              <a:latin typeface="Times New Roman" pitchFamily="18" charset="0"/>
            </a:endParaRPr>
          </a:p>
        </p:txBody>
      </p:sp>
      <p:pic>
        <p:nvPicPr>
          <p:cNvPr id="4403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913" y="1030288"/>
            <a:ext cx="8394700" cy="580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Rectangle 6"/>
          <p:cNvSpPr>
            <a:spLocks noChangeArrowheads="1"/>
          </p:cNvSpPr>
          <p:nvPr/>
        </p:nvSpPr>
        <p:spPr bwMode="auto">
          <a:xfrm>
            <a:off x="6443663" y="4384675"/>
            <a:ext cx="1152525" cy="915988"/>
          </a:xfrm>
          <a:prstGeom prst="rect">
            <a:avLst/>
          </a:prstGeom>
          <a:noFill/>
          <a:ln w="63500" algn="ctr">
            <a:solidFill>
              <a:srgbClr val="C00000"/>
            </a:solidFill>
            <a:prstDash val="sysDash"/>
            <a:round/>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fr-F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5059"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5060"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6975A4F9-8DE5-416E-B9D5-2B449D9A10B8}" type="slidenum">
              <a:rPr lang="fr-FR" sz="1400">
                <a:solidFill>
                  <a:schemeClr val="bg1"/>
                </a:solidFill>
                <a:latin typeface="Times New Roman" pitchFamily="18" charset="0"/>
              </a:rPr>
              <a:pPr/>
              <a:t>40</a:t>
            </a:fld>
            <a:endParaRPr lang="fr-FR" sz="1400">
              <a:solidFill>
                <a:schemeClr val="bg1"/>
              </a:solidFill>
              <a:latin typeface="Times New Roman" pitchFamily="18" charset="0"/>
            </a:endParaRPr>
          </a:p>
        </p:txBody>
      </p:sp>
      <p:sp>
        <p:nvSpPr>
          <p:cNvPr id="45061" name="Rectangle 2"/>
          <p:cNvSpPr>
            <a:spLocks noGrp="1" noChangeArrowheads="1"/>
          </p:cNvSpPr>
          <p:nvPr>
            <p:ph type="title"/>
          </p:nvPr>
        </p:nvSpPr>
        <p:spPr/>
        <p:txBody>
          <a:bodyPr/>
          <a:lstStyle/>
          <a:p>
            <a:r>
              <a:rPr lang="fr-FR" smtClean="0"/>
              <a:t>Phase de mise à jour du modèle</a:t>
            </a:r>
          </a:p>
        </p:txBody>
      </p:sp>
      <p:sp>
        <p:nvSpPr>
          <p:cNvPr id="45062" name="Rectangle 3"/>
          <p:cNvSpPr>
            <a:spLocks noGrp="1" noChangeArrowheads="1"/>
          </p:cNvSpPr>
          <p:nvPr>
            <p:ph type="body" idx="1"/>
          </p:nvPr>
        </p:nvSpPr>
        <p:spPr/>
        <p:txBody>
          <a:bodyPr/>
          <a:lstStyle/>
          <a:p>
            <a:r>
              <a:rPr lang="fr-FR" smtClean="0"/>
              <a:t>Si les données ont été validées, elles sont mises dans les variables d’instance des Java beans associés aux composants de l’arbre des composants,</a:t>
            </a: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6083"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6084"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54773633-4B0A-4F98-A933-0A2E91796186}" type="slidenum">
              <a:rPr lang="fr-FR" sz="1400">
                <a:solidFill>
                  <a:schemeClr val="bg1"/>
                </a:solidFill>
                <a:latin typeface="Times New Roman" pitchFamily="18" charset="0"/>
              </a:rPr>
              <a:pPr/>
              <a:t>41</a:t>
            </a:fld>
            <a:endParaRPr lang="fr-FR" sz="1400">
              <a:solidFill>
                <a:schemeClr val="bg1"/>
              </a:solidFill>
              <a:latin typeface="Times New Roman" pitchFamily="18" charset="0"/>
            </a:endParaRPr>
          </a:p>
        </p:txBody>
      </p:sp>
      <p:pic>
        <p:nvPicPr>
          <p:cNvPr id="4608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213" y="1052513"/>
            <a:ext cx="8335962" cy="576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Rectangle 6"/>
          <p:cNvSpPr>
            <a:spLocks noChangeArrowheads="1"/>
          </p:cNvSpPr>
          <p:nvPr/>
        </p:nvSpPr>
        <p:spPr bwMode="auto">
          <a:xfrm>
            <a:off x="3995738" y="4365625"/>
            <a:ext cx="1176337" cy="935038"/>
          </a:xfrm>
          <a:prstGeom prst="rect">
            <a:avLst/>
          </a:prstGeom>
          <a:noFill/>
          <a:ln w="63500" algn="ctr">
            <a:solidFill>
              <a:srgbClr val="C00000"/>
            </a:solidFill>
            <a:prstDash val="sysDash"/>
            <a:round/>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fr-F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710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710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C1344960-AD55-4CD3-9FD7-5E4F84F3732A}" type="slidenum">
              <a:rPr lang="fr-FR" sz="1400">
                <a:solidFill>
                  <a:schemeClr val="bg1"/>
                </a:solidFill>
                <a:latin typeface="Times New Roman" pitchFamily="18" charset="0"/>
              </a:rPr>
              <a:pPr/>
              <a:t>42</a:t>
            </a:fld>
            <a:endParaRPr lang="fr-FR" sz="1400">
              <a:solidFill>
                <a:schemeClr val="bg1"/>
              </a:solidFill>
              <a:latin typeface="Times New Roman" pitchFamily="18" charset="0"/>
            </a:endParaRPr>
          </a:p>
        </p:txBody>
      </p:sp>
      <p:sp>
        <p:nvSpPr>
          <p:cNvPr id="47109" name="Rectangle 2"/>
          <p:cNvSpPr>
            <a:spLocks noGrp="1" noChangeArrowheads="1"/>
          </p:cNvSpPr>
          <p:nvPr>
            <p:ph type="title"/>
          </p:nvPr>
        </p:nvSpPr>
        <p:spPr/>
        <p:txBody>
          <a:bodyPr/>
          <a:lstStyle/>
          <a:p>
            <a:r>
              <a:rPr lang="fr-FR" smtClean="0"/>
              <a:t>Phase d’invocation de l’application</a:t>
            </a:r>
          </a:p>
        </p:txBody>
      </p:sp>
      <p:sp>
        <p:nvSpPr>
          <p:cNvPr id="47110" name="Rectangle 3"/>
          <p:cNvSpPr>
            <a:spLocks noGrp="1" noChangeArrowheads="1"/>
          </p:cNvSpPr>
          <p:nvPr>
            <p:ph type="body" idx="1"/>
          </p:nvPr>
        </p:nvSpPr>
        <p:spPr/>
        <p:txBody>
          <a:bodyPr/>
          <a:lstStyle/>
          <a:p>
            <a:r>
              <a:rPr lang="fr-FR" smtClean="0"/>
              <a:t>Les actions associées aux boutons ou aux liens sont exécutées,</a:t>
            </a:r>
          </a:p>
          <a:p>
            <a:r>
              <a:rPr lang="fr-FR" smtClean="0"/>
              <a:t>Le plus souvent le lancement des processus métier</a:t>
            </a:r>
            <a:r>
              <a:rPr lang="fr-FR" smtClean="0">
                <a:solidFill>
                  <a:srgbClr val="FF0000"/>
                </a:solidFill>
              </a:rPr>
              <a:t> </a:t>
            </a:r>
            <a:r>
              <a:rPr lang="fr-FR" smtClean="0"/>
              <a:t>se fait par ces actions,</a:t>
            </a:r>
          </a:p>
          <a:p>
            <a:r>
              <a:rPr lang="fr-FR" smtClean="0"/>
              <a:t>La valeur de retour de ces actions va déterminer la prochaine page à afficher (navigation),</a:t>
            </a:r>
          </a:p>
          <a:p>
            <a:endParaRPr lang="fr-FR" smtClean="0"/>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813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813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89E2324C-8093-46EC-8528-1A2B416A0EE2}" type="slidenum">
              <a:rPr lang="fr-FR" sz="1400">
                <a:solidFill>
                  <a:schemeClr val="bg1"/>
                </a:solidFill>
                <a:latin typeface="Times New Roman" pitchFamily="18" charset="0"/>
              </a:rPr>
              <a:pPr/>
              <a:t>43</a:t>
            </a:fld>
            <a:endParaRPr lang="fr-FR" sz="1400">
              <a:solidFill>
                <a:schemeClr val="bg1"/>
              </a:solidFill>
              <a:latin typeface="Times New Roman" pitchFamily="18" charset="0"/>
            </a:endParaRPr>
          </a:p>
        </p:txBody>
      </p:sp>
      <p:pic>
        <p:nvPicPr>
          <p:cNvPr id="4813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052513"/>
            <a:ext cx="7921625" cy="547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4" name="Rectangle 6"/>
          <p:cNvSpPr>
            <a:spLocks noChangeArrowheads="1"/>
          </p:cNvSpPr>
          <p:nvPr/>
        </p:nvSpPr>
        <p:spPr bwMode="auto">
          <a:xfrm>
            <a:off x="1619250" y="4221163"/>
            <a:ext cx="1081088" cy="863600"/>
          </a:xfrm>
          <a:prstGeom prst="rect">
            <a:avLst/>
          </a:prstGeom>
          <a:noFill/>
          <a:ln w="63500" algn="ctr">
            <a:solidFill>
              <a:srgbClr val="C00000"/>
            </a:solidFill>
            <a:prstDash val="sysDash"/>
            <a:round/>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fr-F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4915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4915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04D7BEC-4FBE-45AE-8C5F-707A9D9926A4}" type="slidenum">
              <a:rPr lang="fr-FR" sz="1400">
                <a:solidFill>
                  <a:schemeClr val="bg1"/>
                </a:solidFill>
                <a:latin typeface="Times New Roman" pitchFamily="18" charset="0"/>
              </a:rPr>
              <a:pPr/>
              <a:t>44</a:t>
            </a:fld>
            <a:endParaRPr lang="fr-FR" sz="1400">
              <a:solidFill>
                <a:schemeClr val="bg1"/>
              </a:solidFill>
              <a:latin typeface="Times New Roman" pitchFamily="18" charset="0"/>
            </a:endParaRPr>
          </a:p>
        </p:txBody>
      </p:sp>
      <p:sp>
        <p:nvSpPr>
          <p:cNvPr id="49157" name="Rectangle 2"/>
          <p:cNvSpPr>
            <a:spLocks noGrp="1" noChangeArrowheads="1"/>
          </p:cNvSpPr>
          <p:nvPr>
            <p:ph type="title"/>
          </p:nvPr>
        </p:nvSpPr>
        <p:spPr/>
        <p:txBody>
          <a:bodyPr/>
          <a:lstStyle/>
          <a:p>
            <a:r>
              <a:rPr lang="fr-FR" smtClean="0"/>
              <a:t>Phase de rendu de la réponse</a:t>
            </a:r>
          </a:p>
        </p:txBody>
      </p:sp>
      <p:sp>
        <p:nvSpPr>
          <p:cNvPr id="49158" name="Rectangle 3"/>
          <p:cNvSpPr>
            <a:spLocks noGrp="1" noChangeArrowheads="1"/>
          </p:cNvSpPr>
          <p:nvPr>
            <p:ph type="body" idx="1"/>
          </p:nvPr>
        </p:nvSpPr>
        <p:spPr/>
        <p:txBody>
          <a:bodyPr/>
          <a:lstStyle/>
          <a:p>
            <a:r>
              <a:rPr lang="fr-FR" smtClean="0"/>
              <a:t>La page déterminée par la navigation est encodée en HTML et envoyée vers le client HTTP.</a:t>
            </a:r>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re 1"/>
          <p:cNvSpPr>
            <a:spLocks noGrp="1"/>
          </p:cNvSpPr>
          <p:nvPr>
            <p:ph type="title"/>
          </p:nvPr>
        </p:nvSpPr>
        <p:spPr/>
        <p:txBody>
          <a:bodyPr/>
          <a:lstStyle/>
          <a:p>
            <a:r>
              <a:rPr lang="fr-FR" smtClean="0"/>
              <a:t>Sauter des phases</a:t>
            </a:r>
          </a:p>
        </p:txBody>
      </p:sp>
      <p:sp>
        <p:nvSpPr>
          <p:cNvPr id="50179" name="Espace réservé du contenu 2"/>
          <p:cNvSpPr>
            <a:spLocks noGrp="1"/>
          </p:cNvSpPr>
          <p:nvPr>
            <p:ph idx="1"/>
          </p:nvPr>
        </p:nvSpPr>
        <p:spPr>
          <a:xfrm>
            <a:off x="685800" y="1052513"/>
            <a:ext cx="7772400" cy="4979987"/>
          </a:xfrm>
        </p:spPr>
        <p:txBody>
          <a:bodyPr/>
          <a:lstStyle/>
          <a:p>
            <a:r>
              <a:rPr lang="fr-FR" smtClean="0"/>
              <a:t>Il est quelquefois indispensable de sauter des phases du cycle de vie,</a:t>
            </a:r>
          </a:p>
          <a:p>
            <a:r>
              <a:rPr lang="fr-FR" smtClean="0"/>
              <a:t>Par exemple, si l’utilisateur clique sur un bouton d’annulation, on ne veut pas que la validation des champs de saisie soit effectuée, ni que les valeurs actuelles soient mises dans le modèle,</a:t>
            </a:r>
          </a:p>
          <a:p>
            <a:r>
              <a:rPr lang="fr-FR" smtClean="0"/>
              <a:t>Autre exemple : si on génère un fichier PDF à renvoyer à l’utilisateur et qu’on l’envoie à l’utilisateur directement sur le flot de sortie de la réponse HTTP, on ne veut pas que la phase de rendu habituelle soit exécutée.</a:t>
            </a:r>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re 1"/>
          <p:cNvSpPr>
            <a:spLocks noGrp="1"/>
          </p:cNvSpPr>
          <p:nvPr>
            <p:ph type="title"/>
          </p:nvPr>
        </p:nvSpPr>
        <p:spPr/>
        <p:txBody>
          <a:bodyPr/>
          <a:lstStyle/>
          <a:p>
            <a:r>
              <a:rPr lang="fr-FR" smtClean="0"/>
              <a:t>immediate=true sur un UICommand</a:t>
            </a:r>
          </a:p>
        </p:txBody>
      </p:sp>
      <p:sp>
        <p:nvSpPr>
          <p:cNvPr id="51203" name="Espace réservé du contenu 2"/>
          <p:cNvSpPr>
            <a:spLocks noGrp="1"/>
          </p:cNvSpPr>
          <p:nvPr>
            <p:ph idx="1"/>
          </p:nvPr>
        </p:nvSpPr>
        <p:spPr/>
        <p:txBody>
          <a:bodyPr/>
          <a:lstStyle/>
          <a:p>
            <a:r>
              <a:rPr lang="fr-FR" smtClean="0"/>
              <a:t>Cet attribut peut être ajouté à un bouton ou à un lien (&lt;h:commandButton&gt;, &lt;h:commandLink&gt;, &lt;h:button&gt; et &lt;h:link&gt;) pour faire passer directement (immédiatement) de la phase « Apply request values » à la phase « Invoke Application » (en sautant donc les phases de validation et de mise à jour du modèle),</a:t>
            </a:r>
          </a:p>
          <a:p>
            <a:r>
              <a:rPr lang="fr-FR" smtClean="0"/>
              <a:t>Exemple : un bouton d’annulation d’un formulaire.</a:t>
            </a:r>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re 1"/>
          <p:cNvSpPr>
            <a:spLocks noGrp="1"/>
          </p:cNvSpPr>
          <p:nvPr>
            <p:ph type="title"/>
          </p:nvPr>
        </p:nvSpPr>
        <p:spPr>
          <a:xfrm>
            <a:off x="185738" y="115888"/>
            <a:ext cx="8772525" cy="681037"/>
          </a:xfrm>
        </p:spPr>
        <p:txBody>
          <a:bodyPr/>
          <a:lstStyle/>
          <a:p>
            <a:r>
              <a:rPr lang="fr-FR" smtClean="0"/>
              <a:t>immediate=true sur un EditableValueHolder</a:t>
            </a:r>
          </a:p>
        </p:txBody>
      </p:sp>
      <p:sp>
        <p:nvSpPr>
          <p:cNvPr id="52227" name="Espace réservé du contenu 2"/>
          <p:cNvSpPr>
            <a:spLocks noGrp="1"/>
          </p:cNvSpPr>
          <p:nvPr>
            <p:ph idx="1"/>
          </p:nvPr>
        </p:nvSpPr>
        <p:spPr>
          <a:xfrm>
            <a:off x="685800" y="1196975"/>
            <a:ext cx="7772400" cy="4178300"/>
          </a:xfrm>
        </p:spPr>
        <p:txBody>
          <a:bodyPr/>
          <a:lstStyle/>
          <a:p>
            <a:r>
              <a:rPr lang="fr-FR" dirty="0" smtClean="0"/>
              <a:t>Cet attribut peut être ajouté à un champ de saisie, une liste déroulante ou des boîtes à cocher pour déclencher immédiatement la validation et la conversion de la valeur qu’il contient, avant la validation et la conversion des autres composants de la page,</a:t>
            </a:r>
          </a:p>
          <a:p>
            <a:r>
              <a:rPr lang="fr-FR" dirty="0" smtClean="0"/>
              <a:t>Utile pour effectuer des modifications sur l’interface utilisateur sans valider toutes les valeurs du formulaire.</a:t>
            </a:r>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re 1"/>
          <p:cNvSpPr>
            <a:spLocks noGrp="1"/>
          </p:cNvSpPr>
          <p:nvPr>
            <p:ph type="title"/>
          </p:nvPr>
        </p:nvSpPr>
        <p:spPr/>
        <p:txBody>
          <a:bodyPr/>
          <a:lstStyle/>
          <a:p>
            <a:r>
              <a:rPr lang="fr-FR" smtClean="0"/>
              <a:t>Exemple (1/2)</a:t>
            </a:r>
          </a:p>
        </p:txBody>
      </p:sp>
      <p:sp>
        <p:nvSpPr>
          <p:cNvPr id="53251" name="Espace réservé du contenu 2"/>
          <p:cNvSpPr>
            <a:spLocks noGrp="1"/>
          </p:cNvSpPr>
          <p:nvPr>
            <p:ph idx="1"/>
          </p:nvPr>
        </p:nvSpPr>
        <p:spPr>
          <a:xfrm>
            <a:off x="685800" y="908050"/>
            <a:ext cx="7772400" cy="4979988"/>
          </a:xfrm>
        </p:spPr>
        <p:txBody>
          <a:bodyPr/>
          <a:lstStyle/>
          <a:p>
            <a:r>
              <a:rPr lang="fr-FR" smtClean="0"/>
              <a:t>Formulaire qui contient champ de saisie du code postal et un champ de saisie de la ville,</a:t>
            </a:r>
          </a:p>
          <a:p>
            <a:r>
              <a:rPr lang="fr-FR" smtClean="0"/>
              <a:t>Lorsque le code postal est saisi, un ValueChangeListener met automatiquement à jour la ville :</a:t>
            </a:r>
            <a:br>
              <a:rPr lang="fr-FR" smtClean="0"/>
            </a:br>
            <a:r>
              <a:rPr lang="fr-FR" sz="2400" b="1" smtClean="0">
                <a:latin typeface="Courier New" pitchFamily="49" charset="0"/>
                <a:cs typeface="Courier New" pitchFamily="49" charset="0"/>
              </a:rPr>
              <a:t>&lt;h:inputText valueChangeListener="#{…}" ...</a:t>
            </a:r>
            <a:br>
              <a:rPr lang="fr-FR" sz="2400" b="1" smtClean="0">
                <a:latin typeface="Courier New" pitchFamily="49" charset="0"/>
                <a:cs typeface="Courier New" pitchFamily="49" charset="0"/>
              </a:rPr>
            </a:br>
            <a:r>
              <a:rPr lang="fr-FR" sz="2400" b="1" smtClean="0">
                <a:latin typeface="Courier New" pitchFamily="49" charset="0"/>
                <a:cs typeface="Courier New" pitchFamily="49" charset="0"/>
              </a:rPr>
              <a:t>  onChange = "this.form.submit()" /&gt;</a:t>
            </a:r>
            <a:endParaRPr lang="fr-FR" b="1" smtClean="0">
              <a:latin typeface="Courier New" pitchFamily="49" charset="0"/>
              <a:cs typeface="Courier New" pitchFamily="49" charset="0"/>
            </a:endParaRPr>
          </a:p>
          <a:p>
            <a:r>
              <a:rPr lang="fr-FR" smtClean="0"/>
              <a:t>La soumission du formulaire déclenchée par la modification du code postal ne doit pas lancer la validation de tous les composants du formulaire qui ne sont peut-être pas encore saisis.</a:t>
            </a:r>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re 1"/>
          <p:cNvSpPr>
            <a:spLocks noGrp="1"/>
          </p:cNvSpPr>
          <p:nvPr>
            <p:ph type="title"/>
          </p:nvPr>
        </p:nvSpPr>
        <p:spPr/>
        <p:txBody>
          <a:bodyPr/>
          <a:lstStyle/>
          <a:p>
            <a:r>
              <a:rPr lang="fr-FR" smtClean="0"/>
              <a:t>Exemple (2/2)</a:t>
            </a:r>
          </a:p>
        </p:txBody>
      </p:sp>
      <p:sp>
        <p:nvSpPr>
          <p:cNvPr id="54275" name="Espace réservé du contenu 2"/>
          <p:cNvSpPr>
            <a:spLocks noGrp="1"/>
          </p:cNvSpPr>
          <p:nvPr>
            <p:ph idx="1"/>
          </p:nvPr>
        </p:nvSpPr>
        <p:spPr/>
        <p:txBody>
          <a:bodyPr/>
          <a:lstStyle/>
          <a:p>
            <a:r>
              <a:rPr lang="fr-FR" smtClean="0"/>
              <a:t>La solution est de mettre un « immediate=true » sur le champ code postal.</a:t>
            </a:r>
          </a:p>
        </p:txBody>
      </p:sp>
      <p:sp>
        <p:nvSpPr>
          <p:cNvPr id="5427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a:t>21/10/99</a:t>
            </a:r>
          </a:p>
        </p:txBody>
      </p:sp>
      <p:sp>
        <p:nvSpPr>
          <p:cNvPr id="5427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a:t>Richard Grin</a:t>
            </a:r>
          </a:p>
        </p:txBody>
      </p:sp>
      <p:sp>
        <p:nvSpPr>
          <p:cNvPr id="5427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a:t>JSF - page </a:t>
            </a:r>
            <a:fld id="{0A37BC5F-94DE-4660-AA09-6F1E7707F382}" type="slidenum">
              <a:rPr lang="fr-FR"/>
              <a:pPr/>
              <a:t>49</a:t>
            </a:fld>
            <a:endParaRPr lang="fr-FR"/>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Espace réservé de la date 2"/>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55299" name="Espace réservé du pied de page 3"/>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55300" name="Espace réservé du numéro de diapositive 4"/>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A3D67FFE-A07E-4E3E-8D63-2D13C7A01001}" type="slidenum">
              <a:rPr lang="fr-FR" sz="1400">
                <a:solidFill>
                  <a:schemeClr val="bg1"/>
                </a:solidFill>
                <a:latin typeface="Times New Roman" pitchFamily="18" charset="0"/>
              </a:rPr>
              <a:pPr/>
              <a:t>50</a:t>
            </a:fld>
            <a:endParaRPr lang="fr-FR" sz="1400">
              <a:solidFill>
                <a:schemeClr val="bg1"/>
              </a:solidFill>
              <a:latin typeface="Times New Roman" pitchFamily="18" charset="0"/>
            </a:endParaRPr>
          </a:p>
        </p:txBody>
      </p:sp>
      <p:sp>
        <p:nvSpPr>
          <p:cNvPr id="55301" name="Rectangle 4"/>
          <p:cNvSpPr>
            <a:spLocks noGrp="1" noChangeArrowheads="1"/>
          </p:cNvSpPr>
          <p:nvPr>
            <p:ph type="title"/>
          </p:nvPr>
        </p:nvSpPr>
        <p:spPr>
          <a:xfrm>
            <a:off x="685800" y="2430463"/>
            <a:ext cx="7772400" cy="1143000"/>
          </a:xfrm>
        </p:spPr>
        <p:txBody>
          <a:bodyPr/>
          <a:lstStyle/>
          <a:p>
            <a:r>
              <a:rPr lang="fr-FR" smtClean="0">
                <a:solidFill>
                  <a:schemeClr val="tx1"/>
                </a:solidFill>
              </a:rPr>
              <a:t>Navigation entre pages JSF</a:t>
            </a:r>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56323"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56324"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1D69C0FC-ED63-4E77-B3D3-F35A4F01D4CE}" type="slidenum">
              <a:rPr lang="fr-FR" sz="1400">
                <a:solidFill>
                  <a:schemeClr val="bg1"/>
                </a:solidFill>
                <a:latin typeface="Times New Roman" pitchFamily="18" charset="0"/>
              </a:rPr>
              <a:pPr/>
              <a:t>51</a:t>
            </a:fld>
            <a:endParaRPr lang="fr-FR" sz="1400">
              <a:solidFill>
                <a:schemeClr val="bg1"/>
              </a:solidFill>
              <a:latin typeface="Times New Roman" pitchFamily="18" charset="0"/>
            </a:endParaRPr>
          </a:p>
        </p:txBody>
      </p:sp>
      <p:sp>
        <p:nvSpPr>
          <p:cNvPr id="56325" name="Rectangle 2"/>
          <p:cNvSpPr>
            <a:spLocks noGrp="1" noChangeArrowheads="1"/>
          </p:cNvSpPr>
          <p:nvPr>
            <p:ph type="title"/>
          </p:nvPr>
        </p:nvSpPr>
        <p:spPr/>
        <p:txBody>
          <a:bodyPr/>
          <a:lstStyle/>
          <a:p>
            <a:r>
              <a:rPr lang="fr-FR" smtClean="0"/>
              <a:t>Handler de navigation</a:t>
            </a:r>
          </a:p>
        </p:txBody>
      </p:sp>
      <p:sp>
        <p:nvSpPr>
          <p:cNvPr id="56326" name="Rectangle 3"/>
          <p:cNvSpPr>
            <a:spLocks noGrp="1" noChangeArrowheads="1"/>
          </p:cNvSpPr>
          <p:nvPr>
            <p:ph type="body" idx="1"/>
          </p:nvPr>
        </p:nvSpPr>
        <p:spPr>
          <a:xfrm>
            <a:off x="685800" y="1196975"/>
            <a:ext cx="7940675" cy="4724400"/>
          </a:xfrm>
        </p:spPr>
        <p:txBody>
          <a:bodyPr/>
          <a:lstStyle/>
          <a:p>
            <a:r>
              <a:rPr lang="fr-FR" dirty="0" smtClean="0"/>
              <a:t>La navigation entre les pages indique quelle page est affichée quand l’utilisateur clique sur un bouton pour soumettre un formulaire ou sur un lien,</a:t>
            </a:r>
          </a:p>
          <a:p>
            <a:r>
              <a:rPr lang="fr-FR" dirty="0" smtClean="0"/>
              <a:t>Cette navigation est déléguée au </a:t>
            </a:r>
            <a:r>
              <a:rPr lang="fr-FR" dirty="0" err="1" smtClean="0"/>
              <a:t>handler</a:t>
            </a:r>
            <a:r>
              <a:rPr lang="fr-FR" dirty="0" smtClean="0"/>
              <a:t> de navigation,</a:t>
            </a:r>
          </a:p>
          <a:p>
            <a:r>
              <a:rPr lang="fr-FR" dirty="0" smtClean="0"/>
              <a:t>La navigation peut être définie par des règles dans le fichier de configuration faces-config.xml </a:t>
            </a:r>
            <a:r>
              <a:rPr lang="fr-FR" dirty="0" smtClean="0">
                <a:solidFill>
                  <a:srgbClr val="FF0000"/>
                </a:solidFill>
              </a:rPr>
              <a:t>ou par des valeurs écrites dans le code Java ou dans la page JSF</a:t>
            </a: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5734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5734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9035CCCE-8E5D-4AAE-9071-014C1AB535A0}" type="slidenum">
              <a:rPr lang="fr-FR" sz="1400">
                <a:solidFill>
                  <a:schemeClr val="bg1"/>
                </a:solidFill>
                <a:latin typeface="Times New Roman" pitchFamily="18" charset="0"/>
              </a:rPr>
              <a:pPr/>
              <a:t>52</a:t>
            </a:fld>
            <a:endParaRPr lang="fr-FR" sz="1400">
              <a:solidFill>
                <a:schemeClr val="bg1"/>
              </a:solidFill>
              <a:latin typeface="Times New Roman" pitchFamily="18" charset="0"/>
            </a:endParaRPr>
          </a:p>
        </p:txBody>
      </p:sp>
      <p:sp>
        <p:nvSpPr>
          <p:cNvPr id="57349" name="Rectangle 2"/>
          <p:cNvSpPr>
            <a:spLocks noGrp="1" noChangeArrowheads="1"/>
          </p:cNvSpPr>
          <p:nvPr>
            <p:ph type="title"/>
          </p:nvPr>
        </p:nvSpPr>
        <p:spPr/>
        <p:txBody>
          <a:bodyPr/>
          <a:lstStyle/>
          <a:p>
            <a:r>
              <a:rPr lang="fr-FR" smtClean="0"/>
              <a:t>Navigation statique et dynamique</a:t>
            </a:r>
          </a:p>
        </p:txBody>
      </p:sp>
      <p:sp>
        <p:nvSpPr>
          <p:cNvPr id="57350" name="Rectangle 3"/>
          <p:cNvSpPr>
            <a:spLocks noGrp="1" noChangeArrowheads="1"/>
          </p:cNvSpPr>
          <p:nvPr>
            <p:ph type="body" idx="1"/>
          </p:nvPr>
        </p:nvSpPr>
        <p:spPr>
          <a:xfrm>
            <a:off x="685800" y="1371600"/>
            <a:ext cx="7772400" cy="4724400"/>
          </a:xfrm>
        </p:spPr>
        <p:txBody>
          <a:bodyPr/>
          <a:lstStyle/>
          <a:p>
            <a:r>
              <a:rPr lang="fr-FR" smtClean="0"/>
              <a:t>La navigation peut être statique : définie « en dur » au moment de l’écriture de l’application,</a:t>
            </a:r>
          </a:p>
          <a:p>
            <a:r>
              <a:rPr lang="fr-FR" smtClean="0"/>
              <a:t>La navigation peut aussi être dynamique : définie au moment de l’exécution par l’état de l’application (en fait par la valeur retournée par une méthode)</a:t>
            </a:r>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5837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5837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0BA63A37-AB77-4221-B9D5-C82AAD2719ED}" type="slidenum">
              <a:rPr lang="fr-FR" sz="1400">
                <a:solidFill>
                  <a:schemeClr val="bg1"/>
                </a:solidFill>
                <a:latin typeface="Times New Roman" pitchFamily="18" charset="0"/>
              </a:rPr>
              <a:pPr/>
              <a:t>53</a:t>
            </a:fld>
            <a:endParaRPr lang="fr-FR" sz="1400">
              <a:solidFill>
                <a:schemeClr val="bg1"/>
              </a:solidFill>
              <a:latin typeface="Times New Roman" pitchFamily="18" charset="0"/>
            </a:endParaRPr>
          </a:p>
        </p:txBody>
      </p:sp>
      <p:sp>
        <p:nvSpPr>
          <p:cNvPr id="58373" name="Rectangle 2"/>
          <p:cNvSpPr>
            <a:spLocks noGrp="1" noChangeArrowheads="1"/>
          </p:cNvSpPr>
          <p:nvPr>
            <p:ph type="title"/>
          </p:nvPr>
        </p:nvSpPr>
        <p:spPr/>
        <p:txBody>
          <a:bodyPr/>
          <a:lstStyle/>
          <a:p>
            <a:r>
              <a:rPr lang="fr-FR" smtClean="0"/>
              <a:t>Dans les pages JSF</a:t>
            </a:r>
          </a:p>
        </p:txBody>
      </p:sp>
      <p:sp>
        <p:nvSpPr>
          <p:cNvPr id="58374" name="Rectangle 3"/>
          <p:cNvSpPr>
            <a:spLocks noGrp="1" noChangeArrowheads="1"/>
          </p:cNvSpPr>
          <p:nvPr>
            <p:ph type="body" idx="1"/>
          </p:nvPr>
        </p:nvSpPr>
        <p:spPr/>
        <p:txBody>
          <a:bodyPr/>
          <a:lstStyle/>
          <a:p>
            <a:r>
              <a:rPr lang="fr-FR" dirty="0" smtClean="0"/>
              <a:t>Dans les pages JSF on indique la valeur ou la méthode associée à un bouton qui déterminera la navigation.</a:t>
            </a:r>
          </a:p>
          <a:p>
            <a:r>
              <a:rPr lang="fr-FR" dirty="0" smtClean="0"/>
              <a:t>Avec une valeur :</a:t>
            </a:r>
            <a:br>
              <a:rPr lang="fr-FR" dirty="0" smtClean="0"/>
            </a:br>
            <a:r>
              <a:rPr lang="fr-FR" sz="2400" b="1" dirty="0" smtClean="0">
                <a:latin typeface="Courier New" pitchFamily="49" charset="0"/>
              </a:rPr>
              <a:t>&lt;</a:t>
            </a:r>
            <a:r>
              <a:rPr lang="fr-FR" sz="2400" b="1" dirty="0" err="1" smtClean="0">
                <a:latin typeface="Courier New" pitchFamily="49" charset="0"/>
              </a:rPr>
              <a:t>h:commandButton</a:t>
            </a:r>
            <a:r>
              <a:rPr lang="fr-FR" sz="2400" b="1" dirty="0" smtClean="0">
                <a:latin typeface="Courier New" pitchFamily="49" charset="0"/>
              </a:rPr>
              <a:t> value=</a:t>
            </a:r>
            <a:r>
              <a:rPr lang="en-US" sz="2400" b="1" dirty="0" smtClean="0">
                <a:latin typeface="Courier New" pitchFamily="49" charset="0"/>
                <a:cs typeface="Courier New" pitchFamily="49" charset="0"/>
              </a:rPr>
              <a:t>"</a:t>
            </a:r>
            <a:r>
              <a:rPr lang="fr-FR" sz="2400" b="1" dirty="0" smtClean="0">
                <a:latin typeface="Courier New" pitchFamily="49" charset="0"/>
              </a:rPr>
              <a:t>Texte du bouton</a:t>
            </a:r>
            <a:r>
              <a:rPr lang="en-US" sz="2400" b="1" dirty="0" smtClean="0">
                <a:latin typeface="Courier New" pitchFamily="49" charset="0"/>
                <a:cs typeface="Courier New" pitchFamily="49" charset="0"/>
              </a:rPr>
              <a:t>"</a:t>
            </a:r>
            <a:r>
              <a:rPr lang="fr-FR" sz="2400" b="1" dirty="0" smtClean="0">
                <a:latin typeface="Courier New" pitchFamily="49" charset="0"/>
              </a:rPr>
              <a:t/>
            </a:r>
            <a:br>
              <a:rPr lang="fr-FR" sz="2400" b="1" dirty="0" smtClean="0">
                <a:latin typeface="Courier New" pitchFamily="49" charset="0"/>
              </a:rPr>
            </a:br>
            <a:r>
              <a:rPr lang="fr-FR" sz="2400" b="1" dirty="0" smtClean="0">
                <a:latin typeface="Courier New" pitchFamily="49" charset="0"/>
              </a:rPr>
              <a:t>    action=</a:t>
            </a:r>
            <a:r>
              <a:rPr lang="en-US" sz="2400" b="1" dirty="0" smtClean="0">
                <a:latin typeface="Courier New" pitchFamily="49" charset="0"/>
                <a:cs typeface="Courier New" pitchFamily="49" charset="0"/>
              </a:rPr>
              <a:t> "</a:t>
            </a:r>
            <a:r>
              <a:rPr lang="fr-FR" sz="2400" b="1" dirty="0" err="1" smtClean="0">
                <a:solidFill>
                  <a:srgbClr val="FF0000"/>
                </a:solidFill>
                <a:latin typeface="Courier New" pitchFamily="49" charset="0"/>
              </a:rPr>
              <a:t>pageSuivante</a:t>
            </a:r>
            <a:r>
              <a:rPr lang="en-US" sz="2400" b="1" dirty="0" smtClean="0">
                <a:latin typeface="Courier New" pitchFamily="49" charset="0"/>
                <a:cs typeface="Courier New" pitchFamily="49" charset="0"/>
              </a:rPr>
              <a:t>"</a:t>
            </a:r>
            <a:r>
              <a:rPr lang="fr-FR" sz="2400" b="1" dirty="0" smtClean="0">
                <a:latin typeface="Courier New" pitchFamily="49" charset="0"/>
              </a:rPr>
              <a:t>/&gt;</a:t>
            </a:r>
            <a:endParaRPr lang="fr-FR" sz="2400" dirty="0" smtClean="0"/>
          </a:p>
          <a:p>
            <a:r>
              <a:rPr lang="fr-FR" dirty="0" smtClean="0"/>
              <a:t>Avec une méthode (qui retourne un nom de page) :</a:t>
            </a:r>
            <a:br>
              <a:rPr lang="fr-FR" dirty="0" smtClean="0"/>
            </a:br>
            <a:r>
              <a:rPr lang="fr-FR" sz="2400" b="1" dirty="0" smtClean="0">
                <a:latin typeface="Courier New" pitchFamily="49" charset="0"/>
              </a:rPr>
              <a:t>&lt;</a:t>
            </a:r>
            <a:r>
              <a:rPr lang="fr-FR" sz="2400" b="1" dirty="0" err="1" smtClean="0">
                <a:latin typeface="Courier New" pitchFamily="49" charset="0"/>
              </a:rPr>
              <a:t>h:commandButton</a:t>
            </a:r>
            <a:r>
              <a:rPr lang="fr-FR" sz="2400" b="1" dirty="0" smtClean="0">
                <a:latin typeface="Courier New" pitchFamily="49" charset="0"/>
              </a:rPr>
              <a:t> value=</a:t>
            </a:r>
            <a:r>
              <a:rPr lang="en-US" sz="2400" b="1" dirty="0" smtClean="0">
                <a:latin typeface="Courier New" pitchFamily="49" charset="0"/>
                <a:cs typeface="Courier New" pitchFamily="49" charset="0"/>
              </a:rPr>
              <a:t>"</a:t>
            </a:r>
            <a:r>
              <a:rPr lang="fr-FR" sz="2400" b="1" dirty="0" smtClean="0">
                <a:latin typeface="Courier New" pitchFamily="49" charset="0"/>
              </a:rPr>
              <a:t>Texte du bouton</a:t>
            </a:r>
            <a:r>
              <a:rPr lang="en-US" sz="2400" b="1" dirty="0" smtClean="0">
                <a:latin typeface="Courier New" pitchFamily="49" charset="0"/>
                <a:cs typeface="Courier New" pitchFamily="49" charset="0"/>
              </a:rPr>
              <a:t>"</a:t>
            </a:r>
            <a:r>
              <a:rPr lang="fr-FR" sz="2400" b="1" dirty="0" smtClean="0">
                <a:latin typeface="Courier New" pitchFamily="49" charset="0"/>
              </a:rPr>
              <a:t/>
            </a:r>
            <a:br>
              <a:rPr lang="fr-FR" sz="2400" b="1" dirty="0" smtClean="0">
                <a:latin typeface="Courier New" pitchFamily="49" charset="0"/>
              </a:rPr>
            </a:br>
            <a:r>
              <a:rPr lang="fr-FR" sz="2400" b="1" dirty="0" smtClean="0">
                <a:latin typeface="Courier New" pitchFamily="49" charset="0"/>
              </a:rPr>
              <a:t>    action=</a:t>
            </a:r>
            <a:r>
              <a:rPr lang="en-US" sz="2400" b="1" dirty="0" smtClean="0">
                <a:latin typeface="Courier New" pitchFamily="49" charset="0"/>
                <a:cs typeface="Courier New" pitchFamily="49" charset="0"/>
              </a:rPr>
              <a:t>"</a:t>
            </a:r>
            <a:r>
              <a:rPr lang="fr-FR" sz="2400" b="1" dirty="0" smtClean="0">
                <a:solidFill>
                  <a:srgbClr val="FF0000"/>
                </a:solidFill>
                <a:latin typeface="Courier New" pitchFamily="49" charset="0"/>
              </a:rPr>
              <a:t>#{</a:t>
            </a:r>
            <a:r>
              <a:rPr lang="fr-FR" sz="2400" b="1" dirty="0" err="1" smtClean="0">
                <a:solidFill>
                  <a:srgbClr val="FF0000"/>
                </a:solidFill>
                <a:latin typeface="Courier New" pitchFamily="49" charset="0"/>
              </a:rPr>
              <a:t>nomBean.nomMethode</a:t>
            </a:r>
            <a:r>
              <a:rPr lang="fr-FR" sz="2400" b="1" dirty="0" smtClean="0">
                <a:solidFill>
                  <a:srgbClr val="FF0000"/>
                </a:solidFill>
                <a:latin typeface="Courier New" pitchFamily="49" charset="0"/>
              </a:rPr>
              <a:t>}</a:t>
            </a:r>
            <a:r>
              <a:rPr lang="en-US" sz="2400" b="1" dirty="0" smtClean="0">
                <a:latin typeface="Courier New" pitchFamily="49" charset="0"/>
                <a:cs typeface="Courier New" pitchFamily="49" charset="0"/>
              </a:rPr>
              <a:t>"</a:t>
            </a:r>
            <a:r>
              <a:rPr lang="fr-FR" sz="2400" b="1" dirty="0" smtClean="0">
                <a:latin typeface="Courier New" pitchFamily="49" charset="0"/>
              </a:rPr>
              <a:t>/&gt;</a:t>
            </a:r>
          </a:p>
        </p:txBody>
      </p:sp>
      <p:sp>
        <p:nvSpPr>
          <p:cNvPr id="58375" name="Rectangle 4"/>
          <p:cNvSpPr>
            <a:spLocks noChangeArrowheads="1"/>
          </p:cNvSpPr>
          <p:nvPr/>
        </p:nvSpPr>
        <p:spPr bwMode="auto">
          <a:xfrm>
            <a:off x="1116013" y="3491864"/>
            <a:ext cx="7416427" cy="74027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oAutofit/>
          </a:bodyPr>
          <a:lstStyle/>
          <a:p>
            <a:endParaRPr lang="fr-FR"/>
          </a:p>
        </p:txBody>
      </p:sp>
      <p:sp>
        <p:nvSpPr>
          <p:cNvPr id="58376" name="Rectangle 5"/>
          <p:cNvSpPr>
            <a:spLocks noChangeArrowheads="1"/>
          </p:cNvSpPr>
          <p:nvPr/>
        </p:nvSpPr>
        <p:spPr bwMode="auto">
          <a:xfrm>
            <a:off x="1049338" y="5331619"/>
            <a:ext cx="7483102" cy="68966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oAutofit/>
          </a:bodyPr>
          <a:lstStyle/>
          <a:p>
            <a:endParaRPr lang="fr-FR"/>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re 6"/>
          <p:cNvSpPr>
            <a:spLocks noGrp="1"/>
          </p:cNvSpPr>
          <p:nvPr>
            <p:ph type="title"/>
          </p:nvPr>
        </p:nvSpPr>
        <p:spPr>
          <a:xfrm>
            <a:off x="685800" y="2357438"/>
            <a:ext cx="7772400" cy="1143000"/>
          </a:xfrm>
        </p:spPr>
        <p:txBody>
          <a:bodyPr/>
          <a:lstStyle/>
          <a:p>
            <a:r>
              <a:rPr lang="fr-FR" smtClean="0">
                <a:solidFill>
                  <a:schemeClr val="tx1"/>
                </a:solidFill>
              </a:rPr>
              <a:t>Modèle de navigation GET - PRG</a:t>
            </a:r>
          </a:p>
        </p:txBody>
      </p:sp>
      <p:sp>
        <p:nvSpPr>
          <p:cNvPr id="62467"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62468"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62469"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9D3F8082-9A66-4885-AEAD-132BB8169CD0}" type="slidenum">
              <a:rPr lang="fr-FR" sz="1400">
                <a:solidFill>
                  <a:schemeClr val="bg1"/>
                </a:solidFill>
                <a:latin typeface="Times New Roman" pitchFamily="18" charset="0"/>
              </a:rPr>
              <a:pPr/>
              <a:t>54</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re 5"/>
          <p:cNvSpPr>
            <a:spLocks noGrp="1"/>
          </p:cNvSpPr>
          <p:nvPr>
            <p:ph type="title"/>
          </p:nvPr>
        </p:nvSpPr>
        <p:spPr/>
        <p:txBody>
          <a:bodyPr/>
          <a:lstStyle/>
          <a:p>
            <a:r>
              <a:rPr lang="fr-FR" smtClean="0"/>
              <a:t>Navigation par défaut</a:t>
            </a:r>
          </a:p>
        </p:txBody>
      </p:sp>
      <p:sp>
        <p:nvSpPr>
          <p:cNvPr id="63491" name="Espace réservé du contenu 6"/>
          <p:cNvSpPr>
            <a:spLocks noGrp="1"/>
          </p:cNvSpPr>
          <p:nvPr>
            <p:ph idx="1"/>
          </p:nvPr>
        </p:nvSpPr>
        <p:spPr/>
        <p:txBody>
          <a:bodyPr/>
          <a:lstStyle/>
          <a:p>
            <a:r>
              <a:rPr lang="fr-FR" smtClean="0"/>
              <a:t>Par défaut, JSF travaille avec des requêtes POST</a:t>
            </a:r>
          </a:p>
          <a:p>
            <a:r>
              <a:rPr lang="fr-FR" smtClean="0"/>
              <a:t>Depuis JSF 2.0 il est plus simple de travailler avec des requêtes GET, ce qui facilite l’utilisation de l’historique et marque-pages (</a:t>
            </a:r>
            <a:r>
              <a:rPr lang="fr-FR" i="1" smtClean="0"/>
              <a:t>bookmarks</a:t>
            </a:r>
            <a:r>
              <a:rPr lang="fr-FR" smtClean="0"/>
              <a:t>) des navigateurs et évite des doubles validations de formulaire non voulues par l’utilisateur.</a:t>
            </a:r>
          </a:p>
        </p:txBody>
      </p:sp>
      <p:sp>
        <p:nvSpPr>
          <p:cNvPr id="63492" name="Espace réservé de la date 2"/>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63493" name="Espace réservé du pied de page 3"/>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63494" name="Espace réservé du numéro de diapositive 4"/>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43571A51-0D64-4D8D-A87F-5F0A65577233}" type="slidenum">
              <a:rPr lang="fr-FR" sz="1400">
                <a:solidFill>
                  <a:schemeClr val="bg1"/>
                </a:solidFill>
                <a:latin typeface="Times New Roman" pitchFamily="18" charset="0"/>
              </a:rPr>
              <a:pPr/>
              <a:t>55</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re 1"/>
          <p:cNvSpPr>
            <a:spLocks noGrp="1"/>
          </p:cNvSpPr>
          <p:nvPr>
            <p:ph type="title"/>
          </p:nvPr>
        </p:nvSpPr>
        <p:spPr/>
        <p:txBody>
          <a:bodyPr/>
          <a:lstStyle/>
          <a:p>
            <a:r>
              <a:rPr lang="fr-FR" smtClean="0"/>
              <a:t>Utiliser GET</a:t>
            </a:r>
          </a:p>
        </p:txBody>
      </p:sp>
      <p:sp>
        <p:nvSpPr>
          <p:cNvPr id="64515" name="Espace réservé du contenu 2"/>
          <p:cNvSpPr>
            <a:spLocks noGrp="1"/>
          </p:cNvSpPr>
          <p:nvPr>
            <p:ph idx="1"/>
          </p:nvPr>
        </p:nvSpPr>
        <p:spPr/>
        <p:txBody>
          <a:bodyPr/>
          <a:lstStyle/>
          <a:p>
            <a:r>
              <a:rPr lang="fr-FR" smtClean="0"/>
              <a:t>2 composants de JSF 2.0 permettent de générer des requêtes GET : &lt;h:button&gt; et &lt;h:link&gt;</a:t>
            </a:r>
          </a:p>
          <a:p>
            <a:endParaRPr lang="fr-FR" smtClean="0"/>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re 1"/>
          <p:cNvSpPr>
            <a:spLocks noGrp="1"/>
          </p:cNvSpPr>
          <p:nvPr>
            <p:ph type="title"/>
          </p:nvPr>
        </p:nvSpPr>
        <p:spPr/>
        <p:txBody>
          <a:bodyPr/>
          <a:lstStyle/>
          <a:p>
            <a:r>
              <a:rPr lang="fr-FR" smtClean="0"/>
              <a:t>Le problème avec POST</a:t>
            </a:r>
          </a:p>
        </p:txBody>
      </p:sp>
      <p:sp>
        <p:nvSpPr>
          <p:cNvPr id="65539" name="Espace réservé du contenu 2"/>
          <p:cNvSpPr>
            <a:spLocks noGrp="1"/>
          </p:cNvSpPr>
          <p:nvPr>
            <p:ph idx="1"/>
          </p:nvPr>
        </p:nvSpPr>
        <p:spPr>
          <a:xfrm>
            <a:off x="685800" y="1125538"/>
            <a:ext cx="7772400" cy="4978400"/>
          </a:xfrm>
        </p:spPr>
        <p:txBody>
          <a:bodyPr/>
          <a:lstStyle/>
          <a:p>
            <a:r>
              <a:rPr lang="fr-FR" smtClean="0"/>
              <a:t>Avec une requête POST envoyée pour soumettre un formulaire</a:t>
            </a:r>
          </a:p>
          <a:p>
            <a:pPr lvl="1"/>
            <a:r>
              <a:rPr lang="fr-FR" sz="2800" smtClean="0"/>
              <a:t>le refresh de la page affichée (ou un retour en arrière) après un POST soumet à nouveau le formulaire ; le navigateur prévient l’utilisateur en affichant une fenêtre popup inquiétante et difficile à comprendre pour l’utilisateur,</a:t>
            </a:r>
          </a:p>
          <a:p>
            <a:pPr lvl="1"/>
            <a:r>
              <a:rPr lang="fr-FR" sz="2800" smtClean="0"/>
              <a:t>l’adresse de la page affichée après le POST est la même que celle du formulaire (donc pas possible de faire réafficher cette page en utilisant l’historique du navigateur)</a:t>
            </a:r>
          </a:p>
        </p:txBody>
      </p:sp>
      <p:sp>
        <p:nvSpPr>
          <p:cNvPr id="6554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6554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6554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F9B3B06-694C-4BEA-B91F-F7B3BB24314A}" type="slidenum">
              <a:rPr lang="fr-FR" sz="1400">
                <a:solidFill>
                  <a:schemeClr val="bg1"/>
                </a:solidFill>
                <a:latin typeface="Times New Roman" pitchFamily="18" charset="0"/>
              </a:rPr>
              <a:pPr/>
              <a:t>57</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re 1"/>
          <p:cNvSpPr>
            <a:spLocks noGrp="1"/>
          </p:cNvSpPr>
          <p:nvPr>
            <p:ph type="title"/>
          </p:nvPr>
        </p:nvSpPr>
        <p:spPr/>
        <p:txBody>
          <a:bodyPr/>
          <a:lstStyle/>
          <a:p>
            <a:r>
              <a:rPr lang="fr-FR" smtClean="0"/>
              <a:t>La raison du problème</a:t>
            </a:r>
          </a:p>
        </p:txBody>
      </p:sp>
      <p:sp>
        <p:nvSpPr>
          <p:cNvPr id="66563" name="Espace réservé du contenu 2"/>
          <p:cNvSpPr>
            <a:spLocks noGrp="1"/>
          </p:cNvSpPr>
          <p:nvPr>
            <p:ph idx="1"/>
          </p:nvPr>
        </p:nvSpPr>
        <p:spPr/>
        <p:txBody>
          <a:bodyPr/>
          <a:lstStyle/>
          <a:p>
            <a:r>
              <a:rPr lang="fr-FR" dirty="0" smtClean="0"/>
              <a:t>C’est le servlet qui intercepte les requêtes attachées aux pages JSF qui redirige vers la page désignée par le modèle de navigation JSF,</a:t>
            </a:r>
          </a:p>
          <a:p>
            <a:r>
              <a:rPr lang="fr-FR" dirty="0" smtClean="0"/>
              <a:t>Le navigateur n’a pas connaissance de cette direction et pense être toujours dans la page qui contient le formulaire qui a été soumis.</a:t>
            </a:r>
          </a:p>
        </p:txBody>
      </p:sp>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re 1"/>
          <p:cNvSpPr>
            <a:spLocks noGrp="1"/>
          </p:cNvSpPr>
          <p:nvPr>
            <p:ph type="title"/>
          </p:nvPr>
        </p:nvSpPr>
        <p:spPr/>
        <p:txBody>
          <a:bodyPr/>
          <a:lstStyle/>
          <a:p>
            <a:r>
              <a:rPr lang="fr-FR" smtClean="0"/>
              <a:t>Les conséquences du problème</a:t>
            </a:r>
          </a:p>
        </p:txBody>
      </p:sp>
      <p:sp>
        <p:nvSpPr>
          <p:cNvPr id="67587" name="Espace réservé du contenu 2"/>
          <p:cNvSpPr>
            <a:spLocks noGrp="1"/>
          </p:cNvSpPr>
          <p:nvPr>
            <p:ph idx="1"/>
          </p:nvPr>
        </p:nvSpPr>
        <p:spPr>
          <a:xfrm>
            <a:off x="685800" y="1125538"/>
            <a:ext cx="8001000" cy="4724400"/>
          </a:xfrm>
        </p:spPr>
        <p:txBody>
          <a:bodyPr/>
          <a:lstStyle/>
          <a:p>
            <a:r>
              <a:rPr lang="fr-FR" smtClean="0"/>
              <a:t>Le navigateur est en retard d’une page pour afficher l’URL de la page en cours,</a:t>
            </a:r>
          </a:p>
          <a:p>
            <a:r>
              <a:rPr lang="fr-FR" smtClean="0"/>
              <a:t>Il ne garde donc pas la bonne adresse URL si l’utilisateur veut garder un marque-page,</a:t>
            </a:r>
          </a:p>
          <a:p>
            <a:r>
              <a:rPr lang="fr-FR" smtClean="0"/>
              <a:t>Le navigateur pense être toujours dans la page qui contient le formulaire après un retour en arrière ou un refresh et il essaie de le soumettre à nouveau (il demande malgré tout une confirmation lors de la soumission multiple d’un formulaire).</a:t>
            </a:r>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re 1"/>
          <p:cNvSpPr>
            <a:spLocks noGrp="1"/>
          </p:cNvSpPr>
          <p:nvPr>
            <p:ph type="title"/>
          </p:nvPr>
        </p:nvSpPr>
        <p:spPr>
          <a:xfrm>
            <a:off x="184150" y="0"/>
            <a:ext cx="8775700" cy="908050"/>
          </a:xfrm>
        </p:spPr>
        <p:txBody>
          <a:bodyPr/>
          <a:lstStyle/>
          <a:p>
            <a:r>
              <a:rPr lang="fr-FR" smtClean="0"/>
              <a:t>La solution : </a:t>
            </a:r>
            <a:br>
              <a:rPr lang="fr-FR" smtClean="0"/>
            </a:br>
            <a:r>
              <a:rPr lang="fr-FR" smtClean="0"/>
              <a:t>POST, REDIRECT, GET (PRG)</a:t>
            </a:r>
          </a:p>
        </p:txBody>
      </p:sp>
      <p:sp>
        <p:nvSpPr>
          <p:cNvPr id="68611" name="Espace réservé du contenu 2"/>
          <p:cNvSpPr>
            <a:spLocks noGrp="1"/>
          </p:cNvSpPr>
          <p:nvPr>
            <p:ph idx="1"/>
          </p:nvPr>
        </p:nvSpPr>
        <p:spPr>
          <a:xfrm>
            <a:off x="685800" y="1916113"/>
            <a:ext cx="7940675" cy="4179887"/>
          </a:xfrm>
        </p:spPr>
        <p:txBody>
          <a:bodyPr/>
          <a:lstStyle/>
          <a:p>
            <a:r>
              <a:rPr lang="fr-FR" smtClean="0"/>
              <a:t>Le modèle POST– REDIRECT– GET préconise de</a:t>
            </a:r>
          </a:p>
          <a:p>
            <a:pPr lvl="1"/>
            <a:r>
              <a:rPr lang="fr-FR" sz="2800" smtClean="0"/>
              <a:t>Ne jamais montrer une page en réponse à un POST,</a:t>
            </a:r>
          </a:p>
          <a:p>
            <a:pPr lvl="1"/>
            <a:r>
              <a:rPr lang="fr-FR" sz="2800" smtClean="0"/>
              <a:t>Charger les pages uniquement avec des GET,</a:t>
            </a:r>
          </a:p>
          <a:p>
            <a:pPr lvl="1"/>
            <a:r>
              <a:rPr lang="fr-FR" sz="2800" smtClean="0"/>
              <a:t>Utiliser </a:t>
            </a:r>
            <a:r>
              <a:rPr lang="fr-FR" sz="2800" smtClean="0">
                <a:solidFill>
                  <a:srgbClr val="FF0000"/>
                </a:solidFill>
              </a:rPr>
              <a:t>la redirection </a:t>
            </a:r>
            <a:r>
              <a:rPr lang="fr-FR" sz="2800" smtClean="0"/>
              <a:t>pour passer de POST à GET.</a:t>
            </a:r>
          </a:p>
        </p:txBody>
      </p:sp>
      <p:sp>
        <p:nvSpPr>
          <p:cNvPr id="68612"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68613"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68614"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21F2241A-0FE3-47D3-B16E-AC52FACA3288}" type="slidenum">
              <a:rPr lang="fr-FR" sz="1400">
                <a:solidFill>
                  <a:schemeClr val="bg1"/>
                </a:solidFill>
                <a:latin typeface="Times New Roman" pitchFamily="18" charset="0"/>
              </a:rPr>
              <a:pPr/>
              <a:t>60</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re 1"/>
          <p:cNvSpPr>
            <a:spLocks noGrp="1"/>
          </p:cNvSpPr>
          <p:nvPr>
            <p:ph type="title"/>
          </p:nvPr>
        </p:nvSpPr>
        <p:spPr/>
        <p:txBody>
          <a:bodyPr/>
          <a:lstStyle/>
          <a:p>
            <a:r>
              <a:rPr lang="fr-FR" smtClean="0"/>
              <a:t>Sans PRG</a:t>
            </a:r>
          </a:p>
        </p:txBody>
      </p:sp>
      <p:pic>
        <p:nvPicPr>
          <p:cNvPr id="69635" name="Espace réservé du contenu 6" descr="PostRedirectGet_DoubleSubmitProblem.pn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915988" y="1874838"/>
            <a:ext cx="7312025" cy="4217987"/>
          </a:xfrm>
        </p:spPr>
      </p:pic>
      <p:sp>
        <p:nvSpPr>
          <p:cNvPr id="6963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6963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6963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1B5D2C89-F01D-468D-9D0A-0E7FABB62F49}" type="slidenum">
              <a:rPr lang="fr-FR" sz="1400">
                <a:solidFill>
                  <a:schemeClr val="bg1"/>
                </a:solidFill>
                <a:latin typeface="Times New Roman" pitchFamily="18" charset="0"/>
              </a:rPr>
              <a:pPr/>
              <a:t>61</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re 1"/>
          <p:cNvSpPr>
            <a:spLocks noGrp="1"/>
          </p:cNvSpPr>
          <p:nvPr>
            <p:ph type="title"/>
          </p:nvPr>
        </p:nvSpPr>
        <p:spPr/>
        <p:txBody>
          <a:bodyPr/>
          <a:lstStyle/>
          <a:p>
            <a:r>
              <a:rPr lang="fr-FR" smtClean="0"/>
              <a:t>Avec PRG</a:t>
            </a:r>
          </a:p>
        </p:txBody>
      </p:sp>
      <p:pic>
        <p:nvPicPr>
          <p:cNvPr id="70659" name="Espace réservé du contenu 6" descr="PostRedirectGet_DoubleSubmitSolution.pn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781175" y="1219200"/>
            <a:ext cx="5581650" cy="4946650"/>
          </a:xfrm>
        </p:spPr>
      </p:pic>
      <p:sp>
        <p:nvSpPr>
          <p:cNvPr id="7066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7066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7066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BCC11048-831A-44DC-A115-12A96B82E5B1}" type="slidenum">
              <a:rPr lang="fr-FR" sz="1400">
                <a:solidFill>
                  <a:schemeClr val="bg1"/>
                </a:solidFill>
                <a:latin typeface="Times New Roman" pitchFamily="18" charset="0"/>
              </a:rPr>
              <a:pPr/>
              <a:t>62</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re 1"/>
          <p:cNvSpPr>
            <a:spLocks noGrp="1"/>
          </p:cNvSpPr>
          <p:nvPr>
            <p:ph type="title"/>
          </p:nvPr>
        </p:nvSpPr>
        <p:spPr/>
        <p:txBody>
          <a:bodyPr/>
          <a:lstStyle/>
          <a:p>
            <a:r>
              <a:rPr lang="fr-FR" smtClean="0"/>
              <a:t>Problème de PRG</a:t>
            </a:r>
          </a:p>
        </p:txBody>
      </p:sp>
      <p:sp>
        <p:nvSpPr>
          <p:cNvPr id="71683" name="Espace réservé du contenu 2"/>
          <p:cNvSpPr>
            <a:spLocks noGrp="1"/>
          </p:cNvSpPr>
          <p:nvPr>
            <p:ph idx="1"/>
          </p:nvPr>
        </p:nvSpPr>
        <p:spPr>
          <a:xfrm>
            <a:off x="685800" y="1125538"/>
            <a:ext cx="7940675" cy="5327650"/>
          </a:xfrm>
        </p:spPr>
        <p:txBody>
          <a:bodyPr/>
          <a:lstStyle/>
          <a:p>
            <a:r>
              <a:rPr lang="fr-FR" dirty="0" smtClean="0"/>
              <a:t>PRG peut poser un problème lorsque la page vers laquelle l’utilisateur est redirigée (le GET) doit afficher des données manipulées par le formulaire,</a:t>
            </a:r>
          </a:p>
          <a:p>
            <a:r>
              <a:rPr lang="fr-FR" dirty="0" smtClean="0"/>
              <a:t>C’est le cas, par exemple, lorsque cette page est une page qui confirme l’enregistrement dans une base de données des informations saisies par l’utilisateur dans le formulaire,</a:t>
            </a:r>
          </a:p>
          <a:p>
            <a:r>
              <a:rPr lang="fr-FR" dirty="0" smtClean="0"/>
              <a:t>En effet, les informations conservées dans la portée de la </a:t>
            </a:r>
            <a:r>
              <a:rPr lang="fr-FR" b="1" dirty="0" smtClean="0">
                <a:solidFill>
                  <a:srgbClr val="FF0000"/>
                </a:solidFill>
              </a:rPr>
              <a:t>requête</a:t>
            </a:r>
            <a:r>
              <a:rPr lang="fr-FR" dirty="0" smtClean="0">
                <a:solidFill>
                  <a:srgbClr val="FF0000"/>
                </a:solidFill>
              </a:rPr>
              <a:t> </a:t>
            </a:r>
            <a:r>
              <a:rPr lang="fr-FR" dirty="0" smtClean="0"/>
              <a:t>du POST ne sont plus disponibles.</a:t>
            </a:r>
          </a:p>
        </p:txBody>
      </p:sp>
      <p:sp>
        <p:nvSpPr>
          <p:cNvPr id="7168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7168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7168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0F3A01AD-64EC-4376-BD1B-E9C1D6F4D3EC}" type="slidenum">
              <a:rPr lang="fr-FR" sz="1400">
                <a:solidFill>
                  <a:schemeClr val="bg1"/>
                </a:solidFill>
                <a:latin typeface="Times New Roman" pitchFamily="18" charset="0"/>
              </a:rPr>
              <a:pPr/>
              <a:t>63</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re 1"/>
          <p:cNvSpPr>
            <a:spLocks noGrp="1"/>
          </p:cNvSpPr>
          <p:nvPr>
            <p:ph type="title"/>
          </p:nvPr>
        </p:nvSpPr>
        <p:spPr/>
        <p:txBody>
          <a:bodyPr/>
          <a:lstStyle/>
          <a:p>
            <a:r>
              <a:rPr lang="fr-FR" smtClean="0"/>
              <a:t>Solutions</a:t>
            </a:r>
          </a:p>
        </p:txBody>
      </p:sp>
      <p:sp>
        <p:nvSpPr>
          <p:cNvPr id="72707" name="Espace réservé du contenu 2"/>
          <p:cNvSpPr>
            <a:spLocks noGrp="1"/>
          </p:cNvSpPr>
          <p:nvPr>
            <p:ph idx="1"/>
          </p:nvPr>
        </p:nvSpPr>
        <p:spPr>
          <a:xfrm>
            <a:off x="685800" y="981075"/>
            <a:ext cx="8278813" cy="5616575"/>
          </a:xfrm>
        </p:spPr>
        <p:txBody>
          <a:bodyPr/>
          <a:lstStyle/>
          <a:p>
            <a:r>
              <a:rPr lang="fr-FR" dirty="0" smtClean="0"/>
              <a:t>Une des solutions est de ranger les informations dans la session plutôt que dans la requête,</a:t>
            </a:r>
          </a:p>
          <a:p>
            <a:r>
              <a:rPr lang="fr-FR" dirty="0" smtClean="0"/>
              <a:t>Cependant cette solution peut conduire à une session trop encombrée,</a:t>
            </a:r>
          </a:p>
          <a:p>
            <a:r>
              <a:rPr lang="fr-FR" dirty="0" smtClean="0"/>
              <a:t>Une autre solution est de passer les informations d’une requête à l’autre,</a:t>
            </a:r>
          </a:p>
          <a:p>
            <a:r>
              <a:rPr lang="fr-FR" dirty="0" smtClean="0"/>
              <a:t>JSF 2.0 offre 3 nouvelles possibilités qui facilitent la tâche du développeur :</a:t>
            </a:r>
          </a:p>
          <a:p>
            <a:pPr lvl="1"/>
            <a:r>
              <a:rPr lang="fr-FR" sz="2800" dirty="0" smtClean="0"/>
              <a:t>la mémoire flash,</a:t>
            </a:r>
          </a:p>
          <a:p>
            <a:pPr lvl="1"/>
            <a:r>
              <a:rPr lang="fr-FR" sz="2800" dirty="0" smtClean="0">
                <a:solidFill>
                  <a:srgbClr val="FF0000"/>
                </a:solidFill>
              </a:rPr>
              <a:t>les paramètres de vue,</a:t>
            </a:r>
          </a:p>
          <a:p>
            <a:pPr lvl="1"/>
            <a:r>
              <a:rPr lang="fr-FR" sz="2800" dirty="0" smtClean="0">
                <a:solidFill>
                  <a:srgbClr val="FF0000"/>
                </a:solidFill>
              </a:rPr>
              <a:t>La portée conversation de CDI.</a:t>
            </a:r>
          </a:p>
        </p:txBody>
      </p:sp>
      <p:sp>
        <p:nvSpPr>
          <p:cNvPr id="72708"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72709"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72710"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996B92A5-7C10-4791-AF25-E2858A698E95}" type="slidenum">
              <a:rPr lang="fr-FR" sz="1400">
                <a:solidFill>
                  <a:schemeClr val="bg1"/>
                </a:solidFill>
                <a:latin typeface="Times New Roman" pitchFamily="18" charset="0"/>
              </a:rPr>
              <a:pPr/>
              <a:t>64</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re 1"/>
          <p:cNvSpPr>
            <a:spLocks noGrp="1"/>
          </p:cNvSpPr>
          <p:nvPr>
            <p:ph type="title"/>
          </p:nvPr>
        </p:nvSpPr>
        <p:spPr/>
        <p:txBody>
          <a:bodyPr/>
          <a:lstStyle/>
          <a:p>
            <a:r>
              <a:rPr lang="fr-FR" smtClean="0"/>
              <a:t>Paramètres de vue</a:t>
            </a:r>
          </a:p>
        </p:txBody>
      </p:sp>
      <p:sp>
        <p:nvSpPr>
          <p:cNvPr id="73731" name="Espace réservé du contenu 2"/>
          <p:cNvSpPr>
            <a:spLocks noGrp="1"/>
          </p:cNvSpPr>
          <p:nvPr>
            <p:ph idx="1"/>
          </p:nvPr>
        </p:nvSpPr>
        <p:spPr>
          <a:xfrm>
            <a:off x="685800" y="1524000"/>
            <a:ext cx="7875588" cy="4572000"/>
          </a:xfrm>
        </p:spPr>
        <p:txBody>
          <a:bodyPr/>
          <a:lstStyle/>
          <a:p>
            <a:r>
              <a:rPr lang="fr-FR" dirty="0" smtClean="0"/>
              <a:t>Les paramètres d’une vue sont définis par des balises </a:t>
            </a:r>
            <a:r>
              <a:rPr lang="fr-FR" sz="2400" b="1" dirty="0" smtClean="0">
                <a:latin typeface="Courier New" pitchFamily="49" charset="0"/>
                <a:cs typeface="Courier New" pitchFamily="49" charset="0"/>
              </a:rPr>
              <a:t>&lt;</a:t>
            </a:r>
            <a:r>
              <a:rPr lang="fr-FR" sz="2400" b="1" dirty="0" err="1" smtClean="0">
                <a:latin typeface="Courier New" pitchFamily="49" charset="0"/>
                <a:cs typeface="Courier New" pitchFamily="49" charset="0"/>
              </a:rPr>
              <a:t>f:viewParam</a:t>
            </a:r>
            <a:r>
              <a:rPr lang="fr-FR" sz="2400" b="1" dirty="0" smtClean="0">
                <a:latin typeface="Courier New" pitchFamily="49" charset="0"/>
                <a:cs typeface="Courier New" pitchFamily="49" charset="0"/>
              </a:rPr>
              <a:t>&gt;</a:t>
            </a:r>
            <a:r>
              <a:rPr lang="fr-FR" dirty="0" smtClean="0"/>
              <a:t> incluses dans une balise </a:t>
            </a:r>
            <a:r>
              <a:rPr lang="fr-FR" sz="2400" b="1" dirty="0" smtClean="0">
                <a:latin typeface="Courier New" pitchFamily="49" charset="0"/>
                <a:cs typeface="Courier New" pitchFamily="49" charset="0"/>
              </a:rPr>
              <a:t>&lt;</a:t>
            </a:r>
            <a:r>
              <a:rPr lang="fr-FR" sz="2400" b="1" dirty="0" err="1" smtClean="0">
                <a:latin typeface="Courier New" pitchFamily="49" charset="0"/>
                <a:cs typeface="Courier New" pitchFamily="49" charset="0"/>
              </a:rPr>
              <a:t>f:metadata</a:t>
            </a:r>
            <a:r>
              <a:rPr lang="fr-FR" sz="2400" b="1" dirty="0" smtClean="0">
                <a:latin typeface="Courier New" pitchFamily="49" charset="0"/>
                <a:cs typeface="Courier New" pitchFamily="49" charset="0"/>
              </a:rPr>
              <a:t>&gt;</a:t>
            </a:r>
            <a:r>
              <a:rPr lang="fr-FR" dirty="0" smtClean="0"/>
              <a:t> (à placer au début de la page destination de la navigation, avant les </a:t>
            </a:r>
            <a:r>
              <a:rPr lang="fr-FR" sz="2400" b="1" dirty="0" smtClean="0">
                <a:latin typeface="Courier New" pitchFamily="49" charset="0"/>
                <a:cs typeface="Courier New" pitchFamily="49" charset="0"/>
              </a:rPr>
              <a:t>&lt;</a:t>
            </a:r>
            <a:r>
              <a:rPr lang="fr-FR" sz="2400" b="1" dirty="0" err="1" smtClean="0">
                <a:latin typeface="Courier New" pitchFamily="49" charset="0"/>
                <a:cs typeface="Courier New" pitchFamily="49" charset="0"/>
              </a:rPr>
              <a:t>h:head</a:t>
            </a:r>
            <a:r>
              <a:rPr lang="fr-FR" sz="2400" b="1" dirty="0" smtClean="0">
                <a:latin typeface="Courier New" pitchFamily="49" charset="0"/>
                <a:cs typeface="Courier New" pitchFamily="49" charset="0"/>
              </a:rPr>
              <a:t>&gt;</a:t>
            </a:r>
            <a:r>
              <a:rPr lang="fr-FR" dirty="0" smtClean="0"/>
              <a:t> et </a:t>
            </a:r>
            <a:r>
              <a:rPr lang="fr-FR" sz="2400" b="1" dirty="0" smtClean="0">
                <a:latin typeface="Courier New" pitchFamily="49" charset="0"/>
                <a:cs typeface="Courier New" pitchFamily="49" charset="0"/>
              </a:rPr>
              <a:t>&lt;</a:t>
            </a:r>
            <a:r>
              <a:rPr lang="fr-FR" sz="2400" b="1" dirty="0" err="1" smtClean="0">
                <a:latin typeface="Courier New" pitchFamily="49" charset="0"/>
                <a:cs typeface="Courier New" pitchFamily="49" charset="0"/>
              </a:rPr>
              <a:t>h:body</a:t>
            </a:r>
            <a:r>
              <a:rPr lang="fr-FR" sz="2400" b="1" dirty="0" smtClean="0">
                <a:latin typeface="Courier New" pitchFamily="49" charset="0"/>
                <a:cs typeface="Courier New" pitchFamily="49" charset="0"/>
              </a:rPr>
              <a:t>&gt;</a:t>
            </a:r>
            <a:r>
              <a:rPr lang="fr-FR" dirty="0" smtClean="0"/>
              <a:t>) :</a:t>
            </a:r>
            <a:br>
              <a:rPr lang="fr-FR" dirty="0" smtClean="0"/>
            </a:br>
            <a:r>
              <a:rPr lang="fr-FR" sz="2400" b="1" dirty="0" smtClean="0">
                <a:latin typeface="Courier New" pitchFamily="49" charset="0"/>
                <a:cs typeface="Courier New" pitchFamily="49" charset="0"/>
              </a:rPr>
              <a:t>&lt;</a:t>
            </a:r>
            <a:r>
              <a:rPr lang="fr-FR" sz="2400" b="1" dirty="0" err="1" smtClean="0">
                <a:latin typeface="Courier New" pitchFamily="49" charset="0"/>
                <a:cs typeface="Courier New" pitchFamily="49" charset="0"/>
              </a:rPr>
              <a:t>f:metadata</a:t>
            </a:r>
            <a:r>
              <a:rPr lang="fr-FR" sz="2400" b="1" dirty="0" smtClean="0">
                <a:latin typeface="Courier New" pitchFamily="49" charset="0"/>
                <a:cs typeface="Courier New" pitchFamily="49" charset="0"/>
              </a:rPr>
              <a:t>&gt;</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&lt;</a:t>
            </a:r>
            <a:r>
              <a:rPr lang="fr-FR" sz="2400" b="1" dirty="0" err="1" smtClean="0">
                <a:latin typeface="Courier New" pitchFamily="49" charset="0"/>
                <a:cs typeface="Courier New" pitchFamily="49" charset="0"/>
              </a:rPr>
              <a:t>f:viewParam</a:t>
            </a:r>
            <a:r>
              <a:rPr lang="fr-FR" sz="2400" b="1" dirty="0" smtClean="0">
                <a:latin typeface="Courier New" pitchFamily="49" charset="0"/>
                <a:cs typeface="Courier New" pitchFamily="49" charset="0"/>
              </a:rPr>
              <a:t> </a:t>
            </a:r>
            <a:r>
              <a:rPr lang="fr-FR" sz="2400" b="1" dirty="0" err="1" smtClean="0">
                <a:latin typeface="Courier New" pitchFamily="49" charset="0"/>
                <a:cs typeface="Courier New" pitchFamily="49" charset="0"/>
              </a:rPr>
              <a:t>name</a:t>
            </a:r>
            <a:r>
              <a:rPr lang="fr-FR" sz="2400" b="1" dirty="0" smtClean="0">
                <a:latin typeface="Courier New" pitchFamily="49" charset="0"/>
                <a:cs typeface="Courier New" pitchFamily="49" charset="0"/>
              </a:rPr>
              <a:t>="n1"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value="#{bean1.p1}" /&gt;</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&lt;</a:t>
            </a:r>
            <a:r>
              <a:rPr lang="fr-FR" sz="2400" b="1" dirty="0" err="1" smtClean="0">
                <a:latin typeface="Courier New" pitchFamily="49" charset="0"/>
                <a:cs typeface="Courier New" pitchFamily="49" charset="0"/>
              </a:rPr>
              <a:t>f:viewParam</a:t>
            </a:r>
            <a:r>
              <a:rPr lang="fr-FR" sz="2400" b="1" dirty="0" smtClean="0">
                <a:latin typeface="Courier New" pitchFamily="49" charset="0"/>
                <a:cs typeface="Courier New" pitchFamily="49" charset="0"/>
              </a:rPr>
              <a:t> </a:t>
            </a:r>
            <a:r>
              <a:rPr lang="fr-FR" sz="2400" b="1" dirty="0" err="1" smtClean="0">
                <a:latin typeface="Courier New" pitchFamily="49" charset="0"/>
                <a:cs typeface="Courier New" pitchFamily="49" charset="0"/>
              </a:rPr>
              <a:t>name</a:t>
            </a:r>
            <a:r>
              <a:rPr lang="fr-FR" sz="2400" b="1" dirty="0" smtClean="0">
                <a:latin typeface="Courier New" pitchFamily="49" charset="0"/>
                <a:cs typeface="Courier New" pitchFamily="49" charset="0"/>
              </a:rPr>
              <a:t>="n2"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value="#{bean2.p2}" /&gt;</a:t>
            </a:r>
            <a:r>
              <a:rPr lang="fr-FR" sz="2400" dirty="0" smtClean="0"/>
              <a:t/>
            </a:r>
            <a:br>
              <a:rPr lang="fr-FR" sz="2400" dirty="0" smtClean="0"/>
            </a:br>
            <a:r>
              <a:rPr lang="fr-FR" sz="2400" b="1" dirty="0" smtClean="0">
                <a:latin typeface="Courier New" pitchFamily="49" charset="0"/>
                <a:cs typeface="Courier New" pitchFamily="49" charset="0"/>
              </a:rPr>
              <a:t>&lt;</a:t>
            </a:r>
            <a:r>
              <a:rPr lang="fr-FR" sz="2400" b="1" dirty="0" err="1" smtClean="0">
                <a:latin typeface="Courier New" pitchFamily="49" charset="0"/>
                <a:cs typeface="Courier New" pitchFamily="49" charset="0"/>
              </a:rPr>
              <a:t>f:metadata</a:t>
            </a:r>
            <a:r>
              <a:rPr lang="fr-FR" sz="2400" b="1" dirty="0" smtClean="0">
                <a:latin typeface="Courier New" pitchFamily="49" charset="0"/>
                <a:cs typeface="Courier New" pitchFamily="49" charset="0"/>
              </a:rPr>
              <a:t>&gt;</a:t>
            </a:r>
            <a:endParaRPr lang="fr-FR" sz="2400" dirty="0" smtClean="0"/>
          </a:p>
          <a:p>
            <a:pPr lvl="1"/>
            <a:endParaRPr lang="fr-FR" sz="2800" dirty="0" smtClean="0"/>
          </a:p>
        </p:txBody>
      </p:sp>
      <p:sp>
        <p:nvSpPr>
          <p:cNvPr id="73732"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73733"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73734"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5AE855C0-6885-405C-B801-3BB8BCB2F0B1}" type="slidenum">
              <a:rPr lang="fr-FR" sz="1400">
                <a:solidFill>
                  <a:schemeClr val="bg1"/>
                </a:solidFill>
                <a:latin typeface="Times New Roman" pitchFamily="18" charset="0"/>
              </a:rPr>
              <a:pPr/>
              <a:t>65</a:t>
            </a:fld>
            <a:endParaRPr lang="fr-FR" sz="1400">
              <a:solidFill>
                <a:schemeClr val="bg1"/>
              </a:solidFill>
              <a:latin typeface="Times New Roman" pitchFamily="18" charset="0"/>
            </a:endParaRPr>
          </a:p>
        </p:txBody>
      </p:sp>
      <p:sp>
        <p:nvSpPr>
          <p:cNvPr id="73735" name="Rectangle 6"/>
          <p:cNvSpPr>
            <a:spLocks noChangeArrowheads="1"/>
          </p:cNvSpPr>
          <p:nvPr/>
        </p:nvSpPr>
        <p:spPr bwMode="auto">
          <a:xfrm>
            <a:off x="1049338" y="3663280"/>
            <a:ext cx="7051054" cy="228600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fr-FR"/>
          </a:p>
        </p:txBody>
      </p:sp>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re 1"/>
          <p:cNvSpPr>
            <a:spLocks noGrp="1"/>
          </p:cNvSpPr>
          <p:nvPr>
            <p:ph type="title"/>
          </p:nvPr>
        </p:nvSpPr>
        <p:spPr/>
        <p:txBody>
          <a:bodyPr/>
          <a:lstStyle/>
          <a:p>
            <a:r>
              <a:rPr lang="fr-FR" smtClean="0"/>
              <a:t>&lt;f:viewParam&gt;</a:t>
            </a:r>
          </a:p>
        </p:txBody>
      </p:sp>
      <p:sp>
        <p:nvSpPr>
          <p:cNvPr id="74755" name="Espace réservé du contenu 2"/>
          <p:cNvSpPr>
            <a:spLocks noGrp="1"/>
          </p:cNvSpPr>
          <p:nvPr>
            <p:ph idx="1"/>
          </p:nvPr>
        </p:nvSpPr>
        <p:spPr/>
        <p:txBody>
          <a:bodyPr/>
          <a:lstStyle/>
          <a:p>
            <a:r>
              <a:rPr lang="fr-FR" smtClean="0"/>
              <a:t>L’attribut name désigne le nom d’un paramètre HTTP de requête GET,</a:t>
            </a:r>
          </a:p>
          <a:p>
            <a:r>
              <a:rPr lang="fr-FR" smtClean="0"/>
              <a:t>L’attribut value désigne (par une expression du langage EL) le nom d’une propriété d’un bean dans laquelle la valeur du paramètre est rangée,</a:t>
            </a:r>
          </a:p>
          <a:p>
            <a:r>
              <a:rPr lang="fr-FR" smtClean="0"/>
              <a:t>Important : il est possible d’indiquer une conversion ou une validation à faire sur les paramètres, comme sur les valeurs des composants saisis par l’utilisateur.</a:t>
            </a:r>
          </a:p>
        </p:txBody>
      </p:sp>
      <p:sp>
        <p:nvSpPr>
          <p:cNvPr id="7475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7475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7475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EDCBCC7C-0CBE-4748-B653-BD1714DA5857}" type="slidenum">
              <a:rPr lang="fr-FR" sz="1400">
                <a:solidFill>
                  <a:schemeClr val="bg1"/>
                </a:solidFill>
                <a:latin typeface="Times New Roman" pitchFamily="18" charset="0"/>
              </a:rPr>
              <a:pPr/>
              <a:t>66</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re 1"/>
          <p:cNvSpPr>
            <a:spLocks noGrp="1"/>
          </p:cNvSpPr>
          <p:nvPr>
            <p:ph type="title"/>
          </p:nvPr>
        </p:nvSpPr>
        <p:spPr/>
        <p:txBody>
          <a:bodyPr/>
          <a:lstStyle/>
          <a:p>
            <a:r>
              <a:rPr lang="fr-FR" smtClean="0"/>
              <a:t>&lt;f:viewParam&gt; (suite)</a:t>
            </a:r>
          </a:p>
        </p:txBody>
      </p:sp>
      <p:sp>
        <p:nvSpPr>
          <p:cNvPr id="75779" name="Espace réservé du contenu 2"/>
          <p:cNvSpPr>
            <a:spLocks noGrp="1"/>
          </p:cNvSpPr>
          <p:nvPr>
            <p:ph idx="1"/>
          </p:nvPr>
        </p:nvSpPr>
        <p:spPr>
          <a:xfrm>
            <a:off x="685800" y="1447800"/>
            <a:ext cx="8001000" cy="5076825"/>
          </a:xfrm>
        </p:spPr>
        <p:txBody>
          <a:bodyPr/>
          <a:lstStyle/>
          <a:p>
            <a:r>
              <a:rPr lang="fr-FR" smtClean="0"/>
              <a:t>Un URL vers une page qui contient des balises </a:t>
            </a:r>
            <a:r>
              <a:rPr lang="fr-FR" b="1" smtClean="0">
                <a:latin typeface="Courier New" pitchFamily="49" charset="0"/>
                <a:cs typeface="Courier New" pitchFamily="49" charset="0"/>
              </a:rPr>
              <a:t>&lt;f:viewParam&gt;</a:t>
            </a:r>
            <a:r>
              <a:rPr lang="fr-FR" smtClean="0"/>
              <a:t> contiendra tous les paramètres indiqués par les </a:t>
            </a:r>
            <a:r>
              <a:rPr lang="fr-FR" b="1" smtClean="0">
                <a:latin typeface="Courier New" pitchFamily="49" charset="0"/>
                <a:cs typeface="Courier New" pitchFamily="49" charset="0"/>
              </a:rPr>
              <a:t>&lt;f:viewParam&gt;</a:t>
            </a:r>
            <a:r>
              <a:rPr lang="fr-FR" smtClean="0"/>
              <a:t> s’il contient « </a:t>
            </a:r>
            <a:r>
              <a:rPr lang="fr-FR" b="1" smtClean="0">
                <a:latin typeface="Courier New" pitchFamily="49" charset="0"/>
                <a:cs typeface="Courier New" pitchFamily="49" charset="0"/>
              </a:rPr>
              <a:t>includeViewParams=true</a:t>
            </a:r>
            <a:r>
              <a:rPr lang="fr-FR" smtClean="0"/>
              <a:t> »</a:t>
            </a:r>
          </a:p>
          <a:p>
            <a:r>
              <a:rPr lang="fr-FR" smtClean="0"/>
              <a:t>Exemple :</a:t>
            </a:r>
            <a:br>
              <a:rPr lang="fr-FR" smtClean="0"/>
            </a:br>
            <a:r>
              <a:rPr lang="fr-FR" sz="2400" b="1" smtClean="0">
                <a:latin typeface="Courier New" pitchFamily="49" charset="0"/>
                <a:cs typeface="Courier New" pitchFamily="49" charset="0"/>
              </a:rPr>
              <a:t>&lt;h:commandButton value=…</a:t>
            </a:r>
            <a:br>
              <a:rPr lang="fr-FR" sz="2400" b="1" smtClean="0">
                <a:latin typeface="Courier New" pitchFamily="49" charset="0"/>
                <a:cs typeface="Courier New" pitchFamily="49" charset="0"/>
              </a:rPr>
            </a:br>
            <a:r>
              <a:rPr lang="fr-FR" sz="2400" b="1" smtClean="0">
                <a:latin typeface="Courier New" pitchFamily="49" charset="0"/>
                <a:cs typeface="Courier New" pitchFamily="49" charset="0"/>
              </a:rPr>
              <a:t>  action="page2?faces-redirect=true </a:t>
            </a:r>
            <a:br>
              <a:rPr lang="fr-FR" sz="2400" b="1" smtClean="0">
                <a:latin typeface="Courier New" pitchFamily="49" charset="0"/>
                <a:cs typeface="Courier New" pitchFamily="49" charset="0"/>
              </a:rPr>
            </a:br>
            <a:r>
              <a:rPr lang="fr-FR" sz="2400" b="1" smtClean="0">
                <a:latin typeface="Courier New" pitchFamily="49" charset="0"/>
                <a:cs typeface="Courier New" pitchFamily="49" charset="0"/>
              </a:rPr>
              <a:t>&amp;amp;</a:t>
            </a:r>
            <a:r>
              <a:rPr lang="fr-FR" sz="2400" b="1" smtClean="0">
                <a:solidFill>
                  <a:srgbClr val="FF0000"/>
                </a:solidFill>
                <a:latin typeface="Courier New" pitchFamily="49" charset="0"/>
                <a:cs typeface="Courier New" pitchFamily="49" charset="0"/>
              </a:rPr>
              <a:t>includeViewParams=true</a:t>
            </a:r>
            <a:r>
              <a:rPr lang="fr-FR" sz="2400" b="1" smtClean="0">
                <a:latin typeface="Courier New" pitchFamily="49" charset="0"/>
                <a:cs typeface="Courier New" pitchFamily="49" charset="0"/>
              </a:rPr>
              <a:t>"</a:t>
            </a:r>
          </a:p>
          <a:p>
            <a:pPr lvl="1"/>
            <a:r>
              <a:rPr lang="fr-FR" b="1" smtClean="0">
                <a:latin typeface="Courier New" pitchFamily="49" charset="0"/>
                <a:cs typeface="Courier New" pitchFamily="49" charset="0"/>
              </a:rPr>
              <a:t>Dans le navigateur on verra l’URL avec les paramètres HTTP.</a:t>
            </a:r>
          </a:p>
        </p:txBody>
      </p:sp>
    </p:spTree>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re 1"/>
          <p:cNvSpPr>
            <a:spLocks noGrp="1"/>
          </p:cNvSpPr>
          <p:nvPr>
            <p:ph type="title"/>
          </p:nvPr>
        </p:nvSpPr>
        <p:spPr>
          <a:xfrm>
            <a:off x="250825" y="228600"/>
            <a:ext cx="8642350" cy="679450"/>
          </a:xfrm>
        </p:spPr>
        <p:txBody>
          <a:bodyPr/>
          <a:lstStyle/>
          <a:p>
            <a:r>
              <a:rPr lang="fr-FR" smtClean="0"/>
              <a:t>Fonctionnement de </a:t>
            </a:r>
            <a:r>
              <a:rPr lang="fr-FR" smtClean="0">
                <a:latin typeface="Courier New" pitchFamily="49" charset="0"/>
                <a:cs typeface="Courier New" pitchFamily="49" charset="0"/>
              </a:rPr>
              <a:t>includeViewParams</a:t>
            </a:r>
          </a:p>
        </p:txBody>
      </p:sp>
      <p:sp>
        <p:nvSpPr>
          <p:cNvPr id="76803" name="Espace réservé du contenu 2"/>
          <p:cNvSpPr>
            <a:spLocks noGrp="1"/>
          </p:cNvSpPr>
          <p:nvPr>
            <p:ph idx="1"/>
          </p:nvPr>
        </p:nvSpPr>
        <p:spPr>
          <a:xfrm>
            <a:off x="685800" y="1125538"/>
            <a:ext cx="7772400" cy="4895850"/>
          </a:xfrm>
        </p:spPr>
        <p:txBody>
          <a:bodyPr/>
          <a:lstStyle/>
          <a:p>
            <a:pPr marL="514350" indent="-514350">
              <a:buFont typeface="Arial" pitchFamily="34" charset="0"/>
              <a:buAutoNum type="arabicPeriod"/>
            </a:pPr>
            <a:r>
              <a:rPr lang="fr-FR" smtClean="0"/>
              <a:t>La page de départ a un URL qui a le paramètre </a:t>
            </a:r>
            <a:r>
              <a:rPr lang="fr-FR" b="1" smtClean="0">
                <a:latin typeface="Courier New" pitchFamily="49" charset="0"/>
                <a:cs typeface="Courier New" pitchFamily="49" charset="0"/>
              </a:rPr>
              <a:t>includeViewParams,</a:t>
            </a:r>
          </a:p>
          <a:p>
            <a:pPr marL="514350" indent="-514350">
              <a:buFont typeface="Arial" pitchFamily="34" charset="0"/>
              <a:buAutoNum type="arabicPeriod"/>
            </a:pPr>
            <a:r>
              <a:rPr lang="fr-FR" smtClean="0"/>
              <a:t>Elle va chercher les </a:t>
            </a:r>
            <a:r>
              <a:rPr lang="fr-FR" b="1" smtClean="0">
                <a:latin typeface="Courier New" pitchFamily="49" charset="0"/>
                <a:cs typeface="Courier New" pitchFamily="49" charset="0"/>
              </a:rPr>
              <a:t>&lt;f:viewParam&gt;</a:t>
            </a:r>
            <a:r>
              <a:rPr lang="fr-FR" smtClean="0"/>
              <a:t> de la page de destination. Pour chacun, elle ajoute un paramètre à la requête GET en allant chercher la valeur qui est indiquée par l’attribut value du </a:t>
            </a:r>
            <a:r>
              <a:rPr lang="fr-FR" b="1" smtClean="0">
                <a:latin typeface="Courier New" pitchFamily="49" charset="0"/>
                <a:cs typeface="Courier New" pitchFamily="49" charset="0"/>
              </a:rPr>
              <a:t>&lt;f:viewParam&gt;,</a:t>
            </a:r>
          </a:p>
          <a:p>
            <a:pPr marL="514350" indent="-514350">
              <a:buFont typeface="Arial" pitchFamily="34" charset="0"/>
              <a:buAutoNum type="arabicPeriod"/>
            </a:pPr>
            <a:r>
              <a:rPr lang="fr-FR" smtClean="0"/>
              <a:t>A l’arrivée dans la page cible, la valeur du paramètre est mise dans la propriété du bean indiquée par l’attribut value</a:t>
            </a:r>
          </a:p>
        </p:txBody>
      </p:sp>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re 1"/>
          <p:cNvSpPr>
            <a:spLocks noGrp="1"/>
          </p:cNvSpPr>
          <p:nvPr>
            <p:ph type="title"/>
          </p:nvPr>
        </p:nvSpPr>
        <p:spPr>
          <a:xfrm>
            <a:off x="384175" y="228600"/>
            <a:ext cx="8375650" cy="536575"/>
          </a:xfrm>
        </p:spPr>
        <p:txBody>
          <a:bodyPr/>
          <a:lstStyle/>
          <a:p>
            <a:r>
              <a:rPr lang="fr-FR" smtClean="0"/>
              <a:t>Fonctionnement de </a:t>
            </a:r>
            <a:r>
              <a:rPr lang="fr-FR" smtClean="0">
                <a:latin typeface="Courier New" pitchFamily="49" charset="0"/>
                <a:cs typeface="Courier New" pitchFamily="49" charset="0"/>
              </a:rPr>
              <a:t>includeViewParams</a:t>
            </a:r>
          </a:p>
        </p:txBody>
      </p:sp>
      <p:sp>
        <p:nvSpPr>
          <p:cNvPr id="77827" name="Espace réservé du contenu 2"/>
          <p:cNvSpPr>
            <a:spLocks noGrp="1"/>
          </p:cNvSpPr>
          <p:nvPr>
            <p:ph idx="1"/>
          </p:nvPr>
        </p:nvSpPr>
        <p:spPr>
          <a:xfrm>
            <a:off x="685800" y="1338263"/>
            <a:ext cx="7772400" cy="4322762"/>
          </a:xfrm>
        </p:spPr>
        <p:txBody>
          <a:bodyPr/>
          <a:lstStyle/>
          <a:p>
            <a:r>
              <a:rPr lang="fr-FR" smtClean="0"/>
              <a:t>Cela revient à faire passer une valeur d’une page à l’autre,</a:t>
            </a:r>
          </a:p>
          <a:p>
            <a:r>
              <a:rPr lang="fr-FR" smtClean="0"/>
              <a:t>Si la portée du bean est la requête et qu’il y a eu redirection, cela revient plus précisément à faire passer la valeur d’une propriété d’un bean dans un autre bean (de la même classe).</a:t>
            </a:r>
          </a:p>
        </p:txBody>
      </p:sp>
    </p:spTree>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re 1"/>
          <p:cNvSpPr>
            <a:spLocks noGrp="1"/>
          </p:cNvSpPr>
          <p:nvPr>
            <p:ph type="title"/>
          </p:nvPr>
        </p:nvSpPr>
        <p:spPr/>
        <p:txBody>
          <a:bodyPr/>
          <a:lstStyle/>
          <a:p>
            <a:r>
              <a:rPr lang="fr-FR" smtClean="0"/>
              <a:t>Donner une valeur à un paramètre</a:t>
            </a:r>
          </a:p>
        </p:txBody>
      </p:sp>
      <p:sp>
        <p:nvSpPr>
          <p:cNvPr id="78851" name="Espace réservé du contenu 2"/>
          <p:cNvSpPr>
            <a:spLocks noGrp="1"/>
          </p:cNvSpPr>
          <p:nvPr>
            <p:ph idx="1"/>
          </p:nvPr>
        </p:nvSpPr>
        <p:spPr>
          <a:xfrm>
            <a:off x="684213" y="1052736"/>
            <a:ext cx="7772400" cy="5616624"/>
          </a:xfrm>
        </p:spPr>
        <p:txBody>
          <a:bodyPr/>
          <a:lstStyle/>
          <a:p>
            <a:r>
              <a:rPr lang="fr-FR" dirty="0" smtClean="0"/>
              <a:t>Il y a plusieurs façons de donner une valeur à un paramètre de requête GET ; les voici dans l’ordre de priorité inverse (la dernière façon l’emporte)</a:t>
            </a:r>
          </a:p>
          <a:p>
            <a:pPr lvl="1"/>
            <a:r>
              <a:rPr lang="fr-FR" dirty="0" smtClean="0"/>
              <a:t>Dans la valeur du </a:t>
            </a:r>
            <a:r>
              <a:rPr lang="fr-FR" dirty="0" err="1" smtClean="0"/>
              <a:t>outcome</a:t>
            </a:r>
            <a:r>
              <a:rPr lang="fr-FR" dirty="0" smtClean="0"/>
              <a:t/>
            </a:r>
            <a:br>
              <a:rPr lang="fr-FR" dirty="0" smtClean="0"/>
            </a:br>
            <a:r>
              <a:rPr lang="fr-FR" dirty="0" smtClean="0"/>
              <a:t>&lt;</a:t>
            </a:r>
            <a:r>
              <a:rPr lang="fr-FR" dirty="0" err="1" smtClean="0"/>
              <a:t>h:link</a:t>
            </a:r>
            <a:r>
              <a:rPr lang="fr-FR" dirty="0" smtClean="0"/>
              <a:t> </a:t>
            </a:r>
            <a:r>
              <a:rPr lang="fr-FR" dirty="0" err="1" smtClean="0">
                <a:solidFill>
                  <a:srgbClr val="FF0000"/>
                </a:solidFill>
              </a:rPr>
              <a:t>outcome</a:t>
            </a:r>
            <a:r>
              <a:rPr lang="fr-FR" dirty="0" smtClean="0"/>
              <a:t>="</a:t>
            </a:r>
            <a:r>
              <a:rPr lang="fr-FR" dirty="0" err="1" smtClean="0"/>
              <a:t>page?p</a:t>
            </a:r>
            <a:r>
              <a:rPr lang="fr-FR" dirty="0" smtClean="0"/>
              <a:t>=4&amp;amp;p2=‘bibi’ " …&gt;</a:t>
            </a:r>
            <a:br>
              <a:rPr lang="fr-FR" dirty="0" smtClean="0"/>
            </a:br>
            <a:r>
              <a:rPr lang="fr-FR" dirty="0" smtClean="0"/>
              <a:t>&lt;</a:t>
            </a:r>
            <a:r>
              <a:rPr lang="fr-FR" dirty="0" err="1" smtClean="0"/>
              <a:t>h:link</a:t>
            </a:r>
            <a:r>
              <a:rPr lang="fr-FR" dirty="0" smtClean="0"/>
              <a:t> </a:t>
            </a:r>
            <a:r>
              <a:rPr lang="fr-FR" dirty="0" err="1" smtClean="0">
                <a:solidFill>
                  <a:srgbClr val="FF0000"/>
                </a:solidFill>
              </a:rPr>
              <a:t>outcome</a:t>
            </a:r>
            <a:r>
              <a:rPr lang="fr-FR" dirty="0" smtClean="0"/>
              <a:t>="</a:t>
            </a:r>
            <a:r>
              <a:rPr lang="fr-FR" dirty="0" err="1" smtClean="0"/>
              <a:t>page?p</a:t>
            </a:r>
            <a:r>
              <a:rPr lang="fr-FR" dirty="0" smtClean="0"/>
              <a:t>=#{</a:t>
            </a:r>
            <a:r>
              <a:rPr lang="fr-FR" dirty="0" err="1" smtClean="0"/>
              <a:t>bean.prop</a:t>
            </a:r>
            <a:r>
              <a:rPr lang="fr-FR" dirty="0" smtClean="0"/>
              <a:t> + 2} " …&gt;</a:t>
            </a:r>
          </a:p>
          <a:p>
            <a:pPr lvl="1"/>
            <a:r>
              <a:rPr lang="fr-FR" dirty="0" smtClean="0"/>
              <a:t>Avec les paramètres de vue</a:t>
            </a:r>
            <a:br>
              <a:rPr lang="fr-FR" dirty="0" smtClean="0"/>
            </a:br>
            <a:r>
              <a:rPr lang="fr-FR" dirty="0" smtClean="0"/>
              <a:t>&lt;</a:t>
            </a:r>
            <a:r>
              <a:rPr lang="fr-FR" dirty="0" err="1" smtClean="0"/>
              <a:t>h:link</a:t>
            </a:r>
            <a:r>
              <a:rPr lang="fr-FR" dirty="0" smtClean="0"/>
              <a:t> </a:t>
            </a:r>
            <a:r>
              <a:rPr lang="fr-FR" dirty="0" err="1" smtClean="0"/>
              <a:t>outcome</a:t>
            </a:r>
            <a:r>
              <a:rPr lang="fr-FR" dirty="0" smtClean="0"/>
              <a:t>="page" </a:t>
            </a:r>
            <a:r>
              <a:rPr lang="fr-FR" dirty="0" err="1" smtClean="0">
                <a:solidFill>
                  <a:srgbClr val="FF0000"/>
                </a:solidFill>
              </a:rPr>
              <a:t>includeViewParams</a:t>
            </a:r>
            <a:r>
              <a:rPr lang="fr-FR" dirty="0" smtClean="0">
                <a:solidFill>
                  <a:srgbClr val="FF0000"/>
                </a:solidFill>
              </a:rPr>
              <a:t>="</a:t>
            </a:r>
            <a:r>
              <a:rPr lang="fr-FR" dirty="0" err="1" smtClean="0">
                <a:solidFill>
                  <a:srgbClr val="FF0000"/>
                </a:solidFill>
              </a:rPr>
              <a:t>true</a:t>
            </a:r>
            <a:r>
              <a:rPr lang="fr-FR" dirty="0">
                <a:solidFill>
                  <a:srgbClr val="FF0000"/>
                </a:solidFill>
              </a:rPr>
              <a:t>"</a:t>
            </a:r>
            <a:r>
              <a:rPr lang="fr-FR" dirty="0" smtClean="0"/>
              <a:t> …&gt;</a:t>
            </a:r>
          </a:p>
          <a:p>
            <a:pPr lvl="1"/>
            <a:r>
              <a:rPr lang="fr-FR" dirty="0" smtClean="0"/>
              <a:t>Avec un &lt;</a:t>
            </a:r>
            <a:r>
              <a:rPr lang="fr-FR" dirty="0" err="1" smtClean="0"/>
              <a:t>f:param</a:t>
            </a:r>
            <a:r>
              <a:rPr lang="fr-FR" dirty="0" smtClean="0"/>
              <a:t>&gt;</a:t>
            </a:r>
            <a:br>
              <a:rPr lang="fr-FR" dirty="0" smtClean="0"/>
            </a:br>
            <a:r>
              <a:rPr lang="fr-FR" dirty="0" smtClean="0"/>
              <a:t>&lt;</a:t>
            </a:r>
            <a:r>
              <a:rPr lang="fr-FR" dirty="0" err="1" smtClean="0"/>
              <a:t>h:link</a:t>
            </a:r>
            <a:r>
              <a:rPr lang="fr-FR" dirty="0" smtClean="0"/>
              <a:t> </a:t>
            </a:r>
            <a:r>
              <a:rPr lang="fr-FR" dirty="0" err="1" smtClean="0"/>
              <a:t>outcome</a:t>
            </a:r>
            <a:r>
              <a:rPr lang="fr-FR" dirty="0" smtClean="0"/>
              <a:t>="page" </a:t>
            </a:r>
            <a:r>
              <a:rPr lang="fr-FR" dirty="0" err="1" smtClean="0"/>
              <a:t>includeViewParams</a:t>
            </a:r>
            <a:r>
              <a:rPr lang="fr-FR" dirty="0" smtClean="0"/>
              <a:t>="</a:t>
            </a:r>
            <a:r>
              <a:rPr lang="fr-FR" dirty="0" err="1" smtClean="0"/>
              <a:t>true</a:t>
            </a:r>
            <a:r>
              <a:rPr lang="fr-FR" dirty="0" smtClean="0"/>
              <a:t>" …&gt;</a:t>
            </a:r>
            <a:br>
              <a:rPr lang="fr-FR" dirty="0" smtClean="0"/>
            </a:br>
            <a:r>
              <a:rPr lang="fr-FR" dirty="0" smtClean="0">
                <a:solidFill>
                  <a:srgbClr val="FF0000"/>
                </a:solidFill>
              </a:rPr>
              <a:t>  &lt;</a:t>
            </a:r>
            <a:r>
              <a:rPr lang="fr-FR" dirty="0" err="1" smtClean="0">
                <a:solidFill>
                  <a:srgbClr val="FF0000"/>
                </a:solidFill>
              </a:rPr>
              <a:t>f:param</a:t>
            </a:r>
            <a:r>
              <a:rPr lang="fr-FR" dirty="0" smtClean="0">
                <a:solidFill>
                  <a:srgbClr val="FF0000"/>
                </a:solidFill>
              </a:rPr>
              <a:t> </a:t>
            </a:r>
            <a:r>
              <a:rPr lang="fr-FR" dirty="0" err="1" smtClean="0">
                <a:solidFill>
                  <a:srgbClr val="FF0000"/>
                </a:solidFill>
              </a:rPr>
              <a:t>name</a:t>
            </a:r>
            <a:r>
              <a:rPr lang="fr-FR" dirty="0" smtClean="0">
                <a:solidFill>
                  <a:srgbClr val="FF0000"/>
                </a:solidFill>
              </a:rPr>
              <a:t>=</a:t>
            </a:r>
            <a:r>
              <a:rPr lang="fr-FR" dirty="0">
                <a:solidFill>
                  <a:srgbClr val="FF0000"/>
                </a:solidFill>
              </a:rPr>
              <a:t>"p"</a:t>
            </a:r>
            <a:r>
              <a:rPr lang="fr-FR" dirty="0" smtClean="0">
                <a:solidFill>
                  <a:srgbClr val="FF0000"/>
                </a:solidFill>
              </a:rPr>
              <a:t> value=…/&gt; </a:t>
            </a:r>
            <a:r>
              <a:rPr lang="fr-FR" dirty="0" smtClean="0"/>
              <a:t>&lt;/</a:t>
            </a:r>
            <a:r>
              <a:rPr lang="fr-FR" dirty="0" err="1" smtClean="0"/>
              <a:t>h:link</a:t>
            </a:r>
            <a:r>
              <a:rPr lang="fr-FR" dirty="0" smtClean="0"/>
              <a:t>&gt;</a:t>
            </a:r>
            <a:br>
              <a:rPr lang="fr-FR" dirty="0" smtClean="0"/>
            </a:br>
            <a:endParaRPr lang="fr-FR" dirty="0" smtClean="0"/>
          </a:p>
        </p:txBody>
      </p:sp>
    </p:spTree>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re 1"/>
          <p:cNvSpPr>
            <a:spLocks noGrp="1"/>
          </p:cNvSpPr>
          <p:nvPr>
            <p:ph type="title"/>
          </p:nvPr>
        </p:nvSpPr>
        <p:spPr>
          <a:xfrm>
            <a:off x="685800" y="228600"/>
            <a:ext cx="7772400" cy="896938"/>
          </a:xfrm>
        </p:spPr>
        <p:txBody>
          <a:bodyPr/>
          <a:lstStyle/>
          <a:p>
            <a:r>
              <a:rPr lang="fr-FR" smtClean="0"/>
              <a:t>Exemple ; </a:t>
            </a:r>
            <a:r>
              <a:rPr lang="fr-FR" sz="3600" smtClean="0">
                <a:latin typeface="Courier New" pitchFamily="49" charset="0"/>
                <a:cs typeface="Courier New" pitchFamily="49" charset="0"/>
              </a:rPr>
              <a:t>page2.xhtml</a:t>
            </a:r>
            <a:endParaRPr lang="fr-FR" smtClean="0">
              <a:latin typeface="Courier New" pitchFamily="49" charset="0"/>
              <a:cs typeface="Courier New" pitchFamily="49" charset="0"/>
            </a:endParaRPr>
          </a:p>
        </p:txBody>
      </p:sp>
      <p:sp>
        <p:nvSpPr>
          <p:cNvPr id="79875" name="Espace réservé du contenu 2"/>
          <p:cNvSpPr>
            <a:spLocks noGrp="1"/>
          </p:cNvSpPr>
          <p:nvPr>
            <p:ph idx="1"/>
          </p:nvPr>
        </p:nvSpPr>
        <p:spPr>
          <a:xfrm>
            <a:off x="684213" y="1052513"/>
            <a:ext cx="7772400" cy="4979987"/>
          </a:xfrm>
        </p:spPr>
        <p:txBody>
          <a:bodyPr/>
          <a:lstStyle/>
          <a:p>
            <a:pPr>
              <a:buFont typeface="Monotype Sorts"/>
              <a:buNone/>
            </a:pPr>
            <a:r>
              <a:rPr lang="fr-FR" sz="2000" b="1" smtClean="0">
                <a:latin typeface="Courier New" pitchFamily="49" charset="0"/>
                <a:cs typeface="Courier New" pitchFamily="49" charset="0"/>
              </a:rPr>
              <a:t>&lt;!DOCTYPE …&gt;</a:t>
            </a:r>
          </a:p>
          <a:p>
            <a:pPr>
              <a:buFont typeface="Monotype Sorts"/>
              <a:buNone/>
            </a:pPr>
            <a:r>
              <a:rPr lang="fr-FR" sz="2000" b="1" smtClean="0">
                <a:latin typeface="Courier New" pitchFamily="49" charset="0"/>
                <a:cs typeface="Courier New" pitchFamily="49" charset="0"/>
              </a:rPr>
              <a:t>&lt;html xmlns="http://www.w3.org/1999/xhtml"</a:t>
            </a:r>
          </a:p>
          <a:p>
            <a:pPr>
              <a:buFont typeface="Monotype Sorts"/>
              <a:buNone/>
            </a:pPr>
            <a:r>
              <a:rPr lang="fr-FR" sz="2000" b="1" smtClean="0">
                <a:latin typeface="Courier New" pitchFamily="49" charset="0"/>
                <a:cs typeface="Courier New" pitchFamily="49" charset="0"/>
              </a:rPr>
              <a:t>      xmlns=...&gt;</a:t>
            </a:r>
          </a:p>
          <a:p>
            <a:pPr>
              <a:buFont typeface="Monotype Sorts"/>
              <a:buNone/>
            </a:pPr>
            <a:r>
              <a:rPr lang="fr-FR" sz="2000" b="1" smtClean="0">
                <a:latin typeface="Courier New" pitchFamily="49" charset="0"/>
                <a:cs typeface="Courier New" pitchFamily="49" charset="0"/>
              </a:rPr>
              <a:t>&lt;f:metadata&gt;</a:t>
            </a:r>
          </a:p>
          <a:p>
            <a:pPr>
              <a:buFont typeface="Monotype Sorts"/>
              <a:buNone/>
            </a:pPr>
            <a:r>
              <a:rPr lang="fr-FR" sz="2000" b="1" smtClean="0">
                <a:solidFill>
                  <a:srgbClr val="FF0000"/>
                </a:solidFill>
                <a:latin typeface="Courier New" pitchFamily="49" charset="0"/>
                <a:cs typeface="Courier New" pitchFamily="49" charset="0"/>
              </a:rPr>
              <a:t>  &lt;f:viewParam name="param1"   </a:t>
            </a:r>
          </a:p>
          <a:p>
            <a:pPr>
              <a:buFont typeface="Monotype Sorts"/>
              <a:buNone/>
            </a:pPr>
            <a:r>
              <a:rPr lang="fr-FR" sz="2000" b="1" smtClean="0">
                <a:solidFill>
                  <a:srgbClr val="FF0000"/>
                </a:solidFill>
                <a:latin typeface="Courier New" pitchFamily="49" charset="0"/>
                <a:cs typeface="Courier New" pitchFamily="49" charset="0"/>
              </a:rPr>
              <a:t>               value="#{bean.prop1}"/&gt;</a:t>
            </a:r>
          </a:p>
          <a:p>
            <a:pPr>
              <a:buFont typeface="Monotype Sorts"/>
              <a:buNone/>
            </a:pPr>
            <a:r>
              <a:rPr lang="fr-FR" sz="2000" b="1" smtClean="0">
                <a:latin typeface="Courier New" pitchFamily="49" charset="0"/>
                <a:cs typeface="Courier New" pitchFamily="49" charset="0"/>
              </a:rPr>
              <a:t>  &lt;f:viewParam name="param2" value="#{…}"/&gt;</a:t>
            </a:r>
          </a:p>
          <a:p>
            <a:pPr>
              <a:buFont typeface="Monotype Sorts"/>
              <a:buNone/>
            </a:pPr>
            <a:r>
              <a:rPr lang="fr-FR" sz="2000" b="1" smtClean="0">
                <a:latin typeface="Courier New" pitchFamily="49" charset="0"/>
                <a:cs typeface="Courier New" pitchFamily="49" charset="0"/>
              </a:rPr>
              <a:t>&lt;/f:metadata&gt;</a:t>
            </a:r>
          </a:p>
          <a:p>
            <a:pPr>
              <a:buFont typeface="Monotype Sorts"/>
              <a:buNone/>
            </a:pPr>
            <a:r>
              <a:rPr lang="fr-FR" sz="2000" b="1" smtClean="0">
                <a:latin typeface="Courier New" pitchFamily="49" charset="0"/>
                <a:cs typeface="Courier New" pitchFamily="49" charset="0"/>
              </a:rPr>
              <a:t>&lt;h:head&gt;…&lt;/h:head&gt;</a:t>
            </a:r>
          </a:p>
          <a:p>
            <a:pPr>
              <a:buFont typeface="Monotype Sorts"/>
              <a:buNone/>
            </a:pPr>
            <a:r>
              <a:rPr lang="fr-FR" sz="2000" b="1" smtClean="0">
                <a:latin typeface="Courier New" pitchFamily="49" charset="0"/>
                <a:cs typeface="Courier New" pitchFamily="49" charset="0"/>
              </a:rPr>
              <a:t>&lt;h:body&gt;</a:t>
            </a:r>
          </a:p>
          <a:p>
            <a:pPr>
              <a:buFont typeface="Monotype Sorts"/>
              <a:buNone/>
            </a:pPr>
            <a:r>
              <a:rPr lang="fr-FR" sz="2000" b="1" smtClean="0">
                <a:latin typeface="Courier New" pitchFamily="49" charset="0"/>
                <a:cs typeface="Courier New" pitchFamily="49" charset="0"/>
              </a:rPr>
              <a:t>  Valeur : </a:t>
            </a:r>
            <a:r>
              <a:rPr lang="fr-FR" sz="2000" b="1" smtClean="0">
                <a:solidFill>
                  <a:srgbClr val="FF0000"/>
                </a:solidFill>
                <a:latin typeface="Courier New" pitchFamily="49" charset="0"/>
                <a:cs typeface="Courier New" pitchFamily="49" charset="0"/>
              </a:rPr>
              <a:t>#{bean.prop1}</a:t>
            </a:r>
            <a:endParaRPr lang="fr-FR" sz="2000" smtClean="0">
              <a:solidFill>
                <a:srgbClr val="FF0000"/>
              </a:solidFill>
              <a:latin typeface="Courier New" pitchFamily="49" charset="0"/>
              <a:cs typeface="Courier New" pitchFamily="49" charset="0"/>
            </a:endParaRPr>
          </a:p>
        </p:txBody>
      </p:sp>
      <p:sp>
        <p:nvSpPr>
          <p:cNvPr id="7987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7987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7987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EE6ABE44-1E1C-45CF-A2E9-9BC88D04C130}" type="slidenum">
              <a:rPr lang="fr-FR" sz="1400">
                <a:solidFill>
                  <a:schemeClr val="bg1"/>
                </a:solidFill>
                <a:latin typeface="Times New Roman" pitchFamily="18" charset="0"/>
              </a:rPr>
              <a:pPr/>
              <a:t>71</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re 1"/>
          <p:cNvSpPr>
            <a:spLocks noGrp="1"/>
          </p:cNvSpPr>
          <p:nvPr>
            <p:ph type="title"/>
          </p:nvPr>
        </p:nvSpPr>
        <p:spPr/>
        <p:txBody>
          <a:bodyPr/>
          <a:lstStyle/>
          <a:p>
            <a:r>
              <a:rPr lang="fr-FR" smtClean="0"/>
              <a:t>Fonctionnement</a:t>
            </a:r>
          </a:p>
        </p:txBody>
      </p:sp>
      <p:sp>
        <p:nvSpPr>
          <p:cNvPr id="80899" name="Espace réservé du contenu 2"/>
          <p:cNvSpPr>
            <a:spLocks noGrp="1"/>
          </p:cNvSpPr>
          <p:nvPr>
            <p:ph idx="1"/>
          </p:nvPr>
        </p:nvSpPr>
        <p:spPr/>
        <p:txBody>
          <a:bodyPr/>
          <a:lstStyle/>
          <a:p>
            <a:r>
              <a:rPr lang="fr-FR" smtClean="0"/>
              <a:t>Si </a:t>
            </a:r>
            <a:r>
              <a:rPr lang="fr-FR" b="1" smtClean="0">
                <a:latin typeface="Courier New" pitchFamily="49" charset="0"/>
                <a:cs typeface="Courier New" pitchFamily="49" charset="0"/>
              </a:rPr>
              <a:t>page2</a:t>
            </a:r>
            <a:r>
              <a:rPr lang="fr-FR" smtClean="0"/>
              <a:t> est appelé par la requête GET suivante,</a:t>
            </a:r>
            <a:br>
              <a:rPr lang="fr-FR" smtClean="0"/>
            </a:br>
            <a:r>
              <a:rPr lang="fr-FR" b="1" smtClean="0">
                <a:latin typeface="Courier New" pitchFamily="49" charset="0"/>
                <a:cs typeface="Courier New" pitchFamily="49" charset="0"/>
              </a:rPr>
              <a:t>page2.xhtml?param1=v1&amp;param2=v2</a:t>
            </a:r>
            <a:r>
              <a:rPr lang="fr-FR" smtClean="0"/>
              <a:t/>
            </a:r>
            <a:br>
              <a:rPr lang="fr-FR" smtClean="0"/>
            </a:br>
            <a:r>
              <a:rPr lang="fr-FR" smtClean="0"/>
              <a:t>la méthode </a:t>
            </a:r>
            <a:r>
              <a:rPr lang="fr-FR" b="1" smtClean="0">
                <a:latin typeface="Courier New" pitchFamily="49" charset="0"/>
                <a:cs typeface="Courier New" pitchFamily="49" charset="0"/>
              </a:rPr>
              <a:t>setProp1</a:t>
            </a:r>
            <a:r>
              <a:rPr lang="fr-FR" smtClean="0"/>
              <a:t> du bean est appelée avec l’argument v1 (idem pour param2 et v2),</a:t>
            </a:r>
          </a:p>
          <a:p>
            <a:r>
              <a:rPr lang="fr-FR" smtClean="0"/>
              <a:t>Si un paramètre n’apparait pas dans le GET, la valeur du paramètre de requête est </a:t>
            </a:r>
            <a:r>
              <a:rPr lang="fr-FR" b="1" smtClean="0">
                <a:latin typeface="Courier New" pitchFamily="49" charset="0"/>
                <a:cs typeface="Courier New" pitchFamily="49" charset="0"/>
              </a:rPr>
              <a:t>null</a:t>
            </a:r>
            <a:r>
              <a:rPr lang="fr-FR" smtClean="0"/>
              <a:t> et le </a:t>
            </a:r>
            <a:r>
              <a:rPr lang="fr-FR" i="1" smtClean="0"/>
              <a:t>setter</a:t>
            </a:r>
            <a:r>
              <a:rPr lang="fr-FR" smtClean="0"/>
              <a:t> n’est pas appelé (la propriété du bean n’est donc pas mise à null).</a:t>
            </a:r>
          </a:p>
        </p:txBody>
      </p:sp>
      <p:sp>
        <p:nvSpPr>
          <p:cNvPr id="80900"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80901"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80902"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CF1E0027-E883-49EE-BC84-7F93AFCA0E6D}" type="slidenum">
              <a:rPr lang="fr-FR" sz="1400">
                <a:solidFill>
                  <a:schemeClr val="bg1"/>
                </a:solidFill>
                <a:latin typeface="Times New Roman" pitchFamily="18" charset="0"/>
              </a:rPr>
              <a:pPr/>
              <a:t>72</a:t>
            </a:fld>
            <a:endParaRPr lang="fr-FR" sz="1400">
              <a:solidFill>
                <a:schemeClr val="bg1"/>
              </a:solidFill>
              <a:latin typeface="Times New Roman" pitchFamily="18" charset="0"/>
            </a:endParaRPr>
          </a:p>
        </p:txBody>
      </p:sp>
      <p:sp>
        <p:nvSpPr>
          <p:cNvPr id="80903" name="Rectangle 6"/>
          <p:cNvSpPr>
            <a:spLocks noChangeArrowheads="1"/>
          </p:cNvSpPr>
          <p:nvPr/>
        </p:nvSpPr>
        <p:spPr bwMode="auto">
          <a:xfrm>
            <a:off x="1049338" y="2039938"/>
            <a:ext cx="180975" cy="401637"/>
          </a:xfrm>
          <a:prstGeom prst="rect">
            <a:avLst/>
          </a:prstGeom>
          <a:noFill/>
          <a:ln w="9525" algn="ctr">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p>
            <a:endParaRPr lang="fr-FR"/>
          </a:p>
        </p:txBody>
      </p:sp>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re 1"/>
          <p:cNvSpPr>
            <a:spLocks noGrp="1"/>
          </p:cNvSpPr>
          <p:nvPr>
            <p:ph type="title"/>
          </p:nvPr>
        </p:nvSpPr>
        <p:spPr/>
        <p:txBody>
          <a:bodyPr/>
          <a:lstStyle/>
          <a:p>
            <a:r>
              <a:rPr lang="fr-FR" smtClean="0"/>
              <a:t>Bookmarquer des URL de page</a:t>
            </a:r>
          </a:p>
        </p:txBody>
      </p:sp>
      <p:sp>
        <p:nvSpPr>
          <p:cNvPr id="81923" name="Espace réservé du contenu 2"/>
          <p:cNvSpPr>
            <a:spLocks noGrp="1"/>
          </p:cNvSpPr>
          <p:nvPr>
            <p:ph idx="1"/>
          </p:nvPr>
        </p:nvSpPr>
        <p:spPr>
          <a:xfrm>
            <a:off x="685800" y="1125538"/>
            <a:ext cx="8001000" cy="4724400"/>
          </a:xfrm>
        </p:spPr>
        <p:txBody>
          <a:bodyPr/>
          <a:lstStyle/>
          <a:p>
            <a:r>
              <a:rPr lang="fr-FR" smtClean="0"/>
              <a:t>Outre le fait qu’un refresh ne provoque plus de soumission du formulaire, le modèle PRG permet aussi de permettre de conserver un URL utile dans un marque-page ou dans l’historique,</a:t>
            </a:r>
          </a:p>
          <a:p>
            <a:r>
              <a:rPr lang="fr-FR" smtClean="0"/>
              <a:t>En effet, l’URL contient les paramètres qui permettront de réafficher les mêmes données à un autre moment,</a:t>
            </a:r>
          </a:p>
          <a:p>
            <a:r>
              <a:rPr lang="fr-FR" smtClean="0"/>
              <a:t>Sans PRG, les données utiles sont conservées dans l’entité de la requête et pas dans l’URL.</a:t>
            </a:r>
          </a:p>
        </p:txBody>
      </p:sp>
      <p:sp>
        <p:nvSpPr>
          <p:cNvPr id="81924"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81925"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81926"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4E654582-5916-4871-BD3A-280F8777B1EC}" type="slidenum">
              <a:rPr lang="fr-FR" sz="1400">
                <a:solidFill>
                  <a:schemeClr val="bg1"/>
                </a:solidFill>
                <a:latin typeface="Times New Roman" pitchFamily="18" charset="0"/>
              </a:rPr>
              <a:pPr/>
              <a:t>73</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re 1"/>
          <p:cNvSpPr>
            <a:spLocks noGrp="1"/>
          </p:cNvSpPr>
          <p:nvPr>
            <p:ph type="title"/>
          </p:nvPr>
        </p:nvSpPr>
        <p:spPr/>
        <p:txBody>
          <a:bodyPr/>
          <a:lstStyle/>
          <a:p>
            <a:r>
              <a:rPr lang="fr-FR" smtClean="0"/>
              <a:t>preRenderView Listener (1)</a:t>
            </a:r>
          </a:p>
        </p:txBody>
      </p:sp>
      <p:sp>
        <p:nvSpPr>
          <p:cNvPr id="82947" name="Espace réservé du contenu 2"/>
          <p:cNvSpPr>
            <a:spLocks noGrp="1"/>
          </p:cNvSpPr>
          <p:nvPr>
            <p:ph idx="1"/>
          </p:nvPr>
        </p:nvSpPr>
        <p:spPr/>
        <p:txBody>
          <a:bodyPr/>
          <a:lstStyle/>
          <a:p>
            <a:r>
              <a:rPr lang="fr-FR" smtClean="0"/>
              <a:t>Une situation courante : il est possible de ne mettre en paramètre qu’un identificateur des données qui ont été traitées,</a:t>
            </a:r>
          </a:p>
          <a:p>
            <a:r>
              <a:rPr lang="fr-FR" smtClean="0"/>
              <a:t>Par exemple, que la clé primaire des données enregistrées dans la base de données,</a:t>
            </a:r>
          </a:p>
          <a:p>
            <a:r>
              <a:rPr lang="fr-FR" smtClean="0"/>
              <a:t>Avec les procédés précédents on peut faire passer cet identificateur dans la page qui va afficher les données.</a:t>
            </a:r>
          </a:p>
        </p:txBody>
      </p:sp>
      <p:sp>
        <p:nvSpPr>
          <p:cNvPr id="82948"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82949"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82950"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400B68DC-7AFD-4B2E-A94E-FB7375B05C7B}" type="slidenum">
              <a:rPr lang="fr-FR" sz="1400">
                <a:solidFill>
                  <a:schemeClr val="bg1"/>
                </a:solidFill>
                <a:latin typeface="Times New Roman" pitchFamily="18" charset="0"/>
              </a:rPr>
              <a:pPr/>
              <a:t>74</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re 1"/>
          <p:cNvSpPr>
            <a:spLocks noGrp="1"/>
          </p:cNvSpPr>
          <p:nvPr>
            <p:ph type="title"/>
          </p:nvPr>
        </p:nvSpPr>
        <p:spPr/>
        <p:txBody>
          <a:bodyPr/>
          <a:lstStyle/>
          <a:p>
            <a:r>
              <a:rPr lang="fr-FR" smtClean="0"/>
              <a:t>preRenderView Listener (2)</a:t>
            </a:r>
          </a:p>
        </p:txBody>
      </p:sp>
      <p:sp>
        <p:nvSpPr>
          <p:cNvPr id="83971" name="Espace réservé du contenu 2"/>
          <p:cNvSpPr>
            <a:spLocks noGrp="1"/>
          </p:cNvSpPr>
          <p:nvPr>
            <p:ph idx="1"/>
          </p:nvPr>
        </p:nvSpPr>
        <p:spPr/>
        <p:txBody>
          <a:bodyPr/>
          <a:lstStyle/>
          <a:p>
            <a:r>
              <a:rPr lang="fr-FR" smtClean="0"/>
              <a:t>Mais ça ne suffit pas ; il faut utiliser une autre nouveauté de JSF 2.0, les listeners « preRenderView » qui permet </a:t>
            </a:r>
            <a:r>
              <a:rPr lang="fr-FR" smtClean="0">
                <a:solidFill>
                  <a:srgbClr val="FF0000"/>
                </a:solidFill>
              </a:rPr>
              <a:t>d’exécuter une action avant l’affichage de la vue,</a:t>
            </a:r>
          </a:p>
          <a:p>
            <a:r>
              <a:rPr lang="fr-FR" smtClean="0"/>
              <a:t>On peut ainsi aller rechercher (par exemple dans une base de données) les informations identifiées par l’identificateur </a:t>
            </a:r>
            <a:r>
              <a:rPr lang="fr-FR" smtClean="0">
                <a:solidFill>
                  <a:srgbClr val="FF0000"/>
                </a:solidFill>
              </a:rPr>
              <a:t>depuis la vue</a:t>
            </a:r>
            <a:r>
              <a:rPr lang="fr-FR" smtClean="0"/>
              <a:t>,</a:t>
            </a:r>
          </a:p>
          <a:p>
            <a:r>
              <a:rPr lang="fr-FR" smtClean="0"/>
              <a:t>Pour le GET, le code du </a:t>
            </a:r>
            <a:r>
              <a:rPr lang="fr-FR" i="1" smtClean="0"/>
              <a:t>listener</a:t>
            </a:r>
            <a:r>
              <a:rPr lang="fr-FR" smtClean="0"/>
              <a:t> joue en quelque sorte le rôle de l’action pour un POST.</a:t>
            </a:r>
          </a:p>
        </p:txBody>
      </p:sp>
      <p:sp>
        <p:nvSpPr>
          <p:cNvPr id="83972"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83973"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83974"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AB19C09F-70EB-4AF3-B34F-B6C86D962F20}" type="slidenum">
              <a:rPr lang="fr-FR" sz="1400">
                <a:solidFill>
                  <a:schemeClr val="bg1"/>
                </a:solidFill>
                <a:latin typeface="Times New Roman" pitchFamily="18" charset="0"/>
              </a:rPr>
              <a:pPr/>
              <a:t>75</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re 1"/>
          <p:cNvSpPr>
            <a:spLocks noGrp="1"/>
          </p:cNvSpPr>
          <p:nvPr>
            <p:ph type="title"/>
          </p:nvPr>
        </p:nvSpPr>
        <p:spPr/>
        <p:txBody>
          <a:bodyPr/>
          <a:lstStyle/>
          <a:p>
            <a:r>
              <a:rPr lang="fr-FR" smtClean="0"/>
              <a:t>Exemple de preRenderView</a:t>
            </a:r>
          </a:p>
        </p:txBody>
      </p:sp>
      <p:sp>
        <p:nvSpPr>
          <p:cNvPr id="84995" name="Espace réservé du contenu 2"/>
          <p:cNvSpPr>
            <a:spLocks noGrp="1"/>
          </p:cNvSpPr>
          <p:nvPr>
            <p:ph idx="1"/>
          </p:nvPr>
        </p:nvSpPr>
        <p:spPr>
          <a:xfrm>
            <a:off x="685800" y="1524000"/>
            <a:ext cx="7772400" cy="4208463"/>
          </a:xfrm>
          <a:ln>
            <a:solidFill>
              <a:schemeClr val="bg1"/>
            </a:solidFill>
            <a:miter lim="800000"/>
            <a:headEnd/>
            <a:tailEnd/>
          </a:ln>
        </p:spPr>
        <p:txBody>
          <a:bodyPr/>
          <a:lstStyle/>
          <a:p>
            <a:pPr>
              <a:buFont typeface="Monotype Sorts"/>
              <a:buNone/>
            </a:pPr>
            <a:r>
              <a:rPr lang="fr-FR" sz="2000" b="1" smtClean="0">
                <a:latin typeface="Courier New" pitchFamily="49" charset="0"/>
                <a:cs typeface="Courier New" pitchFamily="49" charset="0"/>
              </a:rPr>
              <a:t>&lt;f:metadata&gt;</a:t>
            </a:r>
          </a:p>
          <a:p>
            <a:pPr>
              <a:buFont typeface="Monotype Sorts"/>
              <a:buNone/>
            </a:pPr>
            <a:r>
              <a:rPr lang="fr-FR" sz="2000" b="1" smtClean="0">
                <a:latin typeface="Courier New" pitchFamily="49" charset="0"/>
                <a:cs typeface="Courier New" pitchFamily="49" charset="0"/>
              </a:rPr>
              <a:t>  &lt;f:viewParam name="id"   </a:t>
            </a:r>
          </a:p>
          <a:p>
            <a:pPr>
              <a:buFont typeface="Monotype Sorts"/>
              <a:buNone/>
            </a:pPr>
            <a:r>
              <a:rPr lang="fr-FR" sz="2000" b="1" smtClean="0">
                <a:latin typeface="Courier New" pitchFamily="49" charset="0"/>
                <a:cs typeface="Courier New" pitchFamily="49" charset="0"/>
              </a:rPr>
              <a:t>               value="#{bean.IdClient}"/&gt;</a:t>
            </a:r>
          </a:p>
          <a:p>
            <a:pPr>
              <a:buFont typeface="Monotype Sorts"/>
              <a:buNone/>
            </a:pPr>
            <a:r>
              <a:rPr lang="fr-FR" sz="2000" b="1" smtClean="0">
                <a:latin typeface="Courier New" pitchFamily="49" charset="0"/>
                <a:cs typeface="Courier New" pitchFamily="49" charset="0"/>
              </a:rPr>
              <a:t>  </a:t>
            </a:r>
            <a:r>
              <a:rPr lang="fr-FR" sz="2000" b="1" smtClean="0">
                <a:solidFill>
                  <a:srgbClr val="FFFF00"/>
                </a:solidFill>
                <a:latin typeface="Courier New" pitchFamily="49" charset="0"/>
                <a:cs typeface="Courier New" pitchFamily="49" charset="0"/>
              </a:rPr>
              <a:t>&lt;</a:t>
            </a:r>
            <a:r>
              <a:rPr lang="fr-FR" sz="2000" b="1" smtClean="0">
                <a:solidFill>
                  <a:srgbClr val="FF0000"/>
                </a:solidFill>
                <a:latin typeface="Courier New" pitchFamily="49" charset="0"/>
                <a:cs typeface="Courier New" pitchFamily="49" charset="0"/>
              </a:rPr>
              <a:t>f:event type="preRenderView"</a:t>
            </a:r>
          </a:p>
          <a:p>
            <a:pPr>
              <a:buFont typeface="Monotype Sorts"/>
              <a:buNone/>
            </a:pPr>
            <a:r>
              <a:rPr lang="fr-FR" sz="2000" b="1" smtClean="0">
                <a:solidFill>
                  <a:srgbClr val="FF0000"/>
                </a:solidFill>
                <a:latin typeface="Courier New" pitchFamily="49" charset="0"/>
                <a:cs typeface="Courier New" pitchFamily="49" charset="0"/>
              </a:rPr>
              <a:t>           listener="#{bean.chargeClient}"/&gt;</a:t>
            </a:r>
          </a:p>
          <a:p>
            <a:pPr>
              <a:buFont typeface="Monotype Sorts"/>
              <a:buNone/>
            </a:pPr>
            <a:r>
              <a:rPr lang="fr-FR" sz="2000" b="1" smtClean="0">
                <a:latin typeface="Courier New" pitchFamily="49" charset="0"/>
                <a:cs typeface="Courier New" pitchFamily="49" charset="0"/>
              </a:rPr>
              <a:t>&lt;/f:metadata&gt;</a:t>
            </a:r>
          </a:p>
          <a:p>
            <a:pPr>
              <a:buFont typeface="Monotype Sorts"/>
              <a:buNone/>
            </a:pPr>
            <a:r>
              <a:rPr lang="fr-FR" sz="2000" b="1" smtClean="0">
                <a:latin typeface="Courier New" pitchFamily="49" charset="0"/>
                <a:cs typeface="Courier New" pitchFamily="49" charset="0"/>
              </a:rPr>
              <a:t>...</a:t>
            </a:r>
          </a:p>
          <a:p>
            <a:pPr>
              <a:buFont typeface="Monotype Sorts"/>
              <a:buNone/>
            </a:pPr>
            <a:r>
              <a:rPr lang="fr-FR" sz="2000" b="1" smtClean="0">
                <a:latin typeface="Courier New" pitchFamily="49" charset="0"/>
                <a:cs typeface="Courier New" pitchFamily="49" charset="0"/>
              </a:rPr>
              <a:t>Nom : #{bean.client.nom}</a:t>
            </a:r>
          </a:p>
          <a:p>
            <a:pPr>
              <a:buFont typeface="Monotype Sorts"/>
              <a:buNone/>
            </a:pPr>
            <a:r>
              <a:rPr lang="fr-FR" sz="2000" b="1" smtClean="0">
                <a:latin typeface="Courier New" pitchFamily="49" charset="0"/>
                <a:cs typeface="Courier New" pitchFamily="49" charset="0"/>
              </a:rPr>
              <a:t>...</a:t>
            </a:r>
          </a:p>
        </p:txBody>
      </p:sp>
      <p:sp>
        <p:nvSpPr>
          <p:cNvPr id="84996" name="Espace réservé de la date 3"/>
          <p:cNvSpPr>
            <a:spLocks noGrp="1"/>
          </p:cNvSpPr>
          <p:nvPr>
            <p:ph type="dt" sz="quarter" idx="4294967295"/>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21/10/99</a:t>
            </a:r>
          </a:p>
        </p:txBody>
      </p:sp>
      <p:sp>
        <p:nvSpPr>
          <p:cNvPr id="84997" name="Espace réservé du pied de page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Richard Grin</a:t>
            </a:r>
          </a:p>
        </p:txBody>
      </p:sp>
      <p:sp>
        <p:nvSpPr>
          <p:cNvPr id="84998" name="Espace réservé du numéro de diapositive 5"/>
          <p:cNvSpPr>
            <a:spLocks noGrp="1"/>
          </p:cNvSpPr>
          <p:nvPr>
            <p:ph type="sldNum" sz="quarter" idx="4294967295"/>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fr-FR" sz="1400">
                <a:solidFill>
                  <a:schemeClr val="bg1"/>
                </a:solidFill>
                <a:latin typeface="Times New Roman" pitchFamily="18" charset="0"/>
              </a:rPr>
              <a:t>JSF</a:t>
            </a:r>
            <a:r>
              <a:rPr lang="fr-FR" sz="1400">
                <a:latin typeface="Times New Roman" pitchFamily="18" charset="0"/>
              </a:rPr>
              <a:t> </a:t>
            </a:r>
            <a:r>
              <a:rPr lang="fr-FR" sz="1400">
                <a:solidFill>
                  <a:schemeClr val="bg1"/>
                </a:solidFill>
                <a:latin typeface="Times New Roman" pitchFamily="18" charset="0"/>
              </a:rPr>
              <a:t>- page </a:t>
            </a:r>
            <a:fld id="{95CDFC5F-4AB9-46DC-BB95-0F0F8AC726CE}" type="slidenum">
              <a:rPr lang="fr-FR" sz="1400">
                <a:solidFill>
                  <a:schemeClr val="bg1"/>
                </a:solidFill>
                <a:latin typeface="Times New Roman" pitchFamily="18" charset="0"/>
              </a:rPr>
              <a:pPr/>
              <a:t>76</a:t>
            </a:fld>
            <a:endParaRPr lang="fr-FR" sz="1400">
              <a:solidFill>
                <a:schemeClr val="bg1"/>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6018" name="Rectangle 1026"/>
          <p:cNvSpPr>
            <a:spLocks noGrp="1" noChangeArrowheads="1"/>
          </p:cNvSpPr>
          <p:nvPr>
            <p:ph type="ctrTitle"/>
          </p:nvPr>
        </p:nvSpPr>
        <p:spPr/>
        <p:txBody>
          <a:bodyPr/>
          <a:lstStyle/>
          <a:p>
            <a:r>
              <a:rPr lang="en-US" smtClean="0"/>
              <a:t>Managed Beans</a:t>
            </a:r>
          </a:p>
        </p:txBody>
      </p:sp>
      <p:sp>
        <p:nvSpPr>
          <p:cNvPr id="86019" name="Rectangle 1027"/>
          <p:cNvSpPr>
            <a:spLocks noGrp="1" noChangeArrowheads="1"/>
          </p:cNvSpPr>
          <p:nvPr>
            <p:ph type="subTitle" idx="1"/>
          </p:nvPr>
        </p:nvSpPr>
        <p:spPr>
          <a:xfrm>
            <a:off x="1752600" y="3476625"/>
            <a:ext cx="6858000" cy="457200"/>
          </a:xfrm>
        </p:spPr>
        <p:txBody>
          <a:bodyPr/>
          <a:lstStyle/>
          <a:p>
            <a:r>
              <a:rPr lang="en-US" smtClean="0"/>
              <a:t>Classes pour représenter les données de formulaires</a:t>
            </a:r>
          </a:p>
        </p:txBody>
      </p:sp>
      <p:sp>
        <p:nvSpPr>
          <p:cNvPr id="86020" name="Rectangle 1028"/>
          <p:cNvSpPr>
            <a:spLocks noChangeArrowheads="1"/>
          </p:cNvSpPr>
          <p:nvPr/>
        </p:nvSpPr>
        <p:spPr bwMode="auto">
          <a:xfrm>
            <a:off x="1752600" y="4340225"/>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110000"/>
              </a:lnSpc>
              <a:spcBef>
                <a:spcPct val="60000"/>
              </a:spcBef>
              <a:buClr>
                <a:srgbClr val="00558C"/>
              </a:buClr>
              <a:buSzPct val="80000"/>
              <a:buFont typeface="Wingdings" pitchFamily="2" charset="2"/>
              <a:buNone/>
            </a:pPr>
            <a:r>
              <a:rPr lang="fr-FR" sz="1600" b="1" i="1">
                <a:solidFill>
                  <a:schemeClr val="bg2"/>
                </a:solidFill>
              </a:rPr>
              <a:t>Michel Buffa (</a:t>
            </a:r>
            <a:r>
              <a:rPr lang="fr-FR" sz="1600" b="1" i="1">
                <a:solidFill>
                  <a:schemeClr val="bg2"/>
                </a:solidFill>
                <a:hlinkClick r:id="rId4"/>
              </a:rPr>
              <a:t>buffa@unice.fr</a:t>
            </a:r>
            <a:r>
              <a:rPr lang="fr-FR" sz="1600" b="1" i="1">
                <a:solidFill>
                  <a:schemeClr val="bg2"/>
                </a:solidFill>
              </a:rPr>
              <a:t>), UNSA 2012</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smtClean="0"/>
              <a:t>Plan : nous étudierons</a:t>
            </a:r>
          </a:p>
        </p:txBody>
      </p:sp>
      <p:sp>
        <p:nvSpPr>
          <p:cNvPr id="998403" name="Rectangle 3"/>
          <p:cNvSpPr>
            <a:spLocks noGrp="1" noChangeArrowheads="1"/>
          </p:cNvSpPr>
          <p:nvPr>
            <p:ph type="body" idx="1"/>
          </p:nvPr>
        </p:nvSpPr>
        <p:spPr/>
        <p:txBody>
          <a:bodyPr/>
          <a:lstStyle/>
          <a:p>
            <a:pPr>
              <a:defRPr/>
            </a:pPr>
            <a:r>
              <a:rPr lang="fr-FR" sz="2400" dirty="0" smtClean="0"/>
              <a:t>Les différences entre </a:t>
            </a:r>
            <a:r>
              <a:rPr lang="fr-FR" sz="2400" dirty="0" err="1" smtClean="0"/>
              <a:t>Beans</a:t>
            </a:r>
            <a:r>
              <a:rPr lang="fr-FR" sz="2400" dirty="0" smtClean="0"/>
              <a:t> basiques et « </a:t>
            </a:r>
            <a:r>
              <a:rPr lang="fr-FR" sz="2400" dirty="0" err="1" smtClean="0"/>
              <a:t>managed</a:t>
            </a:r>
            <a:r>
              <a:rPr lang="fr-FR" sz="2400" dirty="0" smtClean="0"/>
              <a:t> </a:t>
            </a:r>
            <a:r>
              <a:rPr lang="fr-FR" sz="2400" dirty="0" err="1" smtClean="0"/>
              <a:t>beans</a:t>
            </a:r>
            <a:r>
              <a:rPr lang="fr-FR" sz="2400" dirty="0" smtClean="0"/>
              <a:t> »</a:t>
            </a:r>
          </a:p>
          <a:p>
            <a:pPr>
              <a:defRPr/>
            </a:pPr>
            <a:r>
              <a:rPr lang="fr-FR" sz="2400" dirty="0" smtClean="0"/>
              <a:t>Le contenu des </a:t>
            </a:r>
            <a:r>
              <a:rPr lang="fr-FR" sz="2400" dirty="0" err="1" smtClean="0"/>
              <a:t>beans</a:t>
            </a:r>
            <a:r>
              <a:rPr lang="fr-FR" sz="2400" dirty="0" smtClean="0"/>
              <a:t> dans JSF :</a:t>
            </a:r>
          </a:p>
          <a:p>
            <a:pPr marL="914400" lvl="1" indent="-457200">
              <a:buFont typeface="+mj-lt"/>
              <a:buAutoNum type="arabicPeriod"/>
              <a:defRPr/>
            </a:pPr>
            <a:r>
              <a:rPr lang="fr-FR" sz="2000" dirty="0" smtClean="0"/>
              <a:t>Des getters/setters qui correspondent aux &lt;input…/&gt; de formulaires (qu’on appelle “propriétés”), avec, le plus souvent les variables correspondantes</a:t>
            </a:r>
          </a:p>
          <a:p>
            <a:pPr marL="914400" lvl="1" indent="-457200">
              <a:buFont typeface="+mj-lt"/>
              <a:buAutoNum type="arabicPeriod"/>
              <a:defRPr/>
            </a:pPr>
            <a:r>
              <a:rPr lang="fr-FR" sz="2000" dirty="0" smtClean="0"/>
              <a:t>Des méthodes « action » par ex : </a:t>
            </a:r>
            <a:r>
              <a:rPr lang="fr-FR" sz="2000" dirty="0" err="1" smtClean="0"/>
              <a:t>verifieLoginPassword</a:t>
            </a:r>
            <a:r>
              <a:rPr lang="fr-FR" sz="2000" dirty="0" smtClean="0"/>
              <a:t>(…)</a:t>
            </a:r>
          </a:p>
          <a:p>
            <a:pPr marL="914400" lvl="1" indent="-457200">
              <a:buFont typeface="+mj-lt"/>
              <a:buAutoNum type="arabicPeriod"/>
              <a:defRPr/>
            </a:pPr>
            <a:r>
              <a:rPr lang="fr-FR" sz="2000" dirty="0" smtClean="0"/>
              <a:t>Des méthodes </a:t>
            </a:r>
            <a:r>
              <a:rPr lang="fr-FR" sz="2000" dirty="0" err="1" smtClean="0"/>
              <a:t>listener</a:t>
            </a:r>
            <a:r>
              <a:rPr lang="fr-FR" sz="2000" dirty="0" smtClean="0"/>
              <a:t>, des méthodes pour convertir et valider</a:t>
            </a:r>
          </a:p>
          <a:p>
            <a:pPr marL="514350" indent="-457200">
              <a:defRPr/>
            </a:pPr>
            <a:r>
              <a:rPr lang="fr-FR" sz="2400" dirty="0" smtClean="0"/>
              <a:t>Comment pré-remplir les champs des formulaires</a:t>
            </a:r>
          </a:p>
          <a:p>
            <a:pPr marL="1314450" lvl="2" indent="-457200">
              <a:defRPr/>
            </a:pPr>
            <a:r>
              <a:rPr lang="fr-FR" sz="2000" dirty="0" smtClean="0"/>
              <a:t>Notamment les champs &lt;input../&gt; et les menus/listes déroulantes</a:t>
            </a:r>
          </a:p>
          <a:p>
            <a:pPr marL="514350" indent="-457200">
              <a:defRPr/>
            </a:pPr>
            <a:endParaRPr lang="en-US"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fr-FR" dirty="0" smtClean="0"/>
              <a:t>Bean basique et </a:t>
            </a:r>
            <a:r>
              <a:rPr lang="fr-FR" dirty="0" err="1" smtClean="0"/>
              <a:t>bean</a:t>
            </a:r>
            <a:r>
              <a:rPr lang="fr-FR" dirty="0" smtClean="0"/>
              <a:t> géré</a:t>
            </a:r>
          </a:p>
        </p:txBody>
      </p:sp>
      <p:sp>
        <p:nvSpPr>
          <p:cNvPr id="88067" name="Rectangle 3"/>
          <p:cNvSpPr>
            <a:spLocks noGrp="1" noChangeArrowheads="1"/>
          </p:cNvSpPr>
          <p:nvPr>
            <p:ph type="body" idx="1"/>
          </p:nvPr>
        </p:nvSpPr>
        <p:spPr/>
        <p:txBody>
          <a:bodyPr/>
          <a:lstStyle/>
          <a:p>
            <a:r>
              <a:rPr lang="fr-FR" smtClean="0"/>
              <a:t>Rappel : un bean c’est une classe java qui suit certaines conventions</a:t>
            </a:r>
          </a:p>
          <a:p>
            <a:pPr lvl="1"/>
            <a:r>
              <a:rPr lang="fr-FR" smtClean="0"/>
              <a:t>Constructeur vide,</a:t>
            </a:r>
          </a:p>
          <a:p>
            <a:pPr lvl="1"/>
            <a:r>
              <a:rPr lang="fr-FR" smtClean="0"/>
              <a:t>Pas d’attributs publics, les attributs doivent avoir des getter et setters, on les appelle des propriétés.</a:t>
            </a:r>
          </a:p>
          <a:p>
            <a:r>
              <a:rPr lang="fr-FR" smtClean="0"/>
              <a:t>Une propriété n’est pas forcément un attribut</a:t>
            </a:r>
          </a:p>
          <a:p>
            <a:pPr lvl="1"/>
            <a:r>
              <a:rPr lang="fr-FR" smtClean="0"/>
              <a:t>Si une classe possède une méthode getTitle() qui renvoie une String alors, on dit que la classe possède une propriété « title »,</a:t>
            </a:r>
          </a:p>
          <a:p>
            <a:pPr lvl="1"/>
            <a:r>
              <a:rPr lang="fr-FR" smtClean="0"/>
              <a:t>Si book est une instance de cette classe, alors dans une page JSF #{book.title} correspondra à un appel à getTitle() sur l’objet book</a:t>
            </a:r>
          </a:p>
        </p:txBody>
      </p:sp>
      <p:sp>
        <p:nvSpPr>
          <p:cNvPr id="88068" name="Rectangle 5"/>
          <p:cNvSpPr>
            <a:spLocks noChangeArrowheads="1"/>
          </p:cNvSpPr>
          <p:nvPr/>
        </p:nvSpPr>
        <p:spPr bwMode="auto">
          <a:xfrm>
            <a:off x="1604963" y="1371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Tree>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fr-FR" dirty="0" smtClean="0"/>
              <a:t>Bean basique et </a:t>
            </a:r>
            <a:r>
              <a:rPr lang="fr-FR" dirty="0" err="1" smtClean="0"/>
              <a:t>bean</a:t>
            </a:r>
            <a:r>
              <a:rPr lang="fr-FR" dirty="0" smtClean="0"/>
              <a:t> géré</a:t>
            </a:r>
          </a:p>
        </p:txBody>
      </p:sp>
      <p:sp>
        <p:nvSpPr>
          <p:cNvPr id="89091" name="Rectangle 3"/>
          <p:cNvSpPr>
            <a:spLocks noGrp="1" noChangeArrowheads="1"/>
          </p:cNvSpPr>
          <p:nvPr>
            <p:ph type="body" idx="1"/>
          </p:nvPr>
        </p:nvSpPr>
        <p:spPr/>
        <p:txBody>
          <a:bodyPr/>
          <a:lstStyle/>
          <a:p>
            <a:r>
              <a:rPr lang="fr-FR" smtClean="0"/>
              <a:t>Une propriété booléene sera définie par la méthode isValid(), non pas getValid(),</a:t>
            </a:r>
          </a:p>
          <a:p>
            <a:r>
              <a:rPr lang="fr-FR" smtClean="0"/>
              <a:t>Ce sont bien les méthodes qui définissent une « propriété », pas un attribut. On peut avoir isValid() sans variable « valid ».</a:t>
            </a:r>
          </a:p>
        </p:txBody>
      </p:sp>
    </p:spTree>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re 1"/>
          <p:cNvSpPr>
            <a:spLocks noGrp="1"/>
          </p:cNvSpPr>
          <p:nvPr>
            <p:ph type="title"/>
          </p:nvPr>
        </p:nvSpPr>
        <p:spPr/>
        <p:txBody>
          <a:bodyPr/>
          <a:lstStyle/>
          <a:p>
            <a:r>
              <a:rPr lang="fr-FR" dirty="0" smtClean="0"/>
              <a:t>Bean basique et </a:t>
            </a:r>
            <a:r>
              <a:rPr lang="fr-FR" dirty="0" err="1" smtClean="0"/>
              <a:t>bean</a:t>
            </a:r>
            <a:r>
              <a:rPr lang="fr-FR" dirty="0" smtClean="0"/>
              <a:t> géré</a:t>
            </a:r>
          </a:p>
        </p:txBody>
      </p:sp>
      <p:sp>
        <p:nvSpPr>
          <p:cNvPr id="90115" name="Espace réservé du contenu 2"/>
          <p:cNvSpPr>
            <a:spLocks noGrp="1"/>
          </p:cNvSpPr>
          <p:nvPr>
            <p:ph idx="1"/>
          </p:nvPr>
        </p:nvSpPr>
        <p:spPr/>
        <p:txBody>
          <a:bodyPr/>
          <a:lstStyle/>
          <a:p>
            <a:r>
              <a:rPr lang="fr-FR" smtClean="0"/>
              <a:t>Règle pour transformer une méthode en propriété</a:t>
            </a:r>
          </a:p>
          <a:p>
            <a:pPr lvl="1"/>
            <a:r>
              <a:rPr lang="fr-FR" smtClean="0"/>
              <a:t>Commencer par get, continuer par un nom capitalisé, ex get</a:t>
            </a:r>
            <a:r>
              <a:rPr lang="fr-FR" smtClean="0">
                <a:solidFill>
                  <a:srgbClr val="FF0000"/>
                </a:solidFill>
              </a:rPr>
              <a:t>F</a:t>
            </a:r>
            <a:r>
              <a:rPr lang="fr-FR" smtClean="0"/>
              <a:t>irstName(),</a:t>
            </a:r>
          </a:p>
          <a:p>
            <a:pPr lvl="1"/>
            <a:r>
              <a:rPr lang="fr-FR" smtClean="0"/>
              <a:t>Le nom de la propriété sera </a:t>
            </a:r>
            <a:r>
              <a:rPr lang="fr-FR" smtClean="0">
                <a:solidFill>
                  <a:srgbClr val="FF0000"/>
                </a:solidFill>
              </a:rPr>
              <a:t>f</a:t>
            </a:r>
            <a:r>
              <a:rPr lang="fr-FR" smtClean="0"/>
              <a:t>irstName</a:t>
            </a:r>
          </a:p>
          <a:p>
            <a:pPr lvl="1"/>
            <a:r>
              <a:rPr lang="fr-FR" smtClean="0"/>
              <a:t>On y accèdera dans une page JSF par #{customer.firstName} où customer est l’instance du bean et firstName le nom de la propriété,</a:t>
            </a:r>
          </a:p>
          <a:p>
            <a:pPr lvl="1"/>
            <a:r>
              <a:rPr lang="fr-FR" smtClean="0"/>
              <a:t>Cela revient à appeler la méthode getFirstName() sur l’objet customer.</a:t>
            </a:r>
          </a:p>
        </p:txBody>
      </p:sp>
    </p:spTree>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fr-FR" dirty="0" smtClean="0"/>
              <a:t>Bean basique et </a:t>
            </a:r>
            <a:r>
              <a:rPr lang="fr-FR" dirty="0" err="1" smtClean="0"/>
              <a:t>bean</a:t>
            </a:r>
            <a:r>
              <a:rPr lang="fr-FR" dirty="0" smtClean="0"/>
              <a:t> géré</a:t>
            </a:r>
            <a:endParaRPr lang="en-US" dirty="0" smtClean="0"/>
          </a:p>
        </p:txBody>
      </p:sp>
      <p:sp>
        <p:nvSpPr>
          <p:cNvPr id="999427" name="Rectangle 3"/>
          <p:cNvSpPr>
            <a:spLocks noGrp="1" noChangeArrowheads="1"/>
          </p:cNvSpPr>
          <p:nvPr>
            <p:ph type="body" idx="1"/>
          </p:nvPr>
        </p:nvSpPr>
        <p:spPr/>
        <p:txBody>
          <a:bodyPr/>
          <a:lstStyle/>
          <a:p>
            <a:pPr lvl="1">
              <a:lnSpc>
                <a:spcPct val="90000"/>
              </a:lnSpc>
              <a:defRPr/>
            </a:pPr>
            <a:r>
              <a:rPr lang="fr-FR" sz="2800" dirty="0" smtClean="0">
                <a:solidFill>
                  <a:schemeClr val="tx1"/>
                </a:solidFill>
                <a:ea typeface="+mn-ea"/>
                <a:cs typeface="+mn-cs"/>
              </a:rPr>
              <a:t>Exception</a:t>
            </a:r>
            <a:r>
              <a:rPr lang="fr-FR" sz="2000" dirty="0" smtClean="0"/>
              <a:t> </a:t>
            </a:r>
            <a:r>
              <a:rPr lang="fr-FR" sz="2800" dirty="0" smtClean="0">
                <a:solidFill>
                  <a:schemeClr val="tx1"/>
                </a:solidFill>
                <a:ea typeface="+mn-ea"/>
                <a:cs typeface="+mn-cs"/>
              </a:rPr>
              <a:t>1 : propriétés booléennes</a:t>
            </a:r>
          </a:p>
          <a:p>
            <a:pPr lvl="2">
              <a:lnSpc>
                <a:spcPct val="90000"/>
              </a:lnSpc>
              <a:defRPr/>
            </a:pPr>
            <a:r>
              <a:rPr lang="fr-FR" sz="2800" dirty="0" err="1" smtClean="0">
                <a:solidFill>
                  <a:schemeClr val="tx1"/>
                </a:solidFill>
                <a:ea typeface="+mn-ea"/>
                <a:cs typeface="+mn-cs"/>
              </a:rPr>
              <a:t>getValid</a:t>
            </a:r>
            <a:r>
              <a:rPr lang="fr-FR" sz="2800" dirty="0" smtClean="0">
                <a:solidFill>
                  <a:schemeClr val="tx1"/>
                </a:solidFill>
                <a:ea typeface="+mn-ea"/>
                <a:cs typeface="+mn-cs"/>
              </a:rPr>
              <a:t>() ou </a:t>
            </a:r>
            <a:r>
              <a:rPr lang="fr-FR" sz="2800" dirty="0" err="1" smtClean="0">
                <a:solidFill>
                  <a:schemeClr val="tx1"/>
                </a:solidFill>
                <a:ea typeface="+mn-ea"/>
                <a:cs typeface="+mn-cs"/>
              </a:rPr>
              <a:t>is</a:t>
            </a:r>
            <a:r>
              <a:rPr lang="fr-FR" sz="2800" dirty="0" err="1" smtClean="0">
                <a:solidFill>
                  <a:srgbClr val="FF0000"/>
                </a:solidFill>
                <a:ea typeface="+mn-ea"/>
                <a:cs typeface="+mn-cs"/>
              </a:rPr>
              <a:t>V</a:t>
            </a:r>
            <a:r>
              <a:rPr lang="fr-FR" sz="2800" dirty="0" err="1" smtClean="0">
                <a:solidFill>
                  <a:schemeClr val="tx1"/>
                </a:solidFill>
                <a:ea typeface="+mn-ea"/>
                <a:cs typeface="+mn-cs"/>
              </a:rPr>
              <a:t>alid</a:t>
            </a:r>
            <a:r>
              <a:rPr lang="fr-FR" sz="2800" dirty="0" smtClean="0">
                <a:solidFill>
                  <a:schemeClr val="tx1"/>
                </a:solidFill>
                <a:ea typeface="+mn-ea"/>
                <a:cs typeface="+mn-cs"/>
              </a:rPr>
              <a:t>() (recommandé),</a:t>
            </a:r>
          </a:p>
          <a:p>
            <a:pPr lvl="2">
              <a:lnSpc>
                <a:spcPct val="90000"/>
              </a:lnSpc>
              <a:defRPr/>
            </a:pPr>
            <a:r>
              <a:rPr lang="fr-FR" sz="2800" dirty="0" smtClean="0">
                <a:solidFill>
                  <a:schemeClr val="tx1"/>
                </a:solidFill>
                <a:ea typeface="+mn-ea"/>
                <a:cs typeface="+mn-cs"/>
              </a:rPr>
              <a:t>Nom de la propriété : </a:t>
            </a:r>
            <a:r>
              <a:rPr lang="fr-FR" sz="2800" dirty="0" err="1" smtClean="0">
                <a:solidFill>
                  <a:srgbClr val="FF0000"/>
                </a:solidFill>
                <a:ea typeface="+mn-ea"/>
                <a:cs typeface="+mn-cs"/>
              </a:rPr>
              <a:t>v</a:t>
            </a:r>
            <a:r>
              <a:rPr lang="fr-FR" sz="2800" dirty="0" err="1" smtClean="0">
                <a:solidFill>
                  <a:schemeClr val="tx1"/>
                </a:solidFill>
                <a:ea typeface="+mn-ea"/>
                <a:cs typeface="+mn-cs"/>
              </a:rPr>
              <a:t>alid</a:t>
            </a:r>
            <a:endParaRPr lang="fr-FR" sz="2800" dirty="0" smtClean="0">
              <a:solidFill>
                <a:schemeClr val="tx1"/>
              </a:solidFill>
              <a:ea typeface="+mn-ea"/>
              <a:cs typeface="+mn-cs"/>
            </a:endParaRPr>
          </a:p>
          <a:p>
            <a:pPr lvl="2">
              <a:lnSpc>
                <a:spcPct val="90000"/>
              </a:lnSpc>
              <a:defRPr/>
            </a:pPr>
            <a:r>
              <a:rPr lang="fr-FR" sz="2800" dirty="0" smtClean="0">
                <a:solidFill>
                  <a:schemeClr val="tx1"/>
                </a:solidFill>
                <a:ea typeface="+mn-ea"/>
                <a:cs typeface="+mn-cs"/>
              </a:rPr>
              <a:t>Accès par #{</a:t>
            </a:r>
            <a:r>
              <a:rPr lang="fr-FR" sz="2800" dirty="0" err="1" smtClean="0">
                <a:solidFill>
                  <a:schemeClr val="tx1"/>
                </a:solidFill>
                <a:ea typeface="+mn-ea"/>
                <a:cs typeface="+mn-cs"/>
              </a:rPr>
              <a:t>login.valid</a:t>
            </a:r>
            <a:r>
              <a:rPr lang="fr-FR" sz="2800" dirty="0" smtClean="0">
                <a:solidFill>
                  <a:schemeClr val="tx1"/>
                </a:solidFill>
                <a:ea typeface="+mn-ea"/>
                <a:cs typeface="+mn-cs"/>
              </a:rPr>
              <a:t>}</a:t>
            </a:r>
          </a:p>
          <a:p>
            <a:pPr lvl="1">
              <a:lnSpc>
                <a:spcPct val="90000"/>
              </a:lnSpc>
              <a:defRPr/>
            </a:pPr>
            <a:r>
              <a:rPr lang="fr-FR" sz="2800" dirty="0" smtClean="0">
                <a:solidFill>
                  <a:schemeClr val="tx1"/>
                </a:solidFill>
                <a:ea typeface="+mn-ea"/>
                <a:cs typeface="+mn-cs"/>
              </a:rPr>
              <a:t>Exception 2 : propriétés majuscules</a:t>
            </a:r>
          </a:p>
          <a:p>
            <a:pPr lvl="2">
              <a:lnSpc>
                <a:spcPct val="90000"/>
              </a:lnSpc>
              <a:defRPr/>
            </a:pPr>
            <a:r>
              <a:rPr lang="fr-FR" sz="2800" dirty="0" smtClean="0">
                <a:solidFill>
                  <a:schemeClr val="tx1"/>
                </a:solidFill>
                <a:ea typeface="+mn-ea"/>
                <a:cs typeface="+mn-cs"/>
              </a:rPr>
              <a:t>Si deux majuscules suivent le </a:t>
            </a:r>
            <a:r>
              <a:rPr lang="fr-FR" sz="2800" dirty="0" err="1" smtClean="0">
                <a:solidFill>
                  <a:schemeClr val="tx1"/>
                </a:solidFill>
                <a:ea typeface="+mn-ea"/>
                <a:cs typeface="+mn-cs"/>
              </a:rPr>
              <a:t>get</a:t>
            </a:r>
            <a:r>
              <a:rPr lang="fr-FR" sz="2800" dirty="0" smtClean="0">
                <a:solidFill>
                  <a:schemeClr val="tx1"/>
                </a:solidFill>
                <a:ea typeface="+mn-ea"/>
                <a:cs typeface="+mn-cs"/>
              </a:rPr>
              <a:t> ou le set, la propriété est toute en majuscule,</a:t>
            </a:r>
          </a:p>
          <a:p>
            <a:pPr lvl="2">
              <a:lnSpc>
                <a:spcPct val="90000"/>
              </a:lnSpc>
              <a:defRPr/>
            </a:pPr>
            <a:r>
              <a:rPr lang="fr-FR" sz="2800" dirty="0" smtClean="0">
                <a:solidFill>
                  <a:schemeClr val="tx1"/>
                </a:solidFill>
                <a:ea typeface="+mn-ea"/>
                <a:cs typeface="+mn-cs"/>
              </a:rPr>
              <a:t>Ex : </a:t>
            </a:r>
            <a:r>
              <a:rPr lang="fr-FR" sz="2800" dirty="0" err="1" smtClean="0">
                <a:solidFill>
                  <a:schemeClr val="tx1"/>
                </a:solidFill>
                <a:ea typeface="+mn-ea"/>
                <a:cs typeface="+mn-cs"/>
              </a:rPr>
              <a:t>get</a:t>
            </a:r>
            <a:r>
              <a:rPr lang="fr-FR" sz="2800" dirty="0" err="1" smtClean="0">
                <a:solidFill>
                  <a:srgbClr val="FF0000"/>
                </a:solidFill>
                <a:ea typeface="+mn-ea"/>
                <a:cs typeface="+mn-cs"/>
              </a:rPr>
              <a:t>UR</a:t>
            </a:r>
            <a:r>
              <a:rPr lang="fr-FR" sz="2800" dirty="0" err="1" smtClean="0">
                <a:solidFill>
                  <a:schemeClr val="tx1"/>
                </a:solidFill>
                <a:ea typeface="+mn-ea"/>
                <a:cs typeface="+mn-cs"/>
              </a:rPr>
              <a:t>L</a:t>
            </a:r>
            <a:r>
              <a:rPr lang="fr-FR" sz="2800" dirty="0" smtClean="0">
                <a:solidFill>
                  <a:schemeClr val="tx1"/>
                </a:solidFill>
                <a:ea typeface="+mn-ea"/>
                <a:cs typeface="+mn-cs"/>
              </a:rPr>
              <a:t>(),</a:t>
            </a:r>
          </a:p>
          <a:p>
            <a:pPr lvl="2">
              <a:lnSpc>
                <a:spcPct val="90000"/>
              </a:lnSpc>
              <a:defRPr/>
            </a:pPr>
            <a:r>
              <a:rPr lang="fr-FR" sz="2800" dirty="0" smtClean="0">
                <a:solidFill>
                  <a:schemeClr val="tx1"/>
                </a:solidFill>
                <a:ea typeface="+mn-ea"/>
                <a:cs typeface="+mn-cs"/>
              </a:rPr>
              <a:t>Propriété : </a:t>
            </a:r>
            <a:r>
              <a:rPr lang="fr-FR" sz="2800" dirty="0" smtClean="0">
                <a:solidFill>
                  <a:srgbClr val="FF0000"/>
                </a:solidFill>
                <a:ea typeface="+mn-ea"/>
                <a:cs typeface="+mn-cs"/>
              </a:rPr>
              <a:t>URL</a:t>
            </a:r>
            <a:r>
              <a:rPr lang="fr-FR" sz="2800" dirty="0" smtClean="0">
                <a:solidFill>
                  <a:schemeClr val="tx1"/>
                </a:solidFill>
                <a:ea typeface="+mn-ea"/>
                <a:cs typeface="+mn-cs"/>
              </a:rPr>
              <a:t>,</a:t>
            </a:r>
          </a:p>
          <a:p>
            <a:pPr lvl="2">
              <a:lnSpc>
                <a:spcPct val="90000"/>
              </a:lnSpc>
              <a:defRPr/>
            </a:pPr>
            <a:r>
              <a:rPr lang="fr-FR" sz="2800" dirty="0" smtClean="0">
                <a:solidFill>
                  <a:schemeClr val="tx1"/>
                </a:solidFill>
                <a:ea typeface="+mn-ea"/>
                <a:cs typeface="+mn-cs"/>
              </a:rPr>
              <a:t>Accès par #{website.URL}</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fr-FR" smtClean="0"/>
              <a:t>Exemples de propriétés</a:t>
            </a:r>
          </a:p>
        </p:txBody>
      </p:sp>
      <p:sp>
        <p:nvSpPr>
          <p:cNvPr id="92163" name="Rectangle 3"/>
          <p:cNvSpPr>
            <a:spLocks noGrp="1" noChangeArrowheads="1"/>
          </p:cNvSpPr>
          <p:nvPr>
            <p:ph type="body" idx="1"/>
          </p:nvPr>
        </p:nvSpPr>
        <p:spPr/>
        <p:txBody>
          <a:bodyPr/>
          <a:lstStyle/>
          <a:p>
            <a:pPr>
              <a:lnSpc>
                <a:spcPct val="90000"/>
              </a:lnSpc>
            </a:pPr>
            <a:endParaRPr lang="fr-FR" i="1" smtClean="0"/>
          </a:p>
        </p:txBody>
      </p:sp>
      <p:graphicFrame>
        <p:nvGraphicFramePr>
          <p:cNvPr id="2" name="Tableau 1"/>
          <p:cNvGraphicFramePr>
            <a:graphicFrameLocks noGrp="1"/>
          </p:cNvGraphicFramePr>
          <p:nvPr>
            <p:extLst>
              <p:ext uri="{D42A27DB-BD31-4B8C-83A1-F6EECF244321}">
                <p14:modId xmlns:p14="http://schemas.microsoft.com/office/powerpoint/2010/main" val="2799080173"/>
              </p:ext>
            </p:extLst>
          </p:nvPr>
        </p:nvGraphicFramePr>
        <p:xfrm>
          <a:off x="539750" y="1052513"/>
          <a:ext cx="8569325" cy="5581017"/>
        </p:xfrm>
        <a:graphic>
          <a:graphicData uri="http://schemas.openxmlformats.org/drawingml/2006/table">
            <a:tbl>
              <a:tblPr firstRow="1" bandRow="1">
                <a:tableStyleId>{5C22544A-7EE6-4342-B048-85BDC9FD1C3A}</a:tableStyleId>
              </a:tblPr>
              <a:tblGrid>
                <a:gridCol w="2316034"/>
                <a:gridCol w="2238833"/>
                <a:gridCol w="4014458"/>
              </a:tblGrid>
              <a:tr h="812696">
                <a:tc>
                  <a:txBody>
                    <a:bodyPr/>
                    <a:lstStyle/>
                    <a:p>
                      <a:r>
                        <a:rPr lang="fr-FR" sz="1800" dirty="0" smtClean="0"/>
                        <a:t>Nom</a:t>
                      </a:r>
                      <a:r>
                        <a:rPr lang="fr-FR" sz="1800" baseline="0" dirty="0" smtClean="0"/>
                        <a:t> de méthode</a:t>
                      </a:r>
                      <a:endParaRPr lang="fr-FR" sz="1800" dirty="0"/>
                    </a:p>
                  </a:txBody>
                  <a:tcPr marL="91444" marR="91444"/>
                </a:tc>
                <a:tc>
                  <a:txBody>
                    <a:bodyPr/>
                    <a:lstStyle/>
                    <a:p>
                      <a:pPr algn="ctr"/>
                      <a:r>
                        <a:rPr lang="fr-FR" sz="1800" dirty="0" smtClean="0"/>
                        <a:t>Nom</a:t>
                      </a:r>
                      <a:r>
                        <a:rPr lang="fr-FR" sz="1800" baseline="0" dirty="0" smtClean="0"/>
                        <a:t> de propriété</a:t>
                      </a:r>
                      <a:endParaRPr lang="fr-FR" sz="1800" dirty="0"/>
                    </a:p>
                  </a:txBody>
                  <a:tcPr marL="91444" marR="91444"/>
                </a:tc>
                <a:tc>
                  <a:txBody>
                    <a:bodyPr/>
                    <a:lstStyle/>
                    <a:p>
                      <a:r>
                        <a:rPr lang="fr-FR" sz="1800" dirty="0" smtClean="0"/>
                        <a:t>Utilisation dans une page</a:t>
                      </a:r>
                      <a:r>
                        <a:rPr lang="fr-FR" sz="1800" baseline="0" dirty="0" smtClean="0"/>
                        <a:t> JSF</a:t>
                      </a:r>
                      <a:endParaRPr lang="fr-FR" sz="1800" dirty="0"/>
                    </a:p>
                  </a:txBody>
                  <a:tcPr marL="91444" marR="91444"/>
                </a:tc>
              </a:tr>
              <a:tr h="1066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600" dirty="0" err="1" smtClean="0">
                          <a:solidFill>
                            <a:srgbClr val="000000"/>
                          </a:solidFill>
                          <a:latin typeface="+mn-lt"/>
                          <a:cs typeface="Arial"/>
                        </a:rPr>
                        <a:t>getFirstName</a:t>
                      </a:r>
                      <a:endParaRPr lang="en-CA" sz="1600" dirty="0" smtClean="0">
                        <a:solidFill>
                          <a:srgbClr val="000000"/>
                        </a:solidFill>
                        <a:latin typeface="+mn-lt"/>
                        <a:cs typeface="Arial"/>
                      </a:endParaRPr>
                    </a:p>
                    <a:p>
                      <a:r>
                        <a:rPr lang="fr-FR" sz="1600" dirty="0" err="1" smtClean="0"/>
                        <a:t>setFirstName</a:t>
                      </a:r>
                      <a:endParaRPr lang="fr-FR" sz="1600" dirty="0"/>
                    </a:p>
                  </a:txBody>
                  <a:tcPr marL="91444" marR="91444"/>
                </a:tc>
                <a:tc>
                  <a:txBody>
                    <a:bodyPr/>
                    <a:lstStyle/>
                    <a:p>
                      <a:pPr algn="ctr"/>
                      <a:r>
                        <a:rPr lang="fr-FR" sz="1600" dirty="0" err="1" smtClean="0"/>
                        <a:t>firstName</a:t>
                      </a:r>
                      <a:endParaRPr lang="fr-FR" sz="1600" dirty="0"/>
                    </a:p>
                  </a:txBody>
                  <a:tcPr marL="91444" marR="9144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600" dirty="0" smtClean="0">
                          <a:solidFill>
                            <a:srgbClr val="000000"/>
                          </a:solidFill>
                          <a:latin typeface="+mn-lt"/>
                          <a:cs typeface="Arial"/>
                        </a:rPr>
                        <a:t>#{</a:t>
                      </a:r>
                      <a:r>
                        <a:rPr lang="en-CA" sz="1600" dirty="0" err="1" smtClean="0">
                          <a:solidFill>
                            <a:srgbClr val="000000"/>
                          </a:solidFill>
                          <a:latin typeface="+mn-lt"/>
                          <a:cs typeface="Arial"/>
                        </a:rPr>
                        <a:t>customer.firstName</a:t>
                      </a:r>
                      <a:r>
                        <a:rPr lang="en-CA" sz="1600" dirty="0" smtClean="0">
                          <a:solidFill>
                            <a:srgbClr val="000000"/>
                          </a:solidFill>
                          <a:latin typeface="+mn-lt"/>
                          <a:cs typeface="Arial"/>
                        </a:rPr>
                        <a:t>}</a:t>
                      </a:r>
                    </a:p>
                    <a:p>
                      <a:pPr marL="0" marR="0" indent="0" algn="l" defTabSz="914400" rtl="0" eaLnBrk="1" fontAlgn="auto" latinLnBrk="0" hangingPunct="1">
                        <a:lnSpc>
                          <a:spcPct val="100000"/>
                        </a:lnSpc>
                        <a:spcBef>
                          <a:spcPts val="0"/>
                        </a:spcBef>
                        <a:spcAft>
                          <a:spcPts val="0"/>
                        </a:spcAft>
                        <a:buClrTx/>
                        <a:buSzTx/>
                        <a:buFontTx/>
                        <a:buNone/>
                        <a:tabLst/>
                        <a:defRPr/>
                      </a:pPr>
                      <a:r>
                        <a:rPr lang="en-CA" sz="1600" dirty="0" smtClean="0">
                          <a:solidFill>
                            <a:srgbClr val="000000"/>
                          </a:solidFill>
                          <a:latin typeface="+mn-lt"/>
                          <a:cs typeface="Arial"/>
                        </a:rPr>
                        <a:t>&lt;</a:t>
                      </a:r>
                      <a:r>
                        <a:rPr lang="en-CA" sz="1600" dirty="0" err="1" smtClean="0">
                          <a:solidFill>
                            <a:srgbClr val="000000"/>
                          </a:solidFill>
                          <a:latin typeface="+mn-lt"/>
                          <a:cs typeface="Arial"/>
                        </a:rPr>
                        <a:t>h:inputText</a:t>
                      </a:r>
                      <a:r>
                        <a:rPr lang="en-CA" sz="1600" dirty="0" smtClean="0">
                          <a:solidFill>
                            <a:srgbClr val="000000"/>
                          </a:solidFill>
                          <a:latin typeface="+mn-lt"/>
                          <a:cs typeface="Arial"/>
                        </a:rPr>
                        <a:t> value="#{</a:t>
                      </a:r>
                      <a:r>
                        <a:rPr lang="en-CA" sz="1600" dirty="0" err="1" smtClean="0">
                          <a:solidFill>
                            <a:srgbClr val="000000"/>
                          </a:solidFill>
                          <a:latin typeface="+mn-lt"/>
                          <a:cs typeface="Arial"/>
                        </a:rPr>
                        <a:t>customer.firstName</a:t>
                      </a:r>
                      <a:r>
                        <a:rPr lang="en-CA" sz="1600" dirty="0" smtClean="0">
                          <a:solidFill>
                            <a:srgbClr val="000000"/>
                          </a:solidFill>
                          <a:latin typeface="+mn-lt"/>
                          <a:cs typeface="Arial"/>
                        </a:rPr>
                        <a:t>}"/&gt;</a:t>
                      </a:r>
                    </a:p>
                    <a:p>
                      <a:endParaRPr lang="fr-FR" sz="1600" dirty="0"/>
                    </a:p>
                  </a:txBody>
                  <a:tcPr marL="91444" marR="91444"/>
                </a:tc>
              </a:tr>
              <a:tr h="1325880">
                <a:tc>
                  <a:txBody>
                    <a:bodyPr/>
                    <a:lstStyle/>
                    <a:p>
                      <a:r>
                        <a:rPr lang="fr-FR" sz="1600" dirty="0" err="1" smtClean="0"/>
                        <a:t>isValid</a:t>
                      </a:r>
                      <a:endParaRPr lang="fr-FR" sz="1600" dirty="0" smtClean="0"/>
                    </a:p>
                    <a:p>
                      <a:r>
                        <a:rPr lang="fr-FR" sz="1600" dirty="0" err="1" smtClean="0"/>
                        <a:t>setValid</a:t>
                      </a:r>
                      <a:endParaRPr lang="fr-FR" sz="1600" dirty="0" smtClean="0"/>
                    </a:p>
                    <a:p>
                      <a:r>
                        <a:rPr lang="fr-FR" sz="1600" dirty="0" smtClean="0"/>
                        <a:t>(</a:t>
                      </a:r>
                      <a:r>
                        <a:rPr lang="fr-FR" sz="1600" baseline="0" dirty="0" smtClean="0"/>
                        <a:t>booléen)</a:t>
                      </a:r>
                      <a:endParaRPr lang="fr-FR" sz="1600" dirty="0"/>
                    </a:p>
                  </a:txBody>
                  <a:tcPr marL="91444" marR="91444"/>
                </a:tc>
                <a:tc>
                  <a:txBody>
                    <a:bodyPr/>
                    <a:lstStyle/>
                    <a:p>
                      <a:pPr algn="ctr"/>
                      <a:r>
                        <a:rPr lang="fr-FR" sz="1600" dirty="0" err="1" smtClean="0"/>
                        <a:t>valid</a:t>
                      </a:r>
                      <a:endParaRPr lang="fr-FR" sz="1600" dirty="0"/>
                    </a:p>
                  </a:txBody>
                  <a:tcPr marL="91444" marR="91444"/>
                </a:tc>
                <a:tc>
                  <a:txBody>
                    <a:bodyPr/>
                    <a:lstStyle/>
                    <a:p>
                      <a:pPr>
                        <a:lnSpc>
                          <a:spcPts val="1320"/>
                        </a:lnSpc>
                      </a:pPr>
                      <a:r>
                        <a:rPr lang="en-CA" sz="1600" kern="1200" dirty="0" smtClean="0">
                          <a:solidFill>
                            <a:srgbClr val="000000"/>
                          </a:solidFill>
                          <a:latin typeface="+mn-lt"/>
                          <a:ea typeface="+mn-ea"/>
                          <a:cs typeface="Arial"/>
                        </a:rPr>
                        <a:t>#{</a:t>
                      </a:r>
                      <a:r>
                        <a:rPr lang="en-CA" sz="1600" kern="1200" dirty="0" err="1" smtClean="0">
                          <a:solidFill>
                            <a:srgbClr val="000000"/>
                          </a:solidFill>
                          <a:latin typeface="+mn-lt"/>
                          <a:ea typeface="+mn-ea"/>
                          <a:cs typeface="Arial"/>
                        </a:rPr>
                        <a:t>login.valid</a:t>
                      </a:r>
                      <a:r>
                        <a:rPr lang="en-CA" sz="1600" kern="1200" dirty="0" smtClean="0">
                          <a:solidFill>
                            <a:srgbClr val="000000"/>
                          </a:solidFill>
                          <a:latin typeface="+mn-lt"/>
                          <a:ea typeface="+mn-ea"/>
                          <a:cs typeface="Arial"/>
                        </a:rPr>
                        <a:t>}</a:t>
                      </a:r>
                    </a:p>
                    <a:p>
                      <a:pPr>
                        <a:lnSpc>
                          <a:spcPts val="1320"/>
                        </a:lnSpc>
                      </a:pPr>
                      <a:endParaRPr lang="en-CA" sz="1600" kern="1200" dirty="0" smtClean="0">
                        <a:solidFill>
                          <a:srgbClr val="000000"/>
                        </a:solidFill>
                        <a:latin typeface="+mn-lt"/>
                        <a:ea typeface="+mn-ea"/>
                        <a:cs typeface="Arial"/>
                      </a:endParaRPr>
                    </a:p>
                    <a:p>
                      <a:pPr marL="0" marR="0" indent="0" algn="l" defTabSz="914400" rtl="0" eaLnBrk="1" fontAlgn="auto" latinLnBrk="0" hangingPunct="1">
                        <a:lnSpc>
                          <a:spcPts val="1320"/>
                        </a:lnSpc>
                        <a:spcBef>
                          <a:spcPts val="0"/>
                        </a:spcBef>
                        <a:spcAft>
                          <a:spcPts val="0"/>
                        </a:spcAft>
                        <a:buClrTx/>
                        <a:buSzTx/>
                        <a:buFontTx/>
                        <a:buNone/>
                        <a:tabLst/>
                        <a:defRPr/>
                      </a:pPr>
                      <a:r>
                        <a:rPr lang="en-CA" sz="1600" kern="1200" dirty="0" smtClean="0">
                          <a:solidFill>
                            <a:srgbClr val="000000"/>
                          </a:solidFill>
                          <a:latin typeface="+mn-lt"/>
                          <a:ea typeface="+mn-ea"/>
                          <a:cs typeface="Arial"/>
                        </a:rPr>
                        <a:t>&lt;</a:t>
                      </a:r>
                      <a:r>
                        <a:rPr lang="en-CA" sz="1600" kern="1200" dirty="0" err="1" smtClean="0">
                          <a:solidFill>
                            <a:srgbClr val="000000"/>
                          </a:solidFill>
                          <a:latin typeface="+mn-lt"/>
                          <a:ea typeface="+mn-ea"/>
                          <a:cs typeface="Arial"/>
                        </a:rPr>
                        <a:t>h:selectBooleanCheckbox</a:t>
                      </a:r>
                      <a:r>
                        <a:rPr lang="en-CA" sz="1600" kern="1200" dirty="0" smtClean="0">
                          <a:solidFill>
                            <a:srgbClr val="000000"/>
                          </a:solidFill>
                          <a:latin typeface="+mn-lt"/>
                          <a:ea typeface="+mn-ea"/>
                          <a:cs typeface="Arial"/>
                        </a:rPr>
                        <a:t> </a:t>
                      </a:r>
                    </a:p>
                    <a:p>
                      <a:pPr marL="0" marR="0" indent="0" algn="l" defTabSz="914400" rtl="0" eaLnBrk="1" fontAlgn="auto" latinLnBrk="0" hangingPunct="1">
                        <a:lnSpc>
                          <a:spcPts val="1320"/>
                        </a:lnSpc>
                        <a:spcBef>
                          <a:spcPts val="0"/>
                        </a:spcBef>
                        <a:spcAft>
                          <a:spcPts val="0"/>
                        </a:spcAft>
                        <a:buClrTx/>
                        <a:buSzTx/>
                        <a:buFontTx/>
                        <a:buNone/>
                        <a:tabLst/>
                        <a:defRPr/>
                      </a:pPr>
                      <a:endParaRPr lang="en-CA" sz="1600" kern="1200" dirty="0" smtClean="0">
                        <a:solidFill>
                          <a:srgbClr val="000000"/>
                        </a:solidFill>
                        <a:latin typeface="+mn-lt"/>
                        <a:ea typeface="+mn-ea"/>
                        <a:cs typeface="Arial"/>
                      </a:endParaRPr>
                    </a:p>
                    <a:p>
                      <a:pPr marL="0" marR="0" indent="0" algn="l" defTabSz="914400" rtl="0" eaLnBrk="1" fontAlgn="auto" latinLnBrk="0" hangingPunct="1">
                        <a:lnSpc>
                          <a:spcPts val="1320"/>
                        </a:lnSpc>
                        <a:spcBef>
                          <a:spcPts val="0"/>
                        </a:spcBef>
                        <a:spcAft>
                          <a:spcPts val="0"/>
                        </a:spcAft>
                        <a:buClrTx/>
                        <a:buSzTx/>
                        <a:buFontTx/>
                        <a:buNone/>
                        <a:tabLst/>
                        <a:defRPr/>
                      </a:pPr>
                      <a:r>
                        <a:rPr lang="en-CA" sz="1600" kern="1200" dirty="0" smtClean="0">
                          <a:solidFill>
                            <a:srgbClr val="000000"/>
                          </a:solidFill>
                          <a:latin typeface="+mn-lt"/>
                          <a:ea typeface="+mn-ea"/>
                          <a:cs typeface="Arial"/>
                        </a:rPr>
                        <a:t>        value="#{</a:t>
                      </a:r>
                      <a:r>
                        <a:rPr lang="en-CA" sz="1600" kern="1200" dirty="0" err="1" smtClean="0">
                          <a:solidFill>
                            <a:srgbClr val="000000"/>
                          </a:solidFill>
                          <a:latin typeface="+mn-lt"/>
                          <a:ea typeface="+mn-ea"/>
                          <a:cs typeface="Arial"/>
                        </a:rPr>
                        <a:t>customer.valid</a:t>
                      </a:r>
                      <a:r>
                        <a:rPr lang="en-CA" sz="1600" kern="1200" dirty="0" smtClean="0">
                          <a:solidFill>
                            <a:srgbClr val="000000"/>
                          </a:solidFill>
                          <a:latin typeface="+mn-lt"/>
                          <a:ea typeface="+mn-ea"/>
                          <a:cs typeface="Arial"/>
                        </a:rPr>
                        <a:t>}"/&gt;</a:t>
                      </a:r>
                    </a:p>
                    <a:p>
                      <a:pPr>
                        <a:lnSpc>
                          <a:spcPts val="1320"/>
                        </a:lnSpc>
                      </a:pPr>
                      <a:endParaRPr lang="en-CA" sz="1600" dirty="0" smtClean="0">
                        <a:solidFill>
                          <a:srgbClr val="000000"/>
                        </a:solidFill>
                        <a:latin typeface="+mn-lt"/>
                        <a:cs typeface="Arial"/>
                      </a:endParaRPr>
                    </a:p>
                    <a:p>
                      <a:endParaRPr lang="fr-FR" sz="1600" dirty="0"/>
                    </a:p>
                  </a:txBody>
                  <a:tcPr marL="91444" marR="91444"/>
                </a:tc>
              </a:tr>
              <a:tr h="1066800">
                <a:tc>
                  <a:txBody>
                    <a:bodyPr/>
                    <a:lstStyle/>
                    <a:p>
                      <a:r>
                        <a:rPr lang="fr-FR" sz="1600" dirty="0" err="1" smtClean="0"/>
                        <a:t>getValid</a:t>
                      </a:r>
                      <a:endParaRPr lang="fr-FR" sz="1600" dirty="0" smtClean="0"/>
                    </a:p>
                    <a:p>
                      <a:r>
                        <a:rPr lang="fr-FR" sz="1600" dirty="0" err="1" smtClean="0"/>
                        <a:t>setValid</a:t>
                      </a:r>
                      <a:endParaRPr lang="fr-FR" sz="1600" dirty="0" smtClean="0"/>
                    </a:p>
                    <a:p>
                      <a:r>
                        <a:rPr lang="fr-FR" sz="1600" dirty="0" smtClean="0"/>
                        <a:t>(</a:t>
                      </a:r>
                      <a:r>
                        <a:rPr lang="fr-FR" sz="1600" baseline="0" dirty="0" smtClean="0"/>
                        <a:t>booléen)</a:t>
                      </a:r>
                      <a:endParaRPr lang="fr-FR" sz="1600" dirty="0" smtClean="0"/>
                    </a:p>
                    <a:p>
                      <a:endParaRPr lang="fr-FR" sz="1600" dirty="0"/>
                    </a:p>
                  </a:txBody>
                  <a:tcPr marL="91444" marR="91444"/>
                </a:tc>
                <a:tc>
                  <a:txBody>
                    <a:bodyPr/>
                    <a:lstStyle/>
                    <a:p>
                      <a:pPr algn="ctr"/>
                      <a:r>
                        <a:rPr lang="fr-FR" sz="1600" dirty="0" err="1" smtClean="0"/>
                        <a:t>valid</a:t>
                      </a:r>
                      <a:endParaRPr lang="fr-FR" sz="1600" dirty="0"/>
                    </a:p>
                  </a:txBody>
                  <a:tcPr marL="91444" marR="91444"/>
                </a:tc>
                <a:tc>
                  <a:txBody>
                    <a:bodyPr/>
                    <a:lstStyle/>
                    <a:p>
                      <a:pPr>
                        <a:lnSpc>
                          <a:spcPts val="1320"/>
                        </a:lnSpc>
                      </a:pPr>
                      <a:r>
                        <a:rPr lang="en-CA" sz="1600" kern="1200" dirty="0" smtClean="0">
                          <a:solidFill>
                            <a:srgbClr val="000000"/>
                          </a:solidFill>
                          <a:latin typeface="+mn-lt"/>
                          <a:ea typeface="+mn-ea"/>
                          <a:cs typeface="Arial"/>
                        </a:rPr>
                        <a:t>#{</a:t>
                      </a:r>
                      <a:r>
                        <a:rPr lang="en-CA" sz="1600" kern="1200" dirty="0" err="1" smtClean="0">
                          <a:solidFill>
                            <a:srgbClr val="000000"/>
                          </a:solidFill>
                          <a:latin typeface="+mn-lt"/>
                          <a:ea typeface="+mn-ea"/>
                          <a:cs typeface="Arial"/>
                        </a:rPr>
                        <a:t>login.valid</a:t>
                      </a:r>
                      <a:r>
                        <a:rPr lang="en-CA" sz="1600" kern="1200" dirty="0" smtClean="0">
                          <a:solidFill>
                            <a:srgbClr val="000000"/>
                          </a:solidFill>
                          <a:latin typeface="+mn-lt"/>
                          <a:ea typeface="+mn-ea"/>
                          <a:cs typeface="Arial"/>
                        </a:rPr>
                        <a:t>}</a:t>
                      </a:r>
                    </a:p>
                    <a:p>
                      <a:pPr>
                        <a:lnSpc>
                          <a:spcPts val="1320"/>
                        </a:lnSpc>
                      </a:pPr>
                      <a:endParaRPr lang="en-CA" sz="1600" kern="1200" dirty="0" smtClean="0">
                        <a:solidFill>
                          <a:srgbClr val="000000"/>
                        </a:solidFill>
                        <a:latin typeface="+mn-lt"/>
                        <a:ea typeface="+mn-ea"/>
                        <a:cs typeface="Arial"/>
                      </a:endParaRPr>
                    </a:p>
                    <a:p>
                      <a:pPr marL="0" marR="0" indent="0" algn="l" defTabSz="914400" rtl="0" eaLnBrk="1" fontAlgn="auto" latinLnBrk="0" hangingPunct="1">
                        <a:lnSpc>
                          <a:spcPts val="1320"/>
                        </a:lnSpc>
                        <a:spcBef>
                          <a:spcPts val="0"/>
                        </a:spcBef>
                        <a:spcAft>
                          <a:spcPts val="0"/>
                        </a:spcAft>
                        <a:buClrTx/>
                        <a:buSzTx/>
                        <a:buFontTx/>
                        <a:buNone/>
                        <a:tabLst/>
                        <a:defRPr/>
                      </a:pPr>
                      <a:r>
                        <a:rPr lang="en-CA" sz="1600" kern="1200" dirty="0" smtClean="0">
                          <a:solidFill>
                            <a:srgbClr val="000000"/>
                          </a:solidFill>
                          <a:latin typeface="+mn-lt"/>
                          <a:ea typeface="+mn-ea"/>
                          <a:cs typeface="Arial"/>
                        </a:rPr>
                        <a:t>&lt;</a:t>
                      </a:r>
                      <a:r>
                        <a:rPr lang="en-CA" sz="1600" kern="1200" dirty="0" err="1" smtClean="0">
                          <a:solidFill>
                            <a:srgbClr val="000000"/>
                          </a:solidFill>
                          <a:latin typeface="+mn-lt"/>
                          <a:ea typeface="+mn-ea"/>
                          <a:cs typeface="Arial"/>
                        </a:rPr>
                        <a:t>h:selectBooleanCheckbox</a:t>
                      </a:r>
                      <a:r>
                        <a:rPr lang="en-CA" sz="1600" kern="1200" dirty="0" smtClean="0">
                          <a:solidFill>
                            <a:srgbClr val="000000"/>
                          </a:solidFill>
                          <a:latin typeface="+mn-lt"/>
                          <a:ea typeface="+mn-ea"/>
                          <a:cs typeface="Arial"/>
                        </a:rPr>
                        <a:t> </a:t>
                      </a:r>
                    </a:p>
                    <a:p>
                      <a:pPr marL="0" marR="0" indent="0" algn="l" defTabSz="914400" rtl="0" eaLnBrk="1" fontAlgn="auto" latinLnBrk="0" hangingPunct="1">
                        <a:lnSpc>
                          <a:spcPts val="1320"/>
                        </a:lnSpc>
                        <a:spcBef>
                          <a:spcPts val="0"/>
                        </a:spcBef>
                        <a:spcAft>
                          <a:spcPts val="0"/>
                        </a:spcAft>
                        <a:buClrTx/>
                        <a:buSzTx/>
                        <a:buFontTx/>
                        <a:buNone/>
                        <a:tabLst/>
                        <a:defRPr/>
                      </a:pPr>
                      <a:endParaRPr lang="en-CA" sz="1600" kern="1200" dirty="0" smtClean="0">
                        <a:solidFill>
                          <a:srgbClr val="000000"/>
                        </a:solidFill>
                        <a:latin typeface="+mn-lt"/>
                        <a:ea typeface="+mn-ea"/>
                        <a:cs typeface="Arial"/>
                      </a:endParaRPr>
                    </a:p>
                    <a:p>
                      <a:pPr marL="0" marR="0" indent="0" algn="l" defTabSz="914400" rtl="0" eaLnBrk="1" fontAlgn="auto" latinLnBrk="0" hangingPunct="1">
                        <a:lnSpc>
                          <a:spcPts val="1320"/>
                        </a:lnSpc>
                        <a:spcBef>
                          <a:spcPts val="0"/>
                        </a:spcBef>
                        <a:spcAft>
                          <a:spcPts val="0"/>
                        </a:spcAft>
                        <a:buClrTx/>
                        <a:buSzTx/>
                        <a:buFontTx/>
                        <a:buNone/>
                        <a:tabLst/>
                        <a:defRPr/>
                      </a:pPr>
                      <a:r>
                        <a:rPr lang="en-CA" sz="1600" kern="1200" dirty="0" smtClean="0">
                          <a:solidFill>
                            <a:srgbClr val="000000"/>
                          </a:solidFill>
                          <a:latin typeface="+mn-lt"/>
                          <a:ea typeface="+mn-ea"/>
                          <a:cs typeface="Arial"/>
                        </a:rPr>
                        <a:t>        value="#{</a:t>
                      </a:r>
                      <a:r>
                        <a:rPr lang="en-CA" sz="1600" kern="1200" dirty="0" err="1" smtClean="0">
                          <a:solidFill>
                            <a:srgbClr val="000000"/>
                          </a:solidFill>
                          <a:latin typeface="+mn-lt"/>
                          <a:ea typeface="+mn-ea"/>
                          <a:cs typeface="Arial"/>
                        </a:rPr>
                        <a:t>customer.valid</a:t>
                      </a:r>
                      <a:r>
                        <a:rPr lang="en-CA" sz="1600" kern="1200" dirty="0" smtClean="0">
                          <a:solidFill>
                            <a:srgbClr val="000000"/>
                          </a:solidFill>
                          <a:latin typeface="+mn-lt"/>
                          <a:ea typeface="+mn-ea"/>
                          <a:cs typeface="Arial"/>
                        </a:rPr>
                        <a:t>}"/&gt;</a:t>
                      </a:r>
                    </a:p>
                  </a:txBody>
                  <a:tcPr marL="91444" marR="91444"/>
                </a:tc>
              </a:tr>
              <a:tr h="1255501">
                <a:tc>
                  <a:txBody>
                    <a:bodyPr/>
                    <a:lstStyle/>
                    <a:p>
                      <a:r>
                        <a:rPr lang="fr-FR" sz="1600" dirty="0" err="1" smtClean="0"/>
                        <a:t>getZIP</a:t>
                      </a:r>
                      <a:endParaRPr lang="fr-FR" sz="1600" dirty="0" smtClean="0"/>
                    </a:p>
                    <a:p>
                      <a:r>
                        <a:rPr lang="fr-FR" sz="1600" dirty="0" err="1" smtClean="0"/>
                        <a:t>setZIP</a:t>
                      </a:r>
                      <a:endParaRPr lang="fr-FR" sz="1600" dirty="0"/>
                    </a:p>
                  </a:txBody>
                  <a:tcPr marL="91444" marR="91444"/>
                </a:tc>
                <a:tc>
                  <a:txBody>
                    <a:bodyPr/>
                    <a:lstStyle/>
                    <a:p>
                      <a:pPr algn="ctr"/>
                      <a:r>
                        <a:rPr lang="fr-FR" sz="1600" dirty="0" smtClean="0"/>
                        <a:t>ZIP</a:t>
                      </a:r>
                      <a:endParaRPr lang="fr-FR" sz="1600" dirty="0"/>
                    </a:p>
                  </a:txBody>
                  <a:tcPr marL="91444" marR="9144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600" dirty="0" smtClean="0">
                          <a:solidFill>
                            <a:srgbClr val="000000"/>
                          </a:solidFill>
                          <a:latin typeface="+mn-lt"/>
                          <a:cs typeface="Arial"/>
                        </a:rPr>
                        <a:t>#{address.ZIP}</a:t>
                      </a:r>
                    </a:p>
                    <a:p>
                      <a:pPr marL="0" marR="0" indent="0" algn="l" defTabSz="914400" rtl="0" eaLnBrk="1" fontAlgn="auto" latinLnBrk="0" hangingPunct="1">
                        <a:lnSpc>
                          <a:spcPct val="100000"/>
                        </a:lnSpc>
                        <a:spcBef>
                          <a:spcPts val="0"/>
                        </a:spcBef>
                        <a:spcAft>
                          <a:spcPts val="0"/>
                        </a:spcAft>
                        <a:buClrTx/>
                        <a:buSzTx/>
                        <a:buFontTx/>
                        <a:buNone/>
                        <a:tabLst/>
                        <a:defRPr/>
                      </a:pPr>
                      <a:r>
                        <a:rPr lang="en-CA" sz="1600" dirty="0" smtClean="0">
                          <a:solidFill>
                            <a:srgbClr val="000000"/>
                          </a:solidFill>
                          <a:latin typeface="+mn-lt"/>
                          <a:cs typeface="Arial"/>
                        </a:rPr>
                        <a:t>&lt;</a:t>
                      </a:r>
                      <a:r>
                        <a:rPr lang="en-CA" sz="1600" dirty="0" err="1" smtClean="0">
                          <a:solidFill>
                            <a:srgbClr val="000000"/>
                          </a:solidFill>
                          <a:latin typeface="+mn-lt"/>
                          <a:cs typeface="Arial"/>
                        </a:rPr>
                        <a:t>h:inputText</a:t>
                      </a:r>
                      <a:r>
                        <a:rPr lang="en-CA" sz="1600" dirty="0" smtClean="0">
                          <a:solidFill>
                            <a:srgbClr val="000000"/>
                          </a:solidFill>
                          <a:latin typeface="+mn-lt"/>
                          <a:cs typeface="Arial"/>
                        </a:rPr>
                        <a:t> value="#{address.ZIP}"/&gt;</a:t>
                      </a:r>
                    </a:p>
                  </a:txBody>
                  <a:tcPr marL="91444" marR="91444"/>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fr-FR" dirty="0" smtClean="0"/>
              <a:t>Les composantes des </a:t>
            </a:r>
            <a:r>
              <a:rPr lang="fr-FR" dirty="0" err="1" smtClean="0"/>
              <a:t>beans</a:t>
            </a:r>
            <a:r>
              <a:rPr lang="fr-FR" dirty="0" smtClean="0"/>
              <a:t> gérés</a:t>
            </a:r>
          </a:p>
        </p:txBody>
      </p:sp>
      <p:sp>
        <p:nvSpPr>
          <p:cNvPr id="96259" name="Rectangle 3"/>
          <p:cNvSpPr>
            <a:spLocks noGrp="1" noChangeArrowheads="1"/>
          </p:cNvSpPr>
          <p:nvPr>
            <p:ph type="body" idx="1"/>
          </p:nvPr>
        </p:nvSpPr>
        <p:spPr>
          <a:xfrm>
            <a:off x="685800" y="1447800"/>
            <a:ext cx="8001000" cy="4861520"/>
          </a:xfrm>
        </p:spPr>
        <p:txBody>
          <a:bodyPr/>
          <a:lstStyle/>
          <a:p>
            <a:r>
              <a:rPr lang="fr-FR" dirty="0" smtClean="0"/>
              <a:t>Des propriétés (donc définies par des </a:t>
            </a:r>
            <a:r>
              <a:rPr lang="fr-FR" dirty="0" err="1" smtClean="0"/>
              <a:t>get</a:t>
            </a:r>
            <a:r>
              <a:rPr lang="fr-FR" dirty="0" smtClean="0"/>
              <a:t>/set ou </a:t>
            </a:r>
            <a:r>
              <a:rPr lang="fr-FR" dirty="0" err="1" smtClean="0"/>
              <a:t>is</a:t>
            </a:r>
            <a:r>
              <a:rPr lang="fr-FR" dirty="0" smtClean="0"/>
              <a:t>…)</a:t>
            </a:r>
          </a:p>
          <a:p>
            <a:pPr lvl="1"/>
            <a:r>
              <a:rPr lang="fr-FR" dirty="0" smtClean="0"/>
              <a:t>Une paire pour chaque élément input de formulaire,</a:t>
            </a:r>
          </a:p>
          <a:p>
            <a:pPr lvl="1"/>
            <a:r>
              <a:rPr lang="fr-FR" dirty="0" smtClean="0"/>
              <a:t>Les setters sont automatiquement appelés par JSF lorsque le formulaire sera soumis.</a:t>
            </a:r>
          </a:p>
          <a:p>
            <a:r>
              <a:rPr lang="fr-FR" dirty="0" smtClean="0"/>
              <a:t>Des méthodes « action »</a:t>
            </a:r>
          </a:p>
          <a:p>
            <a:pPr lvl="1"/>
            <a:r>
              <a:rPr lang="fr-FR" dirty="0" smtClean="0"/>
              <a:t>Une par bouton de soumission dans le formulaires (un formulaire peut avoir plusieurs boutons de soumission),</a:t>
            </a:r>
          </a:p>
          <a:p>
            <a:pPr lvl="1"/>
            <a:r>
              <a:rPr lang="fr-FR" dirty="0" smtClean="0"/>
              <a:t>La méthode sera appelée lors du clic sur le bouton par JSF</a:t>
            </a:r>
          </a:p>
        </p:txBody>
      </p:sp>
    </p:spTree>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fr-FR" dirty="0" smtClean="0"/>
              <a:t>Les composantes des </a:t>
            </a:r>
            <a:r>
              <a:rPr lang="fr-FR" dirty="0" err="1" smtClean="0"/>
              <a:t>beans</a:t>
            </a:r>
            <a:r>
              <a:rPr lang="fr-FR" dirty="0" smtClean="0"/>
              <a:t> gérés</a:t>
            </a:r>
          </a:p>
        </p:txBody>
      </p:sp>
      <p:sp>
        <p:nvSpPr>
          <p:cNvPr id="97283" name="Rectangle 3"/>
          <p:cNvSpPr>
            <a:spLocks noGrp="1" noChangeArrowheads="1"/>
          </p:cNvSpPr>
          <p:nvPr>
            <p:ph type="body" idx="1"/>
          </p:nvPr>
        </p:nvSpPr>
        <p:spPr/>
        <p:txBody>
          <a:bodyPr/>
          <a:lstStyle/>
          <a:p>
            <a:r>
              <a:rPr lang="fr-FR" dirty="0" smtClean="0"/>
              <a:t>Des propriétés pour les données résultat</a:t>
            </a:r>
          </a:p>
          <a:p>
            <a:pPr lvl="1"/>
            <a:r>
              <a:rPr lang="fr-FR" dirty="0" smtClean="0"/>
              <a:t>Seront initialisées par les méthodes « action » après un traitement métier,</a:t>
            </a:r>
          </a:p>
          <a:p>
            <a:pPr lvl="1"/>
            <a:r>
              <a:rPr lang="fr-FR" dirty="0" smtClean="0"/>
              <a:t>Il faut au moins une méthode </a:t>
            </a:r>
            <a:r>
              <a:rPr lang="fr-FR" dirty="0" err="1" smtClean="0"/>
              <a:t>get</a:t>
            </a:r>
            <a:r>
              <a:rPr lang="fr-FR" dirty="0" smtClean="0"/>
              <a:t> sur la propriété afin que les données puissent être affichées dans une page de résultat.</a:t>
            </a:r>
          </a:p>
          <a:p>
            <a:r>
              <a:rPr lang="fr-FR" dirty="0" smtClean="0"/>
              <a:t>Des méthodes diverses pour écouter des événements (par exemple un changement de valeur dans un champ input), convertir et valider</a:t>
            </a:r>
          </a:p>
        </p:txBody>
      </p:sp>
    </p:spTree>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re 1"/>
          <p:cNvSpPr>
            <a:spLocks noGrp="1"/>
          </p:cNvSpPr>
          <p:nvPr>
            <p:ph type="title"/>
          </p:nvPr>
        </p:nvSpPr>
        <p:spPr/>
        <p:txBody>
          <a:bodyPr/>
          <a:lstStyle/>
          <a:p>
            <a:r>
              <a:rPr lang="fr-FR" dirty="0" smtClean="0"/>
              <a:t>Caractéristiques des </a:t>
            </a:r>
            <a:r>
              <a:rPr lang="fr-FR" dirty="0" err="1" smtClean="0"/>
              <a:t>Beans</a:t>
            </a:r>
            <a:r>
              <a:rPr lang="fr-FR" dirty="0" smtClean="0"/>
              <a:t> gérés</a:t>
            </a:r>
          </a:p>
        </p:txBody>
      </p:sp>
      <p:sp>
        <p:nvSpPr>
          <p:cNvPr id="98307" name="Espace réservé du contenu 2"/>
          <p:cNvSpPr>
            <a:spLocks noGrp="1"/>
          </p:cNvSpPr>
          <p:nvPr>
            <p:ph idx="1"/>
          </p:nvPr>
        </p:nvSpPr>
        <p:spPr>
          <a:xfrm>
            <a:off x="685800" y="1268760"/>
            <a:ext cx="8001000" cy="5076825"/>
          </a:xfrm>
        </p:spPr>
        <p:txBody>
          <a:bodyPr/>
          <a:lstStyle/>
          <a:p>
            <a:r>
              <a:rPr lang="fr-FR" sz="2400" dirty="0" smtClean="0"/>
              <a:t>Le container JSF « gère » le </a:t>
            </a:r>
            <a:r>
              <a:rPr lang="fr-FR" sz="2400" dirty="0" err="1" smtClean="0"/>
              <a:t>bean</a:t>
            </a:r>
            <a:endParaRPr lang="fr-FR" sz="2400" dirty="0" smtClean="0"/>
          </a:p>
          <a:p>
            <a:pPr lvl="1"/>
            <a:r>
              <a:rPr lang="fr-FR" sz="2000" dirty="0" smtClean="0">
                <a:solidFill>
                  <a:schemeClr val="tx1"/>
                </a:solidFill>
              </a:rPr>
              <a:t>Il l’instancie automatiquement,</a:t>
            </a:r>
          </a:p>
          <a:p>
            <a:pPr lvl="2"/>
            <a:r>
              <a:rPr lang="fr-FR" sz="2000" dirty="0" smtClean="0"/>
              <a:t>Nécessité d’avoir un constructeur par défaut</a:t>
            </a:r>
          </a:p>
          <a:p>
            <a:pPr lvl="1"/>
            <a:r>
              <a:rPr lang="fr-FR" sz="2000" dirty="0" smtClean="0">
                <a:solidFill>
                  <a:schemeClr val="tx1"/>
                </a:solidFill>
              </a:rPr>
              <a:t>Contrôle son cycle de vie</a:t>
            </a:r>
          </a:p>
          <a:p>
            <a:pPr lvl="2"/>
            <a:r>
              <a:rPr lang="fr-FR" sz="2000" dirty="0" smtClean="0"/>
              <a:t>Ce cycle dépend de la portée (scope</a:t>
            </a:r>
            <a:r>
              <a:rPr lang="fr-FR" sz="2000" dirty="0"/>
              <a:t>)</a:t>
            </a:r>
            <a:r>
              <a:rPr lang="fr-FR" sz="2000" dirty="0" smtClean="0"/>
              <a:t> (</a:t>
            </a:r>
            <a:r>
              <a:rPr lang="fr-FR" sz="2000" dirty="0" err="1" smtClean="0"/>
              <a:t>request</a:t>
            </a:r>
            <a:r>
              <a:rPr lang="fr-FR" sz="2000" dirty="0" smtClean="0"/>
              <a:t>, session, application, etc.)</a:t>
            </a:r>
          </a:p>
          <a:p>
            <a:pPr lvl="1"/>
            <a:r>
              <a:rPr lang="fr-FR" sz="2000" dirty="0" smtClean="0">
                <a:solidFill>
                  <a:schemeClr val="tx1"/>
                </a:solidFill>
              </a:rPr>
              <a:t>Appelle les méthodes setter</a:t>
            </a:r>
          </a:p>
          <a:p>
            <a:pPr lvl="2"/>
            <a:r>
              <a:rPr lang="fr-FR" sz="2000" dirty="0" smtClean="0"/>
              <a:t>Par ex pour </a:t>
            </a:r>
            <a:r>
              <a:rPr lang="en-CA" sz="2000" dirty="0" smtClean="0">
                <a:solidFill>
                  <a:srgbClr val="000000"/>
                </a:solidFill>
                <a:cs typeface="Arial" pitchFamily="34" charset="0"/>
              </a:rPr>
              <a:t>&lt;</a:t>
            </a:r>
            <a:r>
              <a:rPr lang="en-CA" sz="2000" dirty="0" err="1" smtClean="0">
                <a:solidFill>
                  <a:srgbClr val="000000"/>
                </a:solidFill>
                <a:cs typeface="Arial" pitchFamily="34" charset="0"/>
              </a:rPr>
              <a:t>h:inputText</a:t>
            </a:r>
            <a:r>
              <a:rPr lang="en-CA" sz="2000" dirty="0" smtClean="0">
                <a:solidFill>
                  <a:srgbClr val="000000"/>
                </a:solidFill>
                <a:cs typeface="Arial" pitchFamily="34" charset="0"/>
              </a:rPr>
              <a:t> value="#{</a:t>
            </a:r>
            <a:r>
              <a:rPr lang="en-CA" sz="2000" dirty="0" err="1" smtClean="0">
                <a:solidFill>
                  <a:srgbClr val="000000"/>
                </a:solidFill>
                <a:cs typeface="Arial" pitchFamily="34" charset="0"/>
              </a:rPr>
              <a:t>customer.firstName</a:t>
            </a:r>
            <a:r>
              <a:rPr lang="en-CA" sz="2000" dirty="0" smtClean="0">
                <a:solidFill>
                  <a:srgbClr val="000000"/>
                </a:solidFill>
                <a:cs typeface="Arial" pitchFamily="34" charset="0"/>
              </a:rPr>
              <a:t>"/&gt;, </a:t>
            </a:r>
            <a:r>
              <a:rPr lang="en-CA" sz="2000" dirty="0" err="1" smtClean="0">
                <a:solidFill>
                  <a:schemeClr val="bg2"/>
                </a:solidFill>
                <a:cs typeface="Arial" pitchFamily="34" charset="0"/>
              </a:rPr>
              <a:t>lorsque</a:t>
            </a:r>
            <a:r>
              <a:rPr lang="en-CA" sz="2000" dirty="0" smtClean="0">
                <a:solidFill>
                  <a:schemeClr val="bg2"/>
                </a:solidFill>
                <a:cs typeface="Arial" pitchFamily="34" charset="0"/>
              </a:rPr>
              <a:t> le </a:t>
            </a:r>
            <a:r>
              <a:rPr lang="en-CA" sz="2000" dirty="0" err="1" smtClean="0">
                <a:solidFill>
                  <a:schemeClr val="bg2"/>
                </a:solidFill>
                <a:cs typeface="Arial" pitchFamily="34" charset="0"/>
              </a:rPr>
              <a:t>formulaire</a:t>
            </a:r>
            <a:r>
              <a:rPr lang="en-CA" sz="2000" dirty="0" smtClean="0">
                <a:solidFill>
                  <a:schemeClr val="bg2"/>
                </a:solidFill>
                <a:cs typeface="Arial" pitchFamily="34" charset="0"/>
              </a:rPr>
              <a:t> </a:t>
            </a:r>
            <a:r>
              <a:rPr lang="en-CA" sz="2000" dirty="0" err="1" smtClean="0">
                <a:solidFill>
                  <a:schemeClr val="bg2"/>
                </a:solidFill>
                <a:cs typeface="Arial" pitchFamily="34" charset="0"/>
              </a:rPr>
              <a:t>est</a:t>
            </a:r>
            <a:r>
              <a:rPr lang="en-CA" sz="2000" dirty="0" smtClean="0">
                <a:solidFill>
                  <a:schemeClr val="bg2"/>
                </a:solidFill>
                <a:cs typeface="Arial" pitchFamily="34" charset="0"/>
              </a:rPr>
              <a:t> </a:t>
            </a:r>
            <a:r>
              <a:rPr lang="en-CA" sz="2000" dirty="0" err="1" smtClean="0">
                <a:solidFill>
                  <a:schemeClr val="bg2"/>
                </a:solidFill>
                <a:cs typeface="Arial" pitchFamily="34" charset="0"/>
              </a:rPr>
              <a:t>soumis</a:t>
            </a:r>
            <a:r>
              <a:rPr lang="en-CA" sz="2000" dirty="0" smtClean="0">
                <a:solidFill>
                  <a:schemeClr val="bg2"/>
                </a:solidFill>
                <a:cs typeface="Arial" pitchFamily="34" charset="0"/>
              </a:rPr>
              <a:t>, le </a:t>
            </a:r>
            <a:r>
              <a:rPr lang="en-CA" sz="2000" dirty="0" err="1" smtClean="0">
                <a:solidFill>
                  <a:schemeClr val="bg2"/>
                </a:solidFill>
                <a:cs typeface="Arial" pitchFamily="34" charset="0"/>
              </a:rPr>
              <a:t>paramètre</a:t>
            </a:r>
            <a:r>
              <a:rPr lang="en-CA" sz="2000" dirty="0" smtClean="0">
                <a:solidFill>
                  <a:schemeClr val="bg2"/>
                </a:solidFill>
                <a:cs typeface="Arial" pitchFamily="34" charset="0"/>
              </a:rPr>
              <a:t> </a:t>
            </a:r>
            <a:r>
              <a:rPr lang="en-CA" sz="2000" dirty="0" err="1" smtClean="0">
                <a:solidFill>
                  <a:schemeClr val="bg2"/>
                </a:solidFill>
                <a:cs typeface="Arial" pitchFamily="34" charset="0"/>
              </a:rPr>
              <a:t>est</a:t>
            </a:r>
            <a:r>
              <a:rPr lang="en-CA" sz="2000" dirty="0" smtClean="0">
                <a:solidFill>
                  <a:schemeClr val="bg2"/>
                </a:solidFill>
                <a:cs typeface="Arial" pitchFamily="34" charset="0"/>
              </a:rPr>
              <a:t> passé à </a:t>
            </a:r>
            <a:r>
              <a:rPr lang="en-CA" sz="2000" dirty="0" err="1" smtClean="0">
                <a:solidFill>
                  <a:schemeClr val="bg2"/>
                </a:solidFill>
                <a:cs typeface="Arial" pitchFamily="34" charset="0"/>
              </a:rPr>
              <a:t>setFirstName</a:t>
            </a:r>
            <a:r>
              <a:rPr lang="en-CA" sz="2000" dirty="0" smtClean="0">
                <a:solidFill>
                  <a:schemeClr val="bg2"/>
                </a:solidFill>
                <a:cs typeface="Arial" pitchFamily="34" charset="0"/>
              </a:rPr>
              <a:t>(…)</a:t>
            </a:r>
          </a:p>
          <a:p>
            <a:pPr lvl="1"/>
            <a:r>
              <a:rPr lang="en-CA" sz="2000" dirty="0" err="1" smtClean="0">
                <a:solidFill>
                  <a:srgbClr val="000000"/>
                </a:solidFill>
                <a:cs typeface="Arial" pitchFamily="34" charset="0"/>
              </a:rPr>
              <a:t>Appelle</a:t>
            </a:r>
            <a:r>
              <a:rPr lang="en-CA" sz="2000" dirty="0" smtClean="0">
                <a:solidFill>
                  <a:srgbClr val="000000"/>
                </a:solidFill>
                <a:cs typeface="Arial" pitchFamily="34" charset="0"/>
              </a:rPr>
              <a:t> les </a:t>
            </a:r>
            <a:r>
              <a:rPr lang="en-CA" sz="2000" dirty="0" err="1" smtClean="0">
                <a:solidFill>
                  <a:srgbClr val="000000"/>
                </a:solidFill>
                <a:cs typeface="Arial" pitchFamily="34" charset="0"/>
              </a:rPr>
              <a:t>méthodes</a:t>
            </a:r>
            <a:r>
              <a:rPr lang="en-CA" sz="2000" dirty="0" smtClean="0">
                <a:solidFill>
                  <a:srgbClr val="000000"/>
                </a:solidFill>
                <a:cs typeface="Arial" pitchFamily="34" charset="0"/>
              </a:rPr>
              <a:t> getter</a:t>
            </a:r>
          </a:p>
          <a:p>
            <a:pPr lvl="2"/>
            <a:r>
              <a:rPr lang="en-CA" sz="2000" dirty="0" smtClean="0">
                <a:solidFill>
                  <a:srgbClr val="000000"/>
                </a:solidFill>
                <a:cs typeface="Arial" pitchFamily="34" charset="0"/>
              </a:rPr>
              <a:t>#{</a:t>
            </a:r>
            <a:r>
              <a:rPr lang="en-CA" sz="2000" dirty="0" err="1" smtClean="0">
                <a:solidFill>
                  <a:srgbClr val="000000"/>
                </a:solidFill>
                <a:cs typeface="Arial" pitchFamily="34" charset="0"/>
              </a:rPr>
              <a:t>customer.firstName</a:t>
            </a:r>
            <a:r>
              <a:rPr lang="en-CA" sz="2000" dirty="0" smtClean="0">
                <a:solidFill>
                  <a:srgbClr val="000000"/>
                </a:solidFill>
                <a:cs typeface="Arial" pitchFamily="34" charset="0"/>
              </a:rPr>
              <a:t>} </a:t>
            </a:r>
            <a:r>
              <a:rPr lang="en-CA" sz="2000" dirty="0" err="1" smtClean="0">
                <a:solidFill>
                  <a:schemeClr val="bg2"/>
                </a:solidFill>
                <a:cs typeface="Arial" pitchFamily="34" charset="0"/>
              </a:rPr>
              <a:t>revient</a:t>
            </a:r>
            <a:r>
              <a:rPr lang="en-CA" sz="2000" dirty="0" smtClean="0">
                <a:solidFill>
                  <a:schemeClr val="bg2"/>
                </a:solidFill>
                <a:cs typeface="Arial" pitchFamily="34" charset="0"/>
              </a:rPr>
              <a:t> à </a:t>
            </a:r>
            <a:r>
              <a:rPr lang="en-CA" sz="2000" dirty="0" err="1" smtClean="0">
                <a:solidFill>
                  <a:schemeClr val="bg2"/>
                </a:solidFill>
                <a:cs typeface="Arial" pitchFamily="34" charset="0"/>
              </a:rPr>
              <a:t>appeler</a:t>
            </a:r>
            <a:r>
              <a:rPr lang="en-CA" sz="2000" dirty="0" smtClean="0">
                <a:solidFill>
                  <a:schemeClr val="bg2"/>
                </a:solidFill>
                <a:cs typeface="Arial" pitchFamily="34" charset="0"/>
              </a:rPr>
              <a:t> </a:t>
            </a:r>
            <a:r>
              <a:rPr lang="en-CA" sz="2000" dirty="0" err="1" smtClean="0">
                <a:solidFill>
                  <a:schemeClr val="bg2"/>
                </a:solidFill>
                <a:cs typeface="Arial" pitchFamily="34" charset="0"/>
              </a:rPr>
              <a:t>getFirstName</a:t>
            </a:r>
            <a:r>
              <a:rPr lang="en-CA" sz="2000" dirty="0" smtClean="0">
                <a:solidFill>
                  <a:schemeClr val="bg2"/>
                </a:solidFill>
                <a:cs typeface="Arial" pitchFamily="34" charset="0"/>
              </a:rPr>
              <a:t>()</a:t>
            </a:r>
          </a:p>
          <a:p>
            <a:r>
              <a:rPr lang="fr-FR" sz="2400" dirty="0" smtClean="0"/>
              <a:t>Déclaration par @</a:t>
            </a:r>
            <a:r>
              <a:rPr lang="fr-FR" sz="2400" dirty="0" err="1" smtClean="0"/>
              <a:t>ManagedBean</a:t>
            </a:r>
            <a:r>
              <a:rPr lang="fr-FR" sz="2400" dirty="0" smtClean="0"/>
              <a:t> avant la classe (</a:t>
            </a:r>
            <a:r>
              <a:rPr lang="fr-FR" sz="2400" dirty="0" smtClean="0">
                <a:solidFill>
                  <a:srgbClr val="FF0000"/>
                </a:solidFill>
              </a:rPr>
              <a:t>ou par @Name si CDI</a:t>
            </a:r>
            <a:r>
              <a:rPr lang="fr-FR" sz="2400" dirty="0" smtClean="0"/>
              <a:t>)</a:t>
            </a:r>
          </a:p>
        </p:txBody>
      </p:sp>
    </p:spTree>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re 1"/>
          <p:cNvSpPr>
            <a:spLocks noGrp="1"/>
          </p:cNvSpPr>
          <p:nvPr>
            <p:ph type="title"/>
          </p:nvPr>
        </p:nvSpPr>
        <p:spPr/>
        <p:txBody>
          <a:bodyPr/>
          <a:lstStyle/>
          <a:p>
            <a:r>
              <a:rPr lang="fr-FR" smtClean="0"/>
              <a:t>Un exemple simple (1)</a:t>
            </a:r>
          </a:p>
        </p:txBody>
      </p:sp>
      <p:sp>
        <p:nvSpPr>
          <p:cNvPr id="99331" name="Espace réservé du contenu 2"/>
          <p:cNvSpPr>
            <a:spLocks noGrp="1"/>
          </p:cNvSpPr>
          <p:nvPr>
            <p:ph idx="1"/>
          </p:nvPr>
        </p:nvSpPr>
        <p:spPr/>
        <p:txBody>
          <a:bodyPr/>
          <a:lstStyle/>
          <a:p>
            <a:r>
              <a:rPr lang="fr-FR" dirty="0" smtClean="0"/>
              <a:t>Scénario</a:t>
            </a:r>
          </a:p>
          <a:p>
            <a:pPr lvl="1"/>
            <a:r>
              <a:rPr lang="fr-FR" dirty="0" smtClean="0"/>
              <a:t>Entrer l’id d’un client et son </a:t>
            </a:r>
            <a:r>
              <a:rPr lang="fr-FR" dirty="0" err="1" smtClean="0"/>
              <a:t>password</a:t>
            </a:r>
            <a:r>
              <a:rPr lang="fr-FR" dirty="0" smtClean="0"/>
              <a:t>,</a:t>
            </a:r>
          </a:p>
          <a:p>
            <a:pPr lvl="1"/>
            <a:r>
              <a:rPr lang="fr-FR" dirty="0" smtClean="0"/>
              <a:t>Afficher en résultat :</a:t>
            </a:r>
          </a:p>
          <a:p>
            <a:pPr lvl="2"/>
            <a:r>
              <a:rPr lang="fr-FR" dirty="0" smtClean="0"/>
              <a:t>Une page affichant son nom, prénom et solde de son compte bancaire,</a:t>
            </a:r>
          </a:p>
          <a:p>
            <a:pPr lvl="3"/>
            <a:r>
              <a:rPr lang="fr-FR" dirty="0" smtClean="0"/>
              <a:t>3 pages différentes selon la valeur du solde,</a:t>
            </a:r>
          </a:p>
          <a:p>
            <a:pPr lvl="2"/>
            <a:r>
              <a:rPr lang="fr-FR" dirty="0" smtClean="0"/>
              <a:t>La page initiale avec des messages d’erreur si le formulaire a été mal rempli (données manquantes ou incorrectes), ou une page d’erreur</a:t>
            </a:r>
          </a:p>
        </p:txBody>
      </p:sp>
    </p:spTree>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re 1"/>
          <p:cNvSpPr>
            <a:spLocks noGrp="1"/>
          </p:cNvSpPr>
          <p:nvPr>
            <p:ph type="title"/>
          </p:nvPr>
        </p:nvSpPr>
        <p:spPr/>
        <p:txBody>
          <a:bodyPr/>
          <a:lstStyle/>
          <a:p>
            <a:r>
              <a:rPr lang="fr-FR" smtClean="0"/>
              <a:t>Un exemple simple (2)</a:t>
            </a:r>
          </a:p>
        </p:txBody>
      </p:sp>
      <p:sp>
        <p:nvSpPr>
          <p:cNvPr id="100355" name="Espace réservé du contenu 2"/>
          <p:cNvSpPr>
            <a:spLocks noGrp="1"/>
          </p:cNvSpPr>
          <p:nvPr>
            <p:ph idx="1"/>
          </p:nvPr>
        </p:nvSpPr>
        <p:spPr/>
        <p:txBody>
          <a:bodyPr/>
          <a:lstStyle/>
          <a:p>
            <a:r>
              <a:rPr lang="fr-FR" dirty="0" smtClean="0"/>
              <a:t>De quoi a besoin de </a:t>
            </a:r>
            <a:r>
              <a:rPr lang="fr-FR" dirty="0" err="1" smtClean="0"/>
              <a:t>bean</a:t>
            </a:r>
            <a:r>
              <a:rPr lang="fr-FR" dirty="0" smtClean="0"/>
              <a:t> géré ?</a:t>
            </a:r>
          </a:p>
          <a:p>
            <a:pPr lvl="1"/>
            <a:r>
              <a:rPr lang="fr-FR" dirty="0" smtClean="0"/>
              <a:t>Propriétés correspondant aux éléments du formulaire d’entrée : ex </a:t>
            </a:r>
            <a:r>
              <a:rPr lang="fr-FR" dirty="0" err="1" smtClean="0"/>
              <a:t>getCustomerId</a:t>
            </a:r>
            <a:r>
              <a:rPr lang="fr-FR" dirty="0" smtClean="0"/>
              <a:t>/</a:t>
            </a:r>
            <a:r>
              <a:rPr lang="fr-FR" dirty="0" err="1" smtClean="0"/>
              <a:t>setCustomerId</a:t>
            </a:r>
            <a:r>
              <a:rPr lang="fr-FR" dirty="0" smtClean="0"/>
              <a:t>, etc.</a:t>
            </a:r>
          </a:p>
          <a:p>
            <a:pPr lvl="1"/>
            <a:r>
              <a:rPr lang="fr-FR" dirty="0" smtClean="0"/>
              <a:t>Méthode « action » : </a:t>
            </a:r>
          </a:p>
          <a:p>
            <a:pPr lvl="2"/>
            <a:r>
              <a:rPr lang="fr-FR" dirty="0" smtClean="0"/>
              <a:t>Pour récupérer un Customer à partir de l’Id.</a:t>
            </a:r>
          </a:p>
          <a:p>
            <a:pPr lvl="1"/>
            <a:r>
              <a:rPr lang="fr-FR" dirty="0" smtClean="0"/>
              <a:t>De quoi stocker les résultats</a:t>
            </a:r>
          </a:p>
          <a:p>
            <a:pPr lvl="2"/>
            <a:r>
              <a:rPr lang="fr-FR" dirty="0" smtClean="0"/>
              <a:t>Stocker le Customer résultat dans une variable d’instance, initialement vide, avec </a:t>
            </a:r>
            <a:r>
              <a:rPr lang="fr-FR" dirty="0" err="1" smtClean="0"/>
              <a:t>get</a:t>
            </a:r>
            <a:r>
              <a:rPr lang="fr-FR" dirty="0" smtClean="0"/>
              <a:t>/set associés</a:t>
            </a:r>
          </a:p>
          <a:p>
            <a:pPr lvl="2"/>
            <a:endParaRPr lang="fr-FR" dirty="0" smtClean="0"/>
          </a:p>
        </p:txBody>
      </p:sp>
    </p:spTree>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re 1"/>
          <p:cNvSpPr>
            <a:spLocks noGrp="1"/>
          </p:cNvSpPr>
          <p:nvPr>
            <p:ph type="title"/>
          </p:nvPr>
        </p:nvSpPr>
        <p:spPr/>
        <p:txBody>
          <a:bodyPr/>
          <a:lstStyle/>
          <a:p>
            <a:r>
              <a:rPr lang="fr-FR" smtClean="0"/>
              <a:t>BanqueMBean partie 1 : propriétés pour les éléments de formulaire</a:t>
            </a:r>
          </a:p>
        </p:txBody>
      </p:sp>
      <p:sp>
        <p:nvSpPr>
          <p:cNvPr id="101379" name="Espace réservé du contenu 2"/>
          <p:cNvSpPr>
            <a:spLocks noGrp="1"/>
          </p:cNvSpPr>
          <p:nvPr>
            <p:ph idx="1"/>
          </p:nvPr>
        </p:nvSpPr>
        <p:spPr>
          <a:xfrm>
            <a:off x="685800" y="1268413"/>
            <a:ext cx="8458200" cy="5616575"/>
          </a:xfrm>
        </p:spPr>
        <p:txBody>
          <a:bodyPr/>
          <a:lstStyle/>
          <a:p>
            <a:pPr marL="0" indent="0">
              <a:buFont typeface="Wingdings" pitchFamily="2" charset="2"/>
              <a:buNone/>
            </a:pPr>
            <a:r>
              <a:rPr lang="fr-FR" sz="1800" b="1" smtClean="0">
                <a:latin typeface="Courier New" pitchFamily="49" charset="0"/>
                <a:cs typeface="Courier New" pitchFamily="49" charset="0"/>
              </a:rPr>
              <a:t>@ManagedBean</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public class BanqueMBean {</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private String customerId, password;</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public String </a:t>
            </a:r>
            <a:r>
              <a:rPr lang="fr-FR" sz="1800" b="1" smtClean="0">
                <a:solidFill>
                  <a:srgbClr val="FF0000"/>
                </a:solidFill>
                <a:latin typeface="Courier New" pitchFamily="49" charset="0"/>
                <a:cs typeface="Courier New" pitchFamily="49" charset="0"/>
              </a:rPr>
              <a:t>getCustomerId</a:t>
            </a:r>
            <a:r>
              <a:rPr lang="fr-FR" sz="1800" b="1" smtClean="0">
                <a:latin typeface="Courier New" pitchFamily="49" charset="0"/>
                <a:cs typeface="Courier New" pitchFamily="49" charset="0"/>
              </a:rPr>
              <a:t>() {</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return customerId;</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a:t>
            </a:r>
          </a:p>
          <a:p>
            <a:pPr marL="0" indent="0">
              <a:buFont typeface="Wingdings" pitchFamily="2" charset="2"/>
              <a:buNone/>
            </a:pPr>
            <a:r>
              <a:rPr lang="fr-FR" sz="1800" b="1" smtClean="0">
                <a:latin typeface="Courier New" pitchFamily="49" charset="0"/>
                <a:cs typeface="Courier New" pitchFamily="49" charset="0"/>
              </a:rPr>
              <a:t>    public void </a:t>
            </a:r>
            <a:r>
              <a:rPr lang="fr-FR" sz="1800" b="1" smtClean="0">
                <a:solidFill>
                  <a:srgbClr val="FF0000"/>
                </a:solidFill>
                <a:latin typeface="Courier New" pitchFamily="49" charset="0"/>
                <a:cs typeface="Courier New" pitchFamily="49" charset="0"/>
              </a:rPr>
              <a:t>setCustomerId</a:t>
            </a:r>
            <a:r>
              <a:rPr lang="fr-FR" sz="1800" b="1" smtClean="0">
                <a:latin typeface="Courier New" pitchFamily="49" charset="0"/>
                <a:cs typeface="Courier New" pitchFamily="49" charset="0"/>
              </a:rPr>
              <a:t>(String customerId) {</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this.customerId = customerId;</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a:t>
            </a:r>
          </a:p>
          <a:p>
            <a:pPr marL="0" indent="0">
              <a:buFont typeface="Wingdings" pitchFamily="2" charset="2"/>
              <a:buNone/>
            </a:pPr>
            <a:r>
              <a:rPr lang="fr-FR" sz="1800" b="1" smtClean="0">
                <a:latin typeface="Courier New" pitchFamily="49" charset="0"/>
                <a:cs typeface="Courier New" pitchFamily="49" charset="0"/>
              </a:rPr>
              <a:t>    public String </a:t>
            </a:r>
            <a:r>
              <a:rPr lang="fr-FR" sz="1800" b="1" smtClean="0">
                <a:solidFill>
                  <a:srgbClr val="FF0000"/>
                </a:solidFill>
                <a:latin typeface="Courier New" pitchFamily="49" charset="0"/>
                <a:cs typeface="Courier New" pitchFamily="49" charset="0"/>
              </a:rPr>
              <a:t>getPassword</a:t>
            </a:r>
            <a:r>
              <a:rPr lang="fr-FR" sz="1800" b="1" smtClean="0">
                <a:latin typeface="Courier New" pitchFamily="49" charset="0"/>
                <a:cs typeface="Courier New" pitchFamily="49" charset="0"/>
              </a:rPr>
              <a:t>() {</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return password;</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a:t>
            </a:r>
          </a:p>
          <a:p>
            <a:pPr marL="0" indent="0">
              <a:buFont typeface="Wingdings" pitchFamily="2" charset="2"/>
              <a:buNone/>
            </a:pPr>
            <a:r>
              <a:rPr lang="fr-FR" sz="1800" b="1" smtClean="0">
                <a:latin typeface="Courier New" pitchFamily="49" charset="0"/>
                <a:cs typeface="Courier New" pitchFamily="49" charset="0"/>
              </a:rPr>
              <a:t>    public void </a:t>
            </a:r>
            <a:r>
              <a:rPr lang="fr-FR" sz="1800" b="1" smtClean="0">
                <a:solidFill>
                  <a:srgbClr val="FF0000"/>
                </a:solidFill>
                <a:latin typeface="Courier New" pitchFamily="49" charset="0"/>
                <a:cs typeface="Courier New" pitchFamily="49" charset="0"/>
              </a:rPr>
              <a:t>setPassword</a:t>
            </a:r>
            <a:r>
              <a:rPr lang="fr-FR" sz="1800" b="1" smtClean="0">
                <a:latin typeface="Courier New" pitchFamily="49" charset="0"/>
                <a:cs typeface="Courier New" pitchFamily="49" charset="0"/>
              </a:rPr>
              <a:t>(String password) {</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this.password = password;</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    }</a:t>
            </a:r>
            <a:br>
              <a:rPr lang="fr-FR" sz="1800" b="1" smtClean="0">
                <a:latin typeface="Courier New" pitchFamily="49" charset="0"/>
                <a:cs typeface="Courier New" pitchFamily="49" charset="0"/>
              </a:rPr>
            </a:br>
            <a:r>
              <a:rPr lang="fr-FR" sz="1800" b="1" smtClean="0">
                <a:latin typeface="Courier New" pitchFamily="49" charset="0"/>
                <a:cs typeface="Courier New" pitchFamily="49" charset="0"/>
              </a:rPr>
              <a:t>}</a:t>
            </a:r>
          </a:p>
        </p:txBody>
      </p:sp>
      <p:sp>
        <p:nvSpPr>
          <p:cNvPr id="101380" name="TextBox 8"/>
          <p:cNvSpPr txBox="1">
            <a:spLocks noChangeArrowheads="1"/>
          </p:cNvSpPr>
          <p:nvPr/>
        </p:nvSpPr>
        <p:spPr bwMode="auto">
          <a:xfrm>
            <a:off x="6273800" y="2155825"/>
            <a:ext cx="2782888" cy="9858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en-CA" sz="1600">
                <a:solidFill>
                  <a:srgbClr val="FF0000"/>
                </a:solidFill>
                <a:latin typeface="Arial Narrow" pitchFamily="34" charset="0"/>
                <a:ea typeface="Arial Narrow" pitchFamily="34" charset="0"/>
                <a:cs typeface="Arial Narrow" pitchFamily="34" charset="0"/>
              </a:rPr>
              <a:t>Appelé par JSF lors de</a:t>
            </a:r>
            <a:br>
              <a:rPr lang="en-CA" sz="1600">
                <a:solidFill>
                  <a:srgbClr val="FF0000"/>
                </a:solidFill>
                <a:latin typeface="Arial Narrow" pitchFamily="34" charset="0"/>
                <a:ea typeface="Arial Narrow" pitchFamily="34" charset="0"/>
                <a:cs typeface="Arial Narrow" pitchFamily="34" charset="0"/>
              </a:rPr>
            </a:br>
            <a:r>
              <a:rPr lang="en-CA" sz="1600">
                <a:solidFill>
                  <a:srgbClr val="FF0000"/>
                </a:solidFill>
                <a:latin typeface="Arial Narrow" pitchFamily="34" charset="0"/>
                <a:ea typeface="Arial Narrow" pitchFamily="34" charset="0"/>
                <a:cs typeface="Arial Narrow" pitchFamily="34" charset="0"/>
              </a:rPr>
              <a:t>l’affichage du formulaire, </a:t>
            </a:r>
            <a:br>
              <a:rPr lang="en-CA" sz="1600">
                <a:solidFill>
                  <a:srgbClr val="FF0000"/>
                </a:solidFill>
                <a:latin typeface="Arial Narrow" pitchFamily="34" charset="0"/>
                <a:ea typeface="Arial Narrow" pitchFamily="34" charset="0"/>
                <a:cs typeface="Arial Narrow" pitchFamily="34" charset="0"/>
              </a:rPr>
            </a:br>
            <a:r>
              <a:rPr lang="en-CA" sz="1600">
                <a:solidFill>
                  <a:srgbClr val="FF0000"/>
                </a:solidFill>
                <a:latin typeface="Arial Narrow" pitchFamily="34" charset="0"/>
                <a:ea typeface="Arial Narrow" pitchFamily="34" charset="0"/>
                <a:cs typeface="Arial Narrow" pitchFamily="34" charset="0"/>
              </a:rPr>
              <a:t>comme la variable vaut null au départ</a:t>
            </a:r>
            <a:br>
              <a:rPr lang="en-CA" sz="1600">
                <a:solidFill>
                  <a:srgbClr val="FF0000"/>
                </a:solidFill>
                <a:latin typeface="Arial Narrow" pitchFamily="34" charset="0"/>
                <a:ea typeface="Arial Narrow" pitchFamily="34" charset="0"/>
                <a:cs typeface="Arial Narrow" pitchFamily="34" charset="0"/>
              </a:rPr>
            </a:br>
            <a:r>
              <a:rPr lang="en-CA" sz="1600">
                <a:solidFill>
                  <a:srgbClr val="FF0000"/>
                </a:solidFill>
                <a:latin typeface="Arial Narrow" pitchFamily="34" charset="0"/>
                <a:ea typeface="Arial Narrow" pitchFamily="34" charset="0"/>
                <a:cs typeface="Arial Narrow" pitchFamily="34" charset="0"/>
              </a:rPr>
              <a:t>le champs sera vide.</a:t>
            </a:r>
            <a:endParaRPr lang="en-CA" sz="300">
              <a:solidFill>
                <a:srgbClr val="000000"/>
              </a:solidFill>
            </a:endParaRPr>
          </a:p>
        </p:txBody>
      </p:sp>
      <p:cxnSp>
        <p:nvCxnSpPr>
          <p:cNvPr id="101381" name="Connecteur droit avec flèche 5"/>
          <p:cNvCxnSpPr>
            <a:cxnSpLocks noChangeShapeType="1"/>
          </p:cNvCxnSpPr>
          <p:nvPr/>
        </p:nvCxnSpPr>
        <p:spPr bwMode="auto">
          <a:xfrm flipH="1" flipV="1">
            <a:off x="5580063" y="2565400"/>
            <a:ext cx="576262" cy="8255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1382" name="TextBox 8"/>
          <p:cNvSpPr txBox="1">
            <a:spLocks noChangeArrowheads="1"/>
          </p:cNvSpPr>
          <p:nvPr/>
        </p:nvSpPr>
        <p:spPr bwMode="auto">
          <a:xfrm>
            <a:off x="6156325" y="3768725"/>
            <a:ext cx="2894013" cy="9556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en-CA" sz="1400" dirty="0" err="1">
                <a:solidFill>
                  <a:srgbClr val="FF0000"/>
                </a:solidFill>
                <a:latin typeface="Arial Narrow" pitchFamily="34" charset="0"/>
                <a:ea typeface="Arial Narrow" pitchFamily="34" charset="0"/>
                <a:cs typeface="Arial Narrow" pitchFamily="34" charset="0"/>
              </a:rPr>
              <a:t>Lors</a:t>
            </a:r>
            <a:r>
              <a:rPr lang="en-CA" sz="1400" dirty="0">
                <a:solidFill>
                  <a:srgbClr val="FF0000"/>
                </a:solidFill>
                <a:latin typeface="Arial Narrow" pitchFamily="34" charset="0"/>
                <a:ea typeface="Arial Narrow" pitchFamily="34" charset="0"/>
                <a:cs typeface="Arial Narrow" pitchFamily="34" charset="0"/>
              </a:rPr>
              <a:t> de la </a:t>
            </a:r>
            <a:r>
              <a:rPr lang="en-CA" sz="1400" dirty="0" err="1">
                <a:solidFill>
                  <a:srgbClr val="FF0000"/>
                </a:solidFill>
                <a:latin typeface="Arial Narrow" pitchFamily="34" charset="0"/>
                <a:ea typeface="Arial Narrow" pitchFamily="34" charset="0"/>
                <a:cs typeface="Arial Narrow" pitchFamily="34" charset="0"/>
              </a:rPr>
              <a:t>soumission</a:t>
            </a:r>
            <a:r>
              <a:rPr lang="en-CA" sz="1400" dirty="0">
                <a:solidFill>
                  <a:srgbClr val="FF0000"/>
                </a:solidFill>
                <a:latin typeface="Arial Narrow" pitchFamily="34" charset="0"/>
                <a:ea typeface="Arial Narrow" pitchFamily="34" charset="0"/>
                <a:cs typeface="Arial Narrow" pitchFamily="34" charset="0"/>
              </a:rPr>
              <a:t>, le bean, </a:t>
            </a:r>
            <a:r>
              <a:rPr lang="en-CA" sz="1400" dirty="0" err="1">
                <a:solidFill>
                  <a:srgbClr val="FF0000"/>
                </a:solidFill>
                <a:latin typeface="Arial Narrow" pitchFamily="34" charset="0"/>
                <a:ea typeface="Arial Narrow" pitchFamily="34" charset="0"/>
                <a:cs typeface="Arial Narrow" pitchFamily="34" charset="0"/>
              </a:rPr>
              <a:t>est</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instancié</a:t>
            </a:r>
            <a:endParaRPr lang="en-CA" sz="1400" dirty="0">
              <a:solidFill>
                <a:srgbClr val="FF0000"/>
              </a:solidFill>
              <a:latin typeface="Arial Narrow" pitchFamily="34" charset="0"/>
              <a:ea typeface="Arial Narrow" pitchFamily="34" charset="0"/>
              <a:cs typeface="Arial Narrow" pitchFamily="34" charset="0"/>
            </a:endParaRPr>
          </a:p>
          <a:p>
            <a:r>
              <a:rPr lang="en-CA" sz="1400" dirty="0">
                <a:solidFill>
                  <a:srgbClr val="FF0000"/>
                </a:solidFill>
                <a:latin typeface="Arial Narrow" pitchFamily="34" charset="0"/>
                <a:ea typeface="Arial Narrow" pitchFamily="34" charset="0"/>
                <a:cs typeface="Arial Narrow" pitchFamily="34" charset="0"/>
              </a:rPr>
              <a:t>à nouveau (</a:t>
            </a:r>
            <a:r>
              <a:rPr lang="en-CA" sz="1400" dirty="0" err="1">
                <a:solidFill>
                  <a:srgbClr val="FF0000"/>
                </a:solidFill>
                <a:latin typeface="Arial Narrow" pitchFamily="34" charset="0"/>
                <a:ea typeface="Arial Narrow" pitchFamily="34" charset="0"/>
                <a:cs typeface="Arial Narrow" pitchFamily="34" charset="0"/>
              </a:rPr>
              <a:t>puisqu’il</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est</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RequestScoped</a:t>
            </a:r>
            <a:r>
              <a:rPr lang="en-CA" sz="1400" dirty="0">
                <a:solidFill>
                  <a:srgbClr val="FF0000"/>
                </a:solidFill>
                <a:latin typeface="Arial Narrow" pitchFamily="34" charset="0"/>
                <a:ea typeface="Arial Narrow" pitchFamily="34" charset="0"/>
                <a:cs typeface="Arial Narrow" pitchFamily="34" charset="0"/>
              </a:rPr>
              <a:t> par</a:t>
            </a:r>
          </a:p>
          <a:p>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défaut</a:t>
            </a:r>
            <a:r>
              <a:rPr lang="en-CA" sz="1400" dirty="0">
                <a:solidFill>
                  <a:srgbClr val="FF0000"/>
                </a:solidFill>
                <a:latin typeface="Arial Narrow" pitchFamily="34" charset="0"/>
                <a:ea typeface="Arial Narrow" pitchFamily="34" charset="0"/>
                <a:cs typeface="Arial Narrow" pitchFamily="34" charset="0"/>
              </a:rPr>
              <a:t>), et la </a:t>
            </a:r>
            <a:r>
              <a:rPr lang="en-CA" sz="1400" dirty="0" err="1">
                <a:solidFill>
                  <a:srgbClr val="FF0000"/>
                </a:solidFill>
                <a:latin typeface="Arial Narrow" pitchFamily="34" charset="0"/>
                <a:ea typeface="Arial Narrow" pitchFamily="34" charset="0"/>
                <a:cs typeface="Arial Narrow" pitchFamily="34" charset="0"/>
              </a:rPr>
              <a:t>valeur</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dans</a:t>
            </a:r>
            <a:r>
              <a:rPr lang="en-CA" sz="1400" dirty="0">
                <a:solidFill>
                  <a:srgbClr val="FF0000"/>
                </a:solidFill>
                <a:latin typeface="Arial Narrow" pitchFamily="34" charset="0"/>
                <a:ea typeface="Arial Narrow" pitchFamily="34" charset="0"/>
                <a:cs typeface="Arial Narrow" pitchFamily="34" charset="0"/>
              </a:rPr>
              <a:t> le </a:t>
            </a:r>
            <a:r>
              <a:rPr lang="en-CA" sz="1400" dirty="0" err="1" smtClean="0">
                <a:solidFill>
                  <a:srgbClr val="FF0000"/>
                </a:solidFill>
                <a:latin typeface="Arial Narrow" pitchFamily="34" charset="0"/>
                <a:ea typeface="Arial Narrow" pitchFamily="34" charset="0"/>
                <a:cs typeface="Arial Narrow" pitchFamily="34" charset="0"/>
              </a:rPr>
              <a:t>formulaire</a:t>
            </a:r>
            <a:r>
              <a:rPr lang="en-CA" sz="1400" dirty="0" smtClean="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est</a:t>
            </a:r>
            <a:r>
              <a:rPr lang="en-CA" sz="1400" dirty="0">
                <a:solidFill>
                  <a:srgbClr val="FF0000"/>
                </a:solidFill>
                <a:latin typeface="Arial Narrow" pitchFamily="34" charset="0"/>
                <a:ea typeface="Arial Narrow" pitchFamily="34" charset="0"/>
                <a:cs typeface="Arial Narrow" pitchFamily="34" charset="0"/>
              </a:rPr>
              <a:t> </a:t>
            </a:r>
          </a:p>
          <a:p>
            <a:r>
              <a:rPr lang="en-CA" sz="1400" dirty="0" err="1" smtClean="0">
                <a:solidFill>
                  <a:srgbClr val="FF0000"/>
                </a:solidFill>
                <a:latin typeface="Arial Narrow" pitchFamily="34" charset="0"/>
                <a:ea typeface="Arial Narrow" pitchFamily="34" charset="0"/>
                <a:cs typeface="Arial Narrow" pitchFamily="34" charset="0"/>
              </a:rPr>
              <a:t>passée</a:t>
            </a:r>
            <a:r>
              <a:rPr lang="en-CA" sz="1400" dirty="0" smtClean="0">
                <a:solidFill>
                  <a:srgbClr val="FF0000"/>
                </a:solidFill>
                <a:latin typeface="Arial Narrow" pitchFamily="34" charset="0"/>
                <a:ea typeface="Arial Narrow" pitchFamily="34" charset="0"/>
                <a:cs typeface="Arial Narrow" pitchFamily="34" charset="0"/>
              </a:rPr>
              <a:t> </a:t>
            </a:r>
            <a:r>
              <a:rPr lang="en-CA" sz="1400" dirty="0">
                <a:solidFill>
                  <a:srgbClr val="FF0000"/>
                </a:solidFill>
                <a:latin typeface="Arial Narrow" pitchFamily="34" charset="0"/>
                <a:ea typeface="Arial Narrow" pitchFamily="34" charset="0"/>
                <a:cs typeface="Arial Narrow" pitchFamily="34" charset="0"/>
              </a:rPr>
              <a:t>à </a:t>
            </a:r>
            <a:r>
              <a:rPr lang="en-CA" sz="1400" dirty="0" err="1">
                <a:solidFill>
                  <a:srgbClr val="FF0000"/>
                </a:solidFill>
                <a:latin typeface="Arial Narrow" pitchFamily="34" charset="0"/>
                <a:ea typeface="Arial Narrow" pitchFamily="34" charset="0"/>
                <a:cs typeface="Arial Narrow" pitchFamily="34" charset="0"/>
              </a:rPr>
              <a:t>cette</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méthode</a:t>
            </a:r>
            <a:endParaRPr lang="en-CA" sz="1400" dirty="0">
              <a:solidFill>
                <a:srgbClr val="FF0000"/>
              </a:solidFill>
              <a:latin typeface="Arial Narrow" pitchFamily="34" charset="0"/>
              <a:ea typeface="Arial Narrow" pitchFamily="34" charset="0"/>
              <a:cs typeface="Arial Narrow" pitchFamily="34" charset="0"/>
            </a:endParaRPr>
          </a:p>
          <a:p>
            <a:pPr>
              <a:lnSpc>
                <a:spcPts val="750"/>
              </a:lnSpc>
            </a:pPr>
            <a:endParaRPr lang="en-CA" sz="500" dirty="0">
              <a:solidFill>
                <a:srgbClr val="000000"/>
              </a:solidFill>
            </a:endParaRPr>
          </a:p>
        </p:txBody>
      </p:sp>
      <p:cxnSp>
        <p:nvCxnSpPr>
          <p:cNvPr id="101383" name="Connecteur droit avec flèche 7"/>
          <p:cNvCxnSpPr>
            <a:cxnSpLocks noChangeShapeType="1"/>
          </p:cNvCxnSpPr>
          <p:nvPr/>
        </p:nvCxnSpPr>
        <p:spPr bwMode="auto">
          <a:xfrm flipH="1" flipV="1">
            <a:off x="4140200" y="4005263"/>
            <a:ext cx="2016125" cy="24130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1384" name="TextBox 8"/>
          <p:cNvSpPr txBox="1">
            <a:spLocks noChangeArrowheads="1"/>
          </p:cNvSpPr>
          <p:nvPr/>
        </p:nvSpPr>
        <p:spPr bwMode="auto">
          <a:xfrm>
            <a:off x="6151563" y="5732463"/>
            <a:ext cx="2919412" cy="1181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defRPr sz="2000">
                <a:solidFill>
                  <a:schemeClr val="tx1"/>
                </a:solidFill>
                <a:latin typeface="Arial" pitchFamily="34" charset="0"/>
              </a:defRPr>
            </a:lvl1pPr>
            <a:lvl2pPr marL="742950" indent="-285750">
              <a:defRPr sz="2000">
                <a:solidFill>
                  <a:schemeClr val="tx1"/>
                </a:solidFill>
                <a:latin typeface="Arial" pitchFamily="34" charset="0"/>
              </a:defRPr>
            </a:lvl2pPr>
            <a:lvl3pPr marL="1143000" indent="-228600">
              <a:defRPr sz="2000">
                <a:solidFill>
                  <a:schemeClr val="tx1"/>
                </a:solidFill>
                <a:latin typeface="Arial" pitchFamily="34" charset="0"/>
              </a:defRPr>
            </a:lvl3pPr>
            <a:lvl4pPr marL="1600200" indent="-228600">
              <a:defRPr sz="2000">
                <a:solidFill>
                  <a:schemeClr val="tx1"/>
                </a:solidFill>
                <a:latin typeface="Arial" pitchFamily="34" charset="0"/>
              </a:defRPr>
            </a:lvl4pPr>
            <a:lvl5pPr marL="2057400" indent="-22860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r>
              <a:rPr lang="en-CA" sz="1400" dirty="0">
                <a:solidFill>
                  <a:srgbClr val="FF0000"/>
                </a:solidFill>
                <a:latin typeface="Arial Narrow" pitchFamily="34" charset="0"/>
                <a:ea typeface="Arial Narrow" pitchFamily="34" charset="0"/>
                <a:cs typeface="Arial Narrow" pitchFamily="34" charset="0"/>
              </a:rPr>
              <a:t>get et </a:t>
            </a:r>
            <a:r>
              <a:rPr lang="en-CA" sz="1400" dirty="0" err="1">
                <a:solidFill>
                  <a:srgbClr val="FF0000"/>
                </a:solidFill>
                <a:latin typeface="Arial Narrow" pitchFamily="34" charset="0"/>
                <a:ea typeface="Arial Narrow" pitchFamily="34" charset="0"/>
                <a:cs typeface="Arial Narrow" pitchFamily="34" charset="0"/>
              </a:rPr>
              <a:t>setPassword</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sont</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identiques</a:t>
            </a:r>
            <a:r>
              <a:rPr lang="en-CA" sz="1400" dirty="0">
                <a:solidFill>
                  <a:srgbClr val="FF0000"/>
                </a:solidFill>
                <a:latin typeface="Arial Narrow" pitchFamily="34" charset="0"/>
                <a:ea typeface="Arial Narrow" pitchFamily="34" charset="0"/>
                <a:cs typeface="Arial Narrow" pitchFamily="34" charset="0"/>
              </a:rPr>
              <a:t> à get et </a:t>
            </a:r>
          </a:p>
          <a:p>
            <a:r>
              <a:rPr lang="en-CA" sz="1400" dirty="0" err="1">
                <a:solidFill>
                  <a:srgbClr val="FF0000"/>
                </a:solidFill>
                <a:latin typeface="Arial Narrow" pitchFamily="34" charset="0"/>
                <a:ea typeface="Arial Narrow" pitchFamily="34" charset="0"/>
                <a:cs typeface="Arial Narrow" pitchFamily="34" charset="0"/>
              </a:rPr>
              <a:t>setCustomerId</a:t>
            </a:r>
            <a:r>
              <a:rPr lang="en-CA" sz="1400" dirty="0">
                <a:solidFill>
                  <a:srgbClr val="FF0000"/>
                </a:solidFill>
                <a:latin typeface="Arial Narrow" pitchFamily="34" charset="0"/>
                <a:ea typeface="Arial Narrow" pitchFamily="34" charset="0"/>
                <a:cs typeface="Arial Narrow" pitchFamily="34" charset="0"/>
              </a:rPr>
              <a:t>, à part </a:t>
            </a:r>
            <a:r>
              <a:rPr lang="en-CA" sz="1400" dirty="0" err="1">
                <a:solidFill>
                  <a:srgbClr val="FF0000"/>
                </a:solidFill>
                <a:latin typeface="Arial Narrow" pitchFamily="34" charset="0"/>
                <a:ea typeface="Arial Narrow" pitchFamily="34" charset="0"/>
                <a:cs typeface="Arial Narrow" pitchFamily="34" charset="0"/>
              </a:rPr>
              <a:t>qu’on</a:t>
            </a:r>
            <a:r>
              <a:rPr lang="en-CA" sz="1400" dirty="0">
                <a:solidFill>
                  <a:srgbClr val="FF0000"/>
                </a:solidFill>
                <a:latin typeface="Arial Narrow" pitchFamily="34" charset="0"/>
                <a:ea typeface="Arial Narrow" pitchFamily="34" charset="0"/>
                <a:cs typeface="Arial Narrow" pitchFamily="34" charset="0"/>
              </a:rPr>
              <a:t> ne </a:t>
            </a:r>
            <a:r>
              <a:rPr lang="en-CA" sz="1400" dirty="0" err="1">
                <a:solidFill>
                  <a:srgbClr val="FF0000"/>
                </a:solidFill>
                <a:latin typeface="Arial Narrow" pitchFamily="34" charset="0"/>
                <a:ea typeface="Arial Narrow" pitchFamily="34" charset="0"/>
                <a:cs typeface="Arial Narrow" pitchFamily="34" charset="0"/>
              </a:rPr>
              <a:t>peut</a:t>
            </a:r>
            <a:r>
              <a:rPr lang="en-CA" sz="1400" dirty="0">
                <a:solidFill>
                  <a:srgbClr val="FF0000"/>
                </a:solidFill>
                <a:latin typeface="Arial Narrow" pitchFamily="34" charset="0"/>
                <a:ea typeface="Arial Narrow" pitchFamily="34" charset="0"/>
                <a:cs typeface="Arial Narrow" pitchFamily="34" charset="0"/>
              </a:rPr>
              <a:t> </a:t>
            </a:r>
          </a:p>
          <a:p>
            <a:r>
              <a:rPr lang="en-CA" sz="1400" dirty="0" err="1" smtClean="0">
                <a:solidFill>
                  <a:srgbClr val="FF0000"/>
                </a:solidFill>
                <a:latin typeface="Arial Narrow" pitchFamily="34" charset="0"/>
                <a:ea typeface="Arial Narrow" pitchFamily="34" charset="0"/>
                <a:cs typeface="Arial Narrow" pitchFamily="34" charset="0"/>
              </a:rPr>
              <a:t>pré-remplir</a:t>
            </a:r>
            <a:r>
              <a:rPr lang="en-CA" sz="1400" dirty="0" smtClean="0">
                <a:solidFill>
                  <a:srgbClr val="FF0000"/>
                </a:solidFill>
                <a:latin typeface="Arial Narrow" pitchFamily="34" charset="0"/>
                <a:ea typeface="Arial Narrow" pitchFamily="34" charset="0"/>
                <a:cs typeface="Arial Narrow" pitchFamily="34" charset="0"/>
              </a:rPr>
              <a:t> </a:t>
            </a:r>
            <a:r>
              <a:rPr lang="en-CA" sz="1400" dirty="0">
                <a:solidFill>
                  <a:srgbClr val="FF0000"/>
                </a:solidFill>
                <a:latin typeface="Arial Narrow" pitchFamily="34" charset="0"/>
                <a:ea typeface="Arial Narrow" pitchFamily="34" charset="0"/>
                <a:cs typeface="Arial Narrow" pitchFamily="34" charset="0"/>
              </a:rPr>
              <a:t>un champ password (</a:t>
            </a:r>
            <a:r>
              <a:rPr lang="en-CA" sz="1400" dirty="0" err="1">
                <a:solidFill>
                  <a:srgbClr val="FF0000"/>
                </a:solidFill>
                <a:latin typeface="Arial Narrow" pitchFamily="34" charset="0"/>
                <a:ea typeface="Arial Narrow" pitchFamily="34" charset="0"/>
                <a:cs typeface="Arial Narrow" pitchFamily="34" charset="0"/>
              </a:rPr>
              <a:t>interdit</a:t>
            </a:r>
            <a:r>
              <a:rPr lang="en-CA" sz="1400" dirty="0">
                <a:solidFill>
                  <a:srgbClr val="FF0000"/>
                </a:solidFill>
                <a:latin typeface="Arial Narrow" pitchFamily="34" charset="0"/>
                <a:ea typeface="Arial Narrow" pitchFamily="34" charset="0"/>
                <a:cs typeface="Arial Narrow" pitchFamily="34" charset="0"/>
              </a:rPr>
              <a:t> par</a:t>
            </a:r>
          </a:p>
          <a:p>
            <a:r>
              <a:rPr lang="en-CA" sz="1400" dirty="0" smtClean="0">
                <a:solidFill>
                  <a:srgbClr val="FF0000"/>
                </a:solidFill>
                <a:latin typeface="Arial Narrow" pitchFamily="34" charset="0"/>
                <a:ea typeface="Arial Narrow" pitchFamily="34" charset="0"/>
                <a:cs typeface="Arial Narrow" pitchFamily="34" charset="0"/>
              </a:rPr>
              <a:t>les </a:t>
            </a:r>
            <a:r>
              <a:rPr lang="en-CA" sz="1400" dirty="0" err="1">
                <a:solidFill>
                  <a:srgbClr val="FF0000"/>
                </a:solidFill>
                <a:latin typeface="Arial Narrow" pitchFamily="34" charset="0"/>
                <a:ea typeface="Arial Narrow" pitchFamily="34" charset="0"/>
                <a:cs typeface="Arial Narrow" pitchFamily="34" charset="0"/>
              </a:rPr>
              <a:t>navigateurs</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donc</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getPassword</a:t>
            </a:r>
            <a:r>
              <a:rPr lang="en-CA" sz="1400" dirty="0">
                <a:solidFill>
                  <a:srgbClr val="FF0000"/>
                </a:solidFill>
                <a:latin typeface="Arial Narrow" pitchFamily="34" charset="0"/>
                <a:ea typeface="Arial Narrow" pitchFamily="34" charset="0"/>
                <a:cs typeface="Arial Narrow" pitchFamily="34" charset="0"/>
              </a:rPr>
              <a:t> ne sera</a:t>
            </a:r>
          </a:p>
          <a:p>
            <a:r>
              <a:rPr lang="en-CA" sz="1400" dirty="0" smtClean="0">
                <a:solidFill>
                  <a:srgbClr val="FF0000"/>
                </a:solidFill>
                <a:latin typeface="Arial Narrow" pitchFamily="34" charset="0"/>
                <a:ea typeface="Arial Narrow" pitchFamily="34" charset="0"/>
                <a:cs typeface="Arial Narrow" pitchFamily="34" charset="0"/>
              </a:rPr>
              <a:t>pas </a:t>
            </a:r>
            <a:r>
              <a:rPr lang="en-CA" sz="1400" dirty="0" err="1">
                <a:solidFill>
                  <a:srgbClr val="FF0000"/>
                </a:solidFill>
                <a:latin typeface="Arial Narrow" pitchFamily="34" charset="0"/>
                <a:ea typeface="Arial Narrow" pitchFamily="34" charset="0"/>
                <a:cs typeface="Arial Narrow" pitchFamily="34" charset="0"/>
              </a:rPr>
              <a:t>appelé</a:t>
            </a:r>
            <a:r>
              <a:rPr lang="en-CA" sz="1400" dirty="0">
                <a:solidFill>
                  <a:srgbClr val="FF0000"/>
                </a:solidFill>
                <a:latin typeface="Arial Narrow" pitchFamily="34" charset="0"/>
                <a:ea typeface="Arial Narrow" pitchFamily="34" charset="0"/>
                <a:cs typeface="Arial Narrow" pitchFamily="34" charset="0"/>
              </a:rPr>
              <a:t> </a:t>
            </a:r>
            <a:r>
              <a:rPr lang="en-CA" sz="1400" dirty="0" err="1">
                <a:solidFill>
                  <a:srgbClr val="FF0000"/>
                </a:solidFill>
                <a:latin typeface="Arial Narrow" pitchFamily="34" charset="0"/>
                <a:ea typeface="Arial Narrow" pitchFamily="34" charset="0"/>
                <a:cs typeface="Arial Narrow" pitchFamily="34" charset="0"/>
              </a:rPr>
              <a:t>initialement</a:t>
            </a:r>
            <a:endParaRPr lang="en-CA" sz="1400" dirty="0">
              <a:solidFill>
                <a:srgbClr val="FF0000"/>
              </a:solidFill>
              <a:latin typeface="Arial Narrow" pitchFamily="34" charset="0"/>
              <a:ea typeface="Arial Narrow" pitchFamily="34" charset="0"/>
              <a:cs typeface="Arial Narrow" pitchFamily="34" charset="0"/>
            </a:endParaRPr>
          </a:p>
          <a:p>
            <a:pPr>
              <a:lnSpc>
                <a:spcPts val="750"/>
              </a:lnSpc>
            </a:pPr>
            <a:endParaRPr lang="en-CA" sz="500" dirty="0">
              <a:solidFill>
                <a:srgbClr val="000000"/>
              </a:solidFill>
            </a:endParaRPr>
          </a:p>
        </p:txBody>
      </p:sp>
    </p:spTree>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re 1"/>
          <p:cNvSpPr>
            <a:spLocks noGrp="1"/>
          </p:cNvSpPr>
          <p:nvPr>
            <p:ph type="title"/>
          </p:nvPr>
        </p:nvSpPr>
        <p:spPr/>
        <p:txBody>
          <a:bodyPr/>
          <a:lstStyle/>
          <a:p>
            <a:r>
              <a:rPr lang="fr-FR" dirty="0" err="1" smtClean="0"/>
              <a:t>BanqueMBean</a:t>
            </a:r>
            <a:r>
              <a:rPr lang="fr-FR" dirty="0" smtClean="0"/>
              <a:t> partie 2 : méthodes « action »</a:t>
            </a:r>
          </a:p>
        </p:txBody>
      </p:sp>
      <p:sp>
        <p:nvSpPr>
          <p:cNvPr id="102403" name="Espace réservé du contenu 2"/>
          <p:cNvSpPr>
            <a:spLocks noGrp="1"/>
          </p:cNvSpPr>
          <p:nvPr>
            <p:ph idx="1"/>
          </p:nvPr>
        </p:nvSpPr>
        <p:spPr/>
        <p:txBody>
          <a:bodyPr/>
          <a:lstStyle/>
          <a:p>
            <a:r>
              <a:rPr lang="fr-FR" smtClean="0"/>
              <a:t>A Compléter…</a:t>
            </a:r>
          </a:p>
        </p:txBody>
      </p:sp>
    </p:spTree>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re 1"/>
          <p:cNvSpPr>
            <a:spLocks noGrp="1"/>
          </p:cNvSpPr>
          <p:nvPr>
            <p:ph type="title"/>
          </p:nvPr>
        </p:nvSpPr>
        <p:spPr/>
        <p:txBody>
          <a:bodyPr/>
          <a:lstStyle/>
          <a:p>
            <a:r>
              <a:rPr lang="fr-FR" smtClean="0"/>
              <a:t>Les « scopes »</a:t>
            </a:r>
          </a:p>
        </p:txBody>
      </p:sp>
      <p:sp>
        <p:nvSpPr>
          <p:cNvPr id="103427" name="Espace réservé du contenu 2"/>
          <p:cNvSpPr>
            <a:spLocks noGrp="1"/>
          </p:cNvSpPr>
          <p:nvPr>
            <p:ph idx="1"/>
          </p:nvPr>
        </p:nvSpPr>
        <p:spPr/>
        <p:txBody>
          <a:bodyPr/>
          <a:lstStyle/>
          <a:p>
            <a:r>
              <a:rPr lang="fr-FR" dirty="0" smtClean="0"/>
              <a:t>Ils indiquent la durée de vie des </a:t>
            </a:r>
            <a:r>
              <a:rPr lang="fr-FR" dirty="0" err="1" smtClean="0"/>
              <a:t>managed</a:t>
            </a:r>
            <a:r>
              <a:rPr lang="fr-FR" dirty="0" smtClean="0"/>
              <a:t> </a:t>
            </a:r>
            <a:r>
              <a:rPr lang="fr-FR" dirty="0" err="1" smtClean="0"/>
              <a:t>beans</a:t>
            </a:r>
            <a:r>
              <a:rPr lang="fr-FR" dirty="0" smtClean="0"/>
              <a:t>,</a:t>
            </a:r>
          </a:p>
          <a:p>
            <a:r>
              <a:rPr lang="fr-FR" dirty="0" smtClean="0"/>
              <a:t>Valeurs possibles : </a:t>
            </a:r>
            <a:r>
              <a:rPr lang="fr-FR" dirty="0" err="1" smtClean="0"/>
              <a:t>request</a:t>
            </a:r>
            <a:r>
              <a:rPr lang="fr-FR" dirty="0" smtClean="0"/>
              <a:t>, session, application, </a:t>
            </a:r>
            <a:r>
              <a:rPr lang="fr-FR" dirty="0" err="1" smtClean="0"/>
              <a:t>view</a:t>
            </a:r>
            <a:r>
              <a:rPr lang="fr-FR" dirty="0" smtClean="0"/>
              <a:t>, conversation, aucun ou custom</a:t>
            </a:r>
          </a:p>
          <a:p>
            <a:r>
              <a:rPr lang="fr-FR" dirty="0" err="1" smtClean="0"/>
              <a:t>RequestScope</a:t>
            </a:r>
            <a:r>
              <a:rPr lang="fr-FR" dirty="0" smtClean="0"/>
              <a:t> = valeur par défaut.</a:t>
            </a:r>
          </a:p>
          <a:p>
            <a:r>
              <a:rPr lang="fr-FR" dirty="0" smtClean="0"/>
              <a:t>On les spécifie </a:t>
            </a:r>
            <a:r>
              <a:rPr lang="fr-FR" dirty="0" smtClean="0">
                <a:solidFill>
                  <a:srgbClr val="FF0000"/>
                </a:solidFill>
              </a:rPr>
              <a:t>sous </a:t>
            </a:r>
            <a:r>
              <a:rPr lang="fr-FR" dirty="0" smtClean="0">
                <a:solidFill>
                  <a:srgbClr val="FF0000"/>
                </a:solidFill>
              </a:rPr>
              <a:t>forme d’annotations de code (recommandé)</a:t>
            </a:r>
          </a:p>
        </p:txBody>
      </p:sp>
    </p:spTree>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re 1"/>
          <p:cNvSpPr>
            <a:spLocks noGrp="1"/>
          </p:cNvSpPr>
          <p:nvPr>
            <p:ph type="title"/>
          </p:nvPr>
        </p:nvSpPr>
        <p:spPr/>
        <p:txBody>
          <a:bodyPr/>
          <a:lstStyle/>
          <a:p>
            <a:r>
              <a:rPr lang="fr-FR" smtClean="0"/>
              <a:t>Annotations pour les Scopes</a:t>
            </a:r>
          </a:p>
        </p:txBody>
      </p:sp>
      <p:sp>
        <p:nvSpPr>
          <p:cNvPr id="104451" name="Espace réservé du contenu 2"/>
          <p:cNvSpPr>
            <a:spLocks noGrp="1"/>
          </p:cNvSpPr>
          <p:nvPr>
            <p:ph idx="1"/>
          </p:nvPr>
        </p:nvSpPr>
        <p:spPr/>
        <p:txBody>
          <a:bodyPr/>
          <a:lstStyle/>
          <a:p>
            <a:r>
              <a:rPr lang="fr-FR" smtClean="0"/>
              <a:t>@RequestScoped</a:t>
            </a:r>
          </a:p>
          <a:p>
            <a:pPr lvl="1"/>
            <a:r>
              <a:rPr lang="fr-FR" smtClean="0"/>
              <a:t>On crée une nouvelle instance du bean pour chaque requête. </a:t>
            </a:r>
          </a:p>
          <a:p>
            <a:pPr lvl="1"/>
            <a:r>
              <a:rPr lang="fr-FR" smtClean="0"/>
              <a:t>Puisque les beans sont aussi utilisés pour initialiser des valeurs de formulaire, ceci signifie qu’ils sont donc généralement instanciés deux fois (une première fois à l’affichage du formulaire, une seconde lors de la soumission)</a:t>
            </a:r>
          </a:p>
          <a:p>
            <a:pPr lvl="1"/>
            <a:r>
              <a:rPr lang="fr-FR" smtClean="0"/>
              <a:t>Ceci peut poser des problèmes…</a:t>
            </a:r>
          </a:p>
        </p:txBody>
      </p:sp>
    </p:spTree>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re 1"/>
          <p:cNvSpPr>
            <a:spLocks noGrp="1"/>
          </p:cNvSpPr>
          <p:nvPr>
            <p:ph type="title"/>
          </p:nvPr>
        </p:nvSpPr>
        <p:spPr/>
        <p:txBody>
          <a:bodyPr/>
          <a:lstStyle/>
          <a:p>
            <a:r>
              <a:rPr lang="fr-FR" smtClean="0"/>
              <a:t>Annotations pour les Scopes</a:t>
            </a:r>
          </a:p>
        </p:txBody>
      </p:sp>
      <p:sp>
        <p:nvSpPr>
          <p:cNvPr id="105475" name="Espace réservé du contenu 2"/>
          <p:cNvSpPr>
            <a:spLocks noGrp="1"/>
          </p:cNvSpPr>
          <p:nvPr>
            <p:ph idx="1"/>
          </p:nvPr>
        </p:nvSpPr>
        <p:spPr/>
        <p:txBody>
          <a:bodyPr/>
          <a:lstStyle/>
          <a:p>
            <a:r>
              <a:rPr lang="fr-FR" dirty="0" smtClean="0"/>
              <a:t>@</a:t>
            </a:r>
            <a:r>
              <a:rPr lang="fr-FR" dirty="0" err="1" smtClean="0"/>
              <a:t>SessionScoped</a:t>
            </a:r>
            <a:endParaRPr lang="fr-FR" dirty="0" smtClean="0"/>
          </a:p>
          <a:p>
            <a:pPr lvl="1"/>
            <a:r>
              <a:rPr lang="fr-FR" dirty="0" smtClean="0"/>
              <a:t>On crée une instance du </a:t>
            </a:r>
            <a:r>
              <a:rPr lang="fr-FR" dirty="0" err="1" smtClean="0"/>
              <a:t>bean</a:t>
            </a:r>
            <a:r>
              <a:rPr lang="fr-FR" dirty="0" smtClean="0"/>
              <a:t> et elle durera le temps de la session. Le </a:t>
            </a:r>
            <a:r>
              <a:rPr lang="fr-FR" dirty="0" err="1" smtClean="0"/>
              <a:t>bean</a:t>
            </a:r>
            <a:r>
              <a:rPr lang="fr-FR" dirty="0" smtClean="0"/>
              <a:t> doit être </a:t>
            </a:r>
            <a:r>
              <a:rPr lang="fr-FR" dirty="0" err="1" smtClean="0"/>
              <a:t>Sérialisable</a:t>
            </a:r>
            <a:r>
              <a:rPr lang="fr-FR" dirty="0" smtClean="0"/>
              <a:t>.</a:t>
            </a:r>
          </a:p>
          <a:p>
            <a:pPr lvl="1"/>
            <a:r>
              <a:rPr lang="fr-FR" dirty="0" smtClean="0"/>
              <a:t>Utile par exemple pour gérer le statut « connecté/non connecté » d’un formulaire login/</a:t>
            </a:r>
            <a:r>
              <a:rPr lang="fr-FR" dirty="0" err="1" smtClean="0"/>
              <a:t>password</a:t>
            </a:r>
            <a:r>
              <a:rPr lang="fr-FR" dirty="0" smtClean="0"/>
              <a:t>.</a:t>
            </a:r>
          </a:p>
          <a:p>
            <a:pPr lvl="1"/>
            <a:r>
              <a:rPr lang="fr-FR" dirty="0" smtClean="0"/>
              <a:t>On utilisera les attributs « </a:t>
            </a:r>
            <a:r>
              <a:rPr lang="fr-FR" dirty="0" err="1" smtClean="0"/>
              <a:t>render</a:t>
            </a:r>
            <a:r>
              <a:rPr lang="fr-FR" dirty="0" smtClean="0"/>
              <a:t> » des éléments de UI pour afficher telle ou telle partie des pages selon les valeurs des variables de session.</a:t>
            </a:r>
          </a:p>
          <a:p>
            <a:pPr lvl="1"/>
            <a:r>
              <a:rPr lang="fr-FR" dirty="0" smtClean="0"/>
              <a:t>Attention à ne pas abuser du </a:t>
            </a:r>
            <a:r>
              <a:rPr lang="fr-FR" dirty="0" err="1" smtClean="0"/>
              <a:t>SessionScoped</a:t>
            </a:r>
            <a:r>
              <a:rPr lang="fr-FR" dirty="0" smtClean="0"/>
              <a:t>, pièges possibles avec les variables cachées ou les éditions de données multiples (</a:t>
            </a:r>
            <a:r>
              <a:rPr lang="fr-FR" dirty="0" err="1" smtClean="0"/>
              <a:t>cf</a:t>
            </a:r>
            <a:r>
              <a:rPr lang="fr-FR" dirty="0" smtClean="0"/>
              <a:t> tp1)</a:t>
            </a:r>
          </a:p>
        </p:txBody>
      </p:sp>
    </p:spTree>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re 1"/>
          <p:cNvSpPr>
            <a:spLocks noGrp="1"/>
          </p:cNvSpPr>
          <p:nvPr>
            <p:ph type="title"/>
          </p:nvPr>
        </p:nvSpPr>
        <p:spPr/>
        <p:txBody>
          <a:bodyPr/>
          <a:lstStyle/>
          <a:p>
            <a:r>
              <a:rPr lang="fr-FR" smtClean="0"/>
              <a:t>Annotations pour les Scopes</a:t>
            </a:r>
          </a:p>
        </p:txBody>
      </p:sp>
      <p:sp>
        <p:nvSpPr>
          <p:cNvPr id="106499" name="Espace réservé du contenu 2"/>
          <p:cNvSpPr>
            <a:spLocks noGrp="1"/>
          </p:cNvSpPr>
          <p:nvPr>
            <p:ph idx="1"/>
          </p:nvPr>
        </p:nvSpPr>
        <p:spPr/>
        <p:txBody>
          <a:bodyPr/>
          <a:lstStyle/>
          <a:p>
            <a:r>
              <a:rPr lang="fr-FR" dirty="0" smtClean="0"/>
              <a:t>@</a:t>
            </a:r>
            <a:r>
              <a:rPr lang="fr-FR" dirty="0" err="1" smtClean="0"/>
              <a:t>ApplicationScoped</a:t>
            </a:r>
            <a:endParaRPr lang="fr-FR" dirty="0" smtClean="0"/>
          </a:p>
          <a:p>
            <a:pPr lvl="1"/>
            <a:r>
              <a:rPr lang="fr-FR" dirty="0" smtClean="0"/>
              <a:t>Met le </a:t>
            </a:r>
            <a:r>
              <a:rPr lang="fr-FR" dirty="0" err="1" smtClean="0"/>
              <a:t>bean</a:t>
            </a:r>
            <a:r>
              <a:rPr lang="fr-FR" dirty="0" smtClean="0"/>
              <a:t> dans « l’application », l’instance sera partagée par tous les utilisateurs de toutes les sessions.</a:t>
            </a:r>
          </a:p>
          <a:p>
            <a:pPr lvl="1"/>
            <a:r>
              <a:rPr lang="fr-FR" dirty="0" smtClean="0"/>
              <a:t>Pour des méthodes utilitaires ou pour mettre en cache des informations qui ne doivent pas varier (liste des pays par exemple).</a:t>
            </a:r>
          </a:p>
        </p:txBody>
      </p:sp>
    </p:spTree>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re 1"/>
          <p:cNvSpPr>
            <a:spLocks noGrp="1"/>
          </p:cNvSpPr>
          <p:nvPr>
            <p:ph type="title"/>
          </p:nvPr>
        </p:nvSpPr>
        <p:spPr/>
        <p:txBody>
          <a:bodyPr/>
          <a:lstStyle/>
          <a:p>
            <a:r>
              <a:rPr lang="fr-FR" smtClean="0"/>
              <a:t>Annotations pour les Scopes</a:t>
            </a:r>
          </a:p>
        </p:txBody>
      </p:sp>
      <p:sp>
        <p:nvSpPr>
          <p:cNvPr id="107523" name="Espace réservé du contenu 2"/>
          <p:cNvSpPr>
            <a:spLocks noGrp="1"/>
          </p:cNvSpPr>
          <p:nvPr>
            <p:ph idx="1"/>
          </p:nvPr>
        </p:nvSpPr>
        <p:spPr/>
        <p:txBody>
          <a:bodyPr/>
          <a:lstStyle/>
          <a:p>
            <a:r>
              <a:rPr lang="fr-FR" smtClean="0"/>
              <a:t>@ViewScoped</a:t>
            </a:r>
          </a:p>
          <a:p>
            <a:pPr lvl="1"/>
            <a:r>
              <a:rPr lang="fr-FR" smtClean="0"/>
              <a:t>La même instance est utilisée aussi souvent que le même utilisateur reste sur la même page, même s’il fait un refresh (reload) de la page !</a:t>
            </a:r>
          </a:p>
          <a:p>
            <a:pPr lvl="1"/>
            <a:r>
              <a:rPr lang="fr-FR" smtClean="0"/>
              <a:t>Le bean doit être sérializable,</a:t>
            </a:r>
          </a:p>
          <a:p>
            <a:pPr lvl="1"/>
            <a:r>
              <a:rPr lang="fr-FR" smtClean="0">
                <a:solidFill>
                  <a:srgbClr val="FF0000"/>
                </a:solidFill>
              </a:rPr>
              <a:t>A été conçu spécialement pour les pages JSF faisant des appels Ajax </a:t>
            </a:r>
            <a:r>
              <a:rPr lang="fr-FR" smtClean="0"/>
              <a:t>(une requête ajax = une requête HTTP -&gt; une instance si on est en RequestScoped !)</a:t>
            </a:r>
          </a:p>
          <a:p>
            <a:pPr lvl="1"/>
            <a:r>
              <a:rPr lang="fr-FR" smtClean="0"/>
              <a:t>On utilise souvent des event handlers dans les pages JSF avec ce type de bean (tp1)</a:t>
            </a:r>
          </a:p>
        </p:txBody>
      </p:sp>
    </p:spTree>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re 1"/>
          <p:cNvSpPr>
            <a:spLocks noGrp="1"/>
          </p:cNvSpPr>
          <p:nvPr>
            <p:ph type="title"/>
          </p:nvPr>
        </p:nvSpPr>
        <p:spPr/>
        <p:txBody>
          <a:bodyPr/>
          <a:lstStyle/>
          <a:p>
            <a:r>
              <a:rPr lang="fr-FR" smtClean="0"/>
              <a:t>Annotations pour les Scopes</a:t>
            </a:r>
          </a:p>
        </p:txBody>
      </p:sp>
      <p:sp>
        <p:nvSpPr>
          <p:cNvPr id="108547" name="Espace réservé du contenu 2"/>
          <p:cNvSpPr>
            <a:spLocks noGrp="1"/>
          </p:cNvSpPr>
          <p:nvPr>
            <p:ph idx="1"/>
          </p:nvPr>
        </p:nvSpPr>
        <p:spPr>
          <a:xfrm>
            <a:off x="685800" y="1196975"/>
            <a:ext cx="8001000" cy="4724400"/>
          </a:xfrm>
        </p:spPr>
        <p:txBody>
          <a:bodyPr/>
          <a:lstStyle/>
          <a:p>
            <a:r>
              <a:rPr lang="fr-FR" smtClean="0"/>
              <a:t>@ConversationScoped</a:t>
            </a:r>
          </a:p>
          <a:p>
            <a:pPr lvl="1"/>
            <a:r>
              <a:rPr lang="fr-FR" smtClean="0"/>
              <a:t>Utilise CDI, ne fait pas partie de JSF, </a:t>
            </a:r>
            <a:r>
              <a:rPr lang="fr-FR" smtClean="0">
                <a:solidFill>
                  <a:srgbClr val="FF0000"/>
                </a:solidFill>
              </a:rPr>
              <a:t>@Named obligatoire (pas @ManagedBean</a:t>
            </a:r>
            <a:r>
              <a:rPr lang="fr-FR" smtClean="0"/>
              <a:t>)</a:t>
            </a:r>
          </a:p>
          <a:p>
            <a:pPr lvl="1"/>
            <a:r>
              <a:rPr lang="fr-FR" smtClean="0"/>
              <a:t>Semblable aux session mais durée de vie gérée « par programme »,</a:t>
            </a:r>
          </a:p>
          <a:p>
            <a:pPr lvl="1"/>
            <a:r>
              <a:rPr lang="fr-FR" smtClean="0"/>
              <a:t>Utile pour faire des wizards ou des formulaires remplis partiellement au travers de plusieurs pages;</a:t>
            </a:r>
          </a:p>
          <a:p>
            <a:pPr lvl="1"/>
            <a:r>
              <a:rPr lang="fr-FR" smtClean="0"/>
              <a:t>On va confier à une variable injectée le démarrage et la fin de la durée de vie du bean,</a:t>
            </a:r>
          </a:p>
          <a:p>
            <a:r>
              <a:rPr lang="fr-FR" smtClean="0"/>
              <a:t>@CustomScoped(value=« #{uneMap} »)</a:t>
            </a:r>
          </a:p>
          <a:p>
            <a:pPr lvl="1"/>
            <a:r>
              <a:rPr lang="fr-FR" smtClean="0"/>
              <a:t>Le bean est placé dans la HashMap et le développeur gére son cycle de vie.	</a:t>
            </a:r>
          </a:p>
          <a:p>
            <a:endParaRPr lang="fr-FR" smtClean="0"/>
          </a:p>
        </p:txBody>
      </p:sp>
    </p:spTree>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re 1"/>
          <p:cNvSpPr>
            <a:spLocks noGrp="1"/>
          </p:cNvSpPr>
          <p:nvPr>
            <p:ph type="title"/>
          </p:nvPr>
        </p:nvSpPr>
        <p:spPr/>
        <p:txBody>
          <a:bodyPr/>
          <a:lstStyle/>
          <a:p>
            <a:r>
              <a:rPr lang="fr-FR" smtClean="0"/>
              <a:t>Annotations pour les Scopes</a:t>
            </a:r>
          </a:p>
        </p:txBody>
      </p:sp>
      <p:sp>
        <p:nvSpPr>
          <p:cNvPr id="109571" name="Espace réservé du contenu 2"/>
          <p:cNvSpPr>
            <a:spLocks noGrp="1"/>
          </p:cNvSpPr>
          <p:nvPr>
            <p:ph idx="1"/>
          </p:nvPr>
        </p:nvSpPr>
        <p:spPr/>
        <p:txBody>
          <a:bodyPr/>
          <a:lstStyle/>
          <a:p>
            <a:r>
              <a:rPr lang="fr-FR" dirty="0" smtClean="0"/>
              <a:t>@</a:t>
            </a:r>
            <a:r>
              <a:rPr lang="fr-FR" dirty="0" err="1" smtClean="0"/>
              <a:t>NoneScoped</a:t>
            </a:r>
            <a:endParaRPr lang="fr-FR" dirty="0" smtClean="0"/>
          </a:p>
          <a:p>
            <a:pPr lvl="1"/>
            <a:r>
              <a:rPr lang="fr-FR" dirty="0" smtClean="0"/>
              <a:t>Le </a:t>
            </a:r>
            <a:r>
              <a:rPr lang="fr-FR" dirty="0" err="1" smtClean="0"/>
              <a:t>bean</a:t>
            </a:r>
            <a:r>
              <a:rPr lang="fr-FR" dirty="0" smtClean="0"/>
              <a:t> est instancié mais pas placé dans un Scope. </a:t>
            </a:r>
          </a:p>
          <a:p>
            <a:pPr lvl="1"/>
            <a:r>
              <a:rPr lang="fr-FR" dirty="0" smtClean="0"/>
              <a:t>Utile pour des </a:t>
            </a:r>
            <a:r>
              <a:rPr lang="fr-FR" dirty="0" err="1" smtClean="0"/>
              <a:t>beans</a:t>
            </a:r>
            <a:r>
              <a:rPr lang="fr-FR" dirty="0" smtClean="0"/>
              <a:t> qui sont utilisés par d’autres </a:t>
            </a:r>
            <a:r>
              <a:rPr lang="fr-FR" dirty="0" err="1" smtClean="0"/>
              <a:t>beans</a:t>
            </a:r>
            <a:r>
              <a:rPr lang="fr-FR" dirty="0" smtClean="0"/>
              <a:t> qui sont eux dans un autre Scope.</a:t>
            </a:r>
          </a:p>
        </p:txBody>
      </p:sp>
    </p:spTree>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re 1"/>
          <p:cNvSpPr>
            <a:spLocks noGrp="1"/>
          </p:cNvSpPr>
          <p:nvPr>
            <p:ph type="title"/>
          </p:nvPr>
        </p:nvSpPr>
        <p:spPr/>
        <p:txBody>
          <a:bodyPr/>
          <a:lstStyle/>
          <a:p>
            <a:r>
              <a:rPr lang="fr-FR" smtClean="0"/>
              <a:t>Ou placer ces annotations</a:t>
            </a:r>
          </a:p>
        </p:txBody>
      </p:sp>
      <p:sp>
        <p:nvSpPr>
          <p:cNvPr id="110595" name="Espace réservé du contenu 2"/>
          <p:cNvSpPr>
            <a:spLocks noGrp="1"/>
          </p:cNvSpPr>
          <p:nvPr>
            <p:ph idx="1"/>
          </p:nvPr>
        </p:nvSpPr>
        <p:spPr>
          <a:xfrm>
            <a:off x="685800" y="1412777"/>
            <a:ext cx="8458200" cy="4852438"/>
          </a:xfrm>
        </p:spPr>
        <p:txBody>
          <a:bodyPr/>
          <a:lstStyle/>
          <a:p>
            <a:r>
              <a:rPr lang="fr-FR" dirty="0" smtClean="0"/>
              <a:t>Après </a:t>
            </a:r>
            <a:r>
              <a:rPr lang="fr-FR" dirty="0" smtClean="0">
                <a:solidFill>
                  <a:srgbClr val="FF0000"/>
                </a:solidFill>
              </a:rPr>
              <a:t>@</a:t>
            </a:r>
            <a:r>
              <a:rPr lang="fr-FR" dirty="0" err="1" smtClean="0">
                <a:solidFill>
                  <a:srgbClr val="FF0000"/>
                </a:solidFill>
              </a:rPr>
              <a:t>Named</a:t>
            </a:r>
            <a:r>
              <a:rPr lang="fr-FR" dirty="0" smtClean="0">
                <a:solidFill>
                  <a:srgbClr val="FF0000"/>
                </a:solidFill>
              </a:rPr>
              <a:t> </a:t>
            </a:r>
            <a:r>
              <a:rPr lang="fr-FR" dirty="0" smtClean="0"/>
              <a:t>ou @</a:t>
            </a:r>
            <a:r>
              <a:rPr lang="fr-FR" dirty="0" err="1" smtClean="0"/>
              <a:t>ManagedBean</a:t>
            </a:r>
            <a:r>
              <a:rPr lang="fr-FR" dirty="0" smtClean="0"/>
              <a:t> en général,</a:t>
            </a:r>
          </a:p>
          <a:p>
            <a:pPr lvl="1"/>
            <a:r>
              <a:rPr lang="fr-FR" dirty="0" err="1" smtClean="0"/>
              <a:t>Named</a:t>
            </a:r>
            <a:r>
              <a:rPr lang="fr-FR" dirty="0" smtClean="0"/>
              <a:t> </a:t>
            </a:r>
            <a:r>
              <a:rPr lang="fr-FR" dirty="0" smtClean="0"/>
              <a:t>recommandé, marche avec CDI.</a:t>
            </a:r>
            <a:endParaRPr lang="fr-FR" dirty="0" smtClean="0"/>
          </a:p>
          <a:p>
            <a:r>
              <a:rPr lang="fr-FR" dirty="0" smtClean="0"/>
              <a:t>Attention aux imports !!!!! </a:t>
            </a:r>
          </a:p>
          <a:p>
            <a:pPr lvl="1"/>
            <a:r>
              <a:rPr lang="fr-FR" dirty="0"/>
              <a:t>Si </a:t>
            </a:r>
            <a:r>
              <a:rPr lang="fr-FR" dirty="0" smtClean="0">
                <a:solidFill>
                  <a:srgbClr val="FF0000"/>
                </a:solidFill>
              </a:rPr>
              <a:t>@</a:t>
            </a:r>
            <a:r>
              <a:rPr lang="fr-FR" dirty="0" err="1" smtClean="0">
                <a:solidFill>
                  <a:srgbClr val="FF0000"/>
                </a:solidFill>
              </a:rPr>
              <a:t>ManagedBean</a:t>
            </a:r>
            <a:r>
              <a:rPr lang="fr-FR" dirty="0" smtClean="0">
                <a:solidFill>
                  <a:srgbClr val="FF0000"/>
                </a:solidFill>
              </a:rPr>
              <a:t> (JSF)</a:t>
            </a:r>
            <a:r>
              <a:rPr lang="fr-FR" dirty="0"/>
              <a:t>, alors les scopes doivent venir du package </a:t>
            </a:r>
            <a:r>
              <a:rPr lang="fr-FR" dirty="0" err="1" smtClean="0">
                <a:solidFill>
                  <a:srgbClr val="FF0000"/>
                </a:solidFill>
              </a:rPr>
              <a:t>javax.</a:t>
            </a:r>
            <a:r>
              <a:rPr lang="fr-FR" b="1" dirty="0" err="1" smtClean="0">
                <a:solidFill>
                  <a:srgbClr val="FF0000"/>
                </a:solidFill>
              </a:rPr>
              <a:t>faces</a:t>
            </a:r>
            <a:r>
              <a:rPr lang="fr-FR" dirty="0" err="1" smtClean="0">
                <a:solidFill>
                  <a:srgbClr val="FF0000"/>
                </a:solidFill>
              </a:rPr>
              <a:t>.bean</a:t>
            </a:r>
            <a:r>
              <a:rPr lang="fr-FR" dirty="0" smtClean="0">
                <a:solidFill>
                  <a:srgbClr val="FF0000"/>
                </a:solidFill>
              </a:rPr>
              <a:t>. ATTENTION NE PAS UTILISER!</a:t>
            </a:r>
            <a:endParaRPr lang="fr-FR" dirty="0" smtClean="0">
              <a:solidFill>
                <a:srgbClr val="FF0000"/>
              </a:solidFill>
            </a:endParaRPr>
          </a:p>
          <a:p>
            <a:pPr lvl="1"/>
            <a:r>
              <a:rPr lang="fr-FR" b="1" dirty="0"/>
              <a:t>Si </a:t>
            </a:r>
            <a:r>
              <a:rPr lang="fr-FR" b="1" dirty="0" smtClean="0">
                <a:solidFill>
                  <a:srgbClr val="FF0000"/>
                </a:solidFill>
              </a:rPr>
              <a:t>@</a:t>
            </a:r>
            <a:r>
              <a:rPr lang="fr-FR" b="1" dirty="0" err="1" smtClean="0">
                <a:solidFill>
                  <a:srgbClr val="FF0000"/>
                </a:solidFill>
              </a:rPr>
              <a:t>Named</a:t>
            </a:r>
            <a:r>
              <a:rPr lang="fr-FR" b="1" dirty="0" smtClean="0">
                <a:solidFill>
                  <a:srgbClr val="FF0000"/>
                </a:solidFill>
              </a:rPr>
              <a:t> (CDI) </a:t>
            </a:r>
            <a:r>
              <a:rPr lang="fr-FR" b="1" dirty="0" smtClean="0"/>
              <a:t>les </a:t>
            </a:r>
            <a:r>
              <a:rPr lang="fr-FR" b="1" dirty="0"/>
              <a:t>scopes doivent venir de</a:t>
            </a:r>
            <a:r>
              <a:rPr lang="fr-FR" b="1" dirty="0" smtClean="0">
                <a:solidFill>
                  <a:srgbClr val="FF0000"/>
                </a:solidFill>
              </a:rPr>
              <a:t> </a:t>
            </a:r>
            <a:r>
              <a:rPr lang="fr-FR" b="1" dirty="0" err="1" smtClean="0">
                <a:solidFill>
                  <a:srgbClr val="FF0000"/>
                </a:solidFill>
              </a:rPr>
              <a:t>javax.enterprise.context</a:t>
            </a:r>
            <a:r>
              <a:rPr lang="fr-FR" b="1" dirty="0" smtClean="0">
                <a:solidFill>
                  <a:srgbClr val="FF0000"/>
                </a:solidFill>
              </a:rPr>
              <a:t> A UTILISER !!!</a:t>
            </a:r>
            <a:endParaRPr lang="fr-FR" b="1" dirty="0" smtClean="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re 1"/>
          <p:cNvSpPr>
            <a:spLocks noGrp="1"/>
          </p:cNvSpPr>
          <p:nvPr>
            <p:ph type="title"/>
          </p:nvPr>
        </p:nvSpPr>
        <p:spPr/>
        <p:txBody>
          <a:bodyPr/>
          <a:lstStyle/>
          <a:p>
            <a:r>
              <a:rPr lang="fr-FR" smtClean="0"/>
              <a:t>@SessionScoped	</a:t>
            </a:r>
          </a:p>
        </p:txBody>
      </p:sp>
      <p:sp>
        <p:nvSpPr>
          <p:cNvPr id="112643" name="Espace réservé du contenu 2"/>
          <p:cNvSpPr>
            <a:spLocks noGrp="1"/>
          </p:cNvSpPr>
          <p:nvPr>
            <p:ph idx="1"/>
          </p:nvPr>
        </p:nvSpPr>
        <p:spPr/>
        <p:txBody>
          <a:bodyPr/>
          <a:lstStyle/>
          <a:p>
            <a:r>
              <a:rPr lang="fr-FR" dirty="0" smtClean="0"/>
              <a:t>Idée : gestionnaire login </a:t>
            </a:r>
            <a:r>
              <a:rPr lang="fr-FR" dirty="0" err="1" smtClean="0"/>
              <a:t>password</a:t>
            </a:r>
            <a:r>
              <a:rPr lang="fr-FR" dirty="0" smtClean="0"/>
              <a:t>. Si l’utilisateur se trompe de </a:t>
            </a:r>
            <a:r>
              <a:rPr lang="fr-FR" dirty="0" err="1" smtClean="0"/>
              <a:t>password</a:t>
            </a:r>
            <a:r>
              <a:rPr lang="fr-FR" dirty="0" smtClean="0"/>
              <a:t> on réaffiche le champs login rempli, sinon on dirige vers la page d’accueil et on mémorise dans une variable le fait qu’on est authentifié.</a:t>
            </a:r>
          </a:p>
          <a:p>
            <a:r>
              <a:rPr lang="fr-FR" dirty="0" err="1" smtClean="0"/>
              <a:t>Backing</a:t>
            </a:r>
            <a:r>
              <a:rPr lang="fr-FR" dirty="0" smtClean="0"/>
              <a:t> Bean :</a:t>
            </a:r>
          </a:p>
          <a:p>
            <a:pPr lvl="1"/>
            <a:r>
              <a:rPr lang="fr-FR" dirty="0" err="1" smtClean="0"/>
              <a:t>Sérializable</a:t>
            </a:r>
            <a:endParaRPr lang="fr-FR" dirty="0" smtClean="0"/>
          </a:p>
        </p:txBody>
      </p:sp>
    </p:spTree>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re 1"/>
          <p:cNvSpPr>
            <a:spLocks noGrp="1"/>
          </p:cNvSpPr>
          <p:nvPr>
            <p:ph type="title"/>
          </p:nvPr>
        </p:nvSpPr>
        <p:spPr/>
        <p:txBody>
          <a:bodyPr/>
          <a:lstStyle/>
          <a:p>
            <a:r>
              <a:rPr lang="fr-FR" smtClean="0"/>
              <a:t>@SessionScoped, page JSF login/password</a:t>
            </a:r>
          </a:p>
        </p:txBody>
      </p:sp>
      <p:sp>
        <p:nvSpPr>
          <p:cNvPr id="113667" name="Espace réservé du contenu 2"/>
          <p:cNvSpPr>
            <a:spLocks noGrp="1"/>
          </p:cNvSpPr>
          <p:nvPr>
            <p:ph idx="1"/>
          </p:nvPr>
        </p:nvSpPr>
        <p:spPr>
          <a:xfrm>
            <a:off x="685800" y="1340768"/>
            <a:ext cx="8001000" cy="4831432"/>
          </a:xfrm>
        </p:spPr>
        <p:txBody>
          <a:bodyPr/>
          <a:lstStyle/>
          <a:p>
            <a:pPr marL="0" indent="0">
              <a:buFont typeface="Wingdings" pitchFamily="2" charset="2"/>
              <a:buNone/>
            </a:pPr>
            <a:r>
              <a:rPr lang="fr-FR" sz="1800" b="1" dirty="0" smtClean="0">
                <a:latin typeface="Courier New" pitchFamily="49" charset="0"/>
                <a:cs typeface="Courier New" pitchFamily="49" charset="0"/>
              </a:rPr>
              <a:t>&lt;</a:t>
            </a:r>
            <a:r>
              <a:rPr lang="fr-FR" sz="1800" b="1" dirty="0" err="1" smtClean="0">
                <a:latin typeface="Courier New" pitchFamily="49" charset="0"/>
                <a:cs typeface="Courier New" pitchFamily="49" charset="0"/>
              </a:rPr>
              <a:t>h:outputText</a:t>
            </a:r>
            <a:r>
              <a:rPr lang="fr-FR" sz="1800" b="1" dirty="0" smtClean="0">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rendered</a:t>
            </a: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loginMBean.connected</a:t>
            </a:r>
            <a:r>
              <a:rPr lang="fr-FR" sz="1800" b="1" dirty="0" smtClean="0">
                <a:solidFill>
                  <a:srgbClr val="FF0000"/>
                </a:solidFill>
                <a:latin typeface="Courier New" pitchFamily="49" charset="0"/>
                <a:cs typeface="Courier New" pitchFamily="49" charset="0"/>
              </a:rPr>
              <a:t>}</a:t>
            </a: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value="#{</a:t>
            </a:r>
            <a:r>
              <a:rPr lang="fr-FR" sz="1800" b="1" dirty="0" err="1" smtClean="0">
                <a:latin typeface="Courier New" pitchFamily="49" charset="0"/>
                <a:cs typeface="Courier New" pitchFamily="49" charset="0"/>
              </a:rPr>
              <a:t>loginMBean.message</a:t>
            </a:r>
            <a:r>
              <a:rPr lang="fr-FR" sz="1800" b="1" dirty="0" smtClean="0">
                <a:latin typeface="Courier New" pitchFamily="49" charset="0"/>
                <a:cs typeface="Courier New" pitchFamily="49" charset="0"/>
              </a:rPr>
              <a:t>}" /&gt; </a:t>
            </a:r>
          </a:p>
          <a:p>
            <a:pPr marL="0" indent="0">
              <a:buFont typeface="Wingdings" pitchFamily="2" charset="2"/>
              <a:buNone/>
            </a:pPr>
            <a:r>
              <a:rPr lang="fr-FR" sz="1800" b="1" dirty="0" smtClean="0">
                <a:latin typeface="Courier New" pitchFamily="49" charset="0"/>
                <a:cs typeface="Courier New" pitchFamily="49" charset="0"/>
              </a:rPr>
              <a:t>&lt;</a:t>
            </a:r>
            <a:r>
              <a:rPr lang="fr-FR" sz="1800" b="1" dirty="0" err="1" smtClean="0">
                <a:latin typeface="Courier New" pitchFamily="49" charset="0"/>
                <a:cs typeface="Courier New" pitchFamily="49" charset="0"/>
              </a:rPr>
              <a:t>h:form</a:t>
            </a:r>
            <a:r>
              <a:rPr lang="fr-FR" sz="1800" b="1" dirty="0" smtClean="0">
                <a:latin typeface="Courier New" pitchFamily="49" charset="0"/>
                <a:cs typeface="Courier New" pitchFamily="49" charset="0"/>
              </a:rPr>
              <a:t> id="</a:t>
            </a:r>
            <a:r>
              <a:rPr lang="fr-FR" sz="1800" b="1" dirty="0" err="1" smtClean="0">
                <a:latin typeface="Courier New" pitchFamily="49" charset="0"/>
                <a:cs typeface="Courier New" pitchFamily="49" charset="0"/>
              </a:rPr>
              <a:t>loginForm</a:t>
            </a: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rendered</a:t>
            </a: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loginMBean.connected</a:t>
            </a:r>
            <a:r>
              <a:rPr lang="fr-FR" sz="1800" b="1" dirty="0" smtClean="0">
                <a:solidFill>
                  <a:srgbClr val="FF0000"/>
                </a:solidFill>
                <a:latin typeface="Courier New" pitchFamily="49" charset="0"/>
                <a:cs typeface="Courier New" pitchFamily="49" charset="0"/>
              </a:rPr>
              <a:t>}</a:t>
            </a:r>
            <a:r>
              <a:rPr lang="fr-FR" sz="1800" b="1" dirty="0" smtClean="0">
                <a:latin typeface="Courier New" pitchFamily="49" charset="0"/>
                <a:cs typeface="Courier New" pitchFamily="49" charset="0"/>
              </a:rPr>
              <a:t>"&gt; </a:t>
            </a:r>
          </a:p>
          <a:p>
            <a:pPr marL="0" indent="0">
              <a:buFont typeface="Wingdings" pitchFamily="2" charset="2"/>
              <a:buNone/>
            </a:pP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Username</a:t>
            </a:r>
            <a:r>
              <a:rPr lang="fr-FR" sz="1800" b="1" dirty="0" smtClean="0">
                <a:latin typeface="Courier New" pitchFamily="49" charset="0"/>
                <a:cs typeface="Courier New" pitchFamily="49" charset="0"/>
              </a:rPr>
              <a:t>: &lt;</a:t>
            </a:r>
            <a:r>
              <a:rPr lang="fr-FR" sz="1800" b="1" dirty="0" err="1" smtClean="0">
                <a:latin typeface="Courier New" pitchFamily="49" charset="0"/>
                <a:cs typeface="Courier New" pitchFamily="49" charset="0"/>
              </a:rPr>
              <a:t>h:inputText</a:t>
            </a:r>
            <a:r>
              <a:rPr lang="fr-FR" sz="1800" b="1" dirty="0" smtClean="0">
                <a:latin typeface="Courier New" pitchFamily="49" charset="0"/>
                <a:cs typeface="Courier New" pitchFamily="49" charset="0"/>
              </a:rPr>
              <a:t> id="</a:t>
            </a:r>
            <a:r>
              <a:rPr lang="fr-FR" sz="1800" b="1" dirty="0" err="1" smtClean="0">
                <a:latin typeface="Courier New" pitchFamily="49" charset="0"/>
                <a:cs typeface="Courier New" pitchFamily="49" charset="0"/>
              </a:rPr>
              <a:t>loginForm</a:t>
            </a: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value="#{</a:t>
            </a:r>
            <a:r>
              <a:rPr lang="fr-FR" sz="1800" b="1" dirty="0" err="1" smtClean="0">
                <a:latin typeface="Courier New" pitchFamily="49" charset="0"/>
                <a:cs typeface="Courier New" pitchFamily="49" charset="0"/>
              </a:rPr>
              <a:t>loginMBean.login</a:t>
            </a:r>
            <a:r>
              <a:rPr lang="fr-FR" sz="1800" b="1" dirty="0" smtClean="0">
                <a:latin typeface="Courier New" pitchFamily="49" charset="0"/>
                <a:cs typeface="Courier New" pitchFamily="49" charset="0"/>
              </a:rPr>
              <a:t>}" /&gt; </a:t>
            </a:r>
          </a:p>
          <a:p>
            <a:pPr marL="0" indent="0">
              <a:buFont typeface="Wingdings" pitchFamily="2" charset="2"/>
              <a:buNone/>
            </a:pP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Username</a:t>
            </a:r>
            <a:r>
              <a:rPr lang="fr-FR" sz="1800" b="1" dirty="0" smtClean="0">
                <a:latin typeface="Courier New" pitchFamily="49" charset="0"/>
                <a:cs typeface="Courier New" pitchFamily="49" charset="0"/>
              </a:rPr>
              <a:t>: &lt;</a:t>
            </a:r>
            <a:r>
              <a:rPr lang="fr-FR" sz="1800" b="1" dirty="0" err="1" smtClean="0">
                <a:latin typeface="Courier New" pitchFamily="49" charset="0"/>
                <a:cs typeface="Courier New" pitchFamily="49" charset="0"/>
              </a:rPr>
              <a:t>h:inputText</a:t>
            </a:r>
            <a:r>
              <a:rPr lang="fr-FR" sz="1800" b="1" dirty="0" smtClean="0">
                <a:latin typeface="Courier New" pitchFamily="49" charset="0"/>
                <a:cs typeface="Courier New" pitchFamily="49" charset="0"/>
              </a:rPr>
              <a:t> id="</a:t>
            </a:r>
            <a:r>
              <a:rPr lang="fr-FR" sz="1800" b="1" dirty="0" err="1" smtClean="0">
                <a:latin typeface="Courier New" pitchFamily="49" charset="0"/>
                <a:cs typeface="Courier New" pitchFamily="49" charset="0"/>
              </a:rPr>
              <a:t>password</a:t>
            </a: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value="#{</a:t>
            </a:r>
            <a:r>
              <a:rPr lang="fr-FR" sz="1800" b="1" dirty="0" err="1" smtClean="0">
                <a:latin typeface="Courier New" pitchFamily="49" charset="0"/>
                <a:cs typeface="Courier New" pitchFamily="49" charset="0"/>
              </a:rPr>
              <a:t>loginMBean.password</a:t>
            </a:r>
            <a:r>
              <a:rPr lang="fr-FR" sz="1800" b="1" dirty="0" smtClean="0">
                <a:latin typeface="Courier New" pitchFamily="49" charset="0"/>
                <a:cs typeface="Courier New" pitchFamily="49" charset="0"/>
              </a:rPr>
              <a:t>}" /&gt; </a:t>
            </a:r>
          </a:p>
          <a:p>
            <a:pPr marL="0" indent="0">
              <a:buFont typeface="Wingdings" pitchFamily="2" charset="2"/>
              <a:buNone/>
            </a:pPr>
            <a:r>
              <a:rPr lang="fr-FR" sz="1800" b="1" dirty="0" smtClean="0">
                <a:latin typeface="Courier New" pitchFamily="49" charset="0"/>
                <a:cs typeface="Courier New" pitchFamily="49" charset="0"/>
              </a:rPr>
              <a:t>   &lt;</a:t>
            </a:r>
            <a:r>
              <a:rPr lang="fr-FR" sz="1800" b="1" dirty="0" err="1" smtClean="0">
                <a:latin typeface="Courier New" pitchFamily="49" charset="0"/>
                <a:cs typeface="Courier New" pitchFamily="49" charset="0"/>
              </a:rPr>
              <a:t>h:commandButton</a:t>
            </a:r>
            <a:r>
              <a:rPr lang="fr-FR" sz="1800" b="1" dirty="0" smtClean="0">
                <a:latin typeface="Courier New" pitchFamily="49" charset="0"/>
                <a:cs typeface="Courier New" pitchFamily="49" charset="0"/>
              </a:rPr>
              <a:t> value="Login"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action="#{</a:t>
            </a:r>
            <a:r>
              <a:rPr lang="fr-FR" sz="1800" b="1" dirty="0" err="1" smtClean="0">
                <a:latin typeface="Courier New" pitchFamily="49" charset="0"/>
                <a:cs typeface="Courier New" pitchFamily="49" charset="0"/>
              </a:rPr>
              <a:t>loginMBean.connexion</a:t>
            </a:r>
            <a:r>
              <a:rPr lang="fr-FR" sz="1800" b="1" dirty="0" smtClean="0">
                <a:latin typeface="Courier New" pitchFamily="49" charset="0"/>
                <a:cs typeface="Courier New" pitchFamily="49" charset="0"/>
              </a:rPr>
              <a:t>}" /&gt; </a:t>
            </a:r>
          </a:p>
          <a:p>
            <a:pPr marL="0" indent="0">
              <a:buFont typeface="Wingdings" pitchFamily="2" charset="2"/>
              <a:buNone/>
            </a:pPr>
            <a:r>
              <a:rPr lang="fr-FR" sz="1800" b="1" dirty="0" smtClean="0">
                <a:latin typeface="Courier New" pitchFamily="49" charset="0"/>
                <a:cs typeface="Courier New" pitchFamily="49" charset="0"/>
              </a:rPr>
              <a:t>&lt;/</a:t>
            </a:r>
            <a:r>
              <a:rPr lang="fr-FR" sz="1800" b="1" dirty="0" err="1" smtClean="0">
                <a:latin typeface="Courier New" pitchFamily="49" charset="0"/>
                <a:cs typeface="Courier New" pitchFamily="49" charset="0"/>
              </a:rPr>
              <a:t>h:form</a:t>
            </a:r>
            <a:r>
              <a:rPr lang="fr-FR" sz="1800" b="1" dirty="0" smtClean="0">
                <a:latin typeface="Courier New" pitchFamily="49" charset="0"/>
                <a:cs typeface="Courier New" pitchFamily="49" charset="0"/>
              </a:rPr>
              <a:t>&gt; </a:t>
            </a:r>
          </a:p>
          <a:p>
            <a:pPr marL="0" indent="0">
              <a:buFont typeface="Wingdings" pitchFamily="2" charset="2"/>
              <a:buNone/>
            </a:pPr>
            <a:r>
              <a:rPr lang="fr-FR" sz="1800" b="1" dirty="0" smtClean="0">
                <a:latin typeface="Courier New" pitchFamily="49" charset="0"/>
                <a:cs typeface="Courier New" pitchFamily="49" charset="0"/>
              </a:rPr>
              <a:t>… suite transparents suivant !</a:t>
            </a:r>
          </a:p>
          <a:p>
            <a:pPr marL="0" indent="0">
              <a:buFont typeface="Wingdings" pitchFamily="2" charset="2"/>
              <a:buNone/>
            </a:pPr>
            <a:endParaRPr lang="fr-FR" sz="1800" b="1" dirty="0" smtClean="0">
              <a:latin typeface="Courier New" pitchFamily="49" charset="0"/>
              <a:cs typeface="Courier New" pitchFamily="49" charset="0"/>
            </a:endParaRPr>
          </a:p>
        </p:txBody>
      </p:sp>
    </p:spTree>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re 1"/>
          <p:cNvSpPr>
            <a:spLocks noGrp="1"/>
          </p:cNvSpPr>
          <p:nvPr>
            <p:ph type="title"/>
          </p:nvPr>
        </p:nvSpPr>
        <p:spPr/>
        <p:txBody>
          <a:bodyPr/>
          <a:lstStyle/>
          <a:p>
            <a:endParaRPr lang="fr-FR" smtClean="0"/>
          </a:p>
        </p:txBody>
      </p:sp>
      <p:sp>
        <p:nvSpPr>
          <p:cNvPr id="3" name="Espace réservé du contenu 2"/>
          <p:cNvSpPr>
            <a:spLocks noGrp="1"/>
          </p:cNvSpPr>
          <p:nvPr>
            <p:ph idx="1"/>
          </p:nvPr>
        </p:nvSpPr>
        <p:spPr>
          <a:xfrm>
            <a:off x="685800" y="1447800"/>
            <a:ext cx="8350250" cy="4724400"/>
          </a:xfrm>
        </p:spPr>
        <p:txBody>
          <a:bodyPr/>
          <a:lstStyle/>
          <a:p>
            <a:pPr marL="0" indent="0">
              <a:buFont typeface="Wingdings" pitchFamily="2" charset="2"/>
              <a:buNone/>
              <a:defRPr/>
            </a:pPr>
            <a:r>
              <a:rPr lang="fr-FR" sz="2000" b="1" dirty="0">
                <a:latin typeface="Courier New" pitchFamily="49" charset="0"/>
                <a:cs typeface="Courier New" pitchFamily="49" charset="0"/>
              </a:rPr>
              <a:t>&lt;</a:t>
            </a:r>
            <a:r>
              <a:rPr lang="fr-FR" sz="2000" b="1" dirty="0" err="1">
                <a:latin typeface="Courier New" pitchFamily="49" charset="0"/>
                <a:cs typeface="Courier New" pitchFamily="49" charset="0"/>
              </a:rPr>
              <a:t>h:form</a:t>
            </a:r>
            <a:r>
              <a:rPr lang="fr-FR" sz="2000" b="1" dirty="0">
                <a:latin typeface="Courier New" pitchFamily="49" charset="0"/>
                <a:cs typeface="Courier New" pitchFamily="49" charset="0"/>
              </a:rPr>
              <a:t> id="</a:t>
            </a:r>
            <a:r>
              <a:rPr lang="fr-FR" sz="2000" b="1" dirty="0" err="1">
                <a:latin typeface="Courier New" pitchFamily="49" charset="0"/>
                <a:cs typeface="Courier New" pitchFamily="49" charset="0"/>
              </a:rPr>
              <a:t>deconnexionForm</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solidFill>
                  <a:srgbClr val="FF0000"/>
                </a:solidFill>
                <a:latin typeface="Courier New" pitchFamily="49" charset="0"/>
                <a:cs typeface="Courier New" pitchFamily="49" charset="0"/>
              </a:rPr>
              <a:t>rendered</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loginMBean.connected</a:t>
            </a:r>
            <a:r>
              <a:rPr lang="fr-FR" sz="2000" b="1" dirty="0">
                <a:solidFill>
                  <a:srgbClr val="FF0000"/>
                </a:solidFill>
                <a:latin typeface="Courier New" pitchFamily="49" charset="0"/>
                <a:cs typeface="Courier New" pitchFamily="49" charset="0"/>
              </a:rPr>
              <a:t>}</a:t>
            </a:r>
            <a:r>
              <a:rPr lang="fr-FR" sz="2000" b="1" dirty="0">
                <a:latin typeface="Courier New" pitchFamily="49" charset="0"/>
                <a:cs typeface="Courier New" pitchFamily="49" charset="0"/>
              </a:rPr>
              <a:t>"&gt; </a:t>
            </a:r>
          </a:p>
          <a:p>
            <a:pPr marL="0" indent="0">
              <a:buFont typeface="Wingdings" pitchFamily="2" charset="2"/>
              <a:buNone/>
              <a:defRPr/>
            </a:pPr>
            <a:r>
              <a:rPr lang="fr-FR" sz="2000" b="1" dirty="0">
                <a:latin typeface="Courier New" pitchFamily="49" charset="0"/>
                <a:cs typeface="Courier New" pitchFamily="49" charset="0"/>
              </a:rPr>
              <a:t>   &lt;</a:t>
            </a:r>
            <a:r>
              <a:rPr lang="fr-FR" sz="2000" b="1" dirty="0" err="1">
                <a:latin typeface="Courier New" pitchFamily="49" charset="0"/>
                <a:cs typeface="Courier New" pitchFamily="49" charset="0"/>
              </a:rPr>
              <a:t>h:outputText</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value</a:t>
            </a:r>
            <a:r>
              <a:rPr lang="fr-FR" sz="2000" b="1" dirty="0">
                <a:latin typeface="Courier New" pitchFamily="49" charset="0"/>
                <a:cs typeface="Courier New" pitchFamily="49" charset="0"/>
              </a:rPr>
              <a:t>="#{</a:t>
            </a:r>
            <a:r>
              <a:rPr lang="fr-FR" sz="2000" b="1" dirty="0" err="1" smtClean="0">
                <a:latin typeface="Courier New" pitchFamily="49" charset="0"/>
                <a:cs typeface="Courier New" pitchFamily="49" charset="0"/>
              </a:rPr>
              <a:t>loginMBean.message</a:t>
            </a:r>
            <a:r>
              <a:rPr lang="fr-FR" sz="2000" b="1" dirty="0" smtClean="0">
                <a:latin typeface="Courier New" pitchFamily="49" charset="0"/>
                <a:cs typeface="Courier New" pitchFamily="49" charset="0"/>
              </a:rPr>
              <a:t>}" </a:t>
            </a:r>
            <a:r>
              <a:rPr lang="fr-FR" sz="2000" b="1" dirty="0">
                <a:latin typeface="Courier New" pitchFamily="49" charset="0"/>
                <a:cs typeface="Courier New" pitchFamily="49" charset="0"/>
              </a:rPr>
              <a:t>/&gt;</a:t>
            </a:r>
          </a:p>
          <a:p>
            <a:pPr marL="0" indent="0">
              <a:buFont typeface="Wingdings" pitchFamily="2" charset="2"/>
              <a:buNone/>
              <a:defRPr/>
            </a:pPr>
            <a:r>
              <a:rPr lang="fr-FR" sz="2000" b="1" dirty="0">
                <a:latin typeface="Courier New" pitchFamily="49" charset="0"/>
                <a:cs typeface="Courier New" pitchFamily="49" charset="0"/>
              </a:rPr>
              <a:t>   &lt;</a:t>
            </a:r>
            <a:r>
              <a:rPr lang="fr-FR" sz="2000" b="1" dirty="0" err="1">
                <a:latin typeface="Courier New" pitchFamily="49" charset="0"/>
                <a:cs typeface="Courier New" pitchFamily="49" charset="0"/>
              </a:rPr>
              <a:t>h:commandButton</a:t>
            </a:r>
            <a:r>
              <a:rPr lang="fr-FR" sz="2000" b="1" dirty="0">
                <a:latin typeface="Courier New" pitchFamily="49" charset="0"/>
                <a:cs typeface="Courier New" pitchFamily="49" charset="0"/>
              </a:rPr>
              <a:t> value="</a:t>
            </a:r>
            <a:r>
              <a:rPr lang="fr-FR" sz="2000" b="1" dirty="0" err="1">
                <a:latin typeface="Courier New" pitchFamily="49" charset="0"/>
                <a:cs typeface="Courier New" pitchFamily="49" charset="0"/>
              </a:rPr>
              <a:t>Deconnexion</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action</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loginMBean.deconnexion</a:t>
            </a:r>
            <a:r>
              <a:rPr lang="fr-FR" sz="2000" b="1" dirty="0">
                <a:latin typeface="Courier New" pitchFamily="49" charset="0"/>
                <a:cs typeface="Courier New" pitchFamily="49" charset="0"/>
              </a:rPr>
              <a:t>}" /&gt; </a:t>
            </a:r>
          </a:p>
          <a:p>
            <a:pPr marL="0" indent="0">
              <a:buFont typeface="Wingdings" pitchFamily="2" charset="2"/>
              <a:buNone/>
              <a:defRPr/>
            </a:pPr>
            <a:r>
              <a:rPr lang="fr-FR" sz="2000" b="1" dirty="0">
                <a:latin typeface="Courier New" pitchFamily="49" charset="0"/>
                <a:cs typeface="Courier New" pitchFamily="49" charset="0"/>
              </a:rPr>
              <a:t> &lt;/</a:t>
            </a:r>
            <a:r>
              <a:rPr lang="fr-FR" sz="2000" b="1" dirty="0" err="1">
                <a:latin typeface="Courier New" pitchFamily="49" charset="0"/>
                <a:cs typeface="Courier New" pitchFamily="49" charset="0"/>
              </a:rPr>
              <a:t>h:form</a:t>
            </a:r>
            <a:r>
              <a:rPr lang="fr-FR" sz="2000" b="1" dirty="0">
                <a:latin typeface="Courier New" pitchFamily="49" charset="0"/>
                <a:cs typeface="Courier New" pitchFamily="49" charset="0"/>
              </a:rPr>
              <a:t>&gt;</a:t>
            </a:r>
            <a:r>
              <a:rPr lang="fr-FR" sz="2400" b="1" dirty="0">
                <a:latin typeface="Courier New" pitchFamily="49" charset="0"/>
                <a:cs typeface="Courier New" pitchFamily="49" charset="0"/>
              </a:rPr>
              <a:t> </a:t>
            </a:r>
          </a:p>
          <a:p>
            <a:pPr marL="0" indent="0">
              <a:buFont typeface="Wingdings" pitchFamily="2" charset="2"/>
              <a:buNone/>
              <a:defRPr/>
            </a:pPr>
            <a:endParaRPr lang="fr-FR" sz="2400" dirty="0">
              <a:latin typeface="Courier New" pitchFamily="49" charset="0"/>
              <a:cs typeface="Courier New" pitchFamily="49" charset="0"/>
            </a:endParaRPr>
          </a:p>
          <a:p>
            <a:pPr>
              <a:defRPr/>
            </a:pPr>
            <a:r>
              <a:rPr lang="fr-FR" sz="2400" dirty="0">
                <a:solidFill>
                  <a:srgbClr val="FF0000"/>
                </a:solidFill>
              </a:rPr>
              <a:t>Note : l’attribut </a:t>
            </a:r>
            <a:r>
              <a:rPr lang="fr-FR" sz="2400" dirty="0" err="1">
                <a:solidFill>
                  <a:srgbClr val="FF0000"/>
                </a:solidFill>
              </a:rPr>
              <a:t>rendered</a:t>
            </a:r>
            <a:r>
              <a:rPr lang="fr-FR" sz="2400" dirty="0">
                <a:solidFill>
                  <a:srgbClr val="FF0000"/>
                </a:solidFill>
              </a:rPr>
              <a:t> remplace les if/</a:t>
            </a:r>
            <a:r>
              <a:rPr lang="fr-FR" sz="2400" dirty="0" err="1">
                <a:solidFill>
                  <a:srgbClr val="FF0000"/>
                </a:solidFill>
              </a:rPr>
              <a:t>then</a:t>
            </a:r>
            <a:r>
              <a:rPr lang="fr-FR" sz="2400" dirty="0">
                <a:solidFill>
                  <a:srgbClr val="FF0000"/>
                </a:solidFill>
              </a:rPr>
              <a:t>/</a:t>
            </a:r>
            <a:r>
              <a:rPr lang="fr-FR" sz="2400" dirty="0" err="1">
                <a:solidFill>
                  <a:srgbClr val="FF0000"/>
                </a:solidFill>
              </a:rPr>
              <a:t>else</a:t>
            </a:r>
            <a:r>
              <a:rPr lang="fr-FR" sz="2400" dirty="0">
                <a:solidFill>
                  <a:srgbClr val="FF0000"/>
                </a:solidFill>
              </a:rPr>
              <a:t> de JSTL !</a:t>
            </a:r>
          </a:p>
          <a:p>
            <a:pPr>
              <a:defRPr/>
            </a:pPr>
            <a:endParaRPr lang="fr-FR" sz="2400"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re 1"/>
          <p:cNvSpPr>
            <a:spLocks noGrp="1"/>
          </p:cNvSpPr>
          <p:nvPr>
            <p:ph type="title"/>
          </p:nvPr>
        </p:nvSpPr>
        <p:spPr/>
        <p:txBody>
          <a:bodyPr/>
          <a:lstStyle/>
          <a:p>
            <a:r>
              <a:rPr lang="fr-FR" smtClean="0"/>
              <a:t>@SessionScoped, page JSF login/password</a:t>
            </a:r>
          </a:p>
        </p:txBody>
      </p:sp>
      <p:sp>
        <p:nvSpPr>
          <p:cNvPr id="115715" name="Espace réservé du contenu 2"/>
          <p:cNvSpPr>
            <a:spLocks noGrp="1"/>
          </p:cNvSpPr>
          <p:nvPr>
            <p:ph idx="1"/>
          </p:nvPr>
        </p:nvSpPr>
        <p:spPr>
          <a:xfrm>
            <a:off x="685800" y="1125538"/>
            <a:ext cx="8278813" cy="4724400"/>
          </a:xfrm>
        </p:spPr>
        <p:txBody>
          <a:bodyPr/>
          <a:lstStyle/>
          <a:p>
            <a:pPr marL="0" indent="0">
              <a:buFont typeface="Wingdings" pitchFamily="2" charset="2"/>
              <a:buNone/>
            </a:pP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Named</a:t>
            </a:r>
            <a:r>
              <a:rPr lang="fr-FR" sz="1800" b="1" dirty="0" smtClean="0">
                <a:latin typeface="Courier New" pitchFamily="49" charset="0"/>
                <a:cs typeface="Courier New" pitchFamily="49" charset="0"/>
              </a:rPr>
              <a:t>(value = "</a:t>
            </a:r>
            <a:r>
              <a:rPr lang="fr-FR" sz="1800" b="1" dirty="0" err="1" smtClean="0">
                <a:latin typeface="Courier New" pitchFamily="49" charset="0"/>
                <a:cs typeface="Courier New" pitchFamily="49" charset="0"/>
              </a:rPr>
              <a:t>loginMBean</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SessionScoped</a:t>
            </a:r>
            <a:r>
              <a:rPr lang="fr-FR" sz="1800" b="1" dirty="0" smtClean="0">
                <a:solidFill>
                  <a:srgbClr val="FF0000"/>
                </a:solidFill>
                <a:latin typeface="Courier New" pitchFamily="49" charset="0"/>
                <a:cs typeface="Courier New" pitchFamily="49" charset="0"/>
              </a:rPr>
              <a:t/>
            </a:r>
            <a:br>
              <a:rPr lang="fr-FR" sz="1800" b="1" dirty="0" smtClean="0">
                <a:solidFill>
                  <a:srgbClr val="FF0000"/>
                </a:solidFill>
                <a:latin typeface="Courier New" pitchFamily="49" charset="0"/>
                <a:cs typeface="Courier New" pitchFamily="49" charset="0"/>
              </a:rPr>
            </a:br>
            <a:r>
              <a:rPr lang="fr-FR" sz="1800" b="1" dirty="0" smtClean="0">
                <a:latin typeface="Courier New" pitchFamily="49" charset="0"/>
                <a:cs typeface="Courier New" pitchFamily="49" charset="0"/>
              </a:rPr>
              <a:t>public class </a:t>
            </a:r>
            <a:r>
              <a:rPr lang="fr-FR" sz="1800" b="1" dirty="0" err="1" smtClean="0">
                <a:latin typeface="Courier New" pitchFamily="49" charset="0"/>
                <a:cs typeface="Courier New" pitchFamily="49" charset="0"/>
              </a:rPr>
              <a:t>LoginMBean</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implements</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Serializable</a:t>
            </a:r>
            <a:r>
              <a:rPr lang="fr-FR" sz="1800" b="1" dirty="0" smtClean="0">
                <a:latin typeface="Courier New" pitchFamily="49" charset="0"/>
                <a:cs typeface="Courier New" pitchFamily="49" charset="0"/>
              </a:rPr>
              <a:t> {</a:t>
            </a:r>
          </a:p>
          <a:p>
            <a:pPr marL="0" indent="0">
              <a:buFont typeface="Wingdings" pitchFamily="2" charset="2"/>
              <a:buNone/>
            </a:pP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private</a:t>
            </a:r>
            <a:r>
              <a:rPr lang="fr-FR" sz="1800" b="1" dirty="0" smtClean="0">
                <a:latin typeface="Courier New" pitchFamily="49" charset="0"/>
                <a:cs typeface="Courier New" pitchFamily="49" charset="0"/>
              </a:rPr>
              <a:t> String login;</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private</a:t>
            </a:r>
            <a:r>
              <a:rPr lang="fr-FR" sz="1800" b="1" dirty="0" smtClean="0">
                <a:latin typeface="Courier New" pitchFamily="49" charset="0"/>
                <a:cs typeface="Courier New" pitchFamily="49" charset="0"/>
              </a:rPr>
              <a:t> String </a:t>
            </a:r>
            <a:r>
              <a:rPr lang="fr-FR" sz="1800" b="1" dirty="0" err="1" smtClean="0">
                <a:latin typeface="Courier New" pitchFamily="49" charset="0"/>
                <a:cs typeface="Courier New" pitchFamily="49" charset="0"/>
              </a:rPr>
              <a:t>password</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private</a:t>
            </a:r>
            <a:r>
              <a:rPr lang="fr-FR" sz="1800" b="1" dirty="0" smtClean="0">
                <a:solidFill>
                  <a:srgbClr val="FF0000"/>
                </a:solidFill>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boolean</a:t>
            </a:r>
            <a:r>
              <a:rPr lang="fr-FR" sz="1800" b="1" dirty="0" smtClean="0">
                <a:solidFill>
                  <a:srgbClr val="FF0000"/>
                </a:solidFill>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connected</a:t>
            </a:r>
            <a:r>
              <a:rPr lang="fr-FR" sz="1800" b="1" dirty="0" smtClean="0">
                <a:solidFill>
                  <a:srgbClr val="FF0000"/>
                </a:solidFill>
                <a:latin typeface="Courier New" pitchFamily="49" charset="0"/>
                <a:cs typeface="Courier New" pitchFamily="49" charset="0"/>
              </a:rPr>
              <a:t> = false;</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a:t>
            </a:r>
            <a:r>
              <a:rPr lang="fr-FR" sz="1800" b="1" dirty="0" err="1" smtClean="0">
                <a:latin typeface="Courier New" pitchFamily="49" charset="0"/>
                <a:cs typeface="Courier New" pitchFamily="49" charset="0"/>
              </a:rPr>
              <a:t>private</a:t>
            </a:r>
            <a:r>
              <a:rPr lang="fr-FR" sz="1800" b="1" dirty="0" smtClean="0">
                <a:latin typeface="Courier New" pitchFamily="49" charset="0"/>
                <a:cs typeface="Courier New" pitchFamily="49" charset="0"/>
              </a:rPr>
              <a:t> String message = "Veuillez vous identifier :";</a:t>
            </a:r>
          </a:p>
          <a:p>
            <a:pPr marL="0" indent="0">
              <a:buFont typeface="Wingdings" pitchFamily="2" charset="2"/>
              <a:buNone/>
            </a:pPr>
            <a:r>
              <a:rPr lang="fr-FR" sz="1800" b="1" dirty="0" smtClean="0">
                <a:latin typeface="Courier New" pitchFamily="49" charset="0"/>
                <a:cs typeface="Courier New" pitchFamily="49" charset="0"/>
              </a:rPr>
              <a:t>    public </a:t>
            </a:r>
            <a:r>
              <a:rPr lang="fr-FR" sz="1800" b="1" dirty="0" err="1" smtClean="0">
                <a:latin typeface="Courier New" pitchFamily="49" charset="0"/>
                <a:cs typeface="Courier New" pitchFamily="49" charset="0"/>
              </a:rPr>
              <a:t>boolean</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isConnected</a:t>
            </a:r>
            <a:r>
              <a:rPr lang="fr-FR" sz="1800" b="1" dirty="0" smtClean="0">
                <a:latin typeface="Courier New" pitchFamily="49" charset="0"/>
                <a:cs typeface="Courier New" pitchFamily="49" charset="0"/>
              </a:rPr>
              <a:t>() {</a:t>
            </a:r>
          </a:p>
          <a:p>
            <a:pPr marL="0" indent="0">
              <a:buFont typeface="Wingdings" pitchFamily="2" charset="2"/>
              <a:buNone/>
            </a:pPr>
            <a:r>
              <a:rPr lang="fr-FR" sz="1800" b="1" dirty="0" smtClean="0">
                <a:latin typeface="Courier New" pitchFamily="49" charset="0"/>
                <a:cs typeface="Courier New" pitchFamily="49" charset="0"/>
              </a:rPr>
              <a:t>        return </a:t>
            </a:r>
            <a:r>
              <a:rPr lang="fr-FR" sz="1800" b="1" dirty="0" err="1" smtClean="0">
                <a:latin typeface="Courier New" pitchFamily="49" charset="0"/>
                <a:cs typeface="Courier New" pitchFamily="49" charset="0"/>
              </a:rPr>
              <a:t>connected</a:t>
            </a:r>
            <a:r>
              <a:rPr lang="fr-FR" sz="1800" b="1" dirty="0" smtClean="0">
                <a:latin typeface="Courier New" pitchFamily="49" charset="0"/>
                <a:cs typeface="Courier New" pitchFamily="49" charset="0"/>
              </a:rPr>
              <a:t>;</a:t>
            </a:r>
          </a:p>
          <a:p>
            <a:pPr marL="0" indent="0">
              <a:buFont typeface="Wingdings" pitchFamily="2" charset="2"/>
              <a:buNone/>
            </a:pPr>
            <a:r>
              <a:rPr lang="fr-FR" sz="1800" b="1" dirty="0" smtClean="0">
                <a:latin typeface="Courier New" pitchFamily="49" charset="0"/>
                <a:cs typeface="Courier New" pitchFamily="49" charset="0"/>
              </a:rPr>
              <a:t>    }</a:t>
            </a:r>
          </a:p>
          <a:p>
            <a:pPr marL="0" indent="0">
              <a:buFont typeface="Wingdings" pitchFamily="2" charset="2"/>
              <a:buNone/>
            </a:pPr>
            <a:r>
              <a:rPr lang="fr-FR" sz="1800" b="1" dirty="0" smtClean="0">
                <a:latin typeface="Courier New" pitchFamily="49" charset="0"/>
                <a:cs typeface="Courier New" pitchFamily="49" charset="0"/>
              </a:rPr>
              <a:t>…</a:t>
            </a:r>
          </a:p>
          <a:p>
            <a:pPr marL="0" indent="0">
              <a:buFont typeface="Wingdings" pitchFamily="2" charset="2"/>
              <a:buNone/>
            </a:pPr>
            <a:endParaRPr lang="fr-FR" sz="900" b="1" dirty="0" smtClean="0">
              <a:latin typeface="Courier New" pitchFamily="49" charset="0"/>
              <a:cs typeface="Courier New" pitchFamily="49" charset="0"/>
            </a:endParaRPr>
          </a:p>
          <a:p>
            <a:pPr marL="0" indent="0">
              <a:buFont typeface="Wingdings" pitchFamily="2" charset="2"/>
              <a:buNone/>
            </a:pPr>
            <a:endParaRPr lang="fr-FR" sz="900" b="1" dirty="0" smtClean="0">
              <a:latin typeface="Courier New" pitchFamily="49" charset="0"/>
              <a:cs typeface="Courier New" pitchFamily="49" charset="0"/>
            </a:endParaRPr>
          </a:p>
        </p:txBody>
      </p:sp>
    </p:spTree>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re 1"/>
          <p:cNvSpPr>
            <a:spLocks noGrp="1"/>
          </p:cNvSpPr>
          <p:nvPr>
            <p:ph type="title"/>
          </p:nvPr>
        </p:nvSpPr>
        <p:spPr/>
        <p:txBody>
          <a:bodyPr/>
          <a:lstStyle/>
          <a:p>
            <a:r>
              <a:rPr lang="fr-FR" smtClean="0"/>
              <a:t>SessionScoped, page JSF login/password</a:t>
            </a:r>
          </a:p>
        </p:txBody>
      </p:sp>
      <p:sp>
        <p:nvSpPr>
          <p:cNvPr id="116739" name="Espace réservé du contenu 2"/>
          <p:cNvSpPr>
            <a:spLocks noGrp="1"/>
          </p:cNvSpPr>
          <p:nvPr>
            <p:ph idx="1"/>
          </p:nvPr>
        </p:nvSpPr>
        <p:spPr>
          <a:xfrm>
            <a:off x="395288" y="1125538"/>
            <a:ext cx="8748712" cy="5399806"/>
          </a:xfrm>
        </p:spPr>
        <p:txBody>
          <a:bodyPr/>
          <a:lstStyle/>
          <a:p>
            <a:pPr marL="0" indent="0">
              <a:buFont typeface="Wingdings" pitchFamily="2" charset="2"/>
              <a:buNone/>
            </a:pPr>
            <a:r>
              <a:rPr lang="fr-FR" sz="1800" b="1" dirty="0" smtClean="0">
                <a:latin typeface="Courier New" pitchFamily="49" charset="0"/>
                <a:cs typeface="Courier New" pitchFamily="49" charset="0"/>
              </a:rPr>
              <a:t>public </a:t>
            </a:r>
            <a:r>
              <a:rPr lang="fr-FR" sz="1800" b="1" dirty="0" err="1" smtClean="0">
                <a:latin typeface="Courier New" pitchFamily="49" charset="0"/>
                <a:cs typeface="Courier New" pitchFamily="49" charset="0"/>
              </a:rPr>
              <a:t>void</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deconnexion</a:t>
            </a:r>
            <a:r>
              <a:rPr lang="fr-FR" sz="1800" b="1" dirty="0" smtClean="0">
                <a:latin typeface="Courier New" pitchFamily="49" charset="0"/>
                <a:cs typeface="Courier New" pitchFamily="49" charset="0"/>
              </a:rPr>
              <a:t>() {</a:t>
            </a:r>
          </a:p>
          <a:p>
            <a:pPr marL="0" indent="0">
              <a:buFont typeface="Wingdings" pitchFamily="2" charset="2"/>
              <a:buNone/>
            </a:pPr>
            <a:r>
              <a:rPr lang="fr-FR" sz="1800" b="1" dirty="0" smtClean="0">
                <a:solidFill>
                  <a:srgbClr val="FF0000"/>
                </a:solidFill>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connected</a:t>
            </a:r>
            <a:r>
              <a:rPr lang="fr-FR" sz="1800" b="1" dirty="0" smtClean="0">
                <a:solidFill>
                  <a:srgbClr val="FF0000"/>
                </a:solidFill>
                <a:latin typeface="Courier New" pitchFamily="49" charset="0"/>
                <a:cs typeface="Courier New" pitchFamily="49" charset="0"/>
              </a:rPr>
              <a:t> = false;</a:t>
            </a:r>
          </a:p>
          <a:p>
            <a:pPr marL="0" indent="0">
              <a:buFont typeface="Wingdings" pitchFamily="2" charset="2"/>
              <a:buNone/>
            </a:pPr>
            <a:r>
              <a:rPr lang="fr-FR" sz="1800" b="1" dirty="0" smtClean="0">
                <a:latin typeface="Courier New" pitchFamily="49" charset="0"/>
                <a:cs typeface="Courier New" pitchFamily="49" charset="0"/>
              </a:rPr>
              <a:t>   message = "Veuillez vous identifier :";</a:t>
            </a:r>
          </a:p>
          <a:p>
            <a:pPr marL="0" indent="0">
              <a:buFont typeface="Wingdings" pitchFamily="2" charset="2"/>
              <a:buNone/>
            </a:pPr>
            <a:r>
              <a:rPr lang="fr-FR" sz="1800" b="1" dirty="0" smtClean="0">
                <a:latin typeface="Courier New" pitchFamily="49" charset="0"/>
                <a:cs typeface="Courier New" pitchFamily="49" charset="0"/>
              </a:rPr>
              <a:t>}</a:t>
            </a:r>
          </a:p>
          <a:p>
            <a:pPr marL="0" indent="0">
              <a:buFont typeface="Wingdings" pitchFamily="2" charset="2"/>
              <a:buNone/>
            </a:pPr>
            <a:r>
              <a:rPr lang="fr-FR" sz="1800" b="1" dirty="0" smtClean="0">
                <a:latin typeface="Courier New" pitchFamily="49" charset="0"/>
                <a:cs typeface="Courier New" pitchFamily="49" charset="0"/>
              </a:rPr>
              <a:t>public </a:t>
            </a:r>
            <a:r>
              <a:rPr lang="fr-FR" sz="1800" b="1" dirty="0" err="1" smtClean="0">
                <a:latin typeface="Courier New" pitchFamily="49" charset="0"/>
                <a:cs typeface="Courier New" pitchFamily="49" charset="0"/>
              </a:rPr>
              <a:t>void</a:t>
            </a:r>
            <a:r>
              <a:rPr lang="fr-FR" sz="1800" b="1" dirty="0" smtClean="0">
                <a:latin typeface="Courier New" pitchFamily="49" charset="0"/>
                <a:cs typeface="Courier New" pitchFamily="49" charset="0"/>
              </a:rPr>
              <a:t> connexion() {</a:t>
            </a:r>
          </a:p>
          <a:p>
            <a:pPr marL="0" indent="0">
              <a:buFont typeface="Wingdings" pitchFamily="2" charset="2"/>
              <a:buNone/>
            </a:pPr>
            <a:r>
              <a:rPr lang="fr-FR" sz="1800" b="1" dirty="0" smtClean="0">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connected</a:t>
            </a:r>
            <a:r>
              <a:rPr lang="fr-FR" sz="1800" b="1" dirty="0" smtClean="0">
                <a:solidFill>
                  <a:srgbClr val="FF0000"/>
                </a:solidFill>
                <a:latin typeface="Courier New" pitchFamily="49" charset="0"/>
                <a:cs typeface="Courier New" pitchFamily="49" charset="0"/>
              </a:rPr>
              <a:t> = (</a:t>
            </a:r>
            <a:r>
              <a:rPr lang="fr-FR" sz="1800" b="1" dirty="0" err="1" smtClean="0">
                <a:solidFill>
                  <a:srgbClr val="FF0000"/>
                </a:solidFill>
                <a:latin typeface="Courier New" pitchFamily="49" charset="0"/>
                <a:cs typeface="Courier New" pitchFamily="49" charset="0"/>
              </a:rPr>
              <a:t>login.equals</a:t>
            </a: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michel</a:t>
            </a:r>
            <a:r>
              <a:rPr lang="fr-FR" sz="1800" b="1" dirty="0" smtClean="0">
                <a:solidFill>
                  <a:srgbClr val="FF0000"/>
                </a:solidFill>
                <a:latin typeface="Courier New" pitchFamily="49" charset="0"/>
                <a:cs typeface="Courier New" pitchFamily="49" charset="0"/>
              </a:rPr>
              <a:t>")</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&amp;&amp; </a:t>
            </a:r>
            <a:r>
              <a:rPr lang="fr-FR" sz="1800" b="1" dirty="0" err="1" smtClean="0">
                <a:solidFill>
                  <a:srgbClr val="FF0000"/>
                </a:solidFill>
                <a:latin typeface="Courier New" pitchFamily="49" charset="0"/>
                <a:cs typeface="Courier New" pitchFamily="49" charset="0"/>
              </a:rPr>
              <a:t>password.equals</a:t>
            </a:r>
            <a:r>
              <a:rPr lang="fr-FR" sz="1800" b="1" dirty="0" smtClean="0">
                <a:solidFill>
                  <a:srgbClr val="FF0000"/>
                </a:solidFill>
                <a:latin typeface="Courier New" pitchFamily="49" charset="0"/>
                <a:cs typeface="Courier New" pitchFamily="49" charset="0"/>
              </a:rPr>
              <a:t>("toto"));</a:t>
            </a:r>
          </a:p>
          <a:p>
            <a:pPr marL="0" indent="0">
              <a:buFont typeface="Wingdings" pitchFamily="2" charset="2"/>
              <a:buNone/>
            </a:pPr>
            <a:r>
              <a:rPr lang="fr-FR" sz="1800" b="1" dirty="0" smtClean="0">
                <a:solidFill>
                  <a:srgbClr val="FF0000"/>
                </a:solidFill>
                <a:latin typeface="Courier New" pitchFamily="49" charset="0"/>
                <a:cs typeface="Courier New" pitchFamily="49" charset="0"/>
              </a:rPr>
              <a:t>   if (</a:t>
            </a:r>
            <a:r>
              <a:rPr lang="fr-FR" sz="1800" b="1" dirty="0" err="1" smtClean="0">
                <a:solidFill>
                  <a:srgbClr val="FF0000"/>
                </a:solidFill>
                <a:latin typeface="Courier New" pitchFamily="49" charset="0"/>
                <a:cs typeface="Courier New" pitchFamily="49" charset="0"/>
              </a:rPr>
              <a:t>connected</a:t>
            </a:r>
            <a:r>
              <a:rPr lang="fr-FR" sz="1800" b="1" dirty="0" smtClean="0">
                <a:solidFill>
                  <a:srgbClr val="FF0000"/>
                </a:solidFill>
                <a:latin typeface="Courier New" pitchFamily="49" charset="0"/>
                <a:cs typeface="Courier New" pitchFamily="49" charset="0"/>
              </a:rPr>
              <a:t>) {</a:t>
            </a:r>
          </a:p>
          <a:p>
            <a:pPr marL="0" indent="0">
              <a:buFont typeface="Wingdings" pitchFamily="2" charset="2"/>
              <a:buNone/>
            </a:pPr>
            <a:r>
              <a:rPr lang="fr-FR" sz="1800" b="1" dirty="0" smtClean="0">
                <a:solidFill>
                  <a:srgbClr val="FF0000"/>
                </a:solidFill>
                <a:latin typeface="Courier New" pitchFamily="49" charset="0"/>
                <a:cs typeface="Courier New" pitchFamily="49" charset="0"/>
              </a:rPr>
              <a:t>       message = "Bienvenue, vous êtes connecté en tant que "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 login + " !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 </a:t>
            </a:r>
            <a:r>
              <a:rPr lang="fr-FR" sz="1800" b="1" dirty="0" err="1" smtClean="0">
                <a:solidFill>
                  <a:srgbClr val="FF0000"/>
                </a:solidFill>
                <a:latin typeface="Courier New" pitchFamily="49" charset="0"/>
                <a:cs typeface="Courier New" pitchFamily="49" charset="0"/>
              </a:rPr>
              <a:t>else</a:t>
            </a:r>
            <a:r>
              <a:rPr lang="fr-FR" sz="1800" b="1" dirty="0" smtClean="0">
                <a:solidFill>
                  <a:srgbClr val="FF0000"/>
                </a:solidFill>
                <a:latin typeface="Courier New" pitchFamily="49" charset="0"/>
                <a:cs typeface="Courier New" pitchFamily="49" charset="0"/>
              </a:rPr>
              <a:t>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message = "Mauvais login/</a:t>
            </a:r>
            <a:r>
              <a:rPr lang="fr-FR" sz="1800" b="1" dirty="0" err="1" smtClean="0">
                <a:solidFill>
                  <a:srgbClr val="FF0000"/>
                </a:solidFill>
                <a:latin typeface="Courier New" pitchFamily="49" charset="0"/>
                <a:cs typeface="Courier New" pitchFamily="49" charset="0"/>
              </a:rPr>
              <a:t>password</a:t>
            </a:r>
            <a:r>
              <a:rPr lang="fr-FR" sz="1800" b="1" dirty="0" smtClean="0">
                <a:solidFill>
                  <a:srgbClr val="FF0000"/>
                </a:solidFill>
                <a:latin typeface="Courier New" pitchFamily="49" charset="0"/>
                <a:cs typeface="Courier New" pitchFamily="49" charset="0"/>
              </a:rPr>
              <a:t>, recommencez";</a:t>
            </a:r>
          </a:p>
          <a:p>
            <a:pPr marL="0" indent="0">
              <a:buFont typeface="Wingdings" pitchFamily="2" charset="2"/>
              <a:buNone/>
            </a:pPr>
            <a:r>
              <a:rPr lang="fr-FR" sz="1800" b="1" dirty="0" smtClean="0">
                <a:solidFill>
                  <a:srgbClr val="FF0000"/>
                </a:solidFill>
                <a:latin typeface="Courier New" pitchFamily="49" charset="0"/>
                <a:cs typeface="Courier New" pitchFamily="49" charset="0"/>
              </a:rPr>
              <a:t>   }</a:t>
            </a:r>
          </a:p>
          <a:p>
            <a:pPr marL="0" indent="0">
              <a:buFont typeface="Wingdings" pitchFamily="2" charset="2"/>
              <a:buNone/>
            </a:pPr>
            <a:r>
              <a:rPr lang="fr-FR" sz="1800" b="1" dirty="0" smtClean="0">
                <a:latin typeface="Courier New" pitchFamily="49" charset="0"/>
                <a:cs typeface="Courier New" pitchFamily="49" charset="0"/>
              </a:rPr>
              <a:t>}</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re 1"/>
          <p:cNvSpPr>
            <a:spLocks noGrp="1"/>
          </p:cNvSpPr>
          <p:nvPr>
            <p:ph type="title"/>
          </p:nvPr>
        </p:nvSpPr>
        <p:spPr/>
        <p:txBody>
          <a:bodyPr/>
          <a:lstStyle/>
          <a:p>
            <a:r>
              <a:rPr lang="fr-FR" smtClean="0"/>
              <a:t>@ViewScoped</a:t>
            </a:r>
          </a:p>
        </p:txBody>
      </p:sp>
      <p:sp>
        <p:nvSpPr>
          <p:cNvPr id="117763" name="Espace réservé du contenu 2"/>
          <p:cNvSpPr>
            <a:spLocks noGrp="1"/>
          </p:cNvSpPr>
          <p:nvPr>
            <p:ph idx="1"/>
          </p:nvPr>
        </p:nvSpPr>
        <p:spPr/>
        <p:txBody>
          <a:bodyPr/>
          <a:lstStyle/>
          <a:p>
            <a:endParaRPr lang="fr-FR" dirty="0" smtClean="0"/>
          </a:p>
          <a:p>
            <a:r>
              <a:rPr lang="fr-FR" dirty="0" smtClean="0"/>
              <a:t>Prévu pour les pages faisant des appels Ajax,</a:t>
            </a:r>
          </a:p>
          <a:p>
            <a:pPr lvl="1"/>
            <a:r>
              <a:rPr lang="fr-FR" dirty="0" smtClean="0"/>
              <a:t>Pas de nouvelle instance tant qu’on est dans la même page JSF</a:t>
            </a:r>
            <a:endParaRPr lang="fr-FR" dirty="0"/>
          </a:p>
          <a:p>
            <a:pPr lvl="1"/>
            <a:r>
              <a:rPr lang="fr-FR" dirty="0" smtClean="0"/>
              <a:t>La navigation doit renvoyer </a:t>
            </a:r>
            <a:r>
              <a:rPr lang="fr-FR" dirty="0" err="1" smtClean="0"/>
              <a:t>null</a:t>
            </a:r>
            <a:r>
              <a:rPr lang="fr-FR" dirty="0" smtClean="0"/>
              <a:t> ; toute autre valeur, même désignant la même page, efface les données de la vue</a:t>
            </a:r>
          </a:p>
        </p:txBody>
      </p:sp>
    </p:spTree>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re 1"/>
          <p:cNvSpPr>
            <a:spLocks noGrp="1"/>
          </p:cNvSpPr>
          <p:nvPr>
            <p:ph type="title"/>
          </p:nvPr>
        </p:nvSpPr>
        <p:spPr/>
        <p:txBody>
          <a:bodyPr/>
          <a:lstStyle/>
          <a:p>
            <a:r>
              <a:rPr lang="fr-FR" smtClean="0"/>
              <a:t>@ConversationScoped</a:t>
            </a:r>
          </a:p>
        </p:txBody>
      </p:sp>
      <p:sp>
        <p:nvSpPr>
          <p:cNvPr id="3" name="Espace réservé du contenu 2"/>
          <p:cNvSpPr>
            <a:spLocks noGrp="1"/>
          </p:cNvSpPr>
          <p:nvPr>
            <p:ph idx="1"/>
          </p:nvPr>
        </p:nvSpPr>
        <p:spPr>
          <a:xfrm>
            <a:off x="611188" y="981075"/>
            <a:ext cx="8353425" cy="5761038"/>
          </a:xfrm>
        </p:spPr>
        <p:txBody>
          <a:bodyPr/>
          <a:lstStyle/>
          <a:p>
            <a:pPr marL="0" indent="0">
              <a:spcBef>
                <a:spcPts val="0"/>
              </a:spcBef>
              <a:spcAft>
                <a:spcPts val="600"/>
              </a:spcAft>
              <a:buFont typeface="Wingdings" pitchFamily="2" charset="2"/>
              <a:buNone/>
              <a:defRPr/>
            </a:pP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Named</a:t>
            </a:r>
            <a:r>
              <a:rPr lang="fr-FR" sz="1800" b="1" dirty="0" smtClean="0">
                <a:latin typeface="Courier New" pitchFamily="49" charset="0"/>
                <a:cs typeface="Courier New" pitchFamily="49" charset="0"/>
              </a:rPr>
              <a:t>(value = "</a:t>
            </a:r>
            <a:r>
              <a:rPr lang="fr-FR" sz="1800" b="1" dirty="0" err="1" smtClean="0">
                <a:latin typeface="Courier New" pitchFamily="49" charset="0"/>
                <a:cs typeface="Courier New" pitchFamily="49" charset="0"/>
              </a:rPr>
              <a:t>customerMBean</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ConversationScoped</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public class </a:t>
            </a:r>
            <a:r>
              <a:rPr lang="en-US" sz="1800" b="1" dirty="0" err="1" smtClean="0">
                <a:latin typeface="Courier New" pitchFamily="49" charset="0"/>
                <a:cs typeface="Courier New" pitchFamily="49" charset="0"/>
              </a:rPr>
              <a:t>CustomerMBean</a:t>
            </a:r>
            <a:r>
              <a:rPr lang="en-US" sz="1800" b="1" dirty="0" smtClean="0">
                <a:latin typeface="Courier New" pitchFamily="49" charset="0"/>
                <a:cs typeface="Courier New" pitchFamily="49" charset="0"/>
              </a:rPr>
              <a:t> implements </a:t>
            </a:r>
            <a:r>
              <a:rPr lang="en-US" sz="1800" b="1" dirty="0" err="1" smtClean="0">
                <a:latin typeface="Courier New" pitchFamily="49" charset="0"/>
                <a:cs typeface="Courier New" pitchFamily="49" charset="0"/>
              </a:rPr>
              <a:t>Serializable</a:t>
            </a:r>
            <a:r>
              <a:rPr lang="en-US" sz="1800" b="1" dirty="0" smtClean="0">
                <a:latin typeface="Courier New" pitchFamily="49" charset="0"/>
                <a:cs typeface="Courier New" pitchFamily="49" charset="0"/>
              </a:rPr>
              <a:t> {</a:t>
            </a:r>
            <a:br>
              <a:rPr lang="en-US"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   </a:t>
            </a:r>
            <a:r>
              <a:rPr lang="en-US" sz="1800" b="1" dirty="0" smtClean="0">
                <a:solidFill>
                  <a:srgbClr val="FF0000"/>
                </a:solidFill>
                <a:latin typeface="Courier New" pitchFamily="49" charset="0"/>
                <a:cs typeface="Courier New" pitchFamily="49" charset="0"/>
              </a:rPr>
              <a:t>@Inject  </a:t>
            </a:r>
          </a:p>
          <a:p>
            <a:pPr marL="0" indent="0">
              <a:spcBef>
                <a:spcPts val="0"/>
              </a:spcBef>
              <a:spcAft>
                <a:spcPts val="600"/>
              </a:spcAft>
              <a:buFont typeface="Wingdings" pitchFamily="2" charset="2"/>
              <a:buNone/>
              <a:defRPr/>
            </a:pPr>
            <a:r>
              <a:rPr lang="en-US" sz="1800" b="1" dirty="0">
                <a:solidFill>
                  <a:srgbClr val="FF0000"/>
                </a:solidFill>
                <a:latin typeface="Courier New" pitchFamily="49" charset="0"/>
                <a:cs typeface="Courier New" pitchFamily="49" charset="0"/>
              </a:rPr>
              <a:t> </a:t>
            </a:r>
            <a:r>
              <a:rPr lang="en-US" sz="1800" b="1" dirty="0" smtClean="0">
                <a:solidFill>
                  <a:srgbClr val="FF0000"/>
                </a:solidFill>
                <a:latin typeface="Courier New" pitchFamily="49" charset="0"/>
                <a:cs typeface="Courier New" pitchFamily="49" charset="0"/>
              </a:rPr>
              <a:t>  private Conversation </a:t>
            </a:r>
            <a:r>
              <a:rPr lang="en-US" sz="1800" b="1" dirty="0" err="1" smtClean="0">
                <a:solidFill>
                  <a:srgbClr val="FF0000"/>
                </a:solidFill>
                <a:latin typeface="Courier New" pitchFamily="49" charset="0"/>
                <a:cs typeface="Courier New" pitchFamily="49" charset="0"/>
              </a:rPr>
              <a:t>conversation</a:t>
            </a:r>
            <a:r>
              <a:rPr lang="en-US" sz="1800" b="1" dirty="0" smtClean="0">
                <a:solidFill>
                  <a:srgbClr val="FF0000"/>
                </a:solidFill>
                <a:latin typeface="Courier New" pitchFamily="49" charset="0"/>
                <a:cs typeface="Courier New" pitchFamily="49" charset="0"/>
              </a:rPr>
              <a:t>;</a:t>
            </a:r>
          </a:p>
          <a:p>
            <a:pPr marL="0" indent="0">
              <a:spcBef>
                <a:spcPts val="0"/>
              </a:spcBef>
              <a:spcAft>
                <a:spcPts val="600"/>
              </a:spcAft>
              <a:buFont typeface="Wingdings" pitchFamily="2" charset="2"/>
              <a:buNone/>
              <a:defRPr/>
            </a:pPr>
            <a:endParaRPr lang="en-US" sz="1800" b="1" dirty="0" smtClean="0">
              <a:solidFill>
                <a:srgbClr val="FF0000"/>
              </a:solidFill>
              <a:latin typeface="Courier New" pitchFamily="49" charset="0"/>
              <a:cs typeface="Courier New" pitchFamily="49" charset="0"/>
            </a:endParaRPr>
          </a:p>
          <a:p>
            <a:pPr marL="400050" lvl="1" indent="0">
              <a:spcBef>
                <a:spcPts val="0"/>
              </a:spcBef>
              <a:spcAft>
                <a:spcPts val="600"/>
              </a:spcAft>
              <a:buFont typeface="Wingdings" pitchFamily="2" charset="2"/>
              <a:buNone/>
              <a:defRPr/>
            </a:pPr>
            <a:r>
              <a:rPr lang="en-US" sz="1800" b="1" dirty="0">
                <a:solidFill>
                  <a:schemeClr val="tx1"/>
                </a:solidFill>
                <a:latin typeface="Courier New" pitchFamily="49" charset="0"/>
                <a:ea typeface="+mn-ea"/>
                <a:cs typeface="Courier New" pitchFamily="49" charset="0"/>
              </a:rPr>
              <a:t>public String </a:t>
            </a:r>
            <a:r>
              <a:rPr lang="en-US" sz="1800" b="1" dirty="0" err="1">
                <a:solidFill>
                  <a:schemeClr val="tx1"/>
                </a:solidFill>
                <a:latin typeface="Courier New" pitchFamily="49" charset="0"/>
                <a:ea typeface="+mn-ea"/>
                <a:cs typeface="Courier New" pitchFamily="49" charset="0"/>
              </a:rPr>
              <a:t>showDetails</a:t>
            </a:r>
            <a:r>
              <a:rPr lang="en-US" sz="1800" b="1" dirty="0">
                <a:solidFill>
                  <a:schemeClr val="tx1"/>
                </a:solidFill>
                <a:latin typeface="Courier New" pitchFamily="49" charset="0"/>
                <a:ea typeface="+mn-ea"/>
                <a:cs typeface="Courier New" pitchFamily="49" charset="0"/>
              </a:rPr>
              <a:t>(Customer customer) {    </a:t>
            </a:r>
            <a:endParaRPr lang="en-US" sz="1800" b="1" dirty="0" smtClean="0">
              <a:solidFill>
                <a:schemeClr val="tx1"/>
              </a:solidFill>
              <a:latin typeface="Courier New" pitchFamily="49" charset="0"/>
              <a:ea typeface="+mn-ea"/>
              <a:cs typeface="Courier New" pitchFamily="49" charset="0"/>
            </a:endParaRPr>
          </a:p>
          <a:p>
            <a:pPr marL="400050" lvl="1" indent="0">
              <a:spcBef>
                <a:spcPts val="0"/>
              </a:spcBef>
              <a:spcAft>
                <a:spcPts val="600"/>
              </a:spcAft>
              <a:buFont typeface="Wingdings" pitchFamily="2" charset="2"/>
              <a:buNone/>
              <a:defRPr/>
            </a:pPr>
            <a:r>
              <a:rPr lang="en-US" sz="1800" b="1" dirty="0">
                <a:solidFill>
                  <a:schemeClr val="tx1"/>
                </a:solidFill>
                <a:latin typeface="Courier New" pitchFamily="49" charset="0"/>
                <a:ea typeface="+mn-ea"/>
                <a:cs typeface="Courier New" pitchFamily="49" charset="0"/>
              </a:rPr>
              <a:t>	</a:t>
            </a:r>
            <a:r>
              <a:rPr lang="en-US" sz="1800" b="1" dirty="0" err="1" smtClean="0">
                <a:solidFill>
                  <a:schemeClr val="tx1"/>
                </a:solidFill>
                <a:latin typeface="Courier New" pitchFamily="49" charset="0"/>
                <a:ea typeface="+mn-ea"/>
                <a:cs typeface="Courier New" pitchFamily="49" charset="0"/>
              </a:rPr>
              <a:t>this.customer</a:t>
            </a:r>
            <a:r>
              <a:rPr lang="en-US" sz="1800" b="1" dirty="0" smtClean="0">
                <a:solidFill>
                  <a:schemeClr val="tx1"/>
                </a:solidFill>
                <a:latin typeface="Courier New" pitchFamily="49" charset="0"/>
                <a:ea typeface="+mn-ea"/>
                <a:cs typeface="Courier New" pitchFamily="49" charset="0"/>
              </a:rPr>
              <a:t> </a:t>
            </a:r>
            <a:r>
              <a:rPr lang="en-US" sz="1800" b="1" dirty="0">
                <a:solidFill>
                  <a:schemeClr val="tx1"/>
                </a:solidFill>
                <a:latin typeface="Courier New" pitchFamily="49" charset="0"/>
                <a:ea typeface="+mn-ea"/>
                <a:cs typeface="Courier New" pitchFamily="49" charset="0"/>
              </a:rPr>
              <a:t>= customer;    </a:t>
            </a:r>
            <a:r>
              <a:rPr lang="en-US" sz="1800" b="1" dirty="0" smtClean="0">
                <a:solidFill>
                  <a:schemeClr val="tx1"/>
                </a:solidFill>
                <a:latin typeface="Courier New" pitchFamily="49" charset="0"/>
                <a:ea typeface="+mn-ea"/>
                <a:cs typeface="Courier New" pitchFamily="49" charset="0"/>
              </a:rPr>
              <a:t>	</a:t>
            </a:r>
            <a:r>
              <a:rPr lang="en-US" sz="1800" b="1" dirty="0" err="1" smtClean="0">
                <a:solidFill>
                  <a:srgbClr val="FF0000"/>
                </a:solidFill>
                <a:latin typeface="Courier New" pitchFamily="49" charset="0"/>
                <a:ea typeface="+mn-ea"/>
                <a:cs typeface="Courier New" pitchFamily="49" charset="0"/>
              </a:rPr>
              <a:t>conversation.begin</a:t>
            </a:r>
            <a:r>
              <a:rPr lang="en-US" sz="1800" b="1" dirty="0">
                <a:solidFill>
                  <a:srgbClr val="FF0000"/>
                </a:solidFill>
                <a:latin typeface="Courier New" pitchFamily="49" charset="0"/>
                <a:ea typeface="+mn-ea"/>
                <a:cs typeface="Courier New" pitchFamily="49" charset="0"/>
              </a:rPr>
              <a:t>();</a:t>
            </a:r>
            <a:r>
              <a:rPr lang="en-US" sz="1800" b="1" dirty="0">
                <a:solidFill>
                  <a:schemeClr val="tx1"/>
                </a:solidFill>
                <a:latin typeface="Courier New" pitchFamily="49" charset="0"/>
                <a:ea typeface="+mn-ea"/>
                <a:cs typeface="Courier New" pitchFamily="49" charset="0"/>
              </a:rPr>
              <a:t>    </a:t>
            </a:r>
            <a:endParaRPr lang="en-US" sz="1800" b="1" dirty="0" smtClean="0">
              <a:solidFill>
                <a:schemeClr val="tx1"/>
              </a:solidFill>
              <a:latin typeface="Courier New" pitchFamily="49" charset="0"/>
              <a:ea typeface="+mn-ea"/>
              <a:cs typeface="Courier New" pitchFamily="49" charset="0"/>
            </a:endParaRPr>
          </a:p>
          <a:p>
            <a:pPr marL="400050" lvl="1" indent="0">
              <a:spcBef>
                <a:spcPts val="0"/>
              </a:spcBef>
              <a:spcAft>
                <a:spcPts val="600"/>
              </a:spcAft>
              <a:buFont typeface="Wingdings" pitchFamily="2" charset="2"/>
              <a:buNone/>
              <a:defRPr/>
            </a:pPr>
            <a:r>
              <a:rPr lang="en-US" sz="1800" b="1" dirty="0">
                <a:solidFill>
                  <a:schemeClr val="tx1"/>
                </a:solidFill>
                <a:latin typeface="Courier New" pitchFamily="49" charset="0"/>
                <a:ea typeface="+mn-ea"/>
                <a:cs typeface="Courier New" pitchFamily="49" charset="0"/>
              </a:rPr>
              <a:t>	</a:t>
            </a:r>
            <a:r>
              <a:rPr lang="en-US" sz="1800" b="1" dirty="0" smtClean="0">
                <a:solidFill>
                  <a:schemeClr val="tx1"/>
                </a:solidFill>
                <a:latin typeface="Courier New" pitchFamily="49" charset="0"/>
                <a:ea typeface="+mn-ea"/>
                <a:cs typeface="Courier New" pitchFamily="49" charset="0"/>
              </a:rPr>
              <a:t>return </a:t>
            </a:r>
            <a:r>
              <a:rPr lang="en-US" sz="1800" b="1" dirty="0">
                <a:solidFill>
                  <a:schemeClr val="tx1"/>
                </a:solidFill>
                <a:latin typeface="Courier New" pitchFamily="49" charset="0"/>
                <a:ea typeface="+mn-ea"/>
                <a:cs typeface="Courier New" pitchFamily="49" charset="0"/>
              </a:rPr>
              <a:t>"</a:t>
            </a:r>
            <a:r>
              <a:rPr lang="en-US" sz="1800" b="1" dirty="0" err="1">
                <a:solidFill>
                  <a:schemeClr val="tx1"/>
                </a:solidFill>
                <a:latin typeface="Courier New" pitchFamily="49" charset="0"/>
                <a:ea typeface="+mn-ea"/>
                <a:cs typeface="Courier New" pitchFamily="49" charset="0"/>
              </a:rPr>
              <a:t>CustomerDetails?id</a:t>
            </a:r>
            <a:r>
              <a:rPr lang="en-US" sz="1800" b="1" dirty="0">
                <a:solidFill>
                  <a:schemeClr val="tx1"/>
                </a:solidFill>
                <a:latin typeface="Courier New" pitchFamily="49" charset="0"/>
                <a:ea typeface="+mn-ea"/>
                <a:cs typeface="Courier New" pitchFamily="49" charset="0"/>
              </a:rPr>
              <a:t>=" + </a:t>
            </a:r>
            <a:r>
              <a:rPr lang="en-US" sz="1800" b="1" dirty="0" smtClean="0">
                <a:solidFill>
                  <a:schemeClr val="tx1"/>
                </a:solidFill>
                <a:latin typeface="Courier New" pitchFamily="49" charset="0"/>
                <a:ea typeface="+mn-ea"/>
                <a:cs typeface="Courier New" pitchFamily="49" charset="0"/>
              </a:rPr>
              <a:t>	</a:t>
            </a:r>
            <a:r>
              <a:rPr lang="en-US" sz="1800" b="1" dirty="0" err="1" smtClean="0">
                <a:solidFill>
                  <a:schemeClr val="tx1"/>
                </a:solidFill>
                <a:latin typeface="Courier New" pitchFamily="49" charset="0"/>
                <a:ea typeface="+mn-ea"/>
                <a:cs typeface="Courier New" pitchFamily="49" charset="0"/>
              </a:rPr>
              <a:t>customer.getCustomerId</a:t>
            </a:r>
            <a:r>
              <a:rPr lang="en-US" sz="1800" b="1" dirty="0">
                <a:solidFill>
                  <a:schemeClr val="tx1"/>
                </a:solidFill>
                <a:latin typeface="Courier New" pitchFamily="49" charset="0"/>
                <a:ea typeface="+mn-ea"/>
                <a:cs typeface="Courier New" pitchFamily="49" charset="0"/>
              </a:rPr>
              <a:t>() + </a:t>
            </a:r>
            <a:r>
              <a:rPr lang="en-US" sz="1800" b="1" dirty="0" smtClean="0">
                <a:solidFill>
                  <a:schemeClr val="tx1"/>
                </a:solidFill>
                <a:latin typeface="Courier New" pitchFamily="49" charset="0"/>
                <a:ea typeface="+mn-ea"/>
                <a:cs typeface="Courier New" pitchFamily="49" charset="0"/>
              </a:rPr>
              <a:t>			"&amp;</a:t>
            </a:r>
            <a:r>
              <a:rPr lang="en-US" sz="1800" b="1" dirty="0">
                <a:solidFill>
                  <a:schemeClr val="tx1"/>
                </a:solidFill>
                <a:latin typeface="Courier New" pitchFamily="49" charset="0"/>
                <a:ea typeface="+mn-ea"/>
                <a:cs typeface="Courier New" pitchFamily="49" charset="0"/>
              </a:rPr>
              <a:t>faces-redirect=true";  </a:t>
            </a:r>
            <a:br>
              <a:rPr lang="en-US" sz="1800" b="1" dirty="0">
                <a:solidFill>
                  <a:schemeClr val="tx1"/>
                </a:solidFill>
                <a:latin typeface="Courier New" pitchFamily="49" charset="0"/>
                <a:ea typeface="+mn-ea"/>
                <a:cs typeface="Courier New" pitchFamily="49" charset="0"/>
              </a:rPr>
            </a:br>
            <a:r>
              <a:rPr lang="en-US" sz="1800" b="1" dirty="0" smtClean="0">
                <a:solidFill>
                  <a:schemeClr val="tx1"/>
                </a:solidFill>
                <a:latin typeface="Courier New" pitchFamily="49" charset="0"/>
                <a:ea typeface="+mn-ea"/>
                <a:cs typeface="Courier New" pitchFamily="49" charset="0"/>
              </a:rPr>
              <a:t>}</a:t>
            </a:r>
            <a:br>
              <a:rPr lang="en-US" sz="1800" b="1" dirty="0" smtClean="0">
                <a:solidFill>
                  <a:schemeClr val="tx1"/>
                </a:solidFill>
                <a:latin typeface="Courier New" pitchFamily="49" charset="0"/>
                <a:ea typeface="+mn-ea"/>
                <a:cs typeface="Courier New" pitchFamily="49" charset="0"/>
              </a:rPr>
            </a:br>
            <a:r>
              <a:rPr lang="en-US" sz="1800" b="1" dirty="0" smtClean="0">
                <a:solidFill>
                  <a:schemeClr val="tx1"/>
                </a:solidFill>
                <a:latin typeface="Courier New" pitchFamily="49" charset="0"/>
                <a:ea typeface="+mn-ea"/>
                <a:cs typeface="Courier New" pitchFamily="49" charset="0"/>
              </a:rPr>
              <a:t>public String update() {    </a:t>
            </a:r>
            <a:br>
              <a:rPr lang="en-US" sz="1800" b="1" dirty="0" smtClean="0">
                <a:solidFill>
                  <a:schemeClr val="tx1"/>
                </a:solidFill>
                <a:latin typeface="Courier New" pitchFamily="49" charset="0"/>
                <a:ea typeface="+mn-ea"/>
                <a:cs typeface="Courier New" pitchFamily="49" charset="0"/>
              </a:rPr>
            </a:br>
            <a:r>
              <a:rPr lang="en-US" sz="1800" b="1" dirty="0" smtClean="0">
                <a:solidFill>
                  <a:schemeClr val="tx1"/>
                </a:solidFill>
                <a:latin typeface="Courier New" pitchFamily="49" charset="0"/>
                <a:ea typeface="+mn-ea"/>
                <a:cs typeface="Courier New" pitchFamily="49" charset="0"/>
              </a:rPr>
              <a:t>	customer = </a:t>
            </a:r>
            <a:r>
              <a:rPr lang="en-US" sz="1800" b="1" dirty="0" err="1" smtClean="0">
                <a:solidFill>
                  <a:schemeClr val="tx1"/>
                </a:solidFill>
                <a:latin typeface="Courier New" pitchFamily="49" charset="0"/>
                <a:ea typeface="+mn-ea"/>
                <a:cs typeface="Courier New" pitchFamily="49" charset="0"/>
              </a:rPr>
              <a:t>customerManager.update</a:t>
            </a:r>
            <a:r>
              <a:rPr lang="en-US" sz="1800" b="1" dirty="0" smtClean="0">
                <a:solidFill>
                  <a:schemeClr val="tx1"/>
                </a:solidFill>
                <a:latin typeface="Courier New" pitchFamily="49" charset="0"/>
                <a:ea typeface="+mn-ea"/>
                <a:cs typeface="Courier New" pitchFamily="49" charset="0"/>
              </a:rPr>
              <a:t>(customer);    	</a:t>
            </a:r>
            <a:r>
              <a:rPr lang="en-US" sz="1800" b="1" dirty="0" err="1" smtClean="0">
                <a:solidFill>
                  <a:srgbClr val="FF0000"/>
                </a:solidFill>
                <a:latin typeface="Courier New" pitchFamily="49" charset="0"/>
                <a:ea typeface="+mn-ea"/>
                <a:cs typeface="Courier New" pitchFamily="49" charset="0"/>
              </a:rPr>
              <a:t>conversation.end</a:t>
            </a:r>
            <a:r>
              <a:rPr lang="en-US" sz="1800" b="1" dirty="0" smtClean="0">
                <a:solidFill>
                  <a:srgbClr val="FF0000"/>
                </a:solidFill>
                <a:latin typeface="Courier New" pitchFamily="49" charset="0"/>
                <a:ea typeface="+mn-ea"/>
                <a:cs typeface="Courier New" pitchFamily="49" charset="0"/>
              </a:rPr>
              <a:t>();</a:t>
            </a:r>
            <a:r>
              <a:rPr lang="en-US" sz="1800" b="1" dirty="0" smtClean="0">
                <a:solidFill>
                  <a:schemeClr val="tx1"/>
                </a:solidFill>
                <a:latin typeface="Courier New" pitchFamily="49" charset="0"/>
                <a:ea typeface="+mn-ea"/>
                <a:cs typeface="Courier New" pitchFamily="49" charset="0"/>
              </a:rPr>
              <a:t>    </a:t>
            </a:r>
            <a:br>
              <a:rPr lang="en-US" sz="1800" b="1" dirty="0" smtClean="0">
                <a:solidFill>
                  <a:schemeClr val="tx1"/>
                </a:solidFill>
                <a:latin typeface="Courier New" pitchFamily="49" charset="0"/>
                <a:ea typeface="+mn-ea"/>
                <a:cs typeface="Courier New" pitchFamily="49" charset="0"/>
              </a:rPr>
            </a:br>
            <a:r>
              <a:rPr lang="en-US" sz="1800" b="1" dirty="0" smtClean="0">
                <a:solidFill>
                  <a:schemeClr val="tx1"/>
                </a:solidFill>
                <a:latin typeface="Courier New" pitchFamily="49" charset="0"/>
                <a:ea typeface="+mn-ea"/>
                <a:cs typeface="Courier New" pitchFamily="49" charset="0"/>
              </a:rPr>
              <a:t>	return "</a:t>
            </a:r>
            <a:r>
              <a:rPr lang="en-US" sz="1800" b="1" dirty="0" err="1" smtClean="0">
                <a:solidFill>
                  <a:schemeClr val="tx1"/>
                </a:solidFill>
                <a:latin typeface="Courier New" pitchFamily="49" charset="0"/>
                <a:ea typeface="+mn-ea"/>
                <a:cs typeface="Courier New" pitchFamily="49" charset="0"/>
              </a:rPr>
              <a:t>CustomerList?faces-redirect</a:t>
            </a:r>
            <a:r>
              <a:rPr lang="en-US" sz="1800" b="1" dirty="0" smtClean="0">
                <a:solidFill>
                  <a:schemeClr val="tx1"/>
                </a:solidFill>
                <a:latin typeface="Courier New" pitchFamily="49" charset="0"/>
                <a:ea typeface="+mn-ea"/>
                <a:cs typeface="Courier New" pitchFamily="49" charset="0"/>
              </a:rPr>
              <a:t>=true";  </a:t>
            </a:r>
            <a:br>
              <a:rPr lang="en-US" sz="1800" b="1" dirty="0" smtClean="0">
                <a:solidFill>
                  <a:schemeClr val="tx1"/>
                </a:solidFill>
                <a:latin typeface="Courier New" pitchFamily="49" charset="0"/>
                <a:ea typeface="+mn-ea"/>
                <a:cs typeface="Courier New" pitchFamily="49" charset="0"/>
              </a:rPr>
            </a:br>
            <a:r>
              <a:rPr lang="en-US" sz="1800" b="1" dirty="0" smtClean="0">
                <a:solidFill>
                  <a:schemeClr val="tx1"/>
                </a:solidFill>
                <a:latin typeface="Courier New" pitchFamily="49" charset="0"/>
                <a:ea typeface="+mn-ea"/>
                <a:cs typeface="Courier New" pitchFamily="49" charset="0"/>
              </a:rPr>
              <a:t>}</a:t>
            </a:r>
            <a:r>
              <a:rPr lang="en-US" sz="2000" dirty="0" smtClean="0">
                <a:solidFill>
                  <a:schemeClr val="tx1"/>
                </a:solidFill>
                <a:latin typeface="Courier New" pitchFamily="49" charset="0"/>
                <a:ea typeface="+mn-ea"/>
                <a:cs typeface="Courier New" pitchFamily="49" charset="0"/>
              </a:rPr>
              <a:t/>
            </a:r>
            <a:br>
              <a:rPr lang="en-US" sz="2000" dirty="0" smtClean="0">
                <a:solidFill>
                  <a:schemeClr val="tx1"/>
                </a:solidFill>
                <a:latin typeface="Courier New" pitchFamily="49" charset="0"/>
                <a:ea typeface="+mn-ea"/>
                <a:cs typeface="Courier New" pitchFamily="49" charset="0"/>
              </a:rPr>
            </a:br>
            <a:endParaRPr lang="fr-FR" sz="2000" dirty="0">
              <a:solidFill>
                <a:schemeClr val="tx1"/>
              </a:solidFill>
              <a:latin typeface="Courier New" pitchFamily="49" charset="0"/>
              <a:ea typeface="+mn-ea"/>
              <a:cs typeface="Courier New" pitchFamily="49" charset="0"/>
            </a:endParaRPr>
          </a:p>
        </p:txBody>
      </p:sp>
    </p:spTree>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re 1"/>
          <p:cNvSpPr>
            <a:spLocks noGrp="1"/>
          </p:cNvSpPr>
          <p:nvPr>
            <p:ph type="title"/>
          </p:nvPr>
        </p:nvSpPr>
        <p:spPr/>
        <p:txBody>
          <a:bodyPr/>
          <a:lstStyle/>
          <a:p>
            <a:r>
              <a:rPr lang="fr-FR" smtClean="0"/>
              <a:t>@ConversationScoped	</a:t>
            </a:r>
          </a:p>
        </p:txBody>
      </p:sp>
      <p:sp>
        <p:nvSpPr>
          <p:cNvPr id="119811" name="Espace réservé du contenu 2"/>
          <p:cNvSpPr>
            <a:spLocks noGrp="1"/>
          </p:cNvSpPr>
          <p:nvPr>
            <p:ph idx="1"/>
          </p:nvPr>
        </p:nvSpPr>
        <p:spPr>
          <a:xfrm>
            <a:off x="685800" y="1196752"/>
            <a:ext cx="8001000" cy="5256584"/>
          </a:xfrm>
        </p:spPr>
        <p:txBody>
          <a:bodyPr/>
          <a:lstStyle/>
          <a:p>
            <a:r>
              <a:rPr lang="fr-FR" dirty="0" smtClean="0"/>
              <a:t>Danger : à chaque </a:t>
            </a:r>
            <a:r>
              <a:rPr lang="fr-FR" dirty="0" err="1" smtClean="0"/>
              <a:t>begin</a:t>
            </a:r>
            <a:r>
              <a:rPr lang="fr-FR" dirty="0" smtClean="0"/>
              <a:t>() doit correspondre un end()</a:t>
            </a:r>
          </a:p>
          <a:p>
            <a:pPr lvl="1"/>
            <a:r>
              <a:rPr lang="fr-FR" dirty="0" smtClean="0"/>
              <a:t>Attention avec des pages qui sont « </a:t>
            </a:r>
            <a:r>
              <a:rPr lang="fr-FR" dirty="0" err="1" smtClean="0"/>
              <a:t>bookmarkables</a:t>
            </a:r>
            <a:r>
              <a:rPr lang="fr-FR" dirty="0" smtClean="0"/>
              <a:t> » (correction tp1 par ex, le formulaire est </a:t>
            </a:r>
            <a:r>
              <a:rPr lang="fr-FR" dirty="0" err="1" smtClean="0"/>
              <a:t>bookmarkable</a:t>
            </a:r>
            <a:r>
              <a:rPr lang="fr-FR" dirty="0" smtClean="0"/>
              <a:t>) et appelables de plusieurs manières,</a:t>
            </a:r>
          </a:p>
          <a:p>
            <a:pPr lvl="1"/>
            <a:r>
              <a:rPr lang="fr-FR" dirty="0" smtClean="0"/>
              <a:t>Piège avec les évènements </a:t>
            </a:r>
            <a:r>
              <a:rPr lang="fr-FR" dirty="0" err="1" smtClean="0"/>
              <a:t>preRenderView</a:t>
            </a:r>
            <a:r>
              <a:rPr lang="fr-FR" dirty="0" smtClean="0"/>
              <a:t> : la méthode appelée doit faire un </a:t>
            </a:r>
            <a:r>
              <a:rPr lang="fr-FR" dirty="0" err="1" smtClean="0"/>
              <a:t>begin</a:t>
            </a:r>
            <a:r>
              <a:rPr lang="fr-FR" dirty="0" smtClean="0"/>
              <a:t> et il faut faire un end quand on sort du formulaire, mais comme la page peut être aussi invoquée depuis une autre page, il ne faut pas faire un </a:t>
            </a:r>
            <a:r>
              <a:rPr lang="fr-FR" dirty="0" err="1" smtClean="0"/>
              <a:t>begin</a:t>
            </a:r>
            <a:r>
              <a:rPr lang="fr-FR" dirty="0" smtClean="0"/>
              <a:t> « avant » le </a:t>
            </a:r>
            <a:r>
              <a:rPr lang="fr-FR" dirty="0" err="1" smtClean="0"/>
              <a:t>preRenderView</a:t>
            </a:r>
            <a:r>
              <a:rPr lang="fr-FR" dirty="0" smtClean="0"/>
              <a:t>…</a:t>
            </a:r>
          </a:p>
          <a:p>
            <a:pPr lvl="1"/>
            <a:r>
              <a:rPr lang="fr-FR" dirty="0" err="1" smtClean="0"/>
              <a:t>conversation.isTransient</a:t>
            </a:r>
            <a:r>
              <a:rPr lang="fr-FR" dirty="0" smtClean="0"/>
              <a:t>() peut aider</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re 1"/>
          <p:cNvSpPr>
            <a:spLocks noGrp="1"/>
          </p:cNvSpPr>
          <p:nvPr>
            <p:ph type="title"/>
          </p:nvPr>
        </p:nvSpPr>
        <p:spPr/>
        <p:txBody>
          <a:bodyPr/>
          <a:lstStyle/>
          <a:p>
            <a:r>
              <a:rPr lang="fr-FR" smtClean="0"/>
              <a:t>Accéder aux objets Request et Response</a:t>
            </a:r>
          </a:p>
        </p:txBody>
      </p:sp>
      <p:sp>
        <p:nvSpPr>
          <p:cNvPr id="120835" name="Espace réservé du contenu 2"/>
          <p:cNvSpPr>
            <a:spLocks noGrp="1"/>
          </p:cNvSpPr>
          <p:nvPr>
            <p:ph idx="1"/>
          </p:nvPr>
        </p:nvSpPr>
        <p:spPr/>
        <p:txBody>
          <a:bodyPr/>
          <a:lstStyle/>
          <a:p>
            <a:r>
              <a:rPr lang="fr-FR" dirty="0" smtClean="0"/>
              <a:t>Pas d’accès automatique !</a:t>
            </a:r>
          </a:p>
          <a:p>
            <a:r>
              <a:rPr lang="fr-FR" dirty="0" smtClean="0"/>
              <a:t>Il faut « penser » différemment, il faut considérer les formulaires comme des objets.</a:t>
            </a:r>
          </a:p>
          <a:p>
            <a:r>
              <a:rPr lang="fr-FR" dirty="0" smtClean="0"/>
              <a:t>Si vous avez quand même besoin d’accéder à la requête et à la réponse, le code est un peu complexe…</a:t>
            </a:r>
          </a:p>
          <a:p>
            <a:pPr lvl="1"/>
            <a:r>
              <a:rPr lang="fr-FR" dirty="0" smtClean="0"/>
              <a:t>Utile pour : manipuler la session, par exemple régler la durée.</a:t>
            </a:r>
          </a:p>
          <a:p>
            <a:pPr lvl="1"/>
            <a:r>
              <a:rPr lang="fr-FR" dirty="0" smtClean="0"/>
              <a:t>Manipulation des cookies explicite, consulter le user-agent, regarder le host, etc.</a:t>
            </a:r>
          </a:p>
        </p:txBody>
      </p:sp>
    </p:spTree>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a:t>
            </a:r>
            <a:endParaRPr lang="fr-FR" dirty="0"/>
          </a:p>
        </p:txBody>
      </p:sp>
      <p:sp>
        <p:nvSpPr>
          <p:cNvPr id="3" name="Espace réservé du contenu 2"/>
          <p:cNvSpPr>
            <a:spLocks noGrp="1"/>
          </p:cNvSpPr>
          <p:nvPr>
            <p:ph idx="1"/>
          </p:nvPr>
        </p:nvSpPr>
        <p:spPr>
          <a:xfrm>
            <a:off x="517396" y="1524000"/>
            <a:ext cx="8447092" cy="4572000"/>
          </a:xfrm>
        </p:spPr>
        <p:txBody>
          <a:bodyPr/>
          <a:lstStyle/>
          <a:p>
            <a:pPr marL="0" indent="0">
              <a:buNone/>
            </a:pPr>
            <a:r>
              <a:rPr lang="fr-FR" sz="2000" b="1" dirty="0" err="1">
                <a:latin typeface="Courier New" pitchFamily="49" charset="0"/>
                <a:cs typeface="Courier New" pitchFamily="49" charset="0"/>
              </a:rPr>
              <a:t>FacesContext</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facesContext</a:t>
            </a:r>
            <a:r>
              <a:rPr lang="fr-FR" sz="2000" b="1" dirty="0">
                <a:latin typeface="Courier New" pitchFamily="49" charset="0"/>
                <a:cs typeface="Courier New" pitchFamily="49" charset="0"/>
              </a:rPr>
              <a:t>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FacesContext.getCurrentInstance</a:t>
            </a:r>
            <a:r>
              <a:rPr lang="fr-FR" sz="2000" b="1" dirty="0">
                <a:latin typeface="Courier New" pitchFamily="49" charset="0"/>
                <a:cs typeface="Courier New" pitchFamily="49" charset="0"/>
              </a:rPr>
              <a:t>(); </a:t>
            </a:r>
            <a:endParaRPr lang="fr-FR" sz="2000" b="1" dirty="0" smtClean="0">
              <a:latin typeface="Courier New" pitchFamily="49" charset="0"/>
              <a:cs typeface="Courier New" pitchFamily="49" charset="0"/>
            </a:endParaRPr>
          </a:p>
          <a:p>
            <a:pPr marL="0" indent="0">
              <a:buNone/>
            </a:pPr>
            <a:r>
              <a:rPr lang="fr-FR" sz="2000" b="1" dirty="0" err="1" smtClean="0">
                <a:latin typeface="Courier New" pitchFamily="49" charset="0"/>
                <a:cs typeface="Courier New" pitchFamily="49" charset="0"/>
              </a:rPr>
              <a:t>ExternalContext</a:t>
            </a: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extContext</a:t>
            </a:r>
            <a:r>
              <a:rPr lang="fr-FR" sz="2000" b="1" dirty="0" smtClean="0">
                <a:latin typeface="Courier New" pitchFamily="49" charset="0"/>
                <a:cs typeface="Courier New" pitchFamily="49" charset="0"/>
              </a:rPr>
              <a:t>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facesContext.getExternal</a:t>
            </a:r>
            <a:r>
              <a:rPr lang="fr-FR" sz="2000" b="1" dirty="0" smtClean="0">
                <a:latin typeface="Courier New" pitchFamily="49" charset="0"/>
                <a:cs typeface="Courier New" pitchFamily="49" charset="0"/>
              </a:rPr>
              <a:t>();</a:t>
            </a:r>
          </a:p>
          <a:p>
            <a:pPr marL="0" indent="0">
              <a:buNone/>
            </a:pPr>
            <a:r>
              <a:rPr lang="fr-FR" sz="2000" b="1" dirty="0" err="1" smtClean="0">
                <a:latin typeface="Courier New" pitchFamily="49" charset="0"/>
                <a:cs typeface="Courier New" pitchFamily="49" charset="0"/>
              </a:rPr>
              <a:t>HttpServletRequest</a:t>
            </a: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response</a:t>
            </a:r>
            <a:r>
              <a:rPr lang="fr-FR" sz="2000" b="1" dirty="0" smtClean="0">
                <a:latin typeface="Courier New" pitchFamily="49" charset="0"/>
                <a:cs typeface="Courier New" pitchFamily="49" charset="0"/>
              </a:rPr>
              <a:t>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HttpServletRequest</a:t>
            </a:r>
            <a:r>
              <a:rPr lang="fr-FR" sz="2000" b="1" dirty="0" smtClean="0">
                <a:latin typeface="Courier New" pitchFamily="49" charset="0"/>
                <a:cs typeface="Courier New" pitchFamily="49" charset="0"/>
              </a:rPr>
              <a:t>)</a:t>
            </a:r>
            <a:r>
              <a:rPr lang="fr-FR" sz="2000" b="1" dirty="0" err="1" smtClean="0">
                <a:latin typeface="Courier New" pitchFamily="49" charset="0"/>
                <a:cs typeface="Courier New" pitchFamily="49" charset="0"/>
              </a:rPr>
              <a:t>extContext.getResponse</a:t>
            </a:r>
            <a:r>
              <a:rPr lang="fr-FR" sz="2000" b="1" dirty="0" smtClean="0">
                <a:latin typeface="Courier New" pitchFamily="49" charset="0"/>
                <a:cs typeface="Courier New" pitchFamily="49" charset="0"/>
              </a:rPr>
              <a:t>();</a:t>
            </a:r>
          </a:p>
          <a:p>
            <a:pPr marL="0" indent="0">
              <a:buNone/>
            </a:pPr>
            <a:r>
              <a:rPr lang="fr-FR" sz="2000" b="1" dirty="0" err="1" smtClean="0">
                <a:latin typeface="Courier New" pitchFamily="49" charset="0"/>
                <a:cs typeface="Courier New" pitchFamily="49" charset="0"/>
              </a:rPr>
              <a:t>response.sendRedirect</a:t>
            </a:r>
            <a:r>
              <a:rPr lang="fr-FR" sz="2000" b="1" dirty="0" smtClean="0">
                <a:latin typeface="Courier New" pitchFamily="49" charset="0"/>
                <a:cs typeface="Courier New" pitchFamily="49" charset="0"/>
              </a:rPr>
              <a:t>(url);</a:t>
            </a:r>
          </a:p>
          <a:p>
            <a:pPr marL="0" indent="0">
              <a:buNone/>
            </a:pPr>
            <a:endParaRPr lang="fr-FR" sz="2400" b="1" dirty="0">
              <a:latin typeface="Courier New" pitchFamily="49" charset="0"/>
              <a:cs typeface="Courier New" pitchFamily="49" charset="0"/>
            </a:endParaRPr>
          </a:p>
        </p:txBody>
      </p:sp>
    </p:spTree>
    <p:extLst>
      <p:ext uri="{BB962C8B-B14F-4D97-AF65-F5344CB8AC3E}">
        <p14:creationId xmlns:p14="http://schemas.microsoft.com/office/powerpoint/2010/main" val="2764900187"/>
      </p:ext>
    </p:extLst>
  </p:cSld>
  <p:clrMapOvr>
    <a:masterClrMapping/>
  </p:clrMapOvr>
</p:sld>
</file>

<file path=ppt/theme/theme1.xml><?xml version="1.0" encoding="utf-8"?>
<a:theme xmlns:a="http://schemas.openxmlformats.org/drawingml/2006/main" name="IPO Road Show">
  <a:themeElements>
    <a:clrScheme name="">
      <a:dk1>
        <a:srgbClr val="000000"/>
      </a:dk1>
      <a:lt1>
        <a:srgbClr val="FFFFFF"/>
      </a:lt1>
      <a:dk2>
        <a:srgbClr val="FFFFFF"/>
      </a:dk2>
      <a:lt2>
        <a:srgbClr val="808080"/>
      </a:lt2>
      <a:accent1>
        <a:srgbClr val="B2B2B2"/>
      </a:accent1>
      <a:accent2>
        <a:srgbClr val="FFFFFF"/>
      </a:accent2>
      <a:accent3>
        <a:srgbClr val="FFFFFF"/>
      </a:accent3>
      <a:accent4>
        <a:srgbClr val="000000"/>
      </a:accent4>
      <a:accent5>
        <a:srgbClr val="D5D5D5"/>
      </a:accent5>
      <a:accent6>
        <a:srgbClr val="E7E7E7"/>
      </a:accent6>
      <a:hlink>
        <a:srgbClr val="6180B9"/>
      </a:hlink>
      <a:folHlink>
        <a:srgbClr val="0066FF"/>
      </a:folHlink>
    </a:clrScheme>
    <a:fontScheme name="IPO Road Sho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IPO Road Sho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PO Road Sho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PO Road Sho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PO Road Sho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PO Road Sho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PO Road Sho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PO Road Sho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D:\WINNT\Profiles\dskok\Desktop\IPO Road Show.ppt</Template>
  <TotalTime>25559</TotalTime>
  <Words>5246</Words>
  <Application>Microsoft Macintosh PowerPoint</Application>
  <PresentationFormat>Présentation à l'écran (4:3)</PresentationFormat>
  <Paragraphs>708</Paragraphs>
  <Slides>108</Slides>
  <Notes>17</Notes>
  <HiddenSlides>0</HiddenSlides>
  <MMClips>0</MMClips>
  <ScaleCrop>false</ScaleCrop>
  <HeadingPairs>
    <vt:vector size="4" baseType="variant">
      <vt:variant>
        <vt:lpstr>Thème</vt:lpstr>
      </vt:variant>
      <vt:variant>
        <vt:i4>1</vt:i4>
      </vt:variant>
      <vt:variant>
        <vt:lpstr>Titres des diapositives</vt:lpstr>
      </vt:variant>
      <vt:variant>
        <vt:i4>108</vt:i4>
      </vt:variant>
    </vt:vector>
  </HeadingPairs>
  <TitlesOfParts>
    <vt:vector size="109" baseType="lpstr">
      <vt:lpstr>IPO Road Show</vt:lpstr>
      <vt:lpstr>Introduction à JSF2</vt:lpstr>
      <vt:lpstr>Remarque</vt:lpstr>
      <vt:lpstr>Architecture typique d’une application web</vt:lpstr>
      <vt:lpstr>Utilité de JSF</vt:lpstr>
      <vt:lpstr>JSF</vt:lpstr>
      <vt:lpstr>Services rendus par JSF (1/2)</vt:lpstr>
      <vt:lpstr>Services rendus par JSF (2/2)</vt:lpstr>
      <vt:lpstr>Standards</vt:lpstr>
      <vt:lpstr>Page JSF</vt:lpstr>
      <vt:lpstr>Une page JSF</vt:lpstr>
      <vt:lpstr>Architecture des applications JSF</vt:lpstr>
      <vt:lpstr>JSF, servlets et beans</vt:lpstr>
      <vt:lpstr>Répartition des tâches</vt:lpstr>
      <vt:lpstr>Répartition des tâches (2)</vt:lpstr>
      <vt:lpstr>Beans</vt:lpstr>
      <vt:lpstr>Backing bean</vt:lpstr>
      <vt:lpstr>EJB et JSF</vt:lpstr>
      <vt:lpstr>Container pour les JSF</vt:lpstr>
      <vt:lpstr>Composants JSF sur le serveur</vt:lpstr>
      <vt:lpstr>Le cycle de vie</vt:lpstr>
      <vt:lpstr>Cycle de vie JSF 2</vt:lpstr>
      <vt:lpstr>Le servlet « Faces »</vt:lpstr>
      <vt:lpstr>URL des pages JSF</vt:lpstr>
      <vt:lpstr>Codage - décodage</vt:lpstr>
      <vt:lpstr>Cycle de vie</vt:lpstr>
      <vt:lpstr>Présentation PowerPoint</vt:lpstr>
      <vt:lpstr>Demande page HTML</vt:lpstr>
      <vt:lpstr>La vue</vt:lpstr>
      <vt:lpstr>Contenu de la vue</vt:lpstr>
      <vt:lpstr>Construction vue et page HTML</vt:lpstr>
      <vt:lpstr>Traitement d’un formulaire</vt:lpstr>
      <vt:lpstr>Présentation PowerPoint</vt:lpstr>
      <vt:lpstr>Phase de restauration de la vue</vt:lpstr>
      <vt:lpstr>Présentation PowerPoint</vt:lpstr>
      <vt:lpstr>Phase d’application des paramètres</vt:lpstr>
      <vt:lpstr>Présentation PowerPoint</vt:lpstr>
      <vt:lpstr>Phase de validation</vt:lpstr>
      <vt:lpstr>Phase de validation</vt:lpstr>
      <vt:lpstr>Présentation PowerPoint</vt:lpstr>
      <vt:lpstr>Phase de mise à jour du modèle</vt:lpstr>
      <vt:lpstr>Présentation PowerPoint</vt:lpstr>
      <vt:lpstr>Phase d’invocation de l’application</vt:lpstr>
      <vt:lpstr>Présentation PowerPoint</vt:lpstr>
      <vt:lpstr>Phase de rendu de la réponse</vt:lpstr>
      <vt:lpstr>Sauter des phases</vt:lpstr>
      <vt:lpstr>immediate=true sur un UICommand</vt:lpstr>
      <vt:lpstr>immediate=true sur un EditableValueHolder</vt:lpstr>
      <vt:lpstr>Exemple (1/2)</vt:lpstr>
      <vt:lpstr>Exemple (2/2)</vt:lpstr>
      <vt:lpstr>Navigation entre pages JSF</vt:lpstr>
      <vt:lpstr>Handler de navigation</vt:lpstr>
      <vt:lpstr>Navigation statique et dynamique</vt:lpstr>
      <vt:lpstr>Dans les pages JSF</vt:lpstr>
      <vt:lpstr>Modèle de navigation GET - PRG</vt:lpstr>
      <vt:lpstr>Navigation par défaut</vt:lpstr>
      <vt:lpstr>Utiliser GET</vt:lpstr>
      <vt:lpstr>Le problème avec POST</vt:lpstr>
      <vt:lpstr>La raison du problème</vt:lpstr>
      <vt:lpstr>Les conséquences du problème</vt:lpstr>
      <vt:lpstr>La solution :  POST, REDIRECT, GET (PRG)</vt:lpstr>
      <vt:lpstr>Sans PRG</vt:lpstr>
      <vt:lpstr>Avec PRG</vt:lpstr>
      <vt:lpstr>Problème de PRG</vt:lpstr>
      <vt:lpstr>Solutions</vt:lpstr>
      <vt:lpstr>Paramètres de vue</vt:lpstr>
      <vt:lpstr>&lt;f:viewParam&gt;</vt:lpstr>
      <vt:lpstr>&lt;f:viewParam&gt; (suite)</vt:lpstr>
      <vt:lpstr>Fonctionnement de includeViewParams</vt:lpstr>
      <vt:lpstr>Fonctionnement de includeViewParams</vt:lpstr>
      <vt:lpstr>Donner une valeur à un paramètre</vt:lpstr>
      <vt:lpstr>Exemple ; page2.xhtml</vt:lpstr>
      <vt:lpstr>Fonctionnement</vt:lpstr>
      <vt:lpstr>Bookmarquer des URL de page</vt:lpstr>
      <vt:lpstr>preRenderView Listener (1)</vt:lpstr>
      <vt:lpstr>preRenderView Listener (2)</vt:lpstr>
      <vt:lpstr>Exemple de preRenderView</vt:lpstr>
      <vt:lpstr>Managed Beans</vt:lpstr>
      <vt:lpstr>Plan : nous étudierons</vt:lpstr>
      <vt:lpstr>Bean basique et bean géré</vt:lpstr>
      <vt:lpstr>Bean basique et bean géré</vt:lpstr>
      <vt:lpstr>Bean basique et bean géré</vt:lpstr>
      <vt:lpstr>Bean basique et bean géré</vt:lpstr>
      <vt:lpstr>Exemples de propriétés</vt:lpstr>
      <vt:lpstr>Les composantes des beans gérés</vt:lpstr>
      <vt:lpstr>Les composantes des beans gérés</vt:lpstr>
      <vt:lpstr>Caractéristiques des Beans gérés</vt:lpstr>
      <vt:lpstr>Un exemple simple (1)</vt:lpstr>
      <vt:lpstr>Un exemple simple (2)</vt:lpstr>
      <vt:lpstr>BanqueMBean partie 1 : propriétés pour les éléments de formulaire</vt:lpstr>
      <vt:lpstr>BanqueMBean partie 2 : méthodes « action »</vt:lpstr>
      <vt:lpstr>Les « scopes »</vt:lpstr>
      <vt:lpstr>Annotations pour les Scopes</vt:lpstr>
      <vt:lpstr>Annotations pour les Scopes</vt:lpstr>
      <vt:lpstr>Annotations pour les Scopes</vt:lpstr>
      <vt:lpstr>Annotations pour les Scopes</vt:lpstr>
      <vt:lpstr>Annotations pour les Scopes</vt:lpstr>
      <vt:lpstr>Annotations pour les Scopes</vt:lpstr>
      <vt:lpstr>Ou placer ces annotations</vt:lpstr>
      <vt:lpstr>@SessionScoped </vt:lpstr>
      <vt:lpstr>@SessionScoped, page JSF login/password</vt:lpstr>
      <vt:lpstr>Présentation PowerPoint</vt:lpstr>
      <vt:lpstr>@SessionScoped, page JSF login/password</vt:lpstr>
      <vt:lpstr>SessionScoped, page JSF login/password</vt:lpstr>
      <vt:lpstr>@ViewScoped</vt:lpstr>
      <vt:lpstr>@ConversationScoped</vt:lpstr>
      <vt:lpstr>@ConversationScoped </vt:lpstr>
      <vt:lpstr>Accéder aux objets Request et Response</vt:lpstr>
      <vt:lpstr>Exemple</vt:lpstr>
    </vt:vector>
  </TitlesOfParts>
  <Company>SilverStream Software,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dc:creator>
  <cp:lastModifiedBy>Michel Buffa</cp:lastModifiedBy>
  <cp:revision>546</cp:revision>
  <cp:lastPrinted>1999-01-08T22:44:56Z</cp:lastPrinted>
  <dcterms:created xsi:type="dcterms:W3CDTF">1998-09-04T19:58:23Z</dcterms:created>
  <dcterms:modified xsi:type="dcterms:W3CDTF">2015-10-12T07:41:23Z</dcterms:modified>
</cp:coreProperties>
</file>