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mp" ContentType="image/p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2"/>
  </p:sldMasterIdLst>
  <p:notesMasterIdLst>
    <p:notesMasterId r:id="rId78"/>
  </p:notesMasterIdLst>
  <p:sldIdLst>
    <p:sldId id="256" r:id="rId3"/>
    <p:sldId id="338" r:id="rId4"/>
    <p:sldId id="264" r:id="rId5"/>
    <p:sldId id="270" r:id="rId6"/>
    <p:sldId id="268" r:id="rId7"/>
    <p:sldId id="313" r:id="rId8"/>
    <p:sldId id="259" r:id="rId9"/>
    <p:sldId id="314" r:id="rId10"/>
    <p:sldId id="260" r:id="rId11"/>
    <p:sldId id="315" r:id="rId12"/>
    <p:sldId id="317" r:id="rId13"/>
    <p:sldId id="271" r:id="rId14"/>
    <p:sldId id="321" r:id="rId15"/>
    <p:sldId id="316" r:id="rId16"/>
    <p:sldId id="322" r:id="rId17"/>
    <p:sldId id="323" r:id="rId18"/>
    <p:sldId id="324" r:id="rId19"/>
    <p:sldId id="269" r:id="rId20"/>
    <p:sldId id="272" r:id="rId21"/>
    <p:sldId id="320" r:id="rId22"/>
    <p:sldId id="319" r:id="rId23"/>
    <p:sldId id="325" r:id="rId24"/>
    <p:sldId id="326" r:id="rId25"/>
    <p:sldId id="327" r:id="rId26"/>
    <p:sldId id="265" r:id="rId27"/>
    <p:sldId id="273" r:id="rId28"/>
    <p:sldId id="274" r:id="rId29"/>
    <p:sldId id="275" r:id="rId30"/>
    <p:sldId id="276" r:id="rId31"/>
    <p:sldId id="27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58" r:id="rId43"/>
    <p:sldId id="278" r:id="rId44"/>
    <p:sldId id="279" r:id="rId45"/>
    <p:sldId id="280" r:id="rId46"/>
    <p:sldId id="281" r:id="rId47"/>
    <p:sldId id="283" r:id="rId48"/>
    <p:sldId id="282" r:id="rId49"/>
    <p:sldId id="284" r:id="rId50"/>
    <p:sldId id="341" r:id="rId51"/>
    <p:sldId id="285" r:id="rId52"/>
    <p:sldId id="343" r:id="rId53"/>
    <p:sldId id="342" r:id="rId54"/>
    <p:sldId id="344" r:id="rId55"/>
    <p:sldId id="286" r:id="rId56"/>
    <p:sldId id="287" r:id="rId57"/>
    <p:sldId id="288" r:id="rId58"/>
    <p:sldId id="289" r:id="rId59"/>
    <p:sldId id="290" r:id="rId60"/>
    <p:sldId id="291" r:id="rId61"/>
    <p:sldId id="292" r:id="rId62"/>
    <p:sldId id="293" r:id="rId63"/>
    <p:sldId id="297" r:id="rId64"/>
    <p:sldId id="298" r:id="rId65"/>
    <p:sldId id="299" r:id="rId66"/>
    <p:sldId id="300" r:id="rId67"/>
    <p:sldId id="301" r:id="rId68"/>
    <p:sldId id="305" r:id="rId69"/>
    <p:sldId id="306" r:id="rId70"/>
    <p:sldId id="307" r:id="rId71"/>
    <p:sldId id="308" r:id="rId72"/>
    <p:sldId id="345" r:id="rId73"/>
    <p:sldId id="310" r:id="rId74"/>
    <p:sldId id="309" r:id="rId75"/>
    <p:sldId id="347" r:id="rId76"/>
    <p:sldId id="346" r:id="rId7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981" autoAdjust="0"/>
  </p:normalViewPr>
  <p:slideViewPr>
    <p:cSldViewPr>
      <p:cViewPr>
        <p:scale>
          <a:sx n="125" d="100"/>
          <a:sy n="125" d="100"/>
        </p:scale>
        <p:origin x="-632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notesMaster" Target="notesMasters/notesMaster1.xml"/><Relationship Id="rId79" Type="http://schemas.openxmlformats.org/officeDocument/2006/relationships/printerSettings" Target="printerSettings/printerSettings1.bin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15/07/15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24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2000/NOTE-SOAP-20000508" TargetMode="External"/><Relationship Id="rId4" Type="http://schemas.openxmlformats.org/officeDocument/2006/relationships/hyperlink" Target="http://www.w3.org/TR/soap12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2000/NOTE-SOAP-20000508" TargetMode="External"/><Relationship Id="rId4" Type="http://schemas.openxmlformats.org/officeDocument/2006/relationships/hyperlink" Target="http://www.w3.org/TR/soap12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A schedule design for optional periods of time/objectives.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Objectives</a:t>
            </a:r>
            <a:r>
              <a:rPr lang="en-US" baseline="0" dirty="0" smtClean="0"/>
              <a:t> for instruction and expected results and/or skills developed from learning.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Spécifications du W3C: </a:t>
            </a:r>
          </a:p>
          <a:p>
            <a:pPr marL="0" indent="0">
              <a:buNone/>
            </a:pPr>
            <a:r>
              <a:rPr lang="fr-FR" dirty="0" smtClean="0"/>
              <a:t>SOAP 1.1 : </a:t>
            </a:r>
            <a:r>
              <a:rPr lang="fr-FR" dirty="0" smtClean="0">
                <a:hlinkClick r:id="rId3"/>
              </a:rPr>
              <a:t>http://www.w3.org/TR/2000/NOTE-SOAP-20000508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SOAP 1.2 : </a:t>
            </a:r>
            <a:r>
              <a:rPr lang="fr-FR" dirty="0" smtClean="0">
                <a:hlinkClick r:id="rId4"/>
              </a:rPr>
              <a:t>http://www.w3.org/TR/soap12</a:t>
            </a:r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Spécifications du W3C: </a:t>
            </a:r>
          </a:p>
          <a:p>
            <a:pPr marL="0" indent="0">
              <a:buNone/>
            </a:pPr>
            <a:r>
              <a:rPr lang="fr-FR" dirty="0" smtClean="0"/>
              <a:t>SOAP 1.1 : </a:t>
            </a:r>
            <a:r>
              <a:rPr lang="fr-FR" dirty="0" smtClean="0">
                <a:hlinkClick r:id="rId3"/>
              </a:rPr>
              <a:t>http://www.w3.org/TR/2000/NOTE-SOAP-20000508</a:t>
            </a:r>
            <a:endParaRPr lang="fr-FR" dirty="0" smtClean="0"/>
          </a:p>
          <a:p>
            <a:pPr marL="0" indent="0">
              <a:buNone/>
            </a:pPr>
            <a:r>
              <a:rPr lang="fr-FR" smtClean="0"/>
              <a:t>SOAP 1.2 : </a:t>
            </a:r>
            <a:r>
              <a:rPr lang="fr-FR" smtClean="0">
                <a:hlinkClick r:id="rId4"/>
              </a:rPr>
              <a:t>http://www.w3.org/TR/soap12</a:t>
            </a:r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graph/chart.</a:t>
            </a:r>
          </a:p>
          <a:p>
            <a:r>
              <a:rPr lang="en-US" dirty="0" smtClean="0"/>
              <a:t>OMG : Object Management</a:t>
            </a:r>
            <a:r>
              <a:rPr lang="en-US" baseline="0" dirty="0" smtClean="0"/>
              <a:t> Group</a:t>
            </a:r>
          </a:p>
          <a:p>
            <a:r>
              <a:rPr lang="en-US" dirty="0" smtClean="0"/>
              <a:t>RMI : Remote Method</a:t>
            </a:r>
            <a:r>
              <a:rPr lang="en-US" baseline="0" dirty="0" smtClean="0"/>
              <a:t> Invocation </a:t>
            </a:r>
          </a:p>
          <a:p>
            <a:r>
              <a:rPr lang="en-US" baseline="0" dirty="0" smtClean="0"/>
              <a:t>DCOM : Distributed Component Object Model </a:t>
            </a:r>
          </a:p>
          <a:p>
            <a:r>
              <a:rPr lang="en-US" baseline="0" dirty="0" smtClean="0"/>
              <a:t>CORBA : Common Object Request Broker Architecture </a:t>
            </a:r>
          </a:p>
          <a:p>
            <a:r>
              <a:rPr lang="en-US" baseline="0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47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04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Example graph/chart.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 to course,</a:t>
            </a:r>
            <a:r>
              <a:rPr lang="en-US" baseline="0" dirty="0" smtClean="0"/>
              <a:t> lecture, et 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 to course,</a:t>
            </a:r>
            <a:r>
              <a:rPr lang="en-US" baseline="0" dirty="0" smtClean="0"/>
              <a:t> lecture, et 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 to course,</a:t>
            </a:r>
            <a:r>
              <a:rPr lang="en-US" baseline="0" dirty="0" smtClean="0"/>
              <a:t> lecture, et 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 to course,</a:t>
            </a:r>
            <a:r>
              <a:rPr lang="en-US" baseline="0" dirty="0" smtClean="0"/>
              <a:t> lecture, et 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opportunity for q</a:t>
            </a:r>
            <a:r>
              <a:rPr lang="en-US" dirty="0" smtClean="0"/>
              <a:t>uestions and discussions.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Image</a:t>
            </a:r>
            <a:r>
              <a:rPr lang="fr-FR" baseline="0" dirty="0" smtClean="0"/>
              <a:t> obtenue </a:t>
            </a:r>
            <a:r>
              <a:rPr lang="fr-FR" baseline="0" dirty="0" smtClean="0">
                <a:sym typeface="Wingdings"/>
              </a:rPr>
              <a:t> </a:t>
            </a:r>
            <a:r>
              <a:rPr lang="fr-FR" dirty="0" smtClean="0"/>
              <a:t>http://</a:t>
            </a:r>
            <a:r>
              <a:rPr lang="fr-FR" dirty="0" err="1" smtClean="0"/>
              <a:t>www.ntu.edu.sg</a:t>
            </a:r>
            <a:r>
              <a:rPr lang="fr-FR" dirty="0" smtClean="0"/>
              <a:t>/home/</a:t>
            </a:r>
            <a:r>
              <a:rPr lang="fr-FR" dirty="0" err="1" smtClean="0"/>
              <a:t>ehchua</a:t>
            </a:r>
            <a:r>
              <a:rPr lang="fr-FR" dirty="0" smtClean="0"/>
              <a:t>/</a:t>
            </a:r>
            <a:r>
              <a:rPr lang="fr-FR" dirty="0" err="1" smtClean="0"/>
              <a:t>programming</a:t>
            </a:r>
            <a:r>
              <a:rPr lang="fr-FR" dirty="0" smtClean="0"/>
              <a:t>/</a:t>
            </a:r>
            <a:r>
              <a:rPr lang="fr-FR" dirty="0" err="1" smtClean="0"/>
              <a:t>webprogramming</a:t>
            </a:r>
            <a:r>
              <a:rPr lang="fr-FR" dirty="0" smtClean="0"/>
              <a:t>/</a:t>
            </a:r>
            <a:r>
              <a:rPr lang="fr-FR" dirty="0" err="1" smtClean="0"/>
              <a:t>HTTP_Basics.html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90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</a:t>
            </a:r>
            <a:r>
              <a:rPr lang="fr-FR" baseline="0" dirty="0" smtClean="0"/>
              <a:t> des exemples au tableau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13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743653DA-8BF4-4869-96FE-9BCF43372D46}" type="datetime8">
              <a:rPr lang="en-US" smtClean="0"/>
              <a:pPr algn="ctr"/>
              <a:t>15/07/15 23:19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9108-AC8D-4212-9283-60D9E99BF07A}" type="datetime8">
              <a:rPr lang="en-US" smtClean="0"/>
              <a:pPr/>
              <a:t>15/07/15 23:19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D3D3-6235-4F4C-B439-DF277FB555A7}" type="datetime8">
              <a:rPr lang="en-US" smtClean="0"/>
              <a:pPr/>
              <a:t>15/07/15 23:19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5F1E3E-4B2F-4895-B65E-28B2E64F39F6}" type="datetime8">
              <a:rPr lang="en-US" smtClean="0"/>
              <a:pPr/>
              <a:t>15/07/15 23:19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085435-8225-4333-BFFA-0096413F0D76}" type="datetime8">
              <a:rPr lang="en-US" smtClean="0"/>
              <a:pPr/>
              <a:t>15/07/15 23:19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8">
              <a:rPr lang="en-US" smtClean="0"/>
              <a:pPr/>
              <a:t>15/07/15 23:19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FA0-5B31-4864-A2BB-719EA5A679C6}" type="datetime8">
              <a:rPr lang="en-US" smtClean="0"/>
              <a:pPr/>
              <a:t>15/07/15 23:19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CC0C8-36B8-442A-833D-B6AACE86BB77}" type="datetime8">
              <a:rPr lang="en-US" smtClean="0"/>
              <a:pPr/>
              <a:t>15/07/15 23:19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 descr="sm_book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1E20EC5-AC53-4169-941E-EDF10CD23748}" type="datetime8">
              <a:rPr lang="en-US" smtClean="0"/>
              <a:pPr/>
              <a:t>15/07/15 23:19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15/07/15 23:19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15/07/15 23:19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15/07/15 23:19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hemas.xmlsoap.org/soap/envelope/" TargetMode="External"/><Relationship Id="rId3" Type="http://schemas.openxmlformats.org/officeDocument/2006/relationships/hyperlink" Target="http://schemas.xmlsoap.org/soap/encoding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nice.fr/cursus/master/miage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ntdp.miage.fr/bookstore/books/1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hyperlink" Target="http://ntdp.miage.fr/bookstore/books/1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mp"/><Relationship Id="rId3" Type="http://schemas.openxmlformats.org/officeDocument/2006/relationships/image" Target="../media/image29.tmp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gi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gi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hyperlink" Target="http://localhost:8080/Bibliotheque/webresources/category/Miage%20NTDP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.org/Submission/wadl" TargetMode="Externa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ersey.java.net/" TargetMode="External"/><Relationship Id="rId3" Type="http://schemas.openxmlformats.org/officeDocument/2006/relationships/hyperlink" Target="http://cfx.apache.org/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calhost:8080/Bibliotheque/webresources/category" TargetMode="Externa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calhost:8080/Bibliotheque/webresources/category/hello" TargetMode="Externa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calhost:8080/Bibliotheque/webresources/category/hello/Miage" TargetMode="Externa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9552" y="44624"/>
            <a:ext cx="8011616" cy="1224136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/>
              <a:t>Comprendre</a:t>
            </a:r>
            <a:r>
              <a:rPr lang="en-US" sz="4000" dirty="0"/>
              <a:t> </a:t>
            </a:r>
            <a:r>
              <a:rPr lang="en-US" sz="4000" dirty="0" err="1"/>
              <a:t>l’architecture</a:t>
            </a:r>
            <a:r>
              <a:rPr lang="en-US" sz="4000" dirty="0"/>
              <a:t> des Web services </a:t>
            </a:r>
            <a:r>
              <a:rPr lang="en-US" sz="4000" dirty="0" smtClean="0"/>
              <a:t>REST</a:t>
            </a:r>
            <a:endParaRPr lang="fr-FR" sz="400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1800" dirty="0" err="1" smtClean="0"/>
              <a:t>Amosse</a:t>
            </a:r>
            <a:r>
              <a:rPr lang="en-US" sz="1800" dirty="0" smtClean="0"/>
              <a:t> EDOUARD, </a:t>
            </a:r>
            <a:r>
              <a:rPr lang="en-US" sz="1800" dirty="0" err="1" smtClean="0"/>
              <a:t>Doctorant</a:t>
            </a:r>
            <a:endParaRPr lang="en-US" sz="1800" dirty="0" smtClean="0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Objectifs du cours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SOAP</a:t>
            </a:r>
          </a:p>
          <a:p>
            <a:pPr lvl="1"/>
            <a:r>
              <a:rPr lang="fr-FR" dirty="0" smtClean="0"/>
              <a:t>Initiation au protocole et les Web services SOAP </a:t>
            </a:r>
          </a:p>
          <a:p>
            <a:pPr lvl="1"/>
            <a:r>
              <a:rPr lang="fr-FR" dirty="0" smtClean="0"/>
              <a:t>Comprendre les enveloppes SOAP </a:t>
            </a:r>
          </a:p>
          <a:p>
            <a:pPr lvl="1"/>
            <a:r>
              <a:rPr lang="fr-FR" dirty="0" smtClean="0"/>
              <a:t>Créer et tester des services SOAP </a:t>
            </a:r>
          </a:p>
          <a:p>
            <a:endParaRPr lang="fr-FR" dirty="0" smtClean="0"/>
          </a:p>
          <a:p>
            <a:r>
              <a:rPr lang="fr-FR" dirty="0" smtClean="0"/>
              <a:t>REST </a:t>
            </a:r>
          </a:p>
          <a:p>
            <a:pPr lvl="1"/>
            <a:r>
              <a:rPr lang="fr-FR" dirty="0" smtClean="0"/>
              <a:t>Comprendre l’architecture des applications compatibles REST </a:t>
            </a:r>
          </a:p>
          <a:p>
            <a:pPr lvl="1"/>
            <a:r>
              <a:rPr lang="fr-FR" dirty="0" smtClean="0"/>
              <a:t>Exposer des services REST</a:t>
            </a:r>
          </a:p>
          <a:p>
            <a:pPr lvl="1"/>
            <a:r>
              <a:rPr lang="fr-FR" dirty="0" smtClean="0"/>
              <a:t>Consommer des services REST dans de applications Web 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05247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Introduction aux Web Services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Partie</a:t>
            </a:r>
            <a:r>
              <a:rPr lang="en-US" dirty="0" smtClean="0"/>
              <a:t> 1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 du web aujourd’hui (1)</a:t>
            </a:r>
            <a:endParaRPr lang="fr-F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891183" cy="84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932706" cy="93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329" y="4438278"/>
            <a:ext cx="731912" cy="74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4355976" y="1844824"/>
            <a:ext cx="3240360" cy="1656184"/>
            <a:chOff x="4355976" y="1844824"/>
            <a:chExt cx="3240360" cy="1656184"/>
          </a:xfrm>
        </p:grpSpPr>
        <p:grpSp>
          <p:nvGrpSpPr>
            <p:cNvPr id="7" name="Group 6"/>
            <p:cNvGrpSpPr/>
            <p:nvPr/>
          </p:nvGrpSpPr>
          <p:grpSpPr>
            <a:xfrm>
              <a:off x="4355976" y="1844824"/>
              <a:ext cx="3240360" cy="1656184"/>
              <a:chOff x="4355976" y="1844824"/>
              <a:chExt cx="3240360" cy="1656184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4355976" y="1844824"/>
                <a:ext cx="3240360" cy="165618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dirty="0" smtClean="0"/>
              </a:p>
              <a:p>
                <a:pPr algn="ctr"/>
                <a:endParaRPr lang="fr-FR" dirty="0"/>
              </a:p>
              <a:p>
                <a:pPr algn="ctr"/>
                <a:endParaRPr lang="fr-FR" dirty="0" smtClean="0"/>
              </a:p>
              <a:p>
                <a:pPr algn="ctr"/>
                <a:endParaRPr lang="fr-FR" dirty="0"/>
              </a:p>
              <a:p>
                <a:pPr algn="ctr"/>
                <a:endParaRPr lang="fr-FR" dirty="0" smtClean="0"/>
              </a:p>
              <a:p>
                <a:pPr algn="ctr"/>
                <a:r>
                  <a:rPr lang="fr-FR" dirty="0" smtClean="0"/>
                  <a:t>Serveur d’applications</a:t>
                </a:r>
                <a:endParaRPr lang="fr-FR" dirty="0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4669453" y="1986726"/>
                <a:ext cx="517689" cy="583909"/>
                <a:chOff x="4572000" y="1946019"/>
                <a:chExt cx="517689" cy="583909"/>
              </a:xfrm>
            </p:grpSpPr>
            <p:pic>
              <p:nvPicPr>
                <p:cNvPr id="1033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10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6056042" y="2002615"/>
                <a:ext cx="517689" cy="583909"/>
                <a:chOff x="4572000" y="1946019"/>
                <a:chExt cx="517689" cy="583909"/>
              </a:xfrm>
            </p:grpSpPr>
            <p:pic>
              <p:nvPicPr>
                <p:cNvPr id="25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Oval 25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5389533" y="2713623"/>
                <a:ext cx="517689" cy="583909"/>
                <a:chOff x="4572000" y="1946019"/>
                <a:chExt cx="517689" cy="583909"/>
              </a:xfrm>
            </p:grpSpPr>
            <p:pic>
              <p:nvPicPr>
                <p:cNvPr id="28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9" name="Oval 28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6757685" y="2545263"/>
                <a:ext cx="517689" cy="583909"/>
                <a:chOff x="4572000" y="1946019"/>
                <a:chExt cx="517689" cy="583909"/>
              </a:xfrm>
            </p:grpSpPr>
            <p:pic>
              <p:nvPicPr>
                <p:cNvPr id="31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31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</p:grpSp>
        <p:cxnSp>
          <p:nvCxnSpPr>
            <p:cNvPr id="17" name="Straight Arrow Connector 16"/>
            <p:cNvCxnSpPr>
              <a:endCxn id="28" idx="0"/>
            </p:cNvCxnSpPr>
            <p:nvPr/>
          </p:nvCxnSpPr>
          <p:spPr>
            <a:xfrm>
              <a:off x="5187142" y="2245570"/>
              <a:ext cx="461236" cy="4680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28" idx="3"/>
              <a:endCxn id="31" idx="1"/>
            </p:cNvCxnSpPr>
            <p:nvPr/>
          </p:nvCxnSpPr>
          <p:spPr>
            <a:xfrm flipV="1">
              <a:off x="5907222" y="2804108"/>
              <a:ext cx="850463" cy="1683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Arrow Connector 35"/>
          <p:cNvCxnSpPr>
            <a:stCxn id="10" idx="2"/>
          </p:cNvCxnSpPr>
          <p:nvPr/>
        </p:nvCxnSpPr>
        <p:spPr>
          <a:xfrm>
            <a:off x="5976156" y="3501008"/>
            <a:ext cx="0" cy="6897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5" name="Picture 11" descr="faceboo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856" y="236286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twitter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377" y="3360015"/>
            <a:ext cx="876175" cy="87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5" name="Straight Arrow Connector 54"/>
          <p:cNvCxnSpPr>
            <a:stCxn id="16" idx="3"/>
            <a:endCxn id="1037" idx="1"/>
          </p:cNvCxnSpPr>
          <p:nvPr/>
        </p:nvCxnSpPr>
        <p:spPr>
          <a:xfrm flipV="1">
            <a:off x="7596336" y="3798103"/>
            <a:ext cx="487041" cy="997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9" name="Picture 15" descr="a, box, google, social, white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146" y="4619982"/>
            <a:ext cx="523131" cy="52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7" name="Straight Arrow Connector 56"/>
          <p:cNvCxnSpPr>
            <a:stCxn id="10" idx="3"/>
            <a:endCxn id="1035" idx="1"/>
          </p:cNvCxnSpPr>
          <p:nvPr/>
        </p:nvCxnSpPr>
        <p:spPr>
          <a:xfrm>
            <a:off x="7596336" y="2672916"/>
            <a:ext cx="243520" cy="2995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6" idx="3"/>
            <a:endCxn id="1039" idx="1"/>
          </p:cNvCxnSpPr>
          <p:nvPr/>
        </p:nvCxnSpPr>
        <p:spPr>
          <a:xfrm>
            <a:off x="7596336" y="4795453"/>
            <a:ext cx="801810" cy="860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1345184" y="1484784"/>
            <a:ext cx="7104272" cy="1319322"/>
            <a:chOff x="1345184" y="1484784"/>
            <a:chExt cx="7104272" cy="1319322"/>
          </a:xfrm>
        </p:grpSpPr>
        <p:cxnSp>
          <p:nvCxnSpPr>
            <p:cNvPr id="1041" name="Elbow Connector 1040"/>
            <p:cNvCxnSpPr>
              <a:stCxn id="1029" idx="0"/>
            </p:cNvCxnSpPr>
            <p:nvPr/>
          </p:nvCxnSpPr>
          <p:spPr>
            <a:xfrm rot="16200000" flipH="1">
              <a:off x="4597698" y="-1047651"/>
              <a:ext cx="599243" cy="7104272"/>
            </a:xfrm>
            <a:prstGeom prst="bentConnector4">
              <a:avLst>
                <a:gd name="adj1" fmla="val -90602"/>
                <a:gd name="adj2" fmla="val 9966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4681205" y="1484784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790775" y="2504415"/>
            <a:ext cx="2565201" cy="256614"/>
            <a:chOff x="1790775" y="2504415"/>
            <a:chExt cx="2565201" cy="256614"/>
          </a:xfrm>
        </p:grpSpPr>
        <p:cxnSp>
          <p:nvCxnSpPr>
            <p:cNvPr id="62" name="Straight Arrow Connector 61"/>
            <p:cNvCxnSpPr>
              <a:stCxn id="1029" idx="3"/>
              <a:endCxn id="10" idx="1"/>
            </p:cNvCxnSpPr>
            <p:nvPr/>
          </p:nvCxnSpPr>
          <p:spPr>
            <a:xfrm>
              <a:off x="1790775" y="2626961"/>
              <a:ext cx="2565201" cy="459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2940211" y="2504415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88282" y="2888288"/>
            <a:ext cx="2667694" cy="1079073"/>
            <a:chOff x="1688282" y="2888288"/>
            <a:chExt cx="2667694" cy="1079073"/>
          </a:xfrm>
        </p:grpSpPr>
        <p:cxnSp>
          <p:nvCxnSpPr>
            <p:cNvPr id="1024" name="Straight Arrow Connector 1023"/>
            <p:cNvCxnSpPr>
              <a:stCxn id="1030" idx="3"/>
            </p:cNvCxnSpPr>
            <p:nvPr/>
          </p:nvCxnSpPr>
          <p:spPr>
            <a:xfrm flipV="1">
              <a:off x="1688282" y="2888288"/>
              <a:ext cx="2667694" cy="1079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2952440" y="3262223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688282" y="3798103"/>
            <a:ext cx="6395095" cy="271472"/>
            <a:chOff x="1688282" y="3798103"/>
            <a:chExt cx="6395095" cy="271472"/>
          </a:xfrm>
        </p:grpSpPr>
        <p:cxnSp>
          <p:nvCxnSpPr>
            <p:cNvPr id="1038" name="Straight Arrow Connector 1037"/>
            <p:cNvCxnSpPr>
              <a:stCxn id="1030" idx="3"/>
              <a:endCxn id="1037" idx="1"/>
            </p:cNvCxnSpPr>
            <p:nvPr/>
          </p:nvCxnSpPr>
          <p:spPr>
            <a:xfrm flipV="1">
              <a:off x="1688282" y="3798103"/>
              <a:ext cx="6395095" cy="1692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>
              <a:off x="3288444" y="3812961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88282" y="3967361"/>
            <a:ext cx="2667694" cy="828092"/>
            <a:chOff x="1688282" y="3967361"/>
            <a:chExt cx="2667694" cy="828092"/>
          </a:xfrm>
        </p:grpSpPr>
        <p:cxnSp>
          <p:nvCxnSpPr>
            <p:cNvPr id="1027" name="Straight Arrow Connector 1026"/>
            <p:cNvCxnSpPr>
              <a:stCxn id="1030" idx="3"/>
              <a:endCxn id="16" idx="1"/>
            </p:cNvCxnSpPr>
            <p:nvPr/>
          </p:nvCxnSpPr>
          <p:spPr>
            <a:xfrm>
              <a:off x="1688282" y="3967361"/>
              <a:ext cx="2667694" cy="8280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/>
            <p:cNvSpPr/>
            <p:nvPr/>
          </p:nvSpPr>
          <p:spPr>
            <a:xfrm>
              <a:off x="2761741" y="4204052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87241" y="4692466"/>
            <a:ext cx="1868735" cy="256614"/>
            <a:chOff x="2487241" y="4692466"/>
            <a:chExt cx="1868735" cy="256614"/>
          </a:xfrm>
        </p:grpSpPr>
        <p:cxnSp>
          <p:nvCxnSpPr>
            <p:cNvPr id="1034" name="Straight Arrow Connector 1033"/>
            <p:cNvCxnSpPr>
              <a:stCxn id="1031" idx="3"/>
              <a:endCxn id="16" idx="1"/>
            </p:cNvCxnSpPr>
            <p:nvPr/>
          </p:nvCxnSpPr>
          <p:spPr>
            <a:xfrm flipV="1">
              <a:off x="2487241" y="4795453"/>
              <a:ext cx="1868735" cy="144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3085604" y="4692466"/>
              <a:ext cx="266328" cy="2566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1</a:t>
              </a:r>
              <a:endParaRPr lang="fr-FR" dirty="0"/>
            </a:p>
          </p:txBody>
        </p:sp>
      </p:grpSp>
      <p:sp>
        <p:nvSpPr>
          <p:cNvPr id="1049" name="Line Callout 1 1048"/>
          <p:cNvSpPr/>
          <p:nvPr/>
        </p:nvSpPr>
        <p:spPr>
          <a:xfrm>
            <a:off x="1572841" y="5785746"/>
            <a:ext cx="1512764" cy="451566"/>
          </a:xfrm>
          <a:prstGeom prst="borderCallout1">
            <a:avLst>
              <a:gd name="adj1" fmla="val -8671"/>
              <a:gd name="adj2" fmla="val 50853"/>
              <a:gd name="adj3" fmla="val -185288"/>
              <a:gd name="adj4" fmla="val 1007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Demande de ressources</a:t>
            </a:r>
            <a:endParaRPr lang="fr-FR" sz="10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4355976" y="3967361"/>
            <a:ext cx="3240360" cy="2551321"/>
            <a:chOff x="4355976" y="3967361"/>
            <a:chExt cx="3240360" cy="2551321"/>
          </a:xfrm>
        </p:grpSpPr>
        <p:grpSp>
          <p:nvGrpSpPr>
            <p:cNvPr id="6" name="Group 5"/>
            <p:cNvGrpSpPr/>
            <p:nvPr/>
          </p:nvGrpSpPr>
          <p:grpSpPr>
            <a:xfrm>
              <a:off x="4355976" y="3967361"/>
              <a:ext cx="3240360" cy="1656184"/>
              <a:chOff x="4355976" y="3967361"/>
              <a:chExt cx="3240360" cy="1656184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4355976" y="3967361"/>
                <a:ext cx="3240360" cy="1656184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 smtClean="0"/>
              </a:p>
              <a:p>
                <a:pPr algn="ctr"/>
                <a:r>
                  <a:rPr lang="fr-FR" dirty="0" smtClean="0"/>
                  <a:t>Serveur </a:t>
                </a:r>
                <a:r>
                  <a:rPr lang="fr-FR" dirty="0"/>
                  <a:t>d’applications</a:t>
                </a:r>
              </a:p>
              <a:p>
                <a:pPr algn="ctr"/>
                <a:endParaRPr lang="fr-FR" dirty="0"/>
              </a:p>
            </p:txBody>
          </p:sp>
          <p:grpSp>
            <p:nvGrpSpPr>
              <p:cNvPr id="41" name="Group 40"/>
              <p:cNvGrpSpPr/>
              <p:nvPr/>
            </p:nvGrpSpPr>
            <p:grpSpPr>
              <a:xfrm>
                <a:off x="4677013" y="4174870"/>
                <a:ext cx="517689" cy="583909"/>
                <a:chOff x="4572000" y="1946019"/>
                <a:chExt cx="517689" cy="583909"/>
              </a:xfrm>
            </p:grpSpPr>
            <p:pic>
              <p:nvPicPr>
                <p:cNvPr id="42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42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6063602" y="4005064"/>
                <a:ext cx="517689" cy="583909"/>
                <a:chOff x="4572000" y="1946019"/>
                <a:chExt cx="517689" cy="583909"/>
              </a:xfrm>
            </p:grpSpPr>
            <p:pic>
              <p:nvPicPr>
                <p:cNvPr id="45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6" name="Oval 45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47" name="Group 46"/>
              <p:cNvGrpSpPr/>
              <p:nvPr/>
            </p:nvGrpSpPr>
            <p:grpSpPr>
              <a:xfrm>
                <a:off x="5397093" y="4653136"/>
                <a:ext cx="517689" cy="583909"/>
                <a:chOff x="4572000" y="1946019"/>
                <a:chExt cx="517689" cy="583909"/>
              </a:xfrm>
            </p:grpSpPr>
            <p:pic>
              <p:nvPicPr>
                <p:cNvPr id="48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9" name="Oval 48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  <p:grpSp>
            <p:nvGrpSpPr>
              <p:cNvPr id="50" name="Group 49"/>
              <p:cNvGrpSpPr/>
              <p:nvPr/>
            </p:nvGrpSpPr>
            <p:grpSpPr>
              <a:xfrm>
                <a:off x="6765245" y="4733407"/>
                <a:ext cx="517689" cy="583909"/>
                <a:chOff x="4572000" y="1946019"/>
                <a:chExt cx="517689" cy="583909"/>
              </a:xfrm>
            </p:grpSpPr>
            <p:pic>
              <p:nvPicPr>
                <p:cNvPr id="51" name="Picture 9" descr="folder icon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1946019"/>
                  <a:ext cx="517689" cy="517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2" name="Oval 51"/>
                <p:cNvSpPr/>
                <p:nvPr/>
              </p:nvSpPr>
              <p:spPr>
                <a:xfrm>
                  <a:off x="4697680" y="2273314"/>
                  <a:ext cx="266328" cy="2566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2</a:t>
                  </a:r>
                  <a:endParaRPr lang="fr-FR" dirty="0"/>
                </a:p>
              </p:txBody>
            </p:sp>
          </p:grpSp>
        </p:grpSp>
        <p:cxnSp>
          <p:nvCxnSpPr>
            <p:cNvPr id="53" name="Straight Arrow Connector 52"/>
            <p:cNvCxnSpPr>
              <a:stCxn id="42" idx="3"/>
              <a:endCxn id="48" idx="0"/>
            </p:cNvCxnSpPr>
            <p:nvPr/>
          </p:nvCxnSpPr>
          <p:spPr>
            <a:xfrm>
              <a:off x="5194702" y="4433715"/>
              <a:ext cx="461236" cy="21942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5" idx="3"/>
              <a:endCxn id="51" idx="1"/>
            </p:cNvCxnSpPr>
            <p:nvPr/>
          </p:nvCxnSpPr>
          <p:spPr>
            <a:xfrm>
              <a:off x="6581291" y="4263909"/>
              <a:ext cx="183954" cy="7283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Line Callout 1 96"/>
            <p:cNvSpPr/>
            <p:nvPr/>
          </p:nvSpPr>
          <p:spPr>
            <a:xfrm>
              <a:off x="5522773" y="6067116"/>
              <a:ext cx="1512764" cy="451566"/>
            </a:xfrm>
            <a:prstGeom prst="borderCallout1">
              <a:avLst>
                <a:gd name="adj1" fmla="val -8671"/>
                <a:gd name="adj2" fmla="val 50853"/>
                <a:gd name="adj3" fmla="val -185288"/>
                <a:gd name="adj4" fmla="val 10074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dirty="0" err="1" smtClean="0"/>
                <a:t>Resources</a:t>
              </a:r>
              <a:endParaRPr lang="fr-FR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925071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Services (</a:t>
            </a:r>
            <a:r>
              <a:rPr lang="en-US" dirty="0" err="1" smtClean="0"/>
              <a:t>Définition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Services informatiques de la famille des technologies web permettant la communication entre des applications </a:t>
            </a:r>
            <a:r>
              <a:rPr lang="fr-FR" b="1" dirty="0" smtClean="0"/>
              <a:t>hétérogènes</a:t>
            </a:r>
            <a:r>
              <a:rPr lang="fr-FR" dirty="0" smtClean="0"/>
              <a:t> dans des environnements distribués </a:t>
            </a:r>
            <a:r>
              <a:rPr lang="fr-FR" i="1" dirty="0" smtClean="0"/>
              <a:t>(Wikipédia)</a:t>
            </a:r>
            <a:r>
              <a:rPr lang="fr-FR" dirty="0" smtClean="0"/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Ils ont été proposé à la base comme solution d’intégrations de différents logiciels développés par des entreprises (ERP, SCM, CRM) leur permettant de communiquer entre eux</a:t>
            </a:r>
            <a:r>
              <a:rPr lang="en-US" dirty="0" smtClean="0"/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Basés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XML (</a:t>
            </a:r>
            <a:r>
              <a:rPr lang="fr-FR" dirty="0" err="1" smtClean="0"/>
              <a:t>déscription</a:t>
            </a:r>
            <a:r>
              <a:rPr lang="en-US" dirty="0" smtClean="0"/>
              <a:t> et </a:t>
            </a:r>
            <a:r>
              <a:rPr lang="en-US" dirty="0" err="1"/>
              <a:t>é</a:t>
            </a:r>
            <a:r>
              <a:rPr lang="en-US" dirty="0" err="1" smtClean="0"/>
              <a:t>change</a:t>
            </a:r>
            <a:r>
              <a:rPr lang="en-US" dirty="0" smtClean="0"/>
              <a:t>) et </a:t>
            </a:r>
            <a:r>
              <a:rPr lang="en-US" dirty="0" err="1" smtClean="0"/>
              <a:t>utilisant</a:t>
            </a:r>
            <a:r>
              <a:rPr lang="en-US" dirty="0" smtClean="0"/>
              <a:t> en </a:t>
            </a:r>
            <a:r>
              <a:rPr lang="en-US" dirty="0" err="1" smtClean="0"/>
              <a:t>général</a:t>
            </a:r>
            <a:r>
              <a:rPr lang="en-US" dirty="0" smtClean="0"/>
              <a:t> les </a:t>
            </a:r>
            <a:r>
              <a:rPr lang="en-US" dirty="0" err="1" smtClean="0"/>
              <a:t>protocoles</a:t>
            </a:r>
            <a:r>
              <a:rPr lang="en-US" dirty="0" smtClean="0"/>
              <a:t> du web </a:t>
            </a:r>
            <a:r>
              <a:rPr lang="en-US" dirty="0" err="1" smtClean="0"/>
              <a:t>comme</a:t>
            </a:r>
            <a:r>
              <a:rPr lang="en-US" dirty="0" smtClean="0"/>
              <a:t> canal de communication;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Types de Services </a:t>
            </a:r>
            <a:r>
              <a:rPr lang="fr-FR" dirty="0" err="1" smtClean="0"/>
              <a:t>Webs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Deux principaux types</a:t>
            </a:r>
          </a:p>
          <a:p>
            <a:pPr lvl="1"/>
            <a:r>
              <a:rPr lang="fr-FR" dirty="0" smtClean="0"/>
              <a:t>SOAP </a:t>
            </a:r>
          </a:p>
          <a:p>
            <a:pPr lvl="1"/>
            <a:r>
              <a:rPr lang="fr-FR" dirty="0" smtClean="0"/>
              <a:t>REST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2021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Web Services SOAP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/>
              <a:t>S</a:t>
            </a:r>
            <a:r>
              <a:rPr lang="fr-FR" dirty="0" smtClean="0"/>
              <a:t>imple </a:t>
            </a:r>
            <a:r>
              <a:rPr lang="fr-FR" b="1" dirty="0" smtClean="0"/>
              <a:t>O</a:t>
            </a:r>
            <a:r>
              <a:rPr lang="fr-FR" dirty="0" smtClean="0"/>
              <a:t>bject </a:t>
            </a:r>
            <a:r>
              <a:rPr lang="fr-FR" b="1" dirty="0" smtClean="0"/>
              <a:t>A</a:t>
            </a:r>
            <a:r>
              <a:rPr lang="fr-FR" dirty="0" smtClean="0"/>
              <a:t>ccess </a:t>
            </a:r>
            <a:r>
              <a:rPr lang="fr-FR" b="1" dirty="0" smtClean="0"/>
              <a:t>P</a:t>
            </a:r>
            <a:r>
              <a:rPr lang="fr-FR" dirty="0" smtClean="0"/>
              <a:t>rotocol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Protocole d’échanges d’informations dans un environnement distribué basé sur XML</a:t>
            </a:r>
          </a:p>
          <a:p>
            <a:pPr lvl="1"/>
            <a:r>
              <a:rPr lang="fr-FR" dirty="0" smtClean="0"/>
              <a:t>Interopérabilité entre applications d’une même entreprise (Intranet) </a:t>
            </a:r>
          </a:p>
          <a:p>
            <a:pPr lvl="1"/>
            <a:r>
              <a:rPr lang="fr-FR" dirty="0" smtClean="0"/>
              <a:t>Interopérabilité inter entreprises entre applications et services web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r>
              <a:rPr lang="fr-FR" dirty="0" smtClean="0"/>
              <a:t>Similaire au protocole RCP,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Web Services SOAP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SOAP </a:t>
            </a:r>
            <a:r>
              <a:rPr lang="fr-FR" dirty="0" smtClean="0"/>
              <a:t>peut être utilisé de concert avec plusieurs autres protocoles : HTTP, SMTP, POP</a:t>
            </a:r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pPr>
              <a:buFont typeface="Wingdings" charset="0"/>
              <a:buChar char="à"/>
            </a:pPr>
            <a:r>
              <a:rPr lang="fr-FR" dirty="0" smtClean="0">
                <a:sym typeface="Wingdings"/>
              </a:rPr>
              <a:t>HTTP est le plus utilisé </a:t>
            </a:r>
          </a:p>
          <a:p>
            <a:pPr>
              <a:buFont typeface="Wingdings" charset="0"/>
              <a:buChar char="à"/>
            </a:pPr>
            <a:endParaRPr lang="fr-FR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6297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Services SOAP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98634" cy="471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Services SOAP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SOAP est principalement composé de trois parties: </a:t>
            </a:r>
          </a:p>
          <a:p>
            <a:pPr lvl="1"/>
            <a:r>
              <a:rPr lang="fr-FR" dirty="0" smtClean="0"/>
              <a:t>Les enveloppes SOAP (ou Message) </a:t>
            </a:r>
          </a:p>
          <a:p>
            <a:pPr lvl="1"/>
            <a:r>
              <a:rPr lang="fr-FR" dirty="0" smtClean="0"/>
              <a:t>Les règles d’encodages </a:t>
            </a:r>
          </a:p>
          <a:p>
            <a:pPr lvl="1"/>
            <a:r>
              <a:rPr lang="fr-FR" dirty="0" smtClean="0"/>
              <a:t>La représentation RPC </a:t>
            </a:r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9909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Messages SOAP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L’Enveloppe SOAP </a:t>
            </a:r>
            <a:r>
              <a:rPr lang="fr-FR" dirty="0" smtClean="0">
                <a:sym typeface="Wingdings"/>
              </a:rPr>
              <a:t> Obligatoire </a:t>
            </a:r>
          </a:p>
          <a:p>
            <a:pPr lvl="1"/>
            <a:r>
              <a:rPr lang="fr-FR" dirty="0" smtClean="0"/>
              <a:t>Une en-tête (Header) </a:t>
            </a:r>
            <a:r>
              <a:rPr lang="fr-FR" dirty="0" smtClean="0">
                <a:sym typeface="Wingdings"/>
              </a:rPr>
              <a:t> Optionnel </a:t>
            </a:r>
          </a:p>
          <a:p>
            <a:pPr lvl="1"/>
            <a:r>
              <a:rPr lang="fr-FR" dirty="0" smtClean="0">
                <a:sym typeface="Wingdings"/>
              </a:rPr>
              <a:t>Le corps (Body)  Obligatoire </a:t>
            </a:r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6514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Messages SOAP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Les messages SOAP sont utilisés pour envoyer (requête) </a:t>
            </a:r>
            <a:r>
              <a:rPr lang="fr-FR" dirty="0" smtClean="0"/>
              <a:t>et recevoir </a:t>
            </a:r>
            <a:r>
              <a:rPr lang="fr-FR" dirty="0"/>
              <a:t>(réponse) des informations d’un </a:t>
            </a:r>
            <a:r>
              <a:rPr lang="fr-FR" dirty="0" smtClean="0"/>
              <a:t>consommateur vers un producteur </a:t>
            </a:r>
          </a:p>
          <a:p>
            <a:endParaRPr lang="fr-FR" dirty="0"/>
          </a:p>
          <a:p>
            <a:r>
              <a:rPr lang="fr-FR" dirty="0" smtClean="0"/>
              <a:t>Un </a:t>
            </a:r>
            <a:r>
              <a:rPr lang="fr-FR" dirty="0"/>
              <a:t>message SOAP peut être transmis à plusieurs </a:t>
            </a:r>
            <a:r>
              <a:rPr lang="fr-FR" dirty="0" smtClean="0"/>
              <a:t>récepteurs intermédiaires </a:t>
            </a:r>
            <a:r>
              <a:rPr lang="fr-FR" dirty="0"/>
              <a:t>avant d’être reçu par le récepteur final </a:t>
            </a:r>
            <a:r>
              <a:rPr lang="fr-FR" dirty="0" smtClean="0"/>
              <a:t>(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chaîne </a:t>
            </a:r>
            <a:r>
              <a:rPr lang="fr-FR" dirty="0"/>
              <a:t>de </a:t>
            </a:r>
            <a:r>
              <a:rPr lang="fr-FR" dirty="0" smtClean="0"/>
              <a:t>responsabilité)</a:t>
            </a:r>
          </a:p>
          <a:p>
            <a:endParaRPr lang="fr-FR" dirty="0"/>
          </a:p>
          <a:p>
            <a:r>
              <a:rPr lang="fr-FR" dirty="0" smtClean="0"/>
              <a:t>Le </a:t>
            </a:r>
            <a:r>
              <a:rPr lang="fr-FR" dirty="0"/>
              <a:t>format SOAP peut contenir des messages </a:t>
            </a:r>
            <a:r>
              <a:rPr lang="fr-FR" dirty="0" smtClean="0"/>
              <a:t>spécifiques correspondant </a:t>
            </a:r>
            <a:r>
              <a:rPr lang="fr-FR" dirty="0"/>
              <a:t>à des erreurs identifiées par le </a:t>
            </a:r>
            <a:r>
              <a:rPr lang="fr-FR" dirty="0" smtClean="0"/>
              <a:t>récepteur</a:t>
            </a:r>
          </a:p>
          <a:p>
            <a:endParaRPr lang="fr-FR" dirty="0"/>
          </a:p>
          <a:p>
            <a:r>
              <a:rPr lang="fr-FR" dirty="0" smtClean="0"/>
              <a:t>Un </a:t>
            </a:r>
            <a:r>
              <a:rPr lang="fr-FR" dirty="0"/>
              <a:t>message SOAP est véhiculé </a:t>
            </a:r>
            <a:r>
              <a:rPr lang="fr-FR" dirty="0" smtClean="0"/>
              <a:t>en utilisant un </a:t>
            </a:r>
            <a:r>
              <a:rPr lang="fr-FR" dirty="0"/>
              <a:t>protocole de transport (HTTP, SMTP, …)</a:t>
            </a:r>
          </a:p>
        </p:txBody>
      </p:sp>
    </p:spTree>
    <p:extLst>
      <p:ext uri="{BB962C8B-B14F-4D97-AF65-F5344CB8AC3E}">
        <p14:creationId xmlns:p14="http://schemas.microsoft.com/office/powerpoint/2010/main" val="236013188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SOAP : WSDL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Web Service Description </a:t>
            </a:r>
            <a:r>
              <a:rPr lang="fr-FR" dirty="0" err="1" smtClean="0"/>
              <a:t>Language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fr-FR" dirty="0" smtClean="0"/>
              <a:t>Fichier au format XML </a:t>
            </a:r>
          </a:p>
          <a:p>
            <a:endParaRPr lang="fr-FR" dirty="0" smtClean="0"/>
          </a:p>
          <a:p>
            <a:r>
              <a:rPr lang="fr-FR" dirty="0" smtClean="0"/>
              <a:t>Décrit les actions exposées par le web service </a:t>
            </a:r>
          </a:p>
        </p:txBody>
      </p:sp>
    </p:spTree>
    <p:extLst>
      <p:ext uri="{BB962C8B-B14F-4D97-AF65-F5344CB8AC3E}">
        <p14:creationId xmlns:p14="http://schemas.microsoft.com/office/powerpoint/2010/main" val="404330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SOAP – Exemples d’utilisation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4869160"/>
            <a:ext cx="856120" cy="105273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869160"/>
            <a:ext cx="856120" cy="105273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44824"/>
            <a:ext cx="856120" cy="1052736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61832" y="5877272"/>
            <a:ext cx="17472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Entreprise 1</a:t>
            </a:r>
          </a:p>
          <a:p>
            <a:pPr algn="ctr"/>
            <a:r>
              <a:rPr lang="fr-FR" sz="1200" dirty="0" smtClean="0"/>
              <a:t>Consommateur de service</a:t>
            </a:r>
            <a:endParaRPr lang="fr-FR" sz="1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7034649" y="6021288"/>
            <a:ext cx="139514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Entreprise 2</a:t>
            </a:r>
          </a:p>
          <a:p>
            <a:pPr algn="ctr"/>
            <a:r>
              <a:rPr lang="fr-FR" sz="1100" dirty="0" smtClean="0"/>
              <a:t>Producteur de service</a:t>
            </a:r>
            <a:endParaRPr lang="fr-FR" sz="1100" dirty="0"/>
          </a:p>
        </p:txBody>
      </p:sp>
      <p:sp>
        <p:nvSpPr>
          <p:cNvPr id="15" name="ZoneTexte 14"/>
          <p:cNvSpPr txBox="1"/>
          <p:nvPr/>
        </p:nvSpPr>
        <p:spPr>
          <a:xfrm>
            <a:off x="4230812" y="1484784"/>
            <a:ext cx="1530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Annuaire UDDI</a:t>
            </a:r>
            <a:endParaRPr lang="fr-FR" dirty="0"/>
          </a:p>
        </p:txBody>
      </p:sp>
      <p:cxnSp>
        <p:nvCxnSpPr>
          <p:cNvPr id="17" name="Connecteur droit 16"/>
          <p:cNvCxnSpPr>
            <a:stCxn id="10" idx="0"/>
            <a:endCxn id="12" idx="2"/>
          </p:cNvCxnSpPr>
          <p:nvPr/>
        </p:nvCxnSpPr>
        <p:spPr>
          <a:xfrm flipH="1" flipV="1">
            <a:off x="5000060" y="2897560"/>
            <a:ext cx="2736304" cy="197160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5868144" y="3501008"/>
            <a:ext cx="432048" cy="3600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1</a:t>
            </a:r>
            <a:endParaRPr lang="fr-FR" sz="1200" dirty="0"/>
          </a:p>
        </p:txBody>
      </p:sp>
      <p:sp>
        <p:nvSpPr>
          <p:cNvPr id="21" name="Rogner un rectangle à un seul coin 20"/>
          <p:cNvSpPr/>
          <p:nvPr/>
        </p:nvSpPr>
        <p:spPr>
          <a:xfrm>
            <a:off x="7308304" y="2636912"/>
            <a:ext cx="1152128" cy="1152128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Publication des services offerts (*.</a:t>
            </a:r>
            <a:r>
              <a:rPr lang="fr-FR" sz="1400" dirty="0" err="1" smtClean="0"/>
              <a:t>wsdl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sp>
        <p:nvSpPr>
          <p:cNvPr id="25" name="Ellipse 24"/>
          <p:cNvSpPr/>
          <p:nvPr/>
        </p:nvSpPr>
        <p:spPr>
          <a:xfrm>
            <a:off x="2771800" y="3573016"/>
            <a:ext cx="432048" cy="3600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27" name="Connecteur droit avec flèche 26"/>
          <p:cNvCxnSpPr>
            <a:stCxn id="11" idx="0"/>
          </p:cNvCxnSpPr>
          <p:nvPr/>
        </p:nvCxnSpPr>
        <p:spPr>
          <a:xfrm flipV="1">
            <a:off x="1255644" y="2780928"/>
            <a:ext cx="3316356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gner un rectangle à un seul coin 27"/>
          <p:cNvSpPr/>
          <p:nvPr/>
        </p:nvSpPr>
        <p:spPr>
          <a:xfrm>
            <a:off x="1691680" y="2060848"/>
            <a:ext cx="1152128" cy="1152128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Interroger l’annuaire pour obtenir les services disponibles</a:t>
            </a:r>
            <a:endParaRPr lang="fr-FR" sz="1400" dirty="0"/>
          </a:p>
        </p:txBody>
      </p:sp>
      <p:cxnSp>
        <p:nvCxnSpPr>
          <p:cNvPr id="30" name="Connecteur droit avec flèche 29"/>
          <p:cNvCxnSpPr>
            <a:stCxn id="12" idx="2"/>
          </p:cNvCxnSpPr>
          <p:nvPr/>
        </p:nvCxnSpPr>
        <p:spPr>
          <a:xfrm flipH="1">
            <a:off x="1475656" y="2897560"/>
            <a:ext cx="3524404" cy="23316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/>
          <p:cNvSpPr/>
          <p:nvPr/>
        </p:nvSpPr>
        <p:spPr>
          <a:xfrm>
            <a:off x="3419872" y="3645024"/>
            <a:ext cx="432048" cy="3600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3</a:t>
            </a:r>
            <a:endParaRPr lang="fr-FR" sz="1200" dirty="0"/>
          </a:p>
        </p:txBody>
      </p:sp>
      <p:sp>
        <p:nvSpPr>
          <p:cNvPr id="32" name="Rogner un rectangle à un seul coin 31"/>
          <p:cNvSpPr/>
          <p:nvPr/>
        </p:nvSpPr>
        <p:spPr>
          <a:xfrm>
            <a:off x="2915816" y="4077072"/>
            <a:ext cx="1728192" cy="1152128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Télécharger le document descriptif du service choisi (*.</a:t>
            </a:r>
            <a:r>
              <a:rPr lang="fr-FR" sz="1400" dirty="0" err="1" smtClean="0"/>
              <a:t>wsdl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cxnSp>
        <p:nvCxnSpPr>
          <p:cNvPr id="34" name="Connecteur droit avec flèche 33"/>
          <p:cNvCxnSpPr>
            <a:endCxn id="10" idx="1"/>
          </p:cNvCxnSpPr>
          <p:nvPr/>
        </p:nvCxnSpPr>
        <p:spPr>
          <a:xfrm flipV="1">
            <a:off x="1763688" y="5395528"/>
            <a:ext cx="5544616" cy="49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gner un rectangle à un seul coin 34"/>
          <p:cNvSpPr/>
          <p:nvPr/>
        </p:nvSpPr>
        <p:spPr>
          <a:xfrm>
            <a:off x="5076056" y="4077072"/>
            <a:ext cx="1440160" cy="1152128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Interroger le service conformément au WSDL</a:t>
            </a:r>
            <a:endParaRPr lang="fr-FR" sz="1400" dirty="0"/>
          </a:p>
        </p:txBody>
      </p:sp>
      <p:sp>
        <p:nvSpPr>
          <p:cNvPr id="36" name="Ellipse 35"/>
          <p:cNvSpPr/>
          <p:nvPr/>
        </p:nvSpPr>
        <p:spPr>
          <a:xfrm>
            <a:off x="4427984" y="5229200"/>
            <a:ext cx="432048" cy="3600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40" name="Connecteur droit avec flèche 39"/>
          <p:cNvCxnSpPr>
            <a:stCxn id="10" idx="2"/>
            <a:endCxn id="13" idx="0"/>
          </p:cNvCxnSpPr>
          <p:nvPr/>
        </p:nvCxnSpPr>
        <p:spPr>
          <a:xfrm flipH="1" flipV="1">
            <a:off x="1035479" y="5877272"/>
            <a:ext cx="6700885" cy="44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Ellipse 40"/>
          <p:cNvSpPr/>
          <p:nvPr/>
        </p:nvSpPr>
        <p:spPr>
          <a:xfrm>
            <a:off x="4499992" y="5733256"/>
            <a:ext cx="432048" cy="3600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5</a:t>
            </a:r>
            <a:endParaRPr lang="fr-FR" sz="1200" dirty="0"/>
          </a:p>
        </p:txBody>
      </p:sp>
      <p:sp>
        <p:nvSpPr>
          <p:cNvPr id="42" name="Rogner un rectangle à un seul coin 41"/>
          <p:cNvSpPr/>
          <p:nvPr/>
        </p:nvSpPr>
        <p:spPr>
          <a:xfrm>
            <a:off x="4067944" y="6093296"/>
            <a:ext cx="2736304" cy="648072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Répond aux </a:t>
            </a:r>
            <a:r>
              <a:rPr lang="fr-FR" sz="1400" dirty="0" err="1" smtClean="0"/>
              <a:t>requetes</a:t>
            </a:r>
            <a:r>
              <a:rPr lang="fr-FR" sz="1400" dirty="0" smtClean="0"/>
              <a:t> par des messages SOAP conforme au WSDL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026217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0" grpId="0" animBg="1"/>
      <p:bldP spid="21" grpId="0" animBg="1"/>
      <p:bldP spid="25" grpId="0" animBg="1"/>
      <p:bldP spid="28" grpId="0" animBg="1"/>
      <p:bldP spid="31" grpId="0" animBg="1"/>
      <p:bldP spid="32" grpId="0" animBg="1"/>
      <p:bldP spid="35" grpId="0" animBg="1"/>
      <p:bldP spid="36" grpId="0" animBg="1"/>
      <p:bldP spid="41" grpId="0" animBg="1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SOAP : Enveloppe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Constitue la racine d’un message SOAP </a:t>
            </a:r>
          </a:p>
          <a:p>
            <a:r>
              <a:rPr lang="fr-FR" dirty="0" smtClean="0"/>
              <a:t>Identifié par la balise &lt;</a:t>
            </a:r>
            <a:r>
              <a:rPr lang="fr-FR" dirty="0" err="1" smtClean="0"/>
              <a:t>namespace:Envelop</a:t>
            </a:r>
            <a:r>
              <a:rPr lang="fr-FR" dirty="0" smtClean="0"/>
              <a:t>&gt;</a:t>
            </a:r>
          </a:p>
          <a:p>
            <a:r>
              <a:rPr lang="fr-FR" dirty="0" smtClean="0"/>
              <a:t>La balise doit être </a:t>
            </a:r>
            <a:r>
              <a:rPr lang="fr-FR" b="1" dirty="0" smtClean="0"/>
              <a:t>obligatoirement</a:t>
            </a:r>
            <a:r>
              <a:rPr lang="fr-FR" dirty="0" smtClean="0"/>
              <a:t> associé à un espace de noms [</a:t>
            </a:r>
            <a:r>
              <a:rPr lang="fr-FR" dirty="0" err="1"/>
              <a:t>s</a:t>
            </a:r>
            <a:r>
              <a:rPr lang="fr-FR" dirty="0" err="1" smtClean="0"/>
              <a:t>pec</a:t>
            </a:r>
            <a:r>
              <a:rPr lang="fr-FR" dirty="0" smtClean="0"/>
              <a:t> W3C]</a:t>
            </a:r>
          </a:p>
          <a:p>
            <a:r>
              <a:rPr lang="fr-FR" dirty="0"/>
              <a:t>SOAP définit deux espaces de noms </a:t>
            </a:r>
          </a:p>
          <a:p>
            <a:pPr lvl="1"/>
            <a:r>
              <a:rPr lang="fr-FR" dirty="0"/>
              <a:t>Enveloppe SOAP : </a:t>
            </a:r>
            <a:r>
              <a:rPr lang="fr-FR" dirty="0">
                <a:hlinkClick r:id="rId2"/>
              </a:rPr>
              <a:t>http://schemas.xmlsoap.org/soap/envelope/</a:t>
            </a:r>
            <a:r>
              <a:rPr lang="fr-FR" dirty="0"/>
              <a:t> </a:t>
            </a:r>
          </a:p>
          <a:p>
            <a:pPr lvl="1"/>
            <a:r>
              <a:rPr lang="fr-FR" dirty="0" err="1"/>
              <a:t>Serialization</a:t>
            </a:r>
            <a:r>
              <a:rPr lang="fr-FR" dirty="0"/>
              <a:t> SOAP:  </a:t>
            </a:r>
            <a:r>
              <a:rPr lang="fr-FR" dirty="0">
                <a:hlinkClick r:id="rId3"/>
              </a:rPr>
              <a:t>http://schemas.xmlsoap.org/soap/encoding/</a:t>
            </a:r>
            <a:endParaRPr lang="fr-FR" dirty="0"/>
          </a:p>
          <a:p>
            <a:r>
              <a:rPr lang="fr-FR" dirty="0" smtClean="0"/>
              <a:t>Requête et Réponse ont la même structure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0684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SOAP : En-tête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Balise optionnelle identifié par &lt;</a:t>
            </a:r>
            <a:r>
              <a:rPr lang="fr-FR" dirty="0" err="1" smtClean="0"/>
              <a:t>namespace:Header</a:t>
            </a:r>
            <a:r>
              <a:rPr lang="fr-FR" dirty="0" smtClean="0"/>
              <a:t>&gt;</a:t>
            </a:r>
          </a:p>
          <a:p>
            <a:r>
              <a:rPr lang="fr-FR" dirty="0" smtClean="0"/>
              <a:t>Quand il est présent, il doit être avant le Body </a:t>
            </a:r>
          </a:p>
          <a:p>
            <a:r>
              <a:rPr lang="fr-FR" dirty="0" smtClean="0"/>
              <a:t>Utilisé pour transmettre des informations supplémentaires entre le consommateur et le fournisseur du service </a:t>
            </a:r>
          </a:p>
          <a:p>
            <a:r>
              <a:rPr lang="fr-FR" dirty="0" smtClean="0"/>
              <a:t>Usages possibles </a:t>
            </a:r>
          </a:p>
          <a:p>
            <a:pPr lvl="1"/>
            <a:r>
              <a:rPr lang="fr-FR" dirty="0" smtClean="0"/>
              <a:t>Informations d’authentification </a:t>
            </a:r>
          </a:p>
          <a:p>
            <a:pPr lvl="1"/>
            <a:r>
              <a:rPr lang="fr-FR" dirty="0" smtClean="0"/>
              <a:t>Contexte d’une transaction </a:t>
            </a:r>
          </a:p>
          <a:p>
            <a:pPr lvl="1"/>
            <a:r>
              <a:rPr lang="fr-FR" dirty="0" smtClean="0"/>
              <a:t>Transiter des informations intermédiaires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0788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SOAP : Corps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Identifié par la balise &lt;</a:t>
            </a:r>
            <a:r>
              <a:rPr lang="fr-FR" dirty="0" err="1" smtClean="0"/>
              <a:t>namespace:Body</a:t>
            </a:r>
            <a:r>
              <a:rPr lang="fr-FR" dirty="0" smtClean="0"/>
              <a:t>&gt;</a:t>
            </a:r>
          </a:p>
          <a:p>
            <a:r>
              <a:rPr lang="fr-FR" dirty="0" smtClean="0"/>
              <a:t>Contient la réponse à l’appel d’une action du service </a:t>
            </a:r>
          </a:p>
          <a:p>
            <a:pPr lvl="1"/>
            <a:r>
              <a:rPr lang="fr-FR" dirty="0" smtClean="0"/>
              <a:t>Une erreur &lt;</a:t>
            </a:r>
            <a:r>
              <a:rPr lang="fr-FR" dirty="0" err="1" smtClean="0"/>
              <a:t>namespace:Fault</a:t>
            </a:r>
            <a:r>
              <a:rPr lang="fr-FR" dirty="0" smtClean="0"/>
              <a:t>&gt;</a:t>
            </a:r>
          </a:p>
          <a:p>
            <a:pPr lvl="1"/>
            <a:r>
              <a:rPr lang="fr-FR" dirty="0" smtClean="0"/>
              <a:t>Réponse de l’action </a:t>
            </a:r>
          </a:p>
          <a:p>
            <a:endParaRPr lang="fr-FR" dirty="0"/>
          </a:p>
          <a:p>
            <a:r>
              <a:rPr lang="fr-FR" dirty="0" smtClean="0"/>
              <a:t>L’encodage est des informations est précisé par les </a:t>
            </a:r>
            <a:r>
              <a:rPr lang="fr-FR" dirty="0" err="1" smtClean="0"/>
              <a:t>bindings</a:t>
            </a:r>
            <a:r>
              <a:rPr lang="fr-FR" dirty="0" smtClean="0"/>
              <a:t> du WSDL 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7458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 : </a:t>
            </a:r>
            <a:r>
              <a:rPr lang="en-US" dirty="0" err="1" smtClean="0"/>
              <a:t>Requête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/>
              <a:buChar char="è"/>
            </a:pPr>
            <a:r>
              <a:rPr lang="fr-FR" dirty="0" smtClean="0"/>
              <a:t>Appeler </a:t>
            </a:r>
            <a:r>
              <a:rPr lang="fr-FR" dirty="0"/>
              <a:t>les </a:t>
            </a:r>
            <a:r>
              <a:rPr lang="fr-FR" dirty="0" smtClean="0"/>
              <a:t>opérations d’un web service SOAP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99592" y="2276872"/>
            <a:ext cx="7056784" cy="23762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version="1.0"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="UTF-8"?&gt;&lt;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xmlns:SOAP-ENV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&lt;ns2:sayHelloToTheWorld xmlns:ns2="http://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soap.bibliotheque.android.mbds.fds.edu.ht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/"/&gt;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  <a:endParaRPr lang="fr-FR" sz="1200" dirty="0">
              <a:effectLst/>
            </a:endParaRPr>
          </a:p>
        </p:txBody>
      </p:sp>
      <p:sp>
        <p:nvSpPr>
          <p:cNvPr id="5" name="Line Callout 1 4"/>
          <p:cNvSpPr/>
          <p:nvPr/>
        </p:nvSpPr>
        <p:spPr>
          <a:xfrm>
            <a:off x="3851920" y="5013176"/>
            <a:ext cx="4104456" cy="612648"/>
          </a:xfrm>
          <a:prstGeom prst="borderCallout1">
            <a:avLst>
              <a:gd name="adj1" fmla="val -4571"/>
              <a:gd name="adj2" fmla="val 49451"/>
              <a:gd name="adj3" fmla="val -55411"/>
              <a:gd name="adj4" fmla="val 15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Appel à la méthode </a:t>
            </a:r>
            <a:r>
              <a:rPr lang="fr-FR" dirty="0" err="1"/>
              <a:t>sayHelloToTheWorld</a:t>
            </a:r>
            <a:r>
              <a:rPr lang="fr-FR" dirty="0"/>
              <a:t> </a:t>
            </a:r>
            <a:r>
              <a:rPr lang="fr-FR" dirty="0" smtClean="0"/>
              <a:t>sans paramètre</a:t>
            </a:r>
            <a:endParaRPr lang="fr-FR" dirty="0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 : </a:t>
            </a:r>
            <a:r>
              <a:rPr lang="en-US" dirty="0" err="1" smtClean="0"/>
              <a:t>Réponse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/>
              <a:buChar char="è"/>
            </a:pPr>
            <a:r>
              <a:rPr lang="fr-FR" dirty="0" smtClean="0"/>
              <a:t>Réponse du service à l’appel de la méthode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99592" y="2276872"/>
            <a:ext cx="7056784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version="1.0"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="UTF-8"?&gt;&lt;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xmlns:SOAP-ENV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&lt;ns2:sayHelloToTheWorldResponse xmlns:ns2="http://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soap.bibliotheque.android.mbds.fds.edu.ht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    &lt;return&gt;Hello World&lt;/return&gt;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&lt;/ns2:sayHelloToTheWorldResponse&gt;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  <a:endParaRPr lang="fr-FR" sz="1200" dirty="0">
              <a:effectLst/>
            </a:endParaRPr>
          </a:p>
        </p:txBody>
      </p:sp>
      <p:sp>
        <p:nvSpPr>
          <p:cNvPr id="5" name="Line Callout 1 4"/>
          <p:cNvSpPr/>
          <p:nvPr/>
        </p:nvSpPr>
        <p:spPr>
          <a:xfrm>
            <a:off x="3851920" y="5013176"/>
            <a:ext cx="4104456" cy="612648"/>
          </a:xfrm>
          <a:prstGeom prst="borderCallout1">
            <a:avLst>
              <a:gd name="adj1" fmla="val -4571"/>
              <a:gd name="adj2" fmla="val 49451"/>
              <a:gd name="adj3" fmla="val -117599"/>
              <a:gd name="adj4" fmla="val 45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Réponse du web service à l’appel de la méthode </a:t>
            </a:r>
            <a:r>
              <a:rPr lang="fr-FR" dirty="0" err="1" smtClean="0"/>
              <a:t>sayHelloToTheWorld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116720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: </a:t>
            </a:r>
            <a:r>
              <a:rPr lang="en-US" dirty="0" err="1" smtClean="0"/>
              <a:t>Requête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/>
              <a:buChar char="è"/>
            </a:pPr>
            <a:r>
              <a:rPr lang="fr-FR" dirty="0" smtClean="0"/>
              <a:t>Appeler </a:t>
            </a:r>
            <a:r>
              <a:rPr lang="fr-FR" dirty="0"/>
              <a:t>les </a:t>
            </a:r>
            <a:r>
              <a:rPr lang="fr-FR" dirty="0" smtClean="0"/>
              <a:t>opérations d’un web service SOAP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99592" y="2276872"/>
            <a:ext cx="7056784" cy="23762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version="1.0"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="UTF-8"?</a:t>
            </a:r>
            <a:r>
              <a:rPr lang="fr-FR" sz="1200" dirty="0" smtClean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 smtClean="0">
                <a:solidFill>
                  <a:srgbClr val="FF0000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 </a:t>
            </a:r>
            <a:endParaRPr lang="fr-FR" sz="1200" dirty="0" smtClean="0">
              <a:solidFill>
                <a:srgbClr val="FF0000"/>
              </a:solidFill>
              <a:latin typeface="Courier New"/>
            </a:endParaRPr>
          </a:p>
          <a:p>
            <a:r>
              <a:rPr lang="fr-FR" sz="1200" dirty="0" err="1" smtClean="0">
                <a:solidFill>
                  <a:srgbClr val="FF0000"/>
                </a:solidFill>
                <a:latin typeface="Courier New"/>
              </a:rPr>
              <a:t>xmlns:SOAP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-ENV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&lt;ns2:sayHelloTo xmlns:ns2="http://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soap.bibliotheque.android.mbds.fds.edu.ht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Miage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NTDP&lt;/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&lt;/ns2:sayHelloTo&gt;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</p:txBody>
      </p:sp>
      <p:sp>
        <p:nvSpPr>
          <p:cNvPr id="5" name="Line Callout 1 4"/>
          <p:cNvSpPr/>
          <p:nvPr/>
        </p:nvSpPr>
        <p:spPr>
          <a:xfrm>
            <a:off x="3851920" y="5013176"/>
            <a:ext cx="4104456" cy="612648"/>
          </a:xfrm>
          <a:prstGeom prst="borderCallout1">
            <a:avLst>
              <a:gd name="adj1" fmla="val -4571"/>
              <a:gd name="adj2" fmla="val 49451"/>
              <a:gd name="adj3" fmla="val -55411"/>
              <a:gd name="adj4" fmla="val 15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Appel à la méthode </a:t>
            </a:r>
            <a:r>
              <a:rPr lang="fr-FR" dirty="0" err="1" smtClean="0"/>
              <a:t>sayHelloTo</a:t>
            </a:r>
            <a:r>
              <a:rPr lang="fr-FR" dirty="0" smtClean="0"/>
              <a:t> du service avec une valeur en paramètre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098910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  : </a:t>
            </a:r>
            <a:r>
              <a:rPr lang="en-US" dirty="0" err="1" smtClean="0"/>
              <a:t>Réponse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/>
              <a:buChar char="è"/>
            </a:pPr>
            <a:r>
              <a:rPr lang="fr-FR" dirty="0" smtClean="0"/>
              <a:t>Réponse du service à l’appel de la méthode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99592" y="2276872"/>
            <a:ext cx="7056784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version="1.0"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="UTF-8"?&gt;&lt;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xmlns:SOAP-ENV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schemas.xmlsoap.org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/soap/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&lt;ns2:sayHelloToResponse xmlns:ns2="http://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soap.bibliotheque.android.mbds.fds.edu.ht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/"&gt;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    &lt;return&gt;Hello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Miage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 NTDP !&lt;/return&gt;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    &lt;/ns2:sayHelloToResponse&gt;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    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</a:p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&gt;</a:t>
            </a:r>
            <a:endParaRPr lang="fr-FR" sz="1200" dirty="0">
              <a:effectLst/>
            </a:endParaRPr>
          </a:p>
        </p:txBody>
      </p:sp>
      <p:sp>
        <p:nvSpPr>
          <p:cNvPr id="5" name="Line Callout 1 4"/>
          <p:cNvSpPr/>
          <p:nvPr/>
        </p:nvSpPr>
        <p:spPr>
          <a:xfrm>
            <a:off x="3851920" y="5013176"/>
            <a:ext cx="4104456" cy="612648"/>
          </a:xfrm>
          <a:prstGeom prst="borderCallout1">
            <a:avLst>
              <a:gd name="adj1" fmla="val -4571"/>
              <a:gd name="adj2" fmla="val 49451"/>
              <a:gd name="adj3" fmla="val -117599"/>
              <a:gd name="adj4" fmla="val 45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Réponse du web service à l’appel de la méthode </a:t>
            </a:r>
            <a:r>
              <a:rPr lang="fr-FR" dirty="0" err="1" smtClean="0"/>
              <a:t>sayHelloTo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3695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SOAP : Transport HTTP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/>
          <a:lstStyle/>
          <a:p>
            <a:r>
              <a:rPr lang="fr-FR" dirty="0" smtClean="0"/>
              <a:t>Structure d’une requête HTTP</a:t>
            </a:r>
          </a:p>
          <a:p>
            <a:pPr lvl="1"/>
            <a:r>
              <a:rPr lang="fr-FR" dirty="0" smtClean="0"/>
              <a:t>En-tête (http header)</a:t>
            </a:r>
          </a:p>
          <a:p>
            <a:pPr lvl="1"/>
            <a:r>
              <a:rPr lang="fr-FR" dirty="0" smtClean="0"/>
              <a:t>Corps  (http body)</a:t>
            </a:r>
            <a:endParaRPr lang="fr-FR" dirty="0"/>
          </a:p>
          <a:p>
            <a:r>
              <a:rPr lang="fr-FR" dirty="0" smtClean="0"/>
              <a:t>Les messages SOAP sont encapsulés dans le </a:t>
            </a:r>
            <a:r>
              <a:rPr lang="fr-FR" dirty="0" err="1" smtClean="0"/>
              <a:t>corp</a:t>
            </a:r>
            <a:r>
              <a:rPr lang="fr-FR" dirty="0" smtClean="0"/>
              <a:t> de la requête HTTP  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Arrondir un rectangle à un seul coin 3"/>
          <p:cNvSpPr/>
          <p:nvPr/>
        </p:nvSpPr>
        <p:spPr>
          <a:xfrm>
            <a:off x="5436096" y="3573016"/>
            <a:ext cx="3168352" cy="3096344"/>
          </a:xfrm>
          <a:prstGeom prst="round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580112" y="3717032"/>
            <a:ext cx="2736304" cy="3600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 tête HTTP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580112" y="4149080"/>
            <a:ext cx="2736304" cy="237626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Corps HTTP</a:t>
            </a:r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724128" y="4581128"/>
            <a:ext cx="2448272" cy="1800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sz="1200" dirty="0" smtClean="0"/>
          </a:p>
          <a:p>
            <a:pPr algn="ctr"/>
            <a:r>
              <a:rPr lang="fr-FR" sz="1200" dirty="0" smtClean="0"/>
              <a:t>Enveloppe SOAP</a:t>
            </a:r>
            <a:endParaRPr lang="fr-FR" sz="1200" dirty="0"/>
          </a:p>
        </p:txBody>
      </p:sp>
      <p:sp>
        <p:nvSpPr>
          <p:cNvPr id="8" name="Rectangle 7"/>
          <p:cNvSpPr/>
          <p:nvPr/>
        </p:nvSpPr>
        <p:spPr>
          <a:xfrm>
            <a:off x="5868144" y="4653136"/>
            <a:ext cx="216024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 tête SOAP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868144" y="5157192"/>
            <a:ext cx="2160240" cy="9361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Corps SOAP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6538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SOAP : Prise en main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Créer des services web SOAP en JAVA </a:t>
            </a:r>
            <a:r>
              <a:rPr lang="fr-FR" dirty="0" err="1" smtClean="0"/>
              <a:t>jax-ws</a:t>
            </a:r>
            <a:r>
              <a:rPr lang="fr-FR" dirty="0" smtClean="0"/>
              <a:t> et </a:t>
            </a:r>
            <a:r>
              <a:rPr lang="fr-FR" dirty="0" err="1" smtClean="0"/>
              <a:t>Netbeans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671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3429000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Services Web </a:t>
            </a:r>
            <a:r>
              <a:rPr lang="fr-FR" dirty="0" err="1" smtClean="0"/>
              <a:t>RESTFul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247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Service 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Définition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Acronyme de </a:t>
            </a:r>
            <a:r>
              <a:rPr lang="fr-FR" b="1" dirty="0" err="1" smtClean="0"/>
              <a:t>RE</a:t>
            </a:r>
            <a:r>
              <a:rPr lang="fr-FR" dirty="0" err="1" smtClean="0"/>
              <a:t>presentational</a:t>
            </a:r>
            <a:r>
              <a:rPr lang="fr-FR" dirty="0" smtClean="0"/>
              <a:t> </a:t>
            </a:r>
            <a:r>
              <a:rPr lang="fr-FR" b="1" dirty="0" smtClean="0"/>
              <a:t>S</a:t>
            </a:r>
            <a:r>
              <a:rPr lang="fr-FR" dirty="0" smtClean="0"/>
              <a:t>tate </a:t>
            </a:r>
            <a:r>
              <a:rPr lang="fr-FR" b="1" dirty="0" smtClean="0"/>
              <a:t>T</a:t>
            </a:r>
            <a:r>
              <a:rPr lang="fr-FR" dirty="0" smtClean="0"/>
              <a:t>ransfert défini dans la thèse de Roy Fielding en 2000.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REST n’est pas un protocole ou un format, contrairement à SOAP, HTTP ou RCP, mais un style d’architecture inspiré de l’architecture du web fortement basé sur le protocole HTTP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Il n’est pas dépendant uniquement du web et peut utiliser d’autre protocoles que HTTP </a:t>
            </a:r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Service 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Ce qu’il est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système d’architecture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Une approche pour construire une application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Ce qu’il n’est pas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protocole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format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Un standard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791883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</a:t>
            </a:r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dirty="0" err="1" smtClean="0"/>
              <a:t>utilisation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Utiliser dans le développement des applications orientés ressources (ROA) ou orientées données (DOA)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applications respectant l’architecture REST sont dites </a:t>
            </a:r>
            <a:r>
              <a:rPr lang="fr-FR" dirty="0" err="1" smtClean="0"/>
              <a:t>RESTful</a:t>
            </a: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0647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</a:t>
            </a:r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dirty="0" err="1" smtClean="0"/>
              <a:t>Fournisseurs</a:t>
            </a:r>
            <a:endParaRPr lang="en-US" dirty="0"/>
          </a:p>
        </p:txBody>
      </p:sp>
      <p:pic>
        <p:nvPicPr>
          <p:cNvPr id="1026" name="Picture 2" descr="facebook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w, twitter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7728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zon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335699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oogle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5699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ircle, color, linkedin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720" y="227687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lt, ebay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104" y="429309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1, alt, yahoo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94382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2955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REST </a:t>
            </a:r>
            <a:r>
              <a:rPr lang="en-US" smtClean="0">
                <a:sym typeface="Wingdings" panose="05000000000000000000" pitchFamily="2" charset="2"/>
              </a:rPr>
              <a:t> </a:t>
            </a:r>
            <a:r>
              <a:rPr lang="en-US" smtClean="0"/>
              <a:t>Statistics</a:t>
            </a:r>
            <a:endParaRPr lang="en-US" dirty="0"/>
          </a:p>
        </p:txBody>
      </p:sp>
      <p:pic>
        <p:nvPicPr>
          <p:cNvPr id="5122" name="Picture 2" descr="Preview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16192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eview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875"/>
            <a:ext cx="16192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edou\Downloads\201310120557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824821" cy="501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7333" y="1531665"/>
            <a:ext cx="663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Statistique d’utilisation des services web REST et SOAP chez AMAZON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727995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REST </a:t>
            </a:r>
            <a:r>
              <a:rPr lang="en-US" smtClean="0">
                <a:sym typeface="Wingdings" panose="05000000000000000000" pitchFamily="2" charset="2"/>
              </a:rPr>
              <a:t> </a:t>
            </a:r>
            <a:r>
              <a:rPr lang="en-US" smtClean="0"/>
              <a:t>Caractéristiques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Les services REST sont sans états (</a:t>
            </a:r>
            <a:r>
              <a:rPr lang="fr-FR" dirty="0" err="1" smtClean="0"/>
              <a:t>Stateless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Chaque requête envoyée au serveur doit contenir toutes les informations relatives à son état et est traitée indépendamment de toutes autres requêtes </a:t>
            </a:r>
          </a:p>
          <a:p>
            <a:pPr lvl="1"/>
            <a:r>
              <a:rPr lang="fr-FR" dirty="0" smtClean="0"/>
              <a:t>Minimisation des ressources systèmes (pas de gestion de session, ni d’</a:t>
            </a:r>
            <a:r>
              <a:rPr lang="fr-FR" dirty="0"/>
              <a:t>é</a:t>
            </a:r>
            <a:r>
              <a:rPr lang="fr-FR" dirty="0" smtClean="0"/>
              <a:t>tat) </a:t>
            </a:r>
          </a:p>
          <a:p>
            <a:r>
              <a:rPr lang="fr-FR" dirty="0" smtClean="0"/>
              <a:t>Interface uniforme basée sur les méthodes HTTP (GET, POST, PUT, DELETE) </a:t>
            </a:r>
          </a:p>
          <a:p>
            <a:r>
              <a:rPr lang="fr-FR" dirty="0" smtClean="0"/>
              <a:t>Les architectures </a:t>
            </a:r>
            <a:r>
              <a:rPr lang="fr-FR" dirty="0" err="1" smtClean="0"/>
              <a:t>RESTful</a:t>
            </a:r>
            <a:r>
              <a:rPr lang="fr-FR" dirty="0" smtClean="0"/>
              <a:t> sont construites à partir de ressources uniquement identifiées par des URI(s)</a:t>
            </a:r>
          </a:p>
        </p:txBody>
      </p:sp>
    </p:spTree>
    <p:extLst>
      <p:ext uri="{BB962C8B-B14F-4D97-AF65-F5344CB8AC3E}">
        <p14:creationId xmlns:p14="http://schemas.microsoft.com/office/powerpoint/2010/main" val="389228486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645024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Rappel </a:t>
            </a:r>
            <a:r>
              <a:rPr lang="fr-FR" dirty="0" smtClean="0">
                <a:sym typeface="Wingdings"/>
              </a:rPr>
              <a:t> Protocol HTTP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7155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Protocole HTTP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HyperText Transfer Protocol</a:t>
            </a:r>
          </a:p>
          <a:p>
            <a:r>
              <a:rPr lang="fr-FR" dirty="0" smtClean="0"/>
              <a:t>Protocole d’</a:t>
            </a:r>
            <a:r>
              <a:rPr lang="fr-FR" dirty="0"/>
              <a:t>é</a:t>
            </a:r>
            <a:r>
              <a:rPr lang="fr-FR" dirty="0" smtClean="0"/>
              <a:t>changes d’information sur le web </a:t>
            </a:r>
          </a:p>
          <a:p>
            <a:r>
              <a:rPr lang="fr-FR" dirty="0" smtClean="0"/>
              <a:t>Basé sur TCP/IP</a:t>
            </a:r>
          </a:p>
          <a:p>
            <a:pPr marL="0" indent="0">
              <a:buNone/>
            </a:pPr>
            <a:endParaRPr lang="fr-FR" dirty="0" smtClean="0"/>
          </a:p>
        </p:txBody>
      </p:sp>
      <p:grpSp>
        <p:nvGrpSpPr>
          <p:cNvPr id="9" name="Grouper 8"/>
          <p:cNvGrpSpPr/>
          <p:nvPr/>
        </p:nvGrpSpPr>
        <p:grpSpPr>
          <a:xfrm>
            <a:off x="899592" y="3645024"/>
            <a:ext cx="3209776" cy="1985640"/>
            <a:chOff x="899592" y="2924944"/>
            <a:chExt cx="3209776" cy="198564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9592" y="2924944"/>
              <a:ext cx="1625600" cy="1625600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1720" y="2924944"/>
              <a:ext cx="977528" cy="977528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3768" y="3284984"/>
              <a:ext cx="1625600" cy="1625600"/>
            </a:xfrm>
            <a:prstGeom prst="rect">
              <a:avLst/>
            </a:prstGeom>
          </p:spPr>
        </p:pic>
      </p:grp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3356992"/>
            <a:ext cx="2160240" cy="2160240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 flipV="1">
            <a:off x="2483768" y="3573016"/>
            <a:ext cx="4896544" cy="72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619672" y="5517232"/>
            <a:ext cx="1301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HTTP Clients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164288" y="551723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HTTP Server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283968" y="321297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Requête HTTP</a:t>
            </a:r>
            <a:endParaRPr lang="fr-FR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3635896" y="5301208"/>
            <a:ext cx="4104456" cy="72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4788024" y="5373216"/>
            <a:ext cx="1472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Réponse HTTP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560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Enchainement Client Serveur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9144000" cy="33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8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URL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Unique Resource Location</a:t>
            </a:r>
          </a:p>
          <a:p>
            <a:r>
              <a:rPr lang="fr-FR" dirty="0" smtClean="0"/>
              <a:t>Identifie les ressources de manière unique sur le Web </a:t>
            </a:r>
          </a:p>
          <a:p>
            <a:r>
              <a:rPr lang="fr-FR" dirty="0" smtClean="0"/>
              <a:t>4 parties </a:t>
            </a:r>
          </a:p>
          <a:p>
            <a:pPr lvl="1"/>
            <a:r>
              <a:rPr lang="fr-FR" dirty="0" smtClean="0"/>
              <a:t>Protocole (http, ftp, mail, …) </a:t>
            </a:r>
          </a:p>
          <a:p>
            <a:pPr lvl="1"/>
            <a:r>
              <a:rPr lang="fr-FR" dirty="0" smtClean="0"/>
              <a:t>Host (</a:t>
            </a:r>
            <a:r>
              <a:rPr lang="fr-FR" dirty="0" err="1" smtClean="0"/>
              <a:t>google.com</a:t>
            </a:r>
            <a:r>
              <a:rPr lang="fr-FR" dirty="0" smtClean="0"/>
              <a:t>) </a:t>
            </a:r>
          </a:p>
          <a:p>
            <a:pPr lvl="1"/>
            <a:r>
              <a:rPr lang="fr-FR" dirty="0" smtClean="0"/>
              <a:t>Port (8080, 80) </a:t>
            </a:r>
          </a:p>
          <a:p>
            <a:pPr lvl="1"/>
            <a:r>
              <a:rPr lang="fr-FR" dirty="0" err="1" smtClean="0"/>
              <a:t>Path</a:t>
            </a:r>
            <a:r>
              <a:rPr lang="fr-FR" dirty="0" smtClean="0"/>
              <a:t> (Chemin vers la ressource sur le serveur) 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196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Requêtes HTTP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Permet à un client d’envoyer des messages à un serveur </a:t>
            </a:r>
          </a:p>
          <a:p>
            <a:r>
              <a:rPr lang="fr-FR" dirty="0"/>
              <a:t>F</a:t>
            </a:r>
            <a:r>
              <a:rPr lang="fr-FR" dirty="0" smtClean="0"/>
              <a:t>ormat d’un message HTTP</a:t>
            </a:r>
          </a:p>
          <a:p>
            <a:pPr lvl="1"/>
            <a:r>
              <a:rPr lang="fr-FR" dirty="0" err="1" smtClean="0"/>
              <a:t>Request</a:t>
            </a:r>
            <a:r>
              <a:rPr lang="fr-FR" dirty="0" smtClean="0"/>
              <a:t> Message Header </a:t>
            </a:r>
          </a:p>
          <a:p>
            <a:pPr lvl="2"/>
            <a:r>
              <a:rPr lang="fr-FR" dirty="0" err="1" smtClean="0"/>
              <a:t>Request</a:t>
            </a:r>
            <a:r>
              <a:rPr lang="fr-FR" dirty="0" smtClean="0"/>
              <a:t> Line </a:t>
            </a:r>
          </a:p>
          <a:p>
            <a:pPr lvl="2"/>
            <a:r>
              <a:rPr lang="fr-FR" dirty="0" err="1" smtClean="0"/>
              <a:t>Request</a:t>
            </a:r>
            <a:r>
              <a:rPr lang="fr-FR" dirty="0" smtClean="0"/>
              <a:t> Headers [</a:t>
            </a:r>
            <a:r>
              <a:rPr lang="fr-FR" dirty="0" err="1" smtClean="0"/>
              <a:t>Optional</a:t>
            </a:r>
            <a:r>
              <a:rPr lang="fr-FR" dirty="0" smtClean="0"/>
              <a:t>]</a:t>
            </a:r>
          </a:p>
          <a:p>
            <a:pPr lvl="1"/>
            <a:r>
              <a:rPr lang="fr-FR" dirty="0" err="1" smtClean="0"/>
              <a:t>Request</a:t>
            </a:r>
            <a:r>
              <a:rPr lang="fr-FR" dirty="0" smtClean="0"/>
              <a:t> Message Body </a:t>
            </a:r>
          </a:p>
          <a:p>
            <a:pPr marL="365760" lvl="1" indent="0">
              <a:buNone/>
            </a:pP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6780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Request</a:t>
            </a:r>
            <a:r>
              <a:rPr lang="fr-FR" dirty="0" smtClean="0"/>
              <a:t> Message Header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err="1" smtClean="0"/>
              <a:t>Request</a:t>
            </a:r>
            <a:r>
              <a:rPr lang="fr-FR" dirty="0" smtClean="0"/>
              <a:t> Line 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err="1" smtClean="0"/>
              <a:t>Request</a:t>
            </a:r>
            <a:r>
              <a:rPr lang="fr-FR" dirty="0" smtClean="0"/>
              <a:t> Headers 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Rectangle 3"/>
          <p:cNvSpPr/>
          <p:nvPr/>
        </p:nvSpPr>
        <p:spPr>
          <a:xfrm>
            <a:off x="1043608" y="2132856"/>
            <a:ext cx="5522912" cy="5760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/>
              <a:t>POST /</a:t>
            </a:r>
            <a:r>
              <a:rPr lang="fr-FR" sz="1200" dirty="0" err="1"/>
              <a:t>bibliotheque</a:t>
            </a:r>
            <a:r>
              <a:rPr lang="fr-FR" sz="1200" dirty="0"/>
              <a:t>/faces/</a:t>
            </a:r>
            <a:r>
              <a:rPr lang="fr-FR" sz="1200" dirty="0" err="1"/>
              <a:t>views</a:t>
            </a:r>
            <a:r>
              <a:rPr lang="fr-FR" sz="1200" dirty="0"/>
              <a:t>/</a:t>
            </a:r>
            <a:r>
              <a:rPr lang="fr-FR" sz="1200" dirty="0" err="1"/>
              <a:t>categorie</a:t>
            </a:r>
            <a:r>
              <a:rPr lang="fr-FR" sz="1200" dirty="0"/>
              <a:t>/</a:t>
            </a:r>
            <a:r>
              <a:rPr lang="fr-FR" sz="1200" dirty="0" err="1"/>
              <a:t>Create.xhtml</a:t>
            </a:r>
            <a:r>
              <a:rPr lang="fr-FR" sz="1200" dirty="0"/>
              <a:t> HTTP/1.1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576" y="3933056"/>
            <a:ext cx="7416824" cy="27363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/>
              <a:t>Host</a:t>
            </a:r>
            <a:r>
              <a:rPr lang="fr-FR" sz="1200" dirty="0"/>
              <a:t>: localhost:8080</a:t>
            </a:r>
          </a:p>
          <a:p>
            <a:r>
              <a:rPr lang="fr-FR" sz="1200" dirty="0" err="1"/>
              <a:t>Connection</a:t>
            </a:r>
            <a:r>
              <a:rPr lang="fr-FR" sz="1200" dirty="0"/>
              <a:t>: </a:t>
            </a:r>
            <a:r>
              <a:rPr lang="fr-FR" sz="1200" dirty="0" err="1"/>
              <a:t>keep</a:t>
            </a:r>
            <a:r>
              <a:rPr lang="fr-FR" sz="1200" dirty="0"/>
              <a:t>-alive</a:t>
            </a:r>
          </a:p>
          <a:p>
            <a:r>
              <a:rPr lang="fr-FR" sz="1200" dirty="0"/>
              <a:t>Content-</a:t>
            </a:r>
            <a:r>
              <a:rPr lang="fr-FR" sz="1200" dirty="0" err="1"/>
              <a:t>Length</a:t>
            </a:r>
            <a:r>
              <a:rPr lang="fr-FR" sz="1200" dirty="0"/>
              <a:t>: 176</a:t>
            </a:r>
          </a:p>
          <a:p>
            <a:r>
              <a:rPr lang="fr-FR" sz="1200" dirty="0"/>
              <a:t>Cache-Control: max-</a:t>
            </a:r>
            <a:r>
              <a:rPr lang="fr-FR" sz="1200" dirty="0" err="1"/>
              <a:t>age</a:t>
            </a:r>
            <a:r>
              <a:rPr lang="fr-FR" sz="1200" dirty="0"/>
              <a:t>=0</a:t>
            </a:r>
          </a:p>
          <a:p>
            <a:r>
              <a:rPr lang="fr-FR" sz="1200" dirty="0" err="1"/>
              <a:t>Accept</a:t>
            </a:r>
            <a:r>
              <a:rPr lang="fr-FR" sz="1200" dirty="0"/>
              <a:t>: </a:t>
            </a:r>
            <a:r>
              <a:rPr lang="fr-FR" sz="1200" dirty="0" err="1"/>
              <a:t>text</a:t>
            </a:r>
            <a:r>
              <a:rPr lang="fr-FR" sz="1200" dirty="0"/>
              <a:t>/</a:t>
            </a:r>
            <a:r>
              <a:rPr lang="fr-FR" sz="1200" dirty="0" err="1"/>
              <a:t>html,application</a:t>
            </a:r>
            <a:r>
              <a:rPr lang="fr-FR" sz="1200" dirty="0"/>
              <a:t>/</a:t>
            </a:r>
            <a:r>
              <a:rPr lang="fr-FR" sz="1200" dirty="0" err="1"/>
              <a:t>xhtml+xml,application</a:t>
            </a:r>
            <a:r>
              <a:rPr lang="fr-FR" sz="1200" dirty="0"/>
              <a:t>/</a:t>
            </a:r>
            <a:r>
              <a:rPr lang="fr-FR" sz="1200" dirty="0" err="1"/>
              <a:t>xml;q</a:t>
            </a:r>
            <a:r>
              <a:rPr lang="fr-FR" sz="1200" dirty="0"/>
              <a:t>=0.9,image/</a:t>
            </a:r>
            <a:r>
              <a:rPr lang="fr-FR" sz="1200" dirty="0" err="1"/>
              <a:t>webp</a:t>
            </a:r>
            <a:r>
              <a:rPr lang="fr-FR" sz="1200" dirty="0"/>
              <a:t>,*/*;q=0.8</a:t>
            </a:r>
          </a:p>
          <a:p>
            <a:r>
              <a:rPr lang="fr-FR" sz="1200" dirty="0" err="1"/>
              <a:t>Origin</a:t>
            </a:r>
            <a:r>
              <a:rPr lang="fr-FR" sz="1200" dirty="0"/>
              <a:t>: http://localhost:8080</a:t>
            </a:r>
          </a:p>
          <a:p>
            <a:r>
              <a:rPr lang="fr-FR" sz="1200" dirty="0"/>
              <a:t>User-Agent: Mozilla/5.0 (Macintosh; Intel Mac OS X 10_10_0) </a:t>
            </a:r>
            <a:r>
              <a:rPr lang="fr-FR" sz="1200" dirty="0" err="1"/>
              <a:t>AppleWebKit</a:t>
            </a:r>
            <a:r>
              <a:rPr lang="fr-FR" sz="1200" dirty="0"/>
              <a:t>/537.36 (KHTML, </a:t>
            </a:r>
            <a:r>
              <a:rPr lang="fr-FR" sz="1200" dirty="0" err="1"/>
              <a:t>like</a:t>
            </a:r>
            <a:r>
              <a:rPr lang="fr-FR" sz="1200" dirty="0"/>
              <a:t> Gecko) Chrome/39.0.2171.65 Safari/537.36</a:t>
            </a:r>
          </a:p>
          <a:p>
            <a:r>
              <a:rPr lang="fr-FR" sz="1200" dirty="0"/>
              <a:t>Content-Type: application/x-www-</a:t>
            </a:r>
            <a:r>
              <a:rPr lang="fr-FR" sz="1200" dirty="0" err="1"/>
              <a:t>form</a:t>
            </a:r>
            <a:r>
              <a:rPr lang="fr-FR" sz="1200" dirty="0"/>
              <a:t>-</a:t>
            </a:r>
            <a:r>
              <a:rPr lang="fr-FR" sz="1200" dirty="0" err="1"/>
              <a:t>urlencoded</a:t>
            </a:r>
            <a:endParaRPr lang="fr-FR" sz="1200" dirty="0"/>
          </a:p>
          <a:p>
            <a:r>
              <a:rPr lang="fr-FR" sz="1200" dirty="0" err="1"/>
              <a:t>Referer</a:t>
            </a:r>
            <a:r>
              <a:rPr lang="fr-FR" sz="1200" dirty="0"/>
              <a:t>: http://localhost:8080/</a:t>
            </a:r>
            <a:r>
              <a:rPr lang="fr-FR" sz="1200" dirty="0" err="1"/>
              <a:t>bibliotheque</a:t>
            </a:r>
            <a:r>
              <a:rPr lang="fr-FR" sz="1200" dirty="0"/>
              <a:t>/faces/</a:t>
            </a:r>
            <a:r>
              <a:rPr lang="fr-FR" sz="1200" dirty="0" err="1"/>
              <a:t>views</a:t>
            </a:r>
            <a:r>
              <a:rPr lang="fr-FR" sz="1200" dirty="0"/>
              <a:t>/</a:t>
            </a:r>
            <a:r>
              <a:rPr lang="fr-FR" sz="1200" dirty="0" err="1"/>
              <a:t>categorie</a:t>
            </a:r>
            <a:r>
              <a:rPr lang="fr-FR" sz="1200" dirty="0"/>
              <a:t>/</a:t>
            </a:r>
            <a:r>
              <a:rPr lang="fr-FR" sz="1200" dirty="0" err="1"/>
              <a:t>List.xhtml</a:t>
            </a:r>
            <a:endParaRPr lang="fr-FR" sz="1200" dirty="0"/>
          </a:p>
          <a:p>
            <a:r>
              <a:rPr lang="fr-FR" sz="1200" dirty="0" err="1"/>
              <a:t>Accept-Encoding</a:t>
            </a:r>
            <a:r>
              <a:rPr lang="fr-FR" sz="1200" dirty="0"/>
              <a:t>: </a:t>
            </a:r>
            <a:r>
              <a:rPr lang="fr-FR" sz="1200" dirty="0" err="1"/>
              <a:t>gzip</a:t>
            </a:r>
            <a:r>
              <a:rPr lang="fr-FR" sz="1200" dirty="0"/>
              <a:t>, </a:t>
            </a:r>
            <a:r>
              <a:rPr lang="fr-FR" sz="1200" dirty="0" err="1"/>
              <a:t>deflate</a:t>
            </a:r>
            <a:endParaRPr lang="fr-FR" sz="1200" dirty="0"/>
          </a:p>
          <a:p>
            <a:r>
              <a:rPr lang="fr-FR" sz="1200" dirty="0" err="1"/>
              <a:t>Accept-Language</a:t>
            </a:r>
            <a:r>
              <a:rPr lang="fr-FR" sz="1200" dirty="0"/>
              <a:t>: </a:t>
            </a:r>
            <a:r>
              <a:rPr lang="fr-FR" sz="1200" dirty="0" err="1"/>
              <a:t>fr,fr-FR;q</a:t>
            </a:r>
            <a:r>
              <a:rPr lang="fr-FR" sz="1200" dirty="0"/>
              <a:t>=0.8,en;q=0.6</a:t>
            </a:r>
          </a:p>
          <a:p>
            <a:r>
              <a:rPr lang="fr-FR" sz="1200" dirty="0"/>
              <a:t>Cookie: JSESSIONID=d64a9484e61761662575b5d14af1</a:t>
            </a:r>
          </a:p>
        </p:txBody>
      </p:sp>
    </p:spTree>
    <p:extLst>
      <p:ext uri="{BB962C8B-B14F-4D97-AF65-F5344CB8AC3E}">
        <p14:creationId xmlns:p14="http://schemas.microsoft.com/office/powerpoint/2010/main" val="561943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Request</a:t>
            </a:r>
            <a:r>
              <a:rPr lang="fr-FR" dirty="0" smtClean="0"/>
              <a:t> Message Body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Contient les données supplémentaires envoyées au serveur</a:t>
            </a:r>
          </a:p>
        </p:txBody>
      </p:sp>
      <p:sp>
        <p:nvSpPr>
          <p:cNvPr id="4" name="Rectangle 3"/>
          <p:cNvSpPr/>
          <p:nvPr/>
        </p:nvSpPr>
        <p:spPr>
          <a:xfrm>
            <a:off x="899592" y="2852936"/>
            <a:ext cx="5522912" cy="5760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/>
              <a:t>j_idt13:nom:Miage</a:t>
            </a:r>
          </a:p>
          <a:p>
            <a:r>
              <a:rPr lang="fr-FR" sz="1200" dirty="0"/>
              <a:t>j_idt13:description:NTDP</a:t>
            </a:r>
          </a:p>
        </p:txBody>
      </p:sp>
    </p:spTree>
    <p:extLst>
      <p:ext uri="{BB962C8B-B14F-4D97-AF65-F5344CB8AC3E}">
        <p14:creationId xmlns:p14="http://schemas.microsoft.com/office/powerpoint/2010/main" val="214707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Réponse HTTP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Réponse du serveur au client </a:t>
            </a:r>
          </a:p>
          <a:p>
            <a:endParaRPr lang="fr-FR" dirty="0" smtClean="0"/>
          </a:p>
          <a:p>
            <a:r>
              <a:rPr lang="fr-FR" dirty="0" smtClean="0"/>
              <a:t>Format d’une réponse HTTP</a:t>
            </a:r>
            <a:endParaRPr lang="fr-FR" dirty="0"/>
          </a:p>
          <a:p>
            <a:pPr lvl="1"/>
            <a:r>
              <a:rPr lang="fr-FR" dirty="0" err="1" smtClean="0"/>
              <a:t>Response</a:t>
            </a:r>
            <a:r>
              <a:rPr lang="fr-FR" dirty="0" smtClean="0"/>
              <a:t> Message </a:t>
            </a:r>
            <a:r>
              <a:rPr lang="fr-FR" dirty="0"/>
              <a:t>Header </a:t>
            </a:r>
          </a:p>
          <a:p>
            <a:pPr lvl="2"/>
            <a:r>
              <a:rPr lang="fr-FR" dirty="0" err="1" smtClean="0"/>
              <a:t>Response</a:t>
            </a:r>
            <a:r>
              <a:rPr lang="fr-FR" dirty="0" smtClean="0"/>
              <a:t> Line </a:t>
            </a:r>
            <a:endParaRPr lang="fr-FR" dirty="0"/>
          </a:p>
          <a:p>
            <a:pPr lvl="2"/>
            <a:r>
              <a:rPr lang="fr-FR" dirty="0" err="1" smtClean="0"/>
              <a:t>Response</a:t>
            </a:r>
            <a:r>
              <a:rPr lang="fr-FR" dirty="0" smtClean="0"/>
              <a:t> Headers</a:t>
            </a:r>
            <a:endParaRPr lang="fr-FR" dirty="0"/>
          </a:p>
          <a:p>
            <a:pPr lvl="1"/>
            <a:r>
              <a:rPr lang="fr-FR" dirty="0" err="1" smtClean="0"/>
              <a:t>Response</a:t>
            </a:r>
            <a:r>
              <a:rPr lang="fr-FR" dirty="0" smtClean="0"/>
              <a:t> Message [</a:t>
            </a:r>
            <a:r>
              <a:rPr lang="fr-FR" dirty="0" err="1" smtClean="0"/>
              <a:t>Optional</a:t>
            </a:r>
            <a:r>
              <a:rPr lang="fr-FR" dirty="0" smtClean="0"/>
              <a:t>]</a:t>
            </a:r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87987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Response</a:t>
            </a:r>
            <a:r>
              <a:rPr lang="fr-FR" dirty="0" smtClean="0"/>
              <a:t> Message Header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err="1" smtClean="0"/>
              <a:t>Response</a:t>
            </a:r>
            <a:r>
              <a:rPr lang="fr-FR" dirty="0" smtClean="0"/>
              <a:t> Line 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err="1" smtClean="0"/>
              <a:t>Response</a:t>
            </a:r>
            <a:r>
              <a:rPr lang="fr-FR" dirty="0" smtClean="0"/>
              <a:t> Headers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971600" y="3356992"/>
            <a:ext cx="7488832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/>
              <a:t>HTTP/1.1 200 OK</a:t>
            </a:r>
          </a:p>
          <a:p>
            <a:r>
              <a:rPr lang="fr-FR" sz="1200" dirty="0"/>
              <a:t>X-</a:t>
            </a:r>
            <a:r>
              <a:rPr lang="fr-FR" sz="1200" dirty="0" err="1"/>
              <a:t>Powered</a:t>
            </a:r>
            <a:r>
              <a:rPr lang="fr-FR" sz="1200" dirty="0"/>
              <a:t>-By: Servlet/3.1 JSP/2.3 (</a:t>
            </a:r>
            <a:r>
              <a:rPr lang="fr-FR" sz="1200" dirty="0" err="1"/>
              <a:t>GlassFish</a:t>
            </a:r>
            <a:r>
              <a:rPr lang="fr-FR" sz="1200" dirty="0"/>
              <a:t> Server Open Source Edition  4.0  Java/Oracle Corporation/1.8)</a:t>
            </a:r>
          </a:p>
          <a:p>
            <a:r>
              <a:rPr lang="fr-FR" sz="1200" dirty="0"/>
              <a:t>Server: </a:t>
            </a:r>
            <a:r>
              <a:rPr lang="fr-FR" sz="1200" dirty="0" err="1"/>
              <a:t>GlassFish</a:t>
            </a:r>
            <a:r>
              <a:rPr lang="fr-FR" sz="1200" dirty="0"/>
              <a:t> Server Open Source Edition  4.0</a:t>
            </a:r>
          </a:p>
          <a:p>
            <a:r>
              <a:rPr lang="fr-FR" sz="1200" dirty="0"/>
              <a:t>Content-Type: </a:t>
            </a:r>
            <a:r>
              <a:rPr lang="fr-FR" sz="1200" dirty="0" err="1"/>
              <a:t>text</a:t>
            </a:r>
            <a:r>
              <a:rPr lang="fr-FR" sz="1200" dirty="0"/>
              <a:t>/</a:t>
            </a:r>
            <a:r>
              <a:rPr lang="fr-FR" sz="1200" dirty="0" err="1"/>
              <a:t>html;charset</a:t>
            </a:r>
            <a:r>
              <a:rPr lang="fr-FR" sz="1200" dirty="0"/>
              <a:t>=UTF-8</a:t>
            </a:r>
          </a:p>
          <a:p>
            <a:r>
              <a:rPr lang="fr-FR" sz="1200" dirty="0"/>
              <a:t>Date: Sun, 23 </a:t>
            </a:r>
            <a:r>
              <a:rPr lang="fr-FR" sz="1200" dirty="0" err="1"/>
              <a:t>Nov</a:t>
            </a:r>
            <a:r>
              <a:rPr lang="fr-FR" sz="1200" dirty="0"/>
              <a:t> 2014 16:05:39 GMT</a:t>
            </a:r>
          </a:p>
          <a:p>
            <a:r>
              <a:rPr lang="fr-FR" sz="1200" dirty="0"/>
              <a:t>Content-</a:t>
            </a:r>
            <a:r>
              <a:rPr lang="fr-FR" sz="1200" dirty="0" err="1"/>
              <a:t>Length</a:t>
            </a:r>
            <a:r>
              <a:rPr lang="fr-FR" sz="1200" dirty="0"/>
              <a:t>: 2274</a:t>
            </a:r>
          </a:p>
        </p:txBody>
      </p:sp>
      <p:sp>
        <p:nvSpPr>
          <p:cNvPr id="5" name="Rectangle 4"/>
          <p:cNvSpPr/>
          <p:nvPr/>
        </p:nvSpPr>
        <p:spPr>
          <a:xfrm>
            <a:off x="971600" y="2060848"/>
            <a:ext cx="7488832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/>
              <a:t>HTTP/1.1 200 </a:t>
            </a:r>
            <a:r>
              <a:rPr lang="fr-FR" sz="1200" dirty="0" smtClean="0"/>
              <a:t>OK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769865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Response</a:t>
            </a:r>
            <a:r>
              <a:rPr lang="fr-FR" dirty="0" smtClean="0"/>
              <a:t> Message Body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err="1" smtClean="0"/>
              <a:t>Response</a:t>
            </a:r>
            <a:r>
              <a:rPr lang="fr-FR" dirty="0" smtClean="0"/>
              <a:t> Body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971600" y="2276872"/>
            <a:ext cx="7488832" cy="23762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/>
              <a:t>&lt;?</a:t>
            </a:r>
            <a:r>
              <a:rPr lang="fr-FR" sz="1200" dirty="0" err="1"/>
              <a:t>xml</a:t>
            </a:r>
            <a:r>
              <a:rPr lang="fr-FR" sz="1200" dirty="0"/>
              <a:t> version="1.0" </a:t>
            </a:r>
            <a:r>
              <a:rPr lang="fr-FR" sz="1200" dirty="0" err="1"/>
              <a:t>encoding</a:t>
            </a:r>
            <a:r>
              <a:rPr lang="fr-FR" sz="1200" dirty="0"/>
              <a:t>="UTF-8" ?&gt;</a:t>
            </a:r>
          </a:p>
          <a:p>
            <a:r>
              <a:rPr lang="fr-FR" sz="1200" dirty="0"/>
              <a:t>&lt;!DOCTYPE html&gt;</a:t>
            </a:r>
          </a:p>
          <a:p>
            <a:r>
              <a:rPr lang="fr-FR" sz="1200" dirty="0"/>
              <a:t>&lt;html </a:t>
            </a:r>
            <a:r>
              <a:rPr lang="fr-FR" sz="1200" dirty="0" err="1"/>
              <a:t>xmlns</a:t>
            </a:r>
            <a:r>
              <a:rPr lang="fr-FR" sz="1200" dirty="0"/>
              <a:t>="http://www.w3.org/1999/</a:t>
            </a:r>
            <a:r>
              <a:rPr lang="fr-FR" sz="1200" dirty="0" err="1"/>
              <a:t>xhtml</a:t>
            </a:r>
            <a:r>
              <a:rPr lang="fr-FR" sz="1200" dirty="0"/>
              <a:t>"&gt;&lt;html </a:t>
            </a:r>
            <a:r>
              <a:rPr lang="fr-FR" sz="1200" dirty="0" err="1"/>
              <a:t>xmlns</a:t>
            </a:r>
            <a:r>
              <a:rPr lang="fr-FR" sz="1200" dirty="0"/>
              <a:t>="http://www.w3.org/1999/</a:t>
            </a:r>
            <a:r>
              <a:rPr lang="fr-FR" sz="1200" dirty="0" err="1"/>
              <a:t>xhtml</a:t>
            </a:r>
            <a:r>
              <a:rPr lang="fr-FR" sz="1200" dirty="0"/>
              <a:t>"&gt;&lt;</a:t>
            </a:r>
            <a:r>
              <a:rPr lang="fr-FR" sz="1200" dirty="0" err="1"/>
              <a:t>head</a:t>
            </a:r>
            <a:r>
              <a:rPr lang="fr-FR" sz="1200" dirty="0"/>
              <a:t>&gt;&lt;</a:t>
            </a:r>
            <a:r>
              <a:rPr lang="fr-FR" sz="1200" dirty="0" err="1"/>
              <a:t>link</a:t>
            </a:r>
            <a:r>
              <a:rPr lang="fr-FR" sz="1200" dirty="0"/>
              <a:t> type="</a:t>
            </a:r>
            <a:r>
              <a:rPr lang="fr-FR" sz="1200" dirty="0" err="1"/>
              <a:t>text</a:t>
            </a:r>
            <a:r>
              <a:rPr lang="fr-FR" sz="1200" dirty="0"/>
              <a:t>/</a:t>
            </a:r>
            <a:r>
              <a:rPr lang="fr-FR" sz="1200" dirty="0" err="1"/>
              <a:t>css</a:t>
            </a:r>
            <a:r>
              <a:rPr lang="fr-FR" sz="1200" dirty="0"/>
              <a:t>" </a:t>
            </a:r>
            <a:r>
              <a:rPr lang="fr-FR" sz="1200" dirty="0" err="1"/>
              <a:t>rel</a:t>
            </a:r>
            <a:r>
              <a:rPr lang="fr-FR" sz="1200" dirty="0"/>
              <a:t>="</a:t>
            </a:r>
            <a:r>
              <a:rPr lang="fr-FR" sz="1200" dirty="0" err="1"/>
              <a:t>stylesheet</a:t>
            </a:r>
            <a:r>
              <a:rPr lang="fr-FR" sz="1200" dirty="0"/>
              <a:t>" </a:t>
            </a:r>
            <a:r>
              <a:rPr lang="fr-FR" sz="1200" dirty="0" err="1"/>
              <a:t>href</a:t>
            </a:r>
            <a:r>
              <a:rPr lang="fr-FR" sz="1200" dirty="0"/>
              <a:t>="/</a:t>
            </a:r>
            <a:r>
              <a:rPr lang="fr-FR" sz="1200" dirty="0" err="1"/>
              <a:t>bibliotheque</a:t>
            </a:r>
            <a:r>
              <a:rPr lang="fr-FR" sz="1200" dirty="0"/>
              <a:t>/faces/</a:t>
            </a:r>
            <a:r>
              <a:rPr lang="fr-FR" sz="1200" dirty="0" err="1"/>
              <a:t>javax.faces.resource</a:t>
            </a:r>
            <a:r>
              <a:rPr lang="fr-FR" sz="1200" dirty="0"/>
              <a:t>/</a:t>
            </a:r>
            <a:r>
              <a:rPr lang="fr-FR" sz="1200" dirty="0" err="1"/>
              <a:t>theme.css?ln</a:t>
            </a:r>
            <a:r>
              <a:rPr lang="fr-FR" sz="1200" dirty="0"/>
              <a:t>=</a:t>
            </a:r>
            <a:r>
              <a:rPr lang="fr-FR" sz="1200" dirty="0" err="1"/>
              <a:t>primefaces</a:t>
            </a:r>
            <a:r>
              <a:rPr lang="fr-FR" sz="1200" dirty="0"/>
              <a:t>-aristo" /&gt;&lt;</a:t>
            </a:r>
            <a:r>
              <a:rPr lang="fr-FR" sz="1200" dirty="0" err="1"/>
              <a:t>link</a:t>
            </a:r>
            <a:r>
              <a:rPr lang="fr-FR" sz="1200" dirty="0"/>
              <a:t> type="</a:t>
            </a:r>
            <a:r>
              <a:rPr lang="fr-FR" sz="1200" dirty="0" err="1"/>
              <a:t>text</a:t>
            </a:r>
            <a:r>
              <a:rPr lang="fr-FR" sz="1200" dirty="0"/>
              <a:t>/</a:t>
            </a:r>
            <a:r>
              <a:rPr lang="fr-FR" sz="1200" dirty="0" err="1"/>
              <a:t>css</a:t>
            </a:r>
            <a:r>
              <a:rPr lang="fr-FR" sz="1200" dirty="0"/>
              <a:t>" </a:t>
            </a:r>
            <a:r>
              <a:rPr lang="fr-FR" sz="1200" dirty="0" err="1"/>
              <a:t>rel</a:t>
            </a:r>
            <a:r>
              <a:rPr lang="fr-FR" sz="1200" dirty="0"/>
              <a:t>="</a:t>
            </a:r>
            <a:r>
              <a:rPr lang="fr-FR" sz="1200" dirty="0" err="1"/>
              <a:t>stylesheet</a:t>
            </a:r>
            <a:r>
              <a:rPr lang="fr-FR" sz="1200" dirty="0"/>
              <a:t>" </a:t>
            </a:r>
            <a:r>
              <a:rPr lang="fr-FR" sz="1200" dirty="0" err="1"/>
              <a:t>href</a:t>
            </a:r>
            <a:r>
              <a:rPr lang="fr-FR" sz="1200" dirty="0"/>
              <a:t>="/</a:t>
            </a:r>
            <a:r>
              <a:rPr lang="fr-FR" sz="1200" dirty="0" err="1"/>
              <a:t>bibliotheque</a:t>
            </a:r>
            <a:r>
              <a:rPr lang="fr-FR" sz="1200" dirty="0"/>
              <a:t>/faces/</a:t>
            </a:r>
            <a:r>
              <a:rPr lang="fr-FR" sz="1200" dirty="0" err="1"/>
              <a:t>javax.faces.resource</a:t>
            </a:r>
            <a:r>
              <a:rPr lang="fr-FR" sz="1200" dirty="0"/>
              <a:t>/</a:t>
            </a:r>
            <a:r>
              <a:rPr lang="fr-FR" sz="1200" dirty="0" err="1"/>
              <a:t>css</a:t>
            </a:r>
            <a:r>
              <a:rPr lang="fr-FR" sz="1200" dirty="0"/>
              <a:t>/</a:t>
            </a:r>
            <a:r>
              <a:rPr lang="fr-FR" sz="1200" dirty="0" err="1"/>
              <a:t>jsfcrud.css</a:t>
            </a:r>
            <a:r>
              <a:rPr lang="fr-FR" sz="1200" dirty="0"/>
              <a:t>" /&gt;</a:t>
            </a:r>
          </a:p>
          <a:p>
            <a:r>
              <a:rPr lang="fr-FR" sz="1200" dirty="0"/>
              <a:t>        &lt;</a:t>
            </a:r>
            <a:r>
              <a:rPr lang="fr-FR" sz="1200" dirty="0" err="1"/>
              <a:t>meta</a:t>
            </a:r>
            <a:r>
              <a:rPr lang="fr-FR" sz="1200" dirty="0"/>
              <a:t> http-</a:t>
            </a:r>
            <a:r>
              <a:rPr lang="fr-FR" sz="1200" dirty="0" err="1"/>
              <a:t>equiv</a:t>
            </a:r>
            <a:r>
              <a:rPr lang="fr-FR" sz="1200" dirty="0"/>
              <a:t>="Content-Type" content="</a:t>
            </a:r>
            <a:r>
              <a:rPr lang="fr-FR" sz="1200" dirty="0" err="1"/>
              <a:t>text</a:t>
            </a:r>
            <a:r>
              <a:rPr lang="fr-FR" sz="1200" dirty="0"/>
              <a:t>/html; </a:t>
            </a:r>
            <a:r>
              <a:rPr lang="fr-FR" sz="1200" dirty="0" err="1"/>
              <a:t>charset</a:t>
            </a:r>
            <a:r>
              <a:rPr lang="fr-FR" sz="1200" dirty="0"/>
              <a:t>=UTF-8" /&gt;</a:t>
            </a:r>
          </a:p>
          <a:p>
            <a:r>
              <a:rPr lang="fr-FR" sz="1200" dirty="0"/>
              <a:t>        &lt;</a:t>
            </a:r>
            <a:r>
              <a:rPr lang="fr-FR" sz="1200" dirty="0" err="1"/>
              <a:t>title</a:t>
            </a:r>
            <a:r>
              <a:rPr lang="fr-FR" sz="1200" dirty="0"/>
              <a:t>&gt;</a:t>
            </a:r>
            <a:r>
              <a:rPr lang="fr-FR" sz="1200" dirty="0" err="1"/>
              <a:t>Create</a:t>
            </a:r>
            <a:r>
              <a:rPr lang="fr-FR" sz="1200" dirty="0"/>
              <a:t> New </a:t>
            </a:r>
            <a:r>
              <a:rPr lang="fr-FR" sz="1200" dirty="0" err="1"/>
              <a:t>Categorie</a:t>
            </a:r>
            <a:r>
              <a:rPr lang="fr-FR" sz="1200" dirty="0"/>
              <a:t>&lt;/</a:t>
            </a:r>
            <a:r>
              <a:rPr lang="fr-FR" sz="1200" dirty="0" err="1"/>
              <a:t>title</a:t>
            </a:r>
            <a:r>
              <a:rPr lang="fr-FR" sz="1200" dirty="0"/>
              <a:t>&gt;&lt;/</a:t>
            </a:r>
            <a:r>
              <a:rPr lang="fr-FR" sz="1200" dirty="0" err="1"/>
              <a:t>head</a:t>
            </a:r>
            <a:r>
              <a:rPr lang="fr-FR" sz="1200" dirty="0"/>
              <a:t>&gt;&lt;body&gt;</a:t>
            </a:r>
          </a:p>
          <a:p>
            <a:r>
              <a:rPr lang="fr-FR" sz="1200" dirty="0"/>
              <a:t>        &lt;h1&gt;</a:t>
            </a:r>
            <a:r>
              <a:rPr lang="fr-FR" sz="1200" dirty="0" err="1"/>
              <a:t>Create</a:t>
            </a:r>
            <a:r>
              <a:rPr lang="fr-FR" sz="1200" dirty="0"/>
              <a:t> New </a:t>
            </a:r>
            <a:r>
              <a:rPr lang="fr-FR" sz="1200" dirty="0" err="1"/>
              <a:t>Categorie</a:t>
            </a:r>
            <a:endParaRPr lang="fr-FR" sz="1200" dirty="0"/>
          </a:p>
          <a:p>
            <a:r>
              <a:rPr lang="fr-FR" sz="1200" dirty="0"/>
              <a:t>        &lt;/h1&gt;</a:t>
            </a:r>
          </a:p>
          <a:p>
            <a:r>
              <a:rPr lang="fr-FR" sz="1200" dirty="0"/>
              <a:t>        &lt;p&gt;&lt;div id="</a:t>
            </a:r>
            <a:r>
              <a:rPr lang="fr-FR" sz="1200" dirty="0" err="1"/>
              <a:t>messagePanel</a:t>
            </a:r>
            <a:r>
              <a:rPr lang="fr-FR" sz="1200" dirty="0"/>
              <a:t>"&gt;&lt;table&gt;&lt;tr style="</a:t>
            </a:r>
            <a:r>
              <a:rPr lang="fr-FR" sz="1200" dirty="0" err="1"/>
              <a:t>color</a:t>
            </a:r>
            <a:r>
              <a:rPr lang="fr-FR" sz="1200" dirty="0"/>
              <a:t>: green"&gt;&lt;</a:t>
            </a:r>
            <a:r>
              <a:rPr lang="fr-FR" sz="1200" dirty="0" smtClean="0"/>
              <a:t>td</a:t>
            </a:r>
            <a:r>
              <a:rPr lang="fr-FR" sz="1200" dirty="0"/>
              <a:t>&gt;</a:t>
            </a:r>
            <a:r>
              <a:rPr lang="fr-FR" sz="1200" dirty="0" err="1" smtClean="0"/>
              <a:t>Categorie</a:t>
            </a:r>
            <a:r>
              <a:rPr lang="fr-FR" sz="1200" dirty="0" smtClean="0"/>
              <a:t> </a:t>
            </a:r>
            <a:r>
              <a:rPr lang="fr-FR" sz="1200" dirty="0" err="1"/>
              <a:t>was</a:t>
            </a:r>
            <a:r>
              <a:rPr lang="fr-FR" sz="1200" dirty="0"/>
              <a:t> </a:t>
            </a:r>
            <a:r>
              <a:rPr lang="fr-FR" sz="1200" dirty="0" err="1"/>
              <a:t>successfully</a:t>
            </a:r>
            <a:r>
              <a:rPr lang="fr-FR" sz="1200" dirty="0"/>
              <a:t> </a:t>
            </a:r>
            <a:r>
              <a:rPr lang="fr-FR" sz="1200" dirty="0" err="1"/>
              <a:t>created</a:t>
            </a:r>
            <a:r>
              <a:rPr lang="fr-FR" sz="1200" dirty="0"/>
              <a:t>. &lt;/td</a:t>
            </a:r>
            <a:r>
              <a:rPr lang="fr-FR" sz="1200" dirty="0" smtClean="0"/>
              <a:t>&gt;</a:t>
            </a:r>
          </a:p>
          <a:p>
            <a:r>
              <a:rPr lang="fr-FR" sz="1200" dirty="0" smtClean="0"/>
              <a:t>&lt;</a:t>
            </a:r>
            <a:r>
              <a:rPr lang="fr-FR" sz="1200" dirty="0"/>
              <a:t>/tr&gt;&lt;/table&gt;&lt;/div&gt;</a:t>
            </a:r>
          </a:p>
          <a:p>
            <a:r>
              <a:rPr lang="fr-FR" sz="1200" dirty="0"/>
              <a:t>&lt;/html&gt;</a:t>
            </a:r>
          </a:p>
          <a:p>
            <a:r>
              <a:rPr lang="fr-FR" sz="1200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91815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Méthodes HTTP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HTTP définit un ensemble de méthode permet de caractériser les requêtes </a:t>
            </a:r>
          </a:p>
          <a:p>
            <a:pPr lvl="1"/>
            <a:r>
              <a:rPr lang="fr-FR" dirty="0" smtClean="0"/>
              <a:t>GET : Récupérer des ressources à un serveur </a:t>
            </a:r>
          </a:p>
          <a:p>
            <a:pPr lvl="1"/>
            <a:r>
              <a:rPr lang="fr-FR" dirty="0" smtClean="0"/>
              <a:t>POST : Envoyer des données à un serveur</a:t>
            </a:r>
          </a:p>
          <a:p>
            <a:pPr lvl="1"/>
            <a:r>
              <a:rPr lang="fr-FR" dirty="0" smtClean="0"/>
              <a:t>PUT : Modifier des données </a:t>
            </a:r>
          </a:p>
          <a:p>
            <a:pPr lvl="1"/>
            <a:r>
              <a:rPr lang="fr-FR" dirty="0" smtClean="0"/>
              <a:t> DELETE : Suppression de données </a:t>
            </a:r>
          </a:p>
          <a:p>
            <a:pPr lvl="1"/>
            <a:r>
              <a:rPr lang="fr-FR" dirty="0" smtClean="0"/>
              <a:t>OPTIONS : Demander la liste des méthodes supportées par un serveur</a:t>
            </a:r>
          </a:p>
          <a:p>
            <a:pPr lvl="1"/>
            <a:r>
              <a:rPr lang="fr-FR" dirty="0" smtClean="0"/>
              <a:t>Autres : HEAD, TRACE, CONNECT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965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Requêtes REST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Ressources </a:t>
            </a:r>
          </a:p>
          <a:p>
            <a:pPr lvl="1"/>
            <a:r>
              <a:rPr lang="fr-FR" dirty="0" smtClean="0"/>
              <a:t>Identifiée par une URI (</a:t>
            </a:r>
            <a:r>
              <a:rPr lang="fr-FR" dirty="0" smtClean="0">
                <a:hlinkClick r:id="rId2"/>
              </a:rPr>
              <a:t>http://unice.fr/cursus/master/miage</a:t>
            </a:r>
            <a:r>
              <a:rPr lang="fr-FR" dirty="0" smtClean="0"/>
              <a:t>)</a:t>
            </a:r>
          </a:p>
          <a:p>
            <a:r>
              <a:rPr lang="fr-FR" dirty="0" smtClean="0"/>
              <a:t>Méthodes (verbes) permettant de manipuler les ressources (identifiants)</a:t>
            </a:r>
          </a:p>
          <a:p>
            <a:pPr lvl="1"/>
            <a:r>
              <a:rPr lang="fr-FR" dirty="0" smtClean="0"/>
              <a:t>Méthodes HTTP : GET, POST, PUT, DELETE </a:t>
            </a:r>
          </a:p>
          <a:p>
            <a:r>
              <a:rPr lang="fr-FR" dirty="0" smtClean="0"/>
              <a:t>Représentation : Vue sur l’état de la ressource </a:t>
            </a:r>
          </a:p>
          <a:p>
            <a:pPr lvl="1"/>
            <a:r>
              <a:rPr lang="fr-FR" dirty="0" smtClean="0"/>
              <a:t>Format d’échanges entre le client et le serveur (XML, JSON, </a:t>
            </a:r>
            <a:r>
              <a:rPr lang="fr-FR" dirty="0" err="1" smtClean="0"/>
              <a:t>text</a:t>
            </a:r>
            <a:r>
              <a:rPr lang="fr-FR" dirty="0" smtClean="0"/>
              <a:t>/plain,…)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7841704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Ressources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Une ressource est un objet identifiable sur le système</a:t>
            </a: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Livre, Catégorie, Client, Prêt 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Une ressources n’est pas forcément un objet matérialisé  (Prêt, Consultation, Facture…)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Une ressource est identifiée par une URI : Une URI identifie uniquement une ressource sur le système </a:t>
            </a:r>
            <a:r>
              <a:rPr lang="fr-FR" dirty="0" smtClean="0">
                <a:hlinkClick r:id="rId3"/>
              </a:rPr>
              <a:t>http://ntdp.miage.fr/bookstore/books/1</a:t>
            </a:r>
            <a:endParaRPr lang="fr-FR" dirty="0" smtClean="0"/>
          </a:p>
          <a:p>
            <a:pPr>
              <a:buFont typeface="Wingdings"/>
              <a:buChar char="è"/>
            </a:pP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  <p:sp>
        <p:nvSpPr>
          <p:cNvPr id="4" name="Line Callout 1 3"/>
          <p:cNvSpPr/>
          <p:nvPr/>
        </p:nvSpPr>
        <p:spPr>
          <a:xfrm>
            <a:off x="7308304" y="5013176"/>
            <a:ext cx="1584176" cy="612648"/>
          </a:xfrm>
          <a:prstGeom prst="borderCallout1">
            <a:avLst>
              <a:gd name="adj1" fmla="val 18750"/>
              <a:gd name="adj2" fmla="val -8333"/>
              <a:gd name="adj3" fmla="val 37873"/>
              <a:gd name="adj4" fmla="val -168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Clef primaire de la ressource dans la BDD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85999620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Méthodes (Verbes)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Une ressource peut subir quatre opérations de bases CRUD correspondant aux quatre principaux types de requêtes HTTP (GET, PUT, POST, DELETE) </a:t>
            </a:r>
          </a:p>
          <a:p>
            <a:r>
              <a:rPr lang="fr-FR" dirty="0" smtClean="0"/>
              <a:t>REST s’appuie sur le protocole HTTP pour effectuer ces opérations sur les objets </a:t>
            </a:r>
          </a:p>
          <a:p>
            <a:pPr lvl="1"/>
            <a:r>
              <a:rPr lang="fr-FR" dirty="0" smtClean="0"/>
              <a:t>CREATE </a:t>
            </a:r>
            <a:r>
              <a:rPr lang="fr-FR" dirty="0" smtClean="0">
                <a:sym typeface="Wingdings" panose="05000000000000000000" pitchFamily="2" charset="2"/>
              </a:rPr>
              <a:t> POST 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RETRIEVE  GET 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UPDATE  PUT 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DELETE  DELETE 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98518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GET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La méthode GET renvoie une représentation de la ressource tel qu’elle est sur le système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457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GET: </a:t>
            </a:r>
            <a:r>
              <a:rPr lang="fr-FR" dirty="0">
                <a:hlinkClick r:id="rId4"/>
              </a:rPr>
              <a:t>http://</a:t>
            </a:r>
            <a:r>
              <a:rPr lang="fr-FR" dirty="0" smtClean="0">
                <a:hlinkClick r:id="rId4"/>
              </a:rPr>
              <a:t>ntdp.miage.fr/bookstore/books/1</a:t>
            </a:r>
            <a:endParaRPr lang="fr-FR" dirty="0"/>
          </a:p>
        </p:txBody>
      </p:sp>
      <p:cxnSp>
        <p:nvCxnSpPr>
          <p:cNvPr id="11" name="Straight Arrow Connector 10"/>
          <p:cNvCxnSpPr>
            <a:stCxn id="3075" idx="1"/>
            <a:endCxn id="3074" idx="3"/>
          </p:cNvCxnSpPr>
          <p:nvPr/>
        </p:nvCxnSpPr>
        <p:spPr>
          <a:xfrm flipH="1" flipV="1">
            <a:off x="2400350" y="3780961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34916" y="3836947"/>
            <a:ext cx="35296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200</a:t>
            </a:r>
          </a:p>
          <a:p>
            <a:r>
              <a:rPr lang="fr-FR" dirty="0" smtClean="0"/>
              <a:t>Message : OK </a:t>
            </a:r>
          </a:p>
          <a:p>
            <a:r>
              <a:rPr lang="fr-FR" dirty="0" smtClean="0"/>
              <a:t>En-tête : …. </a:t>
            </a:r>
          </a:p>
          <a:p>
            <a:r>
              <a:rPr lang="fr-FR" dirty="0" smtClean="0"/>
              <a:t>Représentation : XML, JSON, html,…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800933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POST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La méthode POST crée une nouvelle ressource sur le système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345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POST: </a:t>
            </a:r>
            <a:r>
              <a:rPr lang="fr-FR" dirty="0"/>
              <a:t>http://</a:t>
            </a:r>
            <a:r>
              <a:rPr lang="fr-FR" dirty="0" smtClean="0"/>
              <a:t>ntdp.miage.fr/bookstore/books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195736" y="4293096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92402" y="3044577"/>
            <a:ext cx="3529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Corps de la requête</a:t>
            </a:r>
          </a:p>
          <a:p>
            <a:r>
              <a:rPr lang="fr-FR" dirty="0" smtClean="0"/>
              <a:t>Représentation : XML, JSON, html,…</a:t>
            </a:r>
            <a:endParaRPr lang="fr-FR" dirty="0"/>
          </a:p>
        </p:txBody>
      </p:sp>
      <p:sp>
        <p:nvSpPr>
          <p:cNvPr id="6" name="TextBox 5"/>
          <p:cNvSpPr txBox="1"/>
          <p:nvPr/>
        </p:nvSpPr>
        <p:spPr>
          <a:xfrm>
            <a:off x="3160916" y="4405461"/>
            <a:ext cx="2897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201, 204 </a:t>
            </a:r>
          </a:p>
          <a:p>
            <a:r>
              <a:rPr lang="fr-FR" dirty="0" smtClean="0"/>
              <a:t>Message : </a:t>
            </a:r>
            <a:r>
              <a:rPr lang="fr-FR" dirty="0" err="1" smtClean="0"/>
              <a:t>Create</a:t>
            </a:r>
            <a:r>
              <a:rPr lang="fr-FR" dirty="0" smtClean="0"/>
              <a:t>, No content</a:t>
            </a:r>
          </a:p>
          <a:p>
            <a:r>
              <a:rPr lang="fr-FR" dirty="0" smtClean="0"/>
              <a:t>En-tête : …..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8263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DELETE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Supprime la ressource identifiée par l’URI sur le serveur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71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DELETE: </a:t>
            </a:r>
            <a:r>
              <a:rPr lang="fr-FR" dirty="0"/>
              <a:t>http://</a:t>
            </a:r>
            <a:r>
              <a:rPr lang="fr-FR" dirty="0" smtClean="0"/>
              <a:t>ntdp.miage.fr/bookstore/books/1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195736" y="4293096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60916" y="4405461"/>
            <a:ext cx="1480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200</a:t>
            </a:r>
          </a:p>
          <a:p>
            <a:r>
              <a:rPr lang="fr-FR" dirty="0" smtClean="0"/>
              <a:t>Message : OK</a:t>
            </a:r>
          </a:p>
          <a:p>
            <a:r>
              <a:rPr lang="fr-FR" dirty="0" smtClean="0"/>
              <a:t>En-tête : …..</a:t>
            </a:r>
            <a:endParaRPr lang="fr-FR" dirty="0"/>
          </a:p>
        </p:txBody>
      </p:sp>
      <p:sp>
        <p:nvSpPr>
          <p:cNvPr id="9" name="Line Callout 1 8"/>
          <p:cNvSpPr/>
          <p:nvPr/>
        </p:nvSpPr>
        <p:spPr>
          <a:xfrm>
            <a:off x="7420496" y="2247263"/>
            <a:ext cx="1471984" cy="612648"/>
          </a:xfrm>
          <a:prstGeom prst="borderCallout1">
            <a:avLst>
              <a:gd name="adj1" fmla="val 18750"/>
              <a:gd name="adj2" fmla="val -8333"/>
              <a:gd name="adj3" fmla="val 104726"/>
              <a:gd name="adj4" fmla="val -228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Identifiant de la ressource sur le serveur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83922554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PUT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Mise à jour de la ressource sur le système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644774" cy="1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00" y="2996952"/>
            <a:ext cx="1594901" cy="161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4070" y="443711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4437112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77963" y="2996952"/>
            <a:ext cx="5946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23147" y="2675245"/>
            <a:ext cx="4433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PUT: </a:t>
            </a:r>
            <a:r>
              <a:rPr lang="fr-FR" dirty="0"/>
              <a:t>http://</a:t>
            </a:r>
            <a:r>
              <a:rPr lang="fr-FR" dirty="0" smtClean="0"/>
              <a:t>ntdp.miage.fr/bookstore/books/1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195736" y="4293096"/>
            <a:ext cx="4326350" cy="2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60916" y="4405461"/>
            <a:ext cx="1480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Statut : 200</a:t>
            </a:r>
          </a:p>
          <a:p>
            <a:r>
              <a:rPr lang="fr-FR" dirty="0" smtClean="0"/>
              <a:t>Message : OK</a:t>
            </a:r>
          </a:p>
          <a:p>
            <a:r>
              <a:rPr lang="fr-FR" dirty="0" smtClean="0"/>
              <a:t>En-tête : …..</a:t>
            </a:r>
            <a:endParaRPr lang="fr-FR" dirty="0"/>
          </a:p>
        </p:txBody>
      </p:sp>
      <p:sp>
        <p:nvSpPr>
          <p:cNvPr id="9" name="Line Callout 1 8"/>
          <p:cNvSpPr/>
          <p:nvPr/>
        </p:nvSpPr>
        <p:spPr>
          <a:xfrm>
            <a:off x="7420496" y="2247263"/>
            <a:ext cx="1471984" cy="612648"/>
          </a:xfrm>
          <a:prstGeom prst="borderCallout1">
            <a:avLst>
              <a:gd name="adj1" fmla="val 18750"/>
              <a:gd name="adj2" fmla="val -8333"/>
              <a:gd name="adj3" fmla="val 103171"/>
              <a:gd name="adj4" fmla="val -467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Identifiant de la ressource sur le serveur</a:t>
            </a:r>
            <a:endParaRPr lang="fr-FR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3044577"/>
            <a:ext cx="3615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En-tête : …..</a:t>
            </a:r>
          </a:p>
          <a:p>
            <a:r>
              <a:rPr lang="fr-FR" dirty="0" smtClean="0"/>
              <a:t>Corps de la requête : XML, JSON,…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359129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Reflexions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Que se passe </a:t>
            </a:r>
            <a:r>
              <a:rPr lang="fr-FR" dirty="0" err="1" smtClean="0"/>
              <a:t>t</a:t>
            </a:r>
            <a:r>
              <a:rPr lang="fr-FR" dirty="0" smtClean="0"/>
              <a:t> il </a:t>
            </a:r>
          </a:p>
          <a:p>
            <a:pPr lvl="1"/>
            <a:r>
              <a:rPr lang="fr-FR" dirty="0" smtClean="0"/>
              <a:t>si on fait de la lecture avec un POST ? </a:t>
            </a:r>
          </a:p>
          <a:p>
            <a:pPr lvl="1"/>
            <a:r>
              <a:rPr lang="fr-FR" dirty="0" smtClean="0"/>
              <a:t>Si on fait une mise à jour avec un DELETE ? </a:t>
            </a:r>
          </a:p>
          <a:p>
            <a:pPr lvl="1"/>
            <a:r>
              <a:rPr lang="fr-FR" dirty="0" smtClean="0"/>
              <a:t>Si on fait une suppression avec un PUT ?</a:t>
            </a:r>
          </a:p>
          <a:p>
            <a:endParaRPr lang="fr-FR" dirty="0"/>
          </a:p>
          <a:p>
            <a:pPr>
              <a:buFont typeface="Wingdings" charset="0"/>
              <a:buChar char="è"/>
            </a:pPr>
            <a:r>
              <a:rPr lang="fr-FR" dirty="0" smtClean="0">
                <a:sym typeface="Wingdings"/>
              </a:rPr>
              <a:t>REST ne l’interdit pas </a:t>
            </a:r>
          </a:p>
          <a:p>
            <a:pPr>
              <a:buFont typeface="Wingdings" charset="0"/>
              <a:buChar char="è"/>
            </a:pPr>
            <a:r>
              <a:rPr lang="fr-FR" dirty="0" smtClean="0">
                <a:sym typeface="Wingdings"/>
              </a:rPr>
              <a:t>Mais si vous le faites, votre application ne respecte pas les exigences REST et donc n’est pas </a:t>
            </a:r>
            <a:r>
              <a:rPr lang="fr-FR" dirty="0" err="1" smtClean="0">
                <a:sym typeface="Wingdings"/>
              </a:rPr>
              <a:t>RESTFul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208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/>
              <a:t>Une représentation désigne les données échangées entre le client et le serveur pour une ressource: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>
                <a:sym typeface="Wingdings" panose="05000000000000000000" pitchFamily="2" charset="2"/>
              </a:rPr>
              <a:t>HTTP GET  Le serveur renvoie au client l’</a:t>
            </a:r>
            <a:r>
              <a:rPr lang="fr-FR" dirty="0">
                <a:sym typeface="Wingdings" panose="05000000000000000000" pitchFamily="2" charset="2"/>
              </a:rPr>
              <a:t>é</a:t>
            </a:r>
            <a:r>
              <a:rPr lang="fr-FR" dirty="0" smtClean="0">
                <a:sym typeface="Wingdings" panose="05000000000000000000" pitchFamily="2" charset="2"/>
              </a:rPr>
              <a:t>tat de la ressource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>
                <a:sym typeface="Wingdings" panose="05000000000000000000" pitchFamily="2" charset="2"/>
              </a:rPr>
              <a:t>PUT, POST  Le client envoie l’</a:t>
            </a:r>
            <a:r>
              <a:rPr lang="fr-FR" dirty="0">
                <a:sym typeface="Wingdings" panose="05000000000000000000" pitchFamily="2" charset="2"/>
              </a:rPr>
              <a:t>é</a:t>
            </a:r>
            <a:r>
              <a:rPr lang="fr-FR" dirty="0" smtClean="0">
                <a:sym typeface="Wingdings" panose="05000000000000000000" pitchFamily="2" charset="2"/>
              </a:rPr>
              <a:t>tat d’une ressource au serveur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Peut être sous différent format :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JSON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XML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XHTML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CSV</a:t>
            </a:r>
            <a:endParaRPr lang="fr-FR" dirty="0">
              <a:sym typeface="Wingdings" panose="05000000000000000000" pitchFamily="2" charset="2"/>
            </a:endParaRPr>
          </a:p>
          <a:p>
            <a:r>
              <a:rPr lang="fr-FR" dirty="0" err="1" smtClean="0">
                <a:sym typeface="Wingdings" panose="05000000000000000000" pitchFamily="2" charset="2"/>
              </a:rPr>
              <a:t>Text</a:t>
            </a:r>
            <a:r>
              <a:rPr lang="fr-FR" dirty="0" smtClean="0">
                <a:sym typeface="Wingdings" panose="05000000000000000000" pitchFamily="2" charset="2"/>
              </a:rPr>
              <a:t>/plain 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130957599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WADL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Web Application Description </a:t>
            </a:r>
            <a:r>
              <a:rPr lang="fr-FR" dirty="0" err="1" smtClean="0"/>
              <a:t>Language</a:t>
            </a:r>
            <a:r>
              <a:rPr lang="fr-FR" dirty="0" smtClean="0"/>
              <a:t> </a:t>
            </a:r>
          </a:p>
          <a:p>
            <a:r>
              <a:rPr lang="fr-FR" dirty="0" smtClean="0"/>
              <a:t>Standard du W3C </a:t>
            </a:r>
          </a:p>
          <a:p>
            <a:r>
              <a:rPr lang="fr-FR" dirty="0" smtClean="0"/>
              <a:t>Permet de décrire les éléments des services </a:t>
            </a:r>
          </a:p>
          <a:p>
            <a:pPr lvl="1"/>
            <a:r>
              <a:rPr lang="fr-FR" dirty="0" smtClean="0"/>
              <a:t>Resource, Méthode, Paramètre, Réponse </a:t>
            </a:r>
          </a:p>
          <a:p>
            <a:r>
              <a:rPr lang="fr-FR" dirty="0" smtClean="0"/>
              <a:t>Permet d’interagir de manière dynamique avec les applications REST 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>
                <a:sym typeface="Wingdings"/>
              </a:rPr>
              <a:t> Moins exploité que le WSDL pour les Services SOAP 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85641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WADL </a:t>
            </a:r>
            <a:endParaRPr lang="fr-FR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5132608" cy="302433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91061"/>
            <a:ext cx="5292760" cy="246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6493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3140968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Rappel </a:t>
            </a:r>
            <a:r>
              <a:rPr lang="fr-FR" dirty="0" smtClean="0">
                <a:sym typeface="Wingdings"/>
              </a:rPr>
              <a:t> </a:t>
            </a:r>
            <a:r>
              <a:rPr lang="fr-FR" dirty="0" smtClean="0"/>
              <a:t>JSON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143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smtClean="0"/>
              <a:t>JSON « </a:t>
            </a:r>
            <a:r>
              <a:rPr lang="fr-FR" b="1" dirty="0" smtClean="0"/>
              <a:t>J</a:t>
            </a:r>
            <a:r>
              <a:rPr lang="fr-FR" dirty="0" smtClean="0"/>
              <a:t>ava</a:t>
            </a:r>
            <a:r>
              <a:rPr lang="fr-FR" b="1" dirty="0"/>
              <a:t>S</a:t>
            </a:r>
            <a:r>
              <a:rPr lang="fr-FR" dirty="0" smtClean="0"/>
              <a:t>cript </a:t>
            </a:r>
            <a:r>
              <a:rPr lang="fr-FR" b="1" dirty="0" err="1" smtClean="0"/>
              <a:t>O</a:t>
            </a:r>
            <a:r>
              <a:rPr lang="fr-FR" dirty="0" err="1" smtClean="0"/>
              <a:t>bect</a:t>
            </a:r>
            <a:r>
              <a:rPr lang="fr-FR" dirty="0" smtClean="0"/>
              <a:t> </a:t>
            </a:r>
            <a:r>
              <a:rPr lang="fr-FR" b="1" dirty="0" smtClean="0"/>
              <a:t>N</a:t>
            </a:r>
            <a:r>
              <a:rPr lang="fr-FR" dirty="0" smtClean="0"/>
              <a:t>otation » est un format d’</a:t>
            </a:r>
            <a:r>
              <a:rPr lang="fr-FR" dirty="0"/>
              <a:t>é</a:t>
            </a:r>
            <a:r>
              <a:rPr lang="fr-FR" dirty="0" smtClean="0"/>
              <a:t>change de données, facile à lire par un humain et interpréter par une machine. 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 smtClean="0"/>
              <a:t>Basé sur JavaScript, il est complètement indépendant des langages de programmation mais utilise des conventions qui sont communes à toutes les langages de programmation (C, C++, Perl, Python, Java, C#, VB, JavaScript,….) </a:t>
            </a:r>
          </a:p>
          <a:p>
            <a:pPr marL="0" indent="0">
              <a:buNone/>
            </a:pPr>
            <a:r>
              <a:rPr lang="fr-FR" dirty="0" smtClean="0"/>
              <a:t>Deux structures : </a:t>
            </a:r>
          </a:p>
          <a:p>
            <a:r>
              <a:rPr lang="fr-FR" dirty="0" smtClean="0"/>
              <a:t>Une collection de clefs/valeurs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Object </a:t>
            </a:r>
          </a:p>
          <a:p>
            <a:r>
              <a:rPr lang="fr-FR" dirty="0" smtClean="0"/>
              <a:t>Une collection ordonnée d’objets 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err="1" smtClean="0">
                <a:sym typeface="Wingdings" panose="05000000000000000000" pitchFamily="2" charset="2"/>
              </a:rPr>
              <a:t>Array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4762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 smtClean="0"/>
              <a:t>Objet </a:t>
            </a:r>
          </a:p>
          <a:p>
            <a:pPr marL="0" indent="0">
              <a:buNone/>
            </a:pPr>
            <a:r>
              <a:rPr lang="fr-FR" dirty="0" smtClean="0"/>
              <a:t>Commence par un « { » et se termine par « } » et composé d’une liste non ordonnée de paire clefs/valeurs. Une clef est suivie de « : » et les paires clef/valeur sont séparés par « , »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 descr="http://json.org/objec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751734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4077072"/>
            <a:ext cx="3816424" cy="25202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rgbClr val="000000"/>
                </a:solidFill>
                <a:latin typeface="Courier New"/>
              </a:rPr>
              <a:t>{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51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nom"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 1"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resume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Resume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 of math 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isbn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"123654"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categorie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pPr lvl="1"/>
            <a:r>
              <a:rPr lang="fr-FR" sz="1200" b="1" dirty="0" smtClean="0">
                <a:solidFill>
                  <a:srgbClr val="000000"/>
                </a:solidFill>
                <a:latin typeface="Courier New"/>
              </a:rPr>
              <a:t>{</a:t>
            </a:r>
            <a:r>
              <a:rPr lang="fr-FR" sz="12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lvl="1"/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id"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2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"nom"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"description"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"Description of 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 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pPr lvl="1"/>
            <a:r>
              <a:rPr lang="fr-FR" sz="1200" b="1" dirty="0" smtClean="0">
                <a:solidFill>
                  <a:srgbClr val="000000"/>
                </a:solidFill>
                <a:latin typeface="Courier New"/>
              </a:rPr>
              <a:t>},</a:t>
            </a:r>
            <a:r>
              <a:rPr lang="fr-FR" sz="12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 err="1">
                <a:solidFill>
                  <a:srgbClr val="808080"/>
                </a:solidFill>
                <a:latin typeface="Courier New"/>
              </a:rPr>
              <a:t>quantite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42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photo"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urier New"/>
              </a:rPr>
              <a:t>""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b="1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fr-FR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592303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ARRAY</a:t>
            </a:r>
          </a:p>
          <a:p>
            <a:pPr marL="0" indent="0">
              <a:buNone/>
            </a:pPr>
            <a:r>
              <a:rPr lang="fr-FR" dirty="0" smtClean="0"/>
              <a:t>Liste ordonnée d’objets commençant par « [«  et se terminant par « ] », les objets sont séparés l’un de l’autre par « , ».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050" name="Picture 2" descr="http://json.org/arra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7032"/>
            <a:ext cx="4039766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76056" y="3211078"/>
            <a:ext cx="3888432" cy="31702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[</a:t>
            </a: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{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51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nom"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 1"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resume"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"Resume of math 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isbn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"123654"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quantite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42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photo"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""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},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{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"id"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102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nom"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Mathematiques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 1"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resume"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"Resume of math 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isbn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"12365444455"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 err="1">
                <a:solidFill>
                  <a:srgbClr val="808080"/>
                </a:solidFill>
                <a:latin typeface="Courier New"/>
              </a:rPr>
              <a:t>quantite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/>
              </a:rPr>
              <a:t>42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8080"/>
                </a:solidFill>
                <a:latin typeface="Courier New"/>
              </a:rPr>
              <a:t>"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photo"</a:t>
            </a:r>
            <a:r>
              <a:rPr lang="en-US" sz="1200" b="1" dirty="0">
                <a:solidFill>
                  <a:srgbClr val="000000"/>
                </a:solidFill>
                <a:latin typeface="Courier New"/>
              </a:rPr>
              <a:t>: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""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r>
              <a:rPr lang="en-US" sz="1200" b="1" dirty="0" smtClean="0">
                <a:solidFill>
                  <a:srgbClr val="000000"/>
                </a:solidFill>
                <a:latin typeface="Courier New"/>
              </a:rPr>
              <a:t>]</a:t>
            </a:r>
            <a:endParaRPr lang="en-US" sz="1200" dirty="0"/>
          </a:p>
          <a:p>
            <a:pPr algn="ctr"/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07104364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Value </a:t>
            </a:r>
          </a:p>
          <a:p>
            <a:pPr marL="0" indent="0">
              <a:buNone/>
            </a:pPr>
            <a:r>
              <a:rPr lang="fr-FR" dirty="0" smtClean="0"/>
              <a:t>Un objet peut être soit un </a:t>
            </a:r>
            <a:r>
              <a:rPr lang="fr-FR" dirty="0"/>
              <a:t>string entre </a:t>
            </a:r>
            <a:r>
              <a:rPr lang="fr-FR" dirty="0" smtClean="0"/>
              <a:t>«</a:t>
            </a:r>
            <a:r>
              <a:rPr lang="fr-FR" dirty="0"/>
              <a:t> ""»  </a:t>
            </a:r>
            <a:r>
              <a:rPr lang="fr-FR" dirty="0" smtClean="0"/>
              <a:t>ou un nombre (entier, décimal)  ou un </a:t>
            </a:r>
            <a:r>
              <a:rPr lang="fr-FR" dirty="0" err="1" smtClean="0"/>
              <a:t>boolean</a:t>
            </a:r>
            <a:r>
              <a:rPr lang="fr-FR" dirty="0" smtClean="0"/>
              <a:t> (</a:t>
            </a:r>
            <a:r>
              <a:rPr lang="fr-FR" dirty="0" err="1" smtClean="0"/>
              <a:t>true</a:t>
            </a:r>
            <a:r>
              <a:rPr lang="fr-FR" dirty="0" smtClean="0"/>
              <a:t>, false) ou </a:t>
            </a:r>
            <a:r>
              <a:rPr lang="fr-FR" dirty="0" err="1" smtClean="0"/>
              <a:t>null</a:t>
            </a:r>
            <a:r>
              <a:rPr lang="fr-FR" dirty="0" smtClean="0"/>
              <a:t> ou un objet.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 descr="http://json.org/val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36615"/>
            <a:ext cx="569595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37963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958532" y="1484784"/>
            <a:ext cx="7056784" cy="20882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xml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"UTF-8</a:t>
            </a:r>
            <a:r>
              <a:rPr lang="fr-FR" sz="1200" b="1" dirty="0" smtClean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200" dirty="0" smtClean="0">
                <a:solidFill>
                  <a:srgbClr val="FF0000"/>
                </a:solidFill>
                <a:latin typeface="Courier New"/>
              </a:rPr>
              <a:t>?&gt;</a:t>
            </a: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"http://schemas.xmlsoap.org/soap/</a:t>
            </a:r>
            <a:r>
              <a:rPr lang="fr-FR" sz="1200" b="1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/"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 err="1">
                <a:solidFill>
                  <a:srgbClr val="FF0000"/>
                </a:solidFill>
                <a:latin typeface="Courier New"/>
              </a:rPr>
              <a:t>xmlns:SOAP-ENV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"http://schemas.xmlsoap.org/soap/</a:t>
            </a:r>
            <a:r>
              <a:rPr lang="fr-FR" sz="1200" b="1" dirty="0" err="1">
                <a:solidFill>
                  <a:srgbClr val="8000FF"/>
                </a:solidFill>
                <a:latin typeface="Courier New"/>
              </a:rPr>
              <a:t>envelope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/"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SOAP-ENV:Header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&lt;ns2:hello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200" dirty="0">
                <a:solidFill>
                  <a:srgbClr val="FF0000"/>
                </a:solidFill>
                <a:latin typeface="Courier New"/>
              </a:rPr>
              <a:t>xmlns:ns2</a:t>
            </a:r>
            <a:r>
              <a:rPr lang="fr-FR" sz="1200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200" b="1" dirty="0">
                <a:solidFill>
                  <a:srgbClr val="8000FF"/>
                </a:solidFill>
                <a:latin typeface="Courier New"/>
              </a:rPr>
              <a:t>"http://services.bibliotheque.ntdp.miage.unice.fr/"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 err="1">
                <a:solidFill>
                  <a:srgbClr val="000000"/>
                </a:solidFill>
                <a:latin typeface="Courier New"/>
              </a:rPr>
              <a:t>Miage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NTDP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name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ns2:hello&gt;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S:Body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sz="12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2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200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sz="1200" dirty="0" err="1">
                <a:solidFill>
                  <a:srgbClr val="0000FF"/>
                </a:solidFill>
                <a:latin typeface="Courier New"/>
              </a:rPr>
              <a:t>S:Envelope</a:t>
            </a:r>
            <a:r>
              <a:rPr lang="fr-FR" sz="1200" dirty="0">
                <a:solidFill>
                  <a:srgbClr val="0000FF"/>
                </a:solidFill>
                <a:latin typeface="Courier New"/>
              </a:rPr>
              <a:t>&gt;</a:t>
            </a:r>
            <a:endParaRPr lang="fr-FR" sz="12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Services Web étendus VS REST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63" y="3501008"/>
            <a:ext cx="780678" cy="74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270534"/>
            <a:ext cx="956799" cy="97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stCxn id="4098" idx="3"/>
            <a:endCxn id="4099" idx="1"/>
          </p:cNvCxnSpPr>
          <p:nvPr/>
        </p:nvCxnSpPr>
        <p:spPr>
          <a:xfrm flipV="1">
            <a:off x="982341" y="3756409"/>
            <a:ext cx="6758011" cy="116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6699" y="4180438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7865930" y="4180438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sp>
        <p:nvSpPr>
          <p:cNvPr id="9" name="TextBox 8"/>
          <p:cNvSpPr txBox="1"/>
          <p:nvPr/>
        </p:nvSpPr>
        <p:spPr>
          <a:xfrm>
            <a:off x="3669657" y="3717032"/>
            <a:ext cx="728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SOAP</a:t>
            </a:r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41" y="5045807"/>
            <a:ext cx="780678" cy="74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930" y="4815333"/>
            <a:ext cx="956799" cy="97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/>
          <p:cNvCxnSpPr>
            <a:stCxn id="13" idx="3"/>
            <a:endCxn id="14" idx="1"/>
          </p:cNvCxnSpPr>
          <p:nvPr/>
        </p:nvCxnSpPr>
        <p:spPr>
          <a:xfrm flipV="1">
            <a:off x="1107919" y="5301208"/>
            <a:ext cx="6758011" cy="116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2277" y="5725237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17" name="TextBox 16"/>
          <p:cNvSpPr txBox="1"/>
          <p:nvPr/>
        </p:nvSpPr>
        <p:spPr>
          <a:xfrm>
            <a:off x="7991508" y="5725237"/>
            <a:ext cx="89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Serveur</a:t>
            </a:r>
            <a:endParaRPr lang="fr-FR" dirty="0"/>
          </a:p>
        </p:txBody>
      </p:sp>
      <p:sp>
        <p:nvSpPr>
          <p:cNvPr id="18" name="TextBox 17"/>
          <p:cNvSpPr txBox="1"/>
          <p:nvPr/>
        </p:nvSpPr>
        <p:spPr>
          <a:xfrm>
            <a:off x="3795235" y="5261831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REST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1872331" y="5096217"/>
            <a:ext cx="4978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hlinkClick r:id="rId4"/>
              </a:rPr>
              <a:t>http://</a:t>
            </a:r>
            <a:r>
              <a:rPr lang="fr-FR" sz="1200" dirty="0" smtClean="0">
                <a:hlinkClick r:id="rId4"/>
              </a:rPr>
              <a:t>localhost:8080/Bibliotheque/webresources/category/Miage%20NTDP</a:t>
            </a:r>
            <a:r>
              <a:rPr lang="fr-FR" sz="1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94484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Services Web étendus VS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SOAP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Avantages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Standardisé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Interopérabilité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Sécurité (WS-Security)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Inconvénients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Performances (enveloppe SOAP supplémentaire)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Complexité, lourdeur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Cible l’appel de service  	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410642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Services Web étendus VS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REST</a:t>
            </a:r>
          </a:p>
          <a:p>
            <a:pPr>
              <a:buFont typeface="Wingdings"/>
              <a:buChar char="è"/>
            </a:pPr>
            <a:r>
              <a:rPr lang="fr-FR" dirty="0" smtClean="0"/>
              <a:t>Avantages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Simplicité de mise en œuvre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Lisibilité par un humain 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Evolutivité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Repose sur les principes du web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Représentations multiples (XML, JSON,…)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Inconvénients 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Sécurité restreinte par l’emploi des méthodes HTTP</a:t>
            </a:r>
          </a:p>
          <a:p>
            <a:pPr lvl="1">
              <a:buFont typeface="Wingdings"/>
              <a:buChar char="è"/>
            </a:pPr>
            <a:r>
              <a:rPr lang="fr-FR" dirty="0" smtClean="0"/>
              <a:t>Cible l’appel de ressources	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220331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WADL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/>
              <a:buChar char="è"/>
            </a:pPr>
            <a:r>
              <a:rPr lang="fr-FR" dirty="0" smtClean="0"/>
              <a:t>Web Application </a:t>
            </a:r>
            <a:r>
              <a:rPr lang="fr-FR" dirty="0" err="1" smtClean="0"/>
              <a:t>Definition</a:t>
            </a:r>
            <a:r>
              <a:rPr lang="fr-FR" dirty="0" smtClean="0"/>
              <a:t> </a:t>
            </a:r>
            <a:r>
              <a:rPr lang="fr-FR" dirty="0" err="1" smtClean="0"/>
              <a:t>Language</a:t>
            </a:r>
            <a:r>
              <a:rPr lang="fr-FR" dirty="0" smtClean="0"/>
              <a:t> est un langage de description des services REST au format XML.  Il est une spécification di W3C initié par SUN (</a:t>
            </a:r>
            <a:r>
              <a:rPr lang="fr-FR" dirty="0" smtClean="0">
                <a:hlinkClick r:id="rId2"/>
              </a:rPr>
              <a:t>www.w.org/Submission/wadl</a:t>
            </a:r>
            <a:r>
              <a:rPr lang="fr-FR" dirty="0" smtClean="0"/>
              <a:t>)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Il décrit les éléments à partir de leur type (Ressources, Verbes, Paramètre, type de requête, Réponse) </a:t>
            </a:r>
          </a:p>
          <a:p>
            <a:pPr>
              <a:buFont typeface="Wingdings"/>
              <a:buChar char="è"/>
            </a:pPr>
            <a:r>
              <a:rPr lang="fr-FR" dirty="0" smtClean="0"/>
              <a:t>Il fournit les informations descriptives d’un service permettant de construire des applications clientes exploitant les services REST.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1406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pPr algn="ctr"/>
            <a:r>
              <a:rPr lang="fr-FR" dirty="0" smtClean="0"/>
              <a:t>Développer des Web Services REST avec JAVA</a:t>
            </a:r>
          </a:p>
          <a:p>
            <a:pPr algn="ctr"/>
            <a:r>
              <a:rPr lang="fr-FR" dirty="0" smtClean="0"/>
              <a:t>Session 1</a:t>
            </a:r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Partie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229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Acronyme de Java API for </a:t>
            </a:r>
            <a:r>
              <a:rPr lang="fr-FR" dirty="0" err="1" smtClean="0"/>
              <a:t>RestFul</a:t>
            </a:r>
            <a:r>
              <a:rPr lang="fr-FR" dirty="0" smtClean="0"/>
              <a:t> Web Services </a:t>
            </a:r>
          </a:p>
          <a:p>
            <a:r>
              <a:rPr lang="fr-FR" dirty="0" smtClean="0"/>
              <a:t>Version courante 2.0 décrite par JSR 339</a:t>
            </a:r>
          </a:p>
          <a:p>
            <a:r>
              <a:rPr lang="fr-FR" dirty="0" smtClean="0"/>
              <a:t>Depuis la version 1.1, il fait partie intégrante de la spécification Java EE 6</a:t>
            </a:r>
          </a:p>
          <a:p>
            <a:r>
              <a:rPr lang="fr-FR" dirty="0" smtClean="0"/>
              <a:t>Décrit la mise en œuvre des services REST web coté serveur</a:t>
            </a:r>
          </a:p>
          <a:p>
            <a:r>
              <a:rPr lang="fr-FR" dirty="0" smtClean="0"/>
              <a:t>Son architecture se repose sur l’utilisation des classes et des annotations pour développer les services web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934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 </a:t>
            </a:r>
            <a:r>
              <a:rPr lang="fr-FR" dirty="0" smtClean="0">
                <a:sym typeface="Wingdings" panose="05000000000000000000" pitchFamily="2" charset="2"/>
              </a:rPr>
              <a:t> Implémentation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JAX-RS est une spécification et autour de cette spécification sont développés plusieurs implémentations </a:t>
            </a:r>
          </a:p>
          <a:p>
            <a:pPr lvl="1"/>
            <a:r>
              <a:rPr lang="fr-FR" dirty="0" smtClean="0"/>
              <a:t>JERSEY : implémentation de référence fournie par Oracle ( </a:t>
            </a:r>
            <a:r>
              <a:rPr lang="fr-FR" dirty="0" smtClean="0">
                <a:hlinkClick r:id="rId2"/>
              </a:rPr>
              <a:t>http://jersey.java.net</a:t>
            </a:r>
            <a:r>
              <a:rPr lang="fr-FR" dirty="0" smtClean="0"/>
              <a:t> ) </a:t>
            </a:r>
          </a:p>
          <a:p>
            <a:pPr lvl="1"/>
            <a:r>
              <a:rPr lang="fr-FR" dirty="0" smtClean="0"/>
              <a:t>CXF : Fournie par Apache ( </a:t>
            </a:r>
            <a:r>
              <a:rPr lang="fr-FR" dirty="0" smtClean="0">
                <a:hlinkClick r:id="rId3"/>
              </a:rPr>
              <a:t>http://cfx.apache.org</a:t>
            </a:r>
            <a:r>
              <a:rPr lang="fr-FR" dirty="0" smtClean="0"/>
              <a:t> )</a:t>
            </a:r>
          </a:p>
          <a:p>
            <a:pPr lvl="1"/>
            <a:r>
              <a:rPr lang="fr-FR" dirty="0" err="1" smtClean="0"/>
              <a:t>RESTEasy</a:t>
            </a:r>
            <a:r>
              <a:rPr lang="fr-FR" dirty="0" smtClean="0"/>
              <a:t> : fournie par JBOSS</a:t>
            </a:r>
          </a:p>
          <a:p>
            <a:pPr lvl="1"/>
            <a:r>
              <a:rPr lang="fr-FR" dirty="0" smtClean="0"/>
              <a:t>RESTLET : L’un des premiers </a:t>
            </a:r>
            <a:r>
              <a:rPr lang="fr-FR" dirty="0" err="1" smtClean="0"/>
              <a:t>framework</a:t>
            </a:r>
            <a:r>
              <a:rPr lang="fr-FR" dirty="0" smtClean="0"/>
              <a:t> implémentant REST pour Java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503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JERSEY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Version actuelle 2.3.1 implémentant les spécifications de JAX-RS 2.0</a:t>
            </a:r>
          </a:p>
          <a:p>
            <a:r>
              <a:rPr lang="fr-FR" dirty="0" smtClean="0"/>
              <a:t>Intégré dans </a:t>
            </a:r>
            <a:r>
              <a:rPr lang="fr-FR" dirty="0" err="1" smtClean="0"/>
              <a:t>Glassfish</a:t>
            </a:r>
            <a:r>
              <a:rPr lang="fr-FR" dirty="0" smtClean="0"/>
              <a:t> et l’implémentation Java EE (6,7)</a:t>
            </a:r>
          </a:p>
          <a:p>
            <a:r>
              <a:rPr lang="fr-FR" dirty="0" smtClean="0"/>
              <a:t>Supportés dans </a:t>
            </a:r>
            <a:r>
              <a:rPr lang="fr-FR" dirty="0" err="1" smtClean="0"/>
              <a:t>Netbeans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170" name="Picture 2" descr="https://jersey.java.net/images/jersey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620688"/>
            <a:ext cx="6096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50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JAX-RS : Développement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Basé sur POJO (Plain Old Java Object) en utilisant des annotations spécifiques JAX-RS</a:t>
            </a:r>
          </a:p>
          <a:p>
            <a:r>
              <a:rPr lang="fr-FR" dirty="0" smtClean="0"/>
              <a:t>Pas de modifications dans les fichiers de configuration </a:t>
            </a:r>
          </a:p>
          <a:p>
            <a:r>
              <a:rPr lang="fr-FR" dirty="0" smtClean="0"/>
              <a:t>Le service est déployé dans une application web</a:t>
            </a:r>
          </a:p>
          <a:p>
            <a:r>
              <a:rPr lang="fr-FR" dirty="0"/>
              <a:t>Pas de possibilité de développer le service à partir d’un WADL contrairement à SOAP</a:t>
            </a:r>
          </a:p>
          <a:p>
            <a:r>
              <a:rPr lang="fr-FR" dirty="0"/>
              <a:t>Approche </a:t>
            </a:r>
            <a:r>
              <a:rPr lang="fr-FR" dirty="0" err="1"/>
              <a:t>Bottom</a:t>
            </a:r>
            <a:r>
              <a:rPr lang="fr-FR" dirty="0"/>
              <a:t>/Up </a:t>
            </a:r>
          </a:p>
          <a:p>
            <a:pPr lvl="1"/>
            <a:r>
              <a:rPr lang="fr-FR" dirty="0"/>
              <a:t>Développer et annoter les classes</a:t>
            </a:r>
          </a:p>
          <a:p>
            <a:pPr lvl="1"/>
            <a:r>
              <a:rPr lang="fr-FR" dirty="0"/>
              <a:t>Le WADL est automatiquement généré par l’API 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9013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 JAX-RS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La spécification JAX-RS dispose d’un ensemble d’annotation permettant d’exposer une classe java dans un services web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</a:t>
            </a:r>
            <a:r>
              <a:rPr lang="fr-FR" dirty="0" err="1"/>
              <a:t>P</a:t>
            </a:r>
            <a:r>
              <a:rPr lang="fr-FR" dirty="0" err="1" smtClean="0"/>
              <a:t>ath</a:t>
            </a:r>
            <a:r>
              <a:rPr lang="fr-FR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@GET, @POST, @PUT, @DELETE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</a:t>
            </a:r>
            <a:r>
              <a:rPr lang="fr-FR" dirty="0" err="1" smtClean="0"/>
              <a:t>Produces</a:t>
            </a:r>
            <a:r>
              <a:rPr lang="fr-FR" dirty="0" smtClean="0"/>
              <a:t>, @Consumes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</a:t>
            </a:r>
            <a:r>
              <a:rPr lang="fr-FR" dirty="0" err="1" smtClean="0"/>
              <a:t>PathParam</a:t>
            </a: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468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Modéliser les </a:t>
            </a:r>
            <a:r>
              <a:rPr lang="fr-FR" dirty="0" err="1" smtClean="0"/>
              <a:t>URIs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 smtClean="0"/>
              <a:t>URIs</a:t>
            </a:r>
            <a:r>
              <a:rPr lang="fr-FR" dirty="0" smtClean="0"/>
              <a:t> sont déterminés par l’annotation @</a:t>
            </a:r>
            <a:r>
              <a:rPr lang="fr-FR" dirty="0" err="1" smtClean="0"/>
              <a:t>Path</a:t>
            </a: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Permet d’exposer une classe dans le WS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Définit la racine des ressources (</a:t>
            </a:r>
            <a:r>
              <a:rPr lang="fr-FR" dirty="0" err="1" smtClean="0"/>
              <a:t>Root</a:t>
            </a:r>
            <a:r>
              <a:rPr lang="fr-FR" dirty="0" smtClean="0"/>
              <a:t> Racine Ressources)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Sa valeur correspond à l’URI relative de la ressource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187624" y="4653136"/>
            <a:ext cx="35643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000000"/>
                </a:solidFill>
                <a:latin typeface="Courier New"/>
              </a:rPr>
              <a:t>@Path</a:t>
            </a:r>
            <a:r>
              <a:rPr lang="en-US" sz="12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en-US" sz="1200" dirty="0">
                <a:solidFill>
                  <a:srgbClr val="808080"/>
                </a:solidFill>
                <a:latin typeface="Courier New"/>
              </a:rPr>
              <a:t>"category"</a:t>
            </a:r>
            <a:r>
              <a:rPr lang="en-US" sz="12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endParaRPr lang="en-US" sz="12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2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>
                <a:solidFill>
                  <a:srgbClr val="8000FF"/>
                </a:solidFill>
                <a:latin typeface="Courier New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Courier New"/>
              </a:rPr>
              <a:t>CategoryService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200" b="1" dirty="0" smtClean="0">
                <a:solidFill>
                  <a:srgbClr val="000080"/>
                </a:solidFill>
                <a:latin typeface="Courier New"/>
              </a:rPr>
              <a:t>{</a:t>
            </a:r>
          </a:p>
          <a:p>
            <a:r>
              <a:rPr lang="en-US" sz="1200" b="1" dirty="0" smtClean="0">
                <a:solidFill>
                  <a:srgbClr val="000080"/>
                </a:solidFill>
                <a:effectLst/>
                <a:latin typeface="Courier New"/>
              </a:rPr>
              <a:t>……</a:t>
            </a:r>
          </a:p>
          <a:p>
            <a:r>
              <a:rPr lang="en-US" sz="1200" b="1" dirty="0">
                <a:solidFill>
                  <a:srgbClr val="000080"/>
                </a:solidFill>
                <a:latin typeface="Courier New"/>
              </a:rPr>
              <a:t>}</a:t>
            </a:r>
            <a:endParaRPr lang="en-US" sz="1200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4828510"/>
            <a:ext cx="3600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hlinkClick r:id="rId2"/>
              </a:rPr>
              <a:t>http://</a:t>
            </a:r>
            <a:r>
              <a:rPr lang="fr-FR" sz="1100" dirty="0" smtClean="0">
                <a:hlinkClick r:id="rId2"/>
              </a:rPr>
              <a:t>localhost:8080/Bibliotheque/webresources/category</a:t>
            </a:r>
            <a:r>
              <a:rPr lang="fr-FR" sz="1100" dirty="0" smtClean="0"/>
              <a:t> </a:t>
            </a:r>
            <a:endParaRPr lang="fr-FR" sz="1100" dirty="0"/>
          </a:p>
        </p:txBody>
      </p:sp>
      <p:sp>
        <p:nvSpPr>
          <p:cNvPr id="6" name="Line Callout 1 5"/>
          <p:cNvSpPr/>
          <p:nvPr/>
        </p:nvSpPr>
        <p:spPr>
          <a:xfrm>
            <a:off x="5113759" y="4221088"/>
            <a:ext cx="1512168" cy="423056"/>
          </a:xfrm>
          <a:prstGeom prst="borderCallout1">
            <a:avLst>
              <a:gd name="adj1" fmla="val 96709"/>
              <a:gd name="adj2" fmla="val 50877"/>
              <a:gd name="adj3" fmla="val 166761"/>
              <a:gd name="adj4" fmla="val 32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Adresse du serveur</a:t>
            </a:r>
            <a:endParaRPr lang="fr-FR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860032" y="5346154"/>
            <a:ext cx="1512168" cy="423056"/>
          </a:xfrm>
          <a:prstGeom prst="borderCallout1">
            <a:avLst>
              <a:gd name="adj1" fmla="val -2356"/>
              <a:gd name="adj2" fmla="val 52137"/>
              <a:gd name="adj3" fmla="val -80902"/>
              <a:gd name="adj4" fmla="val 769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Port</a:t>
            </a:r>
            <a:endParaRPr lang="fr-FR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516216" y="5328220"/>
            <a:ext cx="1512168" cy="423056"/>
          </a:xfrm>
          <a:prstGeom prst="borderCallout1">
            <a:avLst>
              <a:gd name="adj1" fmla="val -2356"/>
              <a:gd name="adj2" fmla="val 52137"/>
              <a:gd name="adj3" fmla="val -56136"/>
              <a:gd name="adj4" fmla="val 328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Contexte de l’application</a:t>
            </a:r>
            <a:endParaRPr lang="fr-FR" sz="1200" dirty="0"/>
          </a:p>
        </p:txBody>
      </p:sp>
      <p:sp>
        <p:nvSpPr>
          <p:cNvPr id="9" name="Left Brace 8"/>
          <p:cNvSpPr/>
          <p:nvPr/>
        </p:nvSpPr>
        <p:spPr>
          <a:xfrm rot="16200000">
            <a:off x="6947657" y="4365713"/>
            <a:ext cx="145235" cy="14401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Line Callout 1 9"/>
          <p:cNvSpPr/>
          <p:nvPr/>
        </p:nvSpPr>
        <p:spPr>
          <a:xfrm>
            <a:off x="7164288" y="4230080"/>
            <a:ext cx="1512168" cy="423056"/>
          </a:xfrm>
          <a:prstGeom prst="borderCallout1">
            <a:avLst>
              <a:gd name="adj1" fmla="val 96709"/>
              <a:gd name="adj2" fmla="val 50877"/>
              <a:gd name="adj3" fmla="val 180270"/>
              <a:gd name="adj4" fmla="val 599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Ressource 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73529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URIs</a:t>
            </a:r>
            <a:r>
              <a:rPr lang="fr-FR" dirty="0" smtClean="0"/>
              <a:t> des méthodes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@</a:t>
            </a:r>
            <a:r>
              <a:rPr lang="fr-FR" dirty="0" err="1" smtClean="0"/>
              <a:t>Path</a:t>
            </a:r>
            <a:r>
              <a:rPr lang="fr-FR" dirty="0" smtClean="0"/>
              <a:t> peut être utilisée pour annoter des méthodes d’une classe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L’URI résultante est la concaténation entre le valeur de @</a:t>
            </a:r>
            <a:r>
              <a:rPr lang="fr-FR" dirty="0" err="1" smtClean="0"/>
              <a:t>Path</a:t>
            </a:r>
            <a:r>
              <a:rPr lang="fr-FR" dirty="0" smtClean="0"/>
              <a:t> de la classe et celle de la méthode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187624" y="3717032"/>
            <a:ext cx="446449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100" dirty="0" err="1">
                <a:solidFill>
                  <a:srgbClr val="808080"/>
                </a:solidFill>
                <a:latin typeface="Courier New"/>
              </a:rPr>
              <a:t>category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8000FF"/>
                </a:solidFill>
                <a:latin typeface="Courier New"/>
              </a:rPr>
              <a:t>class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CategoryFacade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GET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1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1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"test"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String hello</a:t>
            </a:r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()</a:t>
            </a:r>
          </a:p>
          <a:p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{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r>
              <a:rPr lang="fr-FR" sz="11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11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100" dirty="0">
                <a:solidFill>
                  <a:srgbClr val="808080"/>
                </a:solidFill>
                <a:latin typeface="Courier New"/>
              </a:rPr>
              <a:t>"Hello World!"</a:t>
            </a:r>
            <a:r>
              <a:rPr lang="fr-FR" sz="1100" b="1" dirty="0">
                <a:solidFill>
                  <a:srgbClr val="000080"/>
                </a:solidFill>
                <a:latin typeface="Courier New"/>
              </a:rPr>
              <a:t>;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1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100" b="1" dirty="0" smtClean="0">
                <a:solidFill>
                  <a:srgbClr val="000080"/>
                </a:solidFill>
                <a:latin typeface="Courier New"/>
              </a:rPr>
              <a:t>}</a:t>
            </a:r>
          </a:p>
          <a:p>
            <a:r>
              <a:rPr lang="fr-FR" sz="1100" b="1" dirty="0" smtClean="0">
                <a:solidFill>
                  <a:srgbClr val="000080"/>
                </a:solidFill>
                <a:effectLst/>
                <a:latin typeface="Courier New"/>
              </a:rPr>
              <a:t>..</a:t>
            </a:r>
          </a:p>
          <a:p>
            <a:r>
              <a:rPr lang="fr-FR" sz="1100" b="1" dirty="0">
                <a:solidFill>
                  <a:srgbClr val="000080"/>
                </a:solidFill>
                <a:latin typeface="Courier New"/>
              </a:rPr>
              <a:t>}</a:t>
            </a:r>
            <a:endParaRPr lang="fr-FR" sz="1100" dirty="0"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39952" y="6093296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hlinkClick r:id="rId2"/>
              </a:rPr>
              <a:t>http://</a:t>
            </a:r>
            <a:r>
              <a:rPr lang="fr-FR" sz="1100" dirty="0" smtClean="0">
                <a:hlinkClick r:id="rId2"/>
              </a:rPr>
              <a:t>localhost:8080/Bibliotheque/webresources/category/test</a:t>
            </a:r>
            <a:r>
              <a:rPr lang="fr-FR" sz="1100" dirty="0" smtClean="0"/>
              <a:t>  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269714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URIs</a:t>
            </a:r>
            <a:r>
              <a:rPr lang="fr-FR" dirty="0" smtClean="0"/>
              <a:t> dynamiques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La valeur définie dans l’annotation @</a:t>
            </a:r>
            <a:r>
              <a:rPr lang="fr-FR" dirty="0" err="1" smtClean="0"/>
              <a:t>Path</a:t>
            </a:r>
            <a:r>
              <a:rPr lang="fr-FR" dirty="0" smtClean="0"/>
              <a:t> n’est forcément un constante, elle peut être variable.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Possibilité de définir des expressions plus complexes, appelées Template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Les contenus complexes sont délimités par « {} »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Possibilité de mixer dans la valeur @</a:t>
            </a:r>
            <a:r>
              <a:rPr lang="fr-FR" dirty="0" err="1" smtClean="0"/>
              <a:t>Path</a:t>
            </a:r>
            <a:r>
              <a:rPr lang="fr-FR" dirty="0" smtClean="0"/>
              <a:t> des expressions régulières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915816" y="5154057"/>
            <a:ext cx="56166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@GET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Consumes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APPLICATION_JSON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,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</a:t>
            </a:r>
            <a:r>
              <a:rPr lang="fr-FR" sz="1000" b="1" dirty="0" err="1">
                <a:solidFill>
                  <a:srgbClr val="000080"/>
                </a:solidFill>
                <a:latin typeface="Courier New"/>
              </a:rPr>
              <a:t>.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APPLICATION_XML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})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000" b="1" dirty="0" smtClean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 "hello</a:t>
            </a:r>
            <a:r>
              <a:rPr lang="fr-FR" sz="1000" dirty="0" smtClean="0">
                <a:solidFill>
                  <a:srgbClr val="808080"/>
                </a:solidFill>
                <a:latin typeface="Courier New"/>
              </a:rPr>
              <a:t>/{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nom}"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dirty="0" smtClean="0">
                <a:solidFill>
                  <a:srgbClr val="8000FF"/>
                </a:solidFill>
                <a:latin typeface="Courier New"/>
              </a:rPr>
              <a:t>public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String hello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"nom"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String nom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){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b="1" dirty="0" smtClean="0">
                <a:solidFill>
                  <a:srgbClr val="0000FF"/>
                </a:solidFill>
                <a:latin typeface="Courier New"/>
              </a:rPr>
              <a:t>return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>
                <a:solidFill>
                  <a:srgbClr val="808080"/>
                </a:solidFill>
                <a:latin typeface="Courier New"/>
              </a:rPr>
              <a:t>"Hello "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+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nom</a:t>
            </a:r>
            <a:r>
              <a:rPr lang="fr-FR" sz="1000" b="1" dirty="0">
                <a:solidFill>
                  <a:srgbClr val="000080"/>
                </a:solidFill>
                <a:latin typeface="Courier New"/>
              </a:rPr>
              <a:t>;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0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fr-FR" sz="1000" b="1" dirty="0" smtClean="0">
                <a:solidFill>
                  <a:srgbClr val="000080"/>
                </a:solidFill>
                <a:latin typeface="Courier New"/>
              </a:rPr>
              <a:t>}</a:t>
            </a:r>
            <a:endParaRPr lang="fr-FR" sz="1000" dirty="0"/>
          </a:p>
          <a:p>
            <a:pPr algn="ctr"/>
            <a:endParaRPr lang="fr-FR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2920008" y="6479758"/>
            <a:ext cx="5468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hlinkClick r:id="rId2"/>
              </a:rPr>
              <a:t>http://</a:t>
            </a:r>
            <a:r>
              <a:rPr lang="fr-FR" sz="1100" dirty="0" smtClean="0">
                <a:hlinkClick r:id="rId2"/>
              </a:rPr>
              <a:t>localhost:8080/Bibliotheque/webresources/category/hello/Miage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23727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URIs</a:t>
            </a:r>
            <a:r>
              <a:rPr lang="fr-FR" dirty="0" smtClean="0"/>
              <a:t> dynamiques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11560" y="1844824"/>
            <a:ext cx="56166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  @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GET</a:t>
            </a:r>
          </a:p>
          <a:p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 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MediaType.APPLICATION_JSON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MediaType.APPLICATION_XML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})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"</a:t>
            </a:r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coucou/{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nom}/{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}")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public String hello(@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("nom") String nom,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("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") String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    return "Hello " + nom + " " +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}</a:t>
            </a:r>
            <a:endParaRPr lang="fr-FR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491880" y="3140968"/>
            <a:ext cx="5468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GET http</a:t>
            </a:r>
            <a:r>
              <a:rPr lang="fr-FR" sz="1100" dirty="0"/>
              <a:t>://</a:t>
            </a:r>
            <a:r>
              <a:rPr lang="fr-FR" sz="1100" dirty="0" smtClean="0"/>
              <a:t>localhost:8080/Bibliotheque/webresources/category/coucou/Miage/NTDP</a:t>
            </a:r>
            <a:endParaRPr lang="fr-FR" sz="1100" dirty="0"/>
          </a:p>
        </p:txBody>
      </p:sp>
      <p:sp>
        <p:nvSpPr>
          <p:cNvPr id="6" name="Rectangle 5"/>
          <p:cNvSpPr/>
          <p:nvPr/>
        </p:nvSpPr>
        <p:spPr>
          <a:xfrm>
            <a:off x="611560" y="3861048"/>
            <a:ext cx="56166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@GET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@Consumes({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MediaType.APPLICATION_JSON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MediaType.APPLICATION_XML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})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({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MediaType.APPLICATION_JSON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MediaType.APPLICATION_XML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})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("{id}")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public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Categorie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find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 (@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("id") Long id) {</a:t>
            </a: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    return </a:t>
            </a:r>
            <a:r>
              <a:rPr lang="fr-FR" sz="1000" dirty="0" err="1">
                <a:solidFill>
                  <a:srgbClr val="000000"/>
                </a:solidFill>
                <a:latin typeface="Courier New"/>
              </a:rPr>
              <a:t>super.find</a:t>
            </a:r>
            <a:r>
              <a:rPr lang="fr-FR" sz="1000" dirty="0">
                <a:solidFill>
                  <a:srgbClr val="000000"/>
                </a:solidFill>
                <a:latin typeface="Courier New"/>
              </a:rPr>
              <a:t>(id);</a:t>
            </a:r>
          </a:p>
          <a:p>
            <a:endParaRPr lang="fr-FR" sz="1000" dirty="0">
              <a:solidFill>
                <a:srgbClr val="000000"/>
              </a:solidFill>
              <a:latin typeface="Courier New"/>
            </a:endParaRPr>
          </a:p>
          <a:p>
            <a:r>
              <a:rPr lang="fr-FR" sz="1000" dirty="0">
                <a:solidFill>
                  <a:srgbClr val="000000"/>
                </a:solidFill>
                <a:latin typeface="Courier New"/>
              </a:rPr>
              <a:t>    }</a:t>
            </a:r>
            <a:endParaRPr lang="fr-FR" sz="1000" dirty="0"/>
          </a:p>
        </p:txBody>
      </p:sp>
      <p:sp>
        <p:nvSpPr>
          <p:cNvPr id="8" name="TextBox 6"/>
          <p:cNvSpPr txBox="1"/>
          <p:nvPr/>
        </p:nvSpPr>
        <p:spPr>
          <a:xfrm>
            <a:off x="3641656" y="5445224"/>
            <a:ext cx="5468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GET http</a:t>
            </a:r>
            <a:r>
              <a:rPr lang="fr-FR" sz="1100" dirty="0"/>
              <a:t>://</a:t>
            </a:r>
            <a:r>
              <a:rPr lang="fr-FR" sz="1100" dirty="0" smtClean="0"/>
              <a:t>localhost:8080/Bibliotheque/webresources/</a:t>
            </a:r>
            <a:r>
              <a:rPr lang="fr-FR" sz="1100" dirty="0" err="1" smtClean="0"/>
              <a:t>category</a:t>
            </a:r>
            <a:r>
              <a:rPr lang="fr-FR" sz="1100" dirty="0" smtClean="0"/>
              <a:t>/1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45248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@GET, @POST, @PUT, @DELETE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1800" dirty="0" smtClean="0"/>
              <a:t>Permettent de mapper une méthode à un type de requête HTTP </a:t>
            </a:r>
          </a:p>
          <a:p>
            <a:r>
              <a:rPr lang="fr-FR" sz="1800" dirty="0" smtClean="0"/>
              <a:t>Ne sont utilisables que sur des méthodes </a:t>
            </a:r>
          </a:p>
          <a:p>
            <a:r>
              <a:rPr lang="fr-FR" sz="1800" dirty="0" smtClean="0"/>
              <a:t>Plusieurs méthodes peuvent avoir le même chemin, le </a:t>
            </a:r>
            <a:r>
              <a:rPr lang="fr-FR" sz="1800" dirty="0" err="1" smtClean="0"/>
              <a:t>mapping</a:t>
            </a:r>
            <a:r>
              <a:rPr lang="fr-FR" sz="1800" dirty="0" smtClean="0"/>
              <a:t> </a:t>
            </a:r>
            <a:r>
              <a:rPr lang="fr-FR" sz="1800" dirty="0" err="1" smtClean="0"/>
              <a:t>uri</a:t>
            </a:r>
            <a:r>
              <a:rPr lang="fr-FR" sz="1800" dirty="0" smtClean="0"/>
              <a:t>/méthode est fait automatiquement par JAX-RS en fonction du type de la requête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899592" y="3140968"/>
            <a:ext cx="446449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@GET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({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MediaType.APPLICATION_JSON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MediaType.APPLICATION_XML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})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("hello/{nom}/{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}")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public String hello(@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("nom") String nom, 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("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") String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    return "GET " + nom + " " +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}</a:t>
            </a:r>
            <a:endParaRPr lang="fr-FR" sz="1100" dirty="0"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0352" y="6057292"/>
            <a:ext cx="5468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[GET/POST] http</a:t>
            </a:r>
            <a:r>
              <a:rPr lang="fr-FR" sz="1100" dirty="0"/>
              <a:t>://</a:t>
            </a:r>
            <a:r>
              <a:rPr lang="fr-FR" sz="1100" dirty="0" smtClean="0"/>
              <a:t>localhost:8080/Bibliotheque/webresources/hello/Miage/NTDP</a:t>
            </a:r>
            <a:endParaRPr lang="fr-FR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4606305" y="2879358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http://</a:t>
            </a:r>
            <a:r>
              <a:rPr lang="fr-FR" sz="1100" dirty="0" smtClean="0"/>
              <a:t>localhost:8080/Bibliotheque/webresources/category/test   </a:t>
            </a:r>
            <a:endParaRPr lang="fr-FR" sz="1100" dirty="0"/>
          </a:p>
        </p:txBody>
      </p:sp>
      <p:sp>
        <p:nvSpPr>
          <p:cNvPr id="8" name="Rectangle 7"/>
          <p:cNvSpPr/>
          <p:nvPr/>
        </p:nvSpPr>
        <p:spPr>
          <a:xfrm>
            <a:off x="4572000" y="3717032"/>
            <a:ext cx="446449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@POST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Produces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({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MediaType.APPLICATION_JSON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MediaType.APPLICATION_XML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})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("hello/{nom}/{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}")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public String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helloPost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("nom") String nom, @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PathParam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("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") String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    return "POST " + nom + " " + </a:t>
            </a:r>
            <a:r>
              <a:rPr lang="fr-FR" sz="1100" dirty="0" err="1">
                <a:solidFill>
                  <a:srgbClr val="000000"/>
                </a:solidFill>
                <a:latin typeface="Courier New"/>
              </a:rPr>
              <a:t>prenom</a:t>
            </a:r>
            <a:r>
              <a:rPr lang="fr-FR" sz="1100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fr-FR" sz="1100" dirty="0">
                <a:solidFill>
                  <a:srgbClr val="000000"/>
                </a:solidFill>
                <a:latin typeface="Courier New"/>
              </a:rPr>
              <a:t>    }</a:t>
            </a:r>
            <a:endParaRPr lang="fr-FR" sz="11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6305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@GET, @POST, @PUT, @DELETE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Les opérations CRUD sur les ressources sont réalisées au travers des méthodes de la requête HTTP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45024"/>
            <a:ext cx="780678" cy="74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169" y="3462148"/>
            <a:ext cx="956799" cy="97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30885" y="4433897"/>
            <a:ext cx="1269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GET, POST</a:t>
            </a:r>
          </a:p>
          <a:p>
            <a:r>
              <a:rPr lang="fr-FR" dirty="0" smtClean="0"/>
              <a:t>PUT, DELETE</a:t>
            </a:r>
            <a:endParaRPr lang="fr-FR" dirty="0"/>
          </a:p>
        </p:txBody>
      </p:sp>
      <p:grpSp>
        <p:nvGrpSpPr>
          <p:cNvPr id="16" name="Group 15"/>
          <p:cNvGrpSpPr/>
          <p:nvPr/>
        </p:nvGrpSpPr>
        <p:grpSpPr>
          <a:xfrm>
            <a:off x="4211960" y="3373087"/>
            <a:ext cx="3240360" cy="2520280"/>
            <a:chOff x="4139952" y="3373087"/>
            <a:chExt cx="3240360" cy="2520280"/>
          </a:xfrm>
        </p:grpSpPr>
        <p:sp>
          <p:nvSpPr>
            <p:cNvPr id="11" name="Rounded Rectangle 10"/>
            <p:cNvSpPr/>
            <p:nvPr/>
          </p:nvSpPr>
          <p:spPr>
            <a:xfrm>
              <a:off x="4139952" y="3373087"/>
              <a:ext cx="3240360" cy="252028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55977" y="3557281"/>
              <a:ext cx="2901015" cy="8940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dirty="0" smtClean="0"/>
                <a:t>/books </a:t>
              </a:r>
            </a:p>
            <a:p>
              <a:r>
                <a:rPr lang="fr-FR" sz="1200" dirty="0" smtClean="0"/>
                <a:t>GET : Liste des livres </a:t>
              </a:r>
            </a:p>
            <a:p>
              <a:r>
                <a:rPr lang="fr-FR" sz="1200" dirty="0" smtClean="0"/>
                <a:t>POST : Créer un nouveau livre</a:t>
              </a:r>
              <a:endParaRPr lang="fr-FR" sz="1200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355976" y="4695239"/>
              <a:ext cx="2901015" cy="8940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dirty="0" smtClean="0"/>
                <a:t>/books/{id}</a:t>
              </a:r>
            </a:p>
            <a:p>
              <a:r>
                <a:rPr lang="fr-FR" sz="1200" dirty="0" smtClean="0"/>
                <a:t>GET : Livre identifié par l’id </a:t>
              </a:r>
            </a:p>
            <a:p>
              <a:r>
                <a:rPr lang="fr-FR" sz="1200" dirty="0" smtClean="0"/>
                <a:t>PUT: Mis à jour du livre identifié par id </a:t>
              </a:r>
            </a:p>
            <a:p>
              <a:r>
                <a:rPr lang="fr-FR" sz="1200" dirty="0" smtClean="0"/>
                <a:t>DELETE : Supprimer le livre identifié par id </a:t>
              </a:r>
              <a:endParaRPr lang="fr-FR" sz="1200" dirty="0"/>
            </a:p>
          </p:txBody>
        </p:sp>
      </p:grpSp>
      <p:cxnSp>
        <p:nvCxnSpPr>
          <p:cNvPr id="15" name="Straight Arrow Connector 14"/>
          <p:cNvCxnSpPr>
            <a:stCxn id="8" idx="3"/>
            <a:endCxn id="9" idx="1"/>
          </p:cNvCxnSpPr>
          <p:nvPr/>
        </p:nvCxnSpPr>
        <p:spPr>
          <a:xfrm flipV="1">
            <a:off x="1896294" y="3948023"/>
            <a:ext cx="1430875" cy="69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49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Outils de test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Il existe de nombreux outils en ligne permettant de tester les services Web REST</a:t>
            </a:r>
          </a:p>
          <a:p>
            <a:endParaRPr lang="fr-FR" dirty="0"/>
          </a:p>
          <a:p>
            <a:r>
              <a:rPr lang="fr-FR" dirty="0" smtClean="0"/>
              <a:t>Certains sont disponibles sous forme d’</a:t>
            </a:r>
            <a:r>
              <a:rPr lang="fr-FR" dirty="0" err="1" smtClean="0"/>
              <a:t>extansion</a:t>
            </a:r>
            <a:r>
              <a:rPr lang="fr-FR" dirty="0" smtClean="0"/>
              <a:t> que vous pouvez installer dans les navigateurs </a:t>
            </a:r>
          </a:p>
          <a:p>
            <a:pPr lvl="1"/>
            <a:r>
              <a:rPr lang="fr-FR" dirty="0" err="1" smtClean="0"/>
              <a:t>RestConsole</a:t>
            </a:r>
            <a:r>
              <a:rPr lang="fr-FR" dirty="0" smtClean="0"/>
              <a:t> </a:t>
            </a:r>
          </a:p>
          <a:p>
            <a:pPr lvl="1"/>
            <a:r>
              <a:rPr lang="fr-FR" dirty="0" err="1" smtClean="0"/>
              <a:t>PostMan</a:t>
            </a:r>
            <a:r>
              <a:rPr lang="fr-FR" dirty="0" smtClean="0"/>
              <a:t>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46922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717032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A vos marques !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1124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cademicPresentation2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534D3FD-D06A-455F-9219-F6CA2F50DB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AcademicPresentation2</Template>
  <TotalTime>0</TotalTime>
  <Words>4381</Words>
  <Application>Microsoft Macintosh PowerPoint</Application>
  <PresentationFormat>Présentation à l'écran (4:3)</PresentationFormat>
  <Paragraphs>662</Paragraphs>
  <Slides>75</Slides>
  <Notes>21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75</vt:i4>
      </vt:variant>
    </vt:vector>
  </HeadingPairs>
  <TitlesOfParts>
    <vt:vector size="76" baseType="lpstr">
      <vt:lpstr>AcademicPresentation2</vt:lpstr>
      <vt:lpstr>Comprendre l’architecture des Web services REST</vt:lpstr>
      <vt:lpstr>Objectifs du cours </vt:lpstr>
      <vt:lpstr>Partie 1</vt:lpstr>
      <vt:lpstr>Utilisation du web aujourd’hui (1)</vt:lpstr>
      <vt:lpstr>Web Services (Définition)</vt:lpstr>
      <vt:lpstr>Types de Services Webs</vt:lpstr>
      <vt:lpstr>Web Services SOAP</vt:lpstr>
      <vt:lpstr>Web Services SOAP</vt:lpstr>
      <vt:lpstr>Web Services SOAP</vt:lpstr>
      <vt:lpstr>Web Services SOAP</vt:lpstr>
      <vt:lpstr>Messages SOAP </vt:lpstr>
      <vt:lpstr>Messages SOAP</vt:lpstr>
      <vt:lpstr>SOAP : WSDL</vt:lpstr>
      <vt:lpstr>SOAP – Exemples d’utilisation</vt:lpstr>
      <vt:lpstr>SOAP : Enveloppe</vt:lpstr>
      <vt:lpstr>SOAP : En-tête</vt:lpstr>
      <vt:lpstr>SOAP : Corps </vt:lpstr>
      <vt:lpstr>SOAP  : Requête</vt:lpstr>
      <vt:lpstr>SOAP  : Réponse</vt:lpstr>
      <vt:lpstr>SOAP : Requête</vt:lpstr>
      <vt:lpstr>SOAP  : Réponse</vt:lpstr>
      <vt:lpstr>SOAP : Transport HTTP</vt:lpstr>
      <vt:lpstr>SOAP : Prise en main</vt:lpstr>
      <vt:lpstr>Services Web RESTFul</vt:lpstr>
      <vt:lpstr>Web Service REST</vt:lpstr>
      <vt:lpstr>Web Service REST</vt:lpstr>
      <vt:lpstr>REST  utilisation</vt:lpstr>
      <vt:lpstr>REST  Fournisseurs</vt:lpstr>
      <vt:lpstr>REST  Statistics</vt:lpstr>
      <vt:lpstr>REST  Caractéristiques</vt:lpstr>
      <vt:lpstr>Rappel  Protocol HTTP</vt:lpstr>
      <vt:lpstr>Le Protocole HTTP</vt:lpstr>
      <vt:lpstr>Enchainement Client Serveur</vt:lpstr>
      <vt:lpstr>URL </vt:lpstr>
      <vt:lpstr>Requêtes HTTP</vt:lpstr>
      <vt:lpstr>Request Message Header</vt:lpstr>
      <vt:lpstr>Request Message Body</vt:lpstr>
      <vt:lpstr>Réponse HTTP </vt:lpstr>
      <vt:lpstr>Response Message Header </vt:lpstr>
      <vt:lpstr>Response Message Body</vt:lpstr>
      <vt:lpstr>Méthodes HTTP</vt:lpstr>
      <vt:lpstr>Requêtes REST</vt:lpstr>
      <vt:lpstr>Ressources</vt:lpstr>
      <vt:lpstr>Méthodes (Verbes)</vt:lpstr>
      <vt:lpstr>Méthode GET</vt:lpstr>
      <vt:lpstr>Méthode POST</vt:lpstr>
      <vt:lpstr>Méthode DELETE</vt:lpstr>
      <vt:lpstr>Méthode PUT</vt:lpstr>
      <vt:lpstr>Reflexions</vt:lpstr>
      <vt:lpstr>Représentation</vt:lpstr>
      <vt:lpstr>WADL</vt:lpstr>
      <vt:lpstr>WADL </vt:lpstr>
      <vt:lpstr>Rappel  JSON</vt:lpstr>
      <vt:lpstr>JSON</vt:lpstr>
      <vt:lpstr>JSON</vt:lpstr>
      <vt:lpstr>JSON</vt:lpstr>
      <vt:lpstr>JSON</vt:lpstr>
      <vt:lpstr>Services Web étendus VS REST</vt:lpstr>
      <vt:lpstr>Services Web étendus VS REST</vt:lpstr>
      <vt:lpstr>Services Web étendus VS REST</vt:lpstr>
      <vt:lpstr>WADL</vt:lpstr>
      <vt:lpstr>Partie 2</vt:lpstr>
      <vt:lpstr>JAX-RS</vt:lpstr>
      <vt:lpstr>JAX-RS  Implémentation</vt:lpstr>
      <vt:lpstr>JERSEY</vt:lpstr>
      <vt:lpstr>JAX-RS : Développement</vt:lpstr>
      <vt:lpstr>Annotation JAX-RS</vt:lpstr>
      <vt:lpstr>Modéliser les URIs</vt:lpstr>
      <vt:lpstr>URIs des méthodes</vt:lpstr>
      <vt:lpstr>URIs dynamiques</vt:lpstr>
      <vt:lpstr>URIs dynamiques</vt:lpstr>
      <vt:lpstr>@GET, @POST, @PUT, @DELETE </vt:lpstr>
      <vt:lpstr>@GET, @POST, @PUT, @DELETE </vt:lpstr>
      <vt:lpstr>Outils de test</vt:lpstr>
      <vt:lpstr>A vos marques 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2013-10-08T18:24:38Z</dcterms:created>
  <dcterms:modified xsi:type="dcterms:W3CDTF">2015-07-15T21:24:02Z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TC101671251033</vt:lpwstr>
  </property>
</Properties>
</file>