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82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317" r:id="rId26"/>
    <p:sldId id="318" r:id="rId27"/>
    <p:sldId id="319" r:id="rId28"/>
    <p:sldId id="283" r:id="rId29"/>
    <p:sldId id="274" r:id="rId30"/>
    <p:sldId id="302" r:id="rId31"/>
    <p:sldId id="275" r:id="rId32"/>
    <p:sldId id="281" r:id="rId33"/>
    <p:sldId id="287" r:id="rId34"/>
    <p:sldId id="288" r:id="rId35"/>
    <p:sldId id="289" r:id="rId36"/>
    <p:sldId id="290" r:id="rId37"/>
    <p:sldId id="303" r:id="rId38"/>
    <p:sldId id="305" r:id="rId39"/>
    <p:sldId id="306" r:id="rId40"/>
    <p:sldId id="307" r:id="rId41"/>
    <p:sldId id="308" r:id="rId42"/>
    <p:sldId id="297" r:id="rId43"/>
    <p:sldId id="299" r:id="rId44"/>
    <p:sldId id="300" r:id="rId45"/>
    <p:sldId id="301" r:id="rId46"/>
    <p:sldId id="320" r:id="rId47"/>
    <p:sldId id="322" r:id="rId48"/>
    <p:sldId id="323" r:id="rId49"/>
    <p:sldId id="278" r:id="rId50"/>
    <p:sldId id="279" r:id="rId5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8000" autoAdjust="0"/>
  </p:normalViewPr>
  <p:slideViewPr>
    <p:cSldViewPr>
      <p:cViewPr>
        <p:scale>
          <a:sx n="75" d="100"/>
          <a:sy n="75" d="100"/>
        </p:scale>
        <p:origin x="-174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BFA9BD-FC30-4A0F-959F-E2BA2D1B84AE}" type="datetimeFigureOut">
              <a:rPr lang="fr-FR" smtClean="0"/>
              <a:pPr/>
              <a:t>11/02/2014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41519-8911-443C-AE30-C4CAA0E0190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fr.wikipedia.org/wiki/Qualit%C3%A9s_d'un_logiciel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fr.wikipedia.org/wiki/Qualit%C3%A9s_d'un_logiciel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fr.wikipedia.org/wiki/Qualit%C3%A9s_d'un_logiciel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841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ts val="1900"/>
              </a:lnSpc>
              <a:spcBef>
                <a:spcPts val="600"/>
              </a:spcBef>
            </a:pPr>
            <a:r>
              <a:rPr lang="en-US" sz="1300" smtClean="0">
                <a:latin typeface="Helvetica" charset="0"/>
                <a:cs typeface="Helvetica" charset="0"/>
                <a:sym typeface="Helvetica" charset="0"/>
              </a:rPr>
              <a:t>La norme </a:t>
            </a:r>
            <a:r>
              <a:rPr lang="en-US" sz="1300" b="1" smtClean="0">
                <a:latin typeface="Helvetica" charset="0"/>
                <a:cs typeface="Helvetica" charset="0"/>
                <a:sym typeface="Helvetica" charset="0"/>
              </a:rPr>
              <a:t>ISO/CEI 9126</a:t>
            </a:r>
            <a:r>
              <a:rPr lang="en-US" sz="1300" smtClean="0">
                <a:latin typeface="Helvetica" charset="0"/>
                <a:cs typeface="Helvetica" charset="0"/>
                <a:sym typeface="Helvetica" charset="0"/>
              </a:rPr>
              <a:t> définit un langage commun pour modéliser les </a:t>
            </a:r>
            <a:r>
              <a:rPr lang="en-US" sz="1300" u="sng" smtClean="0">
                <a:solidFill>
                  <a:srgbClr val="00389B"/>
                </a:solidFill>
                <a:latin typeface="Helvetica" charset="0"/>
                <a:cs typeface="Helvetica" charset="0"/>
                <a:sym typeface="Helvetica" charset="0"/>
                <a:hlinkClick r:id="rId3"/>
              </a:rPr>
              <a:t>qualités d'un logiciel</a:t>
            </a:r>
            <a:r>
              <a:rPr lang="en-US" sz="1300" smtClean="0">
                <a:latin typeface="Helvetica" charset="0"/>
                <a:cs typeface="Helvetica" charset="0"/>
                <a:sym typeface="Helvetica" charset="0"/>
              </a:rPr>
              <a:t>. Le langage de description utilise des termes tels que "facteurs qualité" , "caractéristiques, "sous-caractéristiques ,"métriques" pour classer de façon arborescente et structurée, sur la base de définitions standardisées, un vocable de plusieurs dizaines de propriétés en "ité" (portabilité, maintenabilité, fiabilité, etc.)</a:t>
            </a:r>
          </a:p>
          <a:p>
            <a:pPr eaLnBrk="1" hangingPunct="1">
              <a:lnSpc>
                <a:spcPts val="1900"/>
              </a:lnSpc>
              <a:spcBef>
                <a:spcPts val="600"/>
              </a:spcBef>
            </a:pPr>
            <a:endParaRPr lang="en-US" smtClean="0">
              <a:latin typeface="Helvetica" charset="0"/>
              <a:cs typeface="Helvetica" charset="0"/>
              <a:sym typeface="Helvetica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841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ts val="1900"/>
              </a:lnSpc>
              <a:spcBef>
                <a:spcPts val="600"/>
              </a:spcBef>
            </a:pPr>
            <a:r>
              <a:rPr lang="en-US" sz="1300" smtClean="0">
                <a:latin typeface="Helvetica" charset="0"/>
                <a:cs typeface="Helvetica" charset="0"/>
                <a:sym typeface="Helvetica" charset="0"/>
              </a:rPr>
              <a:t>La norme </a:t>
            </a:r>
            <a:r>
              <a:rPr lang="en-US" sz="1300" b="1" smtClean="0">
                <a:latin typeface="Helvetica" charset="0"/>
                <a:cs typeface="Helvetica" charset="0"/>
                <a:sym typeface="Helvetica" charset="0"/>
              </a:rPr>
              <a:t>ISO/CEI 9126</a:t>
            </a:r>
            <a:r>
              <a:rPr lang="en-US" sz="1300" smtClean="0">
                <a:latin typeface="Helvetica" charset="0"/>
                <a:cs typeface="Helvetica" charset="0"/>
                <a:sym typeface="Helvetica" charset="0"/>
              </a:rPr>
              <a:t> définit un langage commun pour modéliser les </a:t>
            </a:r>
            <a:r>
              <a:rPr lang="en-US" sz="1300" u="sng" smtClean="0">
                <a:solidFill>
                  <a:srgbClr val="00389B"/>
                </a:solidFill>
                <a:latin typeface="Helvetica" charset="0"/>
                <a:cs typeface="Helvetica" charset="0"/>
                <a:sym typeface="Helvetica" charset="0"/>
                <a:hlinkClick r:id="rId3"/>
              </a:rPr>
              <a:t>qualités d'un logiciel</a:t>
            </a:r>
            <a:r>
              <a:rPr lang="en-US" sz="1300" smtClean="0">
                <a:latin typeface="Helvetica" charset="0"/>
                <a:cs typeface="Helvetica" charset="0"/>
                <a:sym typeface="Helvetica" charset="0"/>
              </a:rPr>
              <a:t>. Le langage de description utilise des termes tels que "facteurs qualité" , "caractéristiques, "sous-caractéristiques ,"métriques" pour classer de façon arborescente et structurée, sur la base de définitions standardisées, un vocable de plusieurs dizaines de propriétés en "ité" (portabilité, maintenabilité, fiabilité, etc.)</a:t>
            </a:r>
          </a:p>
          <a:p>
            <a:pPr eaLnBrk="1" hangingPunct="1">
              <a:lnSpc>
                <a:spcPts val="1900"/>
              </a:lnSpc>
              <a:spcBef>
                <a:spcPts val="600"/>
              </a:spcBef>
            </a:pPr>
            <a:endParaRPr lang="en-US" smtClean="0">
              <a:latin typeface="Helvetica" charset="0"/>
              <a:cs typeface="Helvetica" charset="0"/>
              <a:sym typeface="Helvetica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841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ts val="1900"/>
              </a:lnSpc>
              <a:spcBef>
                <a:spcPts val="600"/>
              </a:spcBef>
            </a:pPr>
            <a:r>
              <a:rPr lang="en-US" sz="1300" smtClean="0">
                <a:latin typeface="Helvetica" charset="0"/>
                <a:cs typeface="Helvetica" charset="0"/>
                <a:sym typeface="Helvetica" charset="0"/>
              </a:rPr>
              <a:t>La norme </a:t>
            </a:r>
            <a:r>
              <a:rPr lang="en-US" sz="1300" b="1" smtClean="0">
                <a:latin typeface="Helvetica" charset="0"/>
                <a:cs typeface="Helvetica" charset="0"/>
                <a:sym typeface="Helvetica" charset="0"/>
              </a:rPr>
              <a:t>ISO/CEI 9126</a:t>
            </a:r>
            <a:r>
              <a:rPr lang="en-US" sz="1300" smtClean="0">
                <a:latin typeface="Helvetica" charset="0"/>
                <a:cs typeface="Helvetica" charset="0"/>
                <a:sym typeface="Helvetica" charset="0"/>
              </a:rPr>
              <a:t> définit un langage commun pour modéliser les </a:t>
            </a:r>
            <a:r>
              <a:rPr lang="en-US" sz="1300" u="sng" smtClean="0">
                <a:solidFill>
                  <a:srgbClr val="00389B"/>
                </a:solidFill>
                <a:latin typeface="Helvetica" charset="0"/>
                <a:cs typeface="Helvetica" charset="0"/>
                <a:sym typeface="Helvetica" charset="0"/>
                <a:hlinkClick r:id="rId3"/>
              </a:rPr>
              <a:t>qualités d'un logiciel</a:t>
            </a:r>
            <a:r>
              <a:rPr lang="en-US" sz="1300" smtClean="0">
                <a:latin typeface="Helvetica" charset="0"/>
                <a:cs typeface="Helvetica" charset="0"/>
                <a:sym typeface="Helvetica" charset="0"/>
              </a:rPr>
              <a:t>. Le langage de description utilise des termes tels que "facteurs qualité" , "caractéristiques, "sous-caractéristiques ,"métriques" pour classer de façon arborescente et structurée, sur la base de définitions standardisées, un vocable de plusieurs dizaines de propriétés en "ité" (portabilité, maintenabilité, fiabilité, etc.)</a:t>
            </a:r>
          </a:p>
          <a:p>
            <a:pPr eaLnBrk="1" hangingPunct="1">
              <a:lnSpc>
                <a:spcPts val="1900"/>
              </a:lnSpc>
              <a:spcBef>
                <a:spcPts val="600"/>
              </a:spcBef>
            </a:pPr>
            <a:endParaRPr lang="en-US" smtClean="0">
              <a:latin typeface="Helvetica" charset="0"/>
              <a:cs typeface="Helvetica" charset="0"/>
              <a:sym typeface="Helvetica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2515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841500" lvl="2" indent="-635000" eaLnBrk="1" hangingPunct="1">
              <a:spcBef>
                <a:spcPts val="2300"/>
              </a:spcBef>
              <a:buSzPct val="64000"/>
              <a:buFont typeface="Type Embellishments One LET" charset="0"/>
              <a:buChar char="n"/>
            </a:pPr>
            <a:r>
              <a:rPr lang="en-US" sz="2600" smtClean="0">
                <a:solidFill>
                  <a:srgbClr val="3F3F3F"/>
                </a:solidFill>
                <a:latin typeface="Cochin" charset="0"/>
                <a:ea typeface="Cochin" charset="0"/>
                <a:cs typeface="Cochin" charset="0"/>
                <a:sym typeface="Cochin" charset="0"/>
              </a:rPr>
              <a:t>ISO25000/SQuaRE : Software Product Quality Requirement and Evaluation, </a:t>
            </a:r>
          </a:p>
          <a:p>
            <a:pPr marL="1841500" lvl="2" indent="-635000" eaLnBrk="1" hangingPunct="1">
              <a:spcBef>
                <a:spcPts val="2300"/>
              </a:spcBef>
              <a:buSzPct val="64000"/>
              <a:buFont typeface="Type Embellishments One LET" charset="0"/>
              <a:buChar char="n"/>
            </a:pPr>
            <a:r>
              <a:rPr lang="en-US" sz="2600" smtClean="0">
                <a:solidFill>
                  <a:srgbClr val="3F3F3F"/>
                </a:solidFill>
                <a:latin typeface="Cochin" charset="0"/>
                <a:ea typeface="Cochin" charset="0"/>
                <a:cs typeface="Cochin" charset="0"/>
                <a:sym typeface="Cochin" charset="0"/>
              </a:rPr>
              <a:t>a pour objectif de poser le cadre et la référence pour définir les exigences qualité d’un logiciel (ISO 9126) et la manière dont ces exigences seront évaluées (ISO 14598)</a:t>
            </a:r>
          </a:p>
          <a:p>
            <a:pPr eaLnBrk="1" hangingPunct="1">
              <a:spcBef>
                <a:spcPts val="2300"/>
              </a:spcBef>
            </a:pPr>
            <a:endParaRPr lang="en-US" sz="1400" smtClean="0"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40808-FAEB-4AD0-ACC2-4607907DA17F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2F680E-5C0E-4473-A6CA-8EC9B361C198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F9516C-7BC3-4B18-9C8B-CE60F2B620D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52400" y="1943100"/>
            <a:ext cx="4064000" cy="4013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368800" y="1943100"/>
            <a:ext cx="4064000" cy="4013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973247-65A1-44D9-9911-C8AE190E97D7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24484-C993-4085-BF23-C5F718D014E2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E64D0-9477-4F71-8B2C-26F50C3D3B6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8E59A-6693-4A48-BB6E-EAC873D39312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13666-63F6-4702-BE6B-BBB57B5459E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Cochin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237700-FF5F-40C4-9187-12603F33ACC7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94CA6-F780-48EA-81CD-CF3152D37B95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362700" y="381000"/>
            <a:ext cx="2070100" cy="55753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52400" y="381000"/>
            <a:ext cx="6057900" cy="55753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081973-3DA0-42B9-A086-DD721B0A077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11200" y="381000"/>
            <a:ext cx="772160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50800" dir="3000029" algn="ctr" rotWithShape="0">
              <a:schemeClr val="bg2">
                <a:alpha val="79999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Cochin" charset="0"/>
              </a:rPr>
              <a:t>Click to edit Master title style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943100"/>
            <a:ext cx="8280400" cy="4013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Cochin" charset="0"/>
              </a:rPr>
              <a:t>Click to edit Master text styles</a:t>
            </a:r>
          </a:p>
          <a:p>
            <a:pPr lvl="1"/>
            <a:r>
              <a:rPr lang="en-US" smtClean="0">
                <a:sym typeface="Cochin" charset="0"/>
              </a:rPr>
              <a:t>Second level</a:t>
            </a:r>
          </a:p>
          <a:p>
            <a:pPr lvl="2"/>
            <a:r>
              <a:rPr lang="en-US" smtClean="0">
                <a:sym typeface="Cochin" charset="0"/>
              </a:rPr>
              <a:t>Third level</a:t>
            </a:r>
          </a:p>
          <a:p>
            <a:pPr lvl="3"/>
            <a:r>
              <a:rPr lang="en-US" smtClean="0">
                <a:sym typeface="Cochin" charset="0"/>
              </a:rPr>
              <a:t>Fourth level</a:t>
            </a:r>
          </a:p>
          <a:p>
            <a:pPr lvl="4"/>
            <a:r>
              <a:rPr lang="en-US" smtClean="0">
                <a:sym typeface="Cochin" charset="0"/>
              </a:rPr>
              <a:t>Fifth level</a:t>
            </a:r>
          </a:p>
        </p:txBody>
      </p:sp>
      <p:sp>
        <p:nvSpPr>
          <p:cNvPr id="6147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4406900" y="6515100"/>
            <a:ext cx="317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50800" dir="3000029" algn="ctr" rotWithShape="0">
              <a:schemeClr val="bg2">
                <a:alpha val="59999"/>
              </a:schemeClr>
            </a:outerShdw>
          </a:effec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 smtClean="0">
                <a:solidFill>
                  <a:srgbClr val="3F3F3F"/>
                </a:solidFill>
                <a:latin typeface="+mn-lt"/>
                <a:ea typeface="Cochin" charset="0"/>
                <a:cs typeface="Cochin" charset="0"/>
                <a:sym typeface="Cochin" charset="0"/>
              </a:defRPr>
            </a:lvl1pPr>
          </a:lstStyle>
          <a:p>
            <a:pPr>
              <a:defRPr/>
            </a:pPr>
            <a:fld id="{E38E64E3-5BE6-40C0-95F5-448200AA766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F3F3F"/>
          </a:solidFill>
          <a:latin typeface="+mj-lt"/>
          <a:ea typeface="+mj-ea"/>
          <a:cs typeface="+mj-cs"/>
          <a:sym typeface="Cochin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9pPr>
    </p:titleStyle>
    <p:bodyStyle>
      <a:lvl1pPr marL="508000" indent="-508000" algn="l" rtl="0" eaLnBrk="0" fontAlgn="base" hangingPunct="0">
        <a:spcBef>
          <a:spcPts val="700"/>
        </a:spcBef>
        <a:spcAft>
          <a:spcPct val="0"/>
        </a:spcAft>
        <a:buSzPct val="155000"/>
        <a:buChar char="•"/>
        <a:defRPr sz="24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1pPr>
      <a:lvl2pPr marL="1054100" indent="-495300" algn="l" rtl="0" eaLnBrk="0" fontAlgn="base" hangingPunct="0">
        <a:spcBef>
          <a:spcPts val="700"/>
        </a:spcBef>
        <a:spcAft>
          <a:spcPct val="0"/>
        </a:spcAft>
        <a:buSzPct val="147000"/>
        <a:buChar char="•"/>
        <a:defRPr sz="22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2pPr>
      <a:lvl3pPr marL="1536700" indent="-381000" algn="l" rtl="0" eaLnBrk="0" fontAlgn="base" hangingPunct="0">
        <a:spcBef>
          <a:spcPts val="700"/>
        </a:spcBef>
        <a:spcAft>
          <a:spcPct val="0"/>
        </a:spcAft>
        <a:buSzPct val="139000"/>
        <a:buChar char="•"/>
        <a:defRPr sz="1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3pPr>
      <a:lvl4pPr marL="2235200" indent="-635000" algn="l" rtl="0" eaLnBrk="0" fontAlgn="base" hangingPunct="0">
        <a:spcBef>
          <a:spcPts val="700"/>
        </a:spcBef>
        <a:spcAft>
          <a:spcPct val="0"/>
        </a:spcAft>
        <a:buSzPct val="64000"/>
        <a:buFont typeface="Type Embellishments One LET" charset="0"/>
        <a:buChar char="n"/>
        <a:defRPr sz="2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4pPr>
      <a:lvl5pPr marL="2679700" indent="-635000" algn="l" rtl="0" eaLnBrk="0" fontAlgn="base" hangingPunct="0">
        <a:spcBef>
          <a:spcPts val="700"/>
        </a:spcBef>
        <a:spcAft>
          <a:spcPct val="0"/>
        </a:spcAft>
        <a:buSzPct val="64000"/>
        <a:buFont typeface="Type Embellishments One LET" charset="0"/>
        <a:buChar char="n"/>
        <a:defRPr sz="2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5pPr>
      <a:lvl6pPr marL="3136900" indent="-635000" algn="l" rtl="0" fontAlgn="base">
        <a:spcBef>
          <a:spcPts val="700"/>
        </a:spcBef>
        <a:spcAft>
          <a:spcPct val="0"/>
        </a:spcAft>
        <a:buSzPct val="64000"/>
        <a:buFont typeface="Type Embellishments One LET" charset="0"/>
        <a:buChar char="n"/>
        <a:defRPr sz="2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6pPr>
      <a:lvl7pPr marL="3594100" indent="-635000" algn="l" rtl="0" fontAlgn="base">
        <a:spcBef>
          <a:spcPts val="700"/>
        </a:spcBef>
        <a:spcAft>
          <a:spcPct val="0"/>
        </a:spcAft>
        <a:buSzPct val="64000"/>
        <a:buFont typeface="Type Embellishments One LET" charset="0"/>
        <a:buChar char="n"/>
        <a:defRPr sz="2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7pPr>
      <a:lvl8pPr marL="4051300" indent="-635000" algn="l" rtl="0" fontAlgn="base">
        <a:spcBef>
          <a:spcPts val="700"/>
        </a:spcBef>
        <a:spcAft>
          <a:spcPct val="0"/>
        </a:spcAft>
        <a:buSzPct val="64000"/>
        <a:buFont typeface="Type Embellishments One LET" charset="0"/>
        <a:buChar char="n"/>
        <a:defRPr sz="2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8pPr>
      <a:lvl9pPr marL="4508500" indent="-635000" algn="l" rtl="0" fontAlgn="base">
        <a:spcBef>
          <a:spcPts val="700"/>
        </a:spcBef>
        <a:spcAft>
          <a:spcPct val="0"/>
        </a:spcAft>
        <a:buSzPct val="64000"/>
        <a:buFont typeface="Type Embellishments One LET" charset="0"/>
        <a:buChar char="n"/>
        <a:defRPr sz="2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SO/IEC_9126#cite_note-0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Software_quality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57200" y="2071678"/>
            <a:ext cx="8458200" cy="1470025"/>
          </a:xfrm>
        </p:spPr>
        <p:txBody>
          <a:bodyPr/>
          <a:lstStyle/>
          <a:p>
            <a:r>
              <a:rPr lang="fr-FR" smtClean="0"/>
              <a:t>1- Qualité du logiciel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42910" y="4357694"/>
            <a:ext cx="7858180" cy="1928826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fr-FR"/>
              <a:t>Modélisation des SI</a:t>
            </a:r>
          </a:p>
          <a:p>
            <a:pPr algn="ctr"/>
            <a:r>
              <a:rPr lang="fr-FR" i="1"/>
              <a:t>2e année - IUT de Nice - département </a:t>
            </a:r>
            <a:r>
              <a:rPr lang="fr-FR" i="1" smtClean="0"/>
              <a:t>Info</a:t>
            </a:r>
          </a:p>
          <a:p>
            <a:pPr algn="ctr"/>
            <a:endParaRPr lang="fr-FR" i="1"/>
          </a:p>
          <a:p>
            <a:pPr algn="ctr"/>
            <a:r>
              <a:rPr lang="fr-FR" i="1" smtClean="0"/>
              <a:t>M. Lefrançois – repris du cours de M. Blay-Fornarino</a:t>
            </a:r>
          </a:p>
          <a:p>
            <a:pPr algn="ctr"/>
            <a:endParaRPr lang="fr-FR" i="1" smtClean="0"/>
          </a:p>
          <a:p>
            <a:pPr algn="ctr"/>
            <a:r>
              <a:rPr lang="fr-FR" i="1" smtClean="0"/>
              <a:t>http://maxime-lefrancois.info/teaching.php</a:t>
            </a:r>
            <a:endParaRPr lang="fr-FR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Objectifs du module</a:t>
            </a:r>
            <a:endParaRPr lang="fr-FR"/>
          </a:p>
        </p:txBody>
      </p:sp>
      <p:pic>
        <p:nvPicPr>
          <p:cNvPr id="14340" name="Picture 4" descr="http://www.snippet-monkey.com/assets/CodeMonkeySketch-f6e6c7fabe15b8bf2034c36eb06bd6c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00240"/>
            <a:ext cx="3724275" cy="3762376"/>
          </a:xfrm>
          <a:prstGeom prst="rect">
            <a:avLst/>
          </a:prstGeom>
          <a:noFill/>
        </p:spPr>
      </p:pic>
      <p:sp>
        <p:nvSpPr>
          <p:cNvPr id="12" name="ZoneTexte 11"/>
          <p:cNvSpPr txBox="1"/>
          <p:nvPr/>
        </p:nvSpPr>
        <p:spPr>
          <a:xfrm>
            <a:off x="285720" y="5715016"/>
            <a:ext cx="47099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smtClean="0"/>
              <a:t>Comment était le travail de groupe</a:t>
            </a:r>
          </a:p>
          <a:p>
            <a:r>
              <a:rPr lang="fr-FR" sz="2000" smtClean="0"/>
              <a:t> lors de vos projets de l’année derniere ?</a:t>
            </a:r>
          </a:p>
          <a:p>
            <a:r>
              <a:rPr lang="fr-FR" sz="2000" smtClean="0"/>
              <a:t>Pour quel résultat ?</a:t>
            </a:r>
            <a:endParaRPr lang="fr-FR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www.snippet-monkey.com/assets/CodeMonkeySketch-f6e6c7fabe15b8bf2034c36eb06bd6c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00240"/>
            <a:ext cx="3724275" cy="3762376"/>
          </a:xfrm>
          <a:prstGeom prst="rect">
            <a:avLst/>
          </a:prstGeom>
          <a:noFill/>
        </p:spPr>
      </p:pic>
      <p:sp>
        <p:nvSpPr>
          <p:cNvPr id="9" name="ZoneTexte 8"/>
          <p:cNvSpPr txBox="1"/>
          <p:nvPr/>
        </p:nvSpPr>
        <p:spPr>
          <a:xfrm>
            <a:off x="285720" y="5715016"/>
            <a:ext cx="47099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smtClean="0"/>
              <a:t>Comment était le travail de groupe</a:t>
            </a:r>
          </a:p>
          <a:p>
            <a:r>
              <a:rPr lang="fr-FR" sz="2000" smtClean="0"/>
              <a:t> lors de vos projets de l’année derniere ?</a:t>
            </a:r>
          </a:p>
          <a:p>
            <a:r>
              <a:rPr lang="fr-FR" sz="2000" smtClean="0"/>
              <a:t>Pour quel résultat ?</a:t>
            </a:r>
            <a:endParaRPr lang="fr-FR" sz="20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Objectifs du module</a:t>
            </a:r>
            <a:endParaRPr lang="fr-FR"/>
          </a:p>
        </p:txBody>
      </p:sp>
      <p:sp>
        <p:nvSpPr>
          <p:cNvPr id="10" name="Multiplier 9"/>
          <p:cNvSpPr/>
          <p:nvPr/>
        </p:nvSpPr>
        <p:spPr>
          <a:xfrm>
            <a:off x="928662" y="2143116"/>
            <a:ext cx="4143404" cy="3714776"/>
          </a:xfrm>
          <a:prstGeom prst="mathMultiply">
            <a:avLst>
              <a:gd name="adj1" fmla="val 55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2" descr="http://www.edudemic.com/wp-content/uploads/2013/06/thinking-cap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1000108"/>
            <a:ext cx="3635040" cy="4210038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5786446" y="5214950"/>
            <a:ext cx="29626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smtClean="0"/>
              <a:t>Comment améliorer ça ?</a:t>
            </a:r>
            <a:endParaRPr lang="fr-FR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Objectifs du module</a:t>
            </a:r>
            <a:endParaRPr lang="fr-FR"/>
          </a:p>
        </p:txBody>
      </p:sp>
      <p:sp>
        <p:nvSpPr>
          <p:cNvPr id="5" name="Rectangle 2"/>
          <p:cNvSpPr>
            <a:spLocks/>
          </p:cNvSpPr>
          <p:nvPr/>
        </p:nvSpPr>
        <p:spPr bwMode="auto">
          <a:xfrm>
            <a:off x="495300" y="2285992"/>
            <a:ext cx="8140700" cy="322580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algn="just">
              <a:lnSpc>
                <a:spcPts val="2000"/>
              </a:lnSpc>
              <a:spcBef>
                <a:spcPts val="1400"/>
              </a:spcBef>
              <a:tabLst>
                <a:tab pos="139700" algn="l"/>
                <a:tab pos="457200" algn="l"/>
              </a:tabLst>
            </a:pPr>
            <a:r>
              <a:rPr lang="en-US" sz="2400">
                <a:solidFill>
                  <a:srgbClr val="262626"/>
                </a:solidFill>
                <a:latin typeface="Verdana Bold" charset="0"/>
                <a:ea typeface="Verdana Bold" charset="0"/>
                <a:cs typeface="Verdana Bold" charset="0"/>
                <a:sym typeface="Verdana Bold" charset="0"/>
              </a:rPr>
              <a:t>O1 :</a:t>
            </a:r>
            <a:r>
              <a:rPr lang="en-US" sz="2400">
                <a:solidFill>
                  <a:srgbClr val="262626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 Connaître les principes de mise en œuvre d’une approche </a:t>
            </a:r>
            <a:r>
              <a:rPr lang="en-US" sz="2400">
                <a:solidFill>
                  <a:srgbClr val="262626"/>
                </a:solidFill>
                <a:latin typeface="Verdana Bold" charset="0"/>
                <a:ea typeface="Verdana Bold" charset="0"/>
                <a:cs typeface="Verdana Bold" charset="0"/>
                <a:sym typeface="Verdana Bold" charset="0"/>
              </a:rPr>
              <a:t>qualité</a:t>
            </a:r>
            <a:r>
              <a:rPr lang="en-US" sz="2400">
                <a:solidFill>
                  <a:srgbClr val="262626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 dans le processus de production du logiciel</a:t>
            </a:r>
            <a:r>
              <a:rPr lang="en-US" sz="2400" smtClean="0">
                <a:solidFill>
                  <a:srgbClr val="262626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357422" y="4143380"/>
            <a:ext cx="3070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smtClean="0">
                <a:solidFill>
                  <a:srgbClr val="FF0000"/>
                </a:solidFill>
              </a:rPr>
              <a:t>Des idées déjà … ?</a:t>
            </a:r>
            <a:endParaRPr lang="fr-FR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Objectifs du module</a:t>
            </a:r>
            <a:endParaRPr lang="fr-FR"/>
          </a:p>
        </p:txBody>
      </p:sp>
      <p:sp>
        <p:nvSpPr>
          <p:cNvPr id="5" name="Rectangle 2"/>
          <p:cNvSpPr>
            <a:spLocks/>
          </p:cNvSpPr>
          <p:nvPr/>
        </p:nvSpPr>
        <p:spPr bwMode="auto">
          <a:xfrm>
            <a:off x="495300" y="2357430"/>
            <a:ext cx="8140700" cy="315437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algn="just">
              <a:lnSpc>
                <a:spcPts val="2000"/>
              </a:lnSpc>
              <a:spcBef>
                <a:spcPts val="1400"/>
              </a:spcBef>
              <a:tabLst>
                <a:tab pos="139700" algn="l"/>
                <a:tab pos="457200" algn="l"/>
              </a:tabLst>
            </a:pPr>
            <a:r>
              <a:rPr lang="en-US" sz="2400">
                <a:solidFill>
                  <a:srgbClr val="262626"/>
                </a:solidFill>
                <a:latin typeface="Verdana Bold" charset="0"/>
                <a:ea typeface="Verdana Bold" charset="0"/>
                <a:cs typeface="Verdana Bold" charset="0"/>
                <a:sym typeface="Verdana Bold" charset="0"/>
              </a:rPr>
              <a:t>O1 :</a:t>
            </a:r>
            <a:r>
              <a:rPr lang="en-US" sz="2400">
                <a:solidFill>
                  <a:srgbClr val="262626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 Connaître les principes de mise en œuvre d’une approche </a:t>
            </a:r>
            <a:r>
              <a:rPr lang="en-US" sz="2400">
                <a:solidFill>
                  <a:srgbClr val="262626"/>
                </a:solidFill>
                <a:latin typeface="Verdana Bold" charset="0"/>
                <a:ea typeface="Verdana Bold" charset="0"/>
                <a:cs typeface="Verdana Bold" charset="0"/>
                <a:sym typeface="Verdana Bold" charset="0"/>
              </a:rPr>
              <a:t>qualité</a:t>
            </a:r>
            <a:r>
              <a:rPr lang="en-US" sz="2400">
                <a:solidFill>
                  <a:srgbClr val="262626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 dans le processus de production du logiciel.</a:t>
            </a:r>
            <a:endParaRPr lang="en-US" sz="2400">
              <a:solidFill>
                <a:srgbClr val="4D7A89"/>
              </a:solidFill>
              <a:latin typeface="Verdana" charset="0"/>
              <a:ea typeface="Lucida Grande" charset="0"/>
              <a:cs typeface="Lucida Grande" charset="0"/>
              <a:sym typeface="Verdana" charset="0"/>
            </a:endParaRPr>
          </a:p>
          <a:p>
            <a:pPr algn="just">
              <a:lnSpc>
                <a:spcPts val="2000"/>
              </a:lnSpc>
              <a:spcBef>
                <a:spcPts val="1400"/>
              </a:spcBef>
              <a:buSzPct val="100000"/>
              <a:buFont typeface="Verdana" charset="0"/>
              <a:buChar char="■"/>
              <a:tabLst>
                <a:tab pos="139700" algn="l"/>
                <a:tab pos="457200" algn="l"/>
              </a:tabLst>
            </a:pPr>
            <a:r>
              <a:rPr lang="en-US" sz="1400">
                <a:solidFill>
                  <a:srgbClr val="262626"/>
                </a:solidFill>
                <a:latin typeface="Verdana Bold" charset="0"/>
                <a:ea typeface="Verdana Bold" charset="0"/>
                <a:cs typeface="Verdana Bold" charset="0"/>
                <a:sym typeface="Verdana Bold" charset="0"/>
              </a:rPr>
              <a:t>CM4 :</a:t>
            </a:r>
            <a:r>
              <a:rPr lang="en-US" sz="1400">
                <a:solidFill>
                  <a:srgbClr val="262626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 Mettre en œuvre une approche qualité dans le processus de production du logiciel.</a:t>
            </a:r>
            <a:endParaRPr lang="en-US" sz="1400">
              <a:solidFill>
                <a:srgbClr val="262626"/>
              </a:solidFill>
              <a:latin typeface="Verdana" charset="0"/>
              <a:ea typeface="Lucida Grande" charset="0"/>
              <a:cs typeface="Lucida Grande" charset="0"/>
              <a:sym typeface="Verdana" charset="0"/>
            </a:endParaRPr>
          </a:p>
          <a:p>
            <a:pPr algn="just">
              <a:lnSpc>
                <a:spcPts val="2000"/>
              </a:lnSpc>
              <a:spcBef>
                <a:spcPts val="1400"/>
              </a:spcBef>
              <a:buSzPct val="100000"/>
              <a:buFont typeface="Verdana" charset="0"/>
              <a:buChar char="■"/>
              <a:tabLst>
                <a:tab pos="139700" algn="l"/>
                <a:tab pos="457200" algn="l"/>
              </a:tabLst>
            </a:pPr>
            <a:r>
              <a:rPr lang="en-US" sz="1400">
                <a:solidFill>
                  <a:srgbClr val="262626"/>
                </a:solidFill>
                <a:latin typeface="Verdana Bold" charset="0"/>
                <a:ea typeface="Verdana Bold" charset="0"/>
                <a:cs typeface="Verdana Bold" charset="0"/>
                <a:sym typeface="Verdana Bold" charset="0"/>
              </a:rPr>
              <a:t>C5 :</a:t>
            </a:r>
            <a:r>
              <a:rPr lang="en-US" sz="1400">
                <a:solidFill>
                  <a:srgbClr val="262626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 Qualité du logiciel : objectif du génie logiciel ; assurance qualité, normes, gestion des projets logiciels et documentation, cycle de vie du logiciel, architecture logicielle.</a:t>
            </a:r>
            <a:endParaRPr lang="en-US" sz="1400">
              <a:solidFill>
                <a:srgbClr val="262626"/>
              </a:solidFill>
              <a:latin typeface="Verdana" charset="0"/>
              <a:ea typeface="Lucida Grande" charset="0"/>
              <a:cs typeface="Lucida Grande" charset="0"/>
              <a:sym typeface="Verdana" charset="0"/>
            </a:endParaRPr>
          </a:p>
          <a:p>
            <a:pPr algn="just">
              <a:lnSpc>
                <a:spcPts val="2000"/>
              </a:lnSpc>
              <a:spcBef>
                <a:spcPts val="1400"/>
              </a:spcBef>
              <a:buSzPct val="100000"/>
              <a:buFont typeface="Verdana" charset="0"/>
              <a:buChar char="■"/>
              <a:tabLst>
                <a:tab pos="139700" algn="l"/>
                <a:tab pos="457200" algn="l"/>
              </a:tabLst>
            </a:pPr>
            <a:r>
              <a:rPr lang="en-US" sz="1400">
                <a:solidFill>
                  <a:srgbClr val="262626"/>
                </a:solidFill>
                <a:latin typeface="Verdana Bold" charset="0"/>
                <a:ea typeface="Verdana Bold" charset="0"/>
                <a:cs typeface="Verdana Bold" charset="0"/>
                <a:sym typeface="Verdana Bold" charset="0"/>
              </a:rPr>
              <a:t>C6 :</a:t>
            </a:r>
            <a:r>
              <a:rPr lang="en-US" sz="1400">
                <a:solidFill>
                  <a:srgbClr val="262626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 Principes et techniques de base des tests : familles et niveaux de tests.</a:t>
            </a:r>
            <a:endParaRPr lang="en-US" sz="1400">
              <a:solidFill>
                <a:srgbClr val="262626"/>
              </a:solidFill>
              <a:latin typeface="Verdana" charset="0"/>
              <a:ea typeface="Lucida Grande" charset="0"/>
              <a:cs typeface="Lucida Grande" charset="0"/>
              <a:sym typeface="Verdana" charset="0"/>
            </a:endParaRPr>
          </a:p>
          <a:p>
            <a:pPr algn="just">
              <a:lnSpc>
                <a:spcPts val="2000"/>
              </a:lnSpc>
              <a:spcBef>
                <a:spcPts val="1400"/>
              </a:spcBef>
              <a:buSzPct val="100000"/>
              <a:buFont typeface="Verdana" charset="0"/>
              <a:buChar char="■"/>
              <a:tabLst>
                <a:tab pos="139700" algn="l"/>
                <a:tab pos="457200" algn="l"/>
              </a:tabLst>
            </a:pPr>
            <a:r>
              <a:rPr lang="en-US" sz="1400">
                <a:solidFill>
                  <a:srgbClr val="262626"/>
                </a:solidFill>
                <a:latin typeface="Verdana Bold" charset="0"/>
                <a:ea typeface="Verdana Bold" charset="0"/>
                <a:cs typeface="Verdana Bold" charset="0"/>
                <a:sym typeface="Verdana Bold" charset="0"/>
              </a:rPr>
              <a:t>C8 :</a:t>
            </a:r>
            <a:r>
              <a:rPr lang="en-US" sz="1400">
                <a:solidFill>
                  <a:srgbClr val="262626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 Interaction homme-machine : prise en compte de l’utilisateur, conception de l’I.H.M., composants graphiques, choix et recommandations ergonomiques.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Notation</a:t>
            </a:r>
            <a:endParaRPr lang="fr-FR"/>
          </a:p>
        </p:txBody>
      </p:sp>
      <p:sp>
        <p:nvSpPr>
          <p:cNvPr id="5" name="Rectangle 2"/>
          <p:cNvSpPr>
            <a:spLocks/>
          </p:cNvSpPr>
          <p:nvPr/>
        </p:nvSpPr>
        <p:spPr bwMode="auto">
          <a:xfrm>
            <a:off x="495300" y="2044700"/>
            <a:ext cx="8140700" cy="4813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fr-FR" smtClean="0">
                <a:solidFill>
                  <a:srgbClr val="FF0000"/>
                </a:solidFill>
              </a:rPr>
              <a:t>Seule une page au format A4, manuscrite, recto-verso, sera autorisée pour l'examen final qui portera essentiellement sur une étude de cas.</a:t>
            </a:r>
          </a:p>
          <a:p>
            <a:endParaRPr lang="fr-FR" smtClean="0"/>
          </a:p>
          <a:p>
            <a:r>
              <a:rPr lang="fr-FR" smtClean="0"/>
              <a:t>Les TD / TP: en quadrinôme. </a:t>
            </a:r>
            <a:br>
              <a:rPr lang="fr-FR" smtClean="0"/>
            </a:br>
            <a:r>
              <a:rPr lang="fr-FR" smtClean="0"/>
              <a:t>Ils donnent lieu en cours et en fin de module à des rendus notés par quadrinôme.</a:t>
            </a:r>
          </a:p>
          <a:p>
            <a:pPr algn="just">
              <a:lnSpc>
                <a:spcPts val="2000"/>
              </a:lnSpc>
            </a:pPr>
            <a:endParaRPr lang="en-US" smtClean="0">
              <a:sym typeface="Verdana" charset="0"/>
            </a:endParaRPr>
          </a:p>
          <a:p>
            <a:pPr algn="just">
              <a:lnSpc>
                <a:spcPts val="2000"/>
              </a:lnSpc>
            </a:pPr>
            <a:r>
              <a:rPr lang="en-US" smtClean="0">
                <a:sym typeface="Verdana" charset="0"/>
              </a:rPr>
              <a:t>Des</a:t>
            </a:r>
            <a:r>
              <a:rPr lang="en-US" smtClean="0">
                <a:sym typeface="Verdana Bold" charset="0"/>
              </a:rPr>
              <a:t> études sur des sous-thématiques</a:t>
            </a:r>
            <a:r>
              <a:rPr lang="en-US" smtClean="0">
                <a:sym typeface="Verdana" charset="0"/>
              </a:rPr>
              <a:t> (nouvelles IHMs, agilité et web, …) sur la base d'articles ou de livres pourront également être rendues et notées, pour un bonus sur la note de TD-TP. </a:t>
            </a:r>
          </a:p>
          <a:p>
            <a:pPr algn="just">
              <a:lnSpc>
                <a:spcPts val="2000"/>
              </a:lnSpc>
            </a:pPr>
            <a:endParaRPr lang="en-US" smtClean="0">
              <a:sym typeface="Verdana" charset="0"/>
            </a:endParaRPr>
          </a:p>
          <a:p>
            <a:pPr algn="just">
              <a:lnSpc>
                <a:spcPts val="2000"/>
              </a:lnSpc>
            </a:pPr>
            <a:r>
              <a:rPr lang="en-US" smtClean="0">
                <a:sym typeface="Verdana" charset="0"/>
              </a:rPr>
              <a:t>Des</a:t>
            </a:r>
            <a:r>
              <a:rPr lang="en-US" smtClean="0">
                <a:sym typeface="Verdana Bold" charset="0"/>
              </a:rPr>
              <a:t> notes de contrôles oraux</a:t>
            </a:r>
            <a:r>
              <a:rPr lang="en-US" smtClean="0">
                <a:sym typeface="Verdana" charset="0"/>
              </a:rPr>
              <a:t> pourront être attribuées séance par séance</a:t>
            </a:r>
          </a:p>
          <a:p>
            <a:pPr algn="just">
              <a:lnSpc>
                <a:spcPts val="2000"/>
              </a:lnSpc>
            </a:pPr>
            <a:endParaRPr lang="en-US" smtClean="0">
              <a:sym typeface="Verdana" charset="0"/>
            </a:endParaRPr>
          </a:p>
          <a:p>
            <a:pPr algn="just">
              <a:lnSpc>
                <a:spcPts val="2000"/>
              </a:lnSpc>
            </a:pPr>
            <a:r>
              <a:rPr lang="en-US" smtClean="0">
                <a:sym typeface="Verdana" charset="0"/>
              </a:rPr>
              <a:t>Un </a:t>
            </a:r>
            <a:r>
              <a:rPr lang="en-US" smtClean="0">
                <a:sym typeface="Verdana Bold" charset="0"/>
              </a:rPr>
              <a:t>examen final</a:t>
            </a:r>
          </a:p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Notation</a:t>
            </a:r>
            <a:endParaRPr lang="fr-FR"/>
          </a:p>
        </p:txBody>
      </p:sp>
      <p:sp>
        <p:nvSpPr>
          <p:cNvPr id="5" name="Rectangle 2"/>
          <p:cNvSpPr>
            <a:spLocks/>
          </p:cNvSpPr>
          <p:nvPr/>
        </p:nvSpPr>
        <p:spPr bwMode="auto">
          <a:xfrm>
            <a:off x="495300" y="2044700"/>
            <a:ext cx="8140700" cy="4813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fr-FR" smtClean="0">
                <a:solidFill>
                  <a:srgbClr val="FF0000"/>
                </a:solidFill>
              </a:rPr>
              <a:t>Seule une page au format A4, manuscrite, recto-verso, sera autorisée pour l'examen final qui portera essentiellement sur une étude de cas.</a:t>
            </a:r>
          </a:p>
          <a:p>
            <a:endParaRPr lang="fr-FR" smtClean="0"/>
          </a:p>
          <a:p>
            <a:r>
              <a:rPr lang="fr-FR" smtClean="0"/>
              <a:t>Les TD / TP: en quadrinôme. </a:t>
            </a:r>
            <a:br>
              <a:rPr lang="fr-FR" smtClean="0"/>
            </a:br>
            <a:r>
              <a:rPr lang="fr-FR" smtClean="0"/>
              <a:t>Ils donnent lieu en cours et en fin de module à des rendus notés par quadrinôme.</a:t>
            </a:r>
          </a:p>
          <a:p>
            <a:pPr algn="just">
              <a:lnSpc>
                <a:spcPts val="2000"/>
              </a:lnSpc>
            </a:pPr>
            <a:endParaRPr lang="en-US" smtClean="0">
              <a:sym typeface="Verdana" charset="0"/>
            </a:endParaRPr>
          </a:p>
          <a:p>
            <a:pPr algn="just">
              <a:lnSpc>
                <a:spcPts val="2000"/>
              </a:lnSpc>
            </a:pPr>
            <a:r>
              <a:rPr lang="en-US" smtClean="0">
                <a:sym typeface="Verdana" charset="0"/>
              </a:rPr>
              <a:t>Des</a:t>
            </a:r>
            <a:r>
              <a:rPr lang="en-US" smtClean="0">
                <a:sym typeface="Verdana Bold" charset="0"/>
              </a:rPr>
              <a:t> études sur des sous-thématiques</a:t>
            </a:r>
            <a:r>
              <a:rPr lang="en-US" smtClean="0">
                <a:sym typeface="Verdana" charset="0"/>
              </a:rPr>
              <a:t> (nouvelles IHMs, agilité et web, …) sur la base d'articles ou de livres pourront également être rendues et notées, pour un bonus sur la note de TD-TP. </a:t>
            </a:r>
          </a:p>
          <a:p>
            <a:pPr algn="just">
              <a:lnSpc>
                <a:spcPts val="2000"/>
              </a:lnSpc>
            </a:pPr>
            <a:endParaRPr lang="en-US" smtClean="0">
              <a:sym typeface="Verdana" charset="0"/>
            </a:endParaRPr>
          </a:p>
          <a:p>
            <a:pPr algn="just">
              <a:lnSpc>
                <a:spcPts val="2000"/>
              </a:lnSpc>
            </a:pPr>
            <a:r>
              <a:rPr lang="en-US" smtClean="0">
                <a:sym typeface="Verdana" charset="0"/>
              </a:rPr>
              <a:t>Des</a:t>
            </a:r>
            <a:r>
              <a:rPr lang="en-US" smtClean="0">
                <a:sym typeface="Verdana Bold" charset="0"/>
              </a:rPr>
              <a:t> notes de contrôles oraux</a:t>
            </a:r>
            <a:r>
              <a:rPr lang="en-US" smtClean="0">
                <a:sym typeface="Verdana" charset="0"/>
              </a:rPr>
              <a:t> pourront être attribuées séance par séance</a:t>
            </a:r>
          </a:p>
          <a:p>
            <a:pPr algn="just">
              <a:lnSpc>
                <a:spcPts val="2000"/>
              </a:lnSpc>
            </a:pPr>
            <a:endParaRPr lang="en-US" smtClean="0">
              <a:sym typeface="Verdana" charset="0"/>
            </a:endParaRPr>
          </a:p>
          <a:p>
            <a:pPr algn="just">
              <a:lnSpc>
                <a:spcPts val="2000"/>
              </a:lnSpc>
            </a:pPr>
            <a:r>
              <a:rPr lang="en-US" smtClean="0">
                <a:sym typeface="Verdana" charset="0"/>
              </a:rPr>
              <a:t>Un </a:t>
            </a:r>
            <a:r>
              <a:rPr lang="en-US" smtClean="0">
                <a:sym typeface="Verdana Bold" charset="0"/>
              </a:rPr>
              <a:t>examen final</a:t>
            </a:r>
          </a:p>
          <a:p>
            <a:endParaRPr lang="fr-FR"/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114425" y="1493838"/>
            <a:ext cx="6921500" cy="4902200"/>
            <a:chOff x="0" y="0"/>
            <a:chExt cx="4360" cy="3088"/>
          </a:xfrm>
        </p:grpSpPr>
        <p:sp>
          <p:nvSpPr>
            <p:cNvPr id="15" name="Rectangle 4"/>
            <p:cNvSpPr>
              <a:spLocks/>
            </p:cNvSpPr>
            <p:nvPr/>
          </p:nvSpPr>
          <p:spPr bwMode="auto">
            <a:xfrm rot="14778">
              <a:off x="54" y="49"/>
              <a:ext cx="4240" cy="2864"/>
            </a:xfrm>
            <a:prstGeom prst="rect">
              <a:avLst/>
            </a:prstGeom>
            <a:solidFill>
              <a:srgbClr val="E6E6E6">
                <a:alpha val="85881"/>
              </a:srgbClr>
            </a:solidFill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smtClean="0">
                  <a:ln>
                    <a:noFill/>
                  </a:ln>
                  <a:solidFill>
                    <a:srgbClr val="A8184B"/>
                  </a:solidFill>
                  <a:effectLst/>
                  <a:uLnTx/>
                  <a:uFillTx/>
                  <a:latin typeface="Palatino" charset="0"/>
                  <a:ea typeface="Palatino" charset="0"/>
                  <a:cs typeface="Palatino" charset="0"/>
                  <a:sym typeface="Palatino" charset="0"/>
                </a:rPr>
                <a:t>Votre objectif ?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A8184B"/>
                </a:solidFill>
                <a:effectLst/>
                <a:uLnTx/>
                <a:uFillTx/>
                <a:latin typeface="Palatino" charset="0"/>
                <a:ea typeface="Palatino" charset="0"/>
                <a:cs typeface="Palatino" charset="0"/>
                <a:sym typeface="Palatino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smtClean="0">
                  <a:ln>
                    <a:noFill/>
                  </a:ln>
                  <a:solidFill>
                    <a:srgbClr val="A8184B"/>
                  </a:solidFill>
                  <a:effectLst/>
                  <a:uLnTx/>
                  <a:uFillTx/>
                  <a:latin typeface="Palatino" charset="0"/>
                  <a:ea typeface="Palatino" charset="0"/>
                  <a:cs typeface="Palatino" charset="0"/>
                  <a:sym typeface="Palatino" charset="0"/>
                </a:rPr>
                <a:t>-</a:t>
              </a:r>
              <a:r>
                <a:rPr kumimoji="0" lang="en-US" sz="2200" b="0" i="0" u="none" strike="noStrike" kern="0" cap="none" spc="0" normalizeH="0" baseline="0" noProof="0" smtClean="0">
                  <a:ln>
                    <a:noFill/>
                  </a:ln>
                  <a:solidFill>
                    <a:srgbClr val="A8184B"/>
                  </a:solidFill>
                  <a:effectLst/>
                  <a:uLnTx/>
                  <a:uFillTx/>
                  <a:latin typeface="Palatino" charset="0"/>
                  <a:ea typeface="Palatino" charset="0"/>
                  <a:cs typeface="Palatino" charset="0"/>
                  <a:sym typeface="Palatino" charset="0"/>
                </a:rPr>
                <a:t> Comprendre les principes de l’analyse/conception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A8184B"/>
                </a:solidFill>
                <a:effectLst/>
                <a:uLnTx/>
                <a:uFillTx/>
                <a:latin typeface="Palatino" charset="0"/>
                <a:ea typeface="Palatino" charset="0"/>
                <a:cs typeface="Palatino" charset="0"/>
                <a:sym typeface="Palatino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smtClean="0">
                  <a:ln>
                    <a:noFill/>
                  </a:ln>
                  <a:solidFill>
                    <a:srgbClr val="A8184B"/>
                  </a:solidFill>
                  <a:effectLst/>
                  <a:uLnTx/>
                  <a:uFillTx/>
                  <a:latin typeface="Palatino" charset="0"/>
                  <a:ea typeface="Palatino" charset="0"/>
                  <a:cs typeface="Palatino" charset="0"/>
                  <a:sym typeface="Palatino" charset="0"/>
                </a:rPr>
                <a:t>- Respecter les normes : nommage des associations, ...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smtClean="0">
                  <a:ln>
                    <a:noFill/>
                  </a:ln>
                  <a:solidFill>
                    <a:srgbClr val="A8184B"/>
                  </a:solidFill>
                  <a:effectLst/>
                  <a:uLnTx/>
                  <a:uFillTx/>
                  <a:latin typeface="Palatino" charset="0"/>
                  <a:ea typeface="Palatino" charset="0"/>
                  <a:cs typeface="Palatino" charset="0"/>
                  <a:sym typeface="Palatino" charset="0"/>
                </a:rPr>
                <a:t>- Respecter les règles imposées :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smtClean="0">
                  <a:ln>
                    <a:noFill/>
                  </a:ln>
                  <a:solidFill>
                    <a:srgbClr val="A8184B"/>
                  </a:solidFill>
                  <a:effectLst/>
                  <a:uLnTx/>
                  <a:uFillTx/>
                  <a:latin typeface="Palatino" charset="0"/>
                  <a:ea typeface="Palatino" charset="0"/>
                  <a:cs typeface="Palatino" charset="0"/>
                  <a:sym typeface="Palatino" charset="0"/>
                </a:rPr>
                <a:t>rendus à temps avec tout ce qui est demandé,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smtClean="0">
                  <a:ln>
                    <a:noFill/>
                  </a:ln>
                  <a:solidFill>
                    <a:srgbClr val="A8184B"/>
                  </a:solidFill>
                  <a:effectLst/>
                  <a:uLnTx/>
                  <a:uFillTx/>
                  <a:latin typeface="Palatino" charset="0"/>
                  <a:ea typeface="Palatino" charset="0"/>
                  <a:cs typeface="Palatino" charset="0"/>
                  <a:sym typeface="Palatino" charset="0"/>
                </a:rPr>
                <a:t>format de rendu, ....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A8184B"/>
                </a:solidFill>
                <a:effectLst/>
                <a:uLnTx/>
                <a:uFillTx/>
                <a:latin typeface="Palatino" charset="0"/>
                <a:ea typeface="Palatino" charset="0"/>
                <a:cs typeface="Palatino" charset="0"/>
                <a:sym typeface="Palatino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A8184B"/>
                </a:solidFill>
                <a:effectLst/>
                <a:uLnTx/>
                <a:uFillTx/>
                <a:latin typeface="Palatino" charset="0"/>
                <a:ea typeface="Palatino" charset="0"/>
                <a:cs typeface="Palatino" charset="0"/>
                <a:sym typeface="Palatino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smtClean="0">
                  <a:ln>
                    <a:noFill/>
                  </a:ln>
                  <a:solidFill>
                    <a:srgbClr val="A8184B"/>
                  </a:solidFill>
                  <a:effectLst/>
                  <a:uLnTx/>
                  <a:uFillTx/>
                  <a:latin typeface="Palatino" charset="0"/>
                  <a:ea typeface="Palatino" charset="0"/>
                  <a:cs typeface="Palatino" charset="0"/>
                  <a:sym typeface="Palatino" charset="0"/>
                </a:rPr>
                <a:t>Avoir la meilleure note possible pour passer en S4T !!</a:t>
              </a:r>
            </a:p>
          </p:txBody>
        </p:sp>
        <p:pic>
          <p:nvPicPr>
            <p:cNvPr id="16" name="Picture 5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4360" cy="30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Plan du module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mtClean="0"/>
              <a:t>Qualité du logiciel</a:t>
            </a:r>
          </a:p>
          <a:p>
            <a:r>
              <a:rPr lang="fr-FR" smtClean="0"/>
              <a:t>Tests </a:t>
            </a:r>
          </a:p>
          <a:p>
            <a:r>
              <a:rPr lang="fr-FR" smtClean="0"/>
              <a:t>Méthodes</a:t>
            </a:r>
          </a:p>
          <a:p>
            <a:r>
              <a:rPr lang="fr-FR" smtClean="0"/>
              <a:t>IHMs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Qualité du logiciel ?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F680E-5C0E-4473-A6CA-8EC9B361C19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CA1D4B-8F81-4BA6-9546-256093BA4604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105473" name="Rectangle 1"/>
          <p:cNvSpPr>
            <a:spLocks noGrp="1" noChangeArrowheads="1"/>
          </p:cNvSpPr>
          <p:nvPr>
            <p:ph type="title"/>
          </p:nvPr>
        </p:nvSpPr>
        <p:spPr>
          <a:xfrm>
            <a:off x="357158" y="381000"/>
            <a:ext cx="8429684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sz="5600" smtClean="0"/>
              <a:t>Qu’est-ce que la qualité ?</a:t>
            </a:r>
          </a:p>
        </p:txBody>
      </p:sp>
      <p:pic>
        <p:nvPicPr>
          <p:cNvPr id="7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1431353"/>
            <a:ext cx="6286544" cy="542664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Conséquence ?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F680E-5C0E-4473-A6CA-8EC9B361C19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57158" y="1720840"/>
            <a:ext cx="84296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smtClean="0"/>
              <a:t>Mariner 1</a:t>
            </a:r>
            <a:r>
              <a:rPr lang="fr-FR" smtClean="0"/>
              <a:t> : la première sonde spatiale du programme Mariner, envoyée par la NASA le 27 juillet 1962. La sonde fut détruite peu de temps après son envol. Coût : 80 millions de dollars.</a:t>
            </a:r>
            <a:br>
              <a:rPr lang="fr-FR" smtClean="0"/>
            </a:br>
            <a:r>
              <a:rPr lang="fr-FR" smtClean="0"/>
              <a:t>Cause : un trait d’union oublié dans un programme Fortran</a:t>
            </a:r>
          </a:p>
          <a:p>
            <a:r>
              <a:rPr lang="fr-FR" smtClean="0"/>
              <a:t> (« plus coûteux trait d’union de l’histoire », Arthur C. Clarke).</a:t>
            </a:r>
            <a:endParaRPr lang="fr-FR"/>
          </a:p>
        </p:txBody>
      </p:sp>
      <p:pic>
        <p:nvPicPr>
          <p:cNvPr id="10" name="Picture 6" descr="http://upload.wikimedia.org/wikipedia/commons/e/e3/Atlas_Agena_with_Mariner_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5008" y="3500438"/>
            <a:ext cx="2428892" cy="303611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Conséquence ?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F680E-5C0E-4473-A6CA-8EC9B361C19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57158" y="1720840"/>
            <a:ext cx="8429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smtClean="0"/>
              <a:t>Passage de la ligne.</a:t>
            </a:r>
            <a:r>
              <a:rPr lang="fr-FR" smtClean="0"/>
              <a:t> Au passage de l'équateur un F16 se retrouve sur le dos.</a:t>
            </a:r>
            <a:br>
              <a:rPr lang="fr-FR" smtClean="0"/>
            </a:br>
            <a:r>
              <a:rPr lang="fr-FR" smtClean="0"/>
              <a:t>Cause : changement de signe de la latitude mal pris en compte.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CA1D4B-8F81-4BA6-9546-256093BA4604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105473" name="Rectangle 1"/>
          <p:cNvSpPr>
            <a:spLocks noGrp="1" noChangeArrowheads="1"/>
          </p:cNvSpPr>
          <p:nvPr>
            <p:ph type="title"/>
          </p:nvPr>
        </p:nvSpPr>
        <p:spPr>
          <a:xfrm>
            <a:off x="357158" y="381000"/>
            <a:ext cx="8429684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sz="5600" smtClean="0"/>
              <a:t>Qu’est-ce que la qualité ?</a:t>
            </a:r>
          </a:p>
        </p:txBody>
      </p:sp>
      <p:sp>
        <p:nvSpPr>
          <p:cNvPr id="4" name="Titre 8"/>
          <p:cNvSpPr txBox="1">
            <a:spLocks/>
          </p:cNvSpPr>
          <p:nvPr/>
        </p:nvSpPr>
        <p:spPr bwMode="auto">
          <a:xfrm>
            <a:off x="785786" y="3286124"/>
            <a:ext cx="772160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50800" dir="3000029" algn="ctr" rotWithShape="0">
              <a:schemeClr val="bg2">
                <a:alpha val="79999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800" b="0" i="0" u="none" strike="noStrike" kern="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Cochin" charset="0"/>
              </a:rPr>
              <a:t>?</a:t>
            </a:r>
            <a:endParaRPr kumimoji="0" lang="fr-FR" sz="13800" b="0" i="0" u="none" strike="noStrike" kern="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+mj-lt"/>
              <a:ea typeface="+mj-ea"/>
              <a:cs typeface="+mj-cs"/>
              <a:sym typeface="Cochin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CA1D4B-8F81-4BA6-9546-256093BA4604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105473" name="Rectangle 1"/>
          <p:cNvSpPr>
            <a:spLocks noGrp="1" noChangeArrowheads="1"/>
          </p:cNvSpPr>
          <p:nvPr>
            <p:ph type="title"/>
          </p:nvPr>
        </p:nvSpPr>
        <p:spPr>
          <a:xfrm>
            <a:off x="357158" y="381000"/>
            <a:ext cx="8429684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sz="5600" smtClean="0"/>
              <a:t>Qu’est-ce que la qualité ?</a:t>
            </a:r>
          </a:p>
        </p:txBody>
      </p:sp>
      <p:sp>
        <p:nvSpPr>
          <p:cNvPr id="1054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4282" y="1571612"/>
            <a:ext cx="8280400" cy="4013200"/>
          </a:xfrm>
        </p:spPr>
        <p:txBody>
          <a:bodyPr/>
          <a:lstStyle/>
          <a:p>
            <a:pPr eaLnBrk="1" hangingPunct="1">
              <a:spcBef>
                <a:spcPts val="2038"/>
              </a:spcBef>
              <a:defRPr/>
            </a:pPr>
            <a:r>
              <a:rPr lang="en-US" sz="2300" smtClean="0"/>
              <a:t>Besoin d’un </a:t>
            </a:r>
            <a:r>
              <a:rPr lang="en-US" sz="2300" b="1" smtClean="0"/>
              <a:t>vocabulaire</a:t>
            </a:r>
            <a:r>
              <a:rPr lang="en-US" sz="2300" smtClean="0"/>
              <a:t> de description…</a:t>
            </a:r>
          </a:p>
          <a:p>
            <a:pPr eaLnBrk="1" hangingPunct="1">
              <a:spcBef>
                <a:spcPts val="2038"/>
              </a:spcBef>
              <a:defRPr/>
            </a:pPr>
            <a:endParaRPr lang="en-US" sz="2300" smtClean="0"/>
          </a:p>
          <a:p>
            <a:pPr eaLnBrk="1" hangingPunct="1">
              <a:spcBef>
                <a:spcPts val="2038"/>
              </a:spcBef>
              <a:defRPr/>
            </a:pPr>
            <a:endParaRPr lang="en-US" sz="2300" smtClean="0"/>
          </a:p>
          <a:p>
            <a:pPr eaLnBrk="1" hangingPunct="1">
              <a:spcBef>
                <a:spcPts val="2038"/>
              </a:spcBef>
              <a:defRPr/>
            </a:pPr>
            <a:r>
              <a:rPr lang="en-US" sz="2300" smtClean="0"/>
              <a:t>ISO/CEI 9126 : </a:t>
            </a:r>
            <a:br>
              <a:rPr lang="en-US" sz="2300" smtClean="0"/>
            </a:br>
            <a:r>
              <a:rPr lang="en-US" sz="2300" smtClean="0"/>
              <a:t>	6 caractéristiques et 27 sous-caractéristiques</a:t>
            </a:r>
          </a:p>
          <a:p>
            <a:pPr eaLnBrk="1" hangingPunct="1">
              <a:spcBef>
                <a:spcPts val="2038"/>
              </a:spcBef>
              <a:defRPr/>
            </a:pPr>
            <a:r>
              <a:rPr lang="en-US" sz="2300" smtClean="0"/>
              <a:t>ISO/CEI 25000 : SQuaRE </a:t>
            </a:r>
            <a:br>
              <a:rPr lang="en-US" sz="2300" smtClean="0"/>
            </a:br>
            <a:r>
              <a:rPr lang="en-US" sz="2300" smtClean="0"/>
              <a:t>Software QUAlity Requirements and Evaluation, </a:t>
            </a:r>
            <a:br>
              <a:rPr lang="en-US" sz="2300" smtClean="0"/>
            </a:br>
            <a:r>
              <a:rPr lang="en-US" sz="2300" smtClean="0"/>
              <a:t>Exigences et évaluatino de la qualité logicielle</a:t>
            </a:r>
            <a:r>
              <a:rPr lang="en-US" sz="2100" smtClean="0"/>
              <a:t/>
            </a:r>
            <a:br>
              <a:rPr lang="en-US" sz="2100" smtClean="0"/>
            </a:br>
            <a:r>
              <a:rPr lang="en-US" sz="2100" smtClean="0"/>
              <a:t>	8 caractéristiques et 35 sous-caractéristiques</a:t>
            </a:r>
            <a:endParaRPr lang="en-US" sz="2300" smtClean="0"/>
          </a:p>
        </p:txBody>
      </p:sp>
      <p:sp>
        <p:nvSpPr>
          <p:cNvPr id="94213" name="Rectangle 3"/>
          <p:cNvSpPr>
            <a:spLocks/>
          </p:cNvSpPr>
          <p:nvPr/>
        </p:nvSpPr>
        <p:spPr bwMode="auto">
          <a:xfrm>
            <a:off x="431800" y="6083300"/>
            <a:ext cx="7820025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>
              <a:lnSpc>
                <a:spcPts val="1900"/>
              </a:lnSpc>
            </a:pPr>
            <a:r>
              <a:rPr lang="en-US" sz="1300">
                <a:solidFill>
                  <a:schemeClr val="tx1"/>
                </a:solidFill>
                <a:latin typeface="Helvetica" charset="0"/>
                <a:cs typeface="Helvetica" charset="0"/>
                <a:sym typeface="Helvetica" charset="0"/>
              </a:rPr>
              <a:t>ISO/IEC 9126-1,</a:t>
            </a:r>
            <a:r>
              <a:rPr lang="en-US" sz="1100" u="sng">
                <a:solidFill>
                  <a:srgbClr val="00389B"/>
                </a:solidFill>
                <a:latin typeface="Helvetica" charset="0"/>
                <a:cs typeface="Helvetica" charset="0"/>
                <a:sym typeface="Helvetica" charset="0"/>
                <a:hlinkClick r:id="rId3"/>
              </a:rPr>
              <a:t>[1]</a:t>
            </a:r>
            <a:r>
              <a:rPr lang="en-US" sz="1300">
                <a:solidFill>
                  <a:schemeClr val="tx1"/>
                </a:solidFill>
                <a:latin typeface="Helvetica" charset="0"/>
                <a:cs typeface="Helvetica" charset="0"/>
                <a:sym typeface="Helvetica" charset="0"/>
              </a:rPr>
              <a:t> classifies </a:t>
            </a:r>
            <a:r>
              <a:rPr lang="en-US" sz="1300" u="sng">
                <a:solidFill>
                  <a:srgbClr val="00389B"/>
                </a:solidFill>
                <a:latin typeface="Helvetica" charset="0"/>
                <a:cs typeface="Helvetica" charset="0"/>
                <a:sym typeface="Helvetica" charset="0"/>
              </a:rPr>
              <a:t>sof</a:t>
            </a:r>
            <a:r>
              <a:rPr lang="en-US" sz="1300" u="sng">
                <a:solidFill>
                  <a:srgbClr val="00389B"/>
                </a:solidFill>
                <a:latin typeface="Helvetica" charset="0"/>
                <a:cs typeface="Helvetica" charset="0"/>
                <a:sym typeface="Helvetica" charset="0"/>
                <a:hlinkClick r:id="rId4"/>
              </a:rPr>
              <a:t>tware quality</a:t>
            </a:r>
            <a:r>
              <a:rPr lang="en-US" sz="1300">
                <a:solidFill>
                  <a:schemeClr val="tx1"/>
                </a:solidFill>
                <a:latin typeface="Helvetica" charset="0"/>
                <a:cs typeface="Helvetica" charset="0"/>
                <a:sym typeface="Helvetica" charset="0"/>
                <a:hlinkClick r:id="rId4"/>
              </a:rPr>
              <a:t> in</a:t>
            </a:r>
            <a:r>
              <a:rPr lang="en-US" sz="1300">
                <a:solidFill>
                  <a:schemeClr val="tx1"/>
                </a:solidFill>
                <a:latin typeface="Helvetica" charset="0"/>
                <a:cs typeface="Helvetica" charset="0"/>
                <a:sym typeface="Helvetica" charset="0"/>
              </a:rPr>
              <a:t> a structured set of characteristics and sub-characteristics.</a:t>
            </a:r>
          </a:p>
        </p:txBody>
      </p:sp>
      <p:sp>
        <p:nvSpPr>
          <p:cNvPr id="6" name="Rectangle 5"/>
          <p:cNvSpPr/>
          <p:nvPr/>
        </p:nvSpPr>
        <p:spPr>
          <a:xfrm>
            <a:off x="1857356" y="2357430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mtClean="0">
                <a:solidFill>
                  <a:srgbClr val="FF0000"/>
                </a:solidFill>
              </a:rPr>
              <a:t>NORMES !</a:t>
            </a:r>
            <a:endParaRPr lang="fr-FR" sz="36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Modèle de qualité du logiciel</a:t>
            </a:r>
            <a:endParaRPr lang="fr-FR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ISO/CEI 25000 </a:t>
            </a:r>
            <a:r>
              <a:rPr lang="fr-FR" smtClean="0"/>
              <a:t>propose 8 caractéristiques de qualité du produit logiciel</a:t>
            </a:r>
          </a:p>
          <a:p>
            <a:r>
              <a:rPr lang="fr-FR" smtClean="0"/>
              <a:t>Capacité fonctionnelle (functionality suitability)</a:t>
            </a:r>
          </a:p>
          <a:p>
            <a:r>
              <a:rPr lang="fr-FR" smtClean="0"/>
              <a:t>Fiabilité (reliability)</a:t>
            </a:r>
          </a:p>
          <a:p>
            <a:r>
              <a:rPr lang="fr-FR" smtClean="0"/>
              <a:t>Performances (performance efficiency)</a:t>
            </a:r>
          </a:p>
          <a:p>
            <a:r>
              <a:rPr lang="fr-FR" smtClean="0"/>
              <a:t>Utilisabilité (operability)</a:t>
            </a:r>
          </a:p>
          <a:p>
            <a:r>
              <a:rPr lang="fr-FR" smtClean="0"/>
              <a:t>Sécurité</a:t>
            </a:r>
          </a:p>
          <a:p>
            <a:r>
              <a:rPr lang="fr-FR" smtClean="0"/>
              <a:t>Compatibilité</a:t>
            </a:r>
          </a:p>
          <a:p>
            <a:r>
              <a:rPr lang="fr-FR" smtClean="0"/>
              <a:t>Maintenabilité</a:t>
            </a:r>
          </a:p>
          <a:p>
            <a:r>
              <a:rPr lang="fr-FR" smtClean="0"/>
              <a:t>Transférabilité</a:t>
            </a:r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Modèle de qualité du logiciel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F680E-5C0E-4473-A6CA-8EC9B361C19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693" y="1970655"/>
            <a:ext cx="9224163" cy="481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1200" y="71414"/>
            <a:ext cx="7721600" cy="762000"/>
          </a:xfrm>
        </p:spPr>
        <p:txBody>
          <a:bodyPr/>
          <a:lstStyle/>
          <a:p>
            <a:r>
              <a:rPr lang="en-US" smtClean="0"/>
              <a:t>Pertinence Fonctionnelle</a:t>
            </a:r>
            <a:endParaRPr lang="fr-FR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1943100"/>
            <a:ext cx="8991600" cy="4914900"/>
          </a:xfrm>
        </p:spPr>
        <p:txBody>
          <a:bodyPr/>
          <a:lstStyle/>
          <a:p>
            <a:pPr marL="0" indent="0">
              <a:buNone/>
            </a:pPr>
            <a:r>
              <a:rPr lang="fr-FR" sz="1800" b="1" smtClean="0"/>
              <a:t>Appropriateness </a:t>
            </a:r>
            <a:r>
              <a:rPr lang="fr-FR" sz="1800" b="1" smtClean="0">
                <a:sym typeface="Wingdings" pitchFamily="2" charset="2"/>
              </a:rPr>
              <a:t></a:t>
            </a:r>
            <a:r>
              <a:rPr lang="fr-FR" sz="1800" b="1" smtClean="0"/>
              <a:t> Adéquation</a:t>
            </a:r>
          </a:p>
          <a:p>
            <a:pPr marL="0" lvl="1" indent="0">
              <a:buSzPct val="155000"/>
              <a:buNone/>
            </a:pPr>
            <a:r>
              <a:rPr lang="fr-FR" sz="1800" smtClean="0"/>
              <a:t>Le </a:t>
            </a:r>
            <a:r>
              <a:rPr lang="fr-FR" sz="1800" smtClean="0"/>
              <a:t>logiciel </a:t>
            </a:r>
            <a:r>
              <a:rPr lang="fr-FR" sz="1800" smtClean="0"/>
              <a:t>fournit les </a:t>
            </a:r>
            <a:r>
              <a:rPr lang="fr-FR" sz="1800" smtClean="0"/>
              <a:t>fonctionnalités </a:t>
            </a:r>
            <a:r>
              <a:rPr lang="fr-FR" sz="1800" smtClean="0"/>
              <a:t>en adéquation avec les tâches et objectifs utilisateurs spécifiés</a:t>
            </a:r>
            <a:endParaRPr lang="fr-FR" sz="1800" smtClean="0"/>
          </a:p>
          <a:p>
            <a:pPr marL="0" indent="0">
              <a:buNone/>
            </a:pPr>
            <a:endParaRPr lang="fr-FR" sz="1800" smtClean="0"/>
          </a:p>
          <a:p>
            <a:pPr marL="0" indent="0">
              <a:buNone/>
            </a:pPr>
            <a:r>
              <a:rPr lang="fr-FR" sz="1800" b="1" smtClean="0"/>
              <a:t>Accuracy </a:t>
            </a:r>
            <a:r>
              <a:rPr lang="fr-FR" sz="1800" b="1" smtClean="0">
                <a:sym typeface="Wingdings" pitchFamily="2" charset="2"/>
              </a:rPr>
              <a:t></a:t>
            </a:r>
            <a:r>
              <a:rPr lang="fr-FR" sz="1800" b="1" smtClean="0"/>
              <a:t> Précision</a:t>
            </a:r>
          </a:p>
          <a:p>
            <a:pPr marL="0" lvl="1" indent="0">
              <a:buSzPct val="155000"/>
              <a:buNone/>
            </a:pPr>
            <a:r>
              <a:rPr lang="fr-FR" sz="1800" smtClean="0"/>
              <a:t>Le </a:t>
            </a:r>
            <a:r>
              <a:rPr lang="fr-FR" sz="1800" smtClean="0"/>
              <a:t>logiciel </a:t>
            </a:r>
            <a:r>
              <a:rPr lang="fr-FR" sz="1800" smtClean="0"/>
              <a:t>fournit le résultat attendu avec la précision attendue</a:t>
            </a:r>
          </a:p>
          <a:p>
            <a:pPr marL="0" indent="0">
              <a:buNone/>
            </a:pPr>
            <a:endParaRPr lang="fr-FR" sz="1800" smtClean="0"/>
          </a:p>
          <a:p>
            <a:pPr marL="0" indent="0">
              <a:buNone/>
            </a:pPr>
            <a:r>
              <a:rPr lang="fr-FR" sz="1800" b="1" smtClean="0"/>
              <a:t>Compliance </a:t>
            </a:r>
            <a:r>
              <a:rPr lang="fr-FR" sz="1800" b="1" smtClean="0">
                <a:sym typeface="Wingdings" pitchFamily="2" charset="2"/>
              </a:rPr>
              <a:t></a:t>
            </a:r>
            <a:r>
              <a:rPr lang="fr-FR" sz="1800" b="1" smtClean="0"/>
              <a:t> Conformité</a:t>
            </a:r>
          </a:p>
          <a:p>
            <a:pPr marL="0" lvl="1" indent="0">
              <a:buSzPct val="155000"/>
              <a:buNone/>
            </a:pPr>
            <a:r>
              <a:rPr lang="fr-FR" sz="1800" smtClean="0"/>
              <a:t>Conformité par rapport aux standards, conventions, lois, … </a:t>
            </a:r>
            <a:br>
              <a:rPr lang="fr-FR" sz="1800" smtClean="0"/>
            </a:br>
            <a:r>
              <a:rPr lang="fr-FR" sz="1800" smtClean="0"/>
              <a:t>pour la pertinence fonctionnelle </a:t>
            </a:r>
            <a:endParaRPr lang="fr-FR" sz="180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5" name="ZoneTexte 4"/>
          <p:cNvSpPr txBox="1"/>
          <p:nvPr/>
        </p:nvSpPr>
        <p:spPr>
          <a:xfrm>
            <a:off x="1500198" y="719720"/>
            <a:ext cx="76438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Le logiciel fournit des fonctionnalités </a:t>
            </a:r>
          </a:p>
          <a:p>
            <a:r>
              <a:rPr lang="fr-FR" smtClean="0"/>
              <a:t>en adéquation avec les besoins exprimés et tacites</a:t>
            </a:r>
          </a:p>
          <a:p>
            <a:r>
              <a:rPr lang="fr-FR" smtClean="0"/>
              <a:t>quand il est utilisé sous certaines conditions</a:t>
            </a:r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1200" y="71414"/>
            <a:ext cx="7721600" cy="762000"/>
          </a:xfrm>
        </p:spPr>
        <p:txBody>
          <a:bodyPr/>
          <a:lstStyle/>
          <a:p>
            <a:pPr marL="812800" algn="l"/>
            <a:r>
              <a:rPr lang="en-US" smtClean="0"/>
              <a:t>Fiabilité</a:t>
            </a:r>
            <a:endParaRPr lang="fr-FR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1728810"/>
            <a:ext cx="8991600" cy="4914900"/>
          </a:xfrm>
        </p:spPr>
        <p:txBody>
          <a:bodyPr/>
          <a:lstStyle/>
          <a:p>
            <a:pPr marL="0" indent="0">
              <a:buNone/>
            </a:pPr>
            <a:r>
              <a:rPr lang="fr-FR" sz="1800" b="1" smtClean="0"/>
              <a:t>Availability </a:t>
            </a:r>
            <a:r>
              <a:rPr lang="fr-FR" sz="1800" b="1" smtClean="0">
                <a:sym typeface="Wingdings" pitchFamily="2" charset="2"/>
              </a:rPr>
              <a:t></a:t>
            </a:r>
            <a:r>
              <a:rPr lang="fr-FR" sz="1800" b="1" smtClean="0"/>
              <a:t> Disponibilité</a:t>
            </a:r>
            <a:endParaRPr lang="fr-FR" sz="1800" b="1" smtClean="0"/>
          </a:p>
          <a:p>
            <a:pPr marL="0" lvl="1" indent="0">
              <a:buSzPct val="155000"/>
              <a:buNone/>
            </a:pPr>
            <a:r>
              <a:rPr lang="fr-FR" sz="1800" smtClean="0"/>
              <a:t>Le </a:t>
            </a:r>
            <a:r>
              <a:rPr lang="fr-FR" sz="1800" smtClean="0"/>
              <a:t>logiciel est opérationnel et disponible lorsqu’on en a besoin</a:t>
            </a:r>
            <a:endParaRPr lang="fr-FR" sz="1800" smtClean="0"/>
          </a:p>
          <a:p>
            <a:pPr marL="0" indent="0">
              <a:buNone/>
            </a:pPr>
            <a:endParaRPr lang="fr-FR" sz="1800" smtClean="0"/>
          </a:p>
          <a:p>
            <a:pPr marL="0" indent="0">
              <a:buNone/>
            </a:pPr>
            <a:r>
              <a:rPr lang="fr-FR" sz="1800" b="1" smtClean="0"/>
              <a:t>Fault tolerance </a:t>
            </a:r>
            <a:r>
              <a:rPr lang="fr-FR" sz="1800" b="1" smtClean="0">
                <a:sym typeface="Wingdings" pitchFamily="2" charset="2"/>
              </a:rPr>
              <a:t></a:t>
            </a:r>
            <a:r>
              <a:rPr lang="fr-FR" sz="1800" b="1" smtClean="0"/>
              <a:t> Tolérance aux fautes</a:t>
            </a:r>
            <a:endParaRPr lang="fr-FR" sz="1800" b="1" smtClean="0"/>
          </a:p>
          <a:p>
            <a:pPr marL="0" lvl="1" indent="0">
              <a:buSzPct val="155000"/>
              <a:buNone/>
            </a:pPr>
            <a:r>
              <a:rPr lang="fr-FR" sz="1800" smtClean="0"/>
              <a:t>Le </a:t>
            </a:r>
            <a:r>
              <a:rPr lang="fr-FR" sz="1800" smtClean="0"/>
              <a:t>logiciel conserve un niveau de performance spécifié en cas de problème logiciel ou d’intéraction inattendue</a:t>
            </a:r>
            <a:endParaRPr lang="fr-FR" sz="1800" smtClean="0"/>
          </a:p>
          <a:p>
            <a:pPr marL="0" indent="0">
              <a:buNone/>
            </a:pPr>
            <a:endParaRPr lang="fr-FR" sz="1800" smtClean="0"/>
          </a:p>
          <a:p>
            <a:pPr marL="0" indent="0">
              <a:buNone/>
            </a:pPr>
            <a:r>
              <a:rPr lang="fr-FR" sz="1800" b="1" smtClean="0"/>
              <a:t>Recoverability </a:t>
            </a:r>
            <a:r>
              <a:rPr lang="fr-FR" sz="1800" b="1" smtClean="0">
                <a:sym typeface="Wingdings" pitchFamily="2" charset="2"/>
              </a:rPr>
              <a:t></a:t>
            </a:r>
            <a:r>
              <a:rPr lang="fr-FR" sz="1800" b="1" smtClean="0"/>
              <a:t> Potentiel de récupération</a:t>
            </a:r>
            <a:endParaRPr lang="fr-FR" sz="1800" b="1" smtClean="0"/>
          </a:p>
          <a:p>
            <a:pPr marL="0" lvl="1" indent="0">
              <a:buSzPct val="155000"/>
              <a:buNone/>
            </a:pPr>
            <a:r>
              <a:rPr lang="fr-FR" sz="1800" smtClean="0"/>
              <a:t>Le logiciel peut réétablir un niveau de performance spécifié et récupérer les données en cas de panne</a:t>
            </a:r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indent="0">
              <a:buNone/>
            </a:pPr>
            <a:r>
              <a:rPr lang="fr-FR" sz="1800" b="1" smtClean="0"/>
              <a:t>Compliance </a:t>
            </a:r>
            <a:r>
              <a:rPr lang="fr-FR" sz="1800" b="1" smtClean="0">
                <a:sym typeface="Wingdings" pitchFamily="2" charset="2"/>
              </a:rPr>
              <a:t></a:t>
            </a:r>
            <a:r>
              <a:rPr lang="fr-FR" sz="1800" b="1" smtClean="0"/>
              <a:t> Conformité</a:t>
            </a:r>
          </a:p>
          <a:p>
            <a:pPr marL="0" lvl="1" indent="0">
              <a:buSzPct val="155000"/>
              <a:buNone/>
            </a:pPr>
            <a:r>
              <a:rPr lang="fr-FR" sz="1800" smtClean="0"/>
              <a:t>Conformité par rapport aux standards, conventions, lois, … </a:t>
            </a:r>
            <a:br>
              <a:rPr lang="fr-FR" sz="1800" smtClean="0"/>
            </a:br>
            <a:r>
              <a:rPr lang="fr-FR" sz="1800" smtClean="0"/>
              <a:t>pour </a:t>
            </a:r>
            <a:r>
              <a:rPr lang="fr-FR" sz="1800" smtClean="0"/>
              <a:t>la </a:t>
            </a:r>
            <a:r>
              <a:rPr lang="fr-FR" sz="1800" smtClean="0"/>
              <a:t>fiabilité</a:t>
            </a:r>
            <a:endParaRPr lang="fr-FR" sz="1800" smtClean="0"/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endParaRPr lang="fr-FR" sz="180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5" name="ZoneTexte 4"/>
          <p:cNvSpPr txBox="1"/>
          <p:nvPr/>
        </p:nvSpPr>
        <p:spPr>
          <a:xfrm>
            <a:off x="1500198" y="719720"/>
            <a:ext cx="7643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Le logiciel conserve un niveau de performance spécifié</a:t>
            </a:r>
          </a:p>
          <a:p>
            <a:r>
              <a:rPr lang="fr-FR" smtClean="0"/>
              <a:t>quand il est utilisé sous certaines conditions</a:t>
            </a:r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1200" y="71414"/>
            <a:ext cx="7721600" cy="762000"/>
          </a:xfrm>
        </p:spPr>
        <p:txBody>
          <a:bodyPr/>
          <a:lstStyle/>
          <a:p>
            <a:pPr marL="812800" algn="l"/>
            <a:r>
              <a:rPr lang="en-US" smtClean="0"/>
              <a:t>Performances</a:t>
            </a:r>
            <a:endParaRPr lang="fr-FR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2428868"/>
            <a:ext cx="8991600" cy="4214842"/>
          </a:xfrm>
        </p:spPr>
        <p:txBody>
          <a:bodyPr/>
          <a:lstStyle/>
          <a:p>
            <a:pPr marL="0" indent="0">
              <a:buNone/>
            </a:pPr>
            <a:r>
              <a:rPr lang="fr-FR" sz="1800" b="1" smtClean="0"/>
              <a:t>Time behaviour </a:t>
            </a:r>
            <a:r>
              <a:rPr lang="fr-FR" sz="1800" b="1" smtClean="0">
                <a:sym typeface="Wingdings" pitchFamily="2" charset="2"/>
              </a:rPr>
              <a:t></a:t>
            </a:r>
            <a:r>
              <a:rPr lang="fr-FR" sz="1800" b="1" smtClean="0"/>
              <a:t> Comportement temporel</a:t>
            </a:r>
            <a:endParaRPr lang="fr-FR" sz="1800" b="1" smtClean="0"/>
          </a:p>
          <a:p>
            <a:pPr marL="0" lvl="1" indent="0">
              <a:buSzPct val="155000"/>
              <a:buNone/>
            </a:pPr>
            <a:r>
              <a:rPr lang="fr-FR" sz="1800" smtClean="0"/>
              <a:t>Le </a:t>
            </a:r>
            <a:r>
              <a:rPr lang="fr-FR" sz="1800" smtClean="0"/>
              <a:t>logiciel fournit une réponse en un temps convenable (spécifié)</a:t>
            </a:r>
            <a:endParaRPr lang="fr-FR" sz="1800" smtClean="0"/>
          </a:p>
          <a:p>
            <a:pPr marL="0" indent="0">
              <a:buNone/>
            </a:pPr>
            <a:endParaRPr lang="fr-FR" sz="1800" smtClean="0"/>
          </a:p>
          <a:p>
            <a:pPr marL="0" indent="0">
              <a:buNone/>
            </a:pPr>
            <a:r>
              <a:rPr lang="fr-FR" sz="1800" b="1" smtClean="0"/>
              <a:t>Resource utilisation </a:t>
            </a:r>
            <a:r>
              <a:rPr lang="fr-FR" sz="1800" b="1" smtClean="0">
                <a:sym typeface="Wingdings" pitchFamily="2" charset="2"/>
              </a:rPr>
              <a:t></a:t>
            </a:r>
            <a:r>
              <a:rPr lang="fr-FR" sz="1800" b="1" smtClean="0"/>
              <a:t> Utilisation des ressources</a:t>
            </a:r>
            <a:endParaRPr lang="fr-FR" sz="1800" b="1" smtClean="0"/>
          </a:p>
          <a:p>
            <a:pPr marL="0" lvl="1" indent="0">
              <a:buSzPct val="155000"/>
              <a:buNone/>
            </a:pPr>
            <a:r>
              <a:rPr lang="fr-FR" sz="1800" smtClean="0"/>
              <a:t>Le logiciel utilie une quantité convenable de ressource (spécifiée)</a:t>
            </a:r>
            <a:endParaRPr lang="fr-FR" sz="1800" smtClean="0"/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indent="0">
              <a:buNone/>
            </a:pPr>
            <a:r>
              <a:rPr lang="fr-FR" sz="1800" b="1" smtClean="0"/>
              <a:t>Compliance </a:t>
            </a:r>
            <a:r>
              <a:rPr lang="fr-FR" sz="1800" b="1" smtClean="0">
                <a:sym typeface="Wingdings" pitchFamily="2" charset="2"/>
              </a:rPr>
              <a:t></a:t>
            </a:r>
            <a:r>
              <a:rPr lang="fr-FR" sz="1800" b="1" smtClean="0"/>
              <a:t> Conformité</a:t>
            </a:r>
          </a:p>
          <a:p>
            <a:pPr marL="0" lvl="1" indent="0">
              <a:buSzPct val="155000"/>
              <a:buNone/>
            </a:pPr>
            <a:r>
              <a:rPr lang="fr-FR" sz="1800" smtClean="0"/>
              <a:t>Conformité par rapport aux standards, conventions, lois, … </a:t>
            </a:r>
            <a:br>
              <a:rPr lang="fr-FR" sz="1800" smtClean="0"/>
            </a:br>
            <a:r>
              <a:rPr lang="fr-FR" sz="1800" smtClean="0"/>
              <a:t>pour </a:t>
            </a:r>
            <a:r>
              <a:rPr lang="fr-FR" sz="1800" smtClean="0"/>
              <a:t>les performances</a:t>
            </a:r>
            <a:endParaRPr lang="fr-FR" sz="1800" smtClean="0"/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endParaRPr lang="fr-FR" sz="180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5" name="ZoneTexte 4"/>
          <p:cNvSpPr txBox="1"/>
          <p:nvPr/>
        </p:nvSpPr>
        <p:spPr>
          <a:xfrm>
            <a:off x="1500198" y="719720"/>
            <a:ext cx="76438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Le logiciel possède des performances appropriées, </a:t>
            </a:r>
          </a:p>
          <a:p>
            <a:r>
              <a:rPr lang="fr-FR" smtClean="0"/>
              <a:t>par rapport aux ressources utilisée, </a:t>
            </a:r>
          </a:p>
          <a:p>
            <a:r>
              <a:rPr lang="fr-FR" smtClean="0"/>
              <a:t>quand il est utilisé sous certaines conditions</a:t>
            </a:r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1200" y="71414"/>
            <a:ext cx="7721600" cy="762000"/>
          </a:xfrm>
        </p:spPr>
        <p:txBody>
          <a:bodyPr/>
          <a:lstStyle/>
          <a:p>
            <a:pPr marL="812800" algn="l"/>
            <a:r>
              <a:rPr lang="en-US" smtClean="0"/>
              <a:t>Utilisabilité - 1</a:t>
            </a:r>
            <a:endParaRPr lang="fr-FR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2214554"/>
            <a:ext cx="8991600" cy="4143404"/>
          </a:xfrm>
        </p:spPr>
        <p:txBody>
          <a:bodyPr/>
          <a:lstStyle/>
          <a:p>
            <a:pPr marL="0" indent="0">
              <a:buNone/>
            </a:pPr>
            <a:r>
              <a:rPr lang="fr-FR" sz="1800" b="1" smtClean="0"/>
              <a:t>Appropriateness recognisability </a:t>
            </a:r>
            <a:r>
              <a:rPr lang="fr-FR" sz="1800" b="1" smtClean="0">
                <a:sym typeface="Wingdings" pitchFamily="2" charset="2"/>
              </a:rPr>
              <a:t></a:t>
            </a:r>
            <a:r>
              <a:rPr lang="fr-FR" sz="1800" b="1" smtClean="0"/>
              <a:t> Reconnaissance du caractère approprié</a:t>
            </a:r>
            <a:endParaRPr lang="fr-FR" sz="1800" b="1" smtClean="0"/>
          </a:p>
          <a:p>
            <a:pPr marL="0" lvl="1" indent="0">
              <a:buSzPct val="155000"/>
              <a:buNone/>
            </a:pPr>
            <a:r>
              <a:rPr lang="fr-FR" sz="1800" smtClean="0"/>
              <a:t>Le </a:t>
            </a:r>
            <a:r>
              <a:rPr lang="fr-FR" sz="1800" smtClean="0"/>
              <a:t>logiciel permet à l’utilisateur d’identifier facilement si il est approprié</a:t>
            </a:r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indent="0">
              <a:buNone/>
            </a:pPr>
            <a:r>
              <a:rPr lang="fr-FR" sz="1800" b="1" smtClean="0"/>
              <a:t>Learnability </a:t>
            </a:r>
            <a:r>
              <a:rPr lang="fr-FR" sz="1800" b="1" smtClean="0">
                <a:sym typeface="Wingdings" pitchFamily="2" charset="2"/>
              </a:rPr>
              <a:t></a:t>
            </a:r>
            <a:r>
              <a:rPr lang="fr-FR" sz="1800" b="1" smtClean="0"/>
              <a:t> </a:t>
            </a:r>
            <a:r>
              <a:rPr lang="fr-FR" sz="1800" b="1" smtClean="0"/>
              <a:t>Apprentissage </a:t>
            </a:r>
          </a:p>
          <a:p>
            <a:pPr marL="0" lvl="1" indent="0">
              <a:buSzPct val="155000"/>
              <a:buNone/>
            </a:pPr>
            <a:r>
              <a:rPr lang="fr-FR" sz="1800" smtClean="0"/>
              <a:t>Le logiciel permet à l’utilisateur d’apprendre à l’utiliser</a:t>
            </a:r>
          </a:p>
          <a:p>
            <a:pPr marL="0" lvl="1" indent="0">
              <a:buSzPct val="155000"/>
              <a:buNone/>
            </a:pPr>
            <a:endParaRPr lang="fr-FR" sz="1800" b="1" smtClean="0"/>
          </a:p>
          <a:p>
            <a:pPr marL="0" lvl="1" indent="0">
              <a:buSzPct val="155000"/>
              <a:buNone/>
            </a:pPr>
            <a:r>
              <a:rPr lang="fr-FR" sz="1800" b="1" smtClean="0"/>
              <a:t>Ease of use </a:t>
            </a:r>
            <a:r>
              <a:rPr lang="fr-FR" sz="1800" b="1" smtClean="0">
                <a:sym typeface="Wingdings" pitchFamily="2" charset="2"/>
              </a:rPr>
              <a:t> </a:t>
            </a:r>
            <a:r>
              <a:rPr lang="fr-FR" sz="1800" b="1" smtClean="0"/>
              <a:t>Facilité d’utilisation</a:t>
            </a:r>
          </a:p>
          <a:p>
            <a:pPr marL="0" lvl="1" indent="0">
              <a:buSzPct val="155000"/>
              <a:buNone/>
            </a:pPr>
            <a:r>
              <a:rPr lang="fr-FR" sz="1800" smtClean="0"/>
              <a:t>Le logiciel permet à l’utilisateur de l’utiliser et de le contrôler facilement</a:t>
            </a:r>
            <a:endParaRPr lang="fr-FR" sz="1800" smtClean="0"/>
          </a:p>
          <a:p>
            <a:pPr marL="0" indent="0">
              <a:buNone/>
            </a:pPr>
            <a:endParaRPr lang="fr-FR" sz="1800" b="1" smtClean="0"/>
          </a:p>
          <a:p>
            <a:pPr marL="0" indent="0">
              <a:buNone/>
            </a:pPr>
            <a:r>
              <a:rPr lang="fr-FR" sz="1800" b="1" smtClean="0"/>
              <a:t>Helpfulness </a:t>
            </a:r>
            <a:r>
              <a:rPr lang="fr-FR" sz="1800" b="1" smtClean="0">
                <a:sym typeface="Wingdings" pitchFamily="2" charset="2"/>
              </a:rPr>
              <a:t></a:t>
            </a:r>
            <a:r>
              <a:rPr lang="fr-FR" sz="1800" b="1" smtClean="0"/>
              <a:t> Serviabilité</a:t>
            </a:r>
            <a:endParaRPr lang="fr-FR" sz="1800" b="1" smtClean="0"/>
          </a:p>
          <a:p>
            <a:pPr marL="0" lvl="1" indent="0">
              <a:buSzPct val="155000"/>
              <a:buNone/>
            </a:pPr>
            <a:r>
              <a:rPr lang="fr-FR" sz="1800" smtClean="0"/>
              <a:t>Le logiciel fournit de l’aide à l’utilisateur quand il en a besoin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5" name="ZoneTexte 4"/>
          <p:cNvSpPr txBox="1"/>
          <p:nvPr/>
        </p:nvSpPr>
        <p:spPr>
          <a:xfrm>
            <a:off x="1500198" y="719720"/>
            <a:ext cx="7643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Le logiciel peut être compris, appris, utilisé et attirant pour l’utilisateur, </a:t>
            </a:r>
          </a:p>
          <a:p>
            <a:r>
              <a:rPr lang="fr-FR" smtClean="0"/>
              <a:t>quand il est utilisé sous certaines conditions</a:t>
            </a:r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1200" y="71414"/>
            <a:ext cx="7721600" cy="762000"/>
          </a:xfrm>
        </p:spPr>
        <p:txBody>
          <a:bodyPr/>
          <a:lstStyle/>
          <a:p>
            <a:pPr marL="812800" algn="l"/>
            <a:r>
              <a:rPr lang="en-US" smtClean="0"/>
              <a:t>Utilisabilité - 2</a:t>
            </a:r>
            <a:endParaRPr lang="fr-FR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2571744"/>
            <a:ext cx="8991600" cy="3786214"/>
          </a:xfrm>
        </p:spPr>
        <p:txBody>
          <a:bodyPr/>
          <a:lstStyle/>
          <a:p>
            <a:pPr marL="0" lvl="1" indent="0">
              <a:buSzPct val="155000"/>
              <a:buNone/>
            </a:pPr>
            <a:r>
              <a:rPr lang="fr-FR" sz="1800" b="1" smtClean="0"/>
              <a:t>Attractiveness </a:t>
            </a:r>
            <a:r>
              <a:rPr lang="fr-FR" sz="1800" b="1" smtClean="0">
                <a:sym typeface="Wingdings" pitchFamily="2" charset="2"/>
              </a:rPr>
              <a:t> Attirance</a:t>
            </a:r>
          </a:p>
          <a:p>
            <a:pPr marL="0" lvl="1" indent="0">
              <a:buSzPct val="155000"/>
              <a:buNone/>
            </a:pPr>
            <a:r>
              <a:rPr lang="fr-FR" sz="1800" smtClean="0">
                <a:sym typeface="Wingdings" pitchFamily="2" charset="2"/>
              </a:rPr>
              <a:t>Le logiciel est attirant pour l’utilisateur</a:t>
            </a:r>
          </a:p>
          <a:p>
            <a:pPr marL="0" lvl="1" indent="0">
              <a:buSzPct val="155000"/>
              <a:buNone/>
            </a:pPr>
            <a:endParaRPr lang="fr-FR" sz="1800" b="1" smtClean="0">
              <a:sym typeface="Wingdings" pitchFamily="2" charset="2"/>
            </a:endParaRPr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Technical </a:t>
            </a:r>
            <a:r>
              <a:rPr lang="fr-FR" sz="1800" b="1" smtClean="0">
                <a:sym typeface="Wingdings" pitchFamily="2" charset="2"/>
              </a:rPr>
              <a:t>accessibility  accessibilité technique</a:t>
            </a:r>
          </a:p>
          <a:p>
            <a:pPr marL="0" lvl="1" indent="0">
              <a:buSzPct val="155000"/>
              <a:buNone/>
            </a:pPr>
            <a:r>
              <a:rPr lang="fr-FR" sz="1800" smtClean="0">
                <a:sym typeface="Wingdings" pitchFamily="2" charset="2"/>
              </a:rPr>
              <a:t>Le logiciel peut être utilisé par les </a:t>
            </a:r>
            <a:r>
              <a:rPr lang="fr-FR" sz="1800" smtClean="0">
                <a:sym typeface="Wingdings" pitchFamily="2" charset="2"/>
              </a:rPr>
              <a:t>personnes </a:t>
            </a:r>
            <a:r>
              <a:rPr lang="fr-FR" sz="1800" smtClean="0">
                <a:sym typeface="Wingdings" pitchFamily="2" charset="2"/>
              </a:rPr>
              <a:t>ayant </a:t>
            </a:r>
            <a:r>
              <a:rPr lang="fr-FR" sz="1800" smtClean="0">
                <a:sym typeface="Wingdings" pitchFamily="2" charset="2"/>
              </a:rPr>
              <a:t>des </a:t>
            </a:r>
            <a:r>
              <a:rPr lang="fr-FR" sz="1800" smtClean="0">
                <a:sym typeface="Wingdings" pitchFamily="2" charset="2"/>
              </a:rPr>
              <a:t>handicaps</a:t>
            </a:r>
          </a:p>
          <a:p>
            <a:pPr marL="0" lvl="1" indent="0">
              <a:buSzPct val="155000"/>
              <a:buNone/>
            </a:pPr>
            <a:endParaRPr lang="fr-FR" sz="1800" smtClean="0">
              <a:sym typeface="Wingdings" pitchFamily="2" charset="2"/>
            </a:endParaRPr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Conformité</a:t>
            </a:r>
            <a:endParaRPr lang="fr-FR" sz="1800" b="1" smtClean="0"/>
          </a:p>
          <a:p>
            <a:pPr marL="0" lvl="1" indent="0">
              <a:buSzPct val="155000"/>
              <a:buNone/>
            </a:pPr>
            <a:r>
              <a:rPr lang="fr-FR" sz="1800" smtClean="0"/>
              <a:t>Conformité par rapport aux standards, conventions, lois, … </a:t>
            </a:r>
            <a:br>
              <a:rPr lang="fr-FR" sz="1800" smtClean="0"/>
            </a:br>
            <a:r>
              <a:rPr lang="fr-FR" sz="1800" smtClean="0"/>
              <a:t>pour </a:t>
            </a:r>
            <a:r>
              <a:rPr lang="fr-FR" sz="1800" smtClean="0"/>
              <a:t>l’utilisabilité</a:t>
            </a:r>
            <a:endParaRPr lang="fr-FR" sz="1800" smtClean="0"/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endParaRPr lang="fr-FR" sz="180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5" name="ZoneTexte 4"/>
          <p:cNvSpPr txBox="1"/>
          <p:nvPr/>
        </p:nvSpPr>
        <p:spPr>
          <a:xfrm>
            <a:off x="1500198" y="719720"/>
            <a:ext cx="7643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Le logiciel peut être compris, appris, utilisé et attirant pour l’utilisateur, </a:t>
            </a:r>
          </a:p>
          <a:p>
            <a:r>
              <a:rPr lang="fr-FR" smtClean="0"/>
              <a:t>quand il est utilisé sous certaines conditions</a:t>
            </a:r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1200" y="71414"/>
            <a:ext cx="7721600" cy="762000"/>
          </a:xfrm>
        </p:spPr>
        <p:txBody>
          <a:bodyPr/>
          <a:lstStyle/>
          <a:p>
            <a:pPr marL="812800" algn="l"/>
            <a:r>
              <a:rPr lang="en-US" smtClean="0"/>
              <a:t>Sécurité - 1</a:t>
            </a:r>
            <a:endParaRPr lang="fr-FR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1857364"/>
            <a:ext cx="8991600" cy="4500594"/>
          </a:xfrm>
        </p:spPr>
        <p:txBody>
          <a:bodyPr/>
          <a:lstStyle/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Confidentialité</a:t>
            </a:r>
            <a:endParaRPr lang="fr-FR" sz="1800" b="1" smtClean="0">
              <a:sym typeface="Wingdings" pitchFamily="2" charset="2"/>
            </a:endParaRPr>
          </a:p>
          <a:p>
            <a:pPr marL="0" lvl="1" indent="0">
              <a:buSzPct val="155000"/>
              <a:buNone/>
            </a:pPr>
            <a:r>
              <a:rPr lang="fr-FR" sz="1800" smtClean="0">
                <a:sym typeface="Wingdings" pitchFamily="2" charset="2"/>
              </a:rPr>
              <a:t>Le logiciel fournit une protection contre la divulgation de données, accidentelle ou délibérée</a:t>
            </a:r>
            <a:endParaRPr lang="fr-FR" sz="1800" smtClean="0">
              <a:sym typeface="Wingdings" pitchFamily="2" charset="2"/>
            </a:endParaRPr>
          </a:p>
          <a:p>
            <a:pPr marL="0" lvl="1" indent="0">
              <a:buSzPct val="155000"/>
              <a:buNone/>
            </a:pPr>
            <a:endParaRPr lang="fr-FR" sz="1800" b="1" smtClean="0">
              <a:sym typeface="Wingdings" pitchFamily="2" charset="2"/>
            </a:endParaRPr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Intégrité</a:t>
            </a:r>
            <a:endParaRPr lang="fr-FR" sz="1800" b="1" smtClean="0">
              <a:sym typeface="Wingdings" pitchFamily="2" charset="2"/>
            </a:endParaRPr>
          </a:p>
          <a:p>
            <a:pPr marL="0" lvl="1" indent="0">
              <a:buSzPct val="155000"/>
              <a:buNone/>
            </a:pPr>
            <a:r>
              <a:rPr lang="fr-FR" sz="1800" smtClean="0">
                <a:sym typeface="Wingdings" pitchFamily="2" charset="2"/>
              </a:rPr>
              <a:t>La précision et la complétude des « biens » est préservée</a:t>
            </a:r>
          </a:p>
          <a:p>
            <a:pPr marL="0" lvl="1" indent="0">
              <a:buSzPct val="155000"/>
              <a:buNone/>
            </a:pPr>
            <a:endParaRPr lang="fr-FR" sz="1800" smtClean="0">
              <a:sym typeface="Wingdings" pitchFamily="2" charset="2"/>
            </a:endParaRPr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Non-repudiency  non-rejet</a:t>
            </a:r>
            <a:endParaRPr lang="fr-FR" sz="1800" b="1" smtClean="0"/>
          </a:p>
          <a:p>
            <a:pPr marL="0" lvl="1" indent="0">
              <a:buSzPct val="155000"/>
              <a:buNone/>
            </a:pPr>
            <a:r>
              <a:rPr lang="fr-FR" sz="1800" smtClean="0"/>
              <a:t>On peut prouver que des actions et évènements ont eu lieu, afin de ne pas les rejeter plus tard</a:t>
            </a:r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r>
              <a:rPr lang="fr-FR" sz="1800" b="1" smtClean="0"/>
              <a:t>Accountability </a:t>
            </a:r>
            <a:r>
              <a:rPr lang="fr-FR" sz="1800" b="1" smtClean="0">
                <a:sym typeface="Wingdings" pitchFamily="2" charset="2"/>
              </a:rPr>
              <a:t> responsabilité</a:t>
            </a:r>
          </a:p>
          <a:p>
            <a:pPr marL="0" lvl="1" indent="0">
              <a:buSzPct val="155000"/>
              <a:buNone/>
            </a:pPr>
            <a:r>
              <a:rPr lang="fr-FR" sz="1800" smtClean="0"/>
              <a:t>Les actions d’une entité ne peuvent être tracées que jusqu’à l’entité</a:t>
            </a:r>
            <a:endParaRPr lang="fr-FR" sz="1800" smtClean="0"/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endParaRPr lang="fr-FR" sz="180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5" name="ZoneTexte 4"/>
          <p:cNvSpPr txBox="1"/>
          <p:nvPr/>
        </p:nvSpPr>
        <p:spPr>
          <a:xfrm>
            <a:off x="1500198" y="719720"/>
            <a:ext cx="76438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Le logiciel est protégé contre </a:t>
            </a:r>
          </a:p>
          <a:p>
            <a:r>
              <a:rPr lang="fr-FR" smtClean="0"/>
              <a:t>les accès, utilisations, modifications, destructions, divulgations </a:t>
            </a:r>
            <a:endParaRPr lang="fr-FR" smtClean="0"/>
          </a:p>
          <a:p>
            <a:r>
              <a:rPr lang="fr-FR" smtClean="0"/>
              <a:t>accidentels ou malicieux</a:t>
            </a:r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1200" y="71414"/>
            <a:ext cx="7721600" cy="762000"/>
          </a:xfrm>
        </p:spPr>
        <p:txBody>
          <a:bodyPr/>
          <a:lstStyle/>
          <a:p>
            <a:pPr marL="812800" algn="l"/>
            <a:r>
              <a:rPr lang="en-US" smtClean="0"/>
              <a:t>Sécurité - 2</a:t>
            </a:r>
            <a:endParaRPr lang="fr-FR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1857364"/>
            <a:ext cx="8991600" cy="4500594"/>
          </a:xfrm>
        </p:spPr>
        <p:txBody>
          <a:bodyPr/>
          <a:lstStyle/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Autenticité</a:t>
            </a:r>
          </a:p>
          <a:p>
            <a:pPr marL="0" lvl="1" indent="0">
              <a:buSzPct val="155000"/>
              <a:buNone/>
            </a:pPr>
            <a:r>
              <a:rPr lang="fr-FR" sz="1800" smtClean="0">
                <a:sym typeface="Wingdings" pitchFamily="2" charset="2"/>
              </a:rPr>
              <a:t>On peut prouver que l’identité d’un sujet ou d’une ressource est bien celle déclarée</a:t>
            </a:r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Conformité</a:t>
            </a:r>
            <a:endParaRPr lang="fr-FR" sz="1800" b="1" smtClean="0"/>
          </a:p>
          <a:p>
            <a:pPr marL="0" lvl="1" indent="0">
              <a:buSzPct val="155000"/>
              <a:buNone/>
            </a:pPr>
            <a:r>
              <a:rPr lang="fr-FR" sz="1800" smtClean="0"/>
              <a:t>Conformité par rapport aux standards, conventions, lois, … </a:t>
            </a:r>
            <a:br>
              <a:rPr lang="fr-FR" sz="1800" smtClean="0"/>
            </a:br>
            <a:r>
              <a:rPr lang="fr-FR" sz="1800" smtClean="0"/>
              <a:t>pour </a:t>
            </a:r>
            <a:r>
              <a:rPr lang="fr-FR" sz="1800" smtClean="0"/>
              <a:t>la sécurité </a:t>
            </a:r>
          </a:p>
          <a:p>
            <a:pPr marL="0" lvl="1" indent="0">
              <a:buSzPct val="155000"/>
              <a:buNone/>
            </a:pPr>
            <a:r>
              <a:rPr lang="fr-FR" sz="1800" smtClean="0">
                <a:sym typeface="Wingdings" pitchFamily="2" charset="2"/>
              </a:rPr>
              <a:t> c.f; , </a:t>
            </a:r>
            <a:r>
              <a:rPr lang="fr-FR" sz="1800" smtClean="0"/>
              <a:t>CNIL en France</a:t>
            </a:r>
            <a:endParaRPr lang="fr-FR" sz="1800" smtClean="0"/>
          </a:p>
          <a:p>
            <a:pPr marL="0" lvl="1" indent="0">
              <a:buSzPct val="155000"/>
              <a:buNone/>
            </a:pPr>
            <a:endParaRPr lang="fr-FR" sz="180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5" name="ZoneTexte 4"/>
          <p:cNvSpPr txBox="1"/>
          <p:nvPr/>
        </p:nvSpPr>
        <p:spPr>
          <a:xfrm>
            <a:off x="1500198" y="719720"/>
            <a:ext cx="76438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Le logiciel est protégé contre </a:t>
            </a:r>
          </a:p>
          <a:p>
            <a:r>
              <a:rPr lang="fr-FR" smtClean="0"/>
              <a:t>les accès, utilisations, modifications, destructions, divulgations </a:t>
            </a:r>
            <a:endParaRPr lang="fr-FR" smtClean="0"/>
          </a:p>
          <a:p>
            <a:r>
              <a:rPr lang="fr-FR" smtClean="0"/>
              <a:t>accidentels ou malicieux</a:t>
            </a:r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1200" y="71414"/>
            <a:ext cx="7721600" cy="762000"/>
          </a:xfrm>
        </p:spPr>
        <p:txBody>
          <a:bodyPr/>
          <a:lstStyle/>
          <a:p>
            <a:pPr marL="812800" algn="l"/>
            <a:r>
              <a:rPr lang="en-US" smtClean="0"/>
              <a:t>Compatibilité</a:t>
            </a:r>
            <a:endParaRPr lang="fr-FR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1857364"/>
            <a:ext cx="8991600" cy="4500594"/>
          </a:xfrm>
        </p:spPr>
        <p:txBody>
          <a:bodyPr/>
          <a:lstStyle/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Remplaçabilité</a:t>
            </a:r>
            <a:endParaRPr lang="fr-FR" sz="1800" b="1" smtClean="0">
              <a:sym typeface="Wingdings" pitchFamily="2" charset="2"/>
            </a:endParaRPr>
          </a:p>
          <a:p>
            <a:pPr marL="0" lvl="1" indent="0">
              <a:buSzPct val="155000"/>
              <a:buNone/>
            </a:pPr>
            <a:r>
              <a:rPr lang="fr-FR" sz="1800" smtClean="0">
                <a:sym typeface="Wingdings" pitchFamily="2" charset="2"/>
              </a:rPr>
              <a:t>Le logiciel peut être utilisé à la place d’un autre pour le même but dans le même environnement</a:t>
            </a:r>
            <a:endParaRPr lang="fr-FR" sz="1800" smtClean="0">
              <a:sym typeface="Wingdings" pitchFamily="2" charset="2"/>
            </a:endParaRPr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Co-existance</a:t>
            </a:r>
            <a:endParaRPr lang="fr-FR" sz="1800" b="1" smtClean="0"/>
          </a:p>
          <a:p>
            <a:pPr marL="0" lvl="1" indent="0">
              <a:buSzPct val="155000"/>
              <a:buNone/>
            </a:pPr>
            <a:r>
              <a:rPr lang="fr-FR" sz="1800" smtClean="0"/>
              <a:t>Le produit logiciel peut co-exister avec d’autres logiciels indépendants dans un même environnement en partageant des ressources communes</a:t>
            </a:r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r>
              <a:rPr lang="fr-FR" sz="1800" b="1" smtClean="0"/>
              <a:t>Interopérabilité</a:t>
            </a:r>
          </a:p>
          <a:p>
            <a:pPr marL="0" lvl="1" indent="0">
              <a:buSzPct val="155000"/>
              <a:buNone/>
            </a:pPr>
            <a:r>
              <a:rPr lang="fr-FR" sz="1800" smtClean="0"/>
              <a:t>Le logiciel peut être utilisé en coopération avec d’autres logiciels</a:t>
            </a:r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Conformité</a:t>
            </a:r>
            <a:endParaRPr lang="fr-FR" sz="1800" b="1" smtClean="0"/>
          </a:p>
          <a:p>
            <a:pPr marL="0" lvl="1" indent="0">
              <a:buSzPct val="155000"/>
              <a:buNone/>
            </a:pPr>
            <a:r>
              <a:rPr lang="fr-FR" sz="1800" smtClean="0"/>
              <a:t>Conformité par rapport aux standards, conventions, lois, … </a:t>
            </a:r>
            <a:br>
              <a:rPr lang="fr-FR" sz="1800" smtClean="0"/>
            </a:br>
            <a:r>
              <a:rPr lang="fr-FR" sz="1800" smtClean="0"/>
              <a:t>pour </a:t>
            </a:r>
            <a:r>
              <a:rPr lang="fr-FR" sz="1800" smtClean="0"/>
              <a:t>la </a:t>
            </a:r>
            <a:r>
              <a:rPr lang="fr-FR" sz="1800" smtClean="0"/>
              <a:t>compatibilité</a:t>
            </a:r>
            <a:endParaRPr lang="fr-FR" sz="1800" smtClean="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5" name="ZoneTexte 4"/>
          <p:cNvSpPr txBox="1"/>
          <p:nvPr/>
        </p:nvSpPr>
        <p:spPr>
          <a:xfrm>
            <a:off x="1500198" y="719720"/>
            <a:ext cx="76438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Deux composants logiciels peuvent échanger des informations </a:t>
            </a:r>
          </a:p>
          <a:p>
            <a:r>
              <a:rPr lang="fr-FR" smtClean="0"/>
              <a:t>et/ou effectuer leurs tâches, </a:t>
            </a:r>
          </a:p>
          <a:p>
            <a:r>
              <a:rPr lang="fr-FR" smtClean="0"/>
              <a:t>tout en partageant le même environnement matériel ou logiciel</a:t>
            </a:r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1200" y="71414"/>
            <a:ext cx="7721600" cy="762000"/>
          </a:xfrm>
        </p:spPr>
        <p:txBody>
          <a:bodyPr/>
          <a:lstStyle/>
          <a:p>
            <a:pPr marL="812800" algn="l"/>
            <a:r>
              <a:rPr lang="en-US" smtClean="0"/>
              <a:t>Maintenabilité</a:t>
            </a:r>
            <a:endParaRPr lang="fr-FR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1857364"/>
            <a:ext cx="8991600" cy="4500594"/>
          </a:xfrm>
        </p:spPr>
        <p:txBody>
          <a:bodyPr/>
          <a:lstStyle/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Modularité</a:t>
            </a:r>
            <a:endParaRPr lang="fr-FR" sz="1800" b="1" smtClean="0">
              <a:sym typeface="Wingdings" pitchFamily="2" charset="2"/>
            </a:endParaRPr>
          </a:p>
          <a:p>
            <a:pPr marL="0" lvl="1" indent="0">
              <a:buSzPct val="155000"/>
              <a:buNone/>
            </a:pPr>
            <a:r>
              <a:rPr lang="fr-FR" sz="1800" smtClean="0">
                <a:sym typeface="Wingdings" pitchFamily="2" charset="2"/>
              </a:rPr>
              <a:t>Le logiciel est composé de composants le moins couplés possibles</a:t>
            </a:r>
            <a:endParaRPr lang="fr-FR" sz="1800" smtClean="0">
              <a:sym typeface="Wingdings" pitchFamily="2" charset="2"/>
            </a:endParaRPr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Réutilisabilité</a:t>
            </a:r>
            <a:endParaRPr lang="fr-FR" sz="1800" b="1" smtClean="0"/>
          </a:p>
          <a:p>
            <a:pPr marL="0" lvl="1" indent="0">
              <a:buSzPct val="155000"/>
              <a:buNone/>
            </a:pPr>
            <a:r>
              <a:rPr lang="fr-FR" sz="1800" smtClean="0"/>
              <a:t>Un </a:t>
            </a:r>
            <a:r>
              <a:rPr lang="fr-FR" sz="1800" smtClean="0">
                <a:sym typeface="Wingdings" pitchFamily="2" charset="2"/>
              </a:rPr>
              <a:t>«</a:t>
            </a:r>
            <a:r>
              <a:rPr lang="fr-FR" sz="1800" smtClean="0">
                <a:sym typeface="Wingdings" pitchFamily="2" charset="2"/>
              </a:rPr>
              <a:t> </a:t>
            </a:r>
            <a:r>
              <a:rPr lang="fr-FR" sz="1800" smtClean="0">
                <a:sym typeface="Wingdings" pitchFamily="2" charset="2"/>
              </a:rPr>
              <a:t>bien</a:t>
            </a:r>
            <a:r>
              <a:rPr lang="fr-FR" sz="1800" smtClean="0">
                <a:sym typeface="Wingdings" pitchFamily="2" charset="2"/>
              </a:rPr>
              <a:t> » </a:t>
            </a:r>
            <a:r>
              <a:rPr lang="fr-FR" sz="1800" smtClean="0"/>
              <a:t>peut être utilisé dans plus qu’un logiciel, ou à construire de nouveau biens</a:t>
            </a:r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r>
              <a:rPr lang="fr-FR" sz="1800" b="1" smtClean="0"/>
              <a:t>Potentiel d’Analyse</a:t>
            </a:r>
          </a:p>
          <a:p>
            <a:pPr marL="0" lvl="1" indent="0">
              <a:buSzPct val="155000"/>
              <a:buNone/>
            </a:pPr>
            <a:r>
              <a:rPr lang="fr-FR" sz="1800" smtClean="0"/>
              <a:t>Le logiciel peut être diagnostiqué en cas de problème, et on sait ce qui a buggé</a:t>
            </a:r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r>
              <a:rPr lang="fr-FR" sz="1800" b="1" smtClean="0"/>
              <a:t>Potentiel </a:t>
            </a:r>
            <a:r>
              <a:rPr lang="fr-FR" sz="1800" b="1" smtClean="0">
                <a:sym typeface="Wingdings" pitchFamily="2" charset="2"/>
              </a:rPr>
              <a:t>de changement </a:t>
            </a:r>
            <a:endParaRPr lang="fr-FR" sz="1800" b="1" smtClean="0"/>
          </a:p>
          <a:p>
            <a:pPr marL="0" lvl="1" indent="0">
              <a:buSzPct val="155000"/>
              <a:buNone/>
            </a:pPr>
            <a:r>
              <a:rPr lang="fr-FR" sz="1800" smtClean="0"/>
              <a:t>Le logiciel peut être modifié facilement</a:t>
            </a:r>
            <a:endParaRPr lang="fr-FR" sz="1800" smtClean="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5" name="ZoneTexte 4"/>
          <p:cNvSpPr txBox="1"/>
          <p:nvPr/>
        </p:nvSpPr>
        <p:spPr>
          <a:xfrm>
            <a:off x="1500198" y="719720"/>
            <a:ext cx="7643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Le logiciel peut être modifié: corrections, améliorations, adaptations… </a:t>
            </a:r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1200" y="71414"/>
            <a:ext cx="7721600" cy="762000"/>
          </a:xfrm>
        </p:spPr>
        <p:txBody>
          <a:bodyPr/>
          <a:lstStyle/>
          <a:p>
            <a:pPr marL="812800" algn="l"/>
            <a:r>
              <a:rPr lang="en-US" smtClean="0"/>
              <a:t>Maintenabilité</a:t>
            </a:r>
            <a:endParaRPr lang="fr-FR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1857364"/>
            <a:ext cx="8991600" cy="4500594"/>
          </a:xfrm>
        </p:spPr>
        <p:txBody>
          <a:bodyPr/>
          <a:lstStyle/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Stabilité des modifications</a:t>
            </a:r>
            <a:endParaRPr lang="fr-FR" sz="1800" b="1" smtClean="0">
              <a:sym typeface="Wingdings" pitchFamily="2" charset="2"/>
            </a:endParaRPr>
          </a:p>
          <a:p>
            <a:pPr marL="0" lvl="1" indent="0">
              <a:buSzPct val="155000"/>
              <a:buNone/>
            </a:pPr>
            <a:r>
              <a:rPr lang="fr-FR" sz="1800" smtClean="0">
                <a:sym typeface="Wingdings" pitchFamily="2" charset="2"/>
              </a:rPr>
              <a:t>Le logiciel évite les effets de bord</a:t>
            </a:r>
            <a:endParaRPr lang="fr-FR" sz="1800" smtClean="0">
              <a:sym typeface="Wingdings" pitchFamily="2" charset="2"/>
            </a:endParaRPr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Potentiel de test</a:t>
            </a:r>
            <a:endParaRPr lang="fr-FR" sz="1800" b="1" smtClean="0"/>
          </a:p>
          <a:p>
            <a:pPr marL="0" lvl="1" indent="0">
              <a:buSzPct val="155000"/>
              <a:buNone/>
            </a:pPr>
            <a:r>
              <a:rPr lang="fr-FR" sz="1800" smtClean="0"/>
              <a:t>Des versions « modifiées » du logiciel peuvent être validées</a:t>
            </a:r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Conformité</a:t>
            </a:r>
            <a:endParaRPr lang="fr-FR" sz="1800" b="1" smtClean="0"/>
          </a:p>
          <a:p>
            <a:pPr marL="0" lvl="1" indent="0">
              <a:buSzPct val="155000"/>
              <a:buNone/>
            </a:pPr>
            <a:r>
              <a:rPr lang="fr-FR" sz="1800" smtClean="0"/>
              <a:t>Conformité par rapport aux standards, conventions, lois, … </a:t>
            </a:r>
            <a:br>
              <a:rPr lang="fr-FR" sz="1800" smtClean="0"/>
            </a:br>
            <a:r>
              <a:rPr lang="fr-FR" sz="1800" smtClean="0"/>
              <a:t>pour </a:t>
            </a:r>
            <a:r>
              <a:rPr lang="fr-FR" sz="1800" smtClean="0"/>
              <a:t>la </a:t>
            </a:r>
            <a:r>
              <a:rPr lang="fr-FR" sz="1800" smtClean="0"/>
              <a:t>maintenabilité</a:t>
            </a:r>
            <a:endParaRPr lang="fr-FR" sz="1800" smtClean="0"/>
          </a:p>
          <a:p>
            <a:pPr marL="0" lvl="1" indent="0">
              <a:buSzPct val="155000"/>
              <a:buNone/>
            </a:pPr>
            <a:endParaRPr lang="fr-FR" sz="1800" smtClean="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5" name="ZoneTexte 4"/>
          <p:cNvSpPr txBox="1"/>
          <p:nvPr/>
        </p:nvSpPr>
        <p:spPr>
          <a:xfrm>
            <a:off x="1500198" y="719720"/>
            <a:ext cx="7643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Le logiciel peut être modifié: corrections, améliorations, adaptations… </a:t>
            </a:r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1200" y="71414"/>
            <a:ext cx="7721600" cy="762000"/>
          </a:xfrm>
        </p:spPr>
        <p:txBody>
          <a:bodyPr/>
          <a:lstStyle/>
          <a:p>
            <a:pPr marL="812800" algn="l"/>
            <a:r>
              <a:rPr lang="en-US" smtClean="0"/>
              <a:t>Transferabilité</a:t>
            </a:r>
            <a:endParaRPr lang="fr-FR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1857364"/>
            <a:ext cx="8991600" cy="4500594"/>
          </a:xfrm>
        </p:spPr>
        <p:txBody>
          <a:bodyPr/>
          <a:lstStyle/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Portabilité</a:t>
            </a:r>
            <a:endParaRPr lang="fr-FR" sz="1800" b="1" smtClean="0">
              <a:sym typeface="Wingdings" pitchFamily="2" charset="2"/>
            </a:endParaRPr>
          </a:p>
          <a:p>
            <a:pPr marL="0" lvl="1" indent="0">
              <a:buSzPct val="155000"/>
              <a:buNone/>
            </a:pPr>
            <a:r>
              <a:rPr lang="fr-FR" sz="1800" smtClean="0">
                <a:sym typeface="Wingdings" pitchFamily="2" charset="2"/>
              </a:rPr>
              <a:t>Le logiciel peut être transféré d’un environnement matériel ou logiciel à un autre</a:t>
            </a:r>
            <a:endParaRPr lang="fr-FR" sz="1800" smtClean="0">
              <a:sym typeface="Wingdings" pitchFamily="2" charset="2"/>
            </a:endParaRPr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Potentiel d’adaptation</a:t>
            </a:r>
            <a:endParaRPr lang="fr-FR" sz="1800" b="1" smtClean="0"/>
          </a:p>
          <a:p>
            <a:pPr marL="0" lvl="1" indent="0">
              <a:buSzPct val="155000"/>
              <a:buNone/>
            </a:pPr>
            <a:r>
              <a:rPr lang="fr-FR" sz="1800" smtClean="0"/>
              <a:t>Le logiciel peut être adapté à d’autres environnements </a:t>
            </a:r>
          </a:p>
          <a:p>
            <a:pPr marL="0" lvl="1" indent="0">
              <a:buSzPct val="155000"/>
              <a:buNone/>
            </a:pPr>
            <a:r>
              <a:rPr lang="fr-FR" sz="1800" smtClean="0"/>
              <a:t>(écran, volumes de transactions, …)</a:t>
            </a:r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r>
              <a:rPr lang="fr-FR" sz="1800" b="1" smtClean="0"/>
              <a:t>Potentiel d’installation </a:t>
            </a:r>
          </a:p>
          <a:p>
            <a:pPr marL="0" lvl="1" indent="0">
              <a:buSzPct val="155000"/>
              <a:buNone/>
            </a:pPr>
            <a:r>
              <a:rPr lang="fr-FR" sz="1800" smtClean="0"/>
              <a:t>Le logiciel peut être installé et desinstallé facilement </a:t>
            </a:r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Conformité</a:t>
            </a:r>
            <a:endParaRPr lang="fr-FR" sz="1800" b="1" smtClean="0"/>
          </a:p>
          <a:p>
            <a:pPr marL="0" lvl="1" indent="0">
              <a:buSzPct val="155000"/>
              <a:buNone/>
            </a:pPr>
            <a:r>
              <a:rPr lang="fr-FR" sz="1800" smtClean="0"/>
              <a:t>Conformité par rapport aux standards, conventions, lois, … </a:t>
            </a:r>
            <a:br>
              <a:rPr lang="fr-FR" sz="1800" smtClean="0"/>
            </a:br>
            <a:r>
              <a:rPr lang="fr-FR" sz="1800" smtClean="0"/>
              <a:t>pour </a:t>
            </a:r>
            <a:r>
              <a:rPr lang="fr-FR" sz="1800" smtClean="0"/>
              <a:t>la </a:t>
            </a:r>
            <a:r>
              <a:rPr lang="fr-FR" sz="1800" smtClean="0"/>
              <a:t>portabilité</a:t>
            </a:r>
            <a:endParaRPr lang="fr-FR" sz="1800" smtClean="0"/>
          </a:p>
          <a:p>
            <a:pPr marL="0" lvl="1" indent="0">
              <a:buSzPct val="155000"/>
              <a:buNone/>
            </a:pPr>
            <a:endParaRPr lang="fr-FR" sz="1800" smtClean="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5" name="ZoneTexte 4"/>
          <p:cNvSpPr txBox="1"/>
          <p:nvPr/>
        </p:nvSpPr>
        <p:spPr>
          <a:xfrm>
            <a:off x="1500198" y="719720"/>
            <a:ext cx="7643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Le logiciel peut être transféré d’un environnement à un autre</a:t>
            </a:r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ISO 9126  (avant 2011)</a:t>
            </a:r>
            <a:endParaRPr lang="fr-FR"/>
          </a:p>
        </p:txBody>
      </p:sp>
      <p:pic>
        <p:nvPicPr>
          <p:cNvPr id="2050" name="Picture 2" descr="http://blog.optimyth.com/wp-content/uploads/2012/06/iso912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214422"/>
            <a:ext cx="7429552" cy="533732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http://blog.optimyth.com/2012/06/have-you-done-a-software-tasting-lately</a:t>
            </a:r>
            <a:endParaRPr lang="fr-FR" sz="100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85786" y="3286124"/>
            <a:ext cx="7721600" cy="762000"/>
          </a:xfrm>
        </p:spPr>
        <p:txBody>
          <a:bodyPr/>
          <a:lstStyle/>
          <a:p>
            <a:r>
              <a:rPr lang="fr-FR" sz="13800" smtClean="0"/>
              <a:t>ZOOM OUT</a:t>
            </a:r>
            <a:endParaRPr lang="fr-FR" sz="13800"/>
          </a:p>
        </p:txBody>
      </p:sp>
      <p:sp>
        <p:nvSpPr>
          <p:cNvPr id="5" name="Rectangle 4"/>
          <p:cNvSpPr/>
          <p:nvPr/>
        </p:nvSpPr>
        <p:spPr>
          <a:xfrm>
            <a:off x="7940553" y="6596390"/>
            <a:ext cx="113204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100" smtClean="0"/>
              <a:t>ISO/IEC 25010</a:t>
            </a:r>
            <a:endParaRPr lang="fr-FR" sz="11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59284"/>
            <a:ext cx="7858180" cy="5798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Modèle de qualité</a:t>
            </a:r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7940553" y="6596390"/>
            <a:ext cx="113204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100" smtClean="0"/>
              <a:t>ISO/IEC 25010</a:t>
            </a:r>
            <a:endParaRPr lang="fr-FR" sz="11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59284"/>
            <a:ext cx="7858180" cy="5798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Modèle de qualité</a:t>
            </a:r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7940553" y="6596390"/>
            <a:ext cx="113204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100" smtClean="0"/>
              <a:t>ISO/IEC 25010</a:t>
            </a:r>
            <a:endParaRPr lang="fr-FR" sz="1100"/>
          </a:p>
        </p:txBody>
      </p:sp>
      <p:sp>
        <p:nvSpPr>
          <p:cNvPr id="6" name="Ellipse 5"/>
          <p:cNvSpPr/>
          <p:nvPr/>
        </p:nvSpPr>
        <p:spPr bwMode="auto">
          <a:xfrm>
            <a:off x="428596" y="1428736"/>
            <a:ext cx="3714776" cy="1285884"/>
          </a:xfrm>
          <a:prstGeom prst="ellipse">
            <a:avLst/>
          </a:prstGeom>
          <a:noFill/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767874" y="1071546"/>
            <a:ext cx="2518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smtClean="0">
                <a:solidFill>
                  <a:srgbClr val="FF0000"/>
                </a:solidFill>
              </a:rPr>
              <a:t>Du logiciel</a:t>
            </a:r>
            <a:endParaRPr lang="fr-FR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59284"/>
            <a:ext cx="7858180" cy="5798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Modèle de qualité</a:t>
            </a:r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7940553" y="6596390"/>
            <a:ext cx="113204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100" smtClean="0"/>
              <a:t>ISO/IEC 25010</a:t>
            </a:r>
            <a:endParaRPr lang="fr-FR" sz="1100"/>
          </a:p>
        </p:txBody>
      </p:sp>
      <p:sp>
        <p:nvSpPr>
          <p:cNvPr id="6" name="Ellipse 5"/>
          <p:cNvSpPr/>
          <p:nvPr/>
        </p:nvSpPr>
        <p:spPr bwMode="auto">
          <a:xfrm>
            <a:off x="571472" y="1571612"/>
            <a:ext cx="1928826" cy="1000132"/>
          </a:xfrm>
          <a:prstGeom prst="ellipse">
            <a:avLst/>
          </a:prstGeom>
          <a:noFill/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Qualité externe du logiciel</a:t>
            </a:r>
            <a:br>
              <a:rPr lang="en-US" smtClean="0"/>
            </a:br>
            <a:r>
              <a:rPr lang="en-US" smtClean="0"/>
              <a:t>vs. </a:t>
            </a:r>
            <a:br>
              <a:rPr lang="en-US" smtClean="0"/>
            </a:br>
            <a:r>
              <a:rPr lang="en-US" smtClean="0"/>
              <a:t>Qualité interne du logiciel</a:t>
            </a:r>
            <a:endParaRPr lang="fr-FR" smtClean="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7" name="ZoneTexte 6"/>
          <p:cNvSpPr txBox="1"/>
          <p:nvPr/>
        </p:nvSpPr>
        <p:spPr>
          <a:xfrm>
            <a:off x="0" y="324094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smtClean="0"/>
              <a:t>Est-ce que le </a:t>
            </a:r>
            <a:r>
              <a:rPr lang="fr-FR" sz="2400" b="1" smtClean="0"/>
              <a:t>logiciel</a:t>
            </a:r>
            <a:r>
              <a:rPr lang="fr-FR" sz="2400" smtClean="0"/>
              <a:t> permet au système de répondre aux besoins exprimés et implicites d’utilisation du </a:t>
            </a:r>
            <a:r>
              <a:rPr lang="fr-FR" sz="2400" b="1" smtClean="0"/>
              <a:t>système </a:t>
            </a:r>
            <a:r>
              <a:rPr lang="fr-FR" sz="2400" smtClean="0"/>
              <a:t>?</a:t>
            </a:r>
            <a:endParaRPr lang="fr-FR" sz="2400" i="1"/>
          </a:p>
        </p:txBody>
      </p:sp>
      <p:sp>
        <p:nvSpPr>
          <p:cNvPr id="8" name="ZoneTexte 7"/>
          <p:cNvSpPr txBox="1"/>
          <p:nvPr/>
        </p:nvSpPr>
        <p:spPr>
          <a:xfrm>
            <a:off x="0" y="4714884"/>
            <a:ext cx="93583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smtClean="0"/>
              <a:t>Est-ce que le </a:t>
            </a:r>
            <a:r>
              <a:rPr lang="fr-FR" sz="2400" b="1" smtClean="0"/>
              <a:t>logiciel</a:t>
            </a:r>
            <a:r>
              <a:rPr lang="fr-FR" sz="2400" smtClean="0"/>
              <a:t> satisfait des spécifications pré-définies, et répond aux besoins exprimés et implicites d’utilisation du </a:t>
            </a:r>
            <a:r>
              <a:rPr lang="fr-FR" sz="2400" b="1" smtClean="0"/>
              <a:t>logiciel </a:t>
            </a:r>
            <a:r>
              <a:rPr lang="fr-FR" sz="2400" smtClean="0"/>
              <a:t>?</a:t>
            </a:r>
            <a:endParaRPr lang="fr-FR" sz="2400" i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Qualité externe du logiciel</a:t>
            </a:r>
            <a:br>
              <a:rPr lang="en-US" smtClean="0"/>
            </a:br>
            <a:r>
              <a:rPr lang="en-US" smtClean="0"/>
              <a:t>vs. </a:t>
            </a:r>
            <a:br>
              <a:rPr lang="en-US" smtClean="0"/>
            </a:br>
            <a:r>
              <a:rPr lang="en-US" smtClean="0"/>
              <a:t>Qualité interne du logiciel</a:t>
            </a:r>
            <a:endParaRPr lang="fr-FR" smtClean="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7" name="ZoneTexte 6"/>
          <p:cNvSpPr txBox="1"/>
          <p:nvPr/>
        </p:nvSpPr>
        <p:spPr>
          <a:xfrm>
            <a:off x="0" y="3240945"/>
            <a:ext cx="72866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smtClean="0"/>
              <a:t>Qu’est-ce qui:</a:t>
            </a:r>
          </a:p>
          <a:p>
            <a:endParaRPr lang="fr-FR" sz="2400" smtClean="0"/>
          </a:p>
          <a:p>
            <a:r>
              <a:rPr lang="fr-FR" sz="2400" smtClean="0"/>
              <a:t> - Peut être vérifié et ou validé grâce à des tests ?</a:t>
            </a:r>
          </a:p>
          <a:p>
            <a:r>
              <a:rPr lang="fr-FR" sz="2400" smtClean="0"/>
              <a:t> </a:t>
            </a:r>
          </a:p>
          <a:p>
            <a:r>
              <a:rPr lang="fr-FR" sz="2400" smtClean="0"/>
              <a:t> - Peut être vérifié en regardant le code ? (architecture, structure, composants)</a:t>
            </a:r>
            <a:endParaRPr lang="fr-FR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Qualité externe du logiciel</a:t>
            </a:r>
            <a:br>
              <a:rPr lang="en-US" smtClean="0"/>
            </a:br>
            <a:r>
              <a:rPr lang="en-US" smtClean="0"/>
              <a:t>vs. </a:t>
            </a:r>
            <a:br>
              <a:rPr lang="en-US" smtClean="0"/>
            </a:br>
            <a:r>
              <a:rPr lang="en-US" smtClean="0"/>
              <a:t>Qualité interne du logiciel</a:t>
            </a:r>
            <a:endParaRPr lang="fr-FR" smtClean="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7" name="ZoneTexte 6"/>
          <p:cNvSpPr txBox="1"/>
          <p:nvPr/>
        </p:nvSpPr>
        <p:spPr>
          <a:xfrm>
            <a:off x="0" y="3240945"/>
            <a:ext cx="72866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smtClean="0"/>
              <a:t>Par exemple:</a:t>
            </a:r>
          </a:p>
          <a:p>
            <a:endParaRPr lang="fr-FR" sz="2400" smtClean="0"/>
          </a:p>
          <a:p>
            <a:r>
              <a:rPr lang="fr-FR" sz="2400" smtClean="0"/>
              <a:t> - Le nombre d’erreurs pendant les tests ?</a:t>
            </a:r>
          </a:p>
          <a:p>
            <a:r>
              <a:rPr lang="fr-FR" sz="2400" smtClean="0"/>
              <a:t> </a:t>
            </a:r>
          </a:p>
          <a:p>
            <a:r>
              <a:rPr lang="fr-FR" sz="2400" smtClean="0"/>
              <a:t> - La complexité du code ?  </a:t>
            </a:r>
          </a:p>
          <a:p>
            <a:endParaRPr lang="fr-FR" sz="2400" smtClean="0"/>
          </a:p>
          <a:p>
            <a:r>
              <a:rPr lang="fr-FR" sz="2400" smtClean="0"/>
              <a:t>- Le nombre de bugs ?</a:t>
            </a:r>
            <a:endParaRPr lang="fr-FR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Niveau de performance</a:t>
            </a:r>
            <a:br>
              <a:rPr lang="en-US" smtClean="0"/>
            </a:br>
            <a:r>
              <a:rPr lang="en-US" smtClean="0"/>
              <a:t>Qualité en usage</a:t>
            </a:r>
            <a:endParaRPr lang="fr-FR" smtClean="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7" name="ZoneTexte 6"/>
          <p:cNvSpPr txBox="1"/>
          <p:nvPr/>
        </p:nvSpPr>
        <p:spPr>
          <a:xfrm>
            <a:off x="0" y="2143116"/>
            <a:ext cx="90011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smtClean="0"/>
              <a:t>Facteurs (à spécifier): </a:t>
            </a:r>
          </a:p>
          <a:p>
            <a:r>
              <a:rPr lang="fr-FR" sz="2400" smtClean="0"/>
              <a:t>	vue du logiciel par l’utilisateur (externe)</a:t>
            </a:r>
          </a:p>
          <a:p>
            <a:endParaRPr lang="fr-FR" sz="2400" smtClean="0"/>
          </a:p>
          <a:p>
            <a:r>
              <a:rPr lang="fr-FR" sz="2400" smtClean="0"/>
              <a:t>Critères (à construire): </a:t>
            </a:r>
          </a:p>
          <a:p>
            <a:r>
              <a:rPr lang="fr-FR" sz="2400" smtClean="0"/>
              <a:t>	la vue du logiciel par le développeur (interne)</a:t>
            </a:r>
          </a:p>
          <a:p>
            <a:endParaRPr lang="fr-FR" sz="2400" smtClean="0"/>
          </a:p>
          <a:p>
            <a:r>
              <a:rPr lang="fr-FR" sz="2400" smtClean="0"/>
              <a:t>Métrique (à contrôler): </a:t>
            </a:r>
          </a:p>
          <a:p>
            <a:r>
              <a:rPr lang="fr-FR" sz="2400" smtClean="0"/>
              <a:t>	Permettent de définir une échelle </a:t>
            </a:r>
          </a:p>
          <a:p>
            <a:r>
              <a:rPr lang="fr-FR" sz="2400" smtClean="0"/>
              <a:t>	pour </a:t>
            </a:r>
            <a:r>
              <a:rPr lang="fr-FR" sz="2400" b="1" smtClean="0"/>
              <a:t>mesurer</a:t>
            </a:r>
            <a:r>
              <a:rPr lang="fr-FR" sz="2400" smtClean="0"/>
              <a:t> la qualité du logiciel</a:t>
            </a:r>
          </a:p>
          <a:p>
            <a:endParaRPr lang="fr-FR" sz="2400" smtClean="0"/>
          </a:p>
          <a:p>
            <a:r>
              <a:rPr lang="fr-FR" sz="2400" smtClean="0">
                <a:sym typeface="Wingdings" pitchFamily="2" charset="2"/>
              </a:rPr>
              <a:t> Méthodes mathématiques très très simples</a:t>
            </a:r>
            <a:endParaRPr lang="fr-FR" sz="24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Niveau de performance</a:t>
            </a:r>
            <a:br>
              <a:rPr lang="en-US" smtClean="0"/>
            </a:br>
            <a:r>
              <a:rPr lang="en-US" smtClean="0"/>
              <a:t>Qualité en usage</a:t>
            </a:r>
            <a:endParaRPr lang="fr-FR" smtClean="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7" name="ZoneTexte 6"/>
          <p:cNvSpPr txBox="1"/>
          <p:nvPr/>
        </p:nvSpPr>
        <p:spPr>
          <a:xfrm>
            <a:off x="0" y="2143116"/>
            <a:ext cx="90011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smtClean="0"/>
              <a:t>Facteurs (à spécifier): </a:t>
            </a:r>
          </a:p>
          <a:p>
            <a:r>
              <a:rPr lang="fr-FR" sz="2400" smtClean="0"/>
              <a:t>	vue du logiciel par l’utilisateur (externe)</a:t>
            </a:r>
          </a:p>
          <a:p>
            <a:endParaRPr lang="fr-FR" sz="2400" smtClean="0"/>
          </a:p>
          <a:p>
            <a:r>
              <a:rPr lang="fr-FR" sz="2400" smtClean="0"/>
              <a:t>Critères (à construire): </a:t>
            </a:r>
          </a:p>
          <a:p>
            <a:r>
              <a:rPr lang="fr-FR" sz="2400" smtClean="0"/>
              <a:t>	la vue du logiciel par le développeur (interne)</a:t>
            </a:r>
          </a:p>
          <a:p>
            <a:endParaRPr lang="fr-FR" sz="2400" smtClean="0"/>
          </a:p>
          <a:p>
            <a:r>
              <a:rPr lang="fr-FR" sz="2400" smtClean="0"/>
              <a:t>Métrique (à contrôler): </a:t>
            </a:r>
          </a:p>
          <a:p>
            <a:r>
              <a:rPr lang="fr-FR" sz="2400" smtClean="0"/>
              <a:t>	Permettent de définir une échelle </a:t>
            </a:r>
          </a:p>
          <a:p>
            <a:r>
              <a:rPr lang="fr-FR" sz="2400" smtClean="0"/>
              <a:t>	pour </a:t>
            </a:r>
            <a:r>
              <a:rPr lang="fr-FR" sz="2400" b="1" smtClean="0"/>
              <a:t>mesurer</a:t>
            </a:r>
            <a:r>
              <a:rPr lang="fr-FR" sz="2400" smtClean="0"/>
              <a:t> la qualité du logiciel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Qualité: petit souci…</a:t>
            </a:r>
            <a:endParaRPr lang="fr-FR" smtClean="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7" name="ZoneTexte 6"/>
          <p:cNvSpPr txBox="1"/>
          <p:nvPr/>
        </p:nvSpPr>
        <p:spPr>
          <a:xfrm>
            <a:off x="0" y="324094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smtClean="0"/>
              <a:t>Les besoins exprimés et implicites d’utilisation …</a:t>
            </a:r>
            <a:endParaRPr lang="fr-FR" sz="2400" i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Qualité: petit souci…</a:t>
            </a:r>
            <a:endParaRPr lang="fr-FR" smtClean="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7" name="ZoneTexte 6"/>
          <p:cNvSpPr txBox="1"/>
          <p:nvPr/>
        </p:nvSpPr>
        <p:spPr>
          <a:xfrm>
            <a:off x="0" y="324094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smtClean="0"/>
              <a:t>Les besoins exprimés et implicites d’utilisation …</a:t>
            </a:r>
            <a:endParaRPr lang="fr-FR" sz="2400" i="1"/>
          </a:p>
        </p:txBody>
      </p:sp>
      <p:sp>
        <p:nvSpPr>
          <p:cNvPr id="5" name="Ellipse 4"/>
          <p:cNvSpPr/>
          <p:nvPr/>
        </p:nvSpPr>
        <p:spPr bwMode="auto">
          <a:xfrm>
            <a:off x="3357554" y="3071810"/>
            <a:ext cx="1428760" cy="785818"/>
          </a:xfrm>
          <a:prstGeom prst="ellipse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071934" y="2714620"/>
            <a:ext cx="1515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smtClean="0">
                <a:solidFill>
                  <a:srgbClr val="FF0000"/>
                </a:solidFill>
              </a:rPr>
              <a:t>WTF … ?</a:t>
            </a:r>
            <a:endParaRPr lang="fr-FR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Qualité: petit souci…</a:t>
            </a:r>
            <a:endParaRPr lang="fr-FR" smtClean="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7" name="ZoneTexte 6"/>
          <p:cNvSpPr txBox="1"/>
          <p:nvPr/>
        </p:nvSpPr>
        <p:spPr>
          <a:xfrm>
            <a:off x="0" y="324094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smtClean="0"/>
              <a:t>Les besoins exprimés et implicites d’utilisation …</a:t>
            </a:r>
            <a:endParaRPr lang="fr-FR" sz="2400" i="1"/>
          </a:p>
        </p:txBody>
      </p:sp>
      <p:sp>
        <p:nvSpPr>
          <p:cNvPr id="5" name="Ellipse 4"/>
          <p:cNvSpPr/>
          <p:nvPr/>
        </p:nvSpPr>
        <p:spPr bwMode="auto">
          <a:xfrm>
            <a:off x="3357554" y="3071810"/>
            <a:ext cx="1428760" cy="785818"/>
          </a:xfrm>
          <a:prstGeom prst="ellipse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071934" y="2714620"/>
            <a:ext cx="1515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smtClean="0">
                <a:solidFill>
                  <a:srgbClr val="FF0000"/>
                </a:solidFill>
              </a:rPr>
              <a:t>WTF … ?</a:t>
            </a:r>
            <a:endParaRPr lang="fr-FR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Qualité: petit souci…</a:t>
            </a:r>
            <a:endParaRPr lang="fr-FR" smtClean="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7" name="ZoneTexte 6"/>
          <p:cNvSpPr txBox="1"/>
          <p:nvPr/>
        </p:nvSpPr>
        <p:spPr>
          <a:xfrm>
            <a:off x="0" y="324094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smtClean="0"/>
              <a:t>Les besoins exprimés et implicites d’utilisation …</a:t>
            </a:r>
            <a:endParaRPr lang="fr-FR" sz="2400" i="1"/>
          </a:p>
        </p:txBody>
      </p:sp>
      <p:sp>
        <p:nvSpPr>
          <p:cNvPr id="5" name="Ellipse 4"/>
          <p:cNvSpPr/>
          <p:nvPr/>
        </p:nvSpPr>
        <p:spPr bwMode="auto">
          <a:xfrm>
            <a:off x="3357554" y="3071810"/>
            <a:ext cx="1428760" cy="785818"/>
          </a:xfrm>
          <a:prstGeom prst="ellipse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071934" y="2714620"/>
            <a:ext cx="1515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smtClean="0">
                <a:solidFill>
                  <a:srgbClr val="FF0000"/>
                </a:solidFill>
              </a:rPr>
              <a:t>WTF … ?</a:t>
            </a:r>
            <a:endParaRPr lang="fr-FR" sz="2400" b="1">
              <a:solidFill>
                <a:srgbClr val="FF0000"/>
              </a:solidFill>
            </a:endParaRPr>
          </a:p>
        </p:txBody>
      </p:sp>
      <p:cxnSp>
        <p:nvCxnSpPr>
          <p:cNvPr id="10" name="Connecteur droit 9"/>
          <p:cNvCxnSpPr/>
          <p:nvPr/>
        </p:nvCxnSpPr>
        <p:spPr bwMode="auto">
          <a:xfrm rot="5400000">
            <a:off x="1893075" y="5250669"/>
            <a:ext cx="2786082" cy="1588"/>
          </a:xfrm>
          <a:prstGeom prst="line">
            <a:avLst/>
          </a:prstGeom>
          <a:solidFill>
            <a:srgbClr val="A3B2C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Rectangle 11"/>
          <p:cNvSpPr/>
          <p:nvPr/>
        </p:nvSpPr>
        <p:spPr>
          <a:xfrm>
            <a:off x="500034" y="4548854"/>
            <a:ext cx="43620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smtClean="0"/>
              <a:t>Non-conformité vs. Défaut</a:t>
            </a:r>
            <a:endParaRPr lang="fr-FR" sz="2800"/>
          </a:p>
        </p:txBody>
      </p:sp>
      <p:sp>
        <p:nvSpPr>
          <p:cNvPr id="13" name="Rectangle 12"/>
          <p:cNvSpPr/>
          <p:nvPr/>
        </p:nvSpPr>
        <p:spPr>
          <a:xfrm>
            <a:off x="1142976" y="5429264"/>
            <a:ext cx="41751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smtClean="0"/>
              <a:t>Vérification vs. Validation</a:t>
            </a:r>
            <a:endParaRPr lang="fr-FR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85786" y="3286124"/>
            <a:ext cx="7721600" cy="762000"/>
          </a:xfrm>
        </p:spPr>
        <p:txBody>
          <a:bodyPr/>
          <a:lstStyle/>
          <a:p>
            <a:r>
              <a:rPr lang="fr-FR" sz="13800" smtClean="0"/>
              <a:t>ZOOM OUT</a:t>
            </a:r>
            <a:endParaRPr lang="fr-FR" sz="13800"/>
          </a:p>
        </p:txBody>
      </p:sp>
      <p:sp>
        <p:nvSpPr>
          <p:cNvPr id="5" name="Rectangle 4"/>
          <p:cNvSpPr/>
          <p:nvPr/>
        </p:nvSpPr>
        <p:spPr>
          <a:xfrm>
            <a:off x="7940553" y="6596390"/>
            <a:ext cx="113204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100" smtClean="0"/>
              <a:t>ISO/IEC 25010</a:t>
            </a:r>
            <a:endParaRPr lang="fr-FR" sz="11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59284"/>
            <a:ext cx="7858180" cy="5798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Modèle de qualité</a:t>
            </a:r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7940553" y="6596390"/>
            <a:ext cx="113204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100" smtClean="0"/>
              <a:t>ISO/IEC 25010</a:t>
            </a:r>
            <a:endParaRPr lang="fr-FR" sz="1100"/>
          </a:p>
        </p:txBody>
      </p:sp>
      <p:sp>
        <p:nvSpPr>
          <p:cNvPr id="6" name="Ellipse 5"/>
          <p:cNvSpPr/>
          <p:nvPr/>
        </p:nvSpPr>
        <p:spPr bwMode="auto">
          <a:xfrm>
            <a:off x="428596" y="1428736"/>
            <a:ext cx="3714776" cy="1285884"/>
          </a:xfrm>
          <a:prstGeom prst="ellipse">
            <a:avLst/>
          </a:prstGeom>
          <a:noFill/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767874" y="1071546"/>
            <a:ext cx="2518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smtClean="0">
                <a:solidFill>
                  <a:srgbClr val="FF0000"/>
                </a:solidFill>
              </a:rPr>
              <a:t>Du logiciel</a:t>
            </a:r>
            <a:endParaRPr lang="fr-FR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59284"/>
            <a:ext cx="7858180" cy="5798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Modèle de qualité</a:t>
            </a:r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7940553" y="6596390"/>
            <a:ext cx="113204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100" smtClean="0"/>
              <a:t>ISO/IEC 25010</a:t>
            </a:r>
            <a:endParaRPr lang="fr-FR" sz="1100"/>
          </a:p>
        </p:txBody>
      </p:sp>
      <p:sp>
        <p:nvSpPr>
          <p:cNvPr id="6" name="Ellipse 5"/>
          <p:cNvSpPr/>
          <p:nvPr/>
        </p:nvSpPr>
        <p:spPr bwMode="auto">
          <a:xfrm>
            <a:off x="6357950" y="1428736"/>
            <a:ext cx="1143008" cy="1285884"/>
          </a:xfrm>
          <a:prstGeom prst="ellipse">
            <a:avLst/>
          </a:prstGeom>
          <a:noFill/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214546" y="1071546"/>
            <a:ext cx="46474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smtClean="0">
                <a:solidFill>
                  <a:srgbClr val="FF0000"/>
                </a:solidFill>
              </a:rPr>
              <a:t>Du logiciel en usage</a:t>
            </a:r>
            <a:endParaRPr lang="fr-FR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Modèle de qualité du logiciel </a:t>
            </a:r>
            <a:r>
              <a:rPr lang="fr-FR" b="1" smtClean="0">
                <a:solidFill>
                  <a:srgbClr val="FF0000"/>
                </a:solidFill>
              </a:rPr>
              <a:t>en usage</a:t>
            </a:r>
            <a:endParaRPr lang="fr-FR" b="1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F680E-5C0E-4473-A6CA-8EC9B361C198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6" y="1532167"/>
            <a:ext cx="8858280" cy="4968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1200" y="71414"/>
            <a:ext cx="7721600" cy="762000"/>
          </a:xfrm>
        </p:spPr>
        <p:txBody>
          <a:bodyPr/>
          <a:lstStyle/>
          <a:p>
            <a:pPr marL="812800" algn="l"/>
            <a:r>
              <a:rPr lang="en-US" smtClean="0"/>
              <a:t>Utilisabilité dans l’usage</a:t>
            </a:r>
            <a:endParaRPr lang="fr-FR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1857364"/>
            <a:ext cx="8991600" cy="4500594"/>
          </a:xfrm>
        </p:spPr>
        <p:txBody>
          <a:bodyPr/>
          <a:lstStyle/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Adéquation dans l’usage</a:t>
            </a:r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Efficacité dans l’usage</a:t>
            </a:r>
            <a:endParaRPr lang="fr-FR" sz="1800" b="1" smtClean="0"/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Satisfaction dans l’usage</a:t>
            </a:r>
          </a:p>
          <a:p>
            <a:pPr marL="0" lvl="1" indent="0">
              <a:buSzPct val="155000"/>
              <a:buNone/>
            </a:pPr>
            <a:r>
              <a:rPr lang="fr-FR" sz="1800" smtClean="0">
                <a:sym typeface="Wingdings" pitchFamily="2" charset="2"/>
              </a:rPr>
              <a:t>	</a:t>
            </a:r>
            <a:r>
              <a:rPr lang="fr-FR" sz="1800" smtClean="0">
                <a:sym typeface="Wingdings" pitchFamily="2" charset="2"/>
              </a:rPr>
              <a:t>l’utilisateur apprécie (satisfaction cognitive)</a:t>
            </a:r>
          </a:p>
          <a:p>
            <a:pPr marL="0" lvl="1" indent="0">
              <a:buSzPct val="155000"/>
              <a:buNone/>
            </a:pPr>
            <a:r>
              <a:rPr lang="fr-FR" sz="1800" smtClean="0">
                <a:sym typeface="Wingdings" pitchFamily="2" charset="2"/>
              </a:rPr>
              <a:t>	</a:t>
            </a:r>
            <a:r>
              <a:rPr lang="fr-FR" sz="1800" smtClean="0">
                <a:sym typeface="Wingdings" pitchFamily="2" charset="2"/>
              </a:rPr>
              <a:t>l’utilisateur a des plaisirs (satisfaction emotionnelle)</a:t>
            </a:r>
          </a:p>
          <a:p>
            <a:pPr marL="0" lvl="1" indent="0">
              <a:buSzPct val="155000"/>
              <a:buNone/>
            </a:pPr>
            <a:r>
              <a:rPr lang="fr-FR" sz="1800" smtClean="0">
                <a:sym typeface="Wingdings" pitchFamily="2" charset="2"/>
              </a:rPr>
              <a:t>	</a:t>
            </a:r>
            <a:r>
              <a:rPr lang="fr-FR" sz="1800" smtClean="0">
                <a:sym typeface="Wingdings" pitchFamily="2" charset="2"/>
              </a:rPr>
              <a:t>l’utilisateur est confortable (satisfaction physique)</a:t>
            </a:r>
          </a:p>
          <a:p>
            <a:pPr marL="0" lvl="1" indent="0">
              <a:buSzPct val="155000"/>
              <a:buNone/>
            </a:pPr>
            <a:r>
              <a:rPr lang="fr-FR" sz="1800" smtClean="0">
                <a:sym typeface="Wingdings" pitchFamily="2" charset="2"/>
              </a:rPr>
              <a:t>	</a:t>
            </a:r>
            <a:r>
              <a:rPr lang="fr-FR" sz="1800" smtClean="0">
                <a:sym typeface="Wingdings" pitchFamily="2" charset="2"/>
              </a:rPr>
              <a:t>l’utilisateur a confiance</a:t>
            </a:r>
          </a:p>
          <a:p>
            <a:pPr marL="0" lvl="1" indent="0">
              <a:buSzPct val="155000"/>
              <a:buNone/>
            </a:pPr>
            <a:endParaRPr lang="fr-FR" sz="1800" smtClean="0">
              <a:sym typeface="Wingdings" pitchFamily="2" charset="2"/>
            </a:endParaRPr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Conformité</a:t>
            </a:r>
            <a:endParaRPr lang="fr-FR" sz="1800" b="1" smtClean="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5" name="ZoneTexte 4"/>
          <p:cNvSpPr txBox="1"/>
          <p:nvPr/>
        </p:nvSpPr>
        <p:spPr>
          <a:xfrm>
            <a:off x="1500198" y="719720"/>
            <a:ext cx="7643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Un utilisateur spécifié peut accomplir des buts spécifiques avec adéquation, efficacité, et satisfaction</a:t>
            </a:r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1200" y="71414"/>
            <a:ext cx="7721600" cy="762000"/>
          </a:xfrm>
        </p:spPr>
        <p:txBody>
          <a:bodyPr/>
          <a:lstStyle/>
          <a:p>
            <a:pPr marL="812800" algn="l"/>
            <a:r>
              <a:rPr lang="en-US" smtClean="0"/>
              <a:t>Flexibilité dans l’usage</a:t>
            </a:r>
            <a:endParaRPr lang="fr-FR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1857364"/>
            <a:ext cx="8991600" cy="4500594"/>
          </a:xfrm>
        </p:spPr>
        <p:txBody>
          <a:bodyPr/>
          <a:lstStyle/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Conformité contextuelle dans l’usage</a:t>
            </a:r>
          </a:p>
          <a:p>
            <a:pPr marL="0" lvl="1" indent="0">
              <a:buSzPct val="155000"/>
              <a:buNone/>
            </a:pPr>
            <a:r>
              <a:rPr lang="fr-FR" sz="1800" smtClean="0"/>
              <a:t> 	Le logiciel est utilisable dans les contextes spécifiés ?</a:t>
            </a:r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Extension</a:t>
            </a:r>
            <a:endParaRPr lang="fr-FR" sz="1800" b="1" smtClean="0"/>
          </a:p>
          <a:p>
            <a:pPr marL="0" lvl="1" indent="0">
              <a:buSzPct val="155000"/>
              <a:buNone/>
            </a:pPr>
            <a:r>
              <a:rPr lang="fr-FR" sz="1800" smtClean="0"/>
              <a:t> 	Le logiciel est utilisable </a:t>
            </a:r>
            <a:r>
              <a:rPr lang="fr-FR" sz="1800" smtClean="0"/>
              <a:t>dans </a:t>
            </a:r>
            <a:r>
              <a:rPr lang="fr-FR" sz="1800" smtClean="0"/>
              <a:t>des contextes supplémentaires ?</a:t>
            </a:r>
            <a:endParaRPr lang="fr-FR" sz="1800" smtClean="0"/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Accessibilité</a:t>
            </a:r>
          </a:p>
          <a:p>
            <a:pPr marL="0" lvl="1" indent="0">
              <a:buSzPct val="155000"/>
              <a:buNone/>
            </a:pPr>
            <a:r>
              <a:rPr lang="fr-FR" sz="1800" smtClean="0">
                <a:sym typeface="Wingdings" pitchFamily="2" charset="2"/>
              </a:rPr>
              <a:t>Pour des personnes avec des handicaps</a:t>
            </a:r>
          </a:p>
          <a:p>
            <a:pPr marL="0" lvl="1" indent="0">
              <a:buSzPct val="155000"/>
              <a:buNone/>
            </a:pPr>
            <a:endParaRPr lang="fr-FR" sz="1800" smtClean="0">
              <a:sym typeface="Wingdings" pitchFamily="2" charset="2"/>
            </a:endParaRPr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Conformité</a:t>
            </a:r>
            <a:endParaRPr lang="fr-FR" sz="1800" b="1" smtClean="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5" name="ZoneTexte 4"/>
          <p:cNvSpPr txBox="1"/>
          <p:nvPr/>
        </p:nvSpPr>
        <p:spPr>
          <a:xfrm>
            <a:off x="1500198" y="719720"/>
            <a:ext cx="7643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Le produit est utilisable dans tous les contextes d’utilisation potentiels</a:t>
            </a:r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1200" y="71414"/>
            <a:ext cx="7721600" cy="762000"/>
          </a:xfrm>
        </p:spPr>
        <p:txBody>
          <a:bodyPr/>
          <a:lstStyle/>
          <a:p>
            <a:pPr marL="812800" algn="l"/>
            <a:r>
              <a:rPr lang="en-US" smtClean="0"/>
              <a:t>Sécurité</a:t>
            </a:r>
            <a:endParaRPr lang="fr-FR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1857364"/>
            <a:ext cx="8991600" cy="4500594"/>
          </a:xfrm>
        </p:spPr>
        <p:txBody>
          <a:bodyPr/>
          <a:lstStyle/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Sécurité et santé de l’opérateur</a:t>
            </a:r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Sécurité et santé du publique</a:t>
            </a:r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Nuisances pour l’environnement</a:t>
            </a:r>
            <a:endParaRPr lang="fr-FR" sz="1800" b="1" smtClean="0">
              <a:sym typeface="Wingdings" pitchFamily="2" charset="2"/>
            </a:endParaRPr>
          </a:p>
          <a:p>
            <a:pPr marL="0" lvl="1" indent="0">
              <a:buSzPct val="155000"/>
              <a:buNone/>
            </a:pPr>
            <a:endParaRPr lang="fr-FR" sz="1800" smtClean="0"/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Dommages commerciaux</a:t>
            </a:r>
            <a:endParaRPr lang="fr-FR" sz="1800" b="1" smtClean="0">
              <a:sym typeface="Wingdings" pitchFamily="2" charset="2"/>
            </a:endParaRPr>
          </a:p>
          <a:p>
            <a:pPr marL="0" lvl="1" indent="0">
              <a:buSzPct val="155000"/>
              <a:buNone/>
            </a:pPr>
            <a:endParaRPr lang="fr-FR" sz="1800" b="1" smtClean="0">
              <a:sym typeface="Wingdings" pitchFamily="2" charset="2"/>
            </a:endParaRPr>
          </a:p>
          <a:p>
            <a:pPr marL="0" lvl="1" indent="0">
              <a:buSzPct val="155000"/>
              <a:buNone/>
            </a:pPr>
            <a:r>
              <a:rPr lang="fr-FR" sz="1800" b="1" smtClean="0">
                <a:sym typeface="Wingdings" pitchFamily="2" charset="2"/>
              </a:rPr>
              <a:t>Conformité</a:t>
            </a:r>
            <a:endParaRPr lang="fr-FR" sz="1800" b="1" smtClean="0"/>
          </a:p>
        </p:txBody>
      </p:sp>
      <p:sp>
        <p:nvSpPr>
          <p:cNvPr id="6" name="Rectangle 5"/>
          <p:cNvSpPr/>
          <p:nvPr/>
        </p:nvSpPr>
        <p:spPr>
          <a:xfrm>
            <a:off x="4572000" y="661177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smtClean="0"/>
              <a:t>http://sa.inceptum.eu/sites/sa.inceptum.eu/files/Content/ISO_25010.pdf</a:t>
            </a:r>
            <a:endParaRPr lang="fr-FR" sz="1000"/>
          </a:p>
        </p:txBody>
      </p:sp>
      <p:sp>
        <p:nvSpPr>
          <p:cNvPr id="5" name="ZoneTexte 4"/>
          <p:cNvSpPr txBox="1"/>
          <p:nvPr/>
        </p:nvSpPr>
        <p:spPr>
          <a:xfrm>
            <a:off x="1500198" y="719720"/>
            <a:ext cx="7643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Les niveaux de risque acceptables </a:t>
            </a:r>
          </a:p>
          <a:p>
            <a:r>
              <a:rPr lang="fr-FR" smtClean="0"/>
              <a:t>pour les personnes, environnement, biens, données, logiciels, …</a:t>
            </a:r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32002C-9F6E-48DE-976F-9A416C92991C}" type="slidenum">
              <a:rPr lang="en-US"/>
              <a:pPr>
                <a:defRPr/>
              </a:pPr>
              <a:t>49</a:t>
            </a:fld>
            <a:endParaRPr lang="en-US"/>
          </a:p>
        </p:txBody>
      </p:sp>
      <p:sp>
        <p:nvSpPr>
          <p:cNvPr id="13209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En guise de conclusion</a:t>
            </a:r>
          </a:p>
        </p:txBody>
      </p:sp>
      <p:sp>
        <p:nvSpPr>
          <p:cNvPr id="1167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4300" y="1943100"/>
            <a:ext cx="9004300" cy="4635500"/>
          </a:xfrm>
        </p:spPr>
        <p:txBody>
          <a:bodyPr rIns="0"/>
          <a:lstStyle/>
          <a:p>
            <a:pPr eaLnBrk="1" hangingPunct="1"/>
            <a:r>
              <a:rPr lang="en-US" sz="1800" smtClean="0"/>
              <a:t>La qualité d'un logiciel n'a pas de mesure objective, ni de définition formelle mais</a:t>
            </a:r>
          </a:p>
          <a:p>
            <a:pPr marL="1397000" lvl="1" eaLnBrk="1" hangingPunct="1">
              <a:spcBef>
                <a:spcPts val="1600"/>
              </a:spcBef>
            </a:pPr>
            <a:r>
              <a:rPr lang="en-US" sz="1800" smtClean="0"/>
              <a:t>Il existe des normes:</a:t>
            </a:r>
          </a:p>
          <a:p>
            <a:pPr marL="1841500" lvl="2" eaLnBrk="1" hangingPunct="1">
              <a:spcBef>
                <a:spcPts val="1600"/>
              </a:spcBef>
            </a:pPr>
            <a:r>
              <a:rPr lang="en-US" sz="1800" smtClean="0"/>
              <a:t>ISO/CEI 9126 : définit un langage pour modéliser/décrire les qualités d'un logiciel</a:t>
            </a:r>
          </a:p>
          <a:p>
            <a:pPr marL="1841500" lvl="2" eaLnBrk="1" hangingPunct="1">
              <a:spcBef>
                <a:spcPts val="1600"/>
              </a:spcBef>
            </a:pPr>
            <a:r>
              <a:rPr lang="en-US" sz="1800" smtClean="0"/>
              <a:t>ISO25000/SQuaRE : Software Product Quality Requirement and Evaluation, </a:t>
            </a:r>
          </a:p>
          <a:p>
            <a:pPr eaLnBrk="1" hangingPunct="1">
              <a:spcBef>
                <a:spcPts val="1600"/>
              </a:spcBef>
            </a:pPr>
            <a:endParaRPr lang="en-US" sz="800" smtClean="0">
              <a:solidFill>
                <a:srgbClr val="000000"/>
              </a:solidFill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  <a:p>
            <a:pPr eaLnBrk="1" hangingPunct="1">
              <a:spcBef>
                <a:spcPts val="1600"/>
              </a:spcBef>
            </a:pPr>
            <a:r>
              <a:rPr lang="en-US" sz="1800" smtClean="0"/>
              <a:t>Qualité du logiciel est caractérisée par des facteurs de qualité. </a:t>
            </a:r>
          </a:p>
          <a:p>
            <a:pPr eaLnBrk="1" hangingPunct="1">
              <a:spcBef>
                <a:spcPts val="1600"/>
              </a:spcBef>
            </a:pPr>
            <a:r>
              <a:rPr lang="en-US" sz="1800" smtClean="0"/>
              <a:t>Comment la mettre en oeuvre à notre niveau ? </a:t>
            </a:r>
          </a:p>
          <a:p>
            <a:pPr marL="1397000" lvl="1" eaLnBrk="1" hangingPunct="1">
              <a:spcBef>
                <a:spcPts val="1600"/>
              </a:spcBef>
              <a:buFont typeface="Zapf Dingbats" charset="0"/>
              <a:buChar char="➡"/>
            </a:pPr>
            <a:r>
              <a:rPr lang="en-US" sz="1800" b="1" smtClean="0"/>
              <a:t>Par le biais de bonnes pratiques de développement / programmation</a:t>
            </a:r>
            <a:endParaRPr lang="en-US" sz="1800" b="1" smtClean="0">
              <a:ea typeface="ヒラギノ明朝 ProN W6" charset="0"/>
              <a:cs typeface="ヒラギノ明朝 ProN W6" charset="0"/>
            </a:endParaRPr>
          </a:p>
          <a:p>
            <a:pPr eaLnBrk="1" hangingPunct="1">
              <a:spcBef>
                <a:spcPts val="1600"/>
              </a:spcBef>
            </a:pPr>
            <a:endParaRPr lang="en-US" sz="18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17F6CD-C1B1-4F9B-82D9-B8AF118BC8A7}" type="slidenum">
              <a:rPr lang="en-US"/>
              <a:pPr>
                <a:defRPr/>
              </a:pPr>
              <a:t>50</a:t>
            </a:fld>
            <a:endParaRPr lang="en-US"/>
          </a:p>
        </p:txBody>
      </p:sp>
      <p:sp>
        <p:nvSpPr>
          <p:cNvPr id="135169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On retient au moins</a:t>
            </a:r>
          </a:p>
        </p:txBody>
      </p:sp>
      <p:sp>
        <p:nvSpPr>
          <p:cNvPr id="11878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Quelles sont les propriétés que je peux/dois vérifier lorsque je fournis un logiciel?</a:t>
            </a:r>
          </a:p>
          <a:p>
            <a:pPr marL="1397000" lvl="1" eaLnBrk="1" hangingPunct="1"/>
            <a:r>
              <a:rPr lang="en-US" smtClean="0"/>
              <a:t>Ne pas répondre à cette question, revient à faire un gâteau sans se poser les questions : </a:t>
            </a:r>
          </a:p>
          <a:p>
            <a:pPr marL="1841500" lvl="2" eaLnBrk="1" hangingPunct="1"/>
            <a:r>
              <a:rPr lang="en-US" sz="2400" smtClean="0"/>
              <a:t> Est-il assez/trop sucré, y-en a-t-il assez pour tous, va-t-il résister au transport?</a:t>
            </a:r>
          </a:p>
          <a:p>
            <a:pPr marL="1397000" lvl="1" eaLnBrk="1" hangingPunct="1"/>
            <a:r>
              <a:rPr lang="en-US" smtClean="0"/>
              <a:t>Ne pas répondre à la question dans les rendus de TD/TP/exam au moins...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351713" y="5207000"/>
            <a:ext cx="1690689" cy="1676400"/>
            <a:chOff x="0" y="0"/>
            <a:chExt cx="1064" cy="1056"/>
          </a:xfrm>
        </p:grpSpPr>
        <p:pic>
          <p:nvPicPr>
            <p:cNvPr id="118790" name="Picture 4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4" y="424"/>
              <a:ext cx="1040" cy="6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118791" name="Rectangle 5"/>
            <p:cNvSpPr>
              <a:spLocks/>
            </p:cNvSpPr>
            <p:nvPr/>
          </p:nvSpPr>
          <p:spPr bwMode="auto">
            <a:xfrm>
              <a:off x="0" y="0"/>
              <a:ext cx="922" cy="5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4800">
                  <a:solidFill>
                    <a:srgbClr val="9C0F14"/>
                  </a:solidFill>
                  <a:latin typeface="Lucida Grande" charset="0"/>
                  <a:ea typeface="Lucida Grande" charset="0"/>
                  <a:cs typeface="Lucida Grande" charset="0"/>
                  <a:sym typeface="Lucida Grande" charset="0"/>
                </a:rPr>
                <a:t>-1pt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5078400" presetClass="entr" presetSubtype="5323617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itre et puces copie 7">
  <a:themeElements>
    <a:clrScheme name="">
      <a:dk1>
        <a:srgbClr val="2E2F30"/>
      </a:dk1>
      <a:lt1>
        <a:srgbClr val="D1D0CF"/>
      </a:lt1>
      <a:dk2>
        <a:srgbClr val="000000"/>
      </a:dk2>
      <a:lt2>
        <a:srgbClr val="FFFFFF"/>
      </a:lt2>
      <a:accent1>
        <a:srgbClr val="FFFFFF"/>
      </a:accent1>
      <a:accent2>
        <a:srgbClr val="333399"/>
      </a:accent2>
      <a:accent3>
        <a:srgbClr val="E5E4E4"/>
      </a:accent3>
      <a:accent4>
        <a:srgbClr val="262727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re et puces copie 7">
      <a:majorFont>
        <a:latin typeface="Cochin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A3B2C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A3B2C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re et puces copie 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391</TotalTime>
  <Words>1869</Words>
  <Application>Microsoft Office PowerPoint</Application>
  <PresentationFormat>Affichage à l'écran (4:3)</PresentationFormat>
  <Paragraphs>392</Paragraphs>
  <Slides>50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50</vt:i4>
      </vt:variant>
    </vt:vector>
  </HeadingPairs>
  <TitlesOfParts>
    <vt:vector size="51" baseType="lpstr">
      <vt:lpstr>Titre et puces copie 7</vt:lpstr>
      <vt:lpstr>1- Qualité du logiciel</vt:lpstr>
      <vt:lpstr>Objectifs du module</vt:lpstr>
      <vt:lpstr>Objectifs du module</vt:lpstr>
      <vt:lpstr>Objectifs du module</vt:lpstr>
      <vt:lpstr>Objectifs du module</vt:lpstr>
      <vt:lpstr>Notation</vt:lpstr>
      <vt:lpstr>Notation</vt:lpstr>
      <vt:lpstr>Plan du module</vt:lpstr>
      <vt:lpstr>Qualité du logiciel ?</vt:lpstr>
      <vt:lpstr>Qu’est-ce que la qualité ?</vt:lpstr>
      <vt:lpstr>Conséquence ?</vt:lpstr>
      <vt:lpstr>Conséquence ?</vt:lpstr>
      <vt:lpstr>Qu’est-ce que la qualité ?</vt:lpstr>
      <vt:lpstr>Qu’est-ce que la qualité ?</vt:lpstr>
      <vt:lpstr>Modèle de qualité du logiciel</vt:lpstr>
      <vt:lpstr>Modèle de qualité du logiciel</vt:lpstr>
      <vt:lpstr>Pertinence Fonctionnelle</vt:lpstr>
      <vt:lpstr>Fiabilité</vt:lpstr>
      <vt:lpstr>Performances</vt:lpstr>
      <vt:lpstr>Utilisabilité - 1</vt:lpstr>
      <vt:lpstr>Utilisabilité - 2</vt:lpstr>
      <vt:lpstr>Sécurité - 1</vt:lpstr>
      <vt:lpstr>Sécurité - 2</vt:lpstr>
      <vt:lpstr>Compatibilité</vt:lpstr>
      <vt:lpstr>Maintenabilité</vt:lpstr>
      <vt:lpstr>Maintenabilité</vt:lpstr>
      <vt:lpstr>Transferabilité</vt:lpstr>
      <vt:lpstr>ISO 9126  (avant 2011)</vt:lpstr>
      <vt:lpstr>ZOOM OUT</vt:lpstr>
      <vt:lpstr>Modèle de qualité</vt:lpstr>
      <vt:lpstr>Modèle de qualité</vt:lpstr>
      <vt:lpstr>Modèle de qualité</vt:lpstr>
      <vt:lpstr>Qualité externe du logiciel vs.  Qualité interne du logiciel</vt:lpstr>
      <vt:lpstr>Qualité externe du logiciel vs.  Qualité interne du logiciel</vt:lpstr>
      <vt:lpstr>Qualité externe du logiciel vs.  Qualité interne du logiciel</vt:lpstr>
      <vt:lpstr>Niveau de performance Qualité en usage</vt:lpstr>
      <vt:lpstr>Niveau de performance Qualité en usage</vt:lpstr>
      <vt:lpstr>Qualité: petit souci…</vt:lpstr>
      <vt:lpstr>Qualité: petit souci…</vt:lpstr>
      <vt:lpstr>Qualité: petit souci…</vt:lpstr>
      <vt:lpstr>Qualité: petit souci…</vt:lpstr>
      <vt:lpstr>ZOOM OUT</vt:lpstr>
      <vt:lpstr>Modèle de qualité</vt:lpstr>
      <vt:lpstr>Modèle de qualité</vt:lpstr>
      <vt:lpstr>Modèle de qualité du logiciel en usage</vt:lpstr>
      <vt:lpstr>Utilisabilité dans l’usage</vt:lpstr>
      <vt:lpstr>Flexibilité dans l’usage</vt:lpstr>
      <vt:lpstr>Sécurité</vt:lpstr>
      <vt:lpstr>En guise de conclusion</vt:lpstr>
      <vt:lpstr>On retient au moins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Rachel MARTIN</dc:creator>
  <cp:lastModifiedBy>Rachel MARTIN</cp:lastModifiedBy>
  <cp:revision>38</cp:revision>
  <dcterms:created xsi:type="dcterms:W3CDTF">2014-02-10T11:10:46Z</dcterms:created>
  <dcterms:modified xsi:type="dcterms:W3CDTF">2014-02-11T22:07:00Z</dcterms:modified>
</cp:coreProperties>
</file>