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9" r:id="rId1"/>
  </p:sldMasterIdLst>
  <p:notesMasterIdLst>
    <p:notesMasterId r:id="rId135"/>
  </p:notesMasterIdLst>
  <p:sldIdLst>
    <p:sldId id="262" r:id="rId2"/>
    <p:sldId id="413" r:id="rId3"/>
    <p:sldId id="291" r:id="rId4"/>
    <p:sldId id="396" r:id="rId5"/>
    <p:sldId id="397" r:id="rId6"/>
    <p:sldId id="272" r:id="rId7"/>
    <p:sldId id="275" r:id="rId8"/>
    <p:sldId id="284" r:id="rId9"/>
    <p:sldId id="276" r:id="rId10"/>
    <p:sldId id="277" r:id="rId11"/>
    <p:sldId id="324" r:id="rId12"/>
    <p:sldId id="325" r:id="rId13"/>
    <p:sldId id="398" r:id="rId14"/>
    <p:sldId id="279" r:id="rId15"/>
    <p:sldId id="399" r:id="rId16"/>
    <p:sldId id="400" r:id="rId17"/>
    <p:sldId id="401" r:id="rId18"/>
    <p:sldId id="404" r:id="rId19"/>
    <p:sldId id="402" r:id="rId20"/>
    <p:sldId id="403" r:id="rId21"/>
    <p:sldId id="405" r:id="rId22"/>
    <p:sldId id="292" r:id="rId23"/>
    <p:sldId id="294" r:id="rId24"/>
    <p:sldId id="406" r:id="rId25"/>
    <p:sldId id="407" r:id="rId26"/>
    <p:sldId id="408" r:id="rId27"/>
    <p:sldId id="409" r:id="rId28"/>
    <p:sldId id="337" r:id="rId29"/>
    <p:sldId id="411" r:id="rId30"/>
    <p:sldId id="339" r:id="rId31"/>
    <p:sldId id="340" r:id="rId32"/>
    <p:sldId id="348" r:id="rId33"/>
    <p:sldId id="387" r:id="rId34"/>
    <p:sldId id="379" r:id="rId35"/>
    <p:sldId id="349" r:id="rId36"/>
    <p:sldId id="350" r:id="rId37"/>
    <p:sldId id="351" r:id="rId38"/>
    <p:sldId id="353" r:id="rId39"/>
    <p:sldId id="354" r:id="rId40"/>
    <p:sldId id="412" r:id="rId41"/>
    <p:sldId id="381" r:id="rId42"/>
    <p:sldId id="382" r:id="rId43"/>
    <p:sldId id="383" r:id="rId44"/>
    <p:sldId id="385" r:id="rId45"/>
    <p:sldId id="386" r:id="rId46"/>
    <p:sldId id="384" r:id="rId47"/>
    <p:sldId id="356" r:id="rId48"/>
    <p:sldId id="389" r:id="rId49"/>
    <p:sldId id="362" r:id="rId50"/>
    <p:sldId id="363" r:id="rId51"/>
    <p:sldId id="357" r:id="rId52"/>
    <p:sldId id="414" r:id="rId53"/>
    <p:sldId id="415" r:id="rId54"/>
    <p:sldId id="416" r:id="rId55"/>
    <p:sldId id="417" r:id="rId56"/>
    <p:sldId id="418" r:id="rId57"/>
    <p:sldId id="365" r:id="rId58"/>
    <p:sldId id="366" r:id="rId59"/>
    <p:sldId id="367" r:id="rId60"/>
    <p:sldId id="391" r:id="rId61"/>
    <p:sldId id="364" r:id="rId62"/>
    <p:sldId id="420" r:id="rId63"/>
    <p:sldId id="421" r:id="rId64"/>
    <p:sldId id="422" r:id="rId65"/>
    <p:sldId id="390" r:id="rId66"/>
    <p:sldId id="395" r:id="rId67"/>
    <p:sldId id="423" r:id="rId68"/>
    <p:sldId id="424" r:id="rId69"/>
    <p:sldId id="425" r:id="rId70"/>
    <p:sldId id="426" r:id="rId71"/>
    <p:sldId id="427" r:id="rId72"/>
    <p:sldId id="428" r:id="rId73"/>
    <p:sldId id="429" r:id="rId74"/>
    <p:sldId id="430" r:id="rId75"/>
    <p:sldId id="431" r:id="rId76"/>
    <p:sldId id="432" r:id="rId77"/>
    <p:sldId id="433" r:id="rId78"/>
    <p:sldId id="434" r:id="rId79"/>
    <p:sldId id="435" r:id="rId80"/>
    <p:sldId id="436" r:id="rId81"/>
    <p:sldId id="441" r:id="rId82"/>
    <p:sldId id="437" r:id="rId83"/>
    <p:sldId id="443" r:id="rId84"/>
    <p:sldId id="438" r:id="rId85"/>
    <p:sldId id="439" r:id="rId86"/>
    <p:sldId id="442" r:id="rId87"/>
    <p:sldId id="440" r:id="rId88"/>
    <p:sldId id="444" r:id="rId89"/>
    <p:sldId id="445" r:id="rId90"/>
    <p:sldId id="446" r:id="rId91"/>
    <p:sldId id="447" r:id="rId92"/>
    <p:sldId id="448" r:id="rId93"/>
    <p:sldId id="449" r:id="rId94"/>
    <p:sldId id="453" r:id="rId95"/>
    <p:sldId id="458" r:id="rId96"/>
    <p:sldId id="455" r:id="rId97"/>
    <p:sldId id="454" r:id="rId98"/>
    <p:sldId id="456" r:id="rId99"/>
    <p:sldId id="459" r:id="rId100"/>
    <p:sldId id="460" r:id="rId101"/>
    <p:sldId id="457" r:id="rId102"/>
    <p:sldId id="461" r:id="rId103"/>
    <p:sldId id="462" r:id="rId104"/>
    <p:sldId id="463" r:id="rId105"/>
    <p:sldId id="464" r:id="rId106"/>
    <p:sldId id="465" r:id="rId107"/>
    <p:sldId id="466" r:id="rId108"/>
    <p:sldId id="467" r:id="rId109"/>
    <p:sldId id="468" r:id="rId110"/>
    <p:sldId id="469" r:id="rId111"/>
    <p:sldId id="471" r:id="rId112"/>
    <p:sldId id="470" r:id="rId113"/>
    <p:sldId id="473" r:id="rId114"/>
    <p:sldId id="472" r:id="rId115"/>
    <p:sldId id="474" r:id="rId116"/>
    <p:sldId id="475" r:id="rId117"/>
    <p:sldId id="476" r:id="rId118"/>
    <p:sldId id="477" r:id="rId119"/>
    <p:sldId id="478" r:id="rId120"/>
    <p:sldId id="479" r:id="rId121"/>
    <p:sldId id="480" r:id="rId122"/>
    <p:sldId id="481" r:id="rId123"/>
    <p:sldId id="482" r:id="rId124"/>
    <p:sldId id="483" r:id="rId125"/>
    <p:sldId id="484" r:id="rId126"/>
    <p:sldId id="485" r:id="rId127"/>
    <p:sldId id="486" r:id="rId128"/>
    <p:sldId id="487" r:id="rId129"/>
    <p:sldId id="488" r:id="rId130"/>
    <p:sldId id="489" r:id="rId131"/>
    <p:sldId id="490" r:id="rId132"/>
    <p:sldId id="491" r:id="rId133"/>
    <p:sldId id="492" r:id="rId134"/>
  </p:sldIdLst>
  <p:sldSz cx="9144000" cy="6858000" type="screen4x3"/>
  <p:notesSz cx="6858000" cy="9144000"/>
  <p:defaultTextStyle>
    <a:defPPr>
      <a:defRPr lang="en-US"/>
    </a:defPPr>
    <a:lvl1pPr algn="ctr" rtl="0" fontAlgn="base">
      <a:spcBef>
        <a:spcPct val="0"/>
      </a:spcBef>
      <a:spcAft>
        <a:spcPct val="0"/>
      </a:spcAft>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1pPr>
    <a:lvl2pPr marL="457200" algn="ctr" rtl="0" fontAlgn="base">
      <a:spcBef>
        <a:spcPct val="0"/>
      </a:spcBef>
      <a:spcAft>
        <a:spcPct val="0"/>
      </a:spcAft>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2pPr>
    <a:lvl3pPr marL="914400" algn="ctr" rtl="0" fontAlgn="base">
      <a:spcBef>
        <a:spcPct val="0"/>
      </a:spcBef>
      <a:spcAft>
        <a:spcPct val="0"/>
      </a:spcAft>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3pPr>
    <a:lvl4pPr marL="1371600" algn="ctr" rtl="0" fontAlgn="base">
      <a:spcBef>
        <a:spcPct val="0"/>
      </a:spcBef>
      <a:spcAft>
        <a:spcPct val="0"/>
      </a:spcAft>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4pPr>
    <a:lvl5pPr marL="1828800" algn="ctr" rtl="0" fontAlgn="base">
      <a:spcBef>
        <a:spcPct val="0"/>
      </a:spcBef>
      <a:spcAft>
        <a:spcPct val="0"/>
      </a:spcAft>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5pPr>
    <a:lvl6pPr marL="2286000" algn="l" defTabSz="914400" rtl="0" eaLnBrk="1" latinLnBrk="0" hangingPunct="1">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6pPr>
    <a:lvl7pPr marL="2743200" algn="l" defTabSz="914400" rtl="0" eaLnBrk="1" latinLnBrk="0" hangingPunct="1">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7pPr>
    <a:lvl8pPr marL="3200400" algn="l" defTabSz="914400" rtl="0" eaLnBrk="1" latinLnBrk="0" hangingPunct="1">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8pPr>
    <a:lvl9pPr marL="3657600" algn="l" defTabSz="914400" rtl="0" eaLnBrk="1" latinLnBrk="0" hangingPunct="1">
      <a:defRPr sz="1400" kern="1200">
        <a:solidFill>
          <a:schemeClr val="bg1"/>
        </a:solidFill>
        <a:effectLst>
          <a:outerShdw blurRad="38100" dist="38100" dir="2700000" algn="tl">
            <a:srgbClr val="000000">
              <a:alpha val="43137"/>
            </a:srgbClr>
          </a:outerShdw>
        </a:effectLst>
        <a:latin typeface="Times New Roman" pitchFamily="18" charset="0"/>
        <a:ea typeface="굴림" pitchFamily="34" charset="-127"/>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D0D505"/>
    <a:srgbClr val="2B7C02"/>
    <a:srgbClr val="328F03"/>
    <a:srgbClr val="213200"/>
    <a:srgbClr val="E8F0E4"/>
    <a:srgbClr val="293E00"/>
    <a:srgbClr val="3D5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60" autoAdjust="0"/>
    <p:restoredTop sz="91274" autoAdjust="0"/>
  </p:normalViewPr>
  <p:slideViewPr>
    <p:cSldViewPr snapToGrid="0">
      <p:cViewPr>
        <p:scale>
          <a:sx n="66" d="100"/>
          <a:sy n="66" d="100"/>
        </p:scale>
        <p:origin x="-1500" y="-72"/>
      </p:cViewPr>
      <p:guideLst>
        <p:guide orient="horz" pos="2160"/>
        <p:guide pos="2880"/>
      </p:guideLst>
    </p:cSldViewPr>
  </p:slideViewPr>
  <p:notesTextViewPr>
    <p:cViewPr>
      <p:scale>
        <a:sx n="1" d="1"/>
        <a:sy n="1" d="1"/>
      </p:scale>
      <p:origin x="0" y="0"/>
    </p:cViewPr>
  </p:notesTextViewPr>
  <p:sorterViewPr>
    <p:cViewPr>
      <p:scale>
        <a:sx n="100" d="100"/>
        <a:sy n="100" d="100"/>
      </p:scale>
      <p:origin x="0" y="7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87462F-D8C1-48C6-AB5C-802FD685FA12}" type="datetimeFigureOut">
              <a:rPr lang="fr-FR" smtClean="0"/>
              <a:t>27/10/2013</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D42227-4CFF-4675-975B-2AB82BC6B468}" type="slidenum">
              <a:rPr lang="fr-FR" smtClean="0"/>
              <a:t>‹#›</a:t>
            </a:fld>
            <a:endParaRPr lang="fr-FR"/>
          </a:p>
        </p:txBody>
      </p:sp>
    </p:spTree>
    <p:extLst>
      <p:ext uri="{BB962C8B-B14F-4D97-AF65-F5344CB8AC3E}">
        <p14:creationId xmlns:p14="http://schemas.microsoft.com/office/powerpoint/2010/main" val="3966216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www.passgame.fr/iphone.html" TargetMode="External"/><Relationship Id="rId3" Type="http://schemas.openxmlformats.org/officeDocument/2006/relationships/hyperlink" Target="http://android-france.fr/tag/android" TargetMode="External"/><Relationship Id="rId7" Type="http://schemas.openxmlformats.org/officeDocument/2006/relationships/hyperlink" Target="http://android-france.fr/tag/iphon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android-france.fr/tag/apple" TargetMode="External"/><Relationship Id="rId11" Type="http://schemas.openxmlformats.org/officeDocument/2006/relationships/hyperlink" Target="http://android-france.fr/category/materiel/" TargetMode="External"/><Relationship Id="rId5" Type="http://schemas.openxmlformats.org/officeDocument/2006/relationships/hyperlink" Target="http://android-france.fr/tag/Open-Handset-Alliance" TargetMode="External"/><Relationship Id="rId10" Type="http://schemas.openxmlformats.org/officeDocument/2006/relationships/hyperlink" Target="http://android-france.fr/category/logiciel/" TargetMode="External"/><Relationship Id="rId4" Type="http://schemas.openxmlformats.org/officeDocument/2006/relationships/hyperlink" Target="http://android-france.fr/tag/google" TargetMode="External"/><Relationship Id="rId9" Type="http://schemas.openxmlformats.org/officeDocument/2006/relationships/hyperlink" Target="http://android-france.fr/tag/blackberr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developer.android.com/reference/android/app/Activity.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developer.android.com/reference/android/app/Activity.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2</a:t>
            </a:fld>
            <a:endParaRPr lang="fr-FR"/>
          </a:p>
        </p:txBody>
      </p:sp>
    </p:spTree>
    <p:extLst>
      <p:ext uri="{BB962C8B-B14F-4D97-AF65-F5344CB8AC3E}">
        <p14:creationId xmlns:p14="http://schemas.microsoft.com/office/powerpoint/2010/main" val="144072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3</a:t>
            </a:fld>
            <a:endParaRPr lang="fr-FR"/>
          </a:p>
        </p:txBody>
      </p:sp>
    </p:spTree>
    <p:extLst>
      <p:ext uri="{BB962C8B-B14F-4D97-AF65-F5344CB8AC3E}">
        <p14:creationId xmlns:p14="http://schemas.microsoft.com/office/powerpoint/2010/main" val="3586670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i="1" u="none" strike="noStrike" kern="1200" dirty="0" err="1" smtClean="0">
                <a:solidFill>
                  <a:schemeClr val="tx1"/>
                </a:solidFill>
                <a:effectLst/>
                <a:latin typeface="+mn-lt"/>
                <a:ea typeface="+mn-ea"/>
                <a:cs typeface="+mn-cs"/>
                <a:hlinkClick r:id="rId3"/>
              </a:rPr>
              <a:t>Android</a:t>
            </a: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est un système d’exploitation Open Source pour </a:t>
            </a:r>
            <a:r>
              <a:rPr lang="fr-FR" sz="1200" b="1" i="0" kern="1200" dirty="0" err="1" smtClean="0">
                <a:solidFill>
                  <a:schemeClr val="tx1"/>
                </a:solidFill>
                <a:effectLst/>
                <a:latin typeface="+mn-lt"/>
                <a:ea typeface="+mn-ea"/>
                <a:cs typeface="+mn-cs"/>
              </a:rPr>
              <a:t>smartphones</a:t>
            </a: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PDA et terminaux mobiles</a:t>
            </a:r>
            <a:r>
              <a:rPr lang="fr-FR" sz="1200" b="0" i="0" kern="1200" dirty="0" smtClean="0">
                <a:solidFill>
                  <a:schemeClr val="tx1"/>
                </a:solidFill>
                <a:effectLst/>
                <a:latin typeface="+mn-lt"/>
                <a:ea typeface="+mn-ea"/>
                <a:cs typeface="+mn-cs"/>
              </a:rPr>
              <a:t> conçu par</a:t>
            </a:r>
            <a:r>
              <a:rPr lang="fr-FR" sz="1200" b="1" i="0" kern="1200" dirty="0" smtClean="0">
                <a:solidFill>
                  <a:schemeClr val="tx1"/>
                </a:solidFill>
                <a:effectLst/>
                <a:latin typeface="+mn-lt"/>
                <a:ea typeface="+mn-ea"/>
                <a:cs typeface="+mn-cs"/>
              </a:rPr>
              <a:t> </a:t>
            </a:r>
            <a:r>
              <a:rPr lang="fr-FR" sz="1200" b="1" i="0" kern="1200" dirty="0" err="1" smtClean="0">
                <a:solidFill>
                  <a:schemeClr val="tx1"/>
                </a:solidFill>
                <a:effectLst/>
                <a:latin typeface="+mn-lt"/>
                <a:ea typeface="+mn-ea"/>
                <a:cs typeface="+mn-cs"/>
              </a:rPr>
              <a:t>Android</a:t>
            </a:r>
            <a:r>
              <a:rPr lang="fr-FR" sz="1200" b="0" i="0" kern="1200" dirty="0" smtClean="0">
                <a:solidFill>
                  <a:schemeClr val="tx1"/>
                </a:solidFill>
                <a:effectLst/>
                <a:latin typeface="+mn-lt"/>
                <a:ea typeface="+mn-ea"/>
                <a:cs typeface="+mn-cs"/>
              </a:rPr>
              <a:t>, une startup rachetée par </a:t>
            </a:r>
            <a:r>
              <a:rPr lang="fr-FR" sz="1200" b="1" i="0" u="none" strike="noStrike" kern="1200" dirty="0" smtClean="0">
                <a:solidFill>
                  <a:schemeClr val="tx1"/>
                </a:solidFill>
                <a:effectLst/>
                <a:latin typeface="+mn-lt"/>
                <a:ea typeface="+mn-ea"/>
                <a:cs typeface="+mn-cs"/>
                <a:hlinkClick r:id="rId4"/>
              </a:rPr>
              <a:t>Google</a:t>
            </a:r>
            <a:r>
              <a:rPr lang="fr-FR" sz="1200" b="0" i="0" kern="1200" dirty="0" smtClean="0">
                <a:solidFill>
                  <a:schemeClr val="tx1"/>
                </a:solidFill>
                <a:effectLst/>
                <a:latin typeface="+mn-lt"/>
                <a:ea typeface="+mn-ea"/>
                <a:cs typeface="+mn-cs"/>
              </a:rPr>
              <a:t>, et annoncé officiellement le 15 novembre 2007. Afin de promouvoir ce système d’exploitation ouvert, </a:t>
            </a:r>
            <a:r>
              <a:rPr lang="fr-FR" sz="1200" b="1" i="0" kern="1200" dirty="0" smtClean="0">
                <a:solidFill>
                  <a:schemeClr val="tx1"/>
                </a:solidFill>
                <a:effectLst/>
                <a:latin typeface="+mn-lt"/>
                <a:ea typeface="+mn-ea"/>
                <a:cs typeface="+mn-cs"/>
              </a:rPr>
              <a:t>Google </a:t>
            </a:r>
            <a:r>
              <a:rPr lang="fr-FR" sz="1200" b="0" i="0" kern="1200" dirty="0" smtClean="0">
                <a:solidFill>
                  <a:schemeClr val="tx1"/>
                </a:solidFill>
                <a:effectLst/>
                <a:latin typeface="+mn-lt"/>
                <a:ea typeface="+mn-ea"/>
                <a:cs typeface="+mn-cs"/>
              </a:rPr>
              <a:t>a su fédérer autour de lui une trentaine de partenaires réunis au sein de l’</a:t>
            </a:r>
            <a:r>
              <a:rPr lang="fr-FR" sz="1200" b="1" i="0" u="sng" kern="1200" dirty="0" smtClean="0">
                <a:solidFill>
                  <a:schemeClr val="tx1"/>
                </a:solidFill>
                <a:effectLst/>
                <a:latin typeface="+mn-lt"/>
                <a:ea typeface="+mn-ea"/>
                <a:cs typeface="+mn-cs"/>
                <a:hlinkClick r:id="rId5"/>
              </a:rPr>
              <a:t>Open </a:t>
            </a:r>
            <a:r>
              <a:rPr lang="fr-FR" sz="1200" b="1" i="0" u="sng" kern="1200" dirty="0" err="1" smtClean="0">
                <a:solidFill>
                  <a:schemeClr val="tx1"/>
                </a:solidFill>
                <a:effectLst/>
                <a:latin typeface="+mn-lt"/>
                <a:ea typeface="+mn-ea"/>
                <a:cs typeface="+mn-cs"/>
                <a:hlinkClick r:id="rId5"/>
              </a:rPr>
              <a:t>Handset</a:t>
            </a:r>
            <a:r>
              <a:rPr lang="fr-FR" sz="1200" b="1" i="0" u="sng" kern="1200" dirty="0" smtClean="0">
                <a:solidFill>
                  <a:schemeClr val="tx1"/>
                </a:solidFill>
                <a:effectLst/>
                <a:latin typeface="+mn-lt"/>
                <a:ea typeface="+mn-ea"/>
                <a:cs typeface="+mn-cs"/>
                <a:hlinkClick r:id="rId5"/>
              </a:rPr>
              <a:t> Alliance</a:t>
            </a:r>
            <a:r>
              <a:rPr lang="fr-FR" sz="1200" b="0" i="0" kern="1200" dirty="0" smtClean="0">
                <a:solidFill>
                  <a:schemeClr val="tx1"/>
                </a:solidFill>
                <a:effectLst/>
                <a:latin typeface="+mn-lt"/>
                <a:ea typeface="+mn-ea"/>
                <a:cs typeface="+mn-cs"/>
              </a:rPr>
              <a:t>. Ils ont comme principaux concurrents </a:t>
            </a:r>
            <a:r>
              <a:rPr lang="fr-FR" sz="1200" b="1" i="0" u="none" strike="noStrike" kern="1200" dirty="0" smtClean="0">
                <a:solidFill>
                  <a:schemeClr val="tx1"/>
                </a:solidFill>
                <a:effectLst/>
                <a:latin typeface="+mn-lt"/>
                <a:ea typeface="+mn-ea"/>
                <a:cs typeface="+mn-cs"/>
                <a:hlinkClick r:id="rId6"/>
              </a:rPr>
              <a:t>Apple</a:t>
            </a:r>
            <a:r>
              <a:rPr lang="fr-FR" sz="1200" b="0" i="0" kern="1200" dirty="0" smtClean="0">
                <a:solidFill>
                  <a:schemeClr val="tx1"/>
                </a:solidFill>
                <a:effectLst/>
                <a:latin typeface="+mn-lt"/>
                <a:ea typeface="+mn-ea"/>
                <a:cs typeface="+mn-cs"/>
              </a:rPr>
              <a:t> avec </a:t>
            </a:r>
            <a:r>
              <a:rPr lang="fr-FR" sz="1200" b="1" i="0" u="none" strike="noStrike" kern="1200" dirty="0" smtClean="0">
                <a:solidFill>
                  <a:schemeClr val="tx1"/>
                </a:solidFill>
                <a:effectLst/>
                <a:latin typeface="+mn-lt"/>
                <a:ea typeface="+mn-ea"/>
                <a:cs typeface="+mn-cs"/>
                <a:hlinkClick r:id="rId7"/>
              </a:rPr>
              <a:t>iPhone OS </a:t>
            </a:r>
            <a:r>
              <a:rPr lang="fr-FR" sz="1200" b="0" i="0" kern="1200" dirty="0" smtClean="0">
                <a:solidFill>
                  <a:schemeClr val="tx1"/>
                </a:solidFill>
                <a:effectLst/>
                <a:latin typeface="+mn-lt"/>
                <a:ea typeface="+mn-ea"/>
                <a:cs typeface="+mn-cs"/>
              </a:rPr>
              <a:t>qui équipe l’</a:t>
            </a:r>
            <a:r>
              <a:rPr lang="fr-FR" sz="1200" b="1" i="0" u="none" strike="noStrike" kern="1200" dirty="0" smtClean="0">
                <a:solidFill>
                  <a:schemeClr val="tx1"/>
                </a:solidFill>
                <a:effectLst/>
                <a:latin typeface="+mn-lt"/>
                <a:ea typeface="+mn-ea"/>
                <a:cs typeface="+mn-cs"/>
                <a:hlinkClick r:id="rId8"/>
              </a:rPr>
              <a:t>iPhone</a:t>
            </a:r>
            <a:r>
              <a:rPr lang="fr-FR" sz="1200" b="0" i="0" kern="1200" dirty="0" smtClean="0">
                <a:solidFill>
                  <a:schemeClr val="tx1"/>
                </a:solidFill>
                <a:effectLst/>
                <a:latin typeface="+mn-lt"/>
                <a:ea typeface="+mn-ea"/>
                <a:cs typeface="+mn-cs"/>
              </a:rPr>
              <a:t>, </a:t>
            </a:r>
            <a:r>
              <a:rPr lang="fr-FR" sz="1200" b="0" i="0" kern="1200" dirty="0" err="1" smtClean="0">
                <a:solidFill>
                  <a:schemeClr val="tx1"/>
                </a:solidFill>
                <a:effectLst/>
                <a:latin typeface="+mn-lt"/>
                <a:ea typeface="+mn-ea"/>
                <a:cs typeface="+mn-cs"/>
              </a:rPr>
              <a:t>Research</a:t>
            </a:r>
            <a:r>
              <a:rPr lang="fr-FR" sz="1200" b="0" i="0" kern="1200" dirty="0" smtClean="0">
                <a:solidFill>
                  <a:schemeClr val="tx1"/>
                </a:solidFill>
                <a:effectLst/>
                <a:latin typeface="+mn-lt"/>
                <a:ea typeface="+mn-ea"/>
                <a:cs typeface="+mn-cs"/>
              </a:rPr>
              <a:t> In Motion avec </a:t>
            </a:r>
            <a:r>
              <a:rPr lang="fr-FR" sz="1200" b="1" i="0" u="none" strike="noStrike" kern="1200" dirty="0" smtClean="0">
                <a:solidFill>
                  <a:schemeClr val="tx1"/>
                </a:solidFill>
                <a:effectLst/>
                <a:latin typeface="+mn-lt"/>
                <a:ea typeface="+mn-ea"/>
                <a:cs typeface="+mn-cs"/>
                <a:hlinkClick r:id="rId9"/>
              </a:rPr>
              <a:t>BlackBerry OS</a:t>
            </a: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Palm </a:t>
            </a:r>
            <a:r>
              <a:rPr lang="fr-FR" sz="1200" b="0" i="0" kern="1200" dirty="0" smtClean="0">
                <a:solidFill>
                  <a:schemeClr val="tx1"/>
                </a:solidFill>
                <a:effectLst/>
                <a:latin typeface="+mn-lt"/>
                <a:ea typeface="+mn-ea"/>
                <a:cs typeface="+mn-cs"/>
              </a:rPr>
              <a:t>avec </a:t>
            </a:r>
            <a:r>
              <a:rPr lang="fr-FR" sz="1200" b="1" i="0" kern="1200" dirty="0" smtClean="0">
                <a:solidFill>
                  <a:schemeClr val="tx1"/>
                </a:solidFill>
                <a:effectLst/>
                <a:latin typeface="+mn-lt"/>
                <a:ea typeface="+mn-ea"/>
                <a:cs typeface="+mn-cs"/>
              </a:rPr>
              <a:t>Nova </a:t>
            </a:r>
            <a:r>
              <a:rPr lang="fr-FR" sz="1200" b="0" i="0" kern="1200" dirty="0" smtClean="0">
                <a:solidFill>
                  <a:schemeClr val="tx1"/>
                </a:solidFill>
                <a:effectLst/>
                <a:latin typeface="+mn-lt"/>
                <a:ea typeface="+mn-ea"/>
                <a:cs typeface="+mn-cs"/>
              </a:rPr>
              <a:t>ou </a:t>
            </a:r>
            <a:r>
              <a:rPr lang="fr-FR" sz="1200" b="1" i="0" kern="1200" dirty="0" err="1" smtClean="0">
                <a:solidFill>
                  <a:schemeClr val="tx1"/>
                </a:solidFill>
                <a:effectLst/>
                <a:latin typeface="+mn-lt"/>
                <a:ea typeface="+mn-ea"/>
                <a:cs typeface="+mn-cs"/>
              </a:rPr>
              <a:t>webOS</a:t>
            </a: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Microsoft </a:t>
            </a:r>
            <a:r>
              <a:rPr lang="fr-FR" sz="1200" b="0" i="0" kern="1200" dirty="0" smtClean="0">
                <a:solidFill>
                  <a:schemeClr val="tx1"/>
                </a:solidFill>
                <a:effectLst/>
                <a:latin typeface="+mn-lt"/>
                <a:ea typeface="+mn-ea"/>
                <a:cs typeface="+mn-cs"/>
              </a:rPr>
              <a:t>et </a:t>
            </a:r>
            <a:r>
              <a:rPr lang="fr-FR" sz="1200" b="0" i="0" kern="1200" dirty="0" err="1" smtClean="0">
                <a:solidFill>
                  <a:schemeClr val="tx1"/>
                </a:solidFill>
                <a:effectLst/>
                <a:latin typeface="+mn-lt"/>
                <a:ea typeface="+mn-ea"/>
                <a:cs typeface="+mn-cs"/>
              </a:rPr>
              <a:t>son</a:t>
            </a:r>
            <a:r>
              <a:rPr lang="fr-FR" sz="1200" b="1" i="0" kern="1200" dirty="0" err="1" smtClean="0">
                <a:solidFill>
                  <a:schemeClr val="tx1"/>
                </a:solidFill>
                <a:effectLst/>
                <a:latin typeface="+mn-lt"/>
                <a:ea typeface="+mn-ea"/>
                <a:cs typeface="+mn-cs"/>
              </a:rPr>
              <a:t>Windows</a:t>
            </a:r>
            <a:r>
              <a:rPr lang="fr-FR" sz="1200" b="1" i="0" kern="1200" dirty="0" smtClean="0">
                <a:solidFill>
                  <a:schemeClr val="tx1"/>
                </a:solidFill>
                <a:effectLst/>
                <a:latin typeface="+mn-lt"/>
                <a:ea typeface="+mn-ea"/>
                <a:cs typeface="+mn-cs"/>
              </a:rPr>
              <a:t> Mobile</a:t>
            </a:r>
            <a:r>
              <a:rPr lang="fr-FR" sz="1200" b="0" i="0" kern="1200" dirty="0" smtClean="0">
                <a:solidFill>
                  <a:schemeClr val="tx1"/>
                </a:solidFill>
                <a:effectLst/>
                <a:latin typeface="+mn-lt"/>
                <a:ea typeface="+mn-ea"/>
                <a:cs typeface="+mn-cs"/>
              </a:rPr>
              <a:t>, </a:t>
            </a:r>
            <a:r>
              <a:rPr lang="fr-FR" sz="1200" b="1" i="0" kern="1200" dirty="0" smtClean="0">
                <a:solidFill>
                  <a:schemeClr val="tx1"/>
                </a:solidFill>
                <a:effectLst/>
                <a:latin typeface="+mn-lt"/>
                <a:ea typeface="+mn-ea"/>
                <a:cs typeface="+mn-cs"/>
              </a:rPr>
              <a:t>Nokia </a:t>
            </a:r>
            <a:r>
              <a:rPr lang="fr-FR" sz="1200" b="0" i="0" kern="1200" dirty="0" smtClean="0">
                <a:solidFill>
                  <a:schemeClr val="tx1"/>
                </a:solidFill>
                <a:effectLst/>
                <a:latin typeface="+mn-lt"/>
                <a:ea typeface="+mn-ea"/>
                <a:cs typeface="+mn-cs"/>
              </a:rPr>
              <a:t>avec </a:t>
            </a:r>
            <a:r>
              <a:rPr lang="fr-FR" sz="1200" b="1" i="0" kern="1200" dirty="0" err="1" smtClean="0">
                <a:solidFill>
                  <a:schemeClr val="tx1"/>
                </a:solidFill>
                <a:effectLst/>
                <a:latin typeface="+mn-lt"/>
                <a:ea typeface="+mn-ea"/>
                <a:cs typeface="+mn-cs"/>
              </a:rPr>
              <a:t>Symbian</a:t>
            </a:r>
            <a:r>
              <a:rPr lang="fr-FR" sz="1200" b="1" i="0" kern="1200" dirty="0" smtClean="0">
                <a:solidFill>
                  <a:schemeClr val="tx1"/>
                </a:solidFill>
                <a:effectLst/>
                <a:latin typeface="+mn-lt"/>
                <a:ea typeface="+mn-ea"/>
                <a:cs typeface="+mn-cs"/>
              </a:rPr>
              <a:t> OS</a:t>
            </a:r>
            <a:r>
              <a:rPr lang="fr-FR" sz="1200" b="0" i="0" kern="1200" dirty="0" smtClean="0">
                <a:solidFill>
                  <a:schemeClr val="tx1"/>
                </a:solidFill>
                <a:effectLst/>
                <a:latin typeface="+mn-lt"/>
                <a:ea typeface="+mn-ea"/>
                <a:cs typeface="+mn-cs"/>
              </a:rPr>
              <a:t>, libéré en 2008, et bien sûr </a:t>
            </a:r>
            <a:r>
              <a:rPr lang="fr-FR" sz="1200" b="1" i="0" kern="1200" dirty="0" err="1" smtClean="0">
                <a:solidFill>
                  <a:schemeClr val="tx1"/>
                </a:solidFill>
                <a:effectLst/>
                <a:latin typeface="+mn-lt"/>
                <a:ea typeface="+mn-ea"/>
                <a:cs typeface="+mn-cs"/>
              </a:rPr>
              <a:t>OpenMoko</a:t>
            </a:r>
            <a:r>
              <a:rPr lang="fr-FR" sz="1200" b="0" i="0" kern="1200" dirty="0" smtClean="0">
                <a:solidFill>
                  <a:schemeClr val="tx1"/>
                </a:solidFill>
                <a:effectLst/>
                <a:latin typeface="+mn-lt"/>
                <a:ea typeface="+mn-ea"/>
                <a:cs typeface="+mn-cs"/>
              </a:rPr>
              <a:t>, le projet dont les spécifications </a:t>
            </a:r>
            <a:r>
              <a:rPr lang="fr-FR" sz="1200" b="1" i="0" u="none" strike="noStrike" kern="1200" dirty="0" smtClean="0">
                <a:solidFill>
                  <a:schemeClr val="tx1"/>
                </a:solidFill>
                <a:effectLst/>
                <a:latin typeface="+mn-lt"/>
                <a:ea typeface="+mn-ea"/>
                <a:cs typeface="+mn-cs"/>
                <a:hlinkClick r:id="rId10"/>
              </a:rPr>
              <a:t>logicielles</a:t>
            </a:r>
            <a:r>
              <a:rPr lang="fr-FR" sz="1200" b="0" i="0" kern="1200" dirty="0" smtClean="0">
                <a:solidFill>
                  <a:schemeClr val="tx1"/>
                </a:solidFill>
                <a:effectLst/>
                <a:latin typeface="+mn-lt"/>
                <a:ea typeface="+mn-ea"/>
                <a:cs typeface="+mn-cs"/>
              </a:rPr>
              <a:t> et </a:t>
            </a:r>
            <a:r>
              <a:rPr lang="fr-FR" sz="1200" b="1" i="0" u="none" strike="noStrike" kern="1200" dirty="0" smtClean="0">
                <a:solidFill>
                  <a:schemeClr val="tx1"/>
                </a:solidFill>
                <a:effectLst/>
                <a:latin typeface="+mn-lt"/>
                <a:ea typeface="+mn-ea"/>
                <a:cs typeface="+mn-cs"/>
                <a:hlinkClick r:id="rId11"/>
              </a:rPr>
              <a:t>matérielles</a:t>
            </a:r>
            <a:r>
              <a:rPr lang="fr-FR" sz="1200" b="0" i="0" kern="1200" dirty="0" smtClean="0">
                <a:solidFill>
                  <a:schemeClr val="tx1"/>
                </a:solidFill>
                <a:effectLst/>
                <a:latin typeface="+mn-lt"/>
                <a:ea typeface="+mn-ea"/>
                <a:cs typeface="+mn-cs"/>
              </a:rPr>
              <a:t> sont ouvertes.</a:t>
            </a:r>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6</a:t>
            </a:fld>
            <a:endParaRPr lang="fr-FR"/>
          </a:p>
        </p:txBody>
      </p:sp>
    </p:spTree>
    <p:extLst>
      <p:ext uri="{BB962C8B-B14F-4D97-AF65-F5344CB8AC3E}">
        <p14:creationId xmlns:p14="http://schemas.microsoft.com/office/powerpoint/2010/main" val="2243067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http://developer.android.com/about/dashboards/index.html</a:t>
            </a:r>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7</a:t>
            </a:fld>
            <a:endParaRPr lang="fr-FR"/>
          </a:p>
        </p:txBody>
      </p:sp>
    </p:spTree>
    <p:extLst>
      <p:ext uri="{BB962C8B-B14F-4D97-AF65-F5344CB8AC3E}">
        <p14:creationId xmlns:p14="http://schemas.microsoft.com/office/powerpoint/2010/main" val="2833955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Applications: Produit</a:t>
            </a:r>
            <a:r>
              <a:rPr lang="fr-FR" baseline="0" dirty="0" smtClean="0"/>
              <a:t> final, ce que l’utilisateur voit, ce qui lui permet d’interagir avec le système (</a:t>
            </a:r>
            <a:r>
              <a:rPr lang="fr-FR" baseline="0" dirty="0" err="1" smtClean="0"/>
              <a:t>telephone</a:t>
            </a:r>
            <a:r>
              <a:rPr lang="fr-FR" baseline="0" dirty="0" smtClean="0"/>
              <a:t>, PDA, Tablet….)</a:t>
            </a:r>
          </a:p>
          <a:p>
            <a:r>
              <a:rPr lang="fr-FR" baseline="0" dirty="0" smtClean="0"/>
              <a:t>Application </a:t>
            </a:r>
            <a:r>
              <a:rPr lang="fr-FR" baseline="0" dirty="0" err="1" smtClean="0"/>
              <a:t>FrameWork</a:t>
            </a:r>
            <a:r>
              <a:rPr lang="fr-FR" baseline="0" dirty="0" smtClean="0"/>
              <a:t> : Interface permettant aux </a:t>
            </a:r>
            <a:r>
              <a:rPr lang="fr-FR" baseline="0" dirty="0" err="1" smtClean="0"/>
              <a:t>developpeurs</a:t>
            </a:r>
            <a:r>
              <a:rPr lang="fr-FR" baseline="0" dirty="0" smtClean="0"/>
              <a:t> de dialoguer avec les librairies basiques d’</a:t>
            </a:r>
            <a:r>
              <a:rPr lang="fr-FR" baseline="0" dirty="0" err="1" smtClean="0"/>
              <a:t>Android</a:t>
            </a:r>
            <a:r>
              <a:rPr lang="fr-FR" baseline="0" dirty="0" smtClean="0"/>
              <a:t> </a:t>
            </a:r>
          </a:p>
          <a:p>
            <a:r>
              <a:rPr lang="fr-FR" baseline="0" dirty="0" smtClean="0"/>
              <a:t>Librairies : Middleware </a:t>
            </a:r>
            <a:r>
              <a:rPr lang="fr-FR" baseline="0" dirty="0" err="1" smtClean="0"/>
              <a:t>ecrit</a:t>
            </a:r>
            <a:r>
              <a:rPr lang="fr-FR" baseline="0" dirty="0" smtClean="0"/>
              <a:t> en C++, Librairies natives de Android manipulant le </a:t>
            </a:r>
            <a:r>
              <a:rPr lang="fr-FR" baseline="0" dirty="0" err="1" smtClean="0"/>
              <a:t>materiel</a:t>
            </a:r>
            <a:r>
              <a:rPr lang="fr-FR" baseline="0" dirty="0" smtClean="0"/>
              <a:t> </a:t>
            </a:r>
          </a:p>
          <a:p>
            <a:r>
              <a:rPr lang="fr-FR" baseline="0" dirty="0" smtClean="0"/>
              <a:t>Linux </a:t>
            </a:r>
            <a:r>
              <a:rPr lang="fr-FR" baseline="0" dirty="0" err="1" smtClean="0"/>
              <a:t>Kernel</a:t>
            </a:r>
            <a:r>
              <a:rPr lang="fr-FR" baseline="0" dirty="0" smtClean="0"/>
              <a:t> : Noyau Linux pour la gestion et la configuration du </a:t>
            </a:r>
            <a:r>
              <a:rPr lang="fr-FR" baseline="0" dirty="0" err="1" smtClean="0"/>
              <a:t>materiel</a:t>
            </a:r>
            <a:r>
              <a:rPr lang="fr-FR" baseline="0" dirty="0" smtClean="0"/>
              <a:t> </a:t>
            </a:r>
          </a:p>
          <a:p>
            <a:r>
              <a:rPr lang="fr-FR" baseline="0" dirty="0" smtClean="0"/>
              <a:t>Android </a:t>
            </a:r>
            <a:r>
              <a:rPr lang="fr-FR" baseline="0" dirty="0" err="1" smtClean="0"/>
              <a:t>Runtime</a:t>
            </a:r>
            <a:r>
              <a:rPr lang="fr-FR" baseline="0" dirty="0" smtClean="0"/>
              <a:t>: La machine virtuelle d’</a:t>
            </a:r>
            <a:r>
              <a:rPr lang="fr-FR" baseline="0" dirty="0" err="1" smtClean="0"/>
              <a:t>android</a:t>
            </a:r>
            <a:r>
              <a:rPr lang="fr-FR" baseline="0" dirty="0" smtClean="0"/>
              <a:t>; celui-ci nous facilite trop la vie puisqu’il se charge de la destruction des objets non utilises</a:t>
            </a:r>
          </a:p>
          <a:p>
            <a:r>
              <a:rPr lang="fr-FR" baseline="0" dirty="0" err="1" smtClean="0"/>
              <a:t>Core</a:t>
            </a:r>
            <a:r>
              <a:rPr lang="fr-FR" baseline="0" dirty="0" smtClean="0"/>
              <a:t> </a:t>
            </a:r>
            <a:r>
              <a:rPr lang="fr-FR" baseline="0" dirty="0" err="1" smtClean="0"/>
              <a:t>Libraries</a:t>
            </a:r>
            <a:r>
              <a:rPr lang="fr-FR" baseline="0" dirty="0" smtClean="0"/>
              <a:t> : Ensemble de classe utilisés par la machine virtuelle </a:t>
            </a:r>
          </a:p>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10</a:t>
            </a:fld>
            <a:endParaRPr lang="fr-FR"/>
          </a:p>
        </p:txBody>
      </p:sp>
    </p:spTree>
    <p:extLst>
      <p:ext uri="{BB962C8B-B14F-4D97-AF65-F5344CB8AC3E}">
        <p14:creationId xmlns:p14="http://schemas.microsoft.com/office/powerpoint/2010/main" val="617931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11</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12</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4DE82529-EC15-4696-8FD7-684872029806}" type="slidenum">
              <a:rPr lang="en-GB" altLang="fr-FR" sz="2400" smtClean="0">
                <a:solidFill>
                  <a:srgbClr val="000000"/>
                </a:solidFill>
                <a:latin typeface="Times New Roman" pitchFamily="18" charset="0"/>
              </a:rPr>
              <a:pPr/>
              <a:t>13</a:t>
            </a:fld>
            <a:endParaRPr lang="en-GB" altLang="fr-FR" sz="2400" smtClean="0">
              <a:solidFill>
                <a:srgbClr val="000000"/>
              </a:solidFill>
              <a:latin typeface="Times New Roman" pitchFamily="18" charset="0"/>
            </a:endParaRPr>
          </a:p>
        </p:txBody>
      </p:sp>
      <p:sp>
        <p:nvSpPr>
          <p:cNvPr id="138243"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38244"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14</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87352EAA-5B6F-4F17-90DA-71D27F6DEDD3}" type="slidenum">
              <a:rPr lang="en-GB" altLang="fr-FR" sz="2400" smtClean="0">
                <a:solidFill>
                  <a:srgbClr val="000000"/>
                </a:solidFill>
                <a:latin typeface="Times New Roman" pitchFamily="18" charset="0"/>
              </a:rPr>
              <a:pPr/>
              <a:t>15</a:t>
            </a:fld>
            <a:endParaRPr lang="en-GB" altLang="fr-FR" sz="2400" smtClean="0">
              <a:solidFill>
                <a:srgbClr val="000000"/>
              </a:solidFill>
              <a:latin typeface="Times New Roman" pitchFamily="18" charset="0"/>
            </a:endParaRPr>
          </a:p>
        </p:txBody>
      </p:sp>
      <p:sp>
        <p:nvSpPr>
          <p:cNvPr id="140291"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40292"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86AB57B1-C8C8-463C-8509-1980D7674ECE}" type="slidenum">
              <a:rPr lang="en-GB" altLang="fr-FR" sz="2400" smtClean="0">
                <a:solidFill>
                  <a:srgbClr val="000000"/>
                </a:solidFill>
                <a:latin typeface="Times New Roman" pitchFamily="18" charset="0"/>
              </a:rPr>
              <a:pPr/>
              <a:t>16</a:t>
            </a:fld>
            <a:endParaRPr lang="en-GB" altLang="fr-FR" sz="2400" smtClean="0">
              <a:solidFill>
                <a:srgbClr val="000000"/>
              </a:solidFill>
              <a:latin typeface="Times New Roman" pitchFamily="18" charset="0"/>
            </a:endParaRPr>
          </a:p>
        </p:txBody>
      </p:sp>
      <p:sp>
        <p:nvSpPr>
          <p:cNvPr id="141315"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41316"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5DDFE4E1-2852-47B0-A71D-F08FD1D09ECA}" type="slidenum">
              <a:rPr lang="en-GB" altLang="fr-FR" sz="2400" smtClean="0">
                <a:solidFill>
                  <a:srgbClr val="000000"/>
                </a:solidFill>
                <a:latin typeface="Times New Roman" pitchFamily="18" charset="0"/>
              </a:rPr>
              <a:pPr/>
              <a:t>17</a:t>
            </a:fld>
            <a:endParaRPr lang="en-GB" altLang="fr-FR" sz="2400" smtClean="0">
              <a:solidFill>
                <a:srgbClr val="000000"/>
              </a:solidFill>
              <a:latin typeface="Times New Roman" pitchFamily="18" charset="0"/>
            </a:endParaRPr>
          </a:p>
        </p:txBody>
      </p:sp>
      <p:sp>
        <p:nvSpPr>
          <p:cNvPr id="142339"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42340"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22</a:t>
            </a:fld>
            <a:endParaRPr lang="fr-FR"/>
          </a:p>
        </p:txBody>
      </p:sp>
    </p:spTree>
    <p:extLst>
      <p:ext uri="{BB962C8B-B14F-4D97-AF65-F5344CB8AC3E}">
        <p14:creationId xmlns:p14="http://schemas.microsoft.com/office/powerpoint/2010/main" val="421000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23</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24</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84029EE2-372A-4B8C-9D28-D096D49FBBDF}" type="slidenum">
              <a:rPr lang="en-GB" altLang="fr-FR" sz="2400" smtClean="0">
                <a:solidFill>
                  <a:srgbClr val="000000"/>
                </a:solidFill>
                <a:latin typeface="Times New Roman" pitchFamily="18" charset="0"/>
              </a:rPr>
              <a:pPr/>
              <a:t>25</a:t>
            </a:fld>
            <a:endParaRPr lang="en-GB" altLang="fr-FR" sz="2400" smtClean="0">
              <a:solidFill>
                <a:srgbClr val="000000"/>
              </a:solidFill>
              <a:latin typeface="Times New Roman" pitchFamily="18" charset="0"/>
            </a:endParaRPr>
          </a:p>
        </p:txBody>
      </p:sp>
      <p:sp>
        <p:nvSpPr>
          <p:cNvPr id="148483"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48484"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FC617C3F-1057-499D-BB23-DCB8F2EF0674}" type="slidenum">
              <a:rPr lang="en-GB" altLang="fr-FR" sz="2400" smtClean="0">
                <a:solidFill>
                  <a:srgbClr val="000000"/>
                </a:solidFill>
                <a:latin typeface="Times New Roman" pitchFamily="18" charset="0"/>
              </a:rPr>
              <a:pPr/>
              <a:t>26</a:t>
            </a:fld>
            <a:endParaRPr lang="en-GB" altLang="fr-FR" sz="2400" smtClean="0">
              <a:solidFill>
                <a:srgbClr val="000000"/>
              </a:solidFill>
              <a:latin typeface="Times New Roman" pitchFamily="18" charset="0"/>
            </a:endParaRPr>
          </a:p>
        </p:txBody>
      </p:sp>
      <p:sp>
        <p:nvSpPr>
          <p:cNvPr id="149507"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49508"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FBF142F9-C13A-413D-B754-738A54B1E596}" type="slidenum">
              <a:rPr lang="en-GB" altLang="fr-FR" sz="2400" smtClean="0">
                <a:solidFill>
                  <a:srgbClr val="000000"/>
                </a:solidFill>
                <a:latin typeface="Times New Roman" pitchFamily="18" charset="0"/>
              </a:rPr>
              <a:pPr/>
              <a:t>27</a:t>
            </a:fld>
            <a:endParaRPr lang="en-GB" altLang="fr-FR" sz="2400" smtClean="0">
              <a:solidFill>
                <a:srgbClr val="000000"/>
              </a:solidFill>
              <a:latin typeface="Times New Roman" pitchFamily="18" charset="0"/>
            </a:endParaRPr>
          </a:p>
        </p:txBody>
      </p:sp>
      <p:sp>
        <p:nvSpPr>
          <p:cNvPr id="150531"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50532"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28</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24"/>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 pos="3619500" algn="l"/>
              </a:tabLst>
              <a:defRPr sz="1200">
                <a:solidFill>
                  <a:schemeClr val="bg1"/>
                </a:solidFill>
                <a:latin typeface="Arial" charset="0"/>
                <a:cs typeface="Arial" charset="0"/>
              </a:defRPr>
            </a:lvl1pPr>
            <a:lvl2pPr>
              <a:tabLst>
                <a:tab pos="723900" algn="l"/>
                <a:tab pos="1447800" algn="l"/>
                <a:tab pos="2171700" algn="l"/>
                <a:tab pos="2895600" algn="l"/>
                <a:tab pos="3619500" algn="l"/>
              </a:tabLst>
              <a:defRPr sz="1200">
                <a:solidFill>
                  <a:schemeClr val="bg1"/>
                </a:solidFill>
                <a:latin typeface="Arial" charset="0"/>
                <a:cs typeface="Arial" charset="0"/>
              </a:defRPr>
            </a:lvl2pPr>
            <a:lvl3pPr>
              <a:tabLst>
                <a:tab pos="723900" algn="l"/>
                <a:tab pos="1447800" algn="l"/>
                <a:tab pos="2171700" algn="l"/>
                <a:tab pos="2895600" algn="l"/>
                <a:tab pos="3619500" algn="l"/>
              </a:tabLst>
              <a:defRPr sz="1200">
                <a:solidFill>
                  <a:schemeClr val="bg1"/>
                </a:solidFill>
                <a:latin typeface="Arial" charset="0"/>
                <a:cs typeface="Arial" charset="0"/>
              </a:defRPr>
            </a:lvl3pPr>
            <a:lvl4pPr>
              <a:tabLst>
                <a:tab pos="723900" algn="l"/>
                <a:tab pos="1447800" algn="l"/>
                <a:tab pos="2171700" algn="l"/>
                <a:tab pos="2895600" algn="l"/>
                <a:tab pos="3619500" algn="l"/>
              </a:tabLst>
              <a:defRPr sz="1200">
                <a:solidFill>
                  <a:schemeClr val="bg1"/>
                </a:solidFill>
                <a:latin typeface="Arial" charset="0"/>
                <a:cs typeface="Arial" charset="0"/>
              </a:defRPr>
            </a:lvl4pPr>
            <a:lvl5pPr>
              <a:tabLst>
                <a:tab pos="723900" algn="l"/>
                <a:tab pos="1447800" algn="l"/>
                <a:tab pos="2171700" algn="l"/>
                <a:tab pos="2895600" algn="l"/>
                <a:tab pos="3619500"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Lst>
              <a:defRPr sz="1200">
                <a:solidFill>
                  <a:schemeClr val="bg1"/>
                </a:solidFill>
                <a:latin typeface="Arial" charset="0"/>
                <a:cs typeface="Arial" charset="0"/>
              </a:defRPr>
            </a:lvl9pPr>
          </a:lstStyle>
          <a:p>
            <a:fld id="{9B96492C-A797-4AB8-9FA0-20144E798CEC}" type="slidenum">
              <a:rPr lang="en-GB" altLang="fr-FR" sz="2400" smtClean="0">
                <a:solidFill>
                  <a:srgbClr val="000000"/>
                </a:solidFill>
                <a:latin typeface="Times New Roman" pitchFamily="18" charset="0"/>
              </a:rPr>
              <a:pPr/>
              <a:t>29</a:t>
            </a:fld>
            <a:endParaRPr lang="en-GB" altLang="fr-FR" sz="2400" smtClean="0">
              <a:solidFill>
                <a:srgbClr val="000000"/>
              </a:solidFill>
              <a:latin typeface="Times New Roman" pitchFamily="18" charset="0"/>
            </a:endParaRPr>
          </a:p>
        </p:txBody>
      </p:sp>
      <p:sp>
        <p:nvSpPr>
          <p:cNvPr id="163843" name="Text Box 2"/>
          <p:cNvSpPr txBox="1">
            <a:spLocks noChangeArrowheads="1"/>
          </p:cNvSpPr>
          <p:nvPr/>
        </p:nvSpPr>
        <p:spPr bwMode="auto">
          <a:xfrm>
            <a:off x="2137161" y="684913"/>
            <a:ext cx="2581323" cy="3430828"/>
          </a:xfrm>
          <a:prstGeom prst="rect">
            <a:avLst/>
          </a:prstGeom>
          <a:solidFill>
            <a:srgbClr val="FFFFFF"/>
          </a:solidFill>
          <a:ln w="9360">
            <a:solidFill>
              <a:srgbClr val="000000"/>
            </a:solidFill>
            <a:miter lim="800000"/>
            <a:headEnd/>
            <a:tailEnd/>
          </a:ln>
        </p:spPr>
        <p:txBody>
          <a:bodyPr wrap="none" anchor="ctr"/>
          <a:lstStyle/>
          <a:p>
            <a:endParaRPr lang="fr-FR" altLang="fr-FR"/>
          </a:p>
        </p:txBody>
      </p:sp>
      <p:sp>
        <p:nvSpPr>
          <p:cNvPr id="163844" name="Rectangle 3"/>
          <p:cNvSpPr>
            <a:spLocks noGrp="1" noChangeArrowheads="1"/>
          </p:cNvSpPr>
          <p:nvPr>
            <p:ph type="body"/>
          </p:nvPr>
        </p:nvSpPr>
        <p:spPr>
          <a:xfrm>
            <a:off x="914243" y="4343348"/>
            <a:ext cx="5009485" cy="40823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Reference : </a:t>
            </a:r>
            <a:r>
              <a:rPr lang="fr-FR" dirty="0" smtClean="0">
                <a:hlinkClick r:id="rId3"/>
              </a:rPr>
              <a:t>http://developer.android.com/reference/android/app/Activity.html</a:t>
            </a:r>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30</a:t>
            </a:fld>
            <a:endParaRPr lang="fr-FR" dirty="0"/>
          </a:p>
        </p:txBody>
      </p:sp>
    </p:spTree>
    <p:extLst>
      <p:ext uri="{BB962C8B-B14F-4D97-AF65-F5344CB8AC3E}">
        <p14:creationId xmlns:p14="http://schemas.microsoft.com/office/powerpoint/2010/main" val="4231563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mtClean="0"/>
              <a:t>Reference </a:t>
            </a:r>
            <a:r>
              <a:rPr lang="fr-FR" dirty="0" smtClean="0"/>
              <a:t>: </a:t>
            </a:r>
            <a:r>
              <a:rPr lang="fr-FR" dirty="0" smtClean="0">
                <a:hlinkClick r:id="rId3"/>
              </a:rPr>
              <a:t>http://developer.android.com/reference/android/app/Activity.html</a:t>
            </a:r>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31</a:t>
            </a:fld>
            <a:endParaRPr lang="fr-FR"/>
          </a:p>
        </p:txBody>
      </p:sp>
    </p:spTree>
    <p:extLst>
      <p:ext uri="{BB962C8B-B14F-4D97-AF65-F5344CB8AC3E}">
        <p14:creationId xmlns:p14="http://schemas.microsoft.com/office/powerpoint/2010/main" val="4231563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41</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42</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43</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44</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45</a:t>
            </a:fld>
            <a:endParaRPr lang="fr-FR"/>
          </a:p>
        </p:txBody>
      </p:sp>
    </p:spTree>
    <p:extLst>
      <p:ext uri="{BB962C8B-B14F-4D97-AF65-F5344CB8AC3E}">
        <p14:creationId xmlns:p14="http://schemas.microsoft.com/office/powerpoint/2010/main" val="3085724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4BD42227-4CFF-4675-975B-2AB82BC6B468}" type="slidenum">
              <a:rPr lang="fr-FR" smtClean="0"/>
              <a:t>46</a:t>
            </a:fld>
            <a:endParaRPr lang="fr-FR"/>
          </a:p>
        </p:txBody>
      </p:sp>
    </p:spTree>
    <p:extLst>
      <p:ext uri="{BB962C8B-B14F-4D97-AF65-F5344CB8AC3E}">
        <p14:creationId xmlns:p14="http://schemas.microsoft.com/office/powerpoint/2010/main" val="3085724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lgn="r" eaLnBrk="1" latinLnBrk="0" hangingPunct="1"/>
            <a:fld id="{CE1EDE88-243E-4776-9B03-56EDA5C4C1A6}" type="datetime1">
              <a:rPr lang="en-US" smtClean="0"/>
              <a:t>10/27/2013</a:t>
            </a:fld>
            <a:endParaRPr lang="en-US" dirty="0">
              <a:solidFill>
                <a:schemeClr val="tx2"/>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ltLang="ko-K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r" eaLnBrk="1" latinLnBrk="0" hangingPunct="1"/>
            <a:fld id="{0415518A-DB7C-4515-873A-14F2B383F443}" type="datetime1">
              <a:rPr lang="en-US" smtClean="0"/>
              <a:t>10/27/2013</a:t>
            </a:fld>
            <a:endParaRPr lang="en-US" dirty="0">
              <a:solidFill>
                <a:schemeClr val="tx2"/>
              </a:solidFill>
            </a:endParaRPr>
          </a:p>
        </p:txBody>
      </p:sp>
      <p:sp>
        <p:nvSpPr>
          <p:cNvPr id="5" name="Footer Placeholder 4"/>
          <p:cNvSpPr>
            <a:spLocks noGrp="1"/>
          </p:cNvSpPr>
          <p:nvPr>
            <p:ph type="ftr" sz="quarter" idx="11"/>
          </p:nvPr>
        </p:nvSpPr>
        <p:spPr/>
        <p:txBody>
          <a:bodyPr/>
          <a:lstStyle>
            <a:extLst/>
          </a:lstStyle>
          <a:p>
            <a:endParaRPr lang="en-US" altLang="ko-KR"/>
          </a:p>
        </p:txBody>
      </p:sp>
      <p:sp>
        <p:nvSpPr>
          <p:cNvPr id="6" name="Slide Number Placeholder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lgn="r" eaLnBrk="1" latinLnBrk="0" hangingPunct="1"/>
            <a:fld id="{E2E8E34A-A6FF-4E2C-AB5A-002577A12418}" type="datetime1">
              <a:rPr lang="en-US" smtClean="0"/>
              <a:t>10/27/2013</a:t>
            </a:fld>
            <a:endParaRPr lang="en-US" dirty="0">
              <a:solidFill>
                <a:schemeClr val="tx2"/>
              </a:solidFill>
            </a:endParaRPr>
          </a:p>
        </p:txBody>
      </p:sp>
      <p:sp>
        <p:nvSpPr>
          <p:cNvPr id="5" name="Footer Placeholder 4"/>
          <p:cNvSpPr>
            <a:spLocks noGrp="1"/>
          </p:cNvSpPr>
          <p:nvPr>
            <p:ph type="ftr" sz="quarter" idx="11"/>
          </p:nvPr>
        </p:nvSpPr>
        <p:spPr/>
        <p:txBody>
          <a:bodyPr/>
          <a:lstStyle>
            <a:extLst/>
          </a:lstStyle>
          <a:p>
            <a:endParaRPr lang="en-US" altLang="ko-KR"/>
          </a:p>
        </p:txBody>
      </p:sp>
      <p:sp>
        <p:nvSpPr>
          <p:cNvPr id="6" name="Slide Number Placeholder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lgn="r" eaLnBrk="1" latinLnBrk="0" hangingPunct="1"/>
            <a:fld id="{20BF3D71-4BD5-4FE2-9BF8-4A27C6F659B4}" type="datetime1">
              <a:rPr lang="en-US" smtClean="0"/>
              <a:t>10/27/2013</a:t>
            </a:fld>
            <a:endParaRPr lang="en-US" dirty="0">
              <a:solidFill>
                <a:schemeClr val="tx2"/>
              </a:solidFill>
            </a:endParaRPr>
          </a:p>
        </p:txBody>
      </p:sp>
      <p:sp>
        <p:nvSpPr>
          <p:cNvPr id="6" name="Footer Placeholder 5"/>
          <p:cNvSpPr>
            <a:spLocks noGrp="1"/>
          </p:cNvSpPr>
          <p:nvPr>
            <p:ph type="ftr" sz="quarter" idx="11"/>
          </p:nvPr>
        </p:nvSpPr>
        <p:spPr/>
        <p:txBody>
          <a:bodyPr/>
          <a:lstStyle>
            <a:extLst/>
          </a:lstStyle>
          <a:p>
            <a:endParaRPr lang="en-US" altLang="ko-KR"/>
          </a:p>
        </p:txBody>
      </p:sp>
      <p:sp>
        <p:nvSpPr>
          <p:cNvPr id="7" name="Slide Number Placeholder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lgn="r" eaLnBrk="1" latinLnBrk="0" hangingPunct="1"/>
            <a:fld id="{C44415FA-CE1B-4BF7-9CDF-C0A39B44CC9B}" type="datetime1">
              <a:rPr lang="en-US" smtClean="0"/>
              <a:t>10/27/2013</a:t>
            </a:fld>
            <a:endParaRPr lang="en-US" dirty="0">
              <a:solidFill>
                <a:schemeClr val="tx2"/>
              </a:solidFill>
            </a:endParaRPr>
          </a:p>
        </p:txBody>
      </p:sp>
      <p:sp>
        <p:nvSpPr>
          <p:cNvPr id="8" name="Footer Placeholder 7"/>
          <p:cNvSpPr>
            <a:spLocks noGrp="1"/>
          </p:cNvSpPr>
          <p:nvPr>
            <p:ph type="ftr" sz="quarter" idx="11"/>
          </p:nvPr>
        </p:nvSpPr>
        <p:spPr/>
        <p:txBody>
          <a:bodyPr/>
          <a:lstStyle>
            <a:extLst/>
          </a:lstStyle>
          <a:p>
            <a:endParaRPr lang="en-US" altLang="ko-KR"/>
          </a:p>
        </p:txBody>
      </p:sp>
      <p:sp>
        <p:nvSpPr>
          <p:cNvPr id="9" name="Slide Number Placeholder 8"/>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lgn="r" eaLnBrk="1" latinLnBrk="0" hangingPunct="1"/>
            <a:fld id="{1EC8EB1A-A658-4D9C-9540-32F0C20CFEBC}" type="datetime1">
              <a:rPr lang="en-US" smtClean="0"/>
              <a:t>10/27/2013</a:t>
            </a:fld>
            <a:endParaRPr lang="en-US" dirty="0">
              <a:solidFill>
                <a:schemeClr val="tx2"/>
              </a:solidFill>
            </a:endParaRPr>
          </a:p>
        </p:txBody>
      </p:sp>
      <p:sp>
        <p:nvSpPr>
          <p:cNvPr id="4" name="Footer Placeholder 3"/>
          <p:cNvSpPr>
            <a:spLocks noGrp="1"/>
          </p:cNvSpPr>
          <p:nvPr>
            <p:ph type="ftr" sz="quarter" idx="11"/>
          </p:nvPr>
        </p:nvSpPr>
        <p:spPr/>
        <p:txBody>
          <a:bodyPr/>
          <a:lstStyle>
            <a:extLst/>
          </a:lstStyle>
          <a:p>
            <a:endParaRPr lang="en-US" altLang="ko-KR"/>
          </a:p>
        </p:txBody>
      </p:sp>
      <p:sp>
        <p:nvSpPr>
          <p:cNvPr id="5" name="Slide Number Placeholder 4"/>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lgn="r" eaLnBrk="1" latinLnBrk="0" hangingPunct="1"/>
            <a:fld id="{03A4EF36-BA5E-4D80-B6C2-6A361E461D56}" type="datetime1">
              <a:rPr lang="en-US" smtClean="0"/>
              <a:t>10/27/2013</a:t>
            </a:fld>
            <a:endParaRPr lang="en-US" dirty="0">
              <a:solidFill>
                <a:schemeClr val="tx2"/>
              </a:solidFill>
            </a:endParaRPr>
          </a:p>
        </p:txBody>
      </p:sp>
      <p:sp>
        <p:nvSpPr>
          <p:cNvPr id="3" name="Footer Placeholder 2"/>
          <p:cNvSpPr>
            <a:spLocks noGrp="1"/>
          </p:cNvSpPr>
          <p:nvPr>
            <p:ph type="ftr" sz="quarter" idx="11"/>
          </p:nvPr>
        </p:nvSpPr>
        <p:spPr/>
        <p:txBody>
          <a:bodyPr/>
          <a:lstStyle>
            <a:extLst/>
          </a:lstStyle>
          <a:p>
            <a:endParaRPr lang="en-US" altLang="ko-KR"/>
          </a:p>
        </p:txBody>
      </p:sp>
      <p:sp>
        <p:nvSpPr>
          <p:cNvPr id="4" name="Slide Number Placeholder 3"/>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lgn="r" eaLnBrk="1" latinLnBrk="0" hangingPunct="1"/>
            <a:fld id="{C0B894F0-2324-4DD9-9B42-38456F88CA12}" type="datetime1">
              <a:rPr lang="en-US" smtClean="0"/>
              <a:t>10/27/2013</a:t>
            </a:fld>
            <a:endParaRPr lang="en-US" dirty="0">
              <a:solidFill>
                <a:schemeClr val="tx2"/>
              </a:solidFill>
            </a:endParaRPr>
          </a:p>
        </p:txBody>
      </p:sp>
      <p:sp>
        <p:nvSpPr>
          <p:cNvPr id="6" name="Footer Placeholder 5"/>
          <p:cNvSpPr>
            <a:spLocks noGrp="1"/>
          </p:cNvSpPr>
          <p:nvPr>
            <p:ph type="ftr" sz="quarter" idx="11"/>
          </p:nvPr>
        </p:nvSpPr>
        <p:spPr/>
        <p:txBody>
          <a:bodyPr/>
          <a:lstStyle>
            <a:extLst/>
          </a:lstStyle>
          <a:p>
            <a:endParaRPr lang="en-US" altLang="ko-KR"/>
          </a:p>
        </p:txBody>
      </p:sp>
      <p:sp>
        <p:nvSpPr>
          <p:cNvPr id="7" name="Slide Number Placeholder 6"/>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lgn="r" eaLnBrk="1" latinLnBrk="0" hangingPunct="1"/>
            <a:fld id="{7419A82D-ADA6-483F-9B0C-03DED20E66EE}" type="datetime1">
              <a:rPr lang="en-US" smtClean="0"/>
              <a:t>10/27/2013</a:t>
            </a:fld>
            <a:endParaRPr lang="en-US" dirty="0">
              <a:solidFill>
                <a:schemeClr val="tx2"/>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ltLang="ko-K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r" eaLnBrk="1" latinLnBrk="0" hangingPunct="1"/>
            <a:fld id="{457F3FBB-3C3A-44A0-9E95-2740DB8F1945}" type="datetime1">
              <a:rPr lang="en-US" smtClean="0"/>
              <a:t>10/27/2013</a:t>
            </a:fld>
            <a:endParaRPr lang="en-US" dirty="0">
              <a:solidFill>
                <a:schemeClr val="tx2"/>
              </a:solidFill>
            </a:endParaRPr>
          </a:p>
        </p:txBody>
      </p:sp>
      <p:sp>
        <p:nvSpPr>
          <p:cNvPr id="5" name="Footer Placeholder 4"/>
          <p:cNvSpPr>
            <a:spLocks noGrp="1"/>
          </p:cNvSpPr>
          <p:nvPr>
            <p:ph type="ftr" sz="quarter" idx="11"/>
          </p:nvPr>
        </p:nvSpPr>
        <p:spPr/>
        <p:txBody>
          <a:bodyPr/>
          <a:lstStyle>
            <a:extLst/>
          </a:lstStyle>
          <a:p>
            <a:endParaRPr lang="en-US" altLang="ko-KR"/>
          </a:p>
        </p:txBody>
      </p:sp>
      <p:sp>
        <p:nvSpPr>
          <p:cNvPr id="6" name="Slide Number Placeholder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r" eaLnBrk="1" latinLnBrk="0" hangingPunct="1"/>
            <a:fld id="{89274029-B858-425E-983F-5FDDDB2826E0}" type="datetime1">
              <a:rPr lang="en-US" smtClean="0"/>
              <a:t>10/27/2013</a:t>
            </a:fld>
            <a:endParaRPr lang="en-US" dirty="0">
              <a:solidFill>
                <a:schemeClr val="tx2"/>
              </a:solidFill>
            </a:endParaRPr>
          </a:p>
        </p:txBody>
      </p:sp>
      <p:sp>
        <p:nvSpPr>
          <p:cNvPr id="5" name="Footer Placeholder 4"/>
          <p:cNvSpPr>
            <a:spLocks noGrp="1"/>
          </p:cNvSpPr>
          <p:nvPr>
            <p:ph type="ftr" sz="quarter" idx="11"/>
          </p:nvPr>
        </p:nvSpPr>
        <p:spPr/>
        <p:txBody>
          <a:bodyPr/>
          <a:lstStyle>
            <a:extLst/>
          </a:lstStyle>
          <a:p>
            <a:endParaRPr lang="en-US" altLang="ko-KR"/>
          </a:p>
        </p:txBody>
      </p:sp>
      <p:sp>
        <p:nvSpPr>
          <p:cNvPr id="6" name="Slide Number Placeholder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3335" name="Rectangle 23"/>
          <p:cNvSpPr>
            <a:spLocks noGrp="1" noChangeArrowheads="1"/>
          </p:cNvSpPr>
          <p:nvPr>
            <p:ph type="dt" sz="quarter" idx="2"/>
          </p:nvPr>
        </p:nvSpPr>
        <p:spPr bwMode="auto">
          <a:xfrm>
            <a:off x="457200" y="6510338"/>
            <a:ext cx="2133600" cy="1524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a:solidFill>
                  <a:schemeClr val="tx1"/>
                </a:solidFill>
                <a:effectLst>
                  <a:outerShdw blurRad="38100" dist="38100" dir="2700000" algn="tl">
                    <a:srgbClr val="C0C0C0"/>
                  </a:outerShdw>
                </a:effectLst>
              </a:defRPr>
            </a:lvl1pPr>
          </a:lstStyle>
          <a:p>
            <a:fld id="{EA7A4969-93E7-474E-8F95-2F481D54AA2E}" type="datetime1">
              <a:rPr lang="en-US" altLang="ko-KR" smtClean="0"/>
              <a:t>10/27/2013</a:t>
            </a:fld>
            <a:endParaRPr lang="en-US" altLang="ko-KR"/>
          </a:p>
        </p:txBody>
      </p:sp>
      <p:sp>
        <p:nvSpPr>
          <p:cNvPr id="13336" name="Rectangle 24"/>
          <p:cNvSpPr>
            <a:spLocks noGrp="1" noChangeArrowheads="1"/>
          </p:cNvSpPr>
          <p:nvPr>
            <p:ph type="ftr" sz="quarter" idx="3"/>
          </p:nvPr>
        </p:nvSpPr>
        <p:spPr>
          <a:xfrm>
            <a:off x="3452813" y="6451600"/>
            <a:ext cx="2895600" cy="152400"/>
          </a:xfrm>
        </p:spPr>
        <p:txBody>
          <a:bodyPr/>
          <a:lstStyle>
            <a:lvl1pPr algn="ctr">
              <a:defRPr sz="1400" b="0">
                <a:solidFill>
                  <a:schemeClr val="folHlink"/>
                </a:solidFill>
                <a:effectLst>
                  <a:outerShdw blurRad="38100" dist="38100" dir="2700000" algn="tl">
                    <a:srgbClr val="C0C0C0"/>
                  </a:outerShdw>
                </a:effectLst>
                <a:latin typeface="Times New Roman" pitchFamily="18" charset="0"/>
              </a:defRPr>
            </a:lvl1pPr>
          </a:lstStyle>
          <a:p>
            <a:endParaRPr lang="en-US" altLang="ko-KR"/>
          </a:p>
        </p:txBody>
      </p:sp>
      <p:sp>
        <p:nvSpPr>
          <p:cNvPr id="13489" name="Rectangle 177"/>
          <p:cNvSpPr>
            <a:spLocks noGrp="1" noChangeArrowheads="1"/>
          </p:cNvSpPr>
          <p:nvPr>
            <p:ph type="ctrTitle" sz="quarter"/>
          </p:nvPr>
        </p:nvSpPr>
        <p:spPr bwMode="auto">
          <a:xfrm>
            <a:off x="1293813" y="1663700"/>
            <a:ext cx="6821487" cy="1470025"/>
          </a:xfrm>
          <a:extLst>
            <a:ext uri="{91240B29-F687-4F45-9708-019B960494DF}">
              <a14:hiddenLine xmlns:a14="http://schemas.microsoft.com/office/drawing/2010/main" w="9525">
                <a:solidFill>
                  <a:schemeClr val="folHlink"/>
                </a:solidFill>
                <a:miter lim="800000"/>
                <a:headEnd/>
                <a:tailEnd/>
              </a14:hiddenLine>
            </a:ext>
          </a:extLst>
        </p:spPr>
        <p:txBody>
          <a:bodyPr/>
          <a:lstStyle>
            <a:lvl1pPr algn="ctr">
              <a:defRPr sz="4000">
                <a:solidFill>
                  <a:srgbClr val="293E00"/>
                </a:solidFill>
              </a:defRPr>
            </a:lvl1pPr>
          </a:lstStyle>
          <a:p>
            <a:pPr lvl="0"/>
            <a:r>
              <a:rPr lang="en-US" altLang="zh-CN" noProof="0" smtClean="0"/>
              <a:t>Click to edit Master title style</a:t>
            </a:r>
            <a:endParaRPr lang="zh-CN" altLang="en-US" noProof="0" smtClean="0"/>
          </a:p>
        </p:txBody>
      </p:sp>
    </p:spTree>
    <p:extLst>
      <p:ext uri="{BB962C8B-B14F-4D97-AF65-F5344CB8AC3E}">
        <p14:creationId xmlns:p14="http://schemas.microsoft.com/office/powerpoint/2010/main" val="207329962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lgn="r" eaLnBrk="1" latinLnBrk="0" hangingPunct="1"/>
            <a:fld id="{8F45145E-BC5E-4533-BCA3-31943C034407}" type="datetime1">
              <a:rPr lang="en-US" smtClean="0"/>
              <a:t>10/27/2013</a:t>
            </a:fld>
            <a:endParaRPr lang="en-US" dirty="0">
              <a:solidFill>
                <a:schemeClr val="tx2"/>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ltLang="ko-K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Lst>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eveloper.android.com/index.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tm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developer.android.com/about/versions/android-4.2.html" TargetMode="External"/><Relationship Id="rId3" Type="http://schemas.openxmlformats.org/officeDocument/2006/relationships/hyperlink" Target="http://developer.android.com/about/versions/android-2.2.html" TargetMode="External"/><Relationship Id="rId7" Type="http://schemas.openxmlformats.org/officeDocument/2006/relationships/hyperlink" Target="http://developer.android.com/about/versions/android-4.1.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developer.android.com/about/versions/android-4.0.html" TargetMode="External"/><Relationship Id="rId5" Type="http://schemas.openxmlformats.org/officeDocument/2006/relationships/hyperlink" Target="http://developer.android.com/about/versions/android-3.2.html" TargetMode="External"/><Relationship Id="rId10" Type="http://schemas.openxmlformats.org/officeDocument/2006/relationships/image" Target="../media/image17.png"/><Relationship Id="rId4" Type="http://schemas.openxmlformats.org/officeDocument/2006/relationships/hyperlink" Target="http://developer.android.com/about/versions/android-2.3.3.html" TargetMode="External"/><Relationship Id="rId9" Type="http://schemas.openxmlformats.org/officeDocument/2006/relationships/hyperlink" Target="http://developer.android.com/about/versions/android-4.3.htm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5.w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tel:0641xxxx"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9.tmp"/><Relationship Id="rId4" Type="http://schemas.openxmlformats.org/officeDocument/2006/relationships/image" Target="../media/image28.w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0.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1.wmf"/></Relationships>
</file>

<file path=ppt/slides/_rels/slide57.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4.w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5.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6.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37.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38.wmf"/></Relationships>
</file>

<file path=ppt/slides/_rels/slide8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hyperlink" Target="http://hc.apache.org/downloads.cgi"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80" name="Rectangle 380"/>
          <p:cNvSpPr>
            <a:spLocks noChangeArrowheads="1"/>
          </p:cNvSpPr>
          <p:nvPr/>
        </p:nvSpPr>
        <p:spPr bwMode="auto">
          <a:xfrm>
            <a:off x="660349" y="2273558"/>
            <a:ext cx="7680960" cy="1639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folHlink"/>
              </a:buClr>
              <a:buFont typeface="Wingdings" pitchFamily="2" charset="2"/>
              <a:buNone/>
            </a:pPr>
            <a:r>
              <a:rPr lang="en-US" altLang="ko-KR" sz="3600" dirty="0" smtClean="0">
                <a:solidFill>
                  <a:schemeClr val="folHlink"/>
                </a:solidFill>
                <a:effectLst/>
                <a:latin typeface="Verdana" pitchFamily="34" charset="0"/>
              </a:rPr>
              <a:t>Introduction au </a:t>
            </a:r>
            <a:r>
              <a:rPr lang="fr-FR" altLang="ko-KR" sz="3600" dirty="0" smtClean="0">
                <a:solidFill>
                  <a:schemeClr val="folHlink"/>
                </a:solidFill>
                <a:effectLst/>
                <a:latin typeface="Verdana" pitchFamily="34" charset="0"/>
              </a:rPr>
              <a:t>Développement</a:t>
            </a:r>
            <a:r>
              <a:rPr lang="en-US" altLang="ko-KR" sz="3600" dirty="0" smtClean="0">
                <a:solidFill>
                  <a:schemeClr val="folHlink"/>
                </a:solidFill>
                <a:effectLst/>
                <a:latin typeface="Verdana" pitchFamily="34" charset="0"/>
              </a:rPr>
              <a:t> </a:t>
            </a:r>
            <a:r>
              <a:rPr lang="en-US" altLang="ko-KR" sz="3600" dirty="0" err="1" smtClean="0">
                <a:solidFill>
                  <a:schemeClr val="folHlink"/>
                </a:solidFill>
                <a:effectLst/>
                <a:latin typeface="Verdana" pitchFamily="34" charset="0"/>
              </a:rPr>
              <a:t>d’Application</a:t>
            </a:r>
            <a:r>
              <a:rPr lang="en-US" altLang="ko-KR" sz="3600" dirty="0" smtClean="0">
                <a:solidFill>
                  <a:schemeClr val="folHlink"/>
                </a:solidFill>
                <a:effectLst/>
                <a:latin typeface="Verdana" pitchFamily="34" charset="0"/>
              </a:rPr>
              <a:t> Android</a:t>
            </a:r>
            <a:endParaRPr lang="en-US" altLang="ko-KR" sz="3600" dirty="0">
              <a:solidFill>
                <a:schemeClr val="folHlink"/>
              </a:solidFill>
              <a:effectLst/>
              <a:latin typeface="Verdana" pitchFamily="34" charset="0"/>
            </a:endParaRPr>
          </a:p>
        </p:txBody>
      </p:sp>
      <p:sp>
        <p:nvSpPr>
          <p:cNvPr id="2" name="TextBox 1"/>
          <p:cNvSpPr txBox="1"/>
          <p:nvPr/>
        </p:nvSpPr>
        <p:spPr>
          <a:xfrm>
            <a:off x="3172358" y="5264187"/>
            <a:ext cx="2656946" cy="707886"/>
          </a:xfrm>
          <a:prstGeom prst="rect">
            <a:avLst/>
          </a:prstGeom>
          <a:noFill/>
        </p:spPr>
        <p:txBody>
          <a:bodyPr wrap="none" rtlCol="0">
            <a:spAutoFit/>
          </a:bodyPr>
          <a:lstStyle/>
          <a:p>
            <a:r>
              <a:rPr lang="fr-FR" sz="2000" dirty="0" err="1" smtClean="0">
                <a:solidFill>
                  <a:schemeClr val="tx1"/>
                </a:solidFill>
                <a:effectLst/>
                <a:latin typeface="Verdana" pitchFamily="34" charset="0"/>
              </a:rPr>
              <a:t>Amosse</a:t>
            </a:r>
            <a:r>
              <a:rPr lang="fr-FR" sz="2000" dirty="0" smtClean="0">
                <a:solidFill>
                  <a:schemeClr val="tx1"/>
                </a:solidFill>
                <a:effectLst/>
                <a:latin typeface="Verdana" pitchFamily="34" charset="0"/>
              </a:rPr>
              <a:t> EDOUARD,</a:t>
            </a:r>
            <a:endParaRPr lang="fr-FR" sz="2000" dirty="0">
              <a:solidFill>
                <a:schemeClr val="tx1"/>
              </a:solidFill>
              <a:effectLst/>
              <a:latin typeface="Verdana" pitchFamily="34" charset="0"/>
            </a:endParaRPr>
          </a:p>
          <a:p>
            <a:r>
              <a:rPr lang="fr-FR" sz="2000" dirty="0" smtClean="0">
                <a:solidFill>
                  <a:schemeClr val="tx1"/>
                </a:solidFill>
                <a:effectLst/>
                <a:latin typeface="Verdana" pitchFamily="34" charset="0"/>
              </a:rPr>
              <a:t>Doctorant</a:t>
            </a:r>
            <a:endParaRPr lang="fr-FR" sz="2000" dirty="0">
              <a:solidFill>
                <a:schemeClr val="tx1"/>
              </a:solidFill>
              <a:effectLst/>
              <a:latin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Grp="1" noChangeArrowheads="1"/>
          </p:cNvSpPr>
          <p:nvPr>
            <p:ph idx="1"/>
          </p:nvPr>
        </p:nvSpPr>
        <p:spPr>
          <a:xfrm>
            <a:off x="1053528" y="1369152"/>
            <a:ext cx="7400925" cy="4394962"/>
          </a:xfrm>
          <a:noFill/>
          <a:ln/>
        </p:spPr>
        <p:txBody>
          <a:bodyPr>
            <a:normAutofit/>
          </a:bodyPr>
          <a:lstStyle/>
          <a:p>
            <a:pPr lvl="1"/>
            <a:endParaRPr lang="en-US" altLang="ko-KR" sz="2000" dirty="0" smtClean="0">
              <a:ea typeface="굴림" pitchFamily="34" charset="-127"/>
            </a:endParaRPr>
          </a:p>
          <a:p>
            <a:pPr lvl="1"/>
            <a:endParaRPr lang="en-US" altLang="ko-KR" sz="2000" dirty="0">
              <a:ea typeface="굴림" pitchFamily="34" charset="-127"/>
            </a:endParaRPr>
          </a:p>
          <a:p>
            <a:pPr lvl="1"/>
            <a:r>
              <a:rPr lang="en-US" altLang="ko-KR" sz="2000" dirty="0" err="1" smtClean="0">
                <a:ea typeface="굴림" pitchFamily="34" charset="-127"/>
              </a:rPr>
              <a:t>Comprendre</a:t>
            </a:r>
            <a:r>
              <a:rPr lang="en-US" altLang="ko-KR" sz="2000" dirty="0" smtClean="0">
                <a:ea typeface="굴림" pitchFamily="34" charset="-127"/>
              </a:rPr>
              <a:t> </a:t>
            </a:r>
            <a:r>
              <a:rPr lang="en-US" altLang="ko-KR" sz="2000" dirty="0" err="1" smtClean="0">
                <a:ea typeface="굴림" pitchFamily="34" charset="-127"/>
              </a:rPr>
              <a:t>l’architecture</a:t>
            </a:r>
            <a:r>
              <a:rPr lang="en-US" altLang="ko-KR" sz="2000" dirty="0" smtClean="0">
                <a:ea typeface="굴림" pitchFamily="34" charset="-127"/>
              </a:rPr>
              <a:t> du </a:t>
            </a:r>
            <a:r>
              <a:rPr lang="fr-FR" altLang="ko-KR" sz="2000" dirty="0" smtClean="0">
                <a:ea typeface="굴림" pitchFamily="34" charset="-127"/>
              </a:rPr>
              <a:t>système</a:t>
            </a:r>
            <a:r>
              <a:rPr lang="en-US" altLang="ko-KR" sz="2000" dirty="0" smtClean="0">
                <a:ea typeface="굴림" pitchFamily="34" charset="-127"/>
              </a:rPr>
              <a:t> Android</a:t>
            </a:r>
          </a:p>
          <a:p>
            <a:pPr lvl="1"/>
            <a:r>
              <a:rPr lang="en-US" altLang="ko-KR" sz="2000" dirty="0" err="1" smtClean="0">
                <a:ea typeface="굴림" pitchFamily="34" charset="-127"/>
              </a:rPr>
              <a:t>Comprendre</a:t>
            </a:r>
            <a:r>
              <a:rPr lang="en-US" altLang="ko-KR" sz="2000" dirty="0" smtClean="0">
                <a:ea typeface="굴림" pitchFamily="34" charset="-127"/>
              </a:rPr>
              <a:t> </a:t>
            </a:r>
            <a:r>
              <a:rPr lang="en-US" altLang="ko-KR" sz="2000" dirty="0" err="1" smtClean="0">
                <a:ea typeface="굴림" pitchFamily="34" charset="-127"/>
              </a:rPr>
              <a:t>l’organisation</a:t>
            </a:r>
            <a:r>
              <a:rPr lang="en-US" altLang="ko-KR" sz="2000" dirty="0" smtClean="0">
                <a:ea typeface="굴림" pitchFamily="34" charset="-127"/>
              </a:rPr>
              <a:t> </a:t>
            </a:r>
            <a:r>
              <a:rPr lang="en-US" altLang="ko-KR" sz="2000" dirty="0" err="1" smtClean="0">
                <a:ea typeface="굴림" pitchFamily="34" charset="-127"/>
              </a:rPr>
              <a:t>d’une</a:t>
            </a:r>
            <a:r>
              <a:rPr lang="en-US" altLang="ko-KR" sz="2000" dirty="0" smtClean="0">
                <a:ea typeface="굴림" pitchFamily="34" charset="-127"/>
              </a:rPr>
              <a:t> application Android </a:t>
            </a:r>
          </a:p>
          <a:p>
            <a:pPr lvl="1"/>
            <a:r>
              <a:rPr lang="en-US" altLang="ko-KR" sz="2000" dirty="0" err="1">
                <a:ea typeface="굴림" pitchFamily="34" charset="-127"/>
              </a:rPr>
              <a:t>D</a:t>
            </a:r>
            <a:r>
              <a:rPr lang="en-US" altLang="ko-KR" sz="2000" dirty="0" err="1" smtClean="0">
                <a:ea typeface="굴림" pitchFamily="34" charset="-127"/>
              </a:rPr>
              <a:t>évelopper</a:t>
            </a:r>
            <a:r>
              <a:rPr lang="en-US" altLang="ko-KR" sz="2000" dirty="0" smtClean="0">
                <a:ea typeface="굴림" pitchFamily="34" charset="-127"/>
              </a:rPr>
              <a:t>  et </a:t>
            </a:r>
            <a:r>
              <a:rPr lang="en-US" altLang="ko-KR" sz="2000" dirty="0" err="1" smtClean="0">
                <a:ea typeface="굴림" pitchFamily="34" charset="-127"/>
              </a:rPr>
              <a:t>déployer</a:t>
            </a:r>
            <a:r>
              <a:rPr lang="en-US" altLang="ko-KR" sz="2000" dirty="0" smtClean="0">
                <a:ea typeface="굴림" pitchFamily="34" charset="-127"/>
              </a:rPr>
              <a:t> des applications natives Android</a:t>
            </a:r>
          </a:p>
          <a:p>
            <a:pPr lvl="1"/>
            <a:r>
              <a:rPr lang="en-US" altLang="ko-KR" sz="2000" dirty="0" err="1" smtClean="0">
                <a:ea typeface="굴림" pitchFamily="34" charset="-127"/>
              </a:rPr>
              <a:t>Connaitre</a:t>
            </a:r>
            <a:r>
              <a:rPr lang="en-US" altLang="ko-KR" sz="2000" dirty="0" smtClean="0">
                <a:ea typeface="굴림" pitchFamily="34" charset="-127"/>
              </a:rPr>
              <a:t> les </a:t>
            </a:r>
            <a:r>
              <a:rPr lang="en-US" altLang="ko-KR" sz="2000" dirty="0" err="1" smtClean="0">
                <a:ea typeface="굴림" pitchFamily="34" charset="-127"/>
              </a:rPr>
              <a:t>bonnes</a:t>
            </a:r>
            <a:r>
              <a:rPr lang="en-US" altLang="ko-KR" sz="2000" dirty="0" smtClean="0">
                <a:ea typeface="굴림" pitchFamily="34" charset="-127"/>
              </a:rPr>
              <a:t> </a:t>
            </a:r>
            <a:r>
              <a:rPr lang="en-US" altLang="ko-KR" sz="2000" dirty="0" err="1" smtClean="0">
                <a:ea typeface="굴림" pitchFamily="34" charset="-127"/>
              </a:rPr>
              <a:t>pratiques</a:t>
            </a:r>
            <a:r>
              <a:rPr lang="en-US" altLang="ko-KR" sz="2000" dirty="0" smtClean="0">
                <a:ea typeface="굴림" pitchFamily="34" charset="-127"/>
              </a:rPr>
              <a:t> du </a:t>
            </a:r>
            <a:r>
              <a:rPr lang="en-US" altLang="ko-KR" sz="2000" dirty="0" err="1" smtClean="0">
                <a:ea typeface="굴림" pitchFamily="34" charset="-127"/>
              </a:rPr>
              <a:t>développement</a:t>
            </a:r>
            <a:r>
              <a:rPr lang="en-US" altLang="ko-KR" sz="2000" dirty="0" smtClean="0">
                <a:ea typeface="굴림" pitchFamily="34" charset="-127"/>
              </a:rPr>
              <a:t> </a:t>
            </a:r>
            <a:r>
              <a:rPr lang="en-US" altLang="ko-KR" sz="2000" dirty="0" err="1" smtClean="0">
                <a:ea typeface="굴림" pitchFamily="34" charset="-127"/>
              </a:rPr>
              <a:t>d’application</a:t>
            </a:r>
            <a:r>
              <a:rPr lang="en-US" altLang="ko-KR" sz="2000" dirty="0" smtClean="0">
                <a:ea typeface="굴림" pitchFamily="34" charset="-127"/>
              </a:rPr>
              <a:t> Android </a:t>
            </a:r>
          </a:p>
          <a:p>
            <a:pPr lvl="1"/>
            <a:endParaRPr lang="en-US" altLang="ko-KR" sz="2000" dirty="0">
              <a:ea typeface="굴림" pitchFamily="34" charset="-127"/>
            </a:endParaRPr>
          </a:p>
          <a:p>
            <a:pPr marL="0" indent="0">
              <a:buNone/>
            </a:pPr>
            <a:endParaRPr lang="fr-FR" altLang="zh-CN" sz="2000" dirty="0" smtClean="0">
              <a:ea typeface="굴림" pitchFamily="34" charset="-127"/>
            </a:endParaRPr>
          </a:p>
          <a:p>
            <a:pPr marL="0" indent="0">
              <a:buNone/>
            </a:pPr>
            <a:endParaRPr lang="fr-FR" altLang="zh-CN" sz="2000" dirty="0">
              <a:ea typeface="굴림" pitchFamily="34" charset="-127"/>
            </a:endParaRPr>
          </a:p>
        </p:txBody>
      </p:sp>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a:t>
            </a:fld>
            <a:endParaRPr kumimoji="0" lang="en-US"/>
          </a:p>
        </p:txBody>
      </p:sp>
      <p:sp>
        <p:nvSpPr>
          <p:cNvPr id="58372" name="Rectangle 4"/>
          <p:cNvSpPr>
            <a:spLocks noGrp="1" noChangeArrowheads="1"/>
          </p:cNvSpPr>
          <p:nvPr>
            <p:ph type="title"/>
          </p:nvPr>
        </p:nvSpPr>
        <p:spPr>
          <a:xfrm>
            <a:off x="1271697" y="739149"/>
            <a:ext cx="7051675" cy="490537"/>
          </a:xfrm>
          <a:noFill/>
          <a:ln/>
        </p:spPr>
        <p:txBody>
          <a:bodyPr>
            <a:normAutofit fontScale="90000"/>
          </a:bodyPr>
          <a:lstStyle/>
          <a:p>
            <a:pPr algn="ctr"/>
            <a:r>
              <a:rPr lang="en-US" altLang="ko-KR" dirty="0" smtClean="0">
                <a:ea typeface="굴림" pitchFamily="34" charset="-127"/>
              </a:rPr>
              <a:t>OBJECTIF DU COURS</a:t>
            </a:r>
            <a:endParaRPr lang="zh-CN" altLang="en-US" dirty="0">
              <a:ea typeface="宋体" pitchFamily="2" charset="-122"/>
            </a:endParaRPr>
          </a:p>
        </p:txBody>
      </p:sp>
    </p:spTree>
    <p:extLst>
      <p:ext uri="{BB962C8B-B14F-4D97-AF65-F5344CB8AC3E}">
        <p14:creationId xmlns:p14="http://schemas.microsoft.com/office/powerpoint/2010/main" val="51340618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0145" y="1615440"/>
            <a:ext cx="7140079" cy="4187952"/>
          </a:xfrm>
        </p:spPr>
        <p:txBody>
          <a:bodyPr/>
          <a:lstStyle/>
          <a:p>
            <a:r>
              <a:rPr lang="fr-FR" dirty="0" smtClean="0"/>
              <a:t>L’art du développement Android par </a:t>
            </a:r>
            <a:r>
              <a:rPr lang="fr-FR" b="1" dirty="0"/>
              <a:t>Mark L. </a:t>
            </a:r>
            <a:r>
              <a:rPr lang="fr-FR" b="1" dirty="0" smtClean="0"/>
              <a:t>Murphy</a:t>
            </a:r>
          </a:p>
          <a:p>
            <a:r>
              <a:rPr lang="fr-FR" dirty="0" smtClean="0"/>
              <a:t>Professional NFC application </a:t>
            </a:r>
            <a:r>
              <a:rPr lang="fr-FR" dirty="0" err="1" smtClean="0"/>
              <a:t>development</a:t>
            </a:r>
            <a:r>
              <a:rPr lang="fr-FR" dirty="0" smtClean="0"/>
              <a:t> for </a:t>
            </a:r>
            <a:r>
              <a:rPr lang="fr-FR" dirty="0" err="1" smtClean="0"/>
              <a:t>android</a:t>
            </a:r>
            <a:r>
              <a:rPr lang="fr-FR" dirty="0" smtClean="0"/>
              <a:t> by </a:t>
            </a:r>
            <a:r>
              <a:rPr lang="fr-FR" b="1" dirty="0" err="1" smtClean="0"/>
              <a:t>Vedat</a:t>
            </a:r>
            <a:r>
              <a:rPr lang="fr-FR" b="1" dirty="0" smtClean="0"/>
              <a:t> </a:t>
            </a:r>
            <a:r>
              <a:rPr lang="fr-FR" b="1" dirty="0" err="1" smtClean="0"/>
              <a:t>Coskun</a:t>
            </a:r>
            <a:endParaRPr lang="fr-FR" b="1" dirty="0" smtClean="0"/>
          </a:p>
          <a:p>
            <a:r>
              <a:rPr lang="fr-FR" dirty="0"/>
              <a:t>Android </a:t>
            </a:r>
            <a:r>
              <a:rPr lang="fr-FR" dirty="0" err="1"/>
              <a:t>developer</a:t>
            </a:r>
            <a:r>
              <a:rPr lang="fr-FR" dirty="0"/>
              <a:t> : </a:t>
            </a:r>
            <a:r>
              <a:rPr lang="fr-FR" dirty="0">
                <a:hlinkClick r:id="rId3"/>
              </a:rPr>
              <a:t>http://developer.android.com/index.html</a:t>
            </a:r>
            <a:endParaRPr lang="fr-FR" dirty="0"/>
          </a:p>
          <a:p>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a:t>
            </a:fld>
            <a:endParaRPr kumimoji="0" lang="en-US"/>
          </a:p>
        </p:txBody>
      </p:sp>
      <p:sp>
        <p:nvSpPr>
          <p:cNvPr id="2" name="Title 1"/>
          <p:cNvSpPr>
            <a:spLocks noGrp="1"/>
          </p:cNvSpPr>
          <p:nvPr>
            <p:ph type="title"/>
          </p:nvPr>
        </p:nvSpPr>
        <p:spPr>
          <a:xfrm>
            <a:off x="576072" y="536448"/>
            <a:ext cx="8183880" cy="621792"/>
          </a:xfrm>
        </p:spPr>
        <p:txBody>
          <a:bodyPr>
            <a:normAutofit fontScale="90000"/>
          </a:bodyPr>
          <a:lstStyle/>
          <a:p>
            <a:pPr algn="ctr"/>
            <a:r>
              <a:rPr lang="fr-FR" dirty="0" smtClean="0"/>
              <a:t>Référence </a:t>
            </a:r>
            <a:endParaRPr lang="fr-FR" dirty="0"/>
          </a:p>
        </p:txBody>
      </p:sp>
    </p:spTree>
    <p:extLst>
      <p:ext uri="{BB962C8B-B14F-4D97-AF65-F5344CB8AC3E}">
        <p14:creationId xmlns:p14="http://schemas.microsoft.com/office/powerpoint/2010/main" val="18253475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1"/>
            <a:ext cx="7726680" cy="4714530"/>
          </a:xfrm>
        </p:spPr>
        <p:txBody>
          <a:bodyPr/>
          <a:lstStyle/>
          <a:p>
            <a:pPr marL="0" indent="0">
              <a:buNone/>
            </a:pPr>
            <a:r>
              <a:rPr lang="fr-FR" dirty="0" smtClean="0"/>
              <a:t>Plusieurs langages :</a:t>
            </a:r>
          </a:p>
          <a:p>
            <a:pPr marL="0" indent="0">
              <a:buNone/>
            </a:pPr>
            <a:endParaRPr lang="fr-FR" dirty="0" smtClean="0"/>
          </a:p>
          <a:p>
            <a:pPr marL="0" indent="0">
              <a:buNone/>
            </a:pPr>
            <a:endParaRPr lang="fr-FR" dirty="0" smtClean="0"/>
          </a:p>
          <a:p>
            <a:pPr marL="0" indent="0">
              <a:buNone/>
            </a:pPr>
            <a:endParaRPr lang="fr-FR" dirty="0" smtClean="0"/>
          </a:p>
          <a:p>
            <a:pPr marL="0" indent="0">
              <a:buNone/>
            </a:pPr>
            <a:endParaRPr lang="fr-FR" dirty="0"/>
          </a:p>
          <a:p>
            <a:pPr marL="0" indent="0">
              <a:buNone/>
            </a:pPr>
            <a:r>
              <a:rPr lang="fr-FR" dirty="0" smtClean="0"/>
              <a:t>Multi OS</a:t>
            </a:r>
          </a:p>
          <a:p>
            <a:pPr marL="0" indent="0">
              <a:buNone/>
            </a:pPr>
            <a:endParaRPr lang="fr-FR" dirty="0" smtClean="0"/>
          </a:p>
          <a:p>
            <a:pPr marL="0" indent="0">
              <a:buNone/>
            </a:pPr>
            <a:endParaRPr lang="fr-FR" dirty="0"/>
          </a:p>
          <a:p>
            <a:pPr marL="0"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a:t>
            </a:fld>
            <a:endParaRPr kumimoji="0" lang="en-US"/>
          </a:p>
        </p:txBody>
      </p:sp>
      <p:sp>
        <p:nvSpPr>
          <p:cNvPr id="2" name="Title 1"/>
          <p:cNvSpPr>
            <a:spLocks noGrp="1"/>
          </p:cNvSpPr>
          <p:nvPr>
            <p:ph type="title"/>
          </p:nvPr>
        </p:nvSpPr>
        <p:spPr>
          <a:xfrm>
            <a:off x="749808" y="591630"/>
            <a:ext cx="7467600" cy="664146"/>
          </a:xfrm>
        </p:spPr>
        <p:txBody>
          <a:bodyPr>
            <a:normAutofit fontScale="90000"/>
          </a:bodyPr>
          <a:lstStyle/>
          <a:p>
            <a:pPr algn="ctr"/>
            <a:r>
              <a:rPr lang="fr-FR" dirty="0" smtClean="0"/>
              <a:t>Pourquoi </a:t>
            </a:r>
            <a:r>
              <a:rPr lang="fr-FR" dirty="0" err="1" smtClean="0"/>
              <a:t>Android</a:t>
            </a:r>
            <a:r>
              <a:rPr lang="fr-FR" dirty="0" smtClean="0"/>
              <a:t>?</a:t>
            </a:r>
            <a:endParaRPr lang="fr-FR" dirty="0"/>
          </a:p>
        </p:txBody>
      </p:sp>
      <p:pic>
        <p:nvPicPr>
          <p:cNvPr id="5122" name="Picture 2" descr="java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801" y="2092161"/>
            <a:ext cx="812798" cy="812799"/>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6" descr="data:image/jpeg;base64,/9j/4AAQSkZJRgABAQAAAQABAAD/2wCEAAkGBggGDw8QBxQWEhAVFBAVFxAWEhQXGBUVHxIhFxUTFhUYHScfFxkvGRQeKy8gIyc1LC0sFx4xNTAqNSYrLCkBCQoKDgwOGA8PGiwhHyI1LDU0LSopLSotNDUpNCksNSkxKSkpNTQuNjIsKSwpKTUsKSw0LCkpKS4xKSw0KSwsNf/AABEIALcBEwMBIgACEQEDEQH/xAAcAAEAAgMBAQEAAAAAAAAAAAAABgcBBAUDAgj/xABHEAACAgECAwUEBQYJDQAAAAAAAQIDEQQGBRIhBxMxQWEiUYGRFCMycaFSYnKxwfAVNUJ0gpSz0dIWFyQ2Q1RVc5Ky0+Hx/8QAGgEBAAIDAQAAAAAAAAAAAAAAAAIFAwQGAf/EACYRAQACAgIBAgYDAAAAAAAAAAABAgMRBBIxE3EFIUGBofAUUVL/2gAMAwEAAhEDEQA/ALxAAAAAAAAAAAAAAAAAAAAAAAAAAAAAAAAAAAAAAAAAAAAAAAAAAAAAAAAAAAAAAAAAAAAAAAAAAAAAAAAAAAAAAAAAAAAAAAAAAAAAAAAAAAAAAAAAAAAAAAAAAAAAAAAAAAAAAAAAAAAAAAAAAAAAAAAAAAAAAAAAAAAAAAAAAAAAAAAAAAAAAAAAAAAAAAAAAAAAAAAAAAxkZOLuXdei2zXzan2pv7NS8Zf3L1JVrNp1VC960r2tOodsxkpzUdrfG5zzRGqEPKHI5dPWTZtazte1mlri3X9bJZUOVKOPyubzRtTwssNKPiGKZ1G1s5MlE1dsm5O8Tn3PL+T3Tx8XzZLR2rvOjcdSlJcliaU4ZzyvyafnF+T+/wBxjvxslI3LNXl47T12koMZPm2yNUXKbwkm235LzZrtp9ZGSt9wdpGr5nHhSUILwnJZlL1w+kV+JGHvvclssQvlltYSjX8EvZN6nByWjc6hV2+K4YtqNyu/Jk4e3btZKmuOsm7LMZlN48fPwS6eSObu3c+s2/reHxrx9FlG+WpyusYKyqqNifkozvTf5ql7jTtXrOlhjyReu4S4EG4nu/Vx4jdRRLl0lWl1nPZGMZTeorrhZLk5uj5YWx6Po5Np+B1+H7pjq51VaSq7UNR03e3qNUY1uytTjz5msy5ZKTjWnhSXoRZEiBFdLv8Ap18KZaPTaicrnPua8UxlaoL62xc1mIQi8Jyk1lyjjOT10++tJrLKKtJVbO6zvear6qMqe7tVVvPzzSk4zfVQ5njr4YyElBGY7501kouFNzonbKmvVJVd3Zam4qEfb5knODjGcoqLeOuGmcHb+9OMzWheqouteru1Wc/RkoRim4xpUbF7Kx158v2ZeOUHixAcbbnF9XxeNr1tLpcZyik+b2l5P2op5x6eePFNLsh6AAAAAAAAAAAAAAAAAAAAPADn8a4rVwemdtvl4L3vyRQW4uOXcavnZe89X+69PcTXtW3E8qmp9OqX6m/n+pFb6Cj6XNJ/ZXVv0Lrh4YpXtPmXPc3N6l5/zX92kuzNtvjV0Xcswy8Q/Kx5v83PzJf2hbSqhTTOpZl7UJP4c0Uvcukl8TqdmvD1Guy7GPCuC90UsvHzXyJHuTTLU6az83Evk+v4ZMOXkTGeI+kJYuNF+LOTXzn5x9n51s0TrbTJPs/Vz0VkZLweYS+5/ZfzwePH9LGmbcfDOP2r9/Q1uF28k2vevxRY9YmqonLaY3/S9uB676fTGXmsxf3r/wBYNHeN8oafu4eNjUf6K6v9i+JxezriffSvpm/KM18+WX7D237rlpq7Jy8IQ5V+nLp/d8im9Lrn6ug/kTk4ff6zGlX8UvUpS5ff+Hke23NP3t0Ze5rl/Sfg/gupyZW948vzJ92c8C+m295YvYr/ABk/L9/UuMtopSZlQYMVrXrSPMrF4Ppfo9UebxaXwXl+/qcHeWs25w66izct8aoz0+s06qkniyFjr7zqk8YUF/1EtRUPbfw2rjOu4Bpr21C662tteKUp1RbXr1Ocmdzt2VKRSsVhM9NsTRxoohTbOSjp9bW7XiUrXqOV2Xyl5yzHPxNe3TaPZ+p00fpvcLUy08Po86lPv7K4QpzCWPq5SioJ+K8GsPqcfso4/rOGzu4HuB/6Vpc91J/7Wj+Tyt+OE01+a1+Szw7YP4y21/PH/a0niTq8dr4Nsyrh0dXrfol1MboU3Tq51ZB8vewnWl1X2H0aacV6oj9/G9k3wphPikGo3PUTm6M2Svd/fStrs5U6G37OIrHL09T37YaKtVxPbcL4qcJaqcZQkk1JOylOLT6NY8ief5Eba/3LS/1ar/CBFOJW7e2rdRRxrX93p4WfS6tHKvqm7JThm2KblXGzLjHx9lZbSNKrdOytNXoI6TicIy0llk4zdUpc8ZqSnCUeXp0n0a8MeZYOv23wfislPiOnpukkoqVlMJtR8VFOSfTq+nqVhtjbnB79z8aou09MqYVUOFTprcINxry4waxF9X4e8CzOAbn4TueM58GtjdGDUZOKl0eMpdUvI6pp8O4Pw/g6lHhlNdMZPLVdcYJvGMtRSy8G4HoAAAAAAAAAAAAAAAAAABr66501ycfHwX3s2CN75u10NLKPDK52WT5kuSLfKsdX088dF9/oTx17WiGLNfpSbKL3ZxdcU1d0q3mCk4R/Rj0z8cZ+J98Gj0wvvl+xHxRsPc98klpLk/e63FfN4RZ2yOzO7hrhZxjGYtS7pPOZeTk10wvd/wDC9tnx46+VDk4t8kRSseU12zw98M0lFc+kuVOX6T9qX4v8DpW1xti4z8GmmvQ+sGShtabTMy6ClIpSKR4hSW4NHOudtFv2otx+TzF/L9ZDo6uVElnxT8C796bLnxxq/hzUb0sOMukbF5ZflJe/4FecV7L9xap8+npSm/tR72rD9c8xd4eTS1I3MRLmrcLJjyzXrM1nxL22hx6nhWuosuly1TUoyk30Scejf9JI0t/brfG7lGrKqi24rzb8OeS9/uXkvifD7L93csY90sJ5X11X+If5qd26yzN1cIpvrN3V4Xwi2/wPZth79+0b92WnHzVpGPU69nK2/oL+L3Qr0y5pSeEvX3/cl1bP0BwLg9XBKIU0+S6y/Kl5sjm39mW7N07lw2ML9Y8KUpezHlxlwg8+ys46+L+SUr0FmptrjLWQVc3zZgpc2PafKuZeL5cFdyuR6s9a+IWfD4npbvbzP4bJVfax/G+2P50/7aole/NVuzTV6d7Oqrtm7UrFNx6Qx0+1JeznxaeV5HK3/tbivHeIcDv0EFKvTX890ueK5Y95W8pSacukH4e40m/Lw7WNsaqcaeLcA6a7Re30XWyldZQa/lYTbx5pzXmiMby3NpN3W7U1ei8J6t80M5cJq2lTrfqn81h+ZdbWfEpXinZJxjh/GdNdwKKlw5aqjUuHeQj3Mu8XeqMJPLWIdMeWF5Ab3bdof4T1+36XOVfeX2w7yDxKOZ1Lmi/JrPQ62l7Go6ayE/4R10uWUZcru6PDzh+nQz2q7a4/xnU8J1O3ao3S0tltjjOyMFnmrlBPMk2nyPwPP+Hu1b/h2k/rC/8AKHqykVftP/Wzjv8AydP/ANlRZWkldOut6pKNjjFyinlKWPaSfuyQrb21+J6DcHFddqIJaa+qmNc+eLcmowTXKnlfZfivICdgAAAAAAAAAAAAAAAAAAAABjCZkAYwjIAAAADGDIAxgyAAAAAAAAAAAAAAAAAAAAAAAAAAAAAAAAAAAAAAAAAAAAAAAAAAAAAAAAAAAAAAAAAAAAAAAAAAAAAAAAAAAAAAAAAAAAAAAAAAAAAAAAAAAAAAAAAAAAAAAAAAAAAAAAAAAAAAAAAAAAAAAAAAAAAAAAAAAAAAAAAAAMZQGQBkABlAAAAAAAAAAAAAAAAAAAAAAAAAAAAAAAAAAAAAAAAADW4lVqb6Lo6GShc65qE34Rm4tRk/HwfoQ6rbW5KnJ6ebr57ZTUXrLJuEu7qjGyybrzekqpru309pdX4xADoanbvF1KL0dvIoubxGyUU8WV90pJLrHkVnsfZWUuuWzQo25ubRRjDS2RXLVKMfr5qvHcSiqnVGK9rvmp97nKSx5YYEa1isahK1ptO5KNt7knLS/TrO8jXZXN51M/ZUdTOeJx5H30nW60pN9HB/fKTq3jLz9XSukcLvZvr/ACk3yL18uvTwAJIuis+YA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30" name="Picture 10" descr="http://img.clubic.com/05403751-photo-net-framewo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4309" y="2197664"/>
            <a:ext cx="741187" cy="707296"/>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javascript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583" y="2279823"/>
            <a:ext cx="674575" cy="67457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9527" y="2279823"/>
            <a:ext cx="612013" cy="630337"/>
          </a:xfrm>
          <a:prstGeom prst="rect">
            <a:avLst/>
          </a:prstGeom>
        </p:spPr>
      </p:pic>
      <p:pic>
        <p:nvPicPr>
          <p:cNvPr id="5138" name="Picture 18" descr="microsoft, windows ic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076" y="4375456"/>
            <a:ext cx="799419" cy="799420"/>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linux, tux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0500" y="4470367"/>
            <a:ext cx="609600" cy="609601"/>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apple, finder, folder, logo, mac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53565" y="4470365"/>
            <a:ext cx="609600" cy="60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96390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0-#ppt_w/2"/>
                                          </p:val>
                                        </p:tav>
                                        <p:tav tm="100000">
                                          <p:val>
                                            <p:strVal val="#ppt_x"/>
                                          </p:val>
                                        </p:tav>
                                      </p:tavLst>
                                    </p:anim>
                                    <p:anim calcmode="lin" valueType="num">
                                      <p:cBhvr additive="base">
                                        <p:cTn id="14" dur="500" fill="hold"/>
                                        <p:tgtEl>
                                          <p:spTgt spid="512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130"/>
                                        </p:tgtEl>
                                        <p:attrNameLst>
                                          <p:attrName>style.visibility</p:attrName>
                                        </p:attrNameLst>
                                      </p:cBhvr>
                                      <p:to>
                                        <p:strVal val="visible"/>
                                      </p:to>
                                    </p:set>
                                    <p:anim calcmode="lin" valueType="num">
                                      <p:cBhvr additive="base">
                                        <p:cTn id="17" dur="500" fill="hold"/>
                                        <p:tgtEl>
                                          <p:spTgt spid="5130"/>
                                        </p:tgtEl>
                                        <p:attrNameLst>
                                          <p:attrName>ppt_x</p:attrName>
                                        </p:attrNameLst>
                                      </p:cBhvr>
                                      <p:tavLst>
                                        <p:tav tm="0">
                                          <p:val>
                                            <p:strVal val="0-#ppt_w/2"/>
                                          </p:val>
                                        </p:tav>
                                        <p:tav tm="100000">
                                          <p:val>
                                            <p:strVal val="#ppt_x"/>
                                          </p:val>
                                        </p:tav>
                                      </p:tavLst>
                                    </p:anim>
                                    <p:anim calcmode="lin" valueType="num">
                                      <p:cBhvr additive="base">
                                        <p:cTn id="18" dur="500" fill="hold"/>
                                        <p:tgtEl>
                                          <p:spTgt spid="513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132"/>
                                        </p:tgtEl>
                                        <p:attrNameLst>
                                          <p:attrName>style.visibility</p:attrName>
                                        </p:attrNameLst>
                                      </p:cBhvr>
                                      <p:to>
                                        <p:strVal val="visible"/>
                                      </p:to>
                                    </p:set>
                                    <p:anim calcmode="lin" valueType="num">
                                      <p:cBhvr additive="base">
                                        <p:cTn id="25" dur="500" fill="hold"/>
                                        <p:tgtEl>
                                          <p:spTgt spid="5132"/>
                                        </p:tgtEl>
                                        <p:attrNameLst>
                                          <p:attrName>ppt_x</p:attrName>
                                        </p:attrNameLst>
                                      </p:cBhvr>
                                      <p:tavLst>
                                        <p:tav tm="0">
                                          <p:val>
                                            <p:strVal val="0-#ppt_w/2"/>
                                          </p:val>
                                        </p:tav>
                                        <p:tav tm="100000">
                                          <p:val>
                                            <p:strVal val="#ppt_x"/>
                                          </p:val>
                                        </p:tav>
                                      </p:tavLst>
                                    </p:anim>
                                    <p:anim calcmode="lin" valueType="num">
                                      <p:cBhvr additive="base">
                                        <p:cTn id="26" dur="500" fill="hold"/>
                                        <p:tgtEl>
                                          <p:spTgt spid="513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5138"/>
                                        </p:tgtEl>
                                        <p:attrNameLst>
                                          <p:attrName>style.visibility</p:attrName>
                                        </p:attrNameLst>
                                      </p:cBhvr>
                                      <p:to>
                                        <p:strVal val="visible"/>
                                      </p:to>
                                    </p:set>
                                    <p:anim calcmode="lin" valueType="num">
                                      <p:cBhvr additive="base">
                                        <p:cTn id="37" dur="500" fill="hold"/>
                                        <p:tgtEl>
                                          <p:spTgt spid="5138"/>
                                        </p:tgtEl>
                                        <p:attrNameLst>
                                          <p:attrName>ppt_x</p:attrName>
                                        </p:attrNameLst>
                                      </p:cBhvr>
                                      <p:tavLst>
                                        <p:tav tm="0">
                                          <p:val>
                                            <p:strVal val="1+#ppt_w/2"/>
                                          </p:val>
                                        </p:tav>
                                        <p:tav tm="100000">
                                          <p:val>
                                            <p:strVal val="#ppt_x"/>
                                          </p:val>
                                        </p:tav>
                                      </p:tavLst>
                                    </p:anim>
                                    <p:anim calcmode="lin" valueType="num">
                                      <p:cBhvr additive="base">
                                        <p:cTn id="38" dur="500" fill="hold"/>
                                        <p:tgtEl>
                                          <p:spTgt spid="5138"/>
                                        </p:tgtEl>
                                        <p:attrNameLst>
                                          <p:attrName>ppt_y</p:attrName>
                                        </p:attrNameLst>
                                      </p:cBhvr>
                                      <p:tavLst>
                                        <p:tav tm="0">
                                          <p:val>
                                            <p:strVal val="0-#ppt_h/2"/>
                                          </p:val>
                                        </p:tav>
                                        <p:tav tm="100000">
                                          <p:val>
                                            <p:strVal val="#ppt_y"/>
                                          </p:val>
                                        </p:tav>
                                      </p:tavLst>
                                    </p:anim>
                                  </p:childTnLst>
                                </p:cTn>
                              </p:par>
                              <p:par>
                                <p:cTn id="39" presetID="2" presetClass="entr" presetSubtype="3" fill="hold" nodeType="withEffect">
                                  <p:stCondLst>
                                    <p:cond delay="0"/>
                                  </p:stCondLst>
                                  <p:childTnLst>
                                    <p:set>
                                      <p:cBhvr>
                                        <p:cTn id="40" dur="1" fill="hold">
                                          <p:stCondLst>
                                            <p:cond delay="0"/>
                                          </p:stCondLst>
                                        </p:cTn>
                                        <p:tgtEl>
                                          <p:spTgt spid="5140"/>
                                        </p:tgtEl>
                                        <p:attrNameLst>
                                          <p:attrName>style.visibility</p:attrName>
                                        </p:attrNameLst>
                                      </p:cBhvr>
                                      <p:to>
                                        <p:strVal val="visible"/>
                                      </p:to>
                                    </p:set>
                                    <p:anim calcmode="lin" valueType="num">
                                      <p:cBhvr additive="base">
                                        <p:cTn id="41" dur="500" fill="hold"/>
                                        <p:tgtEl>
                                          <p:spTgt spid="5140"/>
                                        </p:tgtEl>
                                        <p:attrNameLst>
                                          <p:attrName>ppt_x</p:attrName>
                                        </p:attrNameLst>
                                      </p:cBhvr>
                                      <p:tavLst>
                                        <p:tav tm="0">
                                          <p:val>
                                            <p:strVal val="1+#ppt_w/2"/>
                                          </p:val>
                                        </p:tav>
                                        <p:tav tm="100000">
                                          <p:val>
                                            <p:strVal val="#ppt_x"/>
                                          </p:val>
                                        </p:tav>
                                      </p:tavLst>
                                    </p:anim>
                                    <p:anim calcmode="lin" valueType="num">
                                      <p:cBhvr additive="base">
                                        <p:cTn id="42" dur="500" fill="hold"/>
                                        <p:tgtEl>
                                          <p:spTgt spid="5140"/>
                                        </p:tgtEl>
                                        <p:attrNameLst>
                                          <p:attrName>ppt_y</p:attrName>
                                        </p:attrNameLst>
                                      </p:cBhvr>
                                      <p:tavLst>
                                        <p:tav tm="0">
                                          <p:val>
                                            <p:strVal val="0-#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5142"/>
                                        </p:tgtEl>
                                        <p:attrNameLst>
                                          <p:attrName>style.visibility</p:attrName>
                                        </p:attrNameLst>
                                      </p:cBhvr>
                                      <p:to>
                                        <p:strVal val="visible"/>
                                      </p:to>
                                    </p:set>
                                    <p:anim calcmode="lin" valueType="num">
                                      <p:cBhvr additive="base">
                                        <p:cTn id="45" dur="500" fill="hold"/>
                                        <p:tgtEl>
                                          <p:spTgt spid="5142"/>
                                        </p:tgtEl>
                                        <p:attrNameLst>
                                          <p:attrName>ppt_x</p:attrName>
                                        </p:attrNameLst>
                                      </p:cBhvr>
                                      <p:tavLst>
                                        <p:tav tm="0">
                                          <p:val>
                                            <p:strVal val="1+#ppt_w/2"/>
                                          </p:val>
                                        </p:tav>
                                        <p:tav tm="100000">
                                          <p:val>
                                            <p:strVal val="#ppt_x"/>
                                          </p:val>
                                        </p:tav>
                                      </p:tavLst>
                                    </p:anim>
                                    <p:anim calcmode="lin" valueType="num">
                                      <p:cBhvr additive="base">
                                        <p:cTn id="46" dur="500" fill="hold"/>
                                        <p:tgtEl>
                                          <p:spTgt spid="51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1"/>
            <a:ext cx="7726680" cy="4714530"/>
          </a:xfrm>
        </p:spPr>
        <p:txBody>
          <a:bodyPr>
            <a:normAutofit/>
          </a:bodyPr>
          <a:lstStyle/>
          <a:p>
            <a:pPr marL="0" indent="0">
              <a:buNone/>
            </a:pPr>
            <a:r>
              <a:rPr lang="fr-FR" dirty="0" smtClean="0"/>
              <a:t>Plusieurs outils : </a:t>
            </a:r>
          </a:p>
          <a:p>
            <a:pPr marL="0" indent="0">
              <a:buNone/>
            </a:pPr>
            <a:endParaRPr lang="fr-FR" dirty="0" smtClean="0"/>
          </a:p>
          <a:p>
            <a:pPr marL="0" indent="0">
              <a:buNone/>
            </a:pPr>
            <a:endParaRPr lang="fr-FR" dirty="0"/>
          </a:p>
          <a:p>
            <a:pPr marL="0" indent="0">
              <a:buNone/>
            </a:pPr>
            <a:endParaRPr lang="fr-FR" dirty="0"/>
          </a:p>
          <a:p>
            <a:pPr marL="0" indent="0">
              <a:buNone/>
            </a:pPr>
            <a:endParaRPr lang="fr-FR" dirty="0" smtClean="0"/>
          </a:p>
          <a:p>
            <a:pPr marL="0" indent="0">
              <a:buNone/>
            </a:pPr>
            <a:r>
              <a:rPr lang="fr-FR" dirty="0" smtClean="0"/>
              <a:t>Déploiement facile (multi plateforme)</a:t>
            </a:r>
          </a:p>
          <a:p>
            <a:pPr marL="0"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a:t>
            </a:fld>
            <a:endParaRPr kumimoji="0" lang="en-US"/>
          </a:p>
        </p:txBody>
      </p:sp>
      <p:sp>
        <p:nvSpPr>
          <p:cNvPr id="2" name="Title 1"/>
          <p:cNvSpPr>
            <a:spLocks noGrp="1"/>
          </p:cNvSpPr>
          <p:nvPr>
            <p:ph type="title"/>
          </p:nvPr>
        </p:nvSpPr>
        <p:spPr>
          <a:xfrm>
            <a:off x="749808" y="591630"/>
            <a:ext cx="7467600" cy="664146"/>
          </a:xfrm>
        </p:spPr>
        <p:txBody>
          <a:bodyPr>
            <a:normAutofit fontScale="90000"/>
          </a:bodyPr>
          <a:lstStyle/>
          <a:p>
            <a:pPr algn="ctr"/>
            <a:r>
              <a:rPr lang="fr-FR" dirty="0" smtClean="0"/>
              <a:t>Pourquoi </a:t>
            </a:r>
            <a:r>
              <a:rPr lang="fr-FR" dirty="0" err="1" smtClean="0"/>
              <a:t>Android</a:t>
            </a:r>
            <a:r>
              <a:rPr lang="fr-FR" dirty="0" smtClean="0"/>
              <a:t>?</a:t>
            </a:r>
            <a:endParaRPr lang="fr-FR" dirty="0"/>
          </a:p>
        </p:txBody>
      </p:sp>
      <p:sp>
        <p:nvSpPr>
          <p:cNvPr id="12" name="AutoShape 6" descr="data:image/jpeg;base64,/9j/4AAQSkZJRgABAQAAAQABAAD/2wCEAAkGBggGDw8QBxQWEhAVFBAVFxAWEhQXGBUVHxIhFxUTFhUYHScfFxkvGRQeKy8gIyc1LC0sFx4xNTAqNSYrLCkBCQoKDgwOGA8PGiwhHyI1LDU0LSopLSotNDUpNCksNSkxKSkpNTQuNjIsKSwpKTUsKSw0LCkpKS4xKSw0KSwsNf/AABEIALcBEwMBIgACEQEDEQH/xAAcAAEAAgMBAQEAAAAAAAAAAAAABgcBBAUDAgj/xABHEAACAgECAwUEBQYJDQAAAAAAAQIDEQQGBRIhBxMxQWEiUYGRFCMycaFSYnKxwfAVNUJ0gpSz0dIWFyQ2Q1RVc5Ky0+Hx/8QAGgEBAAIDAQAAAAAAAAAAAAAAAAIFAwQGAf/EACYRAQACAgIBAgYDAAAAAAAAAAABAgMRBBIxE3EFIUGBofAUUVL/2gAMAwEAAhEDEQA/ALxAAAAAAAAAAAAAAAAAAAAAAAAAAAAAAAAAAAAAAAAAAAAAAAAAAAAAAAAAAAAAAAAAAAAAAAAAAAAAAAAAAAAAAAAAAAAAAAAAAAAAAAAAAAAAAAAAAAAAAAAAAAAAAAAAAAAAAAAAAAAAAAAAAAAAAAAAAAAAAAAAAAAAAAAAAAAAAAAAAAAAAAAAAAAAAAAAAAAAAAAAAAxkZOLuXdei2zXzan2pv7NS8Zf3L1JVrNp1VC960r2tOodsxkpzUdrfG5zzRGqEPKHI5dPWTZtazte1mlri3X9bJZUOVKOPyubzRtTwssNKPiGKZ1G1s5MlE1dsm5O8Tn3PL+T3Tx8XzZLR2rvOjcdSlJcliaU4ZzyvyafnF+T+/wBxjvxslI3LNXl47T12koMZPm2yNUXKbwkm235LzZrtp9ZGSt9wdpGr5nHhSUILwnJZlL1w+kV+JGHvvclssQvlltYSjX8EvZN6nByWjc6hV2+K4YtqNyu/Jk4e3btZKmuOsm7LMZlN48fPwS6eSObu3c+s2/reHxrx9FlG+WpyusYKyqqNifkozvTf5ql7jTtXrOlhjyReu4S4EG4nu/Vx4jdRRLl0lWl1nPZGMZTeorrhZLk5uj5YWx6Po5Np+B1+H7pjq51VaSq7UNR03e3qNUY1uytTjz5msy5ZKTjWnhSXoRZEiBFdLv8Ap18KZaPTaicrnPua8UxlaoL62xc1mIQi8Jyk1lyjjOT10++tJrLKKtJVbO6zvear6qMqe7tVVvPzzSk4zfVQ5njr4YyElBGY7501kouFNzonbKmvVJVd3Zam4qEfb5knODjGcoqLeOuGmcHb+9OMzWheqouteru1Wc/RkoRim4xpUbF7Kx158v2ZeOUHixAcbbnF9XxeNr1tLpcZyik+b2l5P2op5x6eePFNLsh6AAAAAAAAAAAAAAAAAAAAPADn8a4rVwemdtvl4L3vyRQW4uOXcavnZe89X+69PcTXtW3E8qmp9OqX6m/n+pFb6Cj6XNJ/ZXVv0Lrh4YpXtPmXPc3N6l5/zX92kuzNtvjV0Xcswy8Q/Kx5v83PzJf2hbSqhTTOpZl7UJP4c0Uvcukl8TqdmvD1Guy7GPCuC90UsvHzXyJHuTTLU6az83Evk+v4ZMOXkTGeI+kJYuNF+LOTXzn5x9n51s0TrbTJPs/Vz0VkZLweYS+5/ZfzwePH9LGmbcfDOP2r9/Q1uF28k2vevxRY9YmqonLaY3/S9uB676fTGXmsxf3r/wBYNHeN8oafu4eNjUf6K6v9i+JxezriffSvpm/KM18+WX7D237rlpq7Jy8IQ5V+nLp/d8im9Lrn6ug/kTk4ff6zGlX8UvUpS5ff+Hke23NP3t0Ze5rl/Sfg/gupyZW948vzJ92c8C+m295YvYr/ABk/L9/UuMtopSZlQYMVrXrSPMrF4Ppfo9UebxaXwXl+/qcHeWs25w66izct8aoz0+s06qkniyFjr7zqk8YUF/1EtRUPbfw2rjOu4Bpr21C662tteKUp1RbXr1Ocmdzt2VKRSsVhM9NsTRxoohTbOSjp9bW7XiUrXqOV2Xyl5yzHPxNe3TaPZ+p00fpvcLUy08Po86lPv7K4QpzCWPq5SioJ+K8GsPqcfso4/rOGzu4HuB/6Vpc91J/7Wj+Tyt+OE01+a1+Szw7YP4y21/PH/a0niTq8dr4Nsyrh0dXrfol1MboU3Tq51ZB8vewnWl1X2H0aacV6oj9/G9k3wphPikGo3PUTm6M2Svd/fStrs5U6G37OIrHL09T37YaKtVxPbcL4qcJaqcZQkk1JOylOLT6NY8ief5Eba/3LS/1ar/CBFOJW7e2rdRRxrX93p4WfS6tHKvqm7JThm2KblXGzLjHx9lZbSNKrdOytNXoI6TicIy0llk4zdUpc8ZqSnCUeXp0n0a8MeZYOv23wfislPiOnpukkoqVlMJtR8VFOSfTq+nqVhtjbnB79z8aou09MqYVUOFTprcINxry4waxF9X4e8CzOAbn4TueM58GtjdGDUZOKl0eMpdUvI6pp8O4Pw/g6lHhlNdMZPLVdcYJvGMtRSy8G4HoAAAAAAAAAAAAAAAAAABr66501ycfHwX3s2CN75u10NLKPDK52WT5kuSLfKsdX088dF9/oTx17WiGLNfpSbKL3ZxdcU1d0q3mCk4R/Rj0z8cZ+J98Gj0wvvl+xHxRsPc98klpLk/e63FfN4RZ2yOzO7hrhZxjGYtS7pPOZeTk10wvd/wDC9tnx46+VDk4t8kRSseU12zw98M0lFc+kuVOX6T9qX4v8DpW1xti4z8GmmvQ+sGShtabTMy6ClIpSKR4hSW4NHOudtFv2otx+TzF/L9ZDo6uVElnxT8C796bLnxxq/hzUb0sOMukbF5ZflJe/4FecV7L9xap8+npSm/tR72rD9c8xd4eTS1I3MRLmrcLJjyzXrM1nxL22hx6nhWuosuly1TUoyk30Scejf9JI0t/brfG7lGrKqi24rzb8OeS9/uXkvifD7L93csY90sJ5X11X+If5qd26yzN1cIpvrN3V4Xwi2/wPZth79+0b92WnHzVpGPU69nK2/oL+L3Qr0y5pSeEvX3/cl1bP0BwLg9XBKIU0+S6y/Kl5sjm39mW7N07lw2ML9Y8KUpezHlxlwg8+ys46+L+SUr0FmptrjLWQVc3zZgpc2PafKuZeL5cFdyuR6s9a+IWfD4npbvbzP4bJVfax/G+2P50/7aole/NVuzTV6d7Oqrtm7UrFNx6Qx0+1JeznxaeV5HK3/tbivHeIcDv0EFKvTX890ueK5Y95W8pSacukH4e40m/Lw7WNsaqcaeLcA6a7Re30XWyldZQa/lYTbx5pzXmiMby3NpN3W7U1ei8J6t80M5cJq2lTrfqn81h+ZdbWfEpXinZJxjh/GdNdwKKlw5aqjUuHeQj3Mu8XeqMJPLWIdMeWF5Ab3bdof4T1+36XOVfeX2w7yDxKOZ1Lmi/JrPQ62l7Go6ayE/4R10uWUZcru6PDzh+nQz2q7a4/xnU8J1O3ao3S0tltjjOyMFnmrlBPMk2nyPwPP+Hu1b/h2k/rC/8AKHqykVftP/Wzjv8AydP/ANlRZWkldOut6pKNjjFyinlKWPaSfuyQrb21+J6DcHFddqIJaa+qmNc+eLcmowTXKnlfZfivICdgAAAAAAAAAAAAAAAAAAAABjCZkAYwjIAAAADGDIAxgyAAAAAAAAAAAAAAAAAAAAAAAAAAAAAAAAAAAAAAAAAAAAAAAAAAAAAAAAAAAAAAAAAAAAAAAAAAAAAAAAAAAAAAAAAAAAAAAAAAAAAAAAAAAAAAAAAAAAAAAAAAAAAAAAAAAAAAAAAAAAAAAAAAAAAAAAAAAAAAAAAAAMZQGQBkABlAAAAAAAAAAAAAAAAAAAAAAAAAAAAAAAAAAAAAAAAADW4lVqb6Lo6GShc65qE34Rm4tRk/HwfoQ6rbW5KnJ6ebr57ZTUXrLJuEu7qjGyybrzekqpru309pdX4xADoanbvF1KL0dvIoubxGyUU8WV90pJLrHkVnsfZWUuuWzQo25ubRRjDS2RXLVKMfr5qvHcSiqnVGK9rvmp97nKSx5YYEa1isahK1ptO5KNt7knLS/TrO8jXZXN51M/ZUdTOeJx5H30nW60pN9HB/fKTq3jLz9XSukcLvZvr/ACk3yL18uvTwAJIuis+YA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44" name="Picture 24" descr="http://www.akeric.com/blog/wp-content/uploads/2009/11/emulatorScre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2224" y="4884630"/>
            <a:ext cx="1203867" cy="854942"/>
          </a:xfrm>
          <a:prstGeom prst="rect">
            <a:avLst/>
          </a:prstGeom>
          <a:noFill/>
          <a:extLst>
            <a:ext uri="{909E8E84-426E-40DD-AFC4-6F175D3DCCD1}">
              <a14:hiddenFill xmlns:a14="http://schemas.microsoft.com/office/drawing/2010/main">
                <a:solidFill>
                  <a:srgbClr val="FFFFFF"/>
                </a:solidFill>
              </a14:hiddenFill>
            </a:ext>
          </a:extLst>
        </p:spPr>
      </p:pic>
      <p:pic>
        <p:nvPicPr>
          <p:cNvPr id="5146" name="Picture 26" descr="android, cellphone, google phone, mobile, phone, samsung, smartphone, telephone, touchphon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3263" y="4884630"/>
            <a:ext cx="827181" cy="82718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eclipse, java, remote application java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726" y="2195224"/>
            <a:ext cx="861543" cy="86154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1.im6.fr/0080008005777722-c2-photo-oYToxOntzOjU6ImNvbG9yIjtzOjU6IndoaXRlIjt9-netbean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7723" y="2251158"/>
            <a:ext cx="805609" cy="80561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blog.idrsolutions.com/wp-content/uploads/2013/07/ide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13229" y="2251158"/>
            <a:ext cx="733732" cy="733732"/>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cnmeonline.com/wp-content/uploads/2013/03/visualstudio-wallpaper-0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10311" y="2268103"/>
            <a:ext cx="1034549" cy="63560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adampaxton.com/Portals/5/Images/Blog/Work/titanium-studio-splash.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57148" y="2251158"/>
            <a:ext cx="936245" cy="724739"/>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cdn-static.zdnet.com/i/story/60/40/002083/perfect_android_tablet.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93938" y="4884630"/>
            <a:ext cx="1350921" cy="952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31083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 calcmode="lin" valueType="num">
                                      <p:cBhvr additive="base">
                                        <p:cTn id="14" dur="500" fill="hold"/>
                                        <p:tgtEl>
                                          <p:spTgt spid="6146"/>
                                        </p:tgtEl>
                                        <p:attrNameLst>
                                          <p:attrName>ppt_x</p:attrName>
                                        </p:attrNameLst>
                                      </p:cBhvr>
                                      <p:tavLst>
                                        <p:tav tm="0">
                                          <p:val>
                                            <p:strVal val="0-#ppt_w/2"/>
                                          </p:val>
                                        </p:tav>
                                        <p:tav tm="100000">
                                          <p:val>
                                            <p:strVal val="#ppt_x"/>
                                          </p:val>
                                        </p:tav>
                                      </p:tavLst>
                                    </p:anim>
                                    <p:anim calcmode="lin" valueType="num">
                                      <p:cBhvr additive="base">
                                        <p:cTn id="15" dur="500" fill="hold"/>
                                        <p:tgtEl>
                                          <p:spTgt spid="6146"/>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6148"/>
                                        </p:tgtEl>
                                        <p:attrNameLst>
                                          <p:attrName>style.visibility</p:attrName>
                                        </p:attrNameLst>
                                      </p:cBhvr>
                                      <p:to>
                                        <p:strVal val="visible"/>
                                      </p:to>
                                    </p:set>
                                    <p:anim calcmode="lin" valueType="num">
                                      <p:cBhvr additive="base">
                                        <p:cTn id="18" dur="500" fill="hold"/>
                                        <p:tgtEl>
                                          <p:spTgt spid="6148"/>
                                        </p:tgtEl>
                                        <p:attrNameLst>
                                          <p:attrName>ppt_x</p:attrName>
                                        </p:attrNameLst>
                                      </p:cBhvr>
                                      <p:tavLst>
                                        <p:tav tm="0">
                                          <p:val>
                                            <p:strVal val="0-#ppt_w/2"/>
                                          </p:val>
                                        </p:tav>
                                        <p:tav tm="100000">
                                          <p:val>
                                            <p:strVal val="#ppt_x"/>
                                          </p:val>
                                        </p:tav>
                                      </p:tavLst>
                                    </p:anim>
                                    <p:anim calcmode="lin" valueType="num">
                                      <p:cBhvr additive="base">
                                        <p:cTn id="19" dur="500" fill="hold"/>
                                        <p:tgtEl>
                                          <p:spTgt spid="6148"/>
                                        </p:tgtEl>
                                        <p:attrNameLst>
                                          <p:attrName>ppt_y</p:attrName>
                                        </p:attrNameLst>
                                      </p:cBhvr>
                                      <p:tavLst>
                                        <p:tav tm="0">
                                          <p:val>
                                            <p:strVal val="0-#ppt_h/2"/>
                                          </p:val>
                                        </p:tav>
                                        <p:tav tm="100000">
                                          <p:val>
                                            <p:strVal val="#ppt_y"/>
                                          </p:val>
                                        </p:tav>
                                      </p:tavLst>
                                    </p:anim>
                                  </p:childTnLst>
                                </p:cTn>
                              </p:par>
                              <p:par>
                                <p:cTn id="20" presetID="2" presetClass="entr" presetSubtype="9" fill="hold" nodeType="withEffect">
                                  <p:stCondLst>
                                    <p:cond delay="0"/>
                                  </p:stCondLst>
                                  <p:childTnLst>
                                    <p:set>
                                      <p:cBhvr>
                                        <p:cTn id="21" dur="1" fill="hold">
                                          <p:stCondLst>
                                            <p:cond delay="0"/>
                                          </p:stCondLst>
                                        </p:cTn>
                                        <p:tgtEl>
                                          <p:spTgt spid="6150"/>
                                        </p:tgtEl>
                                        <p:attrNameLst>
                                          <p:attrName>style.visibility</p:attrName>
                                        </p:attrNameLst>
                                      </p:cBhvr>
                                      <p:to>
                                        <p:strVal val="visible"/>
                                      </p:to>
                                    </p:set>
                                    <p:anim calcmode="lin" valueType="num">
                                      <p:cBhvr additive="base">
                                        <p:cTn id="22" dur="500" fill="hold"/>
                                        <p:tgtEl>
                                          <p:spTgt spid="6150"/>
                                        </p:tgtEl>
                                        <p:attrNameLst>
                                          <p:attrName>ppt_x</p:attrName>
                                        </p:attrNameLst>
                                      </p:cBhvr>
                                      <p:tavLst>
                                        <p:tav tm="0">
                                          <p:val>
                                            <p:strVal val="0-#ppt_w/2"/>
                                          </p:val>
                                        </p:tav>
                                        <p:tav tm="100000">
                                          <p:val>
                                            <p:strVal val="#ppt_x"/>
                                          </p:val>
                                        </p:tav>
                                      </p:tavLst>
                                    </p:anim>
                                    <p:anim calcmode="lin" valueType="num">
                                      <p:cBhvr additive="base">
                                        <p:cTn id="23" dur="500" fill="hold"/>
                                        <p:tgtEl>
                                          <p:spTgt spid="6150"/>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6152"/>
                                        </p:tgtEl>
                                        <p:attrNameLst>
                                          <p:attrName>style.visibility</p:attrName>
                                        </p:attrNameLst>
                                      </p:cBhvr>
                                      <p:to>
                                        <p:strVal val="visible"/>
                                      </p:to>
                                    </p:set>
                                    <p:anim calcmode="lin" valueType="num">
                                      <p:cBhvr additive="base">
                                        <p:cTn id="26" dur="500" fill="hold"/>
                                        <p:tgtEl>
                                          <p:spTgt spid="6152"/>
                                        </p:tgtEl>
                                        <p:attrNameLst>
                                          <p:attrName>ppt_x</p:attrName>
                                        </p:attrNameLst>
                                      </p:cBhvr>
                                      <p:tavLst>
                                        <p:tav tm="0">
                                          <p:val>
                                            <p:strVal val="0-#ppt_w/2"/>
                                          </p:val>
                                        </p:tav>
                                        <p:tav tm="100000">
                                          <p:val>
                                            <p:strVal val="#ppt_x"/>
                                          </p:val>
                                        </p:tav>
                                      </p:tavLst>
                                    </p:anim>
                                    <p:anim calcmode="lin" valueType="num">
                                      <p:cBhvr additive="base">
                                        <p:cTn id="27" dur="500" fill="hold"/>
                                        <p:tgtEl>
                                          <p:spTgt spid="6152"/>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0"/>
                                  </p:stCondLst>
                                  <p:childTnLst>
                                    <p:set>
                                      <p:cBhvr>
                                        <p:cTn id="29" dur="1" fill="hold">
                                          <p:stCondLst>
                                            <p:cond delay="0"/>
                                          </p:stCondLst>
                                        </p:cTn>
                                        <p:tgtEl>
                                          <p:spTgt spid="6154"/>
                                        </p:tgtEl>
                                        <p:attrNameLst>
                                          <p:attrName>style.visibility</p:attrName>
                                        </p:attrNameLst>
                                      </p:cBhvr>
                                      <p:to>
                                        <p:strVal val="visible"/>
                                      </p:to>
                                    </p:set>
                                    <p:anim calcmode="lin" valueType="num">
                                      <p:cBhvr additive="base">
                                        <p:cTn id="30" dur="500" fill="hold"/>
                                        <p:tgtEl>
                                          <p:spTgt spid="6154"/>
                                        </p:tgtEl>
                                        <p:attrNameLst>
                                          <p:attrName>ppt_x</p:attrName>
                                        </p:attrNameLst>
                                      </p:cBhvr>
                                      <p:tavLst>
                                        <p:tav tm="0">
                                          <p:val>
                                            <p:strVal val="0-#ppt_w/2"/>
                                          </p:val>
                                        </p:tav>
                                        <p:tav tm="100000">
                                          <p:val>
                                            <p:strVal val="#ppt_x"/>
                                          </p:val>
                                        </p:tav>
                                      </p:tavLst>
                                    </p:anim>
                                    <p:anim calcmode="lin" valueType="num">
                                      <p:cBhvr additive="base">
                                        <p:cTn id="31" dur="500" fill="hold"/>
                                        <p:tgtEl>
                                          <p:spTgt spid="6154"/>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6" fill="hold" nodeType="clickEffect">
                                  <p:stCondLst>
                                    <p:cond delay="0"/>
                                  </p:stCondLst>
                                  <p:childTnLst>
                                    <p:set>
                                      <p:cBhvr>
                                        <p:cTn id="41" dur="1" fill="hold">
                                          <p:stCondLst>
                                            <p:cond delay="0"/>
                                          </p:stCondLst>
                                        </p:cTn>
                                        <p:tgtEl>
                                          <p:spTgt spid="5144"/>
                                        </p:tgtEl>
                                        <p:attrNameLst>
                                          <p:attrName>style.visibility</p:attrName>
                                        </p:attrNameLst>
                                      </p:cBhvr>
                                      <p:to>
                                        <p:strVal val="visible"/>
                                      </p:to>
                                    </p:set>
                                    <p:anim calcmode="lin" valueType="num">
                                      <p:cBhvr additive="base">
                                        <p:cTn id="42" dur="500" fill="hold"/>
                                        <p:tgtEl>
                                          <p:spTgt spid="5144"/>
                                        </p:tgtEl>
                                        <p:attrNameLst>
                                          <p:attrName>ppt_x</p:attrName>
                                        </p:attrNameLst>
                                      </p:cBhvr>
                                      <p:tavLst>
                                        <p:tav tm="0">
                                          <p:val>
                                            <p:strVal val="1+#ppt_w/2"/>
                                          </p:val>
                                        </p:tav>
                                        <p:tav tm="100000">
                                          <p:val>
                                            <p:strVal val="#ppt_x"/>
                                          </p:val>
                                        </p:tav>
                                      </p:tavLst>
                                    </p:anim>
                                    <p:anim calcmode="lin" valueType="num">
                                      <p:cBhvr additive="base">
                                        <p:cTn id="43" dur="500" fill="hold"/>
                                        <p:tgtEl>
                                          <p:spTgt spid="5144"/>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5146"/>
                                        </p:tgtEl>
                                        <p:attrNameLst>
                                          <p:attrName>style.visibility</p:attrName>
                                        </p:attrNameLst>
                                      </p:cBhvr>
                                      <p:to>
                                        <p:strVal val="visible"/>
                                      </p:to>
                                    </p:set>
                                    <p:anim calcmode="lin" valueType="num">
                                      <p:cBhvr additive="base">
                                        <p:cTn id="46" dur="500" fill="hold"/>
                                        <p:tgtEl>
                                          <p:spTgt spid="5146"/>
                                        </p:tgtEl>
                                        <p:attrNameLst>
                                          <p:attrName>ppt_x</p:attrName>
                                        </p:attrNameLst>
                                      </p:cBhvr>
                                      <p:tavLst>
                                        <p:tav tm="0">
                                          <p:val>
                                            <p:strVal val="1+#ppt_w/2"/>
                                          </p:val>
                                        </p:tav>
                                        <p:tav tm="100000">
                                          <p:val>
                                            <p:strVal val="#ppt_x"/>
                                          </p:val>
                                        </p:tav>
                                      </p:tavLst>
                                    </p:anim>
                                    <p:anim calcmode="lin" valueType="num">
                                      <p:cBhvr additive="base">
                                        <p:cTn id="47" dur="500" fill="hold"/>
                                        <p:tgtEl>
                                          <p:spTgt spid="5146"/>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6156"/>
                                        </p:tgtEl>
                                        <p:attrNameLst>
                                          <p:attrName>style.visibility</p:attrName>
                                        </p:attrNameLst>
                                      </p:cBhvr>
                                      <p:to>
                                        <p:strVal val="visible"/>
                                      </p:to>
                                    </p:set>
                                    <p:anim calcmode="lin" valueType="num">
                                      <p:cBhvr additive="base">
                                        <p:cTn id="50" dur="500" fill="hold"/>
                                        <p:tgtEl>
                                          <p:spTgt spid="6156"/>
                                        </p:tgtEl>
                                        <p:attrNameLst>
                                          <p:attrName>ppt_x</p:attrName>
                                        </p:attrNameLst>
                                      </p:cBhvr>
                                      <p:tavLst>
                                        <p:tav tm="0">
                                          <p:val>
                                            <p:strVal val="#ppt_x"/>
                                          </p:val>
                                        </p:tav>
                                        <p:tav tm="100000">
                                          <p:val>
                                            <p:strVal val="#ppt_x"/>
                                          </p:val>
                                        </p:tav>
                                      </p:tavLst>
                                    </p:anim>
                                    <p:anim calcmode="lin" valueType="num">
                                      <p:cBhvr additive="base">
                                        <p:cTn id="51"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Grp="1" noChangeArrowheads="1"/>
          </p:cNvSpPr>
          <p:nvPr>
            <p:ph idx="1"/>
          </p:nvPr>
        </p:nvSpPr>
        <p:spPr>
          <a:xfrm>
            <a:off x="853058" y="1164590"/>
            <a:ext cx="7766685" cy="4687570"/>
          </a:xfrm>
          <a:noFill/>
          <a:ln/>
        </p:spPr>
        <p:txBody>
          <a:bodyPr>
            <a:normAutofit fontScale="85000" lnSpcReduction="20000"/>
          </a:bodyPr>
          <a:lstStyle/>
          <a:p>
            <a:pPr marL="0" indent="0">
              <a:buNone/>
            </a:pPr>
            <a:endParaRPr lang="en-US" altLang="ko-KR" dirty="0" smtClean="0">
              <a:ea typeface="굴림" pitchFamily="34" charset="-127"/>
            </a:endParaRPr>
          </a:p>
          <a:p>
            <a:r>
              <a:rPr lang="en-US" altLang="ko-KR" dirty="0" smtClean="0">
                <a:ea typeface="굴림" pitchFamily="34" charset="-127"/>
              </a:rPr>
              <a:t>Android </a:t>
            </a:r>
            <a:r>
              <a:rPr lang="en-US" altLang="ko-KR" dirty="0" err="1" smtClean="0">
                <a:ea typeface="굴림" pitchFamily="34" charset="-127"/>
              </a:rPr>
              <a:t>est</a:t>
            </a:r>
            <a:r>
              <a:rPr lang="en-US" altLang="ko-KR" dirty="0" smtClean="0">
                <a:ea typeface="굴림" pitchFamily="34" charset="-127"/>
              </a:rPr>
              <a:t> un </a:t>
            </a:r>
            <a:r>
              <a:rPr lang="fr-FR" altLang="ko-KR" dirty="0" smtClean="0">
                <a:ea typeface="굴림" pitchFamily="34" charset="-127"/>
              </a:rPr>
              <a:t>système</a:t>
            </a:r>
            <a:r>
              <a:rPr lang="en-US" altLang="ko-KR" dirty="0" smtClean="0">
                <a:ea typeface="굴림" pitchFamily="34" charset="-127"/>
              </a:rPr>
              <a:t> </a:t>
            </a:r>
            <a:r>
              <a:rPr lang="en-US" altLang="ko-KR" dirty="0" err="1" smtClean="0">
                <a:ea typeface="굴림" pitchFamily="34" charset="-127"/>
              </a:rPr>
              <a:t>d’exploitation</a:t>
            </a:r>
            <a:r>
              <a:rPr lang="en-US" altLang="ko-KR" dirty="0" smtClean="0">
                <a:ea typeface="굴림" pitchFamily="34" charset="-127"/>
              </a:rPr>
              <a:t>  </a:t>
            </a:r>
            <a:r>
              <a:rPr lang="en-US" altLang="ko-KR" u="sng" dirty="0" smtClean="0">
                <a:ea typeface="굴림" pitchFamily="34" charset="-127"/>
              </a:rPr>
              <a:t>OPEN SOURCE </a:t>
            </a:r>
            <a:r>
              <a:rPr lang="en-US" altLang="ko-KR" dirty="0" smtClean="0">
                <a:ea typeface="굴림" pitchFamily="34" charset="-127"/>
              </a:rPr>
              <a:t>pour </a:t>
            </a:r>
            <a:r>
              <a:rPr lang="en-US" altLang="ko-KR" dirty="0" err="1" smtClean="0">
                <a:ea typeface="굴림" pitchFamily="34" charset="-127"/>
              </a:rPr>
              <a:t>terminaux</a:t>
            </a:r>
            <a:r>
              <a:rPr lang="en-US" altLang="ko-KR" dirty="0" smtClean="0">
                <a:ea typeface="굴림" pitchFamily="34" charset="-127"/>
              </a:rPr>
              <a:t> mobiles</a:t>
            </a:r>
            <a:r>
              <a:rPr lang="en-US" altLang="ko-KR" dirty="0">
                <a:ea typeface="굴림" pitchFamily="34" charset="-127"/>
              </a:rPr>
              <a:t> </a:t>
            </a:r>
            <a:r>
              <a:rPr lang="en-US" altLang="ko-KR" dirty="0" smtClean="0">
                <a:ea typeface="굴림" pitchFamily="34" charset="-127"/>
              </a:rPr>
              <a:t>(</a:t>
            </a:r>
            <a:r>
              <a:rPr lang="en-US" altLang="ko-KR" dirty="0">
                <a:ea typeface="굴림" pitchFamily="34" charset="-127"/>
              </a:rPr>
              <a:t>smartphones, PDA, </a:t>
            </a:r>
            <a:r>
              <a:rPr lang="en-US" altLang="ko-KR" dirty="0" smtClean="0">
                <a:ea typeface="굴림" pitchFamily="34" charset="-127"/>
              </a:rPr>
              <a:t>tablet, …)</a:t>
            </a:r>
          </a:p>
          <a:p>
            <a:endParaRPr lang="en-US" altLang="ko-KR" dirty="0" smtClean="0">
              <a:ea typeface="굴림" pitchFamily="34" charset="-127"/>
            </a:endParaRPr>
          </a:p>
          <a:p>
            <a:r>
              <a:rPr lang="en-US" altLang="ko-KR" dirty="0" err="1" smtClean="0">
                <a:ea typeface="굴림" pitchFamily="34" charset="-127"/>
              </a:rPr>
              <a:t>Conçu</a:t>
            </a:r>
            <a:r>
              <a:rPr lang="en-US" altLang="ko-KR" dirty="0" smtClean="0">
                <a:ea typeface="굴림" pitchFamily="34" charset="-127"/>
              </a:rPr>
              <a:t> à la base par </a:t>
            </a:r>
            <a:r>
              <a:rPr lang="en-US" altLang="ko-KR" dirty="0" err="1" smtClean="0">
                <a:ea typeface="굴림" pitchFamily="34" charset="-127"/>
              </a:rPr>
              <a:t>une</a:t>
            </a:r>
            <a:r>
              <a:rPr lang="en-US" altLang="ko-KR" dirty="0" smtClean="0">
                <a:ea typeface="굴림" pitchFamily="34" charset="-127"/>
              </a:rPr>
              <a:t> startup (Android) </a:t>
            </a:r>
            <a:r>
              <a:rPr lang="en-US" altLang="ko-KR" dirty="0" err="1" smtClean="0">
                <a:ea typeface="굴림" pitchFamily="34" charset="-127"/>
              </a:rPr>
              <a:t>rachetée</a:t>
            </a:r>
            <a:r>
              <a:rPr lang="en-US" altLang="ko-KR" dirty="0" smtClean="0">
                <a:ea typeface="굴림" pitchFamily="34" charset="-127"/>
              </a:rPr>
              <a:t> par Google en 2005</a:t>
            </a:r>
          </a:p>
          <a:p>
            <a:endParaRPr lang="en-US" altLang="ko-KR" dirty="0" smtClean="0">
              <a:ea typeface="굴림" pitchFamily="34" charset="-127"/>
            </a:endParaRPr>
          </a:p>
          <a:p>
            <a:r>
              <a:rPr lang="en-US" altLang="ko-KR" dirty="0" smtClean="0">
                <a:ea typeface="굴림" pitchFamily="34" charset="-127"/>
              </a:rPr>
              <a:t>Pour la promotion de </a:t>
            </a:r>
            <a:r>
              <a:rPr lang="en-US" altLang="ko-KR" dirty="0" err="1" smtClean="0">
                <a:ea typeface="굴림" pitchFamily="34" charset="-127"/>
              </a:rPr>
              <a:t>ce</a:t>
            </a:r>
            <a:r>
              <a:rPr lang="en-US" altLang="ko-KR" dirty="0" smtClean="0">
                <a:ea typeface="굴림" pitchFamily="34" charset="-127"/>
              </a:rPr>
              <a:t> </a:t>
            </a:r>
            <a:r>
              <a:rPr lang="en-US" altLang="ko-KR" dirty="0" err="1" smtClean="0">
                <a:ea typeface="굴림" pitchFamily="34" charset="-127"/>
              </a:rPr>
              <a:t>système</a:t>
            </a:r>
            <a:r>
              <a:rPr lang="en-US" altLang="ko-KR" dirty="0" smtClean="0">
                <a:ea typeface="굴림" pitchFamily="34" charset="-127"/>
              </a:rPr>
              <a:t> Google a </a:t>
            </a:r>
            <a:r>
              <a:rPr lang="en-US" altLang="ko-KR" dirty="0" err="1" smtClean="0">
                <a:ea typeface="굴림" pitchFamily="34" charset="-127"/>
              </a:rPr>
              <a:t>fédéré</a:t>
            </a:r>
            <a:r>
              <a:rPr lang="en-US" altLang="ko-KR" dirty="0" smtClean="0">
                <a:ea typeface="굴림" pitchFamily="34" charset="-127"/>
              </a:rPr>
              <a:t> </a:t>
            </a:r>
            <a:r>
              <a:rPr lang="en-US" altLang="ko-KR" dirty="0" err="1" smtClean="0">
                <a:ea typeface="굴림" pitchFamily="34" charset="-127"/>
              </a:rPr>
              <a:t>autour</a:t>
            </a:r>
            <a:r>
              <a:rPr lang="en-US" altLang="ko-KR" dirty="0" smtClean="0">
                <a:ea typeface="굴림" pitchFamily="34" charset="-127"/>
              </a:rPr>
              <a:t> de </a:t>
            </a:r>
            <a:r>
              <a:rPr lang="en-US" altLang="ko-KR" dirty="0" err="1" smtClean="0">
                <a:ea typeface="굴림" pitchFamily="34" charset="-127"/>
              </a:rPr>
              <a:t>lui</a:t>
            </a:r>
            <a:r>
              <a:rPr lang="en-US" altLang="ko-KR" dirty="0" smtClean="0">
                <a:ea typeface="굴림" pitchFamily="34" charset="-127"/>
              </a:rPr>
              <a:t> </a:t>
            </a:r>
            <a:r>
              <a:rPr lang="en-US" altLang="ko-KR" dirty="0" err="1" smtClean="0">
                <a:ea typeface="굴림" pitchFamily="34" charset="-127"/>
              </a:rPr>
              <a:t>une</a:t>
            </a:r>
            <a:r>
              <a:rPr lang="en-US" altLang="ko-KR" dirty="0" smtClean="0">
                <a:ea typeface="굴림" pitchFamily="34" charset="-127"/>
              </a:rPr>
              <a:t> </a:t>
            </a:r>
            <a:r>
              <a:rPr lang="en-US" altLang="ko-KR" dirty="0" err="1" smtClean="0">
                <a:ea typeface="굴림" pitchFamily="34" charset="-127"/>
              </a:rPr>
              <a:t>trentaine</a:t>
            </a:r>
            <a:r>
              <a:rPr lang="en-US" altLang="ko-KR" dirty="0" smtClean="0">
                <a:ea typeface="굴림" pitchFamily="34" charset="-127"/>
              </a:rPr>
              <a:t> de </a:t>
            </a:r>
            <a:r>
              <a:rPr lang="en-US" altLang="ko-KR" dirty="0" err="1" smtClean="0">
                <a:ea typeface="굴림" pitchFamily="34" charset="-127"/>
              </a:rPr>
              <a:t>partenaires</a:t>
            </a:r>
            <a:r>
              <a:rPr lang="en-US" altLang="ko-KR" dirty="0" smtClean="0">
                <a:ea typeface="굴림" pitchFamily="34" charset="-127"/>
              </a:rPr>
              <a:t> </a:t>
            </a:r>
            <a:r>
              <a:rPr lang="en-US" altLang="ko-KR" dirty="0" err="1" smtClean="0">
                <a:ea typeface="굴림" pitchFamily="34" charset="-127"/>
              </a:rPr>
              <a:t>réunis</a:t>
            </a:r>
            <a:r>
              <a:rPr lang="en-US" altLang="ko-KR" dirty="0" smtClean="0">
                <a:ea typeface="굴림" pitchFamily="34" charset="-127"/>
              </a:rPr>
              <a:t> au </a:t>
            </a:r>
            <a:r>
              <a:rPr lang="fr-FR" altLang="ko-KR" dirty="0" smtClean="0">
                <a:ea typeface="굴림" pitchFamily="34" charset="-127"/>
              </a:rPr>
              <a:t>sein</a:t>
            </a:r>
            <a:r>
              <a:rPr lang="en-US" altLang="ko-KR" dirty="0" smtClean="0">
                <a:ea typeface="굴림" pitchFamily="34" charset="-127"/>
              </a:rPr>
              <a:t> de </a:t>
            </a:r>
            <a:r>
              <a:rPr lang="en-US" altLang="ko-KR" dirty="0" err="1" smtClean="0">
                <a:ea typeface="굴림" pitchFamily="34" charset="-127"/>
              </a:rPr>
              <a:t>l’Open</a:t>
            </a:r>
            <a:r>
              <a:rPr lang="en-US" altLang="ko-KR" dirty="0" smtClean="0">
                <a:ea typeface="굴림" pitchFamily="34" charset="-127"/>
              </a:rPr>
              <a:t> Handset Alliance (OHA)</a:t>
            </a:r>
          </a:p>
          <a:p>
            <a:endParaRPr lang="en-US" altLang="ko-KR" dirty="0" smtClean="0">
              <a:ea typeface="굴림" pitchFamily="34" charset="-127"/>
            </a:endParaRPr>
          </a:p>
          <a:p>
            <a:r>
              <a:rPr lang="en-US" altLang="ko-KR" dirty="0" err="1" smtClean="0">
                <a:ea typeface="굴림" pitchFamily="34" charset="-127"/>
              </a:rPr>
              <a:t>C’est</a:t>
            </a:r>
            <a:r>
              <a:rPr lang="en-US" altLang="ko-KR" dirty="0" smtClean="0">
                <a:ea typeface="굴림" pitchFamily="34" charset="-127"/>
              </a:rPr>
              <a:t> </a:t>
            </a:r>
            <a:r>
              <a:rPr lang="en-US" altLang="ko-KR" dirty="0" err="1" smtClean="0">
                <a:ea typeface="굴림" pitchFamily="34" charset="-127"/>
              </a:rPr>
              <a:t>aujourd’hui</a:t>
            </a:r>
            <a:r>
              <a:rPr lang="en-US" altLang="ko-KR" dirty="0" smtClean="0">
                <a:ea typeface="굴림" pitchFamily="34" charset="-127"/>
              </a:rPr>
              <a:t> le </a:t>
            </a:r>
            <a:r>
              <a:rPr lang="fr-FR" altLang="ko-KR" dirty="0" smtClean="0">
                <a:ea typeface="굴림" pitchFamily="34" charset="-127"/>
              </a:rPr>
              <a:t>système</a:t>
            </a:r>
            <a:r>
              <a:rPr lang="en-US" altLang="ko-KR" dirty="0" smtClean="0">
                <a:ea typeface="굴림" pitchFamily="34" charset="-127"/>
              </a:rPr>
              <a:t> </a:t>
            </a:r>
            <a:r>
              <a:rPr lang="en-US" altLang="ko-KR" dirty="0" err="1" smtClean="0">
                <a:ea typeface="굴림" pitchFamily="34" charset="-127"/>
              </a:rPr>
              <a:t>d’exploitation</a:t>
            </a:r>
            <a:r>
              <a:rPr lang="en-US" altLang="ko-KR" dirty="0" smtClean="0">
                <a:ea typeface="굴림" pitchFamily="34" charset="-127"/>
              </a:rPr>
              <a:t> </a:t>
            </a:r>
            <a:r>
              <a:rPr lang="fr-FR" altLang="ko-KR" dirty="0" smtClean="0">
                <a:ea typeface="굴림" pitchFamily="34" charset="-127"/>
              </a:rPr>
              <a:t>mobile </a:t>
            </a:r>
            <a:r>
              <a:rPr lang="en-US" altLang="ko-KR" dirty="0" smtClean="0">
                <a:ea typeface="굴림" pitchFamily="34" charset="-127"/>
              </a:rPr>
              <a:t>le plus </a:t>
            </a:r>
            <a:r>
              <a:rPr lang="en-US" altLang="ko-KR" dirty="0" err="1" smtClean="0">
                <a:ea typeface="굴림" pitchFamily="34" charset="-127"/>
              </a:rPr>
              <a:t>utilisé</a:t>
            </a:r>
            <a:r>
              <a:rPr lang="en-US" altLang="ko-KR" dirty="0" smtClean="0">
                <a:ea typeface="굴림" pitchFamily="34" charset="-127"/>
              </a:rPr>
              <a:t> à travers le monde</a:t>
            </a:r>
          </a:p>
          <a:p>
            <a:endParaRPr lang="en-US" altLang="ko-KR" dirty="0" smtClean="0">
              <a:ea typeface="굴림" pitchFamily="34" charset="-127"/>
            </a:endParaRPr>
          </a:p>
          <a:p>
            <a:pPr marL="0" indent="0">
              <a:buNone/>
            </a:pPr>
            <a:endParaRPr lang="zh-CN" altLang="en-US" dirty="0">
              <a:ea typeface="굴림" pitchFamily="34" charset="-127"/>
            </a:endParaRPr>
          </a:p>
        </p:txBody>
      </p:sp>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a:t>
            </a:fld>
            <a:endParaRPr kumimoji="0" lang="en-US"/>
          </a:p>
        </p:txBody>
      </p:sp>
      <p:sp>
        <p:nvSpPr>
          <p:cNvPr id="58372" name="Rectangle 4"/>
          <p:cNvSpPr>
            <a:spLocks noGrp="1" noChangeArrowheads="1"/>
          </p:cNvSpPr>
          <p:nvPr>
            <p:ph type="title"/>
          </p:nvPr>
        </p:nvSpPr>
        <p:spPr>
          <a:xfrm>
            <a:off x="1215962" y="531305"/>
            <a:ext cx="7051675" cy="490537"/>
          </a:xfrm>
          <a:noFill/>
          <a:ln/>
        </p:spPr>
        <p:txBody>
          <a:bodyPr>
            <a:normAutofit fontScale="90000"/>
          </a:bodyPr>
          <a:lstStyle/>
          <a:p>
            <a:pPr algn="ctr"/>
            <a:r>
              <a:rPr lang="en-US" altLang="zh-CN" dirty="0" err="1" smtClean="0">
                <a:ea typeface="굴림" pitchFamily="34" charset="-127"/>
              </a:rPr>
              <a:t>Historique</a:t>
            </a:r>
            <a:r>
              <a:rPr lang="en-US" altLang="zh-CN" dirty="0" smtClean="0">
                <a:ea typeface="굴림" pitchFamily="34" charset="-127"/>
              </a:rPr>
              <a:t>/ </a:t>
            </a:r>
            <a:r>
              <a:rPr lang="en-US" altLang="zh-CN" dirty="0" err="1" smtClean="0">
                <a:ea typeface="굴림" pitchFamily="34" charset="-127"/>
              </a:rPr>
              <a:t>Définition</a:t>
            </a:r>
            <a:endParaRPr lang="zh-CN" altLang="en-US" dirty="0">
              <a:ea typeface="宋体" pitchFamily="2" charset="-122"/>
            </a:endParaRPr>
          </a:p>
        </p:txBody>
      </p:sp>
    </p:spTree>
    <p:extLst>
      <p:ext uri="{BB962C8B-B14F-4D97-AF65-F5344CB8AC3E}">
        <p14:creationId xmlns:p14="http://schemas.microsoft.com/office/powerpoint/2010/main" val="148953307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844721158"/>
              </p:ext>
            </p:extLst>
          </p:nvPr>
        </p:nvGraphicFramePr>
        <p:xfrm>
          <a:off x="1683655" y="1326055"/>
          <a:ext cx="6168576" cy="2684413"/>
        </p:xfrm>
        <a:graphic>
          <a:graphicData uri="http://schemas.openxmlformats.org/drawingml/2006/table">
            <a:tbl>
              <a:tblPr/>
              <a:tblGrid>
                <a:gridCol w="1542144"/>
                <a:gridCol w="1542144"/>
                <a:gridCol w="1542144"/>
                <a:gridCol w="1542144"/>
              </a:tblGrid>
              <a:tr h="352702">
                <a:tc>
                  <a:txBody>
                    <a:bodyPr/>
                    <a:lstStyle/>
                    <a:p>
                      <a:pPr algn="l" fontAlgn="t"/>
                      <a:r>
                        <a:rPr lang="fr-FR" sz="1200" b="0" dirty="0">
                          <a:solidFill>
                            <a:srgbClr val="FFFFFF"/>
                          </a:solidFill>
                          <a:effectLst/>
                        </a:rPr>
                        <a:t>Version</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9999"/>
                    </a:solidFill>
                  </a:tcPr>
                </a:tc>
                <a:tc>
                  <a:txBody>
                    <a:bodyPr/>
                    <a:lstStyle/>
                    <a:p>
                      <a:pPr algn="l" fontAlgn="t"/>
                      <a:r>
                        <a:rPr lang="fr-FR" sz="1200" b="0">
                          <a:solidFill>
                            <a:srgbClr val="FFFFFF"/>
                          </a:solidFill>
                          <a:effectLst/>
                        </a:rPr>
                        <a:t>Codename</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9999"/>
                    </a:solidFill>
                  </a:tcPr>
                </a:tc>
                <a:tc>
                  <a:txBody>
                    <a:bodyPr/>
                    <a:lstStyle/>
                    <a:p>
                      <a:pPr algn="l" fontAlgn="t"/>
                      <a:r>
                        <a:rPr lang="fr-FR" sz="1200" b="0">
                          <a:solidFill>
                            <a:srgbClr val="FFFFFF"/>
                          </a:solidFill>
                          <a:effectLst/>
                        </a:rPr>
                        <a:t>API</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9999"/>
                    </a:solidFill>
                  </a:tcPr>
                </a:tc>
                <a:tc>
                  <a:txBody>
                    <a:bodyPr/>
                    <a:lstStyle/>
                    <a:p>
                      <a:pPr algn="l" fontAlgn="t"/>
                      <a:r>
                        <a:rPr lang="fr-FR" sz="1200" b="0">
                          <a:solidFill>
                            <a:srgbClr val="FFFFFF"/>
                          </a:solidFill>
                          <a:effectLst/>
                        </a:rPr>
                        <a:t>Distribution</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9999"/>
                    </a:solidFill>
                  </a:tcPr>
                </a:tc>
              </a:tr>
              <a:tr h="245098">
                <a:tc>
                  <a:txBody>
                    <a:bodyPr/>
                    <a:lstStyle/>
                    <a:p>
                      <a:pPr algn="l" fontAlgn="t"/>
                      <a:r>
                        <a:rPr lang="fr-FR" sz="1200" u="none" strike="noStrike">
                          <a:solidFill>
                            <a:srgbClr val="258AAF"/>
                          </a:solidFill>
                          <a:effectLst/>
                          <a:hlinkClick r:id="rId3"/>
                        </a:rPr>
                        <a:t>2.2</a:t>
                      </a:r>
                      <a:endParaRPr lang="fr-FR" sz="120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Froyo</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8</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2.2%</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375544">
                <a:tc>
                  <a:txBody>
                    <a:bodyPr/>
                    <a:lstStyle/>
                    <a:p>
                      <a:pPr algn="l" fontAlgn="t"/>
                      <a:r>
                        <a:rPr lang="fr-FR" sz="1200" u="none" strike="noStrike" dirty="0">
                          <a:solidFill>
                            <a:srgbClr val="258AAF"/>
                          </a:solidFill>
                          <a:effectLst/>
                          <a:hlinkClick r:id="rId4"/>
                        </a:rPr>
                        <a:t>2.3.3 -</a:t>
                      </a:r>
                      <a:br>
                        <a:rPr lang="fr-FR" sz="1200" u="none" strike="noStrike" dirty="0">
                          <a:solidFill>
                            <a:srgbClr val="258AAF"/>
                          </a:solidFill>
                          <a:effectLst/>
                          <a:hlinkClick r:id="rId4"/>
                        </a:rPr>
                      </a:br>
                      <a:r>
                        <a:rPr lang="fr-FR" sz="1200" u="none" strike="noStrike" dirty="0">
                          <a:solidFill>
                            <a:srgbClr val="258AAF"/>
                          </a:solidFill>
                          <a:effectLst/>
                          <a:hlinkClick r:id="rId4"/>
                        </a:rPr>
                        <a:t>2.3.7</a:t>
                      </a:r>
                      <a:endParaRPr lang="fr-FR" sz="1200" dirty="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Gingerbread</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10</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28.5%</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272463">
                <a:tc>
                  <a:txBody>
                    <a:bodyPr/>
                    <a:lstStyle/>
                    <a:p>
                      <a:pPr algn="l" fontAlgn="t"/>
                      <a:r>
                        <a:rPr lang="fr-FR" sz="1200" u="none" strike="noStrike">
                          <a:solidFill>
                            <a:srgbClr val="258AAF"/>
                          </a:solidFill>
                          <a:effectLst/>
                          <a:hlinkClick r:id="rId5"/>
                        </a:rPr>
                        <a:t>3.2</a:t>
                      </a:r>
                      <a:endParaRPr lang="fr-FR" sz="120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Honeycomb</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13</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dirty="0">
                          <a:effectLst/>
                        </a:rPr>
                        <a:t>0.1%</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675514">
                <a:tc>
                  <a:txBody>
                    <a:bodyPr/>
                    <a:lstStyle/>
                    <a:p>
                      <a:pPr algn="l" fontAlgn="t"/>
                      <a:r>
                        <a:rPr lang="fr-FR" sz="1200" u="none" strike="noStrike">
                          <a:solidFill>
                            <a:srgbClr val="258AAF"/>
                          </a:solidFill>
                          <a:effectLst/>
                          <a:hlinkClick r:id="rId6"/>
                        </a:rPr>
                        <a:t>4.0.3 -</a:t>
                      </a:r>
                      <a:br>
                        <a:rPr lang="fr-FR" sz="1200" u="none" strike="noStrike">
                          <a:solidFill>
                            <a:srgbClr val="258AAF"/>
                          </a:solidFill>
                          <a:effectLst/>
                          <a:hlinkClick r:id="rId6"/>
                        </a:rPr>
                      </a:br>
                      <a:r>
                        <a:rPr lang="fr-FR" sz="1200" u="none" strike="noStrike">
                          <a:solidFill>
                            <a:srgbClr val="258AAF"/>
                          </a:solidFill>
                          <a:effectLst/>
                          <a:hlinkClick r:id="rId6"/>
                        </a:rPr>
                        <a:t>4.0.4</a:t>
                      </a:r>
                      <a:endParaRPr lang="fr-FR" sz="120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Ice Cream Sandwich</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dirty="0">
                          <a:effectLst/>
                        </a:rPr>
                        <a:t>15</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dirty="0">
                          <a:effectLst/>
                        </a:rPr>
                        <a:t>20.6%</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245098">
                <a:tc>
                  <a:txBody>
                    <a:bodyPr/>
                    <a:lstStyle/>
                    <a:p>
                      <a:pPr algn="l" fontAlgn="t"/>
                      <a:r>
                        <a:rPr lang="fr-FR" sz="1200" u="none" strike="noStrike">
                          <a:solidFill>
                            <a:srgbClr val="258AAF"/>
                          </a:solidFill>
                          <a:effectLst/>
                          <a:hlinkClick r:id="rId7"/>
                        </a:rPr>
                        <a:t>4.1.x</a:t>
                      </a:r>
                      <a:endParaRPr lang="fr-FR" sz="120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rowSpan="3">
                  <a:txBody>
                    <a:bodyPr/>
                    <a:lstStyle/>
                    <a:p>
                      <a:pPr algn="l" fontAlgn="t"/>
                      <a:r>
                        <a:rPr lang="fr-FR" sz="1200" dirty="0">
                          <a:effectLst/>
                        </a:rPr>
                        <a:t>Jelly Bean</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16</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36.5%</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245098">
                <a:tc>
                  <a:txBody>
                    <a:bodyPr/>
                    <a:lstStyle/>
                    <a:p>
                      <a:pPr algn="l" fontAlgn="t"/>
                      <a:r>
                        <a:rPr lang="fr-FR" sz="1200" u="none" strike="noStrike">
                          <a:solidFill>
                            <a:srgbClr val="258AAF"/>
                          </a:solidFill>
                          <a:effectLst/>
                          <a:hlinkClick r:id="rId8"/>
                        </a:rPr>
                        <a:t>4.2.x</a:t>
                      </a:r>
                      <a:endParaRPr lang="fr-FR" sz="120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vMerge="1">
                  <a:txBody>
                    <a:bodyPr/>
                    <a:lstStyle/>
                    <a:p>
                      <a:endParaRPr lang="fr-FR"/>
                    </a:p>
                  </a:txBody>
                  <a:tcPr/>
                </a:tc>
                <a:tc>
                  <a:txBody>
                    <a:bodyPr/>
                    <a:lstStyle/>
                    <a:p>
                      <a:pPr algn="l" fontAlgn="t"/>
                      <a:r>
                        <a:rPr lang="fr-FR" sz="1200">
                          <a:effectLst/>
                        </a:rPr>
                        <a:t>17</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a:effectLst/>
                        </a:rPr>
                        <a:t>10.6%</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r h="210314">
                <a:tc>
                  <a:txBody>
                    <a:bodyPr/>
                    <a:lstStyle/>
                    <a:p>
                      <a:pPr algn="l" fontAlgn="t"/>
                      <a:r>
                        <a:rPr lang="fr-FR" sz="1200" u="none" strike="noStrike" dirty="0">
                          <a:solidFill>
                            <a:srgbClr val="258AAF"/>
                          </a:solidFill>
                          <a:effectLst/>
                          <a:hlinkClick r:id="rId9"/>
                        </a:rPr>
                        <a:t>4.3</a:t>
                      </a:r>
                      <a:endParaRPr lang="fr-FR" sz="1200" dirty="0">
                        <a:effectLst/>
                      </a:endParaRP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vMerge="1">
                  <a:txBody>
                    <a:bodyPr/>
                    <a:lstStyle/>
                    <a:p>
                      <a:endParaRPr lang="fr-FR"/>
                    </a:p>
                  </a:txBody>
                  <a:tcPr/>
                </a:tc>
                <a:tc>
                  <a:txBody>
                    <a:bodyPr/>
                    <a:lstStyle/>
                    <a:p>
                      <a:pPr algn="l" fontAlgn="t"/>
                      <a:r>
                        <a:rPr lang="fr-FR" sz="1200">
                          <a:effectLst/>
                        </a:rPr>
                        <a:t>18</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c>
                  <a:txBody>
                    <a:bodyPr/>
                    <a:lstStyle/>
                    <a:p>
                      <a:pPr algn="l" fontAlgn="t"/>
                      <a:r>
                        <a:rPr lang="fr-FR" sz="1200" dirty="0">
                          <a:effectLst/>
                        </a:rPr>
                        <a:t>1.5%</a:t>
                      </a:r>
                    </a:p>
                  </a:txBody>
                  <a:tcPr marL="74851" marR="74851" marT="24950" marB="2495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7F7F7"/>
                    </a:solidFill>
                  </a:tcPr>
                </a:tc>
              </a:tr>
            </a:tbl>
          </a:graphicData>
        </a:graphic>
      </p:graphicFrame>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a:t>
            </a:fld>
            <a:endParaRPr kumimoji="0" lang="en-US"/>
          </a:p>
        </p:txBody>
      </p:sp>
      <p:sp>
        <p:nvSpPr>
          <p:cNvPr id="2" name="Title 1"/>
          <p:cNvSpPr>
            <a:spLocks noGrp="1"/>
          </p:cNvSpPr>
          <p:nvPr>
            <p:ph type="title"/>
          </p:nvPr>
        </p:nvSpPr>
        <p:spPr>
          <a:xfrm>
            <a:off x="774192" y="567246"/>
            <a:ext cx="7467600" cy="444690"/>
          </a:xfrm>
        </p:spPr>
        <p:txBody>
          <a:bodyPr>
            <a:normAutofit fontScale="90000"/>
          </a:bodyPr>
          <a:lstStyle/>
          <a:p>
            <a:pPr algn="ctr"/>
            <a:r>
              <a:rPr lang="fr-FR" dirty="0" smtClean="0"/>
              <a:t>Historique</a:t>
            </a:r>
            <a:endParaRPr lang="fr-FR" dirty="0"/>
          </a:p>
        </p:txBody>
      </p:sp>
      <p:sp>
        <p:nvSpPr>
          <p:cNvPr id="8" name="Rectangle 1"/>
          <p:cNvSpPr>
            <a:spLocks noChangeArrowheads="1"/>
          </p:cNvSpPr>
          <p:nvPr/>
        </p:nvSpPr>
        <p:spPr bwMode="auto">
          <a:xfrm>
            <a:off x="3162300" y="1793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7" name="Picture 3" descr="http://chart.googleapis.com/chart?chs=500x250&amp;cht=p&amp;chco=c4df9b%2C6fad0c&amp;chf=bg%2Cs%2C00000000&amp;chd=t%3A2.2%2C28.5%2C0.1%2C20.6%2C48.6&amp;chl=Froyo%7CGingerbread%7CHoneycomb%7CIce%20Cream%20Sandwich%7CJelly%20Be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82422" y="4058103"/>
            <a:ext cx="4762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55819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8</a:t>
            </a:fld>
            <a:endParaRPr kumimoji="0" lang="en-US"/>
          </a:p>
        </p:txBody>
      </p:sp>
      <p:sp>
        <p:nvSpPr>
          <p:cNvPr id="2" name="Title 1"/>
          <p:cNvSpPr>
            <a:spLocks noGrp="1"/>
          </p:cNvSpPr>
          <p:nvPr>
            <p:ph type="title"/>
          </p:nvPr>
        </p:nvSpPr>
        <p:spPr>
          <a:xfrm>
            <a:off x="713232" y="506286"/>
            <a:ext cx="7467600" cy="578802"/>
          </a:xfrm>
        </p:spPr>
        <p:txBody>
          <a:bodyPr>
            <a:normAutofit fontScale="90000"/>
          </a:bodyPr>
          <a:lstStyle/>
          <a:p>
            <a:pPr algn="ctr"/>
            <a:r>
              <a:rPr lang="fr-FR" dirty="0" smtClean="0"/>
              <a:t>Smartphones Statistiques </a:t>
            </a:r>
            <a:endParaRPr lang="fr-FR"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40" y="1204686"/>
            <a:ext cx="7782190" cy="4891313"/>
          </a:xfrm>
          <a:prstGeom prst="rect">
            <a:avLst/>
          </a:prstGeom>
        </p:spPr>
      </p:pic>
    </p:spTree>
    <p:extLst>
      <p:ext uri="{BB962C8B-B14F-4D97-AF65-F5344CB8AC3E}">
        <p14:creationId xmlns:p14="http://schemas.microsoft.com/office/powerpoint/2010/main" val="238624699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2"/>
            <a:ext cx="7726680" cy="4187952"/>
          </a:xfrm>
        </p:spPr>
        <p:txBody>
          <a:bodyPr>
            <a:normAutofit lnSpcReduction="10000"/>
          </a:bodyPr>
          <a:lstStyle/>
          <a:p>
            <a:pPr marL="0" indent="0">
              <a:buNone/>
            </a:pPr>
            <a:r>
              <a:rPr lang="fr-FR" dirty="0" smtClean="0"/>
              <a:t>Le système d’exploitation Android est basé sur Linux. Au plus bas niveau de ce système se trouve un noyau Linux destiné à la gestion du matériel comme :</a:t>
            </a:r>
          </a:p>
          <a:p>
            <a:pPr marL="0" indent="0">
              <a:buNone/>
            </a:pPr>
            <a:endParaRPr lang="fr-FR" dirty="0" smtClean="0"/>
          </a:p>
          <a:p>
            <a:r>
              <a:rPr lang="fr-FR" dirty="0" smtClean="0">
                <a:latin typeface="Arial" charset="0"/>
              </a:rPr>
              <a:t>Drivers </a:t>
            </a:r>
            <a:r>
              <a:rPr lang="fr-FR" dirty="0">
                <a:latin typeface="Arial" charset="0"/>
              </a:rPr>
              <a:t>de ces terminaux, </a:t>
            </a:r>
            <a:endParaRPr lang="fr-FR" dirty="0" smtClean="0">
              <a:latin typeface="Arial" charset="0"/>
            </a:endParaRPr>
          </a:p>
          <a:p>
            <a:r>
              <a:rPr lang="fr-FR" dirty="0">
                <a:latin typeface="Arial" charset="0"/>
              </a:rPr>
              <a:t>L</a:t>
            </a:r>
            <a:r>
              <a:rPr lang="fr-FR" dirty="0" smtClean="0">
                <a:latin typeface="Arial" charset="0"/>
              </a:rPr>
              <a:t>a </a:t>
            </a:r>
            <a:r>
              <a:rPr lang="fr-FR" dirty="0">
                <a:latin typeface="Arial" charset="0"/>
              </a:rPr>
              <a:t>gestion de la </a:t>
            </a:r>
            <a:r>
              <a:rPr lang="fr-FR" dirty="0" smtClean="0">
                <a:latin typeface="Arial" charset="0"/>
              </a:rPr>
              <a:t>mémoire</a:t>
            </a:r>
            <a:r>
              <a:rPr lang="fr-FR" dirty="0">
                <a:latin typeface="Arial" charset="0"/>
              </a:rPr>
              <a:t>, </a:t>
            </a:r>
            <a:endParaRPr lang="fr-FR" dirty="0" smtClean="0">
              <a:latin typeface="Arial" charset="0"/>
            </a:endParaRPr>
          </a:p>
          <a:p>
            <a:r>
              <a:rPr lang="fr-FR" dirty="0">
                <a:latin typeface="Arial" charset="0"/>
              </a:rPr>
              <a:t>L</a:t>
            </a:r>
            <a:r>
              <a:rPr lang="fr-FR" dirty="0" smtClean="0">
                <a:latin typeface="Arial" charset="0"/>
              </a:rPr>
              <a:t>a </a:t>
            </a:r>
            <a:r>
              <a:rPr lang="fr-FR" dirty="0">
                <a:latin typeface="Arial" charset="0"/>
              </a:rPr>
              <a:t>gestion des processus </a:t>
            </a:r>
          </a:p>
          <a:p>
            <a:r>
              <a:rPr lang="fr-FR" dirty="0" smtClean="0">
                <a:latin typeface="Arial" charset="0"/>
              </a:rPr>
              <a:t>L’accès </a:t>
            </a:r>
            <a:r>
              <a:rPr lang="fr-FR" dirty="0">
                <a:latin typeface="Arial" charset="0"/>
              </a:rPr>
              <a:t>au </a:t>
            </a:r>
            <a:r>
              <a:rPr lang="fr-FR" dirty="0" smtClean="0">
                <a:latin typeface="Arial" charset="0"/>
              </a:rPr>
              <a:t>réseau</a:t>
            </a:r>
            <a:endParaRPr lang="fr-FR" dirty="0"/>
          </a:p>
          <a:p>
            <a:r>
              <a:rPr lang="fr-FR" dirty="0" smtClean="0"/>
              <a:t>…</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9</a:t>
            </a:fld>
            <a:endParaRPr kumimoji="0" lang="en-US"/>
          </a:p>
        </p:txBody>
      </p:sp>
      <p:sp>
        <p:nvSpPr>
          <p:cNvPr id="2" name="Title 1"/>
          <p:cNvSpPr>
            <a:spLocks noGrp="1"/>
          </p:cNvSpPr>
          <p:nvPr>
            <p:ph type="title"/>
          </p:nvPr>
        </p:nvSpPr>
        <p:spPr>
          <a:xfrm>
            <a:off x="749808" y="591630"/>
            <a:ext cx="7467600" cy="664146"/>
          </a:xfrm>
        </p:spPr>
        <p:txBody>
          <a:bodyPr>
            <a:normAutofit fontScale="90000"/>
          </a:bodyPr>
          <a:lstStyle/>
          <a:p>
            <a:pPr algn="ctr"/>
            <a:r>
              <a:rPr lang="fr-FR" dirty="0" smtClean="0"/>
              <a:t>Plateforme Android</a:t>
            </a:r>
            <a:endParaRPr lang="fr-FR" dirty="0"/>
          </a:p>
        </p:txBody>
      </p:sp>
    </p:spTree>
    <p:extLst>
      <p:ext uri="{BB962C8B-B14F-4D97-AF65-F5344CB8AC3E}">
        <p14:creationId xmlns:p14="http://schemas.microsoft.com/office/powerpoint/2010/main" val="73326815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1936"/>
            <a:ext cx="8065008" cy="5462016"/>
          </a:xfrm>
        </p:spPr>
        <p:txBody>
          <a:bodyPr/>
          <a:lstStyle/>
          <a:p>
            <a:pPr marL="0" indent="0">
              <a:buNone/>
            </a:pPr>
            <a:endParaRPr lang="fr-FR" dirty="0" smtClean="0"/>
          </a:p>
          <a:p>
            <a:pPr marL="0"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10</a:t>
            </a:fld>
            <a:endParaRPr kumimoji="0" lang="en-US"/>
          </a:p>
        </p:txBody>
      </p:sp>
      <p:sp>
        <p:nvSpPr>
          <p:cNvPr id="2" name="Title 1"/>
          <p:cNvSpPr>
            <a:spLocks noGrp="1"/>
          </p:cNvSpPr>
          <p:nvPr>
            <p:ph type="title"/>
          </p:nvPr>
        </p:nvSpPr>
        <p:spPr>
          <a:xfrm>
            <a:off x="445008" y="436562"/>
            <a:ext cx="7467600" cy="603186"/>
          </a:xfrm>
        </p:spPr>
        <p:txBody>
          <a:bodyPr>
            <a:normAutofit fontScale="90000"/>
          </a:bodyPr>
          <a:lstStyle/>
          <a:p>
            <a:pPr algn="ctr"/>
            <a:r>
              <a:rPr lang="fr-FR" dirty="0" smtClean="0"/>
              <a:t>Plateforme </a:t>
            </a:r>
            <a:r>
              <a:rPr lang="fr-FR" dirty="0"/>
              <a:t>/ Architecture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564" y="1186052"/>
            <a:ext cx="7686344" cy="4617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ight Arrow 5"/>
          <p:cNvSpPr/>
          <p:nvPr/>
        </p:nvSpPr>
        <p:spPr>
          <a:xfrm rot="10800000">
            <a:off x="8388908" y="1425537"/>
            <a:ext cx="711549" cy="59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ight Arrow 7"/>
          <p:cNvSpPr/>
          <p:nvPr/>
        </p:nvSpPr>
        <p:spPr>
          <a:xfrm rot="10800000">
            <a:off x="8388907" y="2397994"/>
            <a:ext cx="711549" cy="59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ight Arrow 8"/>
          <p:cNvSpPr/>
          <p:nvPr/>
        </p:nvSpPr>
        <p:spPr>
          <a:xfrm>
            <a:off x="-67042" y="3564069"/>
            <a:ext cx="711549" cy="59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160005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fontScale="85000" lnSpcReduction="20000"/>
          </a:bodyPr>
          <a:lstStyle/>
          <a:p>
            <a:r>
              <a:rPr lang="fr-FR" dirty="0" smtClean="0"/>
              <a:t>Outil de développement d’application </a:t>
            </a:r>
            <a:r>
              <a:rPr lang="fr-FR" dirty="0" err="1" smtClean="0"/>
              <a:t>Android</a:t>
            </a:r>
            <a:endParaRPr lang="fr-FR" dirty="0" smtClean="0"/>
          </a:p>
          <a:p>
            <a:endParaRPr lang="fr-FR" dirty="0" smtClean="0"/>
          </a:p>
          <a:p>
            <a:r>
              <a:rPr lang="fr-FR" dirty="0" smtClean="0"/>
              <a:t>Fournit un environnement unifié permettant de développer « facilement » des applications </a:t>
            </a:r>
            <a:r>
              <a:rPr lang="fr-FR" dirty="0" err="1" smtClean="0"/>
              <a:t>Android</a:t>
            </a:r>
            <a:endParaRPr lang="fr-FR" dirty="0" smtClean="0"/>
          </a:p>
          <a:p>
            <a:endParaRPr lang="fr-FR" dirty="0" smtClean="0"/>
          </a:p>
          <a:p>
            <a:r>
              <a:rPr lang="fr-FR" dirty="0" smtClean="0"/>
              <a:t>Mise à jour automatique via le </a:t>
            </a:r>
            <a:r>
              <a:rPr lang="fr-FR" dirty="0" err="1" smtClean="0"/>
              <a:t>SDKManager</a:t>
            </a:r>
            <a:endParaRPr lang="fr-FR" dirty="0" smtClean="0"/>
          </a:p>
          <a:p>
            <a:endParaRPr lang="fr-FR" dirty="0" smtClean="0"/>
          </a:p>
          <a:p>
            <a:r>
              <a:rPr lang="fr-FR" dirty="0" smtClean="0"/>
              <a:t>Prise en charge de toutes les versions d’</a:t>
            </a:r>
            <a:r>
              <a:rPr lang="fr-FR" dirty="0" err="1" smtClean="0"/>
              <a:t>Android</a:t>
            </a:r>
            <a:endParaRPr lang="fr-FR" dirty="0" smtClean="0"/>
          </a:p>
          <a:p>
            <a:endParaRPr lang="fr-FR" dirty="0" smtClean="0"/>
          </a:p>
          <a:p>
            <a:r>
              <a:rPr lang="fr-FR" dirty="0" smtClean="0"/>
              <a:t>Plusieurs Outils et API </a:t>
            </a:r>
          </a:p>
          <a:p>
            <a:pPr lvl="1"/>
            <a:r>
              <a:rPr lang="fr-FR" dirty="0" err="1" smtClean="0"/>
              <a:t>Android</a:t>
            </a:r>
            <a:r>
              <a:rPr lang="fr-FR" dirty="0" smtClean="0"/>
              <a:t> xx</a:t>
            </a:r>
          </a:p>
          <a:p>
            <a:pPr lvl="1"/>
            <a:r>
              <a:rPr lang="fr-FR" dirty="0" smtClean="0"/>
              <a:t>Google API xx </a:t>
            </a:r>
          </a:p>
          <a:p>
            <a:pPr lvl="1"/>
            <a:r>
              <a:rPr lang="fr-FR" dirty="0" smtClean="0"/>
              <a:t>Outils d’administration, de débogage …  </a:t>
            </a:r>
          </a:p>
          <a:p>
            <a:pPr marL="0"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11</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err="1" smtClean="0"/>
              <a:t>Android</a:t>
            </a:r>
            <a:r>
              <a:rPr lang="fr-FR" dirty="0" smtClean="0"/>
              <a:t> SDK</a:t>
            </a:r>
            <a:endParaRPr lang="fr-FR" dirty="0"/>
          </a:p>
        </p:txBody>
      </p:sp>
    </p:spTree>
    <p:extLst>
      <p:ext uri="{BB962C8B-B14F-4D97-AF65-F5344CB8AC3E}">
        <p14:creationId xmlns:p14="http://schemas.microsoft.com/office/powerpoint/2010/main" val="230607165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0-#ppt_h/2"/>
                                          </p:val>
                                        </p:tav>
                                        <p:tav tm="100000">
                                          <p:val>
                                            <p:strVal val="#ppt_y"/>
                                          </p:val>
                                        </p:tav>
                                      </p:tavLst>
                                    </p:anim>
                                  </p:childTnLst>
                                </p:cTn>
                              </p:par>
                              <p:par>
                                <p:cTn id="33" presetID="2" presetClass="entr" presetSubtype="9"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0-#ppt_h/2"/>
                                          </p:val>
                                        </p:tav>
                                        <p:tav tm="100000">
                                          <p:val>
                                            <p:strVal val="#ppt_y"/>
                                          </p:val>
                                        </p:tav>
                                      </p:tavLst>
                                    </p:anim>
                                  </p:childTnLst>
                                </p:cTn>
                              </p:par>
                              <p:par>
                                <p:cTn id="37" presetID="2" presetClass="entr" presetSubtype="9"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0-#ppt_h/2"/>
                                          </p:val>
                                        </p:tav>
                                        <p:tav tm="100000">
                                          <p:val>
                                            <p:strVal val="#ppt_y"/>
                                          </p:val>
                                        </p:tav>
                                      </p:tavLst>
                                    </p:anim>
                                  </p:childTnLst>
                                </p:cTn>
                              </p:par>
                              <p:par>
                                <p:cTn id="41" presetID="2" presetClass="entr" presetSubtype="9"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fontScale="77500" lnSpcReduction="20000"/>
          </a:bodyPr>
          <a:lstStyle/>
          <a:p>
            <a:r>
              <a:rPr lang="fr-FR" b="1" dirty="0" smtClean="0">
                <a:sym typeface="Wingdings" pitchFamily="2" charset="2"/>
              </a:rPr>
              <a:t>ADB </a:t>
            </a:r>
            <a:r>
              <a:rPr lang="fr-FR" dirty="0" smtClean="0"/>
              <a:t>: Outil en ligne de commande permettant d’administrer un terminal (virtuel, réel)  : </a:t>
            </a:r>
          </a:p>
          <a:p>
            <a:pPr lvl="1"/>
            <a:r>
              <a:rPr lang="fr-FR" dirty="0" smtClean="0"/>
              <a:t>Transférer des fichiers (push / pull)</a:t>
            </a:r>
          </a:p>
          <a:p>
            <a:pPr lvl="1"/>
            <a:r>
              <a:rPr lang="fr-FR" dirty="0" smtClean="0"/>
              <a:t>Installer une application (</a:t>
            </a:r>
            <a:r>
              <a:rPr lang="fr-FR" dirty="0" err="1" smtClean="0"/>
              <a:t>install</a:t>
            </a:r>
            <a:r>
              <a:rPr lang="fr-FR" dirty="0" smtClean="0"/>
              <a:t>)</a:t>
            </a:r>
          </a:p>
          <a:p>
            <a:pPr lvl="1"/>
            <a:r>
              <a:rPr lang="fr-FR" dirty="0" smtClean="0"/>
              <a:t>Connexion par sockets (</a:t>
            </a:r>
            <a:r>
              <a:rPr lang="fr-FR" dirty="0" err="1" smtClean="0"/>
              <a:t>forward</a:t>
            </a:r>
            <a:r>
              <a:rPr lang="fr-FR" dirty="0" smtClean="0"/>
              <a:t>)</a:t>
            </a:r>
          </a:p>
          <a:p>
            <a:pPr lvl="1"/>
            <a:endParaRPr lang="fr-FR" dirty="0" smtClean="0"/>
          </a:p>
          <a:p>
            <a:r>
              <a:rPr lang="fr-FR" dirty="0" smtClean="0"/>
              <a:t> </a:t>
            </a:r>
            <a:r>
              <a:rPr lang="fr-FR" b="1" dirty="0" smtClean="0"/>
              <a:t>dx</a:t>
            </a:r>
            <a:r>
              <a:rPr lang="fr-FR" dirty="0" smtClean="0"/>
              <a:t> </a:t>
            </a:r>
            <a:r>
              <a:rPr lang="fr-FR" dirty="0" smtClean="0">
                <a:sym typeface="Wingdings" panose="05000000000000000000" pitchFamily="2" charset="2"/>
              </a:rPr>
              <a:t>:  Compilateur </a:t>
            </a:r>
            <a:r>
              <a:rPr lang="fr-FR" dirty="0" err="1" smtClean="0">
                <a:sym typeface="Wingdings" panose="05000000000000000000" pitchFamily="2" charset="2"/>
              </a:rPr>
              <a:t>Android</a:t>
            </a:r>
            <a:r>
              <a:rPr lang="fr-FR" dirty="0" smtClean="0">
                <a:sym typeface="Wingdings" panose="05000000000000000000" pitchFamily="2" charset="2"/>
              </a:rPr>
              <a:t> qui t</a:t>
            </a:r>
            <a:r>
              <a:rPr lang="fr-FR" dirty="0" smtClean="0"/>
              <a:t>ransforme le </a:t>
            </a:r>
            <a:r>
              <a:rPr lang="fr-FR" dirty="0" err="1" smtClean="0"/>
              <a:t>bytecode</a:t>
            </a:r>
            <a:r>
              <a:rPr lang="fr-FR" dirty="0" smtClean="0"/>
              <a:t> java en code </a:t>
            </a:r>
            <a:r>
              <a:rPr lang="fr-FR" dirty="0" err="1" smtClean="0"/>
              <a:t>Dalvik</a:t>
            </a:r>
            <a:endParaRPr lang="fr-FR" dirty="0" smtClean="0"/>
          </a:p>
          <a:p>
            <a:endParaRPr lang="fr-FR" dirty="0" smtClean="0"/>
          </a:p>
          <a:p>
            <a:r>
              <a:rPr lang="fr-FR" b="1" dirty="0" err="1" smtClean="0"/>
              <a:t>apkbuilder</a:t>
            </a:r>
            <a:r>
              <a:rPr lang="fr-FR" dirty="0" smtClean="0"/>
              <a:t> </a:t>
            </a:r>
            <a:r>
              <a:rPr lang="fr-FR" dirty="0">
                <a:sym typeface="Wingdings" panose="05000000000000000000" pitchFamily="2" charset="2"/>
              </a:rPr>
              <a:t>:</a:t>
            </a:r>
            <a:r>
              <a:rPr lang="fr-FR" dirty="0" smtClean="0">
                <a:sym typeface="Wingdings" panose="05000000000000000000" pitchFamily="2" charset="2"/>
              </a:rPr>
              <a:t> C</a:t>
            </a:r>
            <a:r>
              <a:rPr lang="fr-FR" dirty="0" smtClean="0"/>
              <a:t>ompiler les sources d’une application </a:t>
            </a:r>
            <a:r>
              <a:rPr lang="fr-FR" dirty="0" err="1" smtClean="0"/>
              <a:t>Android</a:t>
            </a:r>
            <a:r>
              <a:rPr lang="fr-FR" dirty="0" smtClean="0"/>
              <a:t> pour constituer une </a:t>
            </a:r>
            <a:r>
              <a:rPr lang="fr-FR" dirty="0" err="1" smtClean="0"/>
              <a:t>archieve</a:t>
            </a:r>
            <a:r>
              <a:rPr lang="fr-FR" dirty="0" smtClean="0"/>
              <a:t> (.</a:t>
            </a:r>
            <a:r>
              <a:rPr lang="fr-FR" dirty="0" err="1" smtClean="0"/>
              <a:t>apk</a:t>
            </a:r>
            <a:r>
              <a:rPr lang="fr-FR" dirty="0" smtClean="0"/>
              <a:t>) directement installable sous un terminal </a:t>
            </a:r>
            <a:r>
              <a:rPr lang="fr-FR" dirty="0" err="1" smtClean="0"/>
              <a:t>Android</a:t>
            </a:r>
            <a:endParaRPr lang="fr-FR" dirty="0" smtClean="0"/>
          </a:p>
          <a:p>
            <a:endParaRPr lang="fr-FR" dirty="0" smtClean="0"/>
          </a:p>
          <a:p>
            <a:r>
              <a:rPr lang="fr-FR" b="1" dirty="0" smtClean="0"/>
              <a:t>DDMS / Monitor </a:t>
            </a:r>
            <a:r>
              <a:rPr lang="fr-FR" dirty="0" smtClean="0">
                <a:sym typeface="Wingdings" panose="05000000000000000000" pitchFamily="2" charset="2"/>
              </a:rPr>
              <a:t>: </a:t>
            </a:r>
            <a:r>
              <a:rPr lang="fr-FR" dirty="0" smtClean="0"/>
              <a:t>Monitoring sur les activités du terminale </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12</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smtClean="0"/>
              <a:t>Outils du SDK</a:t>
            </a:r>
            <a:endParaRPr lang="fr-FR" dirty="0"/>
          </a:p>
        </p:txBody>
      </p:sp>
    </p:spTree>
    <p:extLst>
      <p:ext uri="{BB962C8B-B14F-4D97-AF65-F5344CB8AC3E}">
        <p14:creationId xmlns:p14="http://schemas.microsoft.com/office/powerpoint/2010/main" val="350360580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2"/>
          <p:cNvSpPr txBox="1">
            <a:spLocks noChangeArrowheads="1"/>
          </p:cNvSpPr>
          <p:nvPr/>
        </p:nvSpPr>
        <p:spPr bwMode="auto">
          <a:xfrm>
            <a:off x="1768702" y="181883"/>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81000"/>
              </a:lnSpc>
            </a:pPr>
            <a:r>
              <a:rPr lang="en-GB" altLang="fr-FR" sz="3700" b="1" dirty="0">
                <a:solidFill>
                  <a:schemeClr val="tx2"/>
                </a:solidFill>
                <a:effectLst>
                  <a:outerShdw blurRad="31750" dist="25400" dir="5400000" algn="tl" rotWithShape="0">
                    <a:srgbClr val="000000">
                      <a:alpha val="25000"/>
                    </a:srgbClr>
                  </a:outerShdw>
                </a:effectLst>
                <a:latin typeface="+mj-lt"/>
                <a:cs typeface="+mj-cs"/>
              </a:rPr>
              <a:t>Compilation</a:t>
            </a:r>
          </a:p>
        </p:txBody>
      </p:sp>
      <p:sp>
        <p:nvSpPr>
          <p:cNvPr id="49156"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06A9CACD-E67F-4371-BA54-DEBC3AED104D}" type="slidenum">
              <a:rPr lang="en-GB" altLang="fr-FR">
                <a:solidFill>
                  <a:srgbClr val="000000"/>
                </a:solidFill>
              </a:rPr>
              <a:pPr>
                <a:lnSpc>
                  <a:spcPct val="76000"/>
                </a:lnSpc>
              </a:pPr>
              <a:t>13</a:t>
            </a:fld>
            <a:endParaRPr lang="en-GB" altLang="fr-FR">
              <a:solidFill>
                <a:srgbClr val="000000"/>
              </a:solidFill>
            </a:endParaRPr>
          </a:p>
        </p:txBody>
      </p:sp>
      <p:sp>
        <p:nvSpPr>
          <p:cNvPr id="49157" name="Text Box 4"/>
          <p:cNvSpPr txBox="1">
            <a:spLocks noChangeArrowheads="1"/>
          </p:cNvSpPr>
          <p:nvPr/>
        </p:nvSpPr>
        <p:spPr bwMode="auto">
          <a:xfrm>
            <a:off x="1547813" y="1268413"/>
            <a:ext cx="7056437"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algn="l">
              <a:lnSpc>
                <a:spcPct val="80000"/>
              </a:lnSpc>
              <a:spcBef>
                <a:spcPts val="600"/>
              </a:spcBef>
              <a:buClr>
                <a:schemeClr val="accent1"/>
              </a:buClr>
              <a:buFont typeface="Wingdings" pitchFamily="2" charset="2"/>
              <a:buChar char=""/>
            </a:pPr>
            <a:r>
              <a:rPr lang="en-GB" altLang="fr-FR" sz="2100" dirty="0">
                <a:solidFill>
                  <a:schemeClr val="tx1"/>
                </a:solidFill>
                <a:effectLst/>
                <a:latin typeface="+mn-lt"/>
                <a:ea typeface="+mn-ea"/>
                <a:cs typeface="+mn-cs"/>
              </a:rPr>
              <a:t>La compilation sous </a:t>
            </a:r>
            <a:r>
              <a:rPr lang="en-GB" altLang="fr-FR" sz="2100" dirty="0" smtClean="0">
                <a:solidFill>
                  <a:schemeClr val="tx1"/>
                </a:solidFill>
                <a:effectLst/>
                <a:latin typeface="+mn-lt"/>
                <a:ea typeface="+mn-ea"/>
                <a:cs typeface="+mn-cs"/>
              </a:rPr>
              <a:t>Android avec le plugin ADT </a:t>
            </a:r>
            <a:r>
              <a:rPr lang="en-GB" altLang="fr-FR" sz="2100" dirty="0" err="1" smtClean="0">
                <a:solidFill>
                  <a:schemeClr val="tx1"/>
                </a:solidFill>
                <a:effectLst/>
                <a:latin typeface="+mn-lt"/>
                <a:ea typeface="+mn-ea"/>
                <a:cs typeface="+mn-cs"/>
              </a:rPr>
              <a:t>est</a:t>
            </a:r>
            <a:r>
              <a:rPr lang="en-GB" altLang="fr-FR" sz="2100" dirty="0" smtClean="0">
                <a:solidFill>
                  <a:schemeClr val="tx1"/>
                </a:solidFill>
                <a:effectLst/>
                <a:latin typeface="+mn-lt"/>
                <a:ea typeface="+mn-ea"/>
                <a:cs typeface="+mn-cs"/>
              </a:rPr>
              <a:t> </a:t>
            </a:r>
            <a:r>
              <a:rPr lang="en-GB" altLang="fr-FR" sz="2100" dirty="0" err="1" smtClean="0">
                <a:solidFill>
                  <a:schemeClr val="tx1"/>
                </a:solidFill>
                <a:effectLst/>
                <a:latin typeface="+mn-lt"/>
                <a:ea typeface="+mn-ea"/>
                <a:cs typeface="+mn-cs"/>
              </a:rPr>
              <a:t>automatisée</a:t>
            </a:r>
            <a:r>
              <a:rPr lang="en-GB" altLang="fr-FR" sz="2100" dirty="0" smtClean="0">
                <a:solidFill>
                  <a:schemeClr val="tx1"/>
                </a:solidFill>
                <a:effectLst/>
                <a:latin typeface="+mn-lt"/>
                <a:ea typeface="+mn-ea"/>
                <a:cs typeface="+mn-cs"/>
              </a:rPr>
              <a:t>.</a:t>
            </a:r>
            <a:endParaRPr lang="en-GB" altLang="fr-FR" sz="2100" dirty="0">
              <a:solidFill>
                <a:schemeClr val="tx1"/>
              </a:solidFill>
              <a:effectLst/>
              <a:latin typeface="+mn-lt"/>
              <a:ea typeface="+mn-ea"/>
              <a:cs typeface="+mn-cs"/>
            </a:endParaRPr>
          </a:p>
          <a:p>
            <a:pPr algn="l">
              <a:lnSpc>
                <a:spcPct val="80000"/>
              </a:lnSpc>
              <a:spcBef>
                <a:spcPts val="600"/>
              </a:spcBef>
              <a:buClr>
                <a:schemeClr val="accent1"/>
              </a:buClr>
              <a:buFont typeface="Wingdings" pitchFamily="2" charset="2"/>
              <a:buChar char=""/>
            </a:pPr>
            <a:endParaRPr lang="en-GB" altLang="fr-FR" sz="2100" dirty="0">
              <a:solidFill>
                <a:schemeClr val="tx1"/>
              </a:solidFill>
              <a:effectLst/>
              <a:latin typeface="+mn-lt"/>
              <a:ea typeface="+mn-ea"/>
              <a:cs typeface="+mn-cs"/>
            </a:endParaRPr>
          </a:p>
          <a:p>
            <a:pPr algn="l">
              <a:lnSpc>
                <a:spcPct val="80000"/>
              </a:lnSpc>
              <a:spcBef>
                <a:spcPts val="600"/>
              </a:spcBef>
              <a:buClr>
                <a:schemeClr val="accent1"/>
              </a:buClr>
              <a:buFont typeface="Wingdings" pitchFamily="2" charset="2"/>
              <a:buChar char=""/>
            </a:pPr>
            <a:r>
              <a:rPr lang="en-GB" altLang="fr-FR" sz="2100" dirty="0">
                <a:solidFill>
                  <a:schemeClr val="tx1"/>
                </a:solidFill>
                <a:effectLst/>
                <a:latin typeface="+mn-lt"/>
                <a:ea typeface="+mn-ea"/>
                <a:cs typeface="+mn-cs"/>
              </a:rPr>
              <a:t>Android SDK utilise </a:t>
            </a:r>
            <a:r>
              <a:rPr lang="en-GB" altLang="fr-FR" sz="2100" dirty="0" err="1">
                <a:solidFill>
                  <a:schemeClr val="tx1"/>
                </a:solidFill>
                <a:effectLst/>
                <a:latin typeface="+mn-lt"/>
                <a:ea typeface="+mn-ea"/>
                <a:cs typeface="+mn-cs"/>
              </a:rPr>
              <a:t>aussi</a:t>
            </a:r>
            <a:r>
              <a:rPr lang="en-GB" altLang="fr-FR" sz="2100" dirty="0">
                <a:solidFill>
                  <a:schemeClr val="tx1"/>
                </a:solidFill>
                <a:effectLst/>
                <a:latin typeface="+mn-lt"/>
                <a:ea typeface="+mn-ea"/>
                <a:cs typeface="+mn-cs"/>
              </a:rPr>
              <a:t> ANT pour </a:t>
            </a:r>
            <a:r>
              <a:rPr lang="en-GB" altLang="fr-FR" sz="2100" dirty="0" err="1">
                <a:solidFill>
                  <a:schemeClr val="tx1"/>
                </a:solidFill>
                <a:effectLst/>
                <a:latin typeface="+mn-lt"/>
                <a:ea typeface="+mn-ea"/>
                <a:cs typeface="+mn-cs"/>
              </a:rPr>
              <a:t>automatiser</a:t>
            </a:r>
            <a:r>
              <a:rPr lang="en-GB" altLang="fr-FR" sz="2100" dirty="0">
                <a:solidFill>
                  <a:schemeClr val="tx1"/>
                </a:solidFill>
                <a:effectLst/>
                <a:latin typeface="+mn-lt"/>
                <a:ea typeface="+mn-ea"/>
                <a:cs typeface="+mn-cs"/>
              </a:rPr>
              <a:t> la compilation.</a:t>
            </a:r>
          </a:p>
          <a:p>
            <a:pPr algn="l">
              <a:lnSpc>
                <a:spcPct val="80000"/>
              </a:lnSpc>
              <a:spcBef>
                <a:spcPts val="600"/>
              </a:spcBef>
              <a:buClr>
                <a:schemeClr val="accent1"/>
              </a:buClr>
              <a:buFont typeface="Wingdings" pitchFamily="2" charset="2"/>
              <a:buChar char=""/>
            </a:pPr>
            <a:endParaRPr lang="en-GB" altLang="fr-FR" sz="2100" dirty="0">
              <a:solidFill>
                <a:schemeClr val="tx1"/>
              </a:solidFill>
              <a:effectLst/>
              <a:latin typeface="+mn-lt"/>
              <a:ea typeface="+mn-ea"/>
              <a:cs typeface="+mn-cs"/>
            </a:endParaRPr>
          </a:p>
          <a:p>
            <a:pPr algn="l">
              <a:lnSpc>
                <a:spcPct val="80000"/>
              </a:lnSpc>
              <a:spcBef>
                <a:spcPts val="600"/>
              </a:spcBef>
              <a:buClr>
                <a:schemeClr val="accent1"/>
              </a:buClr>
              <a:buFont typeface="Wingdings" pitchFamily="2" charset="2"/>
              <a:buChar char=""/>
            </a:pPr>
            <a:r>
              <a:rPr lang="en-GB" altLang="fr-FR" sz="2100" dirty="0">
                <a:solidFill>
                  <a:schemeClr val="tx1"/>
                </a:solidFill>
                <a:effectLst/>
                <a:latin typeface="+mn-lt"/>
                <a:ea typeface="+mn-ea"/>
                <a:cs typeface="+mn-cs"/>
              </a:rPr>
              <a:t>Android 2.2 </a:t>
            </a:r>
            <a:r>
              <a:rPr lang="en-GB" altLang="fr-FR" sz="2100" dirty="0" err="1">
                <a:solidFill>
                  <a:schemeClr val="tx1"/>
                </a:solidFill>
                <a:effectLst/>
                <a:latin typeface="+mn-lt"/>
                <a:ea typeface="+mn-ea"/>
                <a:cs typeface="+mn-cs"/>
              </a:rPr>
              <a:t>Froyo</a:t>
            </a:r>
            <a:r>
              <a:rPr lang="en-GB" altLang="fr-FR" sz="2100" dirty="0">
                <a:solidFill>
                  <a:schemeClr val="tx1"/>
                </a:solidFill>
                <a:effectLst/>
                <a:latin typeface="+mn-lt"/>
                <a:ea typeface="+mn-ea"/>
                <a:cs typeface="+mn-cs"/>
              </a:rPr>
              <a:t> </a:t>
            </a:r>
            <a:r>
              <a:rPr lang="en-GB" altLang="fr-FR" sz="2100" dirty="0" err="1">
                <a:solidFill>
                  <a:schemeClr val="tx1"/>
                </a:solidFill>
                <a:effectLst/>
                <a:latin typeface="+mn-lt"/>
                <a:ea typeface="+mn-ea"/>
                <a:cs typeface="+mn-cs"/>
              </a:rPr>
              <a:t>intégre</a:t>
            </a:r>
            <a:r>
              <a:rPr lang="en-GB" altLang="fr-FR" sz="2100" dirty="0">
                <a:solidFill>
                  <a:schemeClr val="tx1"/>
                </a:solidFill>
                <a:effectLst/>
                <a:latin typeface="+mn-lt"/>
                <a:ea typeface="+mn-ea"/>
                <a:cs typeface="+mn-cs"/>
              </a:rPr>
              <a:t> le  </a:t>
            </a:r>
            <a:r>
              <a:rPr lang="en-GB" altLang="fr-FR" sz="2100" dirty="0" err="1">
                <a:solidFill>
                  <a:schemeClr val="tx1"/>
                </a:solidFill>
                <a:effectLst/>
                <a:latin typeface="+mn-lt"/>
                <a:ea typeface="+mn-ea"/>
                <a:cs typeface="+mn-cs"/>
              </a:rPr>
              <a:t>compilateur</a:t>
            </a:r>
            <a:r>
              <a:rPr lang="en-GB" altLang="fr-FR" sz="2100" dirty="0">
                <a:solidFill>
                  <a:schemeClr val="tx1"/>
                </a:solidFill>
                <a:effectLst/>
                <a:latin typeface="+mn-lt"/>
                <a:ea typeface="+mn-ea"/>
                <a:cs typeface="+mn-cs"/>
              </a:rPr>
              <a:t> JIT(Just in Time compiler) stable.</a:t>
            </a:r>
          </a:p>
          <a:p>
            <a:pPr algn="l" eaLnBrk="1" hangingPunct="1">
              <a:lnSpc>
                <a:spcPct val="87000"/>
              </a:lnSpc>
              <a:spcBef>
                <a:spcPts val="600"/>
              </a:spcBef>
              <a:buFont typeface="Wingdings" pitchFamily="2" charset="2"/>
              <a:buChar char=""/>
            </a:pPr>
            <a:endParaRPr lang="en-GB" altLang="fr-FR" sz="2400" dirty="0">
              <a:solidFill>
                <a:srgbClr val="000000"/>
              </a:solidFill>
            </a:endParaRPr>
          </a:p>
          <a:p>
            <a:pPr algn="l" eaLnBrk="1" hangingPunct="1">
              <a:lnSpc>
                <a:spcPct val="87000"/>
              </a:lnSpc>
              <a:spcBef>
                <a:spcPts val="600"/>
              </a:spcBef>
              <a:buFont typeface="Wingdings" pitchFamily="2" charset="2"/>
              <a:buChar char=""/>
            </a:pPr>
            <a:endParaRPr lang="en-GB" altLang="fr-FR" sz="2400" dirty="0">
              <a:solidFill>
                <a:srgbClr val="000000"/>
              </a:solidFill>
            </a:endParaRPr>
          </a:p>
          <a:p>
            <a:pPr algn="l" eaLnBrk="1" hangingPunct="1">
              <a:lnSpc>
                <a:spcPct val="87000"/>
              </a:lnSpc>
              <a:spcBef>
                <a:spcPts val="600"/>
              </a:spcBef>
              <a:buFont typeface="Wingdings" pitchFamily="2" charset="2"/>
              <a:buChar char=""/>
            </a:pPr>
            <a:endParaRPr lang="en-GB" altLang="fr-FR" sz="2400" dirty="0">
              <a:solidFill>
                <a:srgbClr val="000000"/>
              </a:solidFill>
            </a:endParaRPr>
          </a:p>
        </p:txBody>
      </p:sp>
    </p:spTree>
    <p:extLst>
      <p:ext uri="{BB962C8B-B14F-4D97-AF65-F5344CB8AC3E}">
        <p14:creationId xmlns:p14="http://schemas.microsoft.com/office/powerpoint/2010/main" val="32783170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a:bodyPr>
          <a:lstStyle/>
          <a:p>
            <a:pPr marL="0" indent="0">
              <a:buNone/>
            </a:pPr>
            <a:r>
              <a:rPr lang="fr-FR" dirty="0"/>
              <a:t> </a:t>
            </a:r>
            <a:r>
              <a:rPr lang="fr-FR" dirty="0" smtClean="0"/>
              <a:t> </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14</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smtClean="0"/>
              <a:t>Compilation</a:t>
            </a:r>
            <a:endParaRPr lang="fr-FR"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46" y="1117600"/>
            <a:ext cx="6642768" cy="500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06716" y="6276450"/>
            <a:ext cx="4127798" cy="307777"/>
          </a:xfrm>
          <a:prstGeom prst="rect">
            <a:avLst/>
          </a:prstGeom>
          <a:noFill/>
        </p:spPr>
        <p:txBody>
          <a:bodyPr wrap="none" rtlCol="0">
            <a:spAutoFit/>
          </a:bodyPr>
          <a:lstStyle/>
          <a:p>
            <a:r>
              <a:rPr lang="fr-FR" dirty="0">
                <a:solidFill>
                  <a:schemeClr val="tx1"/>
                </a:solidFill>
              </a:rPr>
              <a:t>http://developer.android.com/tools/building/index.html</a:t>
            </a:r>
          </a:p>
        </p:txBody>
      </p:sp>
    </p:spTree>
    <p:extLst>
      <p:ext uri="{BB962C8B-B14F-4D97-AF65-F5344CB8AC3E}">
        <p14:creationId xmlns:p14="http://schemas.microsoft.com/office/powerpoint/2010/main" val="389432817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2"/>
          <p:cNvSpPr txBox="1">
            <a:spLocks noChangeArrowheads="1"/>
          </p:cNvSpPr>
          <p:nvPr/>
        </p:nvSpPr>
        <p:spPr bwMode="auto">
          <a:xfrm>
            <a:off x="856342" y="309563"/>
            <a:ext cx="747644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gn="ctr">
              <a:lnSpc>
                <a:spcPct val="81000"/>
              </a:lnSpc>
            </a:pPr>
            <a:r>
              <a:rPr lang="en-GB" altLang="fr-FR" sz="3700" b="1" dirty="0" err="1">
                <a:solidFill>
                  <a:schemeClr val="tx2"/>
                </a:solidFill>
                <a:effectLst>
                  <a:outerShdw blurRad="31750" dist="25400" dir="5400000" algn="tl" rotWithShape="0">
                    <a:srgbClr val="000000">
                      <a:alpha val="25000"/>
                    </a:srgbClr>
                  </a:outerShdw>
                </a:effectLst>
                <a:latin typeface="+mj-lt"/>
                <a:cs typeface="+mj-cs"/>
              </a:rPr>
              <a:t>Contraintes</a:t>
            </a:r>
            <a:r>
              <a:rPr lang="en-GB" altLang="fr-FR" sz="3700" b="1" dirty="0" smtClean="0">
                <a:solidFill>
                  <a:schemeClr val="tx2"/>
                </a:solidFill>
                <a:effectLst/>
                <a:latin typeface="+mj-lt"/>
                <a:ea typeface="+mj-ea"/>
                <a:cs typeface="+mj-cs"/>
              </a:rPr>
              <a:t> </a:t>
            </a:r>
            <a:r>
              <a:rPr lang="en-GB" altLang="fr-FR" sz="3700" b="1" dirty="0">
                <a:solidFill>
                  <a:schemeClr val="tx2"/>
                </a:solidFill>
                <a:effectLst>
                  <a:outerShdw blurRad="31750" dist="25400" dir="5400000" algn="tl" rotWithShape="0">
                    <a:srgbClr val="000000">
                      <a:alpha val="25000"/>
                    </a:srgbClr>
                  </a:outerShdw>
                </a:effectLst>
                <a:latin typeface="+mj-lt"/>
                <a:cs typeface="+mj-cs"/>
              </a:rPr>
              <a:t>Mobiles</a:t>
            </a:r>
          </a:p>
        </p:txBody>
      </p:sp>
      <p:sp>
        <p:nvSpPr>
          <p:cNvPr id="51205" name="Text Box 4"/>
          <p:cNvSpPr txBox="1">
            <a:spLocks noChangeArrowheads="1"/>
          </p:cNvSpPr>
          <p:nvPr/>
        </p:nvSpPr>
        <p:spPr bwMode="auto">
          <a:xfrm>
            <a:off x="1500188" y="1071563"/>
            <a:ext cx="7056437"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0" indent="0" algn="l" eaLnBrk="1" hangingPunct="1">
              <a:lnSpc>
                <a:spcPct val="87000"/>
              </a:lnSpc>
              <a:spcBef>
                <a:spcPts val="600"/>
              </a:spcBef>
            </a:pPr>
            <a:endParaRPr lang="en-GB" altLang="fr-FR" sz="2000" dirty="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smtClean="0">
                <a:solidFill>
                  <a:schemeClr val="tx1"/>
                </a:solidFill>
                <a:effectLst/>
                <a:latin typeface="+mn-lt"/>
                <a:ea typeface="+mn-ea"/>
                <a:cs typeface="+mn-cs"/>
              </a:rPr>
              <a:t>Les </a:t>
            </a:r>
            <a:r>
              <a:rPr lang="en-GB" altLang="fr-FR" sz="2000" dirty="0" err="1">
                <a:solidFill>
                  <a:schemeClr val="tx1"/>
                </a:solidFill>
                <a:effectLst/>
                <a:latin typeface="+mn-lt"/>
                <a:ea typeface="+mn-ea"/>
                <a:cs typeface="+mn-cs"/>
              </a:rPr>
              <a:t>contraintes</a:t>
            </a:r>
            <a:r>
              <a:rPr lang="en-GB" altLang="fr-FR" sz="2000" dirty="0">
                <a:solidFill>
                  <a:schemeClr val="tx1"/>
                </a:solidFill>
                <a:effectLst/>
                <a:latin typeface="+mn-lt"/>
                <a:ea typeface="+mn-ea"/>
                <a:cs typeface="+mn-cs"/>
              </a:rPr>
              <a:t> de test</a:t>
            </a:r>
            <a:r>
              <a:rPr lang="en-GB" altLang="fr-FR" sz="2000" dirty="0" smtClean="0">
                <a:solidFill>
                  <a:schemeClr val="tx1"/>
                </a:solidFill>
                <a:effectLst/>
                <a:latin typeface="+mn-lt"/>
                <a:ea typeface="+mn-ea"/>
                <a:cs typeface="+mn-cs"/>
              </a:rPr>
              <a:t>;</a:t>
            </a:r>
          </a:p>
          <a:p>
            <a:pPr marL="314325" lvl="1" indent="-314325" algn="l">
              <a:lnSpc>
                <a:spcPct val="90000"/>
              </a:lnSpc>
              <a:spcBef>
                <a:spcPts val="600"/>
              </a:spcBef>
              <a:buClr>
                <a:schemeClr val="accent1"/>
              </a:buClr>
              <a:buFont typeface="Wingdings" pitchFamily="2" charset="2"/>
              <a:buChar char=""/>
            </a:pPr>
            <a:endParaRPr lang="en-GB" altLang="fr-FR" sz="2000" dirty="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a:solidFill>
                  <a:schemeClr val="tx1"/>
                </a:solidFill>
                <a:effectLst/>
                <a:latin typeface="+mn-lt"/>
                <a:ea typeface="+mn-ea"/>
                <a:cs typeface="+mn-cs"/>
              </a:rPr>
              <a:t>Le </a:t>
            </a:r>
            <a:r>
              <a:rPr lang="en-GB" altLang="fr-FR" sz="2000" dirty="0" err="1">
                <a:solidFill>
                  <a:schemeClr val="tx1"/>
                </a:solidFill>
                <a:effectLst/>
                <a:latin typeface="+mn-lt"/>
                <a:ea typeface="+mn-ea"/>
                <a:cs typeface="+mn-cs"/>
              </a:rPr>
              <a:t>faible</a:t>
            </a:r>
            <a:r>
              <a:rPr lang="en-GB" altLang="fr-FR" sz="2000" dirty="0">
                <a:solidFill>
                  <a:schemeClr val="tx1"/>
                </a:solidFill>
                <a:effectLst/>
                <a:latin typeface="+mn-lt"/>
                <a:ea typeface="+mn-ea"/>
                <a:cs typeface="+mn-cs"/>
              </a:rPr>
              <a:t> </a:t>
            </a:r>
            <a:r>
              <a:rPr lang="en-GB" altLang="fr-FR" sz="2000" dirty="0" err="1">
                <a:solidFill>
                  <a:schemeClr val="tx1"/>
                </a:solidFill>
                <a:effectLst/>
                <a:latin typeface="+mn-lt"/>
                <a:ea typeface="+mn-ea"/>
                <a:cs typeface="+mn-cs"/>
              </a:rPr>
              <a:t>nombre</a:t>
            </a:r>
            <a:r>
              <a:rPr lang="en-GB" altLang="fr-FR" sz="2000" dirty="0">
                <a:solidFill>
                  <a:schemeClr val="tx1"/>
                </a:solidFill>
                <a:effectLst/>
                <a:latin typeface="+mn-lt"/>
                <a:ea typeface="+mn-ea"/>
                <a:cs typeface="+mn-cs"/>
              </a:rPr>
              <a:t> </a:t>
            </a:r>
            <a:r>
              <a:rPr lang="en-GB" altLang="fr-FR" sz="2000" dirty="0" err="1">
                <a:solidFill>
                  <a:schemeClr val="tx1"/>
                </a:solidFill>
                <a:effectLst/>
                <a:latin typeface="+mn-lt"/>
                <a:ea typeface="+mn-ea"/>
                <a:cs typeface="+mn-cs"/>
              </a:rPr>
              <a:t>d’API</a:t>
            </a:r>
            <a:r>
              <a:rPr lang="en-GB" altLang="fr-FR" sz="2000" dirty="0">
                <a:solidFill>
                  <a:schemeClr val="tx1"/>
                </a:solidFill>
                <a:effectLst/>
                <a:latin typeface="+mn-lt"/>
                <a:ea typeface="+mn-ea"/>
                <a:cs typeface="+mn-cs"/>
              </a:rPr>
              <a:t> </a:t>
            </a:r>
            <a:r>
              <a:rPr lang="en-GB" altLang="fr-FR" sz="2000" dirty="0" err="1">
                <a:solidFill>
                  <a:schemeClr val="tx1"/>
                </a:solidFill>
                <a:effectLst/>
                <a:latin typeface="+mn-lt"/>
                <a:ea typeface="+mn-ea"/>
                <a:cs typeface="+mn-cs"/>
              </a:rPr>
              <a:t>disponibles</a:t>
            </a:r>
            <a:r>
              <a:rPr lang="en-GB" altLang="fr-FR" sz="2000" dirty="0" smtClean="0">
                <a:solidFill>
                  <a:schemeClr val="tx1"/>
                </a:solidFill>
                <a:effectLst/>
                <a:latin typeface="+mn-lt"/>
                <a:ea typeface="+mn-ea"/>
                <a:cs typeface="+mn-cs"/>
              </a:rPr>
              <a:t>;</a:t>
            </a:r>
          </a:p>
          <a:p>
            <a:pPr marL="314325" lvl="1" indent="-314325" algn="l">
              <a:lnSpc>
                <a:spcPct val="90000"/>
              </a:lnSpc>
              <a:spcBef>
                <a:spcPts val="600"/>
              </a:spcBef>
              <a:buClr>
                <a:schemeClr val="accent1"/>
              </a:buClr>
              <a:buFont typeface="Wingdings" pitchFamily="2" charset="2"/>
              <a:buChar char=""/>
            </a:pPr>
            <a:endParaRPr lang="en-GB" altLang="fr-FR" sz="2000" dirty="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a:solidFill>
                  <a:schemeClr val="tx1"/>
                </a:solidFill>
                <a:effectLst/>
                <a:latin typeface="+mn-lt"/>
                <a:ea typeface="+mn-ea"/>
                <a:cs typeface="+mn-cs"/>
              </a:rPr>
              <a:t>Les limitations </a:t>
            </a:r>
            <a:r>
              <a:rPr lang="en-GB" altLang="fr-FR" sz="2000" dirty="0" err="1" smtClean="0">
                <a:solidFill>
                  <a:schemeClr val="tx1"/>
                </a:solidFill>
                <a:effectLst/>
                <a:latin typeface="+mn-lt"/>
                <a:ea typeface="+mn-ea"/>
                <a:cs typeface="+mn-cs"/>
              </a:rPr>
              <a:t>matériel</a:t>
            </a:r>
            <a:r>
              <a:rPr lang="en-GB" altLang="fr-FR" sz="2000" dirty="0" smtClean="0">
                <a:solidFill>
                  <a:schemeClr val="tx1"/>
                </a:solidFill>
                <a:effectLst/>
                <a:latin typeface="+mn-lt"/>
                <a:ea typeface="+mn-ea"/>
                <a:cs typeface="+mn-cs"/>
              </a:rPr>
              <a:t> (</a:t>
            </a:r>
            <a:r>
              <a:rPr lang="en-GB" altLang="fr-FR" sz="2000" dirty="0" err="1" smtClean="0">
                <a:solidFill>
                  <a:schemeClr val="tx1"/>
                </a:solidFill>
                <a:effectLst/>
                <a:latin typeface="+mn-lt"/>
                <a:ea typeface="+mn-ea"/>
                <a:cs typeface="+mn-cs"/>
              </a:rPr>
              <a:t>mémoire</a:t>
            </a:r>
            <a:r>
              <a:rPr lang="en-GB" altLang="fr-FR" sz="2000" dirty="0" smtClean="0">
                <a:solidFill>
                  <a:schemeClr val="tx1"/>
                </a:solidFill>
                <a:effectLst/>
                <a:latin typeface="+mn-lt"/>
                <a:ea typeface="+mn-ea"/>
                <a:cs typeface="+mn-cs"/>
              </a:rPr>
              <a:t>, </a:t>
            </a:r>
            <a:r>
              <a:rPr lang="en-GB" altLang="fr-FR" sz="2000" dirty="0" err="1" smtClean="0">
                <a:solidFill>
                  <a:schemeClr val="tx1"/>
                </a:solidFill>
                <a:effectLst/>
                <a:latin typeface="+mn-lt"/>
                <a:ea typeface="+mn-ea"/>
                <a:cs typeface="+mn-cs"/>
              </a:rPr>
              <a:t>espace</a:t>
            </a:r>
            <a:r>
              <a:rPr lang="en-GB" altLang="fr-FR" sz="2000" dirty="0" smtClean="0">
                <a:solidFill>
                  <a:schemeClr val="tx1"/>
                </a:solidFill>
                <a:effectLst/>
                <a:latin typeface="+mn-lt"/>
                <a:ea typeface="+mn-ea"/>
                <a:cs typeface="+mn-cs"/>
              </a:rPr>
              <a:t> </a:t>
            </a:r>
            <a:r>
              <a:rPr lang="en-GB" altLang="fr-FR" sz="2000" dirty="0" err="1" smtClean="0">
                <a:solidFill>
                  <a:schemeClr val="tx1"/>
                </a:solidFill>
                <a:effectLst/>
                <a:latin typeface="+mn-lt"/>
                <a:ea typeface="+mn-ea"/>
                <a:cs typeface="+mn-cs"/>
              </a:rPr>
              <a:t>disque</a:t>
            </a:r>
            <a:r>
              <a:rPr lang="en-GB" altLang="fr-FR" sz="2000" dirty="0" smtClean="0">
                <a:solidFill>
                  <a:schemeClr val="tx1"/>
                </a:solidFill>
                <a:effectLst/>
                <a:latin typeface="+mn-lt"/>
                <a:ea typeface="+mn-ea"/>
                <a:cs typeface="+mn-cs"/>
              </a:rPr>
              <a:t>,…);</a:t>
            </a:r>
          </a:p>
          <a:p>
            <a:pPr marL="314325" lvl="1" indent="-314325" algn="l">
              <a:lnSpc>
                <a:spcPct val="90000"/>
              </a:lnSpc>
              <a:spcBef>
                <a:spcPts val="600"/>
              </a:spcBef>
              <a:buClr>
                <a:schemeClr val="accent1"/>
              </a:buClr>
              <a:buFont typeface="Wingdings" pitchFamily="2" charset="2"/>
              <a:buChar char=""/>
            </a:pPr>
            <a:endParaRPr lang="en-GB" altLang="fr-FR" sz="2000" dirty="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smtClean="0">
                <a:solidFill>
                  <a:schemeClr val="tx1"/>
                </a:solidFill>
                <a:effectLst/>
                <a:latin typeface="+mn-lt"/>
                <a:ea typeface="+mn-ea"/>
                <a:cs typeface="+mn-cs"/>
              </a:rPr>
              <a:t>Migration;</a:t>
            </a:r>
          </a:p>
          <a:p>
            <a:pPr marL="314325" lvl="1" indent="-314325" algn="l">
              <a:lnSpc>
                <a:spcPct val="90000"/>
              </a:lnSpc>
              <a:spcBef>
                <a:spcPts val="600"/>
              </a:spcBef>
              <a:buClr>
                <a:schemeClr val="accent1"/>
              </a:buClr>
              <a:buFont typeface="Wingdings" pitchFamily="2" charset="2"/>
              <a:buChar char=""/>
            </a:pPr>
            <a:endParaRPr lang="en-GB" altLang="fr-FR" sz="2000" dirty="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smtClean="0">
                <a:solidFill>
                  <a:schemeClr val="tx1"/>
                </a:solidFill>
                <a:effectLst/>
                <a:latin typeface="+mn-lt"/>
                <a:ea typeface="+mn-ea"/>
                <a:cs typeface="+mn-cs"/>
              </a:rPr>
              <a:t>Performances;</a:t>
            </a:r>
          </a:p>
          <a:p>
            <a:pPr marL="314325" lvl="1" indent="-314325" algn="l">
              <a:lnSpc>
                <a:spcPct val="90000"/>
              </a:lnSpc>
              <a:spcBef>
                <a:spcPts val="600"/>
              </a:spcBef>
              <a:buClr>
                <a:schemeClr val="accent1"/>
              </a:buClr>
              <a:buFont typeface="Wingdings" pitchFamily="2" charset="2"/>
              <a:buChar char=""/>
            </a:pPr>
            <a:endParaRPr lang="en-GB" altLang="fr-FR" sz="2000" dirty="0" smtClean="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r>
              <a:rPr lang="en-GB" altLang="fr-FR" sz="2000" dirty="0" err="1" smtClean="0">
                <a:solidFill>
                  <a:schemeClr val="tx1"/>
                </a:solidFill>
                <a:effectLst/>
                <a:latin typeface="+mn-lt"/>
                <a:ea typeface="+mn-ea"/>
                <a:cs typeface="+mn-cs"/>
              </a:rPr>
              <a:t>Langage</a:t>
            </a:r>
            <a:r>
              <a:rPr lang="en-GB" altLang="fr-FR" sz="2000" dirty="0" smtClean="0">
                <a:solidFill>
                  <a:schemeClr val="tx1"/>
                </a:solidFill>
                <a:effectLst/>
                <a:latin typeface="+mn-lt"/>
                <a:ea typeface="+mn-ea"/>
                <a:cs typeface="+mn-cs"/>
              </a:rPr>
              <a:t> </a:t>
            </a:r>
            <a:r>
              <a:rPr lang="en-GB" altLang="fr-FR" sz="2000" dirty="0" err="1" smtClean="0">
                <a:solidFill>
                  <a:schemeClr val="tx1"/>
                </a:solidFill>
                <a:effectLst/>
                <a:latin typeface="+mn-lt"/>
                <a:ea typeface="+mn-ea"/>
                <a:cs typeface="+mn-cs"/>
              </a:rPr>
              <a:t>propriétaires</a:t>
            </a:r>
            <a:endParaRPr lang="en-GB" altLang="fr-FR" sz="2000" dirty="0" smtClean="0">
              <a:solidFill>
                <a:schemeClr val="tx1"/>
              </a:solidFill>
              <a:effectLst/>
              <a:latin typeface="+mn-lt"/>
              <a:ea typeface="+mn-ea"/>
              <a:cs typeface="+mn-cs"/>
            </a:endParaRPr>
          </a:p>
          <a:p>
            <a:pPr marL="314325" lvl="1" indent="-314325" algn="l">
              <a:lnSpc>
                <a:spcPct val="90000"/>
              </a:lnSpc>
              <a:spcBef>
                <a:spcPts val="600"/>
              </a:spcBef>
              <a:buClr>
                <a:schemeClr val="accent1"/>
              </a:buClr>
              <a:buFont typeface="Wingdings" pitchFamily="2" charset="2"/>
              <a:buChar char=""/>
            </a:pPr>
            <a:endParaRPr lang="en-GB" altLang="fr-FR" sz="2000" dirty="0" smtClean="0">
              <a:solidFill>
                <a:schemeClr val="tx1"/>
              </a:solidFill>
              <a:effectLst/>
              <a:latin typeface="+mn-lt"/>
              <a:ea typeface="+mn-ea"/>
              <a:cs typeface="+mn-cs"/>
            </a:endParaRPr>
          </a:p>
          <a:p>
            <a:pPr marL="0" lvl="1" algn="l">
              <a:lnSpc>
                <a:spcPct val="90000"/>
              </a:lnSpc>
              <a:spcBef>
                <a:spcPts val="600"/>
              </a:spcBef>
              <a:buClr>
                <a:schemeClr val="accent1"/>
              </a:buClr>
            </a:pPr>
            <a:endParaRPr lang="en-GB" altLang="fr-FR" sz="2000" dirty="0">
              <a:solidFill>
                <a:schemeClr val="tx1"/>
              </a:solidFill>
              <a:effectLst/>
              <a:latin typeface="+mn-lt"/>
              <a:ea typeface="+mn-ea"/>
              <a:cs typeface="+mn-cs"/>
            </a:endParaRPr>
          </a:p>
        </p:txBody>
      </p:sp>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15</a:t>
            </a:fld>
            <a:endParaRPr kumimoji="0" lang="en-US" sz="1400" b="1" dirty="0">
              <a:solidFill>
                <a:srgbClr val="FFFFFF"/>
              </a:solidFill>
            </a:endParaRPr>
          </a:p>
        </p:txBody>
      </p:sp>
    </p:spTree>
    <p:extLst>
      <p:ext uri="{BB962C8B-B14F-4D97-AF65-F5344CB8AC3E}">
        <p14:creationId xmlns:p14="http://schemas.microsoft.com/office/powerpoint/2010/main" val="1642994675"/>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2"/>
          <p:cNvSpPr txBox="1">
            <a:spLocks noChangeArrowheads="1"/>
          </p:cNvSpPr>
          <p:nvPr/>
        </p:nvSpPr>
        <p:spPr bwMode="auto">
          <a:xfrm>
            <a:off x="1667102" y="341313"/>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81000"/>
              </a:lnSpc>
            </a:pPr>
            <a:r>
              <a:rPr lang="en-GB" altLang="fr-FR" sz="3700" b="1" dirty="0" err="1">
                <a:solidFill>
                  <a:schemeClr val="tx2"/>
                </a:solidFill>
                <a:effectLst>
                  <a:outerShdw blurRad="31750" dist="25400" dir="5400000" algn="tl" rotWithShape="0">
                    <a:srgbClr val="000000">
                      <a:alpha val="25000"/>
                    </a:srgbClr>
                  </a:outerShdw>
                </a:effectLst>
                <a:latin typeface="+mj-lt"/>
                <a:cs typeface="+mj-cs"/>
              </a:rPr>
              <a:t>Contraintes</a:t>
            </a:r>
            <a:r>
              <a:rPr lang="en-GB" altLang="fr-FR" sz="2800" b="1" dirty="0">
                <a:solidFill>
                  <a:schemeClr val="tx2"/>
                </a:solidFill>
                <a:effectLst>
                  <a:outerShdw blurRad="31750" dist="25400" dir="5400000" algn="tl" rotWithShape="0">
                    <a:srgbClr val="000000">
                      <a:alpha val="25000"/>
                    </a:srgbClr>
                  </a:outerShdw>
                </a:effectLst>
              </a:rPr>
              <a:t> </a:t>
            </a:r>
            <a:r>
              <a:rPr lang="en-GB" altLang="fr-FR" sz="3700" b="1" dirty="0">
                <a:solidFill>
                  <a:schemeClr val="tx2"/>
                </a:solidFill>
                <a:effectLst>
                  <a:outerShdw blurRad="31750" dist="25400" dir="5400000" algn="tl" rotWithShape="0">
                    <a:srgbClr val="000000">
                      <a:alpha val="25000"/>
                    </a:srgbClr>
                  </a:outerShdw>
                </a:effectLst>
                <a:latin typeface="+mj-lt"/>
                <a:cs typeface="+mj-cs"/>
              </a:rPr>
              <a:t>Mobiles</a:t>
            </a:r>
          </a:p>
        </p:txBody>
      </p:sp>
      <p:sp>
        <p:nvSpPr>
          <p:cNvPr id="52228"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5AC566D2-AE28-454D-9274-234439EDFF11}" type="slidenum">
              <a:rPr lang="en-GB" altLang="fr-FR">
                <a:solidFill>
                  <a:srgbClr val="000000"/>
                </a:solidFill>
              </a:rPr>
              <a:pPr>
                <a:lnSpc>
                  <a:spcPct val="76000"/>
                </a:lnSpc>
              </a:pPr>
              <a:t>16</a:t>
            </a:fld>
            <a:endParaRPr lang="en-GB" altLang="fr-FR">
              <a:solidFill>
                <a:srgbClr val="000000"/>
              </a:solidFill>
            </a:endParaRPr>
          </a:p>
        </p:txBody>
      </p:sp>
      <p:sp>
        <p:nvSpPr>
          <p:cNvPr id="52229" name="Text Box 4"/>
          <p:cNvSpPr txBox="1">
            <a:spLocks noChangeArrowheads="1"/>
          </p:cNvSpPr>
          <p:nvPr/>
        </p:nvSpPr>
        <p:spPr bwMode="auto">
          <a:xfrm>
            <a:off x="1547813" y="1268413"/>
            <a:ext cx="7056437"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365760" indent="-256032" algn="l">
              <a:lnSpc>
                <a:spcPct val="87000"/>
              </a:lnSpc>
              <a:spcBef>
                <a:spcPts val="400"/>
              </a:spcBef>
              <a:spcAft>
                <a:spcPts val="0"/>
              </a:spcAft>
              <a:buClr>
                <a:schemeClr val="accent1"/>
              </a:buClr>
              <a:buSzPct val="68000"/>
              <a:buFont typeface="Wingdings 3"/>
              <a:buChar char=""/>
            </a:pPr>
            <a:r>
              <a:rPr lang="en-GB" altLang="fr-FR" sz="2000" dirty="0" err="1" smtClean="0">
                <a:solidFill>
                  <a:schemeClr val="tx1"/>
                </a:solidFill>
                <a:effectLst/>
                <a:ea typeface="+mn-ea"/>
                <a:cs typeface="+mn-cs"/>
              </a:rPr>
              <a:t>Tenir</a:t>
            </a:r>
            <a:r>
              <a:rPr lang="en-GB" altLang="fr-FR" sz="2000" dirty="0" smtClean="0">
                <a:solidFill>
                  <a:schemeClr val="tx1"/>
                </a:solidFill>
                <a:effectLst/>
                <a:ea typeface="+mn-ea"/>
                <a:cs typeface="+mn-cs"/>
              </a:rPr>
              <a:t> </a:t>
            </a:r>
            <a:r>
              <a:rPr lang="en-GB" altLang="fr-FR" sz="2000" dirty="0" err="1">
                <a:solidFill>
                  <a:schemeClr val="tx1"/>
                </a:solidFill>
                <a:effectLst/>
                <a:ea typeface="+mn-ea"/>
                <a:cs typeface="+mn-cs"/>
              </a:rPr>
              <a:t>compte</a:t>
            </a:r>
            <a:r>
              <a:rPr lang="en-GB" altLang="fr-FR" sz="2000" dirty="0">
                <a:solidFill>
                  <a:schemeClr val="tx1"/>
                </a:solidFill>
                <a:effectLst/>
                <a:ea typeface="+mn-ea"/>
                <a:cs typeface="+mn-cs"/>
              </a:rPr>
              <a:t> du </a:t>
            </a:r>
            <a:r>
              <a:rPr lang="en-GB" altLang="fr-FR" sz="2000" dirty="0" err="1">
                <a:solidFill>
                  <a:schemeClr val="tx1"/>
                </a:solidFill>
                <a:effectLst/>
                <a:ea typeface="+mn-ea"/>
                <a:cs typeface="+mn-cs"/>
              </a:rPr>
              <a:t>matériel</a:t>
            </a:r>
            <a:r>
              <a:rPr lang="en-GB" altLang="fr-FR" sz="2000" dirty="0">
                <a:solidFill>
                  <a:schemeClr val="tx1"/>
                </a:solidFill>
                <a:effectLst/>
                <a:ea typeface="+mn-ea"/>
                <a:cs typeface="+mn-cs"/>
              </a:rPr>
              <a:t> : </a:t>
            </a:r>
            <a:endParaRPr lang="en-GB" altLang="fr-FR" sz="2000" dirty="0" smtClean="0">
              <a:solidFill>
                <a:schemeClr val="tx1"/>
              </a:solidFill>
              <a:effectLst/>
              <a:ea typeface="+mn-ea"/>
              <a:cs typeface="+mn-cs"/>
            </a:endParaRPr>
          </a:p>
          <a:p>
            <a:pPr marL="365760"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lvl="1" indent="-256032" algn="l">
              <a:lnSpc>
                <a:spcPct val="87000"/>
              </a:lnSpc>
              <a:spcBef>
                <a:spcPts val="400"/>
              </a:spcBef>
              <a:spcAft>
                <a:spcPts val="0"/>
              </a:spcAft>
              <a:buClr>
                <a:schemeClr val="accent1"/>
              </a:buClr>
              <a:buSzPct val="68000"/>
              <a:buFont typeface="Wingdings 3"/>
              <a:buChar char=""/>
            </a:pPr>
            <a:r>
              <a:rPr lang="en-GB" altLang="fr-FR" sz="2000" dirty="0" err="1">
                <a:solidFill>
                  <a:schemeClr val="tx1"/>
                </a:solidFill>
                <a:effectLst/>
                <a:ea typeface="+mn-ea"/>
                <a:cs typeface="+mn-cs"/>
              </a:rPr>
              <a:t>Une</a:t>
            </a:r>
            <a:r>
              <a:rPr lang="en-GB" altLang="fr-FR" sz="2000" dirty="0">
                <a:solidFill>
                  <a:schemeClr val="tx1"/>
                </a:solidFill>
                <a:effectLst/>
                <a:ea typeface="+mn-ea"/>
                <a:cs typeface="+mn-cs"/>
              </a:rPr>
              <a:t> puissance </a:t>
            </a:r>
            <a:r>
              <a:rPr lang="en-GB" altLang="fr-FR" sz="2000" dirty="0" err="1">
                <a:solidFill>
                  <a:schemeClr val="tx1"/>
                </a:solidFill>
                <a:effectLst/>
                <a:ea typeface="+mn-ea"/>
                <a:cs typeface="+mn-cs"/>
              </a:rPr>
              <a:t>processeur</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faible</a:t>
            </a:r>
            <a:r>
              <a:rPr lang="en-GB" altLang="fr-FR" sz="2000" dirty="0" smtClean="0">
                <a:solidFill>
                  <a:schemeClr val="tx1"/>
                </a:solidFill>
                <a:effectLst/>
                <a:ea typeface="+mn-ea"/>
                <a:cs typeface="+mn-cs"/>
              </a:rPr>
              <a:t>;</a:t>
            </a:r>
          </a:p>
          <a:p>
            <a:pPr marL="365760" lvl="1"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lvl="1" indent="-256032" algn="l">
              <a:lnSpc>
                <a:spcPct val="87000"/>
              </a:lnSpc>
              <a:spcBef>
                <a:spcPts val="400"/>
              </a:spcBef>
              <a:spcAft>
                <a:spcPts val="0"/>
              </a:spcAft>
              <a:buClr>
                <a:schemeClr val="accent1"/>
              </a:buClr>
              <a:buSzPct val="68000"/>
              <a:buFont typeface="Wingdings 3"/>
              <a:buChar char=""/>
            </a:pPr>
            <a:r>
              <a:rPr lang="en-GB" altLang="fr-FR" sz="2000" dirty="0" err="1">
                <a:solidFill>
                  <a:schemeClr val="tx1"/>
                </a:solidFill>
                <a:effectLst/>
                <a:ea typeface="+mn-ea"/>
                <a:cs typeface="+mn-cs"/>
              </a:rPr>
              <a:t>Une</a:t>
            </a:r>
            <a:r>
              <a:rPr lang="en-GB" altLang="fr-FR" sz="2000" dirty="0">
                <a:solidFill>
                  <a:schemeClr val="tx1"/>
                </a:solidFill>
                <a:effectLst/>
                <a:ea typeface="+mn-ea"/>
                <a:cs typeface="+mn-cs"/>
              </a:rPr>
              <a:t> RAM </a:t>
            </a:r>
            <a:r>
              <a:rPr lang="en-GB" altLang="fr-FR" sz="2000" dirty="0" err="1">
                <a:solidFill>
                  <a:schemeClr val="tx1"/>
                </a:solidFill>
                <a:effectLst/>
                <a:ea typeface="+mn-ea"/>
                <a:cs typeface="+mn-cs"/>
              </a:rPr>
              <a:t>limitée</a:t>
            </a:r>
            <a:r>
              <a:rPr lang="en-GB" altLang="fr-FR" sz="2000" dirty="0" smtClean="0">
                <a:solidFill>
                  <a:schemeClr val="tx1"/>
                </a:solidFill>
                <a:effectLst/>
                <a:ea typeface="+mn-ea"/>
                <a:cs typeface="+mn-cs"/>
              </a:rPr>
              <a:t>;</a:t>
            </a:r>
          </a:p>
          <a:p>
            <a:pPr marL="365760" lvl="1"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lvl="1" indent="-256032" algn="l">
              <a:lnSpc>
                <a:spcPct val="87000"/>
              </a:lnSpc>
              <a:spcBef>
                <a:spcPts val="400"/>
              </a:spcBef>
              <a:spcAft>
                <a:spcPts val="0"/>
              </a:spcAft>
              <a:buClr>
                <a:schemeClr val="accent1"/>
              </a:buClr>
              <a:buSzPct val="68000"/>
              <a:buFont typeface="Wingdings 3"/>
              <a:buChar char=""/>
            </a:pPr>
            <a:r>
              <a:rPr lang="en-GB" altLang="fr-FR" sz="2000" dirty="0" err="1" smtClean="0">
                <a:solidFill>
                  <a:schemeClr val="tx1"/>
                </a:solidFill>
                <a:effectLst/>
                <a:ea typeface="+mn-ea"/>
                <a:cs typeface="+mn-cs"/>
              </a:rPr>
              <a:t>Faibles</a:t>
            </a:r>
            <a:r>
              <a:rPr lang="en-GB" altLang="fr-FR" sz="2000" dirty="0" smtClean="0">
                <a:solidFill>
                  <a:schemeClr val="tx1"/>
                </a:solidFill>
                <a:effectLst/>
                <a:ea typeface="+mn-ea"/>
                <a:cs typeface="+mn-cs"/>
              </a:rPr>
              <a:t> </a:t>
            </a:r>
            <a:r>
              <a:rPr lang="en-GB" altLang="fr-FR" sz="2000" dirty="0" err="1" smtClean="0">
                <a:solidFill>
                  <a:schemeClr val="tx1"/>
                </a:solidFill>
                <a:effectLst/>
                <a:ea typeface="+mn-ea"/>
                <a:cs typeface="+mn-cs"/>
              </a:rPr>
              <a:t>résolutions</a:t>
            </a:r>
            <a:r>
              <a:rPr lang="en-GB" altLang="fr-FR" sz="2000" dirty="0" smtClean="0">
                <a:solidFill>
                  <a:schemeClr val="tx1"/>
                </a:solidFill>
                <a:effectLst/>
                <a:ea typeface="+mn-ea"/>
                <a:cs typeface="+mn-cs"/>
              </a:rPr>
              <a:t> de </a:t>
            </a:r>
            <a:r>
              <a:rPr lang="en-GB" altLang="fr-FR" sz="2000" dirty="0" err="1" smtClean="0">
                <a:solidFill>
                  <a:schemeClr val="tx1"/>
                </a:solidFill>
                <a:effectLst/>
                <a:ea typeface="+mn-ea"/>
                <a:cs typeface="+mn-cs"/>
              </a:rPr>
              <a:t>l’écran</a:t>
            </a:r>
            <a:r>
              <a:rPr lang="en-GB" altLang="fr-FR" sz="2000" dirty="0" smtClean="0">
                <a:solidFill>
                  <a:schemeClr val="tx1"/>
                </a:solidFill>
                <a:effectLst/>
                <a:ea typeface="+mn-ea"/>
                <a:cs typeface="+mn-cs"/>
              </a:rPr>
              <a:t>;</a:t>
            </a:r>
          </a:p>
          <a:p>
            <a:pPr marL="365760" lvl="1"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lvl="1" indent="-256032" algn="l">
              <a:lnSpc>
                <a:spcPct val="87000"/>
              </a:lnSpc>
              <a:spcBef>
                <a:spcPts val="400"/>
              </a:spcBef>
              <a:spcAft>
                <a:spcPts val="0"/>
              </a:spcAft>
              <a:buClr>
                <a:schemeClr val="accent1"/>
              </a:buClr>
              <a:buSzPct val="68000"/>
              <a:buFont typeface="Wingdings 3"/>
              <a:buChar char=""/>
            </a:pPr>
            <a:r>
              <a:rPr lang="en-GB" altLang="fr-FR" sz="2000" dirty="0">
                <a:solidFill>
                  <a:schemeClr val="tx1"/>
                </a:solidFill>
                <a:effectLst/>
                <a:ea typeface="+mn-ea"/>
                <a:cs typeface="+mn-cs"/>
              </a:rPr>
              <a:t>Des </a:t>
            </a:r>
            <a:r>
              <a:rPr lang="en-GB" altLang="fr-FR" sz="2000" dirty="0" err="1">
                <a:solidFill>
                  <a:schemeClr val="tx1"/>
                </a:solidFill>
                <a:effectLst/>
                <a:ea typeface="+mn-ea"/>
                <a:cs typeface="+mn-cs"/>
              </a:rPr>
              <a:t>coûts</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élevés</a:t>
            </a:r>
            <a:r>
              <a:rPr lang="en-GB" altLang="fr-FR" sz="2000" dirty="0">
                <a:solidFill>
                  <a:schemeClr val="tx1"/>
                </a:solidFill>
                <a:effectLst/>
                <a:ea typeface="+mn-ea"/>
                <a:cs typeface="+mn-cs"/>
              </a:rPr>
              <a:t> de </a:t>
            </a:r>
            <a:r>
              <a:rPr lang="en-GB" altLang="fr-FR" sz="2000" dirty="0" err="1">
                <a:solidFill>
                  <a:schemeClr val="tx1"/>
                </a:solidFill>
                <a:effectLst/>
                <a:ea typeface="+mn-ea"/>
                <a:cs typeface="+mn-cs"/>
              </a:rPr>
              <a:t>transferts</a:t>
            </a:r>
            <a:r>
              <a:rPr lang="en-GB" altLang="fr-FR" sz="2000" dirty="0">
                <a:solidFill>
                  <a:schemeClr val="tx1"/>
                </a:solidFill>
                <a:effectLst/>
                <a:ea typeface="+mn-ea"/>
                <a:cs typeface="+mn-cs"/>
              </a:rPr>
              <a:t> de </a:t>
            </a:r>
            <a:r>
              <a:rPr lang="en-GB" altLang="fr-FR" sz="2000" dirty="0" err="1">
                <a:solidFill>
                  <a:schemeClr val="tx1"/>
                </a:solidFill>
                <a:effectLst/>
                <a:ea typeface="+mn-ea"/>
                <a:cs typeface="+mn-cs"/>
              </a:rPr>
              <a:t>données</a:t>
            </a:r>
            <a:r>
              <a:rPr lang="en-GB" altLang="fr-FR" sz="2000" dirty="0" smtClean="0">
                <a:solidFill>
                  <a:schemeClr val="tx1"/>
                </a:solidFill>
                <a:effectLst/>
                <a:ea typeface="+mn-ea"/>
                <a:cs typeface="+mn-cs"/>
              </a:rPr>
              <a:t>;</a:t>
            </a:r>
          </a:p>
          <a:p>
            <a:pPr marL="365760" lvl="1"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lvl="1" indent="-256032" algn="l">
              <a:lnSpc>
                <a:spcPct val="87000"/>
              </a:lnSpc>
              <a:spcBef>
                <a:spcPts val="400"/>
              </a:spcBef>
              <a:spcAft>
                <a:spcPts val="0"/>
              </a:spcAft>
              <a:buClr>
                <a:schemeClr val="accent1"/>
              </a:buClr>
              <a:buSzPct val="68000"/>
              <a:buFont typeface="Wingdings 3"/>
              <a:buChar char=""/>
            </a:pPr>
            <a:r>
              <a:rPr lang="en-GB" altLang="fr-FR" sz="2000" dirty="0">
                <a:solidFill>
                  <a:schemeClr val="tx1"/>
                </a:solidFill>
                <a:effectLst/>
                <a:ea typeface="+mn-ea"/>
                <a:cs typeface="+mn-cs"/>
              </a:rPr>
              <a:t>Des connexions </a:t>
            </a:r>
            <a:r>
              <a:rPr lang="en-GB" altLang="fr-FR" sz="2000" dirty="0" err="1">
                <a:solidFill>
                  <a:schemeClr val="tx1"/>
                </a:solidFill>
                <a:effectLst/>
                <a:ea typeface="+mn-ea"/>
                <a:cs typeface="+mn-cs"/>
              </a:rPr>
              <a:t>réseau</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moins</a:t>
            </a:r>
            <a:r>
              <a:rPr lang="en-GB" altLang="fr-FR" sz="2000" dirty="0">
                <a:solidFill>
                  <a:schemeClr val="tx1"/>
                </a:solidFill>
                <a:effectLst/>
                <a:ea typeface="+mn-ea"/>
                <a:cs typeface="+mn-cs"/>
              </a:rPr>
              <a:t> </a:t>
            </a:r>
            <a:r>
              <a:rPr lang="en-GB" altLang="fr-FR" sz="2000" dirty="0" smtClean="0">
                <a:solidFill>
                  <a:schemeClr val="tx1"/>
                </a:solidFill>
                <a:effectLst/>
                <a:ea typeface="+mn-ea"/>
                <a:cs typeface="+mn-cs"/>
              </a:rPr>
              <a:t>stables;</a:t>
            </a:r>
          </a:p>
          <a:p>
            <a:pPr marL="365760" lvl="1"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ffectLst/>
              <a:ea typeface="+mn-ea"/>
              <a:cs typeface="+mn-cs"/>
            </a:endParaRPr>
          </a:p>
          <a:p>
            <a:pPr marL="365760" indent="-256032" algn="l">
              <a:lnSpc>
                <a:spcPct val="87000"/>
              </a:lnSpc>
              <a:spcBef>
                <a:spcPts val="400"/>
              </a:spcBef>
              <a:spcAft>
                <a:spcPts val="0"/>
              </a:spcAft>
              <a:buClr>
                <a:schemeClr val="accent1"/>
              </a:buClr>
              <a:buSzPct val="68000"/>
              <a:buFont typeface="Wingdings 3"/>
              <a:buChar char=""/>
            </a:pPr>
            <a:r>
              <a:rPr lang="en-GB" altLang="fr-FR" sz="2000" dirty="0" err="1">
                <a:solidFill>
                  <a:schemeClr val="tx1"/>
                </a:solidFill>
                <a:effectLst/>
                <a:ea typeface="+mn-ea"/>
                <a:cs typeface="+mn-cs"/>
              </a:rPr>
              <a:t>Efficacité</a:t>
            </a:r>
            <a:r>
              <a:rPr lang="en-GB" altLang="fr-FR" sz="2000" dirty="0">
                <a:solidFill>
                  <a:schemeClr val="tx1"/>
                </a:solidFill>
                <a:effectLst/>
                <a:ea typeface="+mn-ea"/>
                <a:cs typeface="+mn-cs"/>
              </a:rPr>
              <a:t> : optimiser </a:t>
            </a:r>
            <a:r>
              <a:rPr lang="en-GB" altLang="fr-FR" sz="2000" dirty="0" err="1">
                <a:solidFill>
                  <a:schemeClr val="tx1"/>
                </a:solidFill>
                <a:effectLst/>
                <a:ea typeface="+mn-ea"/>
                <a:cs typeface="+mn-cs"/>
              </a:rPr>
              <a:t>votre</a:t>
            </a:r>
            <a:r>
              <a:rPr lang="en-GB" altLang="fr-FR" sz="2000" dirty="0">
                <a:solidFill>
                  <a:schemeClr val="tx1"/>
                </a:solidFill>
                <a:effectLst/>
                <a:ea typeface="+mn-ea"/>
                <a:cs typeface="+mn-cs"/>
              </a:rPr>
              <a:t> code </a:t>
            </a:r>
            <a:r>
              <a:rPr lang="en-GB" altLang="fr-FR" sz="2000" dirty="0" err="1">
                <a:solidFill>
                  <a:schemeClr val="tx1"/>
                </a:solidFill>
                <a:effectLst/>
                <a:ea typeface="+mn-ea"/>
                <a:cs typeface="+mn-cs"/>
              </a:rPr>
              <a:t>afin</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qu’il</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soit</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rapide</a:t>
            </a:r>
            <a:r>
              <a:rPr lang="en-GB" altLang="fr-FR" sz="2000" dirty="0">
                <a:solidFill>
                  <a:schemeClr val="tx1"/>
                </a:solidFill>
                <a:effectLst/>
                <a:ea typeface="+mn-ea"/>
                <a:cs typeface="+mn-cs"/>
              </a:rPr>
              <a:t> et </a:t>
            </a:r>
            <a:r>
              <a:rPr lang="en-GB" altLang="fr-FR" sz="2000" dirty="0" err="1">
                <a:solidFill>
                  <a:schemeClr val="tx1"/>
                </a:solidFill>
                <a:effectLst/>
                <a:ea typeface="+mn-ea"/>
                <a:cs typeface="+mn-cs"/>
              </a:rPr>
              <a:t>réactif</a:t>
            </a:r>
            <a:r>
              <a:rPr lang="en-GB" altLang="fr-FR" sz="2000" dirty="0">
                <a:solidFill>
                  <a:schemeClr val="tx1"/>
                </a:solidFill>
                <a:effectLst/>
                <a:ea typeface="+mn-ea"/>
                <a:cs typeface="+mn-cs"/>
              </a:rPr>
              <a:t>.</a:t>
            </a:r>
          </a:p>
          <a:p>
            <a:pPr eaLnBrk="1" hangingPunct="1">
              <a:lnSpc>
                <a:spcPct val="87000"/>
              </a:lnSpc>
              <a:spcBef>
                <a:spcPts val="600"/>
              </a:spcBef>
              <a:buFont typeface="Wingdings" pitchFamily="2" charset="2"/>
              <a:buChar char=""/>
            </a:pPr>
            <a:endParaRPr lang="en-GB" altLang="fr-FR" sz="2000" dirty="0">
              <a:solidFill>
                <a:srgbClr val="000000"/>
              </a:solidFill>
            </a:endParaRPr>
          </a:p>
        </p:txBody>
      </p:sp>
    </p:spTree>
    <p:extLst>
      <p:ext uri="{BB962C8B-B14F-4D97-AF65-F5344CB8AC3E}">
        <p14:creationId xmlns:p14="http://schemas.microsoft.com/office/powerpoint/2010/main" val="1401300234"/>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1928360" y="181883"/>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gn="ctr">
              <a:lnSpc>
                <a:spcPct val="81000"/>
              </a:lnSpc>
            </a:pPr>
            <a:r>
              <a:rPr lang="en-GB" altLang="fr-FR" sz="3700" b="1" dirty="0" err="1">
                <a:solidFill>
                  <a:schemeClr val="tx2"/>
                </a:solidFill>
                <a:effectLst>
                  <a:outerShdw blurRad="31750" dist="25400" dir="5400000" algn="tl" rotWithShape="0">
                    <a:srgbClr val="000000">
                      <a:alpha val="25000"/>
                    </a:srgbClr>
                  </a:outerShdw>
                </a:effectLst>
                <a:latin typeface="+mj-lt"/>
                <a:cs typeface="+mj-cs"/>
              </a:rPr>
              <a:t>Développer</a:t>
            </a:r>
            <a:r>
              <a:rPr lang="en-GB" altLang="fr-FR" sz="2800" b="1" dirty="0" smtClean="0">
                <a:solidFill>
                  <a:srgbClr val="000000"/>
                </a:solidFill>
              </a:rPr>
              <a:t> </a:t>
            </a:r>
            <a:r>
              <a:rPr lang="en-GB" altLang="fr-FR" sz="3700" b="1" dirty="0">
                <a:solidFill>
                  <a:schemeClr val="tx2"/>
                </a:solidFill>
                <a:effectLst>
                  <a:outerShdw blurRad="31750" dist="25400" dir="5400000" algn="tl" rotWithShape="0">
                    <a:srgbClr val="000000">
                      <a:alpha val="25000"/>
                    </a:srgbClr>
                  </a:outerShdw>
                </a:effectLst>
                <a:latin typeface="+mj-lt"/>
                <a:cs typeface="+mj-cs"/>
              </a:rPr>
              <a:t>pour</a:t>
            </a:r>
            <a:r>
              <a:rPr lang="en-GB" altLang="fr-FR" sz="2800" b="1" dirty="0">
                <a:solidFill>
                  <a:srgbClr val="000000"/>
                </a:solidFill>
              </a:rPr>
              <a:t> </a:t>
            </a:r>
            <a:r>
              <a:rPr lang="en-GB" altLang="fr-FR" sz="3700" b="1" dirty="0">
                <a:solidFill>
                  <a:schemeClr val="tx2"/>
                </a:solidFill>
                <a:effectLst>
                  <a:outerShdw blurRad="31750" dist="25400" dir="5400000" algn="tl" rotWithShape="0">
                    <a:srgbClr val="000000">
                      <a:alpha val="25000"/>
                    </a:srgbClr>
                  </a:outerShdw>
                </a:effectLst>
                <a:latin typeface="+mj-lt"/>
                <a:cs typeface="+mj-cs"/>
              </a:rPr>
              <a:t>Android</a:t>
            </a:r>
          </a:p>
        </p:txBody>
      </p:sp>
      <p:sp>
        <p:nvSpPr>
          <p:cNvPr id="53252"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B20E037D-16BE-470D-BEBA-CBF9B4D67EAA}" type="slidenum">
              <a:rPr lang="en-GB" altLang="fr-FR">
                <a:solidFill>
                  <a:srgbClr val="000000"/>
                </a:solidFill>
              </a:rPr>
              <a:pPr>
                <a:lnSpc>
                  <a:spcPct val="76000"/>
                </a:lnSpc>
              </a:pPr>
              <a:t>17</a:t>
            </a:fld>
            <a:endParaRPr lang="en-GB" altLang="fr-FR">
              <a:solidFill>
                <a:srgbClr val="000000"/>
              </a:solidFill>
            </a:endParaRPr>
          </a:p>
        </p:txBody>
      </p:sp>
      <p:sp>
        <p:nvSpPr>
          <p:cNvPr id="53253" name="Text Box 4"/>
          <p:cNvSpPr txBox="1">
            <a:spLocks noChangeArrowheads="1"/>
          </p:cNvSpPr>
          <p:nvPr/>
        </p:nvSpPr>
        <p:spPr bwMode="auto">
          <a:xfrm>
            <a:off x="1146629" y="1143000"/>
            <a:ext cx="7552871"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0" indent="0" algn="l" eaLnBrk="1" hangingPunct="1">
              <a:lnSpc>
                <a:spcPct val="87000"/>
              </a:lnSpc>
              <a:spcBef>
                <a:spcPts val="600"/>
              </a:spcBef>
            </a:pPr>
            <a:r>
              <a:rPr lang="en-GB" altLang="fr-FR" sz="2700" dirty="0">
                <a:solidFill>
                  <a:schemeClr val="tx1"/>
                </a:solidFill>
                <a:effectLst/>
                <a:ea typeface="+mn-ea"/>
                <a:cs typeface="+mn-cs"/>
              </a:rPr>
              <a:t>En plus des limitations/</a:t>
            </a:r>
            <a:r>
              <a:rPr lang="en-GB" altLang="fr-FR" sz="2700" dirty="0" err="1">
                <a:solidFill>
                  <a:schemeClr val="tx1"/>
                </a:solidFill>
                <a:effectLst/>
                <a:ea typeface="+mn-ea"/>
                <a:cs typeface="+mn-cs"/>
              </a:rPr>
              <a:t>contraintes</a:t>
            </a:r>
            <a:r>
              <a:rPr lang="en-GB" altLang="fr-FR" sz="2700" dirty="0">
                <a:solidFill>
                  <a:schemeClr val="tx1"/>
                </a:solidFill>
                <a:effectLst/>
                <a:ea typeface="+mn-ea"/>
                <a:cs typeface="+mn-cs"/>
              </a:rPr>
              <a:t> </a:t>
            </a:r>
            <a:r>
              <a:rPr lang="en-GB" altLang="fr-FR" sz="2700" dirty="0" err="1">
                <a:solidFill>
                  <a:schemeClr val="tx1"/>
                </a:solidFill>
                <a:effectLst/>
                <a:ea typeface="+mn-ea"/>
                <a:cs typeface="+mn-cs"/>
              </a:rPr>
              <a:t>imposées</a:t>
            </a:r>
            <a:r>
              <a:rPr lang="en-GB" altLang="fr-FR" sz="2700" dirty="0">
                <a:solidFill>
                  <a:schemeClr val="tx1"/>
                </a:solidFill>
                <a:effectLst/>
                <a:ea typeface="+mn-ea"/>
                <a:cs typeface="+mn-cs"/>
              </a:rPr>
              <a:t> par le </a:t>
            </a:r>
            <a:r>
              <a:rPr lang="en-GB" altLang="fr-FR" sz="2700" dirty="0" err="1">
                <a:solidFill>
                  <a:schemeClr val="tx1"/>
                </a:solidFill>
                <a:effectLst/>
                <a:ea typeface="+mn-ea"/>
                <a:cs typeface="+mn-cs"/>
              </a:rPr>
              <a:t>développement</a:t>
            </a:r>
            <a:r>
              <a:rPr lang="en-GB" altLang="fr-FR" sz="2700" dirty="0">
                <a:solidFill>
                  <a:schemeClr val="tx1"/>
                </a:solidFill>
                <a:effectLst/>
                <a:ea typeface="+mn-ea"/>
                <a:cs typeface="+mn-cs"/>
              </a:rPr>
              <a:t> mobile, Android impose </a:t>
            </a:r>
            <a:r>
              <a:rPr lang="en-GB" altLang="fr-FR" sz="2700" dirty="0" err="1">
                <a:solidFill>
                  <a:schemeClr val="tx1"/>
                </a:solidFill>
                <a:effectLst/>
                <a:ea typeface="+mn-ea"/>
                <a:cs typeface="+mn-cs"/>
              </a:rPr>
              <a:t>certaines</a:t>
            </a:r>
            <a:r>
              <a:rPr lang="en-GB" altLang="fr-FR" sz="2700" dirty="0">
                <a:solidFill>
                  <a:schemeClr val="tx1"/>
                </a:solidFill>
                <a:effectLst/>
                <a:ea typeface="+mn-ea"/>
                <a:cs typeface="+mn-cs"/>
              </a:rPr>
              <a:t> </a:t>
            </a:r>
            <a:r>
              <a:rPr lang="en-GB" altLang="fr-FR" sz="2700" dirty="0" err="1">
                <a:solidFill>
                  <a:schemeClr val="tx1"/>
                </a:solidFill>
                <a:effectLst/>
                <a:ea typeface="+mn-ea"/>
                <a:cs typeface="+mn-cs"/>
              </a:rPr>
              <a:t>autres</a:t>
            </a:r>
            <a:r>
              <a:rPr lang="en-GB" altLang="fr-FR" sz="2700" dirty="0">
                <a:solidFill>
                  <a:schemeClr val="tx1"/>
                </a:solidFill>
                <a:effectLst/>
                <a:ea typeface="+mn-ea"/>
                <a:cs typeface="+mn-cs"/>
              </a:rPr>
              <a:t> </a:t>
            </a:r>
            <a:r>
              <a:rPr lang="en-GB" altLang="fr-FR" sz="2700" dirty="0" err="1">
                <a:solidFill>
                  <a:schemeClr val="tx1"/>
                </a:solidFill>
                <a:effectLst/>
                <a:ea typeface="+mn-ea"/>
                <a:cs typeface="+mn-cs"/>
              </a:rPr>
              <a:t>contraintes</a:t>
            </a:r>
            <a:r>
              <a:rPr lang="en-GB" altLang="fr-FR" sz="2700" dirty="0">
                <a:solidFill>
                  <a:schemeClr val="tx1"/>
                </a:solidFill>
                <a:effectLst/>
                <a:ea typeface="+mn-ea"/>
                <a:cs typeface="+mn-cs"/>
              </a:rPr>
              <a:t> : </a:t>
            </a:r>
          </a:p>
          <a:p>
            <a:pPr marL="0" indent="0" algn="l" eaLnBrk="1" hangingPunct="1">
              <a:lnSpc>
                <a:spcPct val="87000"/>
              </a:lnSpc>
              <a:spcBef>
                <a:spcPts val="600"/>
              </a:spcBef>
            </a:pPr>
            <a:endParaRPr lang="en-GB" altLang="fr-FR" sz="2700" dirty="0">
              <a:solidFill>
                <a:schemeClr val="tx1"/>
              </a:solidFill>
              <a:effectLst/>
              <a:ea typeface="+mn-ea"/>
              <a:cs typeface="+mn-cs"/>
            </a:endParaRPr>
          </a:p>
          <a:p>
            <a:pPr marL="314325" lvl="1" indent="-314325" algn="l" eaLnBrk="1" hangingPunct="1">
              <a:lnSpc>
                <a:spcPct val="87000"/>
              </a:lnSpc>
              <a:spcBef>
                <a:spcPts val="600"/>
              </a:spcBef>
              <a:buFont typeface="Wingdings" pitchFamily="2" charset="2"/>
              <a:buChar char=""/>
            </a:pPr>
            <a:r>
              <a:rPr lang="en-GB" altLang="fr-FR" sz="2700" dirty="0">
                <a:solidFill>
                  <a:schemeClr val="tx1"/>
                </a:solidFill>
                <a:effectLst/>
                <a:ea typeface="+mn-ea"/>
                <a:cs typeface="+mn-cs"/>
              </a:rPr>
              <a:t>La performance</a:t>
            </a:r>
            <a:r>
              <a:rPr lang="en-GB" altLang="fr-FR" sz="2700" dirty="0" smtClean="0">
                <a:solidFill>
                  <a:schemeClr val="tx1"/>
                </a:solidFill>
                <a:effectLst/>
                <a:ea typeface="+mn-ea"/>
                <a:cs typeface="+mn-cs"/>
              </a:rPr>
              <a:t>;</a:t>
            </a:r>
          </a:p>
          <a:p>
            <a:pPr marL="314325" lvl="1" indent="-314325" algn="l" eaLnBrk="1" hangingPunct="1">
              <a:lnSpc>
                <a:spcPct val="87000"/>
              </a:lnSpc>
              <a:spcBef>
                <a:spcPts val="600"/>
              </a:spcBef>
              <a:buFont typeface="Wingdings" pitchFamily="2" charset="2"/>
              <a:buChar char=""/>
            </a:pPr>
            <a:endParaRPr lang="en-GB" altLang="fr-FR" sz="2700" dirty="0">
              <a:solidFill>
                <a:schemeClr val="tx1"/>
              </a:solidFill>
              <a:effectLst/>
              <a:ea typeface="+mn-ea"/>
              <a:cs typeface="+mn-cs"/>
            </a:endParaRPr>
          </a:p>
          <a:p>
            <a:pPr marL="314325" lvl="1" indent="-314325" algn="l" eaLnBrk="1" hangingPunct="1">
              <a:lnSpc>
                <a:spcPct val="87000"/>
              </a:lnSpc>
              <a:spcBef>
                <a:spcPts val="600"/>
              </a:spcBef>
              <a:buFont typeface="Wingdings" pitchFamily="2" charset="2"/>
              <a:buChar char=""/>
            </a:pPr>
            <a:r>
              <a:rPr lang="en-GB" altLang="fr-FR" sz="2700" dirty="0">
                <a:solidFill>
                  <a:schemeClr val="tx1"/>
                </a:solidFill>
                <a:effectLst/>
                <a:ea typeface="+mn-ea"/>
                <a:cs typeface="+mn-cs"/>
              </a:rPr>
              <a:t>La </a:t>
            </a:r>
            <a:r>
              <a:rPr lang="en-GB" altLang="fr-FR" sz="2700" dirty="0" err="1">
                <a:solidFill>
                  <a:schemeClr val="tx1"/>
                </a:solidFill>
                <a:effectLst/>
                <a:ea typeface="+mn-ea"/>
                <a:cs typeface="+mn-cs"/>
              </a:rPr>
              <a:t>réactivité</a:t>
            </a:r>
            <a:r>
              <a:rPr lang="en-GB" altLang="fr-FR" sz="2700" dirty="0" smtClean="0">
                <a:solidFill>
                  <a:schemeClr val="tx1"/>
                </a:solidFill>
                <a:effectLst/>
                <a:ea typeface="+mn-ea"/>
                <a:cs typeface="+mn-cs"/>
              </a:rPr>
              <a:t>;</a:t>
            </a:r>
          </a:p>
          <a:p>
            <a:pPr marL="314325" lvl="1" indent="-314325" algn="l" eaLnBrk="1" hangingPunct="1">
              <a:lnSpc>
                <a:spcPct val="87000"/>
              </a:lnSpc>
              <a:spcBef>
                <a:spcPts val="600"/>
              </a:spcBef>
              <a:buFont typeface="Wingdings" pitchFamily="2" charset="2"/>
              <a:buChar char=""/>
            </a:pPr>
            <a:endParaRPr lang="en-GB" altLang="fr-FR" sz="2700" dirty="0">
              <a:solidFill>
                <a:schemeClr val="tx1"/>
              </a:solidFill>
              <a:effectLst/>
              <a:ea typeface="+mn-ea"/>
              <a:cs typeface="+mn-cs"/>
            </a:endParaRPr>
          </a:p>
          <a:p>
            <a:pPr marL="314325" lvl="1" indent="-314325" algn="l" eaLnBrk="1" hangingPunct="1">
              <a:lnSpc>
                <a:spcPct val="87000"/>
              </a:lnSpc>
              <a:spcBef>
                <a:spcPts val="600"/>
              </a:spcBef>
              <a:buFont typeface="Wingdings" pitchFamily="2" charset="2"/>
              <a:buChar char=""/>
            </a:pPr>
            <a:r>
              <a:rPr lang="en-GB" altLang="fr-FR" sz="2700" dirty="0">
                <a:solidFill>
                  <a:schemeClr val="tx1"/>
                </a:solidFill>
                <a:effectLst/>
                <a:ea typeface="+mn-ea"/>
                <a:cs typeface="+mn-cs"/>
              </a:rPr>
              <a:t>La </a:t>
            </a:r>
            <a:r>
              <a:rPr lang="en-GB" altLang="fr-FR" sz="2700" dirty="0" err="1">
                <a:solidFill>
                  <a:schemeClr val="tx1"/>
                </a:solidFill>
                <a:effectLst/>
                <a:ea typeface="+mn-ea"/>
                <a:cs typeface="+mn-cs"/>
              </a:rPr>
              <a:t>sécurité</a:t>
            </a:r>
            <a:r>
              <a:rPr lang="en-GB" altLang="fr-FR" sz="2700" dirty="0" smtClean="0">
                <a:solidFill>
                  <a:schemeClr val="tx1"/>
                </a:solidFill>
                <a:effectLst/>
                <a:ea typeface="+mn-ea"/>
                <a:cs typeface="+mn-cs"/>
              </a:rPr>
              <a:t>;</a:t>
            </a:r>
          </a:p>
          <a:p>
            <a:pPr marL="314325" lvl="1" indent="-314325" algn="l" eaLnBrk="1" hangingPunct="1">
              <a:lnSpc>
                <a:spcPct val="87000"/>
              </a:lnSpc>
              <a:spcBef>
                <a:spcPts val="600"/>
              </a:spcBef>
              <a:buFont typeface="Wingdings" pitchFamily="2" charset="2"/>
              <a:buChar char=""/>
            </a:pPr>
            <a:endParaRPr lang="en-GB" altLang="fr-FR" sz="2700" dirty="0">
              <a:solidFill>
                <a:schemeClr val="tx1"/>
              </a:solidFill>
              <a:effectLst/>
              <a:ea typeface="+mn-ea"/>
              <a:cs typeface="+mn-cs"/>
            </a:endParaRPr>
          </a:p>
          <a:p>
            <a:pPr marL="314325" lvl="1" indent="-314325" algn="l" eaLnBrk="1" hangingPunct="1">
              <a:lnSpc>
                <a:spcPct val="87000"/>
              </a:lnSpc>
              <a:spcBef>
                <a:spcPts val="600"/>
              </a:spcBef>
              <a:buFont typeface="Wingdings" pitchFamily="2" charset="2"/>
              <a:buChar char=""/>
            </a:pPr>
            <a:r>
              <a:rPr lang="en-GB" altLang="fr-FR" sz="2700" dirty="0">
                <a:solidFill>
                  <a:schemeClr val="tx1"/>
                </a:solidFill>
                <a:effectLst/>
                <a:ea typeface="+mn-ea"/>
                <a:cs typeface="+mn-cs"/>
              </a:rPr>
              <a:t>La </a:t>
            </a:r>
            <a:r>
              <a:rPr lang="fr-FR" altLang="fr-FR" sz="2700" dirty="0" smtClean="0">
                <a:solidFill>
                  <a:schemeClr val="tx1"/>
                </a:solidFill>
                <a:effectLst/>
                <a:ea typeface="+mn-ea"/>
                <a:cs typeface="+mn-cs"/>
              </a:rPr>
              <a:t>transparence</a:t>
            </a:r>
            <a:r>
              <a:rPr lang="en-GB" altLang="fr-FR" sz="2700" dirty="0" smtClean="0">
                <a:solidFill>
                  <a:schemeClr val="tx1"/>
                </a:solidFill>
                <a:effectLst/>
                <a:ea typeface="+mn-ea"/>
                <a:cs typeface="+mn-cs"/>
              </a:rPr>
              <a:t>;</a:t>
            </a:r>
            <a:endParaRPr lang="en-GB" altLang="fr-FR" sz="2700" dirty="0">
              <a:solidFill>
                <a:schemeClr val="tx1"/>
              </a:solidFill>
              <a:effectLst/>
              <a:ea typeface="+mn-ea"/>
              <a:cs typeface="+mn-cs"/>
            </a:endParaRPr>
          </a:p>
          <a:p>
            <a:pPr eaLnBrk="1" hangingPunct="1">
              <a:lnSpc>
                <a:spcPct val="87000"/>
              </a:lnSpc>
              <a:spcBef>
                <a:spcPts val="600"/>
              </a:spcBef>
              <a:buFont typeface="Wingdings" pitchFamily="2" charset="2"/>
              <a:buChar char=""/>
            </a:pPr>
            <a:endParaRPr lang="en-GB" altLang="fr-FR" sz="2700" dirty="0">
              <a:solidFill>
                <a:schemeClr val="tx1"/>
              </a:solidFill>
              <a:effectLst/>
              <a:ea typeface="+mn-ea"/>
              <a:cs typeface="+mn-cs"/>
            </a:endParaRPr>
          </a:p>
        </p:txBody>
      </p:sp>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17</a:t>
            </a:fld>
            <a:endParaRPr kumimoji="0" lang="en-US" sz="1400" b="1" dirty="0">
              <a:solidFill>
                <a:srgbClr val="FFFFFF"/>
              </a:solidFill>
            </a:endParaRPr>
          </a:p>
        </p:txBody>
      </p:sp>
    </p:spTree>
    <p:extLst>
      <p:ext uri="{BB962C8B-B14F-4D97-AF65-F5344CB8AC3E}">
        <p14:creationId xmlns:p14="http://schemas.microsoft.com/office/powerpoint/2010/main" val="3649134609"/>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2"/>
            <a:ext cx="7726680" cy="4187952"/>
          </a:xfrm>
        </p:spPr>
        <p:txBody>
          <a:bodyPr>
            <a:normAutofit lnSpcReduction="10000"/>
          </a:bodyPr>
          <a:lstStyle/>
          <a:p>
            <a:pPr marL="393192" lvl="1" indent="0">
              <a:lnSpc>
                <a:spcPct val="90000"/>
              </a:lnSpc>
              <a:spcBef>
                <a:spcPts val="600"/>
              </a:spcBef>
              <a:buNone/>
            </a:pPr>
            <a:r>
              <a:rPr lang="en-GB" altLang="fr-FR" sz="2100" dirty="0">
                <a:solidFill>
                  <a:srgbClr val="000000"/>
                </a:solidFill>
              </a:rPr>
              <a:t>Il </a:t>
            </a:r>
            <a:r>
              <a:rPr lang="en-GB" altLang="fr-FR" sz="2100" dirty="0" err="1">
                <a:solidFill>
                  <a:srgbClr val="000000"/>
                </a:solidFill>
              </a:rPr>
              <a:t>existe</a:t>
            </a:r>
            <a:r>
              <a:rPr lang="en-GB" altLang="fr-FR" sz="2100" dirty="0">
                <a:solidFill>
                  <a:srgbClr val="000000"/>
                </a:solidFill>
              </a:rPr>
              <a:t> </a:t>
            </a:r>
            <a:r>
              <a:rPr lang="en-GB" altLang="fr-FR" sz="2100" dirty="0" err="1" smtClean="0">
                <a:solidFill>
                  <a:srgbClr val="000000"/>
                </a:solidFill>
              </a:rPr>
              <a:t>trois</a:t>
            </a:r>
            <a:r>
              <a:rPr lang="en-GB" altLang="fr-FR" sz="2100" dirty="0" smtClean="0">
                <a:solidFill>
                  <a:srgbClr val="000000"/>
                </a:solidFill>
              </a:rPr>
              <a:t> </a:t>
            </a:r>
            <a:r>
              <a:rPr lang="en-GB" altLang="fr-FR" sz="2100" dirty="0" err="1" smtClean="0">
                <a:solidFill>
                  <a:srgbClr val="000000"/>
                </a:solidFill>
              </a:rPr>
              <a:t>catégories</a:t>
            </a:r>
            <a:r>
              <a:rPr lang="en-GB" altLang="fr-FR" sz="2100" dirty="0" smtClean="0">
                <a:solidFill>
                  <a:srgbClr val="000000"/>
                </a:solidFill>
              </a:rPr>
              <a:t> de </a:t>
            </a:r>
            <a:r>
              <a:rPr lang="en-GB" altLang="fr-FR" sz="2100" dirty="0" err="1">
                <a:solidFill>
                  <a:srgbClr val="000000"/>
                </a:solidFill>
              </a:rPr>
              <a:t>projets</a:t>
            </a:r>
            <a:r>
              <a:rPr lang="en-GB" altLang="fr-FR" sz="2100" dirty="0">
                <a:solidFill>
                  <a:srgbClr val="000000"/>
                </a:solidFill>
              </a:rPr>
              <a:t> sous Android:</a:t>
            </a:r>
          </a:p>
          <a:p>
            <a:pPr marL="393192" lvl="1" indent="0">
              <a:lnSpc>
                <a:spcPct val="90000"/>
              </a:lnSpc>
              <a:spcBef>
                <a:spcPts val="600"/>
              </a:spcBef>
              <a:buNone/>
            </a:pPr>
            <a:endParaRPr lang="en-GB" altLang="fr-FR" sz="2100" dirty="0">
              <a:solidFill>
                <a:srgbClr val="000000"/>
              </a:solidFill>
            </a:endParaRPr>
          </a:p>
          <a:p>
            <a:pPr lvl="1">
              <a:lnSpc>
                <a:spcPct val="90000"/>
              </a:lnSpc>
              <a:spcBef>
                <a:spcPts val="600"/>
              </a:spcBef>
              <a:buFont typeface="Wingdings" panose="05000000000000000000" pitchFamily="2" charset="2"/>
              <a:buChar char="q"/>
            </a:pPr>
            <a:r>
              <a:rPr lang="en-GB" altLang="fr-FR" sz="2100" dirty="0">
                <a:solidFill>
                  <a:srgbClr val="000000"/>
                </a:solidFill>
              </a:rPr>
              <a:t> </a:t>
            </a:r>
            <a:r>
              <a:rPr lang="en-GB" altLang="fr-FR" sz="2100" b="1" dirty="0" smtClean="0">
                <a:solidFill>
                  <a:srgbClr val="000000"/>
                </a:solidFill>
              </a:rPr>
              <a:t>Application Android </a:t>
            </a:r>
            <a:r>
              <a:rPr lang="en-GB" altLang="fr-FR" sz="2100" dirty="0">
                <a:solidFill>
                  <a:srgbClr val="000000"/>
                </a:solidFill>
              </a:rPr>
              <a:t>: Type </a:t>
            </a:r>
            <a:r>
              <a:rPr lang="en-GB" altLang="fr-FR" sz="2100" dirty="0" err="1">
                <a:solidFill>
                  <a:srgbClr val="000000"/>
                </a:solidFill>
              </a:rPr>
              <a:t>primaire</a:t>
            </a:r>
            <a:r>
              <a:rPr lang="en-GB" altLang="fr-FR" sz="2100" dirty="0">
                <a:solidFill>
                  <a:srgbClr val="000000"/>
                </a:solidFill>
              </a:rPr>
              <a:t> des applications Android </a:t>
            </a:r>
            <a:r>
              <a:rPr lang="en-GB" altLang="fr-FR" sz="2100" dirty="0" err="1">
                <a:solidFill>
                  <a:srgbClr val="000000"/>
                </a:solidFill>
              </a:rPr>
              <a:t>destiné</a:t>
            </a:r>
            <a:r>
              <a:rPr lang="en-GB" altLang="fr-FR" sz="2100" dirty="0">
                <a:solidFill>
                  <a:srgbClr val="000000"/>
                </a:solidFill>
              </a:rPr>
              <a:t> à </a:t>
            </a:r>
            <a:r>
              <a:rPr lang="en-GB" altLang="fr-FR" sz="2100" dirty="0" err="1">
                <a:solidFill>
                  <a:srgbClr val="000000"/>
                </a:solidFill>
              </a:rPr>
              <a:t>être</a:t>
            </a:r>
            <a:r>
              <a:rPr lang="en-GB" altLang="fr-FR" sz="2100" dirty="0">
                <a:solidFill>
                  <a:srgbClr val="000000"/>
                </a:solidFill>
              </a:rPr>
              <a:t> </a:t>
            </a:r>
            <a:r>
              <a:rPr lang="en-GB" altLang="fr-FR" sz="2100" dirty="0" err="1">
                <a:solidFill>
                  <a:srgbClr val="000000"/>
                </a:solidFill>
              </a:rPr>
              <a:t>executé</a:t>
            </a:r>
            <a:r>
              <a:rPr lang="en-GB" altLang="fr-FR" sz="2100" dirty="0">
                <a:solidFill>
                  <a:srgbClr val="000000"/>
                </a:solidFill>
              </a:rPr>
              <a:t> </a:t>
            </a:r>
            <a:r>
              <a:rPr lang="en-GB" altLang="fr-FR" sz="2100" dirty="0" err="1">
                <a:solidFill>
                  <a:srgbClr val="000000"/>
                </a:solidFill>
              </a:rPr>
              <a:t>directement</a:t>
            </a:r>
            <a:r>
              <a:rPr lang="en-GB" altLang="fr-FR" sz="2100" dirty="0">
                <a:solidFill>
                  <a:srgbClr val="000000"/>
                </a:solidFill>
              </a:rPr>
              <a:t> </a:t>
            </a:r>
            <a:r>
              <a:rPr lang="en-GB" altLang="fr-FR" sz="2100" dirty="0" err="1">
                <a:solidFill>
                  <a:srgbClr val="000000"/>
                </a:solidFill>
              </a:rPr>
              <a:t>sur</a:t>
            </a:r>
            <a:r>
              <a:rPr lang="en-GB" altLang="fr-FR" sz="2100" dirty="0">
                <a:solidFill>
                  <a:srgbClr val="000000"/>
                </a:solidFill>
              </a:rPr>
              <a:t> un terminal </a:t>
            </a:r>
          </a:p>
          <a:p>
            <a:pPr lvl="1">
              <a:lnSpc>
                <a:spcPct val="90000"/>
              </a:lnSpc>
              <a:spcBef>
                <a:spcPts val="600"/>
              </a:spcBef>
              <a:buFont typeface="Wingdings" panose="05000000000000000000" pitchFamily="2" charset="2"/>
              <a:buChar char="q"/>
            </a:pPr>
            <a:endParaRPr lang="en-GB" altLang="fr-FR" sz="2100" dirty="0">
              <a:solidFill>
                <a:srgbClr val="000000"/>
              </a:solidFill>
            </a:endParaRPr>
          </a:p>
          <a:p>
            <a:pPr lvl="1">
              <a:lnSpc>
                <a:spcPct val="90000"/>
              </a:lnSpc>
              <a:spcBef>
                <a:spcPts val="600"/>
              </a:spcBef>
              <a:buFont typeface="Wingdings" panose="05000000000000000000" pitchFamily="2" charset="2"/>
              <a:buChar char="q"/>
            </a:pPr>
            <a:r>
              <a:rPr lang="en-GB" altLang="fr-FR" sz="2100" b="1" dirty="0">
                <a:solidFill>
                  <a:srgbClr val="000000"/>
                </a:solidFill>
              </a:rPr>
              <a:t>Test Projects </a:t>
            </a:r>
            <a:r>
              <a:rPr lang="en-GB" altLang="fr-FR" sz="2100" dirty="0">
                <a:solidFill>
                  <a:srgbClr val="000000"/>
                </a:solidFill>
              </a:rPr>
              <a:t>: </a:t>
            </a:r>
            <a:r>
              <a:rPr lang="en-GB" altLang="fr-FR" sz="2100" dirty="0" err="1">
                <a:solidFill>
                  <a:srgbClr val="000000"/>
                </a:solidFill>
              </a:rPr>
              <a:t>Projet</a:t>
            </a:r>
            <a:r>
              <a:rPr lang="en-GB" altLang="fr-FR" sz="2100" dirty="0">
                <a:solidFill>
                  <a:srgbClr val="000000"/>
                </a:solidFill>
              </a:rPr>
              <a:t> de test </a:t>
            </a:r>
            <a:r>
              <a:rPr lang="en-GB" altLang="fr-FR" sz="2100" dirty="0" err="1">
                <a:solidFill>
                  <a:srgbClr val="000000"/>
                </a:solidFill>
              </a:rPr>
              <a:t>d’une</a:t>
            </a:r>
            <a:r>
              <a:rPr lang="en-GB" altLang="fr-FR" sz="2100" dirty="0">
                <a:solidFill>
                  <a:srgbClr val="000000"/>
                </a:solidFill>
              </a:rPr>
              <a:t> application Android </a:t>
            </a:r>
          </a:p>
          <a:p>
            <a:pPr lvl="1">
              <a:lnSpc>
                <a:spcPct val="90000"/>
              </a:lnSpc>
              <a:spcBef>
                <a:spcPts val="600"/>
              </a:spcBef>
              <a:buFont typeface="Wingdings" panose="05000000000000000000" pitchFamily="2" charset="2"/>
              <a:buChar char="q"/>
            </a:pPr>
            <a:endParaRPr lang="en-GB" altLang="fr-FR" sz="2100" dirty="0">
              <a:solidFill>
                <a:srgbClr val="000000"/>
              </a:solidFill>
            </a:endParaRPr>
          </a:p>
          <a:p>
            <a:pPr lvl="1">
              <a:lnSpc>
                <a:spcPct val="90000"/>
              </a:lnSpc>
              <a:spcBef>
                <a:spcPts val="600"/>
              </a:spcBef>
              <a:buFont typeface="Wingdings" panose="05000000000000000000" pitchFamily="2" charset="2"/>
              <a:buChar char="q"/>
            </a:pPr>
            <a:r>
              <a:rPr lang="en-GB" altLang="fr-FR" sz="2100" b="1" dirty="0">
                <a:solidFill>
                  <a:srgbClr val="000000"/>
                </a:solidFill>
              </a:rPr>
              <a:t>Library project </a:t>
            </a:r>
            <a:r>
              <a:rPr lang="en-GB" altLang="fr-FR" sz="2100" dirty="0">
                <a:solidFill>
                  <a:srgbClr val="000000"/>
                </a:solidFill>
              </a:rPr>
              <a:t>: </a:t>
            </a:r>
            <a:r>
              <a:rPr lang="en-GB" altLang="fr-FR" sz="2100" dirty="0" err="1">
                <a:solidFill>
                  <a:srgbClr val="000000"/>
                </a:solidFill>
              </a:rPr>
              <a:t>Projet</a:t>
            </a:r>
            <a:r>
              <a:rPr lang="en-GB" altLang="fr-FR" sz="2100" dirty="0">
                <a:solidFill>
                  <a:srgbClr val="000000"/>
                </a:solidFill>
              </a:rPr>
              <a:t> de types </a:t>
            </a:r>
            <a:r>
              <a:rPr lang="en-GB" altLang="fr-FR" sz="2100" dirty="0" err="1">
                <a:solidFill>
                  <a:srgbClr val="000000"/>
                </a:solidFill>
              </a:rPr>
              <a:t>librairies</a:t>
            </a:r>
            <a:r>
              <a:rPr lang="en-GB" altLang="fr-FR" sz="2100" dirty="0">
                <a:solidFill>
                  <a:srgbClr val="000000"/>
                </a:solidFill>
              </a:rPr>
              <a:t>, equivalents à </a:t>
            </a:r>
            <a:r>
              <a:rPr lang="en-GB" altLang="fr-FR" sz="2100" dirty="0" err="1">
                <a:solidFill>
                  <a:srgbClr val="000000"/>
                </a:solidFill>
              </a:rPr>
              <a:t>une</a:t>
            </a:r>
            <a:r>
              <a:rPr lang="en-GB" altLang="fr-FR" sz="2100" dirty="0">
                <a:solidFill>
                  <a:srgbClr val="000000"/>
                </a:solidFill>
              </a:rPr>
              <a:t> API </a:t>
            </a:r>
            <a:r>
              <a:rPr lang="en-GB" altLang="fr-FR" sz="2100" dirty="0" err="1">
                <a:solidFill>
                  <a:srgbClr val="000000"/>
                </a:solidFill>
              </a:rPr>
              <a:t>exposant</a:t>
            </a:r>
            <a:r>
              <a:rPr lang="en-GB" altLang="fr-FR" sz="2100" dirty="0">
                <a:solidFill>
                  <a:srgbClr val="000000"/>
                </a:solidFill>
              </a:rPr>
              <a:t> </a:t>
            </a:r>
            <a:r>
              <a:rPr lang="en-GB" altLang="fr-FR" sz="2100" dirty="0" err="1">
                <a:solidFill>
                  <a:srgbClr val="000000"/>
                </a:solidFill>
              </a:rPr>
              <a:t>certaines</a:t>
            </a:r>
            <a:r>
              <a:rPr lang="en-GB" altLang="fr-FR" sz="2100" dirty="0">
                <a:solidFill>
                  <a:srgbClr val="000000"/>
                </a:solidFill>
              </a:rPr>
              <a:t> </a:t>
            </a:r>
            <a:r>
              <a:rPr lang="en-GB" altLang="fr-FR" sz="2100" dirty="0" err="1">
                <a:solidFill>
                  <a:srgbClr val="000000"/>
                </a:solidFill>
              </a:rPr>
              <a:t>fonctionnalités</a:t>
            </a:r>
            <a:r>
              <a:rPr lang="en-GB" altLang="fr-FR" sz="2100" dirty="0">
                <a:solidFill>
                  <a:srgbClr val="000000"/>
                </a:solidFill>
              </a:rPr>
              <a:t> </a:t>
            </a:r>
            <a:r>
              <a:rPr lang="en-GB" altLang="fr-FR" sz="2100" dirty="0" err="1">
                <a:solidFill>
                  <a:srgbClr val="000000"/>
                </a:solidFill>
              </a:rPr>
              <a:t>pouvant</a:t>
            </a:r>
            <a:r>
              <a:rPr lang="en-GB" altLang="fr-FR" sz="2100" dirty="0">
                <a:solidFill>
                  <a:srgbClr val="000000"/>
                </a:solidFill>
              </a:rPr>
              <a:t> </a:t>
            </a:r>
            <a:r>
              <a:rPr lang="en-GB" altLang="fr-FR" sz="2100" dirty="0" err="1">
                <a:solidFill>
                  <a:srgbClr val="000000"/>
                </a:solidFill>
              </a:rPr>
              <a:t>être</a:t>
            </a:r>
            <a:r>
              <a:rPr lang="en-GB" altLang="fr-FR" sz="2100" dirty="0">
                <a:solidFill>
                  <a:srgbClr val="000000"/>
                </a:solidFill>
              </a:rPr>
              <a:t> </a:t>
            </a:r>
            <a:r>
              <a:rPr lang="en-GB" altLang="fr-FR" sz="2100" dirty="0" err="1">
                <a:solidFill>
                  <a:srgbClr val="000000"/>
                </a:solidFill>
              </a:rPr>
              <a:t>réutilisé</a:t>
            </a:r>
            <a:r>
              <a:rPr lang="en-GB" altLang="fr-FR" sz="2100" dirty="0">
                <a:solidFill>
                  <a:srgbClr val="000000"/>
                </a:solidFill>
              </a:rPr>
              <a:t> par </a:t>
            </a:r>
            <a:r>
              <a:rPr lang="en-GB" altLang="fr-FR" sz="2100" dirty="0" err="1">
                <a:solidFill>
                  <a:srgbClr val="000000"/>
                </a:solidFill>
              </a:rPr>
              <a:t>d’autres</a:t>
            </a:r>
            <a:r>
              <a:rPr lang="en-GB" altLang="fr-FR" sz="2100" dirty="0">
                <a:solidFill>
                  <a:srgbClr val="000000"/>
                </a:solidFill>
              </a:rPr>
              <a:t> applications. </a:t>
            </a:r>
          </a:p>
          <a:p>
            <a:pPr lvl="1">
              <a:lnSpc>
                <a:spcPct val="87000"/>
              </a:lnSpc>
              <a:spcBef>
                <a:spcPts val="600"/>
              </a:spcBef>
              <a:buFont typeface="Wingdings" panose="05000000000000000000" pitchFamily="2" charset="2"/>
              <a:buChar char="q"/>
            </a:pPr>
            <a:endParaRPr lang="en-GB" altLang="fr-FR" sz="2400" b="1" dirty="0" smtClean="0">
              <a:solidFill>
                <a:srgbClr val="000000"/>
              </a:solidFill>
            </a:endParaRPr>
          </a:p>
          <a:p>
            <a:pPr lvl="1">
              <a:lnSpc>
                <a:spcPct val="87000"/>
              </a:lnSpc>
              <a:spcBef>
                <a:spcPts val="600"/>
              </a:spcBef>
              <a:buFont typeface="Wingdings" panose="05000000000000000000" pitchFamily="2" charset="2"/>
              <a:buChar char="Ø"/>
            </a:pPr>
            <a:endParaRPr lang="en-GB" altLang="fr-FR" sz="2400" b="1" dirty="0" smtClean="0">
              <a:solidFill>
                <a:srgbClr val="000000"/>
              </a:solidFill>
            </a:endParaRPr>
          </a:p>
          <a:p>
            <a:pPr marL="393192" lvl="1" indent="0">
              <a:lnSpc>
                <a:spcPct val="87000"/>
              </a:lnSpc>
              <a:spcBef>
                <a:spcPts val="600"/>
              </a:spcBef>
              <a:buNone/>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18</a:t>
            </a:fld>
            <a:endParaRPr kumimoji="0" lang="en-US"/>
          </a:p>
        </p:txBody>
      </p:sp>
      <p:sp>
        <p:nvSpPr>
          <p:cNvPr id="2" name="Title 1"/>
          <p:cNvSpPr>
            <a:spLocks noGrp="1"/>
          </p:cNvSpPr>
          <p:nvPr>
            <p:ph type="title"/>
          </p:nvPr>
        </p:nvSpPr>
        <p:spPr>
          <a:xfrm>
            <a:off x="749808" y="591630"/>
            <a:ext cx="7467600" cy="664146"/>
          </a:xfrm>
        </p:spPr>
        <p:txBody>
          <a:bodyPr>
            <a:norm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a:ea typeface="굴림" pitchFamily="34" charset="-127"/>
              </a:rPr>
              <a:t>Type de Projet </a:t>
            </a:r>
            <a:r>
              <a:rPr lang="fr-FR" sz="3700" dirty="0" err="1">
                <a:ea typeface="굴림" pitchFamily="34" charset="-127"/>
              </a:rPr>
              <a:t>Android</a:t>
            </a:r>
            <a:endParaRPr lang="fr-FR" sz="3700" dirty="0">
              <a:ea typeface="굴림" pitchFamily="34" charset="-127"/>
            </a:endParaRPr>
          </a:p>
        </p:txBody>
      </p:sp>
    </p:spTree>
    <p:extLst>
      <p:ext uri="{BB962C8B-B14F-4D97-AF65-F5344CB8AC3E}">
        <p14:creationId xmlns:p14="http://schemas.microsoft.com/office/powerpoint/2010/main" val="57095756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2"/>
            <a:ext cx="7726680" cy="4187952"/>
          </a:xfrm>
        </p:spPr>
        <p:txBody>
          <a:bodyPr>
            <a:normAutofit/>
          </a:bodyPr>
          <a:lstStyle/>
          <a:p>
            <a:pPr marL="285750" indent="-285750">
              <a:buFont typeface="Wingdings" panose="05000000000000000000" pitchFamily="2" charset="2"/>
              <a:buChar char="Ø"/>
            </a:pPr>
            <a:r>
              <a:rPr lang="fr-FR" sz="1800" dirty="0" smtClean="0"/>
              <a:t>Les applications </a:t>
            </a:r>
            <a:r>
              <a:rPr lang="fr-FR" sz="1800" dirty="0" err="1" smtClean="0"/>
              <a:t>Android</a:t>
            </a:r>
            <a:r>
              <a:rPr lang="fr-FR" sz="1800" dirty="0" smtClean="0"/>
              <a:t> sont constitués de composants à couplage </a:t>
            </a:r>
          </a:p>
          <a:p>
            <a:pPr marL="285750" indent="-285750">
              <a:buFont typeface="Wingdings" panose="05000000000000000000" pitchFamily="2" charset="2"/>
              <a:buChar char="Ø"/>
            </a:pPr>
            <a:r>
              <a:rPr lang="fr-FR" sz="1800" dirty="0" smtClean="0"/>
              <a:t>Les composantes sont liées par un </a:t>
            </a:r>
            <a:r>
              <a:rPr lang="fr-FR" sz="1800" dirty="0" err="1" smtClean="0"/>
              <a:t>Manifest</a:t>
            </a:r>
            <a:r>
              <a:rPr lang="fr-FR" sz="1800" dirty="0" smtClean="0"/>
              <a:t> qui décrit chacun d’eux ainsi que les interactions entre elles. </a:t>
            </a:r>
          </a:p>
          <a:p>
            <a:pPr marL="0" indent="0">
              <a:buNone/>
            </a:pPr>
            <a:endParaRPr lang="fr-FR" sz="1800"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19</a:t>
            </a:fld>
            <a:endParaRPr kumimoji="0" lang="en-US"/>
          </a:p>
        </p:txBody>
      </p:sp>
      <p:sp>
        <p:nvSpPr>
          <p:cNvPr id="2" name="Title 1"/>
          <p:cNvSpPr>
            <a:spLocks noGrp="1"/>
          </p:cNvSpPr>
          <p:nvPr>
            <p:ph type="title"/>
          </p:nvPr>
        </p:nvSpPr>
        <p:spPr>
          <a:xfrm>
            <a:off x="749808" y="591630"/>
            <a:ext cx="7467600" cy="664146"/>
          </a:xfrm>
        </p:spPr>
        <p:txBody>
          <a:bodyPr>
            <a:no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a:ea typeface="굴림" pitchFamily="34" charset="-127"/>
              </a:rPr>
              <a:t>Composante d’une application </a:t>
            </a:r>
            <a:r>
              <a:rPr lang="fr-FR" sz="3700" dirty="0" err="1">
                <a:ea typeface="굴림" pitchFamily="34" charset="-127"/>
              </a:rPr>
              <a:t>Android</a:t>
            </a:r>
            <a:endParaRPr lang="fr-FR" sz="3700" dirty="0">
              <a:ea typeface="굴림" pitchFamily="34" charset="-127"/>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6407" y="2897641"/>
            <a:ext cx="4124325"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9188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2"/>
            <a:ext cx="7726680" cy="4187952"/>
          </a:xfrm>
        </p:spPr>
        <p:txBody>
          <a:bodyPr>
            <a:normAutofit fontScale="77500" lnSpcReduction="20000"/>
          </a:bodyPr>
          <a:lstStyle/>
          <a:p>
            <a:pPr lvl="1">
              <a:lnSpc>
                <a:spcPct val="87000"/>
              </a:lnSpc>
              <a:spcBef>
                <a:spcPts val="600"/>
              </a:spcBef>
              <a:buFont typeface="Arial" charset="0"/>
              <a:buAutoNum type="arabicPeriod"/>
            </a:pPr>
            <a:endParaRPr lang="en-GB" altLang="fr-FR" sz="2400" b="1" dirty="0" smtClean="0">
              <a:solidFill>
                <a:srgbClr val="000000"/>
              </a:solidFill>
            </a:endParaRPr>
          </a:p>
          <a:p>
            <a:pPr lvl="1">
              <a:lnSpc>
                <a:spcPct val="87000"/>
              </a:lnSpc>
              <a:spcBef>
                <a:spcPts val="600"/>
              </a:spcBef>
              <a:buFont typeface="Arial" charset="0"/>
              <a:buAutoNum type="arabicPeriod"/>
            </a:pPr>
            <a:r>
              <a:rPr lang="en-GB" altLang="fr-FR" sz="2400" b="1" dirty="0" smtClean="0">
                <a:solidFill>
                  <a:srgbClr val="000000"/>
                </a:solidFill>
              </a:rPr>
              <a:t>Activities</a:t>
            </a:r>
            <a:r>
              <a:rPr lang="en-GB" altLang="fr-FR" sz="2400" dirty="0" smtClean="0">
                <a:solidFill>
                  <a:srgbClr val="000000"/>
                </a:solidFill>
              </a:rPr>
              <a:t> </a:t>
            </a:r>
            <a:r>
              <a:rPr lang="en-GB" altLang="fr-FR" sz="2400" dirty="0">
                <a:solidFill>
                  <a:srgbClr val="000000"/>
                </a:solidFill>
              </a:rPr>
              <a:t>: </a:t>
            </a:r>
            <a:r>
              <a:rPr lang="en-GB" altLang="fr-FR" sz="2400" dirty="0" err="1" smtClean="0">
                <a:solidFill>
                  <a:srgbClr val="000000"/>
                </a:solidFill>
              </a:rPr>
              <a:t>Couche</a:t>
            </a:r>
            <a:r>
              <a:rPr lang="en-GB" altLang="fr-FR" sz="2400" dirty="0" smtClean="0">
                <a:solidFill>
                  <a:srgbClr val="000000"/>
                </a:solidFill>
              </a:rPr>
              <a:t> de </a:t>
            </a:r>
            <a:r>
              <a:rPr lang="en-GB" altLang="fr-FR" sz="2400" dirty="0" err="1" smtClean="0">
                <a:solidFill>
                  <a:srgbClr val="000000"/>
                </a:solidFill>
              </a:rPr>
              <a:t>présentation</a:t>
            </a:r>
            <a:r>
              <a:rPr lang="en-GB" altLang="fr-FR" sz="2400" dirty="0" smtClean="0">
                <a:solidFill>
                  <a:srgbClr val="000000"/>
                </a:solidFill>
              </a:rPr>
              <a:t> de </a:t>
            </a:r>
            <a:r>
              <a:rPr lang="en-GB" altLang="fr-FR" sz="2400" dirty="0" err="1" smtClean="0">
                <a:solidFill>
                  <a:srgbClr val="000000"/>
                </a:solidFill>
              </a:rPr>
              <a:t>l’application</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Services</a:t>
            </a:r>
            <a:r>
              <a:rPr lang="en-GB" altLang="fr-FR" sz="2400" dirty="0">
                <a:solidFill>
                  <a:srgbClr val="000000"/>
                </a:solidFill>
              </a:rPr>
              <a:t> : les </a:t>
            </a:r>
            <a:r>
              <a:rPr lang="en-GB" altLang="fr-FR" sz="2400" dirty="0" err="1">
                <a:solidFill>
                  <a:srgbClr val="000000"/>
                </a:solidFill>
              </a:rPr>
              <a:t>composants</a:t>
            </a:r>
            <a:r>
              <a:rPr lang="en-GB" altLang="fr-FR" sz="2400" dirty="0">
                <a:solidFill>
                  <a:srgbClr val="000000"/>
                </a:solidFill>
              </a:rPr>
              <a:t> qui </a:t>
            </a:r>
            <a:r>
              <a:rPr lang="en-GB" altLang="fr-FR" sz="2400" dirty="0" err="1">
                <a:solidFill>
                  <a:srgbClr val="000000"/>
                </a:solidFill>
              </a:rPr>
              <a:t>tournent</a:t>
            </a:r>
            <a:r>
              <a:rPr lang="en-GB" altLang="fr-FR" sz="2400" dirty="0">
                <a:solidFill>
                  <a:srgbClr val="000000"/>
                </a:solidFill>
              </a:rPr>
              <a:t> en </a:t>
            </a:r>
            <a:r>
              <a:rPr lang="en-GB" altLang="fr-FR" sz="2400" dirty="0" err="1">
                <a:solidFill>
                  <a:srgbClr val="000000"/>
                </a:solidFill>
              </a:rPr>
              <a:t>arrière</a:t>
            </a:r>
            <a:r>
              <a:rPr lang="en-GB" altLang="fr-FR" sz="2400" dirty="0">
                <a:solidFill>
                  <a:srgbClr val="000000"/>
                </a:solidFill>
              </a:rPr>
              <a:t> plan</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Content providers </a:t>
            </a:r>
            <a:r>
              <a:rPr lang="en-GB" altLang="fr-FR" sz="2400" dirty="0">
                <a:solidFill>
                  <a:srgbClr val="000000"/>
                </a:solidFill>
              </a:rPr>
              <a:t>: </a:t>
            </a:r>
            <a:r>
              <a:rPr lang="en-GB" altLang="fr-FR" sz="2400" dirty="0" err="1" smtClean="0">
                <a:solidFill>
                  <a:srgbClr val="000000"/>
                </a:solidFill>
              </a:rPr>
              <a:t>Partage</a:t>
            </a:r>
            <a:r>
              <a:rPr lang="en-GB" altLang="fr-FR" sz="2400" dirty="0" smtClean="0">
                <a:solidFill>
                  <a:srgbClr val="000000"/>
                </a:solidFill>
              </a:rPr>
              <a:t> de </a:t>
            </a:r>
            <a:r>
              <a:rPr lang="en-GB" altLang="fr-FR" sz="2400" dirty="0" err="1" smtClean="0">
                <a:solidFill>
                  <a:srgbClr val="000000"/>
                </a:solidFill>
              </a:rPr>
              <a:t>contenus</a:t>
            </a:r>
            <a:r>
              <a:rPr lang="en-GB" altLang="fr-FR" sz="2400" dirty="0" smtClean="0">
                <a:solidFill>
                  <a:srgbClr val="000000"/>
                </a:solidFill>
              </a:rPr>
              <a:t> entre applications;</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smtClean="0">
                <a:solidFill>
                  <a:srgbClr val="000000"/>
                </a:solidFill>
              </a:rPr>
              <a:t>Intents</a:t>
            </a:r>
            <a:r>
              <a:rPr lang="en-GB" altLang="fr-FR" sz="2400" dirty="0" smtClean="0">
                <a:solidFill>
                  <a:srgbClr val="000000"/>
                </a:solidFill>
              </a:rPr>
              <a:t> </a:t>
            </a:r>
            <a:r>
              <a:rPr lang="en-GB" altLang="fr-FR" sz="2400" dirty="0">
                <a:solidFill>
                  <a:srgbClr val="000000"/>
                </a:solidFill>
              </a:rPr>
              <a:t>: Framework de communication </a:t>
            </a:r>
            <a:r>
              <a:rPr lang="en-GB" altLang="fr-FR" sz="2400" dirty="0" err="1">
                <a:solidFill>
                  <a:srgbClr val="000000"/>
                </a:solidFill>
              </a:rPr>
              <a:t>interapplications</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Broadcast receivers </a:t>
            </a:r>
            <a:r>
              <a:rPr lang="en-GB" altLang="fr-FR" sz="2400" dirty="0">
                <a:solidFill>
                  <a:srgbClr val="000000"/>
                </a:solidFill>
              </a:rPr>
              <a:t>: </a:t>
            </a:r>
            <a:r>
              <a:rPr lang="en-GB" altLang="fr-FR" sz="2400" dirty="0" err="1">
                <a:solidFill>
                  <a:srgbClr val="000000"/>
                </a:solidFill>
              </a:rPr>
              <a:t>Consommateurs</a:t>
            </a:r>
            <a:r>
              <a:rPr lang="en-GB" altLang="fr-FR" sz="2400" dirty="0">
                <a:solidFill>
                  <a:srgbClr val="000000"/>
                </a:solidFill>
              </a:rPr>
              <a:t> des messages </a:t>
            </a:r>
            <a:r>
              <a:rPr lang="en-GB" altLang="fr-FR" sz="2400" dirty="0" err="1">
                <a:solidFill>
                  <a:srgbClr val="000000"/>
                </a:solidFill>
              </a:rPr>
              <a:t>diffusés</a:t>
            </a:r>
            <a:r>
              <a:rPr lang="en-GB" altLang="fr-FR" sz="2400" dirty="0">
                <a:solidFill>
                  <a:srgbClr val="000000"/>
                </a:solidFill>
              </a:rPr>
              <a:t> par les intents</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Widgets</a:t>
            </a:r>
            <a:r>
              <a:rPr lang="en-GB" altLang="fr-FR" sz="2400" dirty="0">
                <a:solidFill>
                  <a:srgbClr val="000000"/>
                </a:solidFill>
              </a:rPr>
              <a:t> : </a:t>
            </a:r>
            <a:r>
              <a:rPr lang="en-GB" altLang="fr-FR" sz="2400" dirty="0" err="1">
                <a:solidFill>
                  <a:srgbClr val="000000"/>
                </a:solidFill>
              </a:rPr>
              <a:t>Composant</a:t>
            </a:r>
            <a:r>
              <a:rPr lang="en-GB" altLang="fr-FR" sz="2400" dirty="0">
                <a:solidFill>
                  <a:srgbClr val="000000"/>
                </a:solidFill>
              </a:rPr>
              <a:t> </a:t>
            </a:r>
            <a:r>
              <a:rPr lang="en-GB" altLang="fr-FR" sz="2400" dirty="0" err="1">
                <a:solidFill>
                  <a:srgbClr val="000000"/>
                </a:solidFill>
              </a:rPr>
              <a:t>d’application</a:t>
            </a:r>
            <a:r>
              <a:rPr lang="en-GB" altLang="fr-FR" sz="2400" dirty="0">
                <a:solidFill>
                  <a:srgbClr val="000000"/>
                </a:solidFill>
              </a:rPr>
              <a:t> </a:t>
            </a:r>
            <a:r>
              <a:rPr lang="en-GB" altLang="fr-FR" sz="2400" dirty="0" err="1">
                <a:solidFill>
                  <a:srgbClr val="000000"/>
                </a:solidFill>
              </a:rPr>
              <a:t>visuels</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Notifications</a:t>
            </a:r>
            <a:r>
              <a:rPr lang="en-GB" altLang="fr-FR" sz="2400" dirty="0">
                <a:solidFill>
                  <a:srgbClr val="000000"/>
                </a:solidFill>
              </a:rPr>
              <a:t> :Framework de notifications </a:t>
            </a:r>
            <a:r>
              <a:rPr lang="en-GB" altLang="fr-FR" sz="2400" dirty="0" smtClean="0">
                <a:solidFill>
                  <a:srgbClr val="000000"/>
                </a:solidFill>
              </a:rPr>
              <a:t>aux </a:t>
            </a:r>
            <a:r>
              <a:rPr lang="en-GB" altLang="fr-FR" sz="2400" dirty="0" err="1">
                <a:solidFill>
                  <a:srgbClr val="000000"/>
                </a:solidFill>
              </a:rPr>
              <a:t>utilisateurs</a:t>
            </a:r>
            <a:r>
              <a:rPr lang="en-GB" altLang="fr-FR" sz="2400" dirty="0">
                <a:solidFill>
                  <a:srgbClr val="000000"/>
                </a:solidFill>
              </a:rPr>
              <a:t>;</a:t>
            </a: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marL="0" indent="0">
              <a:buNone/>
            </a:pPr>
            <a:endParaRPr lang="fr-FR" sz="1800"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20</a:t>
            </a:fld>
            <a:endParaRPr kumimoji="0" lang="en-US"/>
          </a:p>
        </p:txBody>
      </p:sp>
      <p:sp>
        <p:nvSpPr>
          <p:cNvPr id="2" name="Title 1"/>
          <p:cNvSpPr>
            <a:spLocks noGrp="1"/>
          </p:cNvSpPr>
          <p:nvPr>
            <p:ph type="title"/>
          </p:nvPr>
        </p:nvSpPr>
        <p:spPr>
          <a:xfrm>
            <a:off x="749808" y="591630"/>
            <a:ext cx="7467600" cy="664146"/>
          </a:xfrm>
        </p:spPr>
        <p:txBody>
          <a:bodyPr>
            <a:no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a:ea typeface="굴림" pitchFamily="34" charset="-127"/>
              </a:rPr>
              <a:t>Composante d’une application </a:t>
            </a:r>
            <a:r>
              <a:rPr lang="fr-FR" sz="3700" dirty="0" err="1">
                <a:ea typeface="굴림" pitchFamily="34" charset="-127"/>
              </a:rPr>
              <a:t>Android</a:t>
            </a:r>
            <a:endParaRPr lang="fr-FR" sz="3700" dirty="0">
              <a:ea typeface="굴림" pitchFamily="34" charset="-127"/>
            </a:endParaRPr>
          </a:p>
        </p:txBody>
      </p:sp>
    </p:spTree>
    <p:extLst>
      <p:ext uri="{BB962C8B-B14F-4D97-AF65-F5344CB8AC3E}">
        <p14:creationId xmlns:p14="http://schemas.microsoft.com/office/powerpoint/2010/main" val="362879204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 calcmode="lin" valueType="num">
                                      <p:cBhvr additive="base">
                                        <p:cTn id="4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357" y="1454042"/>
            <a:ext cx="7726680" cy="4187952"/>
          </a:xfrm>
        </p:spPr>
        <p:txBody>
          <a:bodyPr>
            <a:normAutofit fontScale="92500" lnSpcReduction="20000"/>
          </a:bodyPr>
          <a:lstStyle/>
          <a:p>
            <a:pPr lvl="1">
              <a:lnSpc>
                <a:spcPct val="87000"/>
              </a:lnSpc>
              <a:spcBef>
                <a:spcPts val="600"/>
              </a:spcBef>
              <a:buFont typeface="Arial" charset="0"/>
              <a:buAutoNum type="arabicPeriod"/>
            </a:pPr>
            <a:r>
              <a:rPr lang="en-GB" altLang="fr-FR" sz="2400" b="1" dirty="0" smtClean="0">
                <a:solidFill>
                  <a:srgbClr val="000000"/>
                </a:solidFill>
              </a:rPr>
              <a:t>Application </a:t>
            </a:r>
            <a:r>
              <a:rPr lang="en-GB" altLang="fr-FR" sz="2400" b="1" dirty="0">
                <a:solidFill>
                  <a:srgbClr val="000000"/>
                </a:solidFill>
              </a:rPr>
              <a:t>de premier plan</a:t>
            </a:r>
            <a:r>
              <a:rPr lang="en-GB" altLang="fr-FR" sz="2400" dirty="0">
                <a:solidFill>
                  <a:srgbClr val="000000"/>
                </a:solidFill>
              </a:rPr>
              <a:t>: </a:t>
            </a:r>
            <a:r>
              <a:rPr lang="en-GB" altLang="fr-FR" sz="2400" dirty="0" err="1">
                <a:solidFill>
                  <a:srgbClr val="000000"/>
                </a:solidFill>
              </a:rPr>
              <a:t>c’est</a:t>
            </a:r>
            <a:r>
              <a:rPr lang="en-GB" altLang="fr-FR" sz="2400" dirty="0">
                <a:solidFill>
                  <a:srgbClr val="000000"/>
                </a:solidFill>
              </a:rPr>
              <a:t> </a:t>
            </a:r>
            <a:r>
              <a:rPr lang="en-GB" altLang="fr-FR" sz="2400" dirty="0" err="1">
                <a:solidFill>
                  <a:srgbClr val="000000"/>
                </a:solidFill>
              </a:rPr>
              <a:t>une</a:t>
            </a:r>
            <a:r>
              <a:rPr lang="en-GB" altLang="fr-FR" sz="2400" dirty="0">
                <a:solidFill>
                  <a:srgbClr val="000000"/>
                </a:solidFill>
              </a:rPr>
              <a:t> application qui </a:t>
            </a:r>
            <a:r>
              <a:rPr lang="en-GB" altLang="fr-FR" sz="2400" dirty="0" err="1">
                <a:solidFill>
                  <a:srgbClr val="000000"/>
                </a:solidFill>
              </a:rPr>
              <a:t>est</a:t>
            </a:r>
            <a:r>
              <a:rPr lang="en-GB" altLang="fr-FR" sz="2400" dirty="0">
                <a:solidFill>
                  <a:srgbClr val="000000"/>
                </a:solidFill>
              </a:rPr>
              <a:t> utilisable </a:t>
            </a:r>
            <a:r>
              <a:rPr lang="en-GB" altLang="fr-FR" sz="2400" dirty="0" err="1">
                <a:solidFill>
                  <a:srgbClr val="000000"/>
                </a:solidFill>
              </a:rPr>
              <a:t>uniquement</a:t>
            </a:r>
            <a:r>
              <a:rPr lang="en-GB" altLang="fr-FR" sz="2400" dirty="0">
                <a:solidFill>
                  <a:srgbClr val="000000"/>
                </a:solidFill>
              </a:rPr>
              <a:t> </a:t>
            </a:r>
            <a:r>
              <a:rPr lang="en-GB" altLang="fr-FR" sz="2400" dirty="0" err="1">
                <a:solidFill>
                  <a:srgbClr val="000000"/>
                </a:solidFill>
              </a:rPr>
              <a:t>lorsqu’elle</a:t>
            </a:r>
            <a:r>
              <a:rPr lang="en-GB" altLang="fr-FR" sz="2400" dirty="0">
                <a:solidFill>
                  <a:srgbClr val="000000"/>
                </a:solidFill>
              </a:rPr>
              <a:t> </a:t>
            </a:r>
            <a:r>
              <a:rPr lang="en-GB" altLang="fr-FR" sz="2400" dirty="0" err="1">
                <a:solidFill>
                  <a:srgbClr val="000000"/>
                </a:solidFill>
              </a:rPr>
              <a:t>est</a:t>
            </a:r>
            <a:r>
              <a:rPr lang="en-GB" altLang="fr-FR" sz="2400" dirty="0">
                <a:solidFill>
                  <a:srgbClr val="000000"/>
                </a:solidFill>
              </a:rPr>
              <a:t> visible et </a:t>
            </a:r>
            <a:r>
              <a:rPr lang="en-GB" altLang="fr-FR" sz="2400" dirty="0" err="1">
                <a:solidFill>
                  <a:srgbClr val="000000"/>
                </a:solidFill>
              </a:rPr>
              <a:t>mise</a:t>
            </a:r>
            <a:r>
              <a:rPr lang="en-GB" altLang="fr-FR" sz="2400" dirty="0">
                <a:solidFill>
                  <a:srgbClr val="000000"/>
                </a:solidFill>
              </a:rPr>
              <a:t> en </a:t>
            </a:r>
            <a:r>
              <a:rPr lang="en-GB" altLang="fr-FR" sz="2400" dirty="0" err="1">
                <a:solidFill>
                  <a:srgbClr val="000000"/>
                </a:solidFill>
              </a:rPr>
              <a:t>suspens</a:t>
            </a:r>
            <a:r>
              <a:rPr lang="en-GB" altLang="fr-FR" sz="2400" dirty="0">
                <a:solidFill>
                  <a:srgbClr val="000000"/>
                </a:solidFill>
              </a:rPr>
              <a:t> </a:t>
            </a:r>
            <a:r>
              <a:rPr lang="en-GB" altLang="fr-FR" sz="2400" dirty="0" err="1">
                <a:solidFill>
                  <a:srgbClr val="000000"/>
                </a:solidFill>
              </a:rPr>
              <a:t>lorqu’elle</a:t>
            </a:r>
            <a:r>
              <a:rPr lang="en-GB" altLang="fr-FR" sz="2400" dirty="0">
                <a:solidFill>
                  <a:srgbClr val="000000"/>
                </a:solidFill>
              </a:rPr>
              <a:t> ne </a:t>
            </a:r>
            <a:r>
              <a:rPr lang="en-GB" altLang="fr-FR" sz="2400" dirty="0" err="1">
                <a:solidFill>
                  <a:srgbClr val="000000"/>
                </a:solidFill>
              </a:rPr>
              <a:t>l’est</a:t>
            </a:r>
            <a:r>
              <a:rPr lang="en-GB" altLang="fr-FR" sz="2400" dirty="0">
                <a:solidFill>
                  <a:srgbClr val="000000"/>
                </a:solidFill>
              </a:rPr>
              <a:t> pas</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Application </a:t>
            </a:r>
            <a:r>
              <a:rPr lang="en-GB" altLang="fr-FR" sz="2400" b="1" dirty="0" err="1">
                <a:solidFill>
                  <a:srgbClr val="000000"/>
                </a:solidFill>
              </a:rPr>
              <a:t>d’arrière</a:t>
            </a:r>
            <a:r>
              <a:rPr lang="en-GB" altLang="fr-FR" sz="2400" b="1" dirty="0">
                <a:solidFill>
                  <a:srgbClr val="000000"/>
                </a:solidFill>
              </a:rPr>
              <a:t> </a:t>
            </a:r>
            <a:r>
              <a:rPr lang="en-GB" altLang="fr-FR" sz="2400" b="1" dirty="0" smtClean="0">
                <a:solidFill>
                  <a:srgbClr val="000000"/>
                </a:solidFill>
              </a:rPr>
              <a:t>plan (Services)</a:t>
            </a:r>
            <a:r>
              <a:rPr lang="en-GB" altLang="fr-FR" sz="2400" dirty="0" smtClean="0">
                <a:solidFill>
                  <a:srgbClr val="000000"/>
                </a:solidFill>
              </a:rPr>
              <a:t>: </a:t>
            </a:r>
            <a:r>
              <a:rPr lang="en-GB" altLang="fr-FR" sz="2400" dirty="0" err="1" smtClean="0">
                <a:solidFill>
                  <a:srgbClr val="000000"/>
                </a:solidFill>
              </a:rPr>
              <a:t>N’interagit</a:t>
            </a:r>
            <a:r>
              <a:rPr lang="en-GB" altLang="fr-FR" sz="2400" dirty="0" smtClean="0">
                <a:solidFill>
                  <a:srgbClr val="000000"/>
                </a:solidFill>
              </a:rPr>
              <a:t> pas avec </a:t>
            </a:r>
            <a:r>
              <a:rPr lang="en-GB" altLang="fr-FR" sz="2400" dirty="0" err="1" smtClean="0">
                <a:solidFill>
                  <a:srgbClr val="000000"/>
                </a:solidFill>
              </a:rPr>
              <a:t>l’utilsateur</a:t>
            </a:r>
            <a:r>
              <a:rPr lang="en-GB" altLang="fr-FR" sz="2400" dirty="0" smtClean="0">
                <a:solidFill>
                  <a:srgbClr val="000000"/>
                </a:solidFill>
              </a:rPr>
              <a:t>, </a:t>
            </a:r>
            <a:r>
              <a:rPr lang="en-GB" altLang="fr-FR" sz="2400" dirty="0" err="1" smtClean="0">
                <a:solidFill>
                  <a:srgbClr val="000000"/>
                </a:solidFill>
              </a:rPr>
              <a:t>elle</a:t>
            </a:r>
            <a:r>
              <a:rPr lang="en-GB" altLang="fr-FR" sz="2400" dirty="0" smtClean="0">
                <a:solidFill>
                  <a:srgbClr val="000000"/>
                </a:solidFill>
              </a:rPr>
              <a:t> </a:t>
            </a:r>
            <a:r>
              <a:rPr lang="en-GB" altLang="fr-FR" sz="2400" dirty="0" err="1" smtClean="0">
                <a:solidFill>
                  <a:srgbClr val="000000"/>
                </a:solidFill>
              </a:rPr>
              <a:t>s’exécute</a:t>
            </a:r>
            <a:r>
              <a:rPr lang="en-GB" altLang="fr-FR" sz="2400" dirty="0" smtClean="0">
                <a:solidFill>
                  <a:srgbClr val="000000"/>
                </a:solidFill>
              </a:rPr>
              <a:t> en </a:t>
            </a:r>
            <a:r>
              <a:rPr lang="en-GB" altLang="fr-FR" sz="2600" dirty="0" err="1" smtClean="0">
                <a:solidFill>
                  <a:srgbClr val="000000"/>
                </a:solidFill>
              </a:rPr>
              <a:t>tâche</a:t>
            </a:r>
            <a:r>
              <a:rPr lang="en-GB" altLang="fr-FR" sz="2400" dirty="0" smtClean="0">
                <a:solidFill>
                  <a:srgbClr val="000000"/>
                </a:solidFill>
              </a:rPr>
              <a:t> de fond. </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err="1">
                <a:solidFill>
                  <a:srgbClr val="000000"/>
                </a:solidFill>
              </a:rPr>
              <a:t>Intermittente</a:t>
            </a:r>
            <a:r>
              <a:rPr lang="en-GB" altLang="fr-FR" sz="2400" dirty="0">
                <a:solidFill>
                  <a:srgbClr val="000000"/>
                </a:solidFill>
              </a:rPr>
              <a:t>: </a:t>
            </a:r>
            <a:r>
              <a:rPr lang="en-GB" altLang="fr-FR" sz="2400" dirty="0" err="1">
                <a:solidFill>
                  <a:srgbClr val="000000"/>
                </a:solidFill>
              </a:rPr>
              <a:t>c’est</a:t>
            </a:r>
            <a:r>
              <a:rPr lang="en-GB" altLang="fr-FR" sz="2400" dirty="0">
                <a:solidFill>
                  <a:srgbClr val="000000"/>
                </a:solidFill>
              </a:rPr>
              <a:t> </a:t>
            </a:r>
            <a:r>
              <a:rPr lang="en-GB" altLang="fr-FR" sz="2400" dirty="0" err="1">
                <a:solidFill>
                  <a:srgbClr val="000000"/>
                </a:solidFill>
              </a:rPr>
              <a:t>une</a:t>
            </a:r>
            <a:r>
              <a:rPr lang="en-GB" altLang="fr-FR" sz="2400" dirty="0">
                <a:solidFill>
                  <a:srgbClr val="000000"/>
                </a:solidFill>
              </a:rPr>
              <a:t> application qui </a:t>
            </a:r>
            <a:r>
              <a:rPr lang="en-GB" altLang="fr-FR" sz="2400" dirty="0" err="1">
                <a:solidFill>
                  <a:srgbClr val="000000"/>
                </a:solidFill>
              </a:rPr>
              <a:t>présente</a:t>
            </a:r>
            <a:r>
              <a:rPr lang="en-GB" altLang="fr-FR" sz="2400" dirty="0">
                <a:solidFill>
                  <a:srgbClr val="000000"/>
                </a:solidFill>
              </a:rPr>
              <a:t> </a:t>
            </a:r>
            <a:r>
              <a:rPr lang="en-GB" altLang="fr-FR" sz="2400" dirty="0" err="1">
                <a:solidFill>
                  <a:srgbClr val="000000"/>
                </a:solidFill>
              </a:rPr>
              <a:t>une</a:t>
            </a:r>
            <a:r>
              <a:rPr lang="en-GB" altLang="fr-FR" sz="2400" dirty="0">
                <a:solidFill>
                  <a:srgbClr val="000000"/>
                </a:solidFill>
              </a:rPr>
              <a:t> </a:t>
            </a:r>
            <a:r>
              <a:rPr lang="en-GB" altLang="fr-FR" sz="2400" dirty="0" err="1">
                <a:solidFill>
                  <a:srgbClr val="000000"/>
                </a:solidFill>
              </a:rPr>
              <a:t>certaine</a:t>
            </a:r>
            <a:r>
              <a:rPr lang="en-GB" altLang="fr-FR" sz="2400" dirty="0">
                <a:solidFill>
                  <a:srgbClr val="000000"/>
                </a:solidFill>
              </a:rPr>
              <a:t> </a:t>
            </a:r>
            <a:r>
              <a:rPr lang="en-GB" altLang="fr-FR" sz="2400" dirty="0" err="1">
                <a:solidFill>
                  <a:srgbClr val="000000"/>
                </a:solidFill>
              </a:rPr>
              <a:t>interactivité</a:t>
            </a:r>
            <a:r>
              <a:rPr lang="en-GB" altLang="fr-FR" sz="2400" dirty="0">
                <a:solidFill>
                  <a:srgbClr val="000000"/>
                </a:solidFill>
              </a:rPr>
              <a:t> </a:t>
            </a:r>
            <a:r>
              <a:rPr lang="en-GB" altLang="fr-FR" sz="2400" dirty="0" err="1">
                <a:solidFill>
                  <a:srgbClr val="000000"/>
                </a:solidFill>
              </a:rPr>
              <a:t>mais</a:t>
            </a:r>
            <a:r>
              <a:rPr lang="en-GB" altLang="fr-FR" sz="2400" dirty="0">
                <a:solidFill>
                  <a:srgbClr val="000000"/>
                </a:solidFill>
              </a:rPr>
              <a:t> </a:t>
            </a:r>
            <a:r>
              <a:rPr lang="en-GB" altLang="fr-FR" sz="2400" dirty="0" err="1">
                <a:solidFill>
                  <a:srgbClr val="000000"/>
                </a:solidFill>
              </a:rPr>
              <a:t>effectue</a:t>
            </a:r>
            <a:r>
              <a:rPr lang="en-GB" altLang="fr-FR" sz="2400" dirty="0">
                <a:solidFill>
                  <a:srgbClr val="000000"/>
                </a:solidFill>
              </a:rPr>
              <a:t> </a:t>
            </a:r>
            <a:r>
              <a:rPr lang="en-GB" altLang="fr-FR" sz="2400" dirty="0" err="1">
                <a:solidFill>
                  <a:srgbClr val="000000"/>
                </a:solidFill>
              </a:rPr>
              <a:t>l’essentiel</a:t>
            </a:r>
            <a:r>
              <a:rPr lang="en-GB" altLang="fr-FR" sz="2400" dirty="0">
                <a:solidFill>
                  <a:srgbClr val="000000"/>
                </a:solidFill>
              </a:rPr>
              <a:t> de </a:t>
            </a:r>
            <a:r>
              <a:rPr lang="en-GB" altLang="fr-FR" sz="2400" dirty="0" err="1">
                <a:solidFill>
                  <a:srgbClr val="000000"/>
                </a:solidFill>
              </a:rPr>
              <a:t>sa</a:t>
            </a:r>
            <a:r>
              <a:rPr lang="en-GB" altLang="fr-FR" sz="2400" dirty="0">
                <a:solidFill>
                  <a:srgbClr val="000000"/>
                </a:solidFill>
              </a:rPr>
              <a:t> </a:t>
            </a:r>
            <a:r>
              <a:rPr lang="en-GB" altLang="fr-FR" sz="2400" dirty="0" err="1">
                <a:solidFill>
                  <a:srgbClr val="000000"/>
                </a:solidFill>
              </a:rPr>
              <a:t>tâche</a:t>
            </a:r>
            <a:r>
              <a:rPr lang="en-GB" altLang="fr-FR" sz="2400" dirty="0">
                <a:solidFill>
                  <a:srgbClr val="000000"/>
                </a:solidFill>
              </a:rPr>
              <a:t> en </a:t>
            </a:r>
            <a:r>
              <a:rPr lang="en-GB" altLang="fr-FR" sz="2400" dirty="0" err="1">
                <a:solidFill>
                  <a:srgbClr val="000000"/>
                </a:solidFill>
              </a:rPr>
              <a:t>arrière</a:t>
            </a:r>
            <a:r>
              <a:rPr lang="en-GB" altLang="fr-FR" sz="2400" dirty="0">
                <a:solidFill>
                  <a:srgbClr val="000000"/>
                </a:solidFill>
              </a:rPr>
              <a:t> plan. </a:t>
            </a:r>
            <a:r>
              <a:rPr lang="en-GB" altLang="fr-FR" sz="2400" dirty="0" err="1">
                <a:solidFill>
                  <a:srgbClr val="000000"/>
                </a:solidFill>
              </a:rPr>
              <a:t>Ces</a:t>
            </a:r>
            <a:r>
              <a:rPr lang="en-GB" altLang="fr-FR" sz="2400" dirty="0">
                <a:solidFill>
                  <a:srgbClr val="000000"/>
                </a:solidFill>
              </a:rPr>
              <a:t> applications </a:t>
            </a:r>
            <a:r>
              <a:rPr lang="en-GB" altLang="fr-FR" sz="2400" dirty="0" err="1">
                <a:solidFill>
                  <a:srgbClr val="000000"/>
                </a:solidFill>
              </a:rPr>
              <a:t>notifient</a:t>
            </a:r>
            <a:r>
              <a:rPr lang="en-GB" altLang="fr-FR" sz="2400" dirty="0">
                <a:solidFill>
                  <a:srgbClr val="000000"/>
                </a:solidFill>
              </a:rPr>
              <a:t> </a:t>
            </a:r>
            <a:r>
              <a:rPr lang="en-GB" altLang="fr-FR" sz="2400" dirty="0" err="1">
                <a:solidFill>
                  <a:srgbClr val="000000"/>
                </a:solidFill>
              </a:rPr>
              <a:t>l’utilisateur</a:t>
            </a:r>
            <a:r>
              <a:rPr lang="en-GB" altLang="fr-FR" sz="2400" dirty="0">
                <a:solidFill>
                  <a:srgbClr val="000000"/>
                </a:solidFill>
              </a:rPr>
              <a:t> </a:t>
            </a:r>
            <a:r>
              <a:rPr lang="en-GB" altLang="fr-FR" sz="2400" dirty="0" err="1">
                <a:solidFill>
                  <a:srgbClr val="000000"/>
                </a:solidFill>
              </a:rPr>
              <a:t>lorsque</a:t>
            </a:r>
            <a:r>
              <a:rPr lang="en-GB" altLang="fr-FR" sz="2400" dirty="0">
                <a:solidFill>
                  <a:srgbClr val="000000"/>
                </a:solidFill>
              </a:rPr>
              <a:t> </a:t>
            </a:r>
            <a:r>
              <a:rPr lang="en-GB" altLang="fr-FR" sz="2400" dirty="0" err="1">
                <a:solidFill>
                  <a:srgbClr val="000000"/>
                </a:solidFill>
              </a:rPr>
              <a:t>cela</a:t>
            </a:r>
            <a:r>
              <a:rPr lang="en-GB" altLang="fr-FR" sz="2400" dirty="0">
                <a:solidFill>
                  <a:srgbClr val="000000"/>
                </a:solidFill>
              </a:rPr>
              <a:t> </a:t>
            </a:r>
            <a:r>
              <a:rPr lang="en-GB" altLang="fr-FR" sz="2400" dirty="0" err="1">
                <a:solidFill>
                  <a:srgbClr val="000000"/>
                </a:solidFill>
              </a:rPr>
              <a:t>est</a:t>
            </a:r>
            <a:r>
              <a:rPr lang="en-GB" altLang="fr-FR" sz="2400" dirty="0">
                <a:solidFill>
                  <a:srgbClr val="000000"/>
                </a:solidFill>
              </a:rPr>
              <a:t> </a:t>
            </a:r>
            <a:r>
              <a:rPr lang="en-GB" altLang="fr-FR" sz="2400" dirty="0" err="1">
                <a:solidFill>
                  <a:srgbClr val="000000"/>
                </a:solidFill>
              </a:rPr>
              <a:t>nécessaire</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b="1" dirty="0">
                <a:solidFill>
                  <a:srgbClr val="000000"/>
                </a:solidFill>
              </a:rPr>
              <a:t>Widget</a:t>
            </a:r>
            <a:r>
              <a:rPr lang="en-GB" altLang="fr-FR" sz="2400" dirty="0">
                <a:solidFill>
                  <a:srgbClr val="000000"/>
                </a:solidFill>
              </a:rPr>
              <a:t>: </a:t>
            </a:r>
            <a:r>
              <a:rPr lang="en-GB" altLang="fr-FR" sz="2400" dirty="0" err="1">
                <a:solidFill>
                  <a:srgbClr val="000000"/>
                </a:solidFill>
              </a:rPr>
              <a:t>ces</a:t>
            </a:r>
            <a:r>
              <a:rPr lang="en-GB" altLang="fr-FR" sz="2400" dirty="0">
                <a:solidFill>
                  <a:srgbClr val="000000"/>
                </a:solidFill>
              </a:rPr>
              <a:t> applications </a:t>
            </a:r>
            <a:r>
              <a:rPr lang="en-GB" altLang="fr-FR" sz="2400" dirty="0" err="1" smtClean="0">
                <a:solidFill>
                  <a:srgbClr val="000000"/>
                </a:solidFill>
              </a:rPr>
              <a:t>représentées</a:t>
            </a:r>
            <a:r>
              <a:rPr lang="en-GB" altLang="fr-FR" sz="2400" dirty="0" smtClean="0">
                <a:solidFill>
                  <a:srgbClr val="000000"/>
                </a:solidFill>
              </a:rPr>
              <a:t> sous </a:t>
            </a:r>
            <a:r>
              <a:rPr lang="en-GB" altLang="fr-FR" sz="2400" dirty="0" err="1" smtClean="0">
                <a:solidFill>
                  <a:srgbClr val="000000"/>
                </a:solidFill>
              </a:rPr>
              <a:t>forme</a:t>
            </a:r>
            <a:r>
              <a:rPr lang="en-GB" altLang="fr-FR" sz="2400" dirty="0" smtClean="0">
                <a:solidFill>
                  <a:srgbClr val="000000"/>
                </a:solidFill>
              </a:rPr>
              <a:t> </a:t>
            </a:r>
            <a:r>
              <a:rPr lang="en-GB" altLang="fr-FR" sz="2400" dirty="0">
                <a:solidFill>
                  <a:srgbClr val="000000"/>
                </a:solidFill>
              </a:rPr>
              <a:t>d’un widget de </a:t>
            </a:r>
            <a:r>
              <a:rPr lang="en-GB" altLang="fr-FR" sz="2400" dirty="0" err="1">
                <a:solidFill>
                  <a:srgbClr val="000000"/>
                </a:solidFill>
              </a:rPr>
              <a:t>l’écran</a:t>
            </a:r>
            <a:r>
              <a:rPr lang="en-GB" altLang="fr-FR" sz="2400" dirty="0">
                <a:solidFill>
                  <a:srgbClr val="000000"/>
                </a:solidFill>
              </a:rPr>
              <a:t> </a:t>
            </a:r>
            <a:r>
              <a:rPr lang="en-GB" altLang="fr-FR" sz="2400" dirty="0" err="1">
                <a:solidFill>
                  <a:srgbClr val="000000"/>
                </a:solidFill>
              </a:rPr>
              <a:t>d’accueil</a:t>
            </a:r>
            <a:r>
              <a:rPr lang="en-GB" altLang="fr-FR" sz="2400" dirty="0">
                <a:solidFill>
                  <a:srgbClr val="000000"/>
                </a:solidFill>
              </a:rPr>
              <a:t>;</a:t>
            </a: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21</a:t>
            </a:fld>
            <a:endParaRPr kumimoji="0" lang="en-US"/>
          </a:p>
        </p:txBody>
      </p:sp>
      <p:sp>
        <p:nvSpPr>
          <p:cNvPr id="2" name="Title 1"/>
          <p:cNvSpPr>
            <a:spLocks noGrp="1"/>
          </p:cNvSpPr>
          <p:nvPr>
            <p:ph type="title"/>
          </p:nvPr>
        </p:nvSpPr>
        <p:spPr>
          <a:xfrm>
            <a:off x="749808" y="591630"/>
            <a:ext cx="7467600" cy="664146"/>
          </a:xfrm>
        </p:spPr>
        <p:txBody>
          <a:bodyPr>
            <a:norm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a:ea typeface="굴림" pitchFamily="34" charset="-127"/>
              </a:rPr>
              <a:t>Type d’application </a:t>
            </a:r>
            <a:r>
              <a:rPr lang="fr-FR" sz="3700" dirty="0" err="1">
                <a:ea typeface="굴림" pitchFamily="34" charset="-127"/>
              </a:rPr>
              <a:t>Android</a:t>
            </a:r>
            <a:endParaRPr lang="fr-FR" sz="3700" dirty="0">
              <a:ea typeface="굴림" pitchFamily="34" charset="-127"/>
            </a:endParaRPr>
          </a:p>
        </p:txBody>
      </p:sp>
    </p:spTree>
    <p:extLst>
      <p:ext uri="{BB962C8B-B14F-4D97-AF65-F5344CB8AC3E}">
        <p14:creationId xmlns:p14="http://schemas.microsoft.com/office/powerpoint/2010/main" val="80565331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3761" y="1694687"/>
            <a:ext cx="2220881" cy="4084253"/>
          </a:xfrm>
        </p:spPr>
      </p:pic>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22</a:t>
            </a:fld>
            <a:endParaRPr kumimoji="0" lang="en-US"/>
          </a:p>
        </p:txBody>
      </p:sp>
      <p:sp>
        <p:nvSpPr>
          <p:cNvPr id="5" name="Title 1"/>
          <p:cNvSpPr>
            <a:spLocks noGrp="1"/>
          </p:cNvSpPr>
          <p:nvPr>
            <p:ph type="title"/>
          </p:nvPr>
        </p:nvSpPr>
        <p:spPr>
          <a:xfrm>
            <a:off x="1153886" y="549829"/>
            <a:ext cx="7467600" cy="770971"/>
          </a:xfrm>
        </p:spPr>
        <p:txBody>
          <a:bodyPr>
            <a:normAutofit fontScale="90000"/>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smtClean="0">
                <a:ea typeface="굴림" pitchFamily="34" charset="-127"/>
              </a:rPr>
              <a:t>Charpente d’une application </a:t>
            </a:r>
            <a:r>
              <a:rPr lang="fr-FR" sz="3700" dirty="0" err="1" smtClean="0">
                <a:ea typeface="굴림" pitchFamily="34" charset="-127"/>
              </a:rPr>
              <a:t>Android</a:t>
            </a:r>
            <a:r>
              <a:rPr lang="fr-FR" sz="3700" dirty="0" smtClean="0">
                <a:ea typeface="굴림" pitchFamily="34" charset="-127"/>
              </a:rPr>
              <a:t> ADT</a:t>
            </a:r>
            <a:endParaRPr lang="fr-FR" sz="3700" dirty="0">
              <a:ea typeface="굴림" pitchFamily="34" charset="-127"/>
            </a:endParaRPr>
          </a:p>
        </p:txBody>
      </p:sp>
      <p:grpSp>
        <p:nvGrpSpPr>
          <p:cNvPr id="49" name="Group 48"/>
          <p:cNvGrpSpPr/>
          <p:nvPr/>
        </p:nvGrpSpPr>
        <p:grpSpPr>
          <a:xfrm>
            <a:off x="724458" y="1540799"/>
            <a:ext cx="2896568" cy="307777"/>
            <a:chOff x="724458" y="1540799"/>
            <a:chExt cx="2896568" cy="307777"/>
          </a:xfrm>
        </p:grpSpPr>
        <p:sp>
          <p:nvSpPr>
            <p:cNvPr id="9" name="TextBox 8"/>
            <p:cNvSpPr txBox="1"/>
            <p:nvPr/>
          </p:nvSpPr>
          <p:spPr>
            <a:xfrm>
              <a:off x="724458" y="1540799"/>
              <a:ext cx="1787670" cy="307777"/>
            </a:xfrm>
            <a:prstGeom prst="rect">
              <a:avLst/>
            </a:prstGeom>
            <a:noFill/>
          </p:spPr>
          <p:txBody>
            <a:bodyPr wrap="none" rtlCol="0">
              <a:spAutoFit/>
            </a:bodyPr>
            <a:lstStyle/>
            <a:p>
              <a:r>
                <a:rPr lang="fr-FR" b="1" dirty="0" smtClean="0">
                  <a:solidFill>
                    <a:schemeClr val="tx1"/>
                  </a:solidFill>
                </a:rPr>
                <a:t>Nom de l’application</a:t>
              </a:r>
              <a:endParaRPr lang="fr-FR" b="1" dirty="0">
                <a:solidFill>
                  <a:schemeClr val="tx1"/>
                </a:solidFill>
              </a:endParaRPr>
            </a:p>
          </p:txBody>
        </p:sp>
        <p:cxnSp>
          <p:nvCxnSpPr>
            <p:cNvPr id="11" name="Straight Arrow Connector 10"/>
            <p:cNvCxnSpPr>
              <a:endCxn id="9" idx="3"/>
            </p:cNvCxnSpPr>
            <p:nvPr/>
          </p:nvCxnSpPr>
          <p:spPr>
            <a:xfrm flipH="1">
              <a:off x="2512128" y="1694687"/>
              <a:ext cx="110889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762930" y="1962912"/>
            <a:ext cx="2992206" cy="524256"/>
            <a:chOff x="762930" y="1962912"/>
            <a:chExt cx="2992206" cy="524256"/>
          </a:xfrm>
        </p:grpSpPr>
        <p:sp>
          <p:nvSpPr>
            <p:cNvPr id="17" name="TextBox 16"/>
            <p:cNvSpPr txBox="1"/>
            <p:nvPr/>
          </p:nvSpPr>
          <p:spPr>
            <a:xfrm>
              <a:off x="762930" y="2179391"/>
              <a:ext cx="2319867" cy="307777"/>
            </a:xfrm>
            <a:prstGeom prst="rect">
              <a:avLst/>
            </a:prstGeom>
            <a:noFill/>
          </p:spPr>
          <p:txBody>
            <a:bodyPr wrap="none" rtlCol="0">
              <a:spAutoFit/>
            </a:bodyPr>
            <a:lstStyle/>
            <a:p>
              <a:r>
                <a:rPr lang="fr-FR" dirty="0" smtClean="0">
                  <a:solidFill>
                    <a:schemeClr val="tx1"/>
                  </a:solidFill>
                </a:rPr>
                <a:t>Code Source de l’application </a:t>
              </a:r>
              <a:endParaRPr lang="fr-FR" dirty="0">
                <a:solidFill>
                  <a:schemeClr val="tx1"/>
                </a:solidFill>
              </a:endParaRPr>
            </a:p>
          </p:txBody>
        </p:sp>
        <p:cxnSp>
          <p:nvCxnSpPr>
            <p:cNvPr id="21" name="Straight Arrow Connector 20"/>
            <p:cNvCxnSpPr>
              <a:endCxn id="17" idx="3"/>
            </p:cNvCxnSpPr>
            <p:nvPr/>
          </p:nvCxnSpPr>
          <p:spPr>
            <a:xfrm flipH="1">
              <a:off x="3082797" y="1962912"/>
              <a:ext cx="672339" cy="3703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2" name="Left Brace 21"/>
          <p:cNvSpPr/>
          <p:nvPr/>
        </p:nvSpPr>
        <p:spPr>
          <a:xfrm>
            <a:off x="3552444" y="2142274"/>
            <a:ext cx="202692" cy="4827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nvGrpSpPr>
          <p:cNvPr id="52" name="Group 51"/>
          <p:cNvGrpSpPr/>
          <p:nvPr/>
        </p:nvGrpSpPr>
        <p:grpSpPr>
          <a:xfrm>
            <a:off x="451104" y="2383648"/>
            <a:ext cx="3101340" cy="818835"/>
            <a:chOff x="451104" y="2383648"/>
            <a:chExt cx="3101340" cy="818835"/>
          </a:xfrm>
        </p:grpSpPr>
        <p:sp>
          <p:nvSpPr>
            <p:cNvPr id="23" name="TextBox 22"/>
            <p:cNvSpPr txBox="1"/>
            <p:nvPr/>
          </p:nvSpPr>
          <p:spPr>
            <a:xfrm>
              <a:off x="451104" y="2679263"/>
              <a:ext cx="2389523" cy="523220"/>
            </a:xfrm>
            <a:prstGeom prst="rect">
              <a:avLst/>
            </a:prstGeom>
            <a:noFill/>
          </p:spPr>
          <p:txBody>
            <a:bodyPr wrap="square" rtlCol="0">
              <a:spAutoFit/>
            </a:bodyPr>
            <a:lstStyle/>
            <a:p>
              <a:r>
                <a:rPr lang="fr-FR" dirty="0" smtClean="0">
                  <a:solidFill>
                    <a:schemeClr val="tx1"/>
                  </a:solidFill>
                </a:rPr>
                <a:t>Dossier Android, On ne les touche pas!</a:t>
              </a:r>
              <a:endParaRPr lang="fr-FR" dirty="0">
                <a:solidFill>
                  <a:schemeClr val="tx1"/>
                </a:solidFill>
              </a:endParaRPr>
            </a:p>
          </p:txBody>
        </p:sp>
        <p:cxnSp>
          <p:nvCxnSpPr>
            <p:cNvPr id="25" name="Straight Arrow Connector 24"/>
            <p:cNvCxnSpPr>
              <a:stCxn id="22" idx="1"/>
              <a:endCxn id="23" idx="3"/>
            </p:cNvCxnSpPr>
            <p:nvPr/>
          </p:nvCxnSpPr>
          <p:spPr>
            <a:xfrm flipH="1">
              <a:off x="2840627" y="2383648"/>
              <a:ext cx="711817" cy="557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611727" y="2940873"/>
            <a:ext cx="3119025" cy="605963"/>
            <a:chOff x="611727" y="2940873"/>
            <a:chExt cx="3119025" cy="605963"/>
          </a:xfrm>
        </p:grpSpPr>
        <p:sp>
          <p:nvSpPr>
            <p:cNvPr id="34" name="TextBox 33"/>
            <p:cNvSpPr txBox="1"/>
            <p:nvPr/>
          </p:nvSpPr>
          <p:spPr>
            <a:xfrm>
              <a:off x="611727" y="3239059"/>
              <a:ext cx="2326279" cy="307777"/>
            </a:xfrm>
            <a:prstGeom prst="rect">
              <a:avLst/>
            </a:prstGeom>
            <a:noFill/>
          </p:spPr>
          <p:txBody>
            <a:bodyPr wrap="none" rtlCol="0">
              <a:spAutoFit/>
            </a:bodyPr>
            <a:lstStyle/>
            <a:p>
              <a:r>
                <a:rPr lang="fr-FR" dirty="0" smtClean="0">
                  <a:solidFill>
                    <a:schemeClr val="tx1"/>
                  </a:solidFill>
                </a:rPr>
                <a:t>Contient les fichiers compilés</a:t>
              </a:r>
              <a:endParaRPr lang="fr-FR" dirty="0">
                <a:solidFill>
                  <a:schemeClr val="tx1"/>
                </a:solidFill>
              </a:endParaRPr>
            </a:p>
          </p:txBody>
        </p:sp>
        <p:cxnSp>
          <p:nvCxnSpPr>
            <p:cNvPr id="36" name="Straight Arrow Connector 35"/>
            <p:cNvCxnSpPr>
              <a:endCxn id="34" idx="3"/>
            </p:cNvCxnSpPr>
            <p:nvPr/>
          </p:nvCxnSpPr>
          <p:spPr>
            <a:xfrm flipH="1">
              <a:off x="2938006" y="2940873"/>
              <a:ext cx="792746" cy="452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812102" y="3166910"/>
            <a:ext cx="2943034" cy="803074"/>
            <a:chOff x="812102" y="3166910"/>
            <a:chExt cx="2943034" cy="803074"/>
          </a:xfrm>
        </p:grpSpPr>
        <p:sp>
          <p:nvSpPr>
            <p:cNvPr id="37" name="TextBox 36"/>
            <p:cNvSpPr txBox="1"/>
            <p:nvPr/>
          </p:nvSpPr>
          <p:spPr>
            <a:xfrm>
              <a:off x="812102" y="3662207"/>
              <a:ext cx="1925527" cy="307777"/>
            </a:xfrm>
            <a:prstGeom prst="rect">
              <a:avLst/>
            </a:prstGeom>
            <a:noFill/>
          </p:spPr>
          <p:txBody>
            <a:bodyPr wrap="none" rtlCol="0">
              <a:spAutoFit/>
            </a:bodyPr>
            <a:lstStyle/>
            <a:p>
              <a:r>
                <a:rPr lang="fr-FR" dirty="0" smtClean="0">
                  <a:solidFill>
                    <a:schemeClr val="tx1"/>
                  </a:solidFill>
                </a:rPr>
                <a:t>Librairies de références </a:t>
              </a:r>
              <a:endParaRPr lang="fr-FR" dirty="0">
                <a:solidFill>
                  <a:schemeClr val="tx1"/>
                </a:solidFill>
              </a:endParaRPr>
            </a:p>
          </p:txBody>
        </p:sp>
        <p:cxnSp>
          <p:nvCxnSpPr>
            <p:cNvPr id="39" name="Straight Arrow Connector 38"/>
            <p:cNvCxnSpPr>
              <a:endCxn id="37" idx="3"/>
            </p:cNvCxnSpPr>
            <p:nvPr/>
          </p:nvCxnSpPr>
          <p:spPr>
            <a:xfrm flipH="1">
              <a:off x="2737629" y="3166910"/>
              <a:ext cx="1017507" cy="6491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5205984" y="3239059"/>
            <a:ext cx="3121152" cy="2210765"/>
            <a:chOff x="5205984" y="3239059"/>
            <a:chExt cx="3121152" cy="2210765"/>
          </a:xfrm>
        </p:grpSpPr>
        <p:sp>
          <p:nvSpPr>
            <p:cNvPr id="42" name="Right Brace 41"/>
            <p:cNvSpPr/>
            <p:nvPr/>
          </p:nvSpPr>
          <p:spPr>
            <a:xfrm>
              <a:off x="5205984" y="3239059"/>
              <a:ext cx="365760" cy="22107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TextBox 42"/>
            <p:cNvSpPr txBox="1"/>
            <p:nvPr/>
          </p:nvSpPr>
          <p:spPr>
            <a:xfrm>
              <a:off x="5915538" y="3662206"/>
              <a:ext cx="2411598" cy="523220"/>
            </a:xfrm>
            <a:prstGeom prst="rect">
              <a:avLst/>
            </a:prstGeom>
            <a:noFill/>
          </p:spPr>
          <p:txBody>
            <a:bodyPr wrap="square" rtlCol="0">
              <a:spAutoFit/>
            </a:bodyPr>
            <a:lstStyle/>
            <a:p>
              <a:r>
                <a:rPr lang="fr-FR" dirty="0" smtClean="0">
                  <a:solidFill>
                    <a:schemeClr val="tx1"/>
                  </a:solidFill>
                </a:rPr>
                <a:t>Fichiers de ressources, images, interfaces, textes, styles ,….</a:t>
              </a:r>
              <a:endParaRPr lang="fr-FR" dirty="0">
                <a:solidFill>
                  <a:schemeClr val="tx1"/>
                </a:solidFill>
              </a:endParaRPr>
            </a:p>
          </p:txBody>
        </p:sp>
        <p:cxnSp>
          <p:nvCxnSpPr>
            <p:cNvPr id="45" name="Straight Arrow Connector 44"/>
            <p:cNvCxnSpPr>
              <a:endCxn id="43" idx="1"/>
            </p:cNvCxnSpPr>
            <p:nvPr/>
          </p:nvCxnSpPr>
          <p:spPr>
            <a:xfrm flipV="1">
              <a:off x="5571744" y="3923816"/>
              <a:ext cx="343794" cy="420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611727" y="4344441"/>
            <a:ext cx="3338481" cy="1312647"/>
            <a:chOff x="611727" y="4344441"/>
            <a:chExt cx="3338481" cy="1312647"/>
          </a:xfrm>
        </p:grpSpPr>
        <p:sp>
          <p:nvSpPr>
            <p:cNvPr id="46" name="TextBox 45"/>
            <p:cNvSpPr txBox="1"/>
            <p:nvPr/>
          </p:nvSpPr>
          <p:spPr>
            <a:xfrm>
              <a:off x="611727" y="4344441"/>
              <a:ext cx="2661339" cy="523220"/>
            </a:xfrm>
            <a:prstGeom prst="rect">
              <a:avLst/>
            </a:prstGeom>
            <a:noFill/>
          </p:spPr>
          <p:txBody>
            <a:bodyPr wrap="square" rtlCol="0">
              <a:spAutoFit/>
            </a:bodyPr>
            <a:lstStyle/>
            <a:p>
              <a:r>
                <a:rPr lang="fr-FR" dirty="0" smtClean="0">
                  <a:solidFill>
                    <a:schemeClr val="tx1"/>
                  </a:solidFill>
                </a:rPr>
                <a:t>Fichier de configuration de l’application </a:t>
              </a:r>
              <a:endParaRPr lang="fr-FR" dirty="0">
                <a:solidFill>
                  <a:schemeClr val="tx1"/>
                </a:solidFill>
              </a:endParaRPr>
            </a:p>
          </p:txBody>
        </p:sp>
        <p:cxnSp>
          <p:nvCxnSpPr>
            <p:cNvPr id="48" name="Straight Arrow Connector 47"/>
            <p:cNvCxnSpPr>
              <a:endCxn id="46" idx="2"/>
            </p:cNvCxnSpPr>
            <p:nvPr/>
          </p:nvCxnSpPr>
          <p:spPr>
            <a:xfrm flipH="1" flipV="1">
              <a:off x="1942397" y="4867661"/>
              <a:ext cx="2007811" cy="7894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3809637" y="5933361"/>
            <a:ext cx="4922887" cy="307777"/>
          </a:xfrm>
          <a:prstGeom prst="rect">
            <a:avLst/>
          </a:prstGeom>
          <a:noFill/>
        </p:spPr>
        <p:txBody>
          <a:bodyPr wrap="none" rtlCol="0">
            <a:spAutoFit/>
          </a:bodyPr>
          <a:lstStyle/>
          <a:p>
            <a:r>
              <a:rPr lang="fr-FR" dirty="0" smtClean="0">
                <a:solidFill>
                  <a:schemeClr val="tx1"/>
                </a:solidFill>
              </a:rPr>
              <a:t>Référence : http</a:t>
            </a:r>
            <a:r>
              <a:rPr lang="fr-FR" dirty="0">
                <a:solidFill>
                  <a:schemeClr val="tx1"/>
                </a:solidFill>
              </a:rPr>
              <a:t>://developer.android.com/tools/projects/index.html</a:t>
            </a:r>
          </a:p>
        </p:txBody>
      </p:sp>
    </p:spTree>
    <p:extLst>
      <p:ext uri="{BB962C8B-B14F-4D97-AF65-F5344CB8AC3E}">
        <p14:creationId xmlns:p14="http://schemas.microsoft.com/office/powerpoint/2010/main" val="23109243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500" fill="hold"/>
                                        <p:tgtEl>
                                          <p:spTgt spid="56"/>
                                        </p:tgtEl>
                                        <p:attrNameLst>
                                          <p:attrName>ppt_x</p:attrName>
                                        </p:attrNameLst>
                                      </p:cBhvr>
                                      <p:tavLst>
                                        <p:tav tm="0">
                                          <p:val>
                                            <p:strVal val="#ppt_x"/>
                                          </p:val>
                                        </p:tav>
                                        <p:tav tm="100000">
                                          <p:val>
                                            <p:strVal val="#ppt_x"/>
                                          </p:val>
                                        </p:tav>
                                      </p:tavLst>
                                    </p:anim>
                                    <p:anim calcmode="lin" valueType="num">
                                      <p:cBhvr additive="base">
                                        <p:cTn id="3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ppt_x"/>
                                          </p:val>
                                        </p:tav>
                                        <p:tav tm="100000">
                                          <p:val>
                                            <p:strVal val="#ppt_x"/>
                                          </p:val>
                                        </p:tav>
                                      </p:tavLst>
                                    </p:anim>
                                    <p:anim calcmode="lin" valueType="num">
                                      <p:cBhvr additive="base">
                                        <p:cTn id="5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ppt_x"/>
                                          </p:val>
                                        </p:tav>
                                        <p:tav tm="100000">
                                          <p:val>
                                            <p:strVal val="#ppt_x"/>
                                          </p:val>
                                        </p:tav>
                                      </p:tavLst>
                                    </p:anim>
                                    <p:anim calcmode="lin" valueType="num">
                                      <p:cBhvr additive="base">
                                        <p:cTn id="56"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pPr>
              <a:lnSpc>
                <a:spcPct val="87000"/>
              </a:lnSpc>
              <a:spcBef>
                <a:spcPts val="600"/>
              </a:spcBef>
              <a:buFont typeface="Wingdings" pitchFamily="2" charset="2"/>
              <a:buChar char=""/>
            </a:pPr>
            <a:r>
              <a:rPr lang="en-GB" altLang="fr-FR" sz="2800" dirty="0" err="1">
                <a:solidFill>
                  <a:srgbClr val="000000"/>
                </a:solidFill>
              </a:rPr>
              <a:t>Chaque</a:t>
            </a:r>
            <a:r>
              <a:rPr lang="en-GB" altLang="fr-FR" sz="2800" dirty="0">
                <a:solidFill>
                  <a:srgbClr val="000000"/>
                </a:solidFill>
              </a:rPr>
              <a:t> </a:t>
            </a:r>
            <a:r>
              <a:rPr lang="en-GB" altLang="fr-FR" sz="2800" dirty="0" err="1">
                <a:solidFill>
                  <a:srgbClr val="000000"/>
                </a:solidFill>
              </a:rPr>
              <a:t>projet</a:t>
            </a:r>
            <a:r>
              <a:rPr lang="en-GB" altLang="fr-FR" sz="2800" dirty="0">
                <a:solidFill>
                  <a:srgbClr val="000000"/>
                </a:solidFill>
              </a:rPr>
              <a:t> Android </a:t>
            </a:r>
            <a:r>
              <a:rPr lang="en-GB" altLang="fr-FR" sz="2800" dirty="0" err="1" smtClean="0">
                <a:solidFill>
                  <a:srgbClr val="000000"/>
                </a:solidFill>
              </a:rPr>
              <a:t>contient</a:t>
            </a:r>
            <a:r>
              <a:rPr lang="en-GB" altLang="fr-FR" sz="2800" dirty="0" smtClean="0">
                <a:solidFill>
                  <a:srgbClr val="000000"/>
                </a:solidFill>
              </a:rPr>
              <a:t> un </a:t>
            </a:r>
            <a:r>
              <a:rPr lang="en-GB" altLang="fr-FR" sz="2800" dirty="0" err="1">
                <a:solidFill>
                  <a:srgbClr val="000000"/>
                </a:solidFill>
              </a:rPr>
              <a:t>fichier</a:t>
            </a:r>
            <a:r>
              <a:rPr lang="en-GB" altLang="fr-FR" sz="2800" dirty="0">
                <a:solidFill>
                  <a:srgbClr val="000000"/>
                </a:solidFill>
              </a:rPr>
              <a:t> aux format XML </a:t>
            </a:r>
            <a:r>
              <a:rPr lang="en-GB" altLang="fr-FR" sz="2800" dirty="0" err="1">
                <a:solidFill>
                  <a:srgbClr val="000000"/>
                </a:solidFill>
              </a:rPr>
              <a:t>nommé</a:t>
            </a:r>
            <a:r>
              <a:rPr lang="en-GB" altLang="fr-FR" sz="2800" dirty="0">
                <a:solidFill>
                  <a:srgbClr val="000000"/>
                </a:solidFill>
              </a:rPr>
              <a:t> </a:t>
            </a:r>
            <a:r>
              <a:rPr lang="en-GB" altLang="fr-FR" sz="2800" dirty="0" err="1">
                <a:solidFill>
                  <a:srgbClr val="000000"/>
                </a:solidFill>
              </a:rPr>
              <a:t>manifeste</a:t>
            </a:r>
            <a:r>
              <a:rPr lang="en-GB" altLang="fr-FR" sz="2800" dirty="0">
                <a:solidFill>
                  <a:srgbClr val="000000"/>
                </a:solidFill>
              </a:rPr>
              <a:t> (AndroidManifest.xml).</a:t>
            </a:r>
          </a:p>
          <a:p>
            <a:pPr>
              <a:lnSpc>
                <a:spcPct val="87000"/>
              </a:lnSpc>
              <a:spcBef>
                <a:spcPts val="600"/>
              </a:spcBef>
              <a:buFont typeface="Wingdings" pitchFamily="2" charset="2"/>
              <a:buChar char=""/>
            </a:pPr>
            <a:endParaRPr lang="en-GB" altLang="fr-FR" sz="2800" dirty="0">
              <a:solidFill>
                <a:srgbClr val="000000"/>
              </a:solidFill>
            </a:endParaRPr>
          </a:p>
          <a:p>
            <a:pPr>
              <a:lnSpc>
                <a:spcPct val="87000"/>
              </a:lnSpc>
              <a:spcBef>
                <a:spcPts val="600"/>
              </a:spcBef>
              <a:buFont typeface="Wingdings" pitchFamily="2" charset="2"/>
              <a:buChar char=""/>
            </a:pPr>
            <a:r>
              <a:rPr lang="en-GB" altLang="fr-FR" sz="2800" dirty="0">
                <a:solidFill>
                  <a:srgbClr val="000000"/>
                </a:solidFill>
              </a:rPr>
              <a:t>Le </a:t>
            </a:r>
            <a:r>
              <a:rPr lang="en-GB" altLang="fr-FR" sz="2800" dirty="0" err="1">
                <a:solidFill>
                  <a:srgbClr val="000000"/>
                </a:solidFill>
              </a:rPr>
              <a:t>manifeste</a:t>
            </a:r>
            <a:r>
              <a:rPr lang="en-GB" altLang="fr-FR" sz="2800" dirty="0">
                <a:solidFill>
                  <a:srgbClr val="000000"/>
                </a:solidFill>
              </a:rPr>
              <a:t> </a:t>
            </a:r>
            <a:r>
              <a:rPr lang="en-GB" altLang="fr-FR" sz="2800" dirty="0" err="1">
                <a:solidFill>
                  <a:srgbClr val="000000"/>
                </a:solidFill>
              </a:rPr>
              <a:t>permet</a:t>
            </a:r>
            <a:r>
              <a:rPr lang="en-GB" altLang="fr-FR" sz="2800" dirty="0">
                <a:solidFill>
                  <a:srgbClr val="000000"/>
                </a:solidFill>
              </a:rPr>
              <a:t> de </a:t>
            </a:r>
            <a:r>
              <a:rPr lang="en-GB" altLang="fr-FR" sz="2800" dirty="0" err="1">
                <a:solidFill>
                  <a:srgbClr val="000000"/>
                </a:solidFill>
              </a:rPr>
              <a:t>définir</a:t>
            </a:r>
            <a:r>
              <a:rPr lang="en-GB" altLang="fr-FR" sz="2800" dirty="0">
                <a:solidFill>
                  <a:srgbClr val="000000"/>
                </a:solidFill>
              </a:rPr>
              <a:t> la structure et les </a:t>
            </a:r>
            <a:r>
              <a:rPr lang="en-GB" altLang="fr-FR" sz="2800" dirty="0" err="1">
                <a:solidFill>
                  <a:srgbClr val="000000"/>
                </a:solidFill>
              </a:rPr>
              <a:t>métadonnées</a:t>
            </a:r>
            <a:r>
              <a:rPr lang="en-GB" altLang="fr-FR" sz="2800" dirty="0">
                <a:solidFill>
                  <a:srgbClr val="000000"/>
                </a:solidFill>
              </a:rPr>
              <a:t> </a:t>
            </a:r>
            <a:r>
              <a:rPr lang="en-GB" altLang="fr-FR" sz="2800" dirty="0" err="1" smtClean="0">
                <a:solidFill>
                  <a:srgbClr val="000000"/>
                </a:solidFill>
              </a:rPr>
              <a:t>d’une</a:t>
            </a:r>
            <a:r>
              <a:rPr lang="en-GB" altLang="fr-FR" sz="2800" dirty="0" smtClean="0">
                <a:solidFill>
                  <a:srgbClr val="000000"/>
                </a:solidFill>
              </a:rPr>
              <a:t> application</a:t>
            </a:r>
            <a:r>
              <a:rPr lang="en-GB" altLang="fr-FR" sz="2800" dirty="0">
                <a:solidFill>
                  <a:srgbClr val="000000"/>
                </a:solidFill>
              </a:rPr>
              <a:t>, </a:t>
            </a:r>
            <a:r>
              <a:rPr lang="en-GB" altLang="fr-FR" sz="2800" dirty="0" err="1">
                <a:solidFill>
                  <a:srgbClr val="000000"/>
                </a:solidFill>
              </a:rPr>
              <a:t>ses</a:t>
            </a:r>
            <a:r>
              <a:rPr lang="en-GB" altLang="fr-FR" sz="2800" dirty="0">
                <a:solidFill>
                  <a:srgbClr val="000000"/>
                </a:solidFill>
              </a:rPr>
              <a:t> </a:t>
            </a:r>
            <a:r>
              <a:rPr lang="en-GB" altLang="fr-FR" sz="2800" dirty="0" err="1">
                <a:solidFill>
                  <a:srgbClr val="000000"/>
                </a:solidFill>
              </a:rPr>
              <a:t>composants</a:t>
            </a:r>
            <a:r>
              <a:rPr lang="en-GB" altLang="fr-FR" sz="2800" dirty="0">
                <a:solidFill>
                  <a:srgbClr val="000000"/>
                </a:solidFill>
              </a:rPr>
              <a:t> et </a:t>
            </a:r>
            <a:r>
              <a:rPr lang="en-GB" altLang="fr-FR" sz="2800" dirty="0" err="1">
                <a:solidFill>
                  <a:srgbClr val="000000"/>
                </a:solidFill>
              </a:rPr>
              <a:t>ses</a:t>
            </a:r>
            <a:r>
              <a:rPr lang="en-GB" altLang="fr-FR" sz="2800" dirty="0">
                <a:solidFill>
                  <a:srgbClr val="000000"/>
                </a:solidFill>
              </a:rPr>
              <a:t> </a:t>
            </a:r>
            <a:r>
              <a:rPr lang="en-GB" altLang="fr-FR" sz="2800" dirty="0" err="1">
                <a:solidFill>
                  <a:srgbClr val="000000"/>
                </a:solidFill>
              </a:rPr>
              <a:t>prérequis</a:t>
            </a:r>
            <a:r>
              <a:rPr lang="en-GB" altLang="fr-FR" sz="2800" dirty="0">
                <a:solidFill>
                  <a:srgbClr val="000000"/>
                </a:solidFill>
              </a:rPr>
              <a:t>.</a:t>
            </a:r>
          </a:p>
          <a:p>
            <a:pPr>
              <a:lnSpc>
                <a:spcPct val="87000"/>
              </a:lnSpc>
              <a:spcBef>
                <a:spcPts val="600"/>
              </a:spcBef>
              <a:buFont typeface="Wingdings" pitchFamily="2" charset="2"/>
              <a:buChar char=""/>
            </a:pPr>
            <a:endParaRPr lang="en-GB" altLang="fr-FR" sz="2800" dirty="0">
              <a:solidFill>
                <a:srgbClr val="000000"/>
              </a:solidFill>
            </a:endParaRPr>
          </a:p>
          <a:p>
            <a:pPr>
              <a:lnSpc>
                <a:spcPct val="87000"/>
              </a:lnSpc>
              <a:spcBef>
                <a:spcPts val="600"/>
              </a:spcBef>
              <a:buFont typeface="Wingdings" pitchFamily="2" charset="2"/>
              <a:buChar char=""/>
            </a:pPr>
            <a:r>
              <a:rPr lang="en-GB" altLang="fr-FR" sz="2800" dirty="0">
                <a:solidFill>
                  <a:srgbClr val="000000"/>
                </a:solidFill>
              </a:rPr>
              <a:t>Il </a:t>
            </a:r>
            <a:r>
              <a:rPr lang="en-GB" altLang="fr-FR" sz="2800" dirty="0" err="1">
                <a:solidFill>
                  <a:srgbClr val="000000"/>
                </a:solidFill>
              </a:rPr>
              <a:t>contient</a:t>
            </a:r>
            <a:r>
              <a:rPr lang="en-GB" altLang="fr-FR" sz="2800" dirty="0">
                <a:solidFill>
                  <a:srgbClr val="000000"/>
                </a:solidFill>
              </a:rPr>
              <a:t> des </a:t>
            </a:r>
            <a:r>
              <a:rPr lang="en-GB" altLang="fr-FR" sz="2800" dirty="0" err="1">
                <a:solidFill>
                  <a:srgbClr val="000000"/>
                </a:solidFill>
              </a:rPr>
              <a:t>balises</a:t>
            </a:r>
            <a:r>
              <a:rPr lang="en-GB" altLang="fr-FR" sz="2800" dirty="0">
                <a:solidFill>
                  <a:srgbClr val="000000"/>
                </a:solidFill>
              </a:rPr>
              <a:t> pour </a:t>
            </a:r>
            <a:r>
              <a:rPr lang="en-GB" altLang="fr-FR" sz="2800" dirty="0" err="1">
                <a:solidFill>
                  <a:srgbClr val="000000"/>
                </a:solidFill>
              </a:rPr>
              <a:t>chacun</a:t>
            </a:r>
            <a:r>
              <a:rPr lang="en-GB" altLang="fr-FR" sz="2800" dirty="0">
                <a:solidFill>
                  <a:srgbClr val="000000"/>
                </a:solidFill>
              </a:rPr>
              <a:t> des </a:t>
            </a:r>
            <a:r>
              <a:rPr lang="en-GB" altLang="fr-FR" sz="2800" dirty="0" err="1">
                <a:solidFill>
                  <a:srgbClr val="000000"/>
                </a:solidFill>
              </a:rPr>
              <a:t>composants</a:t>
            </a:r>
            <a:r>
              <a:rPr lang="en-GB" altLang="fr-FR" sz="2800" dirty="0">
                <a:solidFill>
                  <a:srgbClr val="000000"/>
                </a:solidFill>
              </a:rPr>
              <a:t> qui constituent </a:t>
            </a:r>
            <a:r>
              <a:rPr lang="en-GB" altLang="fr-FR" sz="2800" dirty="0" err="1" smtClean="0">
                <a:solidFill>
                  <a:srgbClr val="000000"/>
                </a:solidFill>
              </a:rPr>
              <a:t>l’application</a:t>
            </a:r>
            <a:r>
              <a:rPr lang="en-GB" altLang="fr-FR" sz="2800" dirty="0" smtClean="0">
                <a:solidFill>
                  <a:srgbClr val="000000"/>
                </a:solidFill>
              </a:rPr>
              <a:t> </a:t>
            </a:r>
            <a:r>
              <a:rPr lang="en-GB" altLang="fr-FR" sz="2800" dirty="0">
                <a:solidFill>
                  <a:srgbClr val="000000"/>
                </a:solidFill>
              </a:rPr>
              <a:t>(Activities, Services, Content Providers et Broadcast Receivers)</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23</a:t>
            </a:fld>
            <a:endParaRPr kumimoji="0" lang="en-US"/>
          </a:p>
        </p:txBody>
      </p:sp>
      <p:sp>
        <p:nvSpPr>
          <p:cNvPr id="2" name="Title 1"/>
          <p:cNvSpPr>
            <a:spLocks noGrp="1"/>
          </p:cNvSpPr>
          <p:nvPr>
            <p:ph type="title"/>
          </p:nvPr>
        </p:nvSpPr>
        <p:spPr/>
        <p:txBody>
          <a:bodyPr>
            <a:norm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err="1">
                <a:ea typeface="굴림" pitchFamily="34" charset="-127"/>
              </a:rPr>
              <a:t>Android</a:t>
            </a:r>
            <a:r>
              <a:rPr lang="fr-FR" sz="3700" dirty="0">
                <a:ea typeface="굴림" pitchFamily="34" charset="-127"/>
              </a:rPr>
              <a:t> </a:t>
            </a:r>
            <a:r>
              <a:rPr lang="fr-FR" sz="3700" dirty="0" err="1">
                <a:ea typeface="굴림" pitchFamily="34" charset="-127"/>
              </a:rPr>
              <a:t>Manifest</a:t>
            </a:r>
            <a:endParaRPr lang="fr-FR" sz="3700" dirty="0">
              <a:ea typeface="굴림" pitchFamily="34" charset="-127"/>
            </a:endParaRPr>
          </a:p>
        </p:txBody>
      </p:sp>
    </p:spTree>
    <p:extLst>
      <p:ext uri="{BB962C8B-B14F-4D97-AF65-F5344CB8AC3E}">
        <p14:creationId xmlns:p14="http://schemas.microsoft.com/office/powerpoint/2010/main" val="5496596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a:lnSpc>
                <a:spcPct val="87000"/>
              </a:lnSpc>
              <a:spcBef>
                <a:spcPts val="600"/>
              </a:spcBef>
              <a:buFont typeface="Wingdings" pitchFamily="2" charset="2"/>
              <a:buChar char=""/>
            </a:pPr>
            <a:r>
              <a:rPr lang="en-GB" altLang="fr-FR" sz="2800" dirty="0">
                <a:solidFill>
                  <a:srgbClr val="000000"/>
                </a:solidFill>
              </a:rPr>
              <a:t>Le </a:t>
            </a:r>
            <a:r>
              <a:rPr lang="en-GB" altLang="fr-FR" sz="2800" dirty="0" err="1">
                <a:solidFill>
                  <a:srgbClr val="000000"/>
                </a:solidFill>
              </a:rPr>
              <a:t>manifeste</a:t>
            </a:r>
            <a:r>
              <a:rPr lang="en-GB" altLang="fr-FR" sz="2800" dirty="0">
                <a:solidFill>
                  <a:srgbClr val="000000"/>
                </a:solidFill>
              </a:rPr>
              <a:t> </a:t>
            </a:r>
            <a:r>
              <a:rPr lang="en-GB" altLang="fr-FR" sz="2800" dirty="0" err="1">
                <a:solidFill>
                  <a:srgbClr val="000000"/>
                </a:solidFill>
              </a:rPr>
              <a:t>fournit</a:t>
            </a:r>
            <a:r>
              <a:rPr lang="en-GB" altLang="fr-FR" sz="2800" dirty="0">
                <a:solidFill>
                  <a:srgbClr val="000000"/>
                </a:solidFill>
              </a:rPr>
              <a:t> </a:t>
            </a:r>
            <a:r>
              <a:rPr lang="en-GB" altLang="fr-FR" sz="2800" dirty="0" err="1">
                <a:solidFill>
                  <a:srgbClr val="000000"/>
                </a:solidFill>
              </a:rPr>
              <a:t>aussi</a:t>
            </a:r>
            <a:r>
              <a:rPr lang="en-GB" altLang="fr-FR" sz="2800" dirty="0">
                <a:solidFill>
                  <a:srgbClr val="000000"/>
                </a:solidFill>
              </a:rPr>
              <a:t> des </a:t>
            </a:r>
            <a:r>
              <a:rPr lang="en-GB" altLang="fr-FR" sz="2800" dirty="0" err="1">
                <a:solidFill>
                  <a:srgbClr val="000000"/>
                </a:solidFill>
              </a:rPr>
              <a:t>attributs</a:t>
            </a:r>
            <a:r>
              <a:rPr lang="en-GB" altLang="fr-FR" sz="2800" dirty="0">
                <a:solidFill>
                  <a:srgbClr val="000000"/>
                </a:solidFill>
              </a:rPr>
              <a:t> </a:t>
            </a:r>
            <a:r>
              <a:rPr lang="en-GB" altLang="fr-FR" sz="2800" dirty="0" err="1">
                <a:solidFill>
                  <a:srgbClr val="000000"/>
                </a:solidFill>
              </a:rPr>
              <a:t>permettant</a:t>
            </a:r>
            <a:r>
              <a:rPr lang="en-GB" altLang="fr-FR" sz="2800" dirty="0">
                <a:solidFill>
                  <a:srgbClr val="000000"/>
                </a:solidFill>
              </a:rPr>
              <a:t> de </a:t>
            </a:r>
            <a:r>
              <a:rPr lang="en-GB" altLang="fr-FR" sz="2800" dirty="0" err="1">
                <a:solidFill>
                  <a:srgbClr val="000000"/>
                </a:solidFill>
              </a:rPr>
              <a:t>spécifier</a:t>
            </a:r>
            <a:r>
              <a:rPr lang="en-GB" altLang="fr-FR" sz="2800" dirty="0">
                <a:solidFill>
                  <a:srgbClr val="000000"/>
                </a:solidFill>
              </a:rPr>
              <a:t> les </a:t>
            </a:r>
            <a:r>
              <a:rPr lang="en-GB" altLang="fr-FR" sz="2800" dirty="0" err="1">
                <a:solidFill>
                  <a:srgbClr val="000000"/>
                </a:solidFill>
              </a:rPr>
              <a:t>métadonnées</a:t>
            </a:r>
            <a:r>
              <a:rPr lang="en-GB" altLang="fr-FR" sz="2800" dirty="0">
                <a:solidFill>
                  <a:srgbClr val="000000"/>
                </a:solidFill>
              </a:rPr>
              <a:t> </a:t>
            </a:r>
            <a:r>
              <a:rPr lang="en-GB" altLang="fr-FR" sz="2800" dirty="0" err="1">
                <a:solidFill>
                  <a:srgbClr val="000000"/>
                </a:solidFill>
              </a:rPr>
              <a:t>d’une</a:t>
            </a:r>
            <a:r>
              <a:rPr lang="en-GB" altLang="fr-FR" sz="2800" dirty="0">
                <a:solidFill>
                  <a:srgbClr val="000000"/>
                </a:solidFill>
              </a:rPr>
              <a:t> application (</a:t>
            </a:r>
            <a:r>
              <a:rPr lang="en-GB" altLang="fr-FR" sz="2800" dirty="0" err="1">
                <a:solidFill>
                  <a:srgbClr val="000000"/>
                </a:solidFill>
              </a:rPr>
              <a:t>Exemple</a:t>
            </a:r>
            <a:r>
              <a:rPr lang="en-GB" altLang="fr-FR" sz="2800" dirty="0">
                <a:solidFill>
                  <a:srgbClr val="000000"/>
                </a:solidFill>
              </a:rPr>
              <a:t> son </a:t>
            </a:r>
            <a:r>
              <a:rPr lang="en-GB" altLang="fr-FR" sz="2800" dirty="0" err="1">
                <a:solidFill>
                  <a:srgbClr val="000000"/>
                </a:solidFill>
              </a:rPr>
              <a:t>icône</a:t>
            </a:r>
            <a:r>
              <a:rPr lang="en-GB" altLang="fr-FR" sz="2800" dirty="0">
                <a:solidFill>
                  <a:srgbClr val="000000"/>
                </a:solidFill>
              </a:rPr>
              <a:t>, son </a:t>
            </a:r>
            <a:r>
              <a:rPr lang="en-GB" altLang="fr-FR" sz="2800" dirty="0" err="1">
                <a:solidFill>
                  <a:srgbClr val="000000"/>
                </a:solidFill>
              </a:rPr>
              <a:t>thème</a:t>
            </a:r>
            <a:r>
              <a:rPr lang="en-GB" altLang="fr-FR" sz="2800" dirty="0">
                <a:solidFill>
                  <a:srgbClr val="000000"/>
                </a:solidFill>
              </a:rPr>
              <a:t>).</a:t>
            </a:r>
          </a:p>
          <a:p>
            <a:pPr>
              <a:lnSpc>
                <a:spcPct val="87000"/>
              </a:lnSpc>
              <a:spcBef>
                <a:spcPts val="600"/>
              </a:spcBef>
              <a:buFont typeface="Wingdings" pitchFamily="2" charset="2"/>
              <a:buChar char=""/>
            </a:pPr>
            <a:endParaRPr lang="en-GB" altLang="fr-FR" sz="2800" dirty="0">
              <a:solidFill>
                <a:srgbClr val="000000"/>
              </a:solidFill>
            </a:endParaRPr>
          </a:p>
          <a:p>
            <a:pPr>
              <a:lnSpc>
                <a:spcPct val="87000"/>
              </a:lnSpc>
              <a:spcBef>
                <a:spcPts val="600"/>
              </a:spcBef>
              <a:buFont typeface="Wingdings" pitchFamily="2" charset="2"/>
              <a:buChar char=""/>
            </a:pPr>
            <a:r>
              <a:rPr lang="en-GB" altLang="fr-FR" sz="2800" dirty="0">
                <a:solidFill>
                  <a:srgbClr val="000000"/>
                </a:solidFill>
              </a:rPr>
              <a:t>Il </a:t>
            </a:r>
            <a:r>
              <a:rPr lang="en-GB" altLang="fr-FR" sz="2800" dirty="0" err="1" smtClean="0">
                <a:solidFill>
                  <a:srgbClr val="000000"/>
                </a:solidFill>
              </a:rPr>
              <a:t>contient</a:t>
            </a:r>
            <a:r>
              <a:rPr lang="en-GB" altLang="fr-FR" sz="2800" dirty="0" smtClean="0">
                <a:solidFill>
                  <a:srgbClr val="000000"/>
                </a:solidFill>
              </a:rPr>
              <a:t> </a:t>
            </a:r>
            <a:r>
              <a:rPr lang="en-GB" altLang="fr-FR" sz="2800" dirty="0" err="1" smtClean="0">
                <a:solidFill>
                  <a:srgbClr val="000000"/>
                </a:solidFill>
              </a:rPr>
              <a:t>également</a:t>
            </a:r>
            <a:r>
              <a:rPr lang="en-GB" altLang="fr-FR" sz="2800" dirty="0" smtClean="0">
                <a:solidFill>
                  <a:srgbClr val="000000"/>
                </a:solidFill>
              </a:rPr>
              <a:t> les </a:t>
            </a:r>
            <a:r>
              <a:rPr lang="en-GB" altLang="fr-FR" sz="2800" dirty="0" err="1">
                <a:solidFill>
                  <a:srgbClr val="000000"/>
                </a:solidFill>
              </a:rPr>
              <a:t>paramètres</a:t>
            </a:r>
            <a:r>
              <a:rPr lang="en-GB" altLang="fr-FR" sz="2800" dirty="0">
                <a:solidFill>
                  <a:srgbClr val="000000"/>
                </a:solidFill>
              </a:rPr>
              <a:t> de </a:t>
            </a:r>
            <a:r>
              <a:rPr lang="en-GB" altLang="fr-FR" sz="2800" dirty="0" err="1">
                <a:solidFill>
                  <a:srgbClr val="000000"/>
                </a:solidFill>
              </a:rPr>
              <a:t>sécurité</a:t>
            </a:r>
            <a:r>
              <a:rPr lang="en-GB" altLang="fr-FR" sz="2800" dirty="0">
                <a:solidFill>
                  <a:srgbClr val="000000"/>
                </a:solidFill>
              </a:rPr>
              <a:t>, les tests </a:t>
            </a:r>
            <a:r>
              <a:rPr lang="en-GB" altLang="fr-FR" sz="2800" dirty="0" err="1">
                <a:solidFill>
                  <a:srgbClr val="000000"/>
                </a:solidFill>
              </a:rPr>
              <a:t>unitaires</a:t>
            </a:r>
            <a:r>
              <a:rPr lang="en-GB" altLang="fr-FR" sz="2800" dirty="0">
                <a:solidFill>
                  <a:srgbClr val="000000"/>
                </a:solidFill>
              </a:rPr>
              <a:t> et la </a:t>
            </a:r>
            <a:r>
              <a:rPr lang="en-GB" altLang="fr-FR" sz="2800" dirty="0" err="1">
                <a:solidFill>
                  <a:srgbClr val="000000"/>
                </a:solidFill>
              </a:rPr>
              <a:t>définition</a:t>
            </a:r>
            <a:r>
              <a:rPr lang="en-GB" altLang="fr-FR" sz="2800" dirty="0">
                <a:solidFill>
                  <a:srgbClr val="000000"/>
                </a:solidFill>
              </a:rPr>
              <a:t> des </a:t>
            </a:r>
            <a:r>
              <a:rPr lang="en-GB" altLang="fr-FR" sz="2800" dirty="0" err="1">
                <a:solidFill>
                  <a:srgbClr val="000000"/>
                </a:solidFill>
              </a:rPr>
              <a:t>prérequis</a:t>
            </a:r>
            <a:r>
              <a:rPr lang="en-GB" altLang="fr-FR" sz="2800" dirty="0">
                <a:solidFill>
                  <a:srgbClr val="000000"/>
                </a:solidFill>
              </a:rPr>
              <a:t> </a:t>
            </a:r>
            <a:r>
              <a:rPr lang="en-GB" altLang="fr-FR" sz="2800" dirty="0" err="1">
                <a:solidFill>
                  <a:srgbClr val="000000"/>
                </a:solidFill>
              </a:rPr>
              <a:t>matériels</a:t>
            </a:r>
            <a:r>
              <a:rPr lang="en-GB" altLang="fr-FR" sz="2800" dirty="0">
                <a:solidFill>
                  <a:srgbClr val="000000"/>
                </a:solidFill>
              </a:rPr>
              <a:t> et de </a:t>
            </a:r>
            <a:r>
              <a:rPr lang="en-GB" altLang="fr-FR" sz="2800" dirty="0" err="1">
                <a:solidFill>
                  <a:srgbClr val="000000"/>
                </a:solidFill>
              </a:rPr>
              <a:t>plateforme</a:t>
            </a:r>
            <a:r>
              <a:rPr lang="en-GB" altLang="fr-FR" sz="2800" dirty="0">
                <a:solidFill>
                  <a:srgbClr val="000000"/>
                </a:solidFill>
              </a:rPr>
              <a:t>.</a:t>
            </a:r>
          </a:p>
          <a:p>
            <a:pPr>
              <a:lnSpc>
                <a:spcPct val="87000"/>
              </a:lnSpc>
              <a:spcBef>
                <a:spcPts val="600"/>
              </a:spcBef>
              <a:buFont typeface="Wingdings" pitchFamily="2" charset="2"/>
              <a:buChar char=""/>
            </a:pPr>
            <a:endParaRPr lang="en-GB" altLang="fr-FR" sz="2800" dirty="0">
              <a:solidFill>
                <a:srgbClr val="000000"/>
              </a:solidFill>
            </a:endParaRPr>
          </a:p>
          <a:p>
            <a:pPr>
              <a:lnSpc>
                <a:spcPct val="87000"/>
              </a:lnSpc>
              <a:spcBef>
                <a:spcPts val="600"/>
              </a:spcBef>
              <a:buFont typeface="Wingdings" pitchFamily="2" charset="2"/>
              <a:buChar char=""/>
            </a:pPr>
            <a:r>
              <a:rPr lang="en-GB" altLang="fr-FR" sz="2800" dirty="0">
                <a:solidFill>
                  <a:srgbClr val="000000"/>
                </a:solidFill>
              </a:rPr>
              <a:t>Le </a:t>
            </a:r>
            <a:r>
              <a:rPr lang="en-GB" altLang="fr-FR" sz="2800" dirty="0" err="1">
                <a:solidFill>
                  <a:srgbClr val="000000"/>
                </a:solidFill>
              </a:rPr>
              <a:t>fichier</a:t>
            </a:r>
            <a:r>
              <a:rPr lang="en-GB" altLang="fr-FR" sz="2800" dirty="0">
                <a:solidFill>
                  <a:srgbClr val="000000"/>
                </a:solidFill>
              </a:rPr>
              <a:t> </a:t>
            </a:r>
            <a:r>
              <a:rPr lang="en-GB" altLang="fr-FR" sz="2800" dirty="0" err="1">
                <a:solidFill>
                  <a:srgbClr val="000000"/>
                </a:solidFill>
              </a:rPr>
              <a:t>manifeste</a:t>
            </a:r>
            <a:r>
              <a:rPr lang="en-GB" altLang="fr-FR" sz="2800" dirty="0">
                <a:solidFill>
                  <a:srgbClr val="000000"/>
                </a:solidFill>
              </a:rPr>
              <a:t> (AndroidManifest.xml) se </a:t>
            </a:r>
            <a:r>
              <a:rPr lang="en-GB" altLang="fr-FR" sz="2800" dirty="0" err="1">
                <a:solidFill>
                  <a:srgbClr val="000000"/>
                </a:solidFill>
              </a:rPr>
              <a:t>trouve</a:t>
            </a:r>
            <a:r>
              <a:rPr lang="en-GB" altLang="fr-FR" sz="2800" dirty="0">
                <a:solidFill>
                  <a:srgbClr val="000000"/>
                </a:solidFill>
              </a:rPr>
              <a:t> à la </a:t>
            </a:r>
            <a:r>
              <a:rPr lang="en-GB" altLang="fr-FR" sz="2800" dirty="0" err="1">
                <a:solidFill>
                  <a:srgbClr val="000000"/>
                </a:solidFill>
              </a:rPr>
              <a:t>racine</a:t>
            </a:r>
            <a:r>
              <a:rPr lang="en-GB" altLang="fr-FR" sz="2800" dirty="0">
                <a:solidFill>
                  <a:srgbClr val="000000"/>
                </a:solidFill>
              </a:rPr>
              <a:t> du </a:t>
            </a:r>
            <a:r>
              <a:rPr lang="en-GB" altLang="fr-FR" sz="2800" dirty="0" err="1">
                <a:solidFill>
                  <a:srgbClr val="000000"/>
                </a:solidFill>
              </a:rPr>
              <a:t>projet</a:t>
            </a:r>
            <a:r>
              <a:rPr lang="en-GB" altLang="fr-FR" sz="2800" dirty="0" smtClean="0">
                <a:solidFill>
                  <a:srgbClr val="000000"/>
                </a:solidFill>
              </a:rPr>
              <a:t>.</a:t>
            </a:r>
          </a:p>
          <a:p>
            <a:pPr>
              <a:lnSpc>
                <a:spcPct val="87000"/>
              </a:lnSpc>
              <a:spcBef>
                <a:spcPts val="600"/>
              </a:spcBef>
              <a:buFont typeface="Wingdings" pitchFamily="2" charset="2"/>
              <a:buChar char=""/>
            </a:pPr>
            <a:endParaRPr lang="en-GB" altLang="fr-FR" sz="2800" dirty="0">
              <a:solidFill>
                <a:srgbClr val="000000"/>
              </a:solidFill>
            </a:endParaRPr>
          </a:p>
          <a:p>
            <a:pPr>
              <a:lnSpc>
                <a:spcPct val="87000"/>
              </a:lnSpc>
              <a:spcBef>
                <a:spcPts val="600"/>
              </a:spcBef>
              <a:buFont typeface="Wingdings" pitchFamily="2" charset="2"/>
              <a:buChar char=""/>
            </a:pPr>
            <a:endParaRPr lang="en-GB" altLang="fr-FR" sz="2800" dirty="0" smtClean="0">
              <a:solidFill>
                <a:srgbClr val="000000"/>
              </a:solidFill>
            </a:endParaRPr>
          </a:p>
          <a:p>
            <a:pPr>
              <a:lnSpc>
                <a:spcPct val="87000"/>
              </a:lnSpc>
              <a:spcBef>
                <a:spcPts val="600"/>
              </a:spcBef>
              <a:buFont typeface="Wingdings" pitchFamily="2" charset="2"/>
              <a:buChar char=""/>
            </a:pPr>
            <a:endParaRPr lang="en-GB" altLang="fr-FR" sz="2800" dirty="0">
              <a:solidFill>
                <a:srgbClr val="000000"/>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24</a:t>
            </a:fld>
            <a:endParaRPr kumimoji="0" lang="en-US"/>
          </a:p>
        </p:txBody>
      </p:sp>
      <p:sp>
        <p:nvSpPr>
          <p:cNvPr id="2" name="Title 1"/>
          <p:cNvSpPr>
            <a:spLocks noGrp="1"/>
          </p:cNvSpPr>
          <p:nvPr>
            <p:ph type="title"/>
          </p:nvPr>
        </p:nvSpPr>
        <p:spPr/>
        <p:txBody>
          <a:bodyPr>
            <a:norm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err="1">
                <a:ea typeface="굴림" pitchFamily="34" charset="-127"/>
              </a:rPr>
              <a:t>Android</a:t>
            </a:r>
            <a:r>
              <a:rPr lang="fr-FR" sz="3700" dirty="0">
                <a:ea typeface="굴림" pitchFamily="34" charset="-127"/>
              </a:rPr>
              <a:t> </a:t>
            </a:r>
            <a:r>
              <a:rPr lang="fr-FR" sz="3700" dirty="0" err="1">
                <a:ea typeface="굴림" pitchFamily="34" charset="-127"/>
              </a:rPr>
              <a:t>Manifest</a:t>
            </a:r>
            <a:endParaRPr lang="fr-FR" sz="3700" dirty="0">
              <a:ea typeface="굴림" pitchFamily="34" charset="-127"/>
            </a:endParaRPr>
          </a:p>
        </p:txBody>
      </p:sp>
    </p:spTree>
    <p:extLst>
      <p:ext uri="{BB962C8B-B14F-4D97-AF65-F5344CB8AC3E}">
        <p14:creationId xmlns:p14="http://schemas.microsoft.com/office/powerpoint/2010/main" val="290684840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1428750" y="278266"/>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81000"/>
              </a:lnSpc>
            </a:pPr>
            <a:r>
              <a:rPr lang="fr-FR" sz="3700" b="1" dirty="0" err="1">
                <a:solidFill>
                  <a:schemeClr val="tx2"/>
                </a:solidFill>
                <a:effectLst/>
                <a:latin typeface="+mj-lt"/>
                <a:cs typeface="+mj-cs"/>
              </a:rPr>
              <a:t>Android</a:t>
            </a:r>
            <a:r>
              <a:rPr lang="fr-FR" sz="3700" b="1" dirty="0">
                <a:solidFill>
                  <a:schemeClr val="tx2"/>
                </a:solidFill>
                <a:effectLst>
                  <a:outerShdw blurRad="31750" dist="25400" dir="5400000" algn="tl" rotWithShape="0">
                    <a:srgbClr val="000000">
                      <a:alpha val="25000"/>
                    </a:srgbClr>
                  </a:outerShdw>
                </a:effectLst>
                <a:latin typeface="+mj-lt"/>
                <a:cs typeface="+mj-cs"/>
              </a:rPr>
              <a:t> </a:t>
            </a:r>
            <a:r>
              <a:rPr lang="fr-FR" sz="3700" b="1" dirty="0" err="1">
                <a:solidFill>
                  <a:schemeClr val="tx2"/>
                </a:solidFill>
                <a:effectLst/>
                <a:latin typeface="+mj-lt"/>
                <a:cs typeface="+mj-cs"/>
              </a:rPr>
              <a:t>Manifest</a:t>
            </a:r>
            <a:endParaRPr lang="en-GB" altLang="fr-FR" sz="3700" b="1" dirty="0">
              <a:solidFill>
                <a:schemeClr val="tx2"/>
              </a:solidFill>
              <a:effectLst/>
              <a:latin typeface="+mj-lt"/>
              <a:cs typeface="+mj-cs"/>
            </a:endParaRPr>
          </a:p>
        </p:txBody>
      </p:sp>
      <p:sp>
        <p:nvSpPr>
          <p:cNvPr id="59396"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C4CDCDF0-07D1-4C88-ADEA-942E64802248}" type="slidenum">
              <a:rPr lang="en-GB" altLang="fr-FR">
                <a:solidFill>
                  <a:srgbClr val="000000"/>
                </a:solidFill>
              </a:rPr>
              <a:pPr>
                <a:lnSpc>
                  <a:spcPct val="76000"/>
                </a:lnSpc>
              </a:pPr>
              <a:t>25</a:t>
            </a:fld>
            <a:endParaRPr lang="en-GB" altLang="fr-FR">
              <a:solidFill>
                <a:srgbClr val="000000"/>
              </a:solidFill>
            </a:endParaRPr>
          </a:p>
        </p:txBody>
      </p:sp>
      <p:sp>
        <p:nvSpPr>
          <p:cNvPr id="59397" name="Text Box 4"/>
          <p:cNvSpPr txBox="1">
            <a:spLocks noChangeArrowheads="1"/>
          </p:cNvSpPr>
          <p:nvPr/>
        </p:nvSpPr>
        <p:spPr bwMode="auto">
          <a:xfrm>
            <a:off x="1428750" y="1214438"/>
            <a:ext cx="73421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0" indent="0" algn="l" eaLnBrk="1" hangingPunct="1">
              <a:lnSpc>
                <a:spcPct val="87000"/>
              </a:lnSpc>
              <a:spcBef>
                <a:spcPts val="600"/>
              </a:spcBef>
            </a:pPr>
            <a:r>
              <a:rPr lang="en-GB" altLang="fr-FR" sz="2400" dirty="0" err="1">
                <a:solidFill>
                  <a:srgbClr val="000000"/>
                </a:solidFill>
                <a:effectLst/>
              </a:rPr>
              <a:t>Strucutre</a:t>
            </a:r>
            <a:r>
              <a:rPr lang="en-GB" altLang="fr-FR" sz="2400" dirty="0">
                <a:solidFill>
                  <a:srgbClr val="000000"/>
                </a:solidFill>
                <a:effectLst/>
              </a:rPr>
              <a:t> du </a:t>
            </a:r>
            <a:r>
              <a:rPr lang="en-GB" altLang="fr-FR" sz="2400" dirty="0" err="1" smtClean="0">
                <a:solidFill>
                  <a:srgbClr val="000000"/>
                </a:solidFill>
                <a:effectLst/>
              </a:rPr>
              <a:t>manifeste</a:t>
            </a:r>
            <a:r>
              <a:rPr lang="en-GB" altLang="fr-FR" sz="2400" dirty="0">
                <a:solidFill>
                  <a:srgbClr val="000000"/>
                </a:solidFill>
                <a:effectLst/>
              </a:rPr>
              <a:t>:</a:t>
            </a:r>
          </a:p>
          <a:p>
            <a:pPr algn="l" eaLnBrk="1" hangingPunct="1">
              <a:lnSpc>
                <a:spcPct val="87000"/>
              </a:lnSpc>
              <a:spcBef>
                <a:spcPts val="600"/>
              </a:spcBef>
            </a:pPr>
            <a:r>
              <a:rPr lang="en-GB" altLang="fr-FR" sz="1100" dirty="0">
                <a:solidFill>
                  <a:srgbClr val="FF0000"/>
                </a:solidFill>
              </a:rPr>
              <a:t>&lt;?xml version="1.0" encoding="utf-8"?&gt;</a:t>
            </a:r>
          </a:p>
          <a:p>
            <a:pPr algn="l" eaLnBrk="1" hangingPunct="1">
              <a:lnSpc>
                <a:spcPct val="87000"/>
              </a:lnSpc>
              <a:spcBef>
                <a:spcPts val="600"/>
              </a:spcBef>
            </a:pPr>
            <a:r>
              <a:rPr lang="en-GB" altLang="fr-FR" sz="1100" dirty="0">
                <a:solidFill>
                  <a:srgbClr val="FF0000"/>
                </a:solidFill>
              </a:rPr>
              <a:t>&lt;manifest&gt;</a:t>
            </a:r>
          </a:p>
          <a:p>
            <a:pPr algn="l" eaLnBrk="1" hangingPunct="1">
              <a:lnSpc>
                <a:spcPct val="87000"/>
              </a:lnSpc>
              <a:spcBef>
                <a:spcPts val="600"/>
              </a:spcBef>
            </a:pPr>
            <a:r>
              <a:rPr lang="en-GB" altLang="fr-FR" sz="1100" dirty="0">
                <a:solidFill>
                  <a:srgbClr val="FF0000"/>
                </a:solidFill>
              </a:rPr>
              <a:t>    &lt;uses-permission /&gt;</a:t>
            </a:r>
          </a:p>
          <a:p>
            <a:pPr algn="l" eaLnBrk="1" hangingPunct="1">
              <a:lnSpc>
                <a:spcPct val="87000"/>
              </a:lnSpc>
              <a:spcBef>
                <a:spcPts val="600"/>
              </a:spcBef>
            </a:pPr>
            <a:r>
              <a:rPr lang="en-GB" altLang="fr-FR" sz="1100" dirty="0">
                <a:solidFill>
                  <a:srgbClr val="FF0000"/>
                </a:solidFill>
              </a:rPr>
              <a:t>    &lt;permission /&gt;</a:t>
            </a:r>
          </a:p>
          <a:p>
            <a:pPr algn="l" eaLnBrk="1" hangingPunct="1">
              <a:lnSpc>
                <a:spcPct val="87000"/>
              </a:lnSpc>
              <a:spcBef>
                <a:spcPts val="600"/>
              </a:spcBef>
            </a:pPr>
            <a:r>
              <a:rPr lang="en-GB" altLang="fr-FR" sz="1100" dirty="0">
                <a:solidFill>
                  <a:srgbClr val="FF0000"/>
                </a:solidFill>
              </a:rPr>
              <a:t>    &lt;permission-tree /&gt;</a:t>
            </a:r>
          </a:p>
          <a:p>
            <a:pPr algn="l" eaLnBrk="1" hangingPunct="1">
              <a:lnSpc>
                <a:spcPct val="87000"/>
              </a:lnSpc>
              <a:spcBef>
                <a:spcPts val="600"/>
              </a:spcBef>
            </a:pPr>
            <a:r>
              <a:rPr lang="en-GB" altLang="fr-FR" sz="1100" dirty="0">
                <a:solidFill>
                  <a:srgbClr val="FF0000"/>
                </a:solidFill>
              </a:rPr>
              <a:t>    &lt;permission-group /&gt;</a:t>
            </a:r>
          </a:p>
          <a:p>
            <a:pPr algn="l" eaLnBrk="1" hangingPunct="1">
              <a:lnSpc>
                <a:spcPct val="87000"/>
              </a:lnSpc>
              <a:spcBef>
                <a:spcPts val="600"/>
              </a:spcBef>
            </a:pPr>
            <a:r>
              <a:rPr lang="en-GB" altLang="fr-FR" sz="1100" dirty="0">
                <a:solidFill>
                  <a:srgbClr val="FF0000"/>
                </a:solidFill>
              </a:rPr>
              <a:t>    &lt;instrumentation /&gt;</a:t>
            </a:r>
          </a:p>
          <a:p>
            <a:pPr algn="l" eaLnBrk="1" hangingPunct="1">
              <a:lnSpc>
                <a:spcPct val="87000"/>
              </a:lnSpc>
              <a:spcBef>
                <a:spcPts val="600"/>
              </a:spcBef>
            </a:pPr>
            <a:r>
              <a:rPr lang="en-GB" altLang="fr-FR" sz="1100" dirty="0">
                <a:solidFill>
                  <a:srgbClr val="FF0000"/>
                </a:solidFill>
              </a:rPr>
              <a:t>    &lt;uses-</a:t>
            </a:r>
            <a:r>
              <a:rPr lang="en-GB" altLang="fr-FR" sz="1100" dirty="0" err="1">
                <a:solidFill>
                  <a:srgbClr val="FF0000"/>
                </a:solidFill>
              </a:rPr>
              <a:t>sdk</a:t>
            </a:r>
            <a:r>
              <a:rPr lang="en-GB" altLang="fr-FR" sz="1100" dirty="0">
                <a:solidFill>
                  <a:srgbClr val="FF0000"/>
                </a:solidFill>
              </a:rPr>
              <a:t> /&gt;</a:t>
            </a:r>
          </a:p>
          <a:p>
            <a:pPr algn="l" eaLnBrk="1" hangingPunct="1">
              <a:lnSpc>
                <a:spcPct val="87000"/>
              </a:lnSpc>
              <a:spcBef>
                <a:spcPts val="600"/>
              </a:spcBef>
            </a:pPr>
            <a:r>
              <a:rPr lang="en-GB" altLang="fr-FR" sz="1100" dirty="0">
                <a:solidFill>
                  <a:srgbClr val="FF0000"/>
                </a:solidFill>
              </a:rPr>
              <a:t>    &lt;uses-configuration /&gt;  </a:t>
            </a:r>
          </a:p>
          <a:p>
            <a:pPr algn="l" eaLnBrk="1" hangingPunct="1">
              <a:lnSpc>
                <a:spcPct val="87000"/>
              </a:lnSpc>
              <a:spcBef>
                <a:spcPts val="600"/>
              </a:spcBef>
            </a:pPr>
            <a:r>
              <a:rPr lang="en-GB" altLang="fr-FR" sz="1100" dirty="0">
                <a:solidFill>
                  <a:srgbClr val="FF0000"/>
                </a:solidFill>
              </a:rPr>
              <a:t>    &lt;uses-feature /&gt;  </a:t>
            </a:r>
          </a:p>
          <a:p>
            <a:pPr algn="l" eaLnBrk="1" hangingPunct="1">
              <a:lnSpc>
                <a:spcPct val="87000"/>
              </a:lnSpc>
              <a:spcBef>
                <a:spcPts val="600"/>
              </a:spcBef>
            </a:pPr>
            <a:r>
              <a:rPr lang="en-GB" altLang="fr-FR" sz="1100" dirty="0">
                <a:solidFill>
                  <a:srgbClr val="FF0000"/>
                </a:solidFill>
              </a:rPr>
              <a:t>    &lt;supports-screens /&gt;</a:t>
            </a:r>
          </a:p>
          <a:p>
            <a:pPr algn="l" eaLnBrk="1" hangingPunct="1">
              <a:lnSpc>
                <a:spcPct val="87000"/>
              </a:lnSpc>
              <a:spcBef>
                <a:spcPts val="600"/>
              </a:spcBef>
            </a:pPr>
            <a:r>
              <a:rPr lang="en-GB" altLang="fr-FR" sz="1100" dirty="0">
                <a:solidFill>
                  <a:srgbClr val="FF0000"/>
                </a:solidFill>
              </a:rPr>
              <a:t>    &lt;application&gt;</a:t>
            </a:r>
          </a:p>
          <a:p>
            <a:pPr algn="l" eaLnBrk="1" hangingPunct="1">
              <a:lnSpc>
                <a:spcPct val="87000"/>
              </a:lnSpc>
              <a:spcBef>
                <a:spcPts val="600"/>
              </a:spcBef>
            </a:pPr>
            <a:r>
              <a:rPr lang="en-GB" altLang="fr-FR" sz="1100" dirty="0">
                <a:solidFill>
                  <a:srgbClr val="FF0000"/>
                </a:solidFill>
              </a:rPr>
              <a:t>        &lt;activity&gt;</a:t>
            </a:r>
          </a:p>
          <a:p>
            <a:pPr algn="l" eaLnBrk="1" hangingPunct="1">
              <a:lnSpc>
                <a:spcPct val="87000"/>
              </a:lnSpc>
              <a:spcBef>
                <a:spcPts val="600"/>
              </a:spcBef>
            </a:pPr>
            <a:r>
              <a:rPr lang="en-GB" altLang="fr-FR" sz="1100" dirty="0">
                <a:solidFill>
                  <a:srgbClr val="FF0000"/>
                </a:solidFill>
              </a:rPr>
              <a:t>            &lt;intent-filter&gt;</a:t>
            </a:r>
          </a:p>
          <a:p>
            <a:pPr algn="l" eaLnBrk="1" hangingPunct="1">
              <a:lnSpc>
                <a:spcPct val="87000"/>
              </a:lnSpc>
              <a:spcBef>
                <a:spcPts val="600"/>
              </a:spcBef>
            </a:pPr>
            <a:r>
              <a:rPr lang="en-GB" altLang="fr-FR" sz="1100" dirty="0">
                <a:solidFill>
                  <a:srgbClr val="FF0000"/>
                </a:solidFill>
              </a:rPr>
              <a:t>                &lt;action /&gt;</a:t>
            </a:r>
          </a:p>
          <a:p>
            <a:pPr algn="l" eaLnBrk="1" hangingPunct="1">
              <a:lnSpc>
                <a:spcPct val="87000"/>
              </a:lnSpc>
              <a:spcBef>
                <a:spcPts val="600"/>
              </a:spcBef>
            </a:pPr>
            <a:r>
              <a:rPr lang="en-GB" altLang="fr-FR" sz="1100" dirty="0">
                <a:solidFill>
                  <a:srgbClr val="FF0000"/>
                </a:solidFill>
              </a:rPr>
              <a:t>                &lt;category /&gt;</a:t>
            </a:r>
          </a:p>
          <a:p>
            <a:pPr algn="l" eaLnBrk="1" hangingPunct="1">
              <a:lnSpc>
                <a:spcPct val="87000"/>
              </a:lnSpc>
              <a:spcBef>
                <a:spcPts val="600"/>
              </a:spcBef>
            </a:pPr>
            <a:r>
              <a:rPr lang="en-GB" altLang="fr-FR" sz="1100" dirty="0">
                <a:solidFill>
                  <a:srgbClr val="FF0000"/>
                </a:solidFill>
              </a:rPr>
              <a:t>                &lt;data /&gt;</a:t>
            </a:r>
          </a:p>
          <a:p>
            <a:pPr algn="l" eaLnBrk="1" hangingPunct="1">
              <a:lnSpc>
                <a:spcPct val="87000"/>
              </a:lnSpc>
              <a:spcBef>
                <a:spcPts val="600"/>
              </a:spcBef>
            </a:pPr>
            <a:r>
              <a:rPr lang="en-GB" altLang="fr-FR" sz="1100" dirty="0">
                <a:solidFill>
                  <a:srgbClr val="FF0000"/>
                </a:solidFill>
              </a:rPr>
              <a:t>            &lt;/intent-filter&gt;</a:t>
            </a:r>
          </a:p>
          <a:p>
            <a:pPr algn="l" eaLnBrk="1" hangingPunct="1">
              <a:lnSpc>
                <a:spcPct val="87000"/>
              </a:lnSpc>
              <a:spcBef>
                <a:spcPts val="600"/>
              </a:spcBef>
            </a:pPr>
            <a:r>
              <a:rPr lang="en-GB" altLang="fr-FR" sz="1100" dirty="0">
                <a:solidFill>
                  <a:srgbClr val="FF0000"/>
                </a:solidFill>
              </a:rPr>
              <a:t>            &lt;meta-data /&gt;</a:t>
            </a:r>
          </a:p>
          <a:p>
            <a:pPr algn="l" eaLnBrk="1" hangingPunct="1">
              <a:lnSpc>
                <a:spcPct val="87000"/>
              </a:lnSpc>
              <a:spcBef>
                <a:spcPts val="600"/>
              </a:spcBef>
            </a:pPr>
            <a:r>
              <a:rPr lang="en-GB" altLang="fr-FR" sz="1100" dirty="0">
                <a:solidFill>
                  <a:srgbClr val="FF0000"/>
                </a:solidFill>
              </a:rPr>
              <a:t>        &lt;/activity&gt;</a:t>
            </a:r>
          </a:p>
          <a:p>
            <a:pPr algn="l" eaLnBrk="1" hangingPunct="1">
              <a:lnSpc>
                <a:spcPct val="87000"/>
              </a:lnSpc>
              <a:spcBef>
                <a:spcPts val="600"/>
              </a:spcBef>
            </a:pPr>
            <a:endParaRPr lang="en-GB" altLang="fr-FR" sz="2400" dirty="0">
              <a:solidFill>
                <a:srgbClr val="000000"/>
              </a:solidFill>
            </a:endParaRPr>
          </a:p>
        </p:txBody>
      </p:sp>
      <p:sp>
        <p:nvSpPr>
          <p:cNvPr id="3" name="Slide Number Placeholder 2"/>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25</a:t>
            </a:fld>
            <a:endParaRPr kumimoji="0" lang="en-US" sz="1400" b="1" dirty="0">
              <a:solidFill>
                <a:srgbClr val="FFFFFF"/>
              </a:solidFill>
            </a:endParaRPr>
          </a:p>
        </p:txBody>
      </p:sp>
    </p:spTree>
    <p:extLst>
      <p:ext uri="{BB962C8B-B14F-4D97-AF65-F5344CB8AC3E}">
        <p14:creationId xmlns:p14="http://schemas.microsoft.com/office/powerpoint/2010/main" val="30016470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1739674" y="452438"/>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81000"/>
              </a:lnSpc>
            </a:pPr>
            <a:r>
              <a:rPr lang="fr-FR" sz="3700" b="1" dirty="0" err="1">
                <a:solidFill>
                  <a:schemeClr val="tx2"/>
                </a:solidFill>
                <a:effectLst>
                  <a:outerShdw blurRad="31750" dist="25400" dir="5400000" algn="tl" rotWithShape="0">
                    <a:srgbClr val="000000">
                      <a:alpha val="25000"/>
                    </a:srgbClr>
                  </a:outerShdw>
                </a:effectLst>
                <a:latin typeface="+mj-lt"/>
                <a:cs typeface="+mj-cs"/>
              </a:rPr>
              <a:t>Android</a:t>
            </a:r>
            <a:r>
              <a:rPr lang="fr-FR" sz="4100" b="1" dirty="0">
                <a:solidFill>
                  <a:srgbClr val="464646"/>
                </a:solidFill>
                <a:effectLst>
                  <a:outerShdw blurRad="31750" dist="25400" dir="5400000" algn="tl" rotWithShape="0">
                    <a:srgbClr val="000000">
                      <a:alpha val="25000"/>
                    </a:srgbClr>
                  </a:outerShdw>
                </a:effectLst>
                <a:latin typeface="Lucida Sans Unicode"/>
              </a:rPr>
              <a:t> </a:t>
            </a:r>
            <a:r>
              <a:rPr lang="fr-FR" sz="3700" b="1" dirty="0" err="1">
                <a:solidFill>
                  <a:schemeClr val="tx2"/>
                </a:solidFill>
                <a:effectLst>
                  <a:outerShdw blurRad="31750" dist="25400" dir="5400000" algn="tl" rotWithShape="0">
                    <a:srgbClr val="000000">
                      <a:alpha val="25000"/>
                    </a:srgbClr>
                  </a:outerShdw>
                </a:effectLst>
                <a:latin typeface="+mj-lt"/>
                <a:cs typeface="+mj-cs"/>
              </a:rPr>
              <a:t>Manifest</a:t>
            </a:r>
            <a:endParaRPr lang="en-GB" altLang="fr-FR" sz="3700" b="1" dirty="0">
              <a:solidFill>
                <a:schemeClr val="tx2"/>
              </a:solidFill>
              <a:effectLst>
                <a:outerShdw blurRad="31750" dist="25400" dir="5400000" algn="tl" rotWithShape="0">
                  <a:srgbClr val="000000">
                    <a:alpha val="25000"/>
                  </a:srgbClr>
                </a:outerShdw>
              </a:effectLst>
              <a:latin typeface="+mj-lt"/>
              <a:cs typeface="+mj-cs"/>
            </a:endParaRPr>
          </a:p>
        </p:txBody>
      </p:sp>
      <p:sp>
        <p:nvSpPr>
          <p:cNvPr id="60420"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E1730160-7552-44AD-8F24-10861BE79574}" type="slidenum">
              <a:rPr lang="en-GB" altLang="fr-FR">
                <a:solidFill>
                  <a:srgbClr val="000000"/>
                </a:solidFill>
              </a:rPr>
              <a:pPr>
                <a:lnSpc>
                  <a:spcPct val="76000"/>
                </a:lnSpc>
              </a:pPr>
              <a:t>26</a:t>
            </a:fld>
            <a:endParaRPr lang="en-GB" altLang="fr-FR">
              <a:solidFill>
                <a:srgbClr val="000000"/>
              </a:solidFill>
            </a:endParaRPr>
          </a:p>
        </p:txBody>
      </p:sp>
      <p:sp>
        <p:nvSpPr>
          <p:cNvPr id="60421" name="Text Box 4"/>
          <p:cNvSpPr txBox="1">
            <a:spLocks noChangeArrowheads="1"/>
          </p:cNvSpPr>
          <p:nvPr/>
        </p:nvSpPr>
        <p:spPr bwMode="auto">
          <a:xfrm>
            <a:off x="1428750" y="1214438"/>
            <a:ext cx="73421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0" indent="0" algn="l" eaLnBrk="1" hangingPunct="1">
              <a:lnSpc>
                <a:spcPct val="87000"/>
              </a:lnSpc>
              <a:spcBef>
                <a:spcPts val="600"/>
              </a:spcBef>
            </a:pPr>
            <a:r>
              <a:rPr lang="en-GB" altLang="fr-FR" sz="2400" dirty="0" err="1">
                <a:solidFill>
                  <a:srgbClr val="000000"/>
                </a:solidFill>
                <a:effectLst/>
              </a:rPr>
              <a:t>Strucutre</a:t>
            </a:r>
            <a:r>
              <a:rPr lang="en-GB" altLang="fr-FR" sz="2400" dirty="0">
                <a:solidFill>
                  <a:srgbClr val="000000"/>
                </a:solidFill>
                <a:effectLst/>
              </a:rPr>
              <a:t> du </a:t>
            </a:r>
            <a:r>
              <a:rPr lang="en-GB" altLang="fr-FR" sz="2400" dirty="0" err="1">
                <a:solidFill>
                  <a:srgbClr val="000000"/>
                </a:solidFill>
                <a:effectLst/>
              </a:rPr>
              <a:t>fichier</a:t>
            </a:r>
            <a:r>
              <a:rPr lang="en-GB" altLang="fr-FR" sz="2400" dirty="0">
                <a:solidFill>
                  <a:srgbClr val="000000"/>
                </a:solidFill>
                <a:effectLst/>
              </a:rPr>
              <a:t> </a:t>
            </a:r>
            <a:r>
              <a:rPr lang="en-GB" altLang="fr-FR" sz="2400" dirty="0" err="1">
                <a:solidFill>
                  <a:srgbClr val="000000"/>
                </a:solidFill>
                <a:effectLst/>
              </a:rPr>
              <a:t>manifeste</a:t>
            </a:r>
            <a:r>
              <a:rPr lang="en-GB" altLang="fr-FR" sz="2400" dirty="0">
                <a:solidFill>
                  <a:srgbClr val="000000"/>
                </a:solidFill>
                <a:effectLst/>
              </a:rPr>
              <a:t> (suite):</a:t>
            </a:r>
          </a:p>
          <a:p>
            <a:pPr algn="l" eaLnBrk="1" hangingPunct="1">
              <a:lnSpc>
                <a:spcPct val="87000"/>
              </a:lnSpc>
              <a:spcBef>
                <a:spcPts val="600"/>
              </a:spcBef>
            </a:pPr>
            <a:r>
              <a:rPr lang="en-GB" altLang="fr-FR" sz="1100" dirty="0">
                <a:solidFill>
                  <a:srgbClr val="FF0000"/>
                </a:solidFill>
              </a:rPr>
              <a:t>&lt;activity-alias&gt;</a:t>
            </a:r>
          </a:p>
          <a:p>
            <a:pPr algn="l" eaLnBrk="1" hangingPunct="1">
              <a:lnSpc>
                <a:spcPct val="87000"/>
              </a:lnSpc>
              <a:spcBef>
                <a:spcPts val="600"/>
              </a:spcBef>
            </a:pPr>
            <a:r>
              <a:rPr lang="en-GB" altLang="fr-FR" sz="1100" dirty="0">
                <a:solidFill>
                  <a:srgbClr val="FF0000"/>
                </a:solidFill>
              </a:rPr>
              <a:t>            &lt;intent-filter&gt; . . . &lt;/intent-filter&gt;</a:t>
            </a:r>
          </a:p>
          <a:p>
            <a:pPr algn="l" eaLnBrk="1" hangingPunct="1">
              <a:lnSpc>
                <a:spcPct val="87000"/>
              </a:lnSpc>
              <a:spcBef>
                <a:spcPts val="600"/>
              </a:spcBef>
            </a:pPr>
            <a:r>
              <a:rPr lang="en-GB" altLang="fr-FR" sz="1100" dirty="0">
                <a:solidFill>
                  <a:srgbClr val="FF0000"/>
                </a:solidFill>
              </a:rPr>
              <a:t>            &lt;meta-data /&gt;</a:t>
            </a:r>
          </a:p>
          <a:p>
            <a:pPr algn="l" eaLnBrk="1" hangingPunct="1">
              <a:lnSpc>
                <a:spcPct val="87000"/>
              </a:lnSpc>
              <a:spcBef>
                <a:spcPts val="600"/>
              </a:spcBef>
            </a:pPr>
            <a:r>
              <a:rPr lang="en-GB" altLang="fr-FR" sz="1100" dirty="0">
                <a:solidFill>
                  <a:srgbClr val="FF0000"/>
                </a:solidFill>
              </a:rPr>
              <a:t>        &lt;/activity-alias&gt;</a:t>
            </a:r>
          </a:p>
          <a:p>
            <a:pPr algn="l" eaLnBrk="1" hangingPunct="1">
              <a:lnSpc>
                <a:spcPct val="87000"/>
              </a:lnSpc>
              <a:spcBef>
                <a:spcPts val="600"/>
              </a:spcBef>
            </a:pPr>
            <a:r>
              <a:rPr lang="en-GB" altLang="fr-FR" sz="1100" dirty="0">
                <a:solidFill>
                  <a:srgbClr val="FF0000"/>
                </a:solidFill>
              </a:rPr>
              <a:t>        &lt;service&gt;</a:t>
            </a:r>
          </a:p>
          <a:p>
            <a:pPr algn="l" eaLnBrk="1" hangingPunct="1">
              <a:lnSpc>
                <a:spcPct val="87000"/>
              </a:lnSpc>
              <a:spcBef>
                <a:spcPts val="600"/>
              </a:spcBef>
            </a:pPr>
            <a:r>
              <a:rPr lang="en-GB" altLang="fr-FR" sz="1100" dirty="0">
                <a:solidFill>
                  <a:srgbClr val="FF0000"/>
                </a:solidFill>
              </a:rPr>
              <a:t>            &lt;intent-filter&gt; . . . &lt;/intent-filter&gt;</a:t>
            </a:r>
          </a:p>
          <a:p>
            <a:pPr algn="l" eaLnBrk="1" hangingPunct="1">
              <a:lnSpc>
                <a:spcPct val="87000"/>
              </a:lnSpc>
              <a:spcBef>
                <a:spcPts val="600"/>
              </a:spcBef>
            </a:pPr>
            <a:r>
              <a:rPr lang="en-GB" altLang="fr-FR" sz="1100" dirty="0">
                <a:solidFill>
                  <a:srgbClr val="FF0000"/>
                </a:solidFill>
              </a:rPr>
              <a:t>            &lt;meta-data/&gt;</a:t>
            </a:r>
          </a:p>
          <a:p>
            <a:pPr algn="l" eaLnBrk="1" hangingPunct="1">
              <a:lnSpc>
                <a:spcPct val="87000"/>
              </a:lnSpc>
              <a:spcBef>
                <a:spcPts val="600"/>
              </a:spcBef>
            </a:pPr>
            <a:r>
              <a:rPr lang="en-GB" altLang="fr-FR" sz="1100" dirty="0">
                <a:solidFill>
                  <a:srgbClr val="FF0000"/>
                </a:solidFill>
              </a:rPr>
              <a:t>        &lt;/service&gt;</a:t>
            </a:r>
          </a:p>
          <a:p>
            <a:pPr algn="l" eaLnBrk="1" hangingPunct="1">
              <a:lnSpc>
                <a:spcPct val="87000"/>
              </a:lnSpc>
              <a:spcBef>
                <a:spcPts val="600"/>
              </a:spcBef>
            </a:pPr>
            <a:r>
              <a:rPr lang="en-GB" altLang="fr-FR" sz="1100" dirty="0">
                <a:solidFill>
                  <a:srgbClr val="FF0000"/>
                </a:solidFill>
              </a:rPr>
              <a:t>        &lt;receiver&gt;</a:t>
            </a:r>
          </a:p>
          <a:p>
            <a:pPr algn="l" eaLnBrk="1" hangingPunct="1">
              <a:lnSpc>
                <a:spcPct val="87000"/>
              </a:lnSpc>
              <a:spcBef>
                <a:spcPts val="600"/>
              </a:spcBef>
            </a:pPr>
            <a:r>
              <a:rPr lang="en-GB" altLang="fr-FR" sz="1100" dirty="0">
                <a:solidFill>
                  <a:srgbClr val="FF0000"/>
                </a:solidFill>
              </a:rPr>
              <a:t>            &lt;intent-filter&gt; . . . &lt;/intent-filter&gt;</a:t>
            </a:r>
          </a:p>
          <a:p>
            <a:pPr algn="l" eaLnBrk="1" hangingPunct="1">
              <a:lnSpc>
                <a:spcPct val="87000"/>
              </a:lnSpc>
              <a:spcBef>
                <a:spcPts val="600"/>
              </a:spcBef>
            </a:pPr>
            <a:r>
              <a:rPr lang="en-GB" altLang="fr-FR" sz="1100" dirty="0">
                <a:solidFill>
                  <a:srgbClr val="FF0000"/>
                </a:solidFill>
              </a:rPr>
              <a:t>            &lt;meta-data /&gt;</a:t>
            </a:r>
          </a:p>
          <a:p>
            <a:pPr algn="l" eaLnBrk="1" hangingPunct="1">
              <a:lnSpc>
                <a:spcPct val="87000"/>
              </a:lnSpc>
              <a:spcBef>
                <a:spcPts val="600"/>
              </a:spcBef>
            </a:pPr>
            <a:r>
              <a:rPr lang="en-GB" altLang="fr-FR" sz="1100" dirty="0">
                <a:solidFill>
                  <a:srgbClr val="FF0000"/>
                </a:solidFill>
              </a:rPr>
              <a:t>        &lt;/receiver&gt;</a:t>
            </a:r>
          </a:p>
          <a:p>
            <a:pPr algn="l" eaLnBrk="1" hangingPunct="1">
              <a:lnSpc>
                <a:spcPct val="87000"/>
              </a:lnSpc>
              <a:spcBef>
                <a:spcPts val="600"/>
              </a:spcBef>
            </a:pPr>
            <a:r>
              <a:rPr lang="en-GB" altLang="fr-FR" sz="1100" dirty="0">
                <a:solidFill>
                  <a:srgbClr val="FF0000"/>
                </a:solidFill>
              </a:rPr>
              <a:t>        &lt;provider&gt;</a:t>
            </a:r>
          </a:p>
          <a:p>
            <a:pPr algn="l" eaLnBrk="1" hangingPunct="1">
              <a:lnSpc>
                <a:spcPct val="87000"/>
              </a:lnSpc>
              <a:spcBef>
                <a:spcPts val="600"/>
              </a:spcBef>
            </a:pPr>
            <a:r>
              <a:rPr lang="en-GB" altLang="fr-FR" sz="1100" dirty="0">
                <a:solidFill>
                  <a:srgbClr val="FF0000"/>
                </a:solidFill>
              </a:rPr>
              <a:t>            &lt;grant-</a:t>
            </a:r>
            <a:r>
              <a:rPr lang="en-GB" altLang="fr-FR" sz="1100" dirty="0" err="1">
                <a:solidFill>
                  <a:srgbClr val="FF0000"/>
                </a:solidFill>
              </a:rPr>
              <a:t>uri</a:t>
            </a:r>
            <a:r>
              <a:rPr lang="en-GB" altLang="fr-FR" sz="1100" dirty="0">
                <a:solidFill>
                  <a:srgbClr val="FF0000"/>
                </a:solidFill>
              </a:rPr>
              <a:t>-permission /&gt;</a:t>
            </a:r>
          </a:p>
          <a:p>
            <a:pPr algn="l" eaLnBrk="1" hangingPunct="1">
              <a:lnSpc>
                <a:spcPct val="87000"/>
              </a:lnSpc>
              <a:spcBef>
                <a:spcPts val="600"/>
              </a:spcBef>
            </a:pPr>
            <a:r>
              <a:rPr lang="en-GB" altLang="fr-FR" sz="1100" dirty="0">
                <a:solidFill>
                  <a:srgbClr val="FF0000"/>
                </a:solidFill>
              </a:rPr>
              <a:t>            &lt;meta-data /&gt;</a:t>
            </a:r>
          </a:p>
          <a:p>
            <a:pPr algn="l" eaLnBrk="1" hangingPunct="1">
              <a:lnSpc>
                <a:spcPct val="87000"/>
              </a:lnSpc>
              <a:spcBef>
                <a:spcPts val="600"/>
              </a:spcBef>
            </a:pPr>
            <a:r>
              <a:rPr lang="en-GB" altLang="fr-FR" sz="1100" dirty="0">
                <a:solidFill>
                  <a:srgbClr val="FF0000"/>
                </a:solidFill>
              </a:rPr>
              <a:t>        &lt;/provider&gt;</a:t>
            </a:r>
          </a:p>
          <a:p>
            <a:pPr algn="l" eaLnBrk="1" hangingPunct="1">
              <a:lnSpc>
                <a:spcPct val="87000"/>
              </a:lnSpc>
              <a:spcBef>
                <a:spcPts val="600"/>
              </a:spcBef>
            </a:pPr>
            <a:r>
              <a:rPr lang="en-GB" altLang="fr-FR" sz="1100" dirty="0">
                <a:solidFill>
                  <a:srgbClr val="FF0000"/>
                </a:solidFill>
              </a:rPr>
              <a:t>        &lt;uses-library /&gt;</a:t>
            </a:r>
          </a:p>
          <a:p>
            <a:pPr algn="l" eaLnBrk="1" hangingPunct="1">
              <a:lnSpc>
                <a:spcPct val="87000"/>
              </a:lnSpc>
              <a:spcBef>
                <a:spcPts val="600"/>
              </a:spcBef>
            </a:pPr>
            <a:r>
              <a:rPr lang="en-GB" altLang="fr-FR" sz="1100" dirty="0">
                <a:solidFill>
                  <a:srgbClr val="FF0000"/>
                </a:solidFill>
              </a:rPr>
              <a:t>    &lt;/application&gt;</a:t>
            </a:r>
          </a:p>
          <a:p>
            <a:pPr algn="l" eaLnBrk="1" hangingPunct="1">
              <a:lnSpc>
                <a:spcPct val="87000"/>
              </a:lnSpc>
              <a:spcBef>
                <a:spcPts val="600"/>
              </a:spcBef>
            </a:pPr>
            <a:r>
              <a:rPr lang="en-GB" altLang="fr-FR" sz="1100" dirty="0">
                <a:solidFill>
                  <a:srgbClr val="FF0000"/>
                </a:solidFill>
              </a:rPr>
              <a:t>&lt;/manifest&gt;</a:t>
            </a:r>
            <a:endParaRPr lang="en-GB" altLang="fr-FR" sz="2400" dirty="0">
              <a:solidFill>
                <a:srgbClr val="FF0000"/>
              </a:solidFill>
            </a:endParaRPr>
          </a:p>
        </p:txBody>
      </p:sp>
      <p:sp>
        <p:nvSpPr>
          <p:cNvPr id="3" name="Slide Number Placeholder 2"/>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26</a:t>
            </a:fld>
            <a:endParaRPr kumimoji="0" lang="en-US" sz="1400" b="1" dirty="0">
              <a:solidFill>
                <a:srgbClr val="FFFFFF"/>
              </a:solidFill>
            </a:endParaRPr>
          </a:p>
        </p:txBody>
      </p:sp>
    </p:spTree>
    <p:extLst>
      <p:ext uri="{BB962C8B-B14F-4D97-AF65-F5344CB8AC3E}">
        <p14:creationId xmlns:p14="http://schemas.microsoft.com/office/powerpoint/2010/main" val="31701812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2"/>
          <p:cNvSpPr txBox="1">
            <a:spLocks noChangeArrowheads="1"/>
          </p:cNvSpPr>
          <p:nvPr/>
        </p:nvSpPr>
        <p:spPr bwMode="auto">
          <a:xfrm>
            <a:off x="2160588" y="138113"/>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81000"/>
              </a:lnSpc>
            </a:pPr>
            <a:r>
              <a:rPr lang="fr-FR" sz="3700" b="1" dirty="0" err="1">
                <a:solidFill>
                  <a:schemeClr val="tx2"/>
                </a:solidFill>
                <a:effectLst>
                  <a:outerShdw blurRad="31750" dist="25400" dir="5400000" algn="tl" rotWithShape="0">
                    <a:srgbClr val="000000">
                      <a:alpha val="25000"/>
                    </a:srgbClr>
                  </a:outerShdw>
                </a:effectLst>
                <a:latin typeface="+mj-lt"/>
                <a:cs typeface="+mj-cs"/>
              </a:rPr>
              <a:t>Android</a:t>
            </a:r>
            <a:r>
              <a:rPr lang="fr-FR" sz="3700" b="1" dirty="0">
                <a:solidFill>
                  <a:schemeClr val="tx2"/>
                </a:solidFill>
                <a:effectLst>
                  <a:outerShdw blurRad="31750" dist="25400" dir="5400000" algn="tl" rotWithShape="0">
                    <a:srgbClr val="000000">
                      <a:alpha val="25000"/>
                    </a:srgbClr>
                  </a:outerShdw>
                </a:effectLst>
                <a:latin typeface="+mj-lt"/>
                <a:cs typeface="+mj-cs"/>
              </a:rPr>
              <a:t> </a:t>
            </a:r>
            <a:r>
              <a:rPr lang="fr-FR" sz="3700" b="1" dirty="0" err="1">
                <a:solidFill>
                  <a:schemeClr val="tx2"/>
                </a:solidFill>
                <a:effectLst>
                  <a:outerShdw blurRad="31750" dist="25400" dir="5400000" algn="tl" rotWithShape="0">
                    <a:srgbClr val="000000">
                      <a:alpha val="25000"/>
                    </a:srgbClr>
                  </a:outerShdw>
                </a:effectLst>
                <a:latin typeface="+mj-lt"/>
                <a:cs typeface="+mj-cs"/>
              </a:rPr>
              <a:t>Manifest</a:t>
            </a:r>
            <a:endParaRPr lang="en-GB" altLang="fr-FR" sz="3700" b="1" dirty="0">
              <a:solidFill>
                <a:schemeClr val="tx2"/>
              </a:solidFill>
              <a:effectLst>
                <a:outerShdw blurRad="31750" dist="25400" dir="5400000" algn="tl" rotWithShape="0">
                  <a:srgbClr val="000000">
                    <a:alpha val="25000"/>
                  </a:srgbClr>
                </a:outerShdw>
              </a:effectLst>
              <a:latin typeface="+mj-lt"/>
              <a:cs typeface="+mj-cs"/>
            </a:endParaRPr>
          </a:p>
        </p:txBody>
      </p:sp>
      <p:sp>
        <p:nvSpPr>
          <p:cNvPr id="61444"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C3609A21-1C5D-439B-B5A5-2E793ADE6A67}" type="slidenum">
              <a:rPr lang="en-GB" altLang="fr-FR">
                <a:solidFill>
                  <a:srgbClr val="000000"/>
                </a:solidFill>
              </a:rPr>
              <a:pPr>
                <a:lnSpc>
                  <a:spcPct val="76000"/>
                </a:lnSpc>
              </a:pPr>
              <a:t>27</a:t>
            </a:fld>
            <a:endParaRPr lang="en-GB" altLang="fr-FR">
              <a:solidFill>
                <a:srgbClr val="000000"/>
              </a:solidFill>
            </a:endParaRPr>
          </a:p>
        </p:txBody>
      </p:sp>
      <p:sp>
        <p:nvSpPr>
          <p:cNvPr id="61445" name="Text Box 4"/>
          <p:cNvSpPr txBox="1">
            <a:spLocks noChangeArrowheads="1"/>
          </p:cNvSpPr>
          <p:nvPr/>
        </p:nvSpPr>
        <p:spPr bwMode="auto">
          <a:xfrm>
            <a:off x="1428750" y="1071563"/>
            <a:ext cx="73421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marL="109728" indent="0" algn="l">
              <a:lnSpc>
                <a:spcPct val="87000"/>
              </a:lnSpc>
              <a:spcBef>
                <a:spcPts val="400"/>
              </a:spcBef>
              <a:spcAft>
                <a:spcPts val="0"/>
              </a:spcAft>
              <a:buClr>
                <a:schemeClr val="accent1"/>
              </a:buClr>
              <a:buSzPct val="68000"/>
            </a:pPr>
            <a:r>
              <a:rPr lang="en-GB" altLang="fr-FR" sz="2000" dirty="0">
                <a:solidFill>
                  <a:schemeClr val="tx1"/>
                </a:solidFill>
                <a:effectLst/>
                <a:ea typeface="+mn-ea"/>
                <a:cs typeface="+mn-cs"/>
              </a:rPr>
              <a:t>Le plugin ADT eclipse </a:t>
            </a:r>
            <a:r>
              <a:rPr lang="en-GB" altLang="fr-FR" sz="2000" dirty="0" err="1" smtClean="0">
                <a:solidFill>
                  <a:schemeClr val="tx1"/>
                </a:solidFill>
                <a:effectLst/>
                <a:ea typeface="+mn-ea"/>
                <a:cs typeface="+mn-cs"/>
              </a:rPr>
              <a:t>fournit</a:t>
            </a:r>
            <a:r>
              <a:rPr lang="en-GB" altLang="fr-FR" sz="2000" dirty="0" smtClean="0">
                <a:solidFill>
                  <a:schemeClr val="tx1"/>
                </a:solidFill>
                <a:effectLst/>
                <a:ea typeface="+mn-ea"/>
                <a:cs typeface="+mn-cs"/>
              </a:rPr>
              <a:t> un </a:t>
            </a:r>
            <a:r>
              <a:rPr lang="en-GB" altLang="fr-FR" sz="2000" dirty="0" err="1">
                <a:solidFill>
                  <a:schemeClr val="tx1"/>
                </a:solidFill>
                <a:effectLst/>
                <a:ea typeface="+mn-ea"/>
                <a:cs typeface="+mn-cs"/>
              </a:rPr>
              <a:t>éditeur</a:t>
            </a:r>
            <a:r>
              <a:rPr lang="en-GB" altLang="fr-FR" sz="2000" dirty="0">
                <a:solidFill>
                  <a:schemeClr val="tx1"/>
                </a:solidFill>
                <a:effectLst/>
                <a:ea typeface="+mn-ea"/>
                <a:cs typeface="+mn-cs"/>
              </a:rPr>
              <a:t> </a:t>
            </a:r>
            <a:r>
              <a:rPr lang="en-GB" altLang="fr-FR" sz="2000" dirty="0" err="1">
                <a:solidFill>
                  <a:schemeClr val="tx1"/>
                </a:solidFill>
                <a:effectLst/>
                <a:ea typeface="+mn-ea"/>
                <a:cs typeface="+mn-cs"/>
              </a:rPr>
              <a:t>visuel</a:t>
            </a:r>
            <a:r>
              <a:rPr lang="en-GB" altLang="fr-FR" sz="2000" dirty="0">
                <a:solidFill>
                  <a:schemeClr val="tx1"/>
                </a:solidFill>
                <a:effectLst/>
                <a:ea typeface="+mn-ea"/>
                <a:cs typeface="+mn-cs"/>
              </a:rPr>
              <a:t> </a:t>
            </a:r>
            <a:r>
              <a:rPr lang="en-GB" altLang="fr-FR" sz="2000" dirty="0" err="1" smtClean="0">
                <a:solidFill>
                  <a:schemeClr val="tx1"/>
                </a:solidFill>
                <a:effectLst/>
                <a:ea typeface="+mn-ea"/>
                <a:cs typeface="+mn-cs"/>
              </a:rPr>
              <a:t>permettant</a:t>
            </a:r>
            <a:r>
              <a:rPr lang="en-GB" altLang="fr-FR" sz="2000" dirty="0" smtClean="0">
                <a:solidFill>
                  <a:schemeClr val="tx1"/>
                </a:solidFill>
                <a:effectLst/>
                <a:ea typeface="+mn-ea"/>
                <a:cs typeface="+mn-cs"/>
              </a:rPr>
              <a:t> </a:t>
            </a:r>
            <a:r>
              <a:rPr lang="en-GB" altLang="fr-FR" sz="2000" dirty="0">
                <a:solidFill>
                  <a:schemeClr val="tx1"/>
                </a:solidFill>
                <a:effectLst/>
                <a:ea typeface="+mn-ea"/>
                <a:cs typeface="+mn-cs"/>
              </a:rPr>
              <a:t>de </a:t>
            </a:r>
            <a:r>
              <a:rPr lang="en-GB" altLang="fr-FR" sz="2000" dirty="0" err="1">
                <a:solidFill>
                  <a:schemeClr val="tx1"/>
                </a:solidFill>
                <a:effectLst/>
                <a:ea typeface="+mn-ea"/>
                <a:cs typeface="+mn-cs"/>
              </a:rPr>
              <a:t>manipuler</a:t>
            </a:r>
            <a:r>
              <a:rPr lang="en-GB" altLang="fr-FR" sz="2000" dirty="0">
                <a:solidFill>
                  <a:schemeClr val="tx1"/>
                </a:solidFill>
                <a:effectLst/>
                <a:ea typeface="+mn-ea"/>
                <a:cs typeface="+mn-cs"/>
              </a:rPr>
              <a:t> </a:t>
            </a:r>
            <a:r>
              <a:rPr lang="en-GB" altLang="fr-FR" sz="2000" dirty="0" smtClean="0">
                <a:solidFill>
                  <a:schemeClr val="tx1"/>
                </a:solidFill>
                <a:effectLst/>
                <a:ea typeface="+mn-ea"/>
                <a:cs typeface="+mn-cs"/>
              </a:rPr>
              <a:t>le Manifest.</a:t>
            </a:r>
          </a:p>
          <a:p>
            <a:pPr marL="365760" indent="-256032" algn="l">
              <a:lnSpc>
                <a:spcPct val="87000"/>
              </a:lnSpc>
              <a:spcBef>
                <a:spcPts val="400"/>
              </a:spcBef>
              <a:spcAft>
                <a:spcPts val="0"/>
              </a:spcAft>
              <a:buClr>
                <a:schemeClr val="accent1"/>
              </a:buClr>
              <a:buSzPct val="68000"/>
              <a:buFont typeface="Wingdings 3"/>
              <a:buChar char=""/>
            </a:pPr>
            <a:endParaRPr lang="en-GB" altLang="fr-FR" sz="2000" dirty="0">
              <a:solidFill>
                <a:schemeClr val="tx1"/>
              </a:solidFill>
              <a:ea typeface="+mn-ea"/>
              <a:cs typeface="+mn-cs"/>
            </a:endParaRPr>
          </a:p>
          <a:p>
            <a:pPr marL="109728" indent="0" algn="l">
              <a:lnSpc>
                <a:spcPct val="87000"/>
              </a:lnSpc>
              <a:spcBef>
                <a:spcPts val="400"/>
              </a:spcBef>
              <a:spcAft>
                <a:spcPts val="0"/>
              </a:spcAft>
              <a:buClr>
                <a:schemeClr val="accent1"/>
              </a:buClr>
              <a:buSzPct val="68000"/>
            </a:pPr>
            <a:endParaRPr lang="en-GB" altLang="fr-FR" sz="2000" dirty="0">
              <a:solidFill>
                <a:srgbClr val="000000"/>
              </a:solidFill>
            </a:endParaRPr>
          </a:p>
          <a:p>
            <a:pPr algn="l" eaLnBrk="1" hangingPunct="1">
              <a:lnSpc>
                <a:spcPct val="87000"/>
              </a:lnSpc>
              <a:spcBef>
                <a:spcPts val="600"/>
              </a:spcBef>
            </a:pPr>
            <a:endParaRPr lang="en-GB" altLang="fr-FR" sz="2000" dirty="0">
              <a:solidFill>
                <a:srgbClr val="000000"/>
              </a:solidFill>
            </a:endParaRPr>
          </a:p>
        </p:txBody>
      </p:sp>
      <p:grpSp>
        <p:nvGrpSpPr>
          <p:cNvPr id="6" name="Group 5"/>
          <p:cNvGrpSpPr/>
          <p:nvPr/>
        </p:nvGrpSpPr>
        <p:grpSpPr>
          <a:xfrm>
            <a:off x="1267311" y="1864251"/>
            <a:ext cx="6461578" cy="4147002"/>
            <a:chOff x="0" y="0"/>
            <a:chExt cx="5924550" cy="3724275"/>
          </a:xfrm>
        </p:grpSpPr>
        <p:sp>
          <p:nvSpPr>
            <p:cNvPr id="7" name="Line Callout 1 6"/>
            <p:cNvSpPr/>
            <p:nvPr/>
          </p:nvSpPr>
          <p:spPr>
            <a:xfrm>
              <a:off x="0" y="1981200"/>
              <a:ext cx="1524000" cy="266700"/>
            </a:xfrm>
            <a:prstGeom prst="borderCallout1">
              <a:avLst>
                <a:gd name="adj1" fmla="val 108036"/>
                <a:gd name="adj2" fmla="val 51234"/>
                <a:gd name="adj3" fmla="val 269150"/>
                <a:gd name="adj4" fmla="val 113175"/>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fr-FR" sz="800">
                  <a:effectLst/>
                  <a:ea typeface="Calibri"/>
                  <a:cs typeface="Times New Roman"/>
                </a:rPr>
                <a:t>Visualisation graphique</a:t>
              </a:r>
              <a:endParaRPr lang="fr-FR" sz="1100">
                <a:effectLst/>
                <a:ea typeface="Calibri"/>
                <a:cs typeface="Times New Roman"/>
              </a:endParaRPr>
            </a:p>
          </p:txBody>
        </p:sp>
        <p:sp>
          <p:nvSpPr>
            <p:cNvPr id="8" name="Line Callout 1 7"/>
            <p:cNvSpPr/>
            <p:nvPr/>
          </p:nvSpPr>
          <p:spPr>
            <a:xfrm>
              <a:off x="190500" y="3457575"/>
              <a:ext cx="1657350" cy="266700"/>
            </a:xfrm>
            <a:prstGeom prst="borderCallout1">
              <a:avLst>
                <a:gd name="adj1" fmla="val -13393"/>
                <a:gd name="adj2" fmla="val 49359"/>
                <a:gd name="adj3" fmla="val -280850"/>
                <a:gd name="adj4" fmla="val 116763"/>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fr-FR" sz="800">
                  <a:effectLst/>
                  <a:ea typeface="Calibri"/>
                  <a:cs typeface="Times New Roman"/>
                </a:rPr>
                <a:t>Paramètres de l’application</a:t>
              </a:r>
              <a:endParaRPr lang="fr-FR" sz="1100">
                <a:effectLst/>
                <a:ea typeface="Calibri"/>
                <a:cs typeface="Times New Roman"/>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4400550" cy="2895600"/>
            </a:xfrm>
            <a:prstGeom prst="rect">
              <a:avLst/>
            </a:prstGeom>
          </p:spPr>
        </p:pic>
        <p:sp>
          <p:nvSpPr>
            <p:cNvPr id="10" name="Line Callout 1 9"/>
            <p:cNvSpPr/>
            <p:nvPr/>
          </p:nvSpPr>
          <p:spPr>
            <a:xfrm>
              <a:off x="2257425" y="3438525"/>
              <a:ext cx="1628775" cy="266700"/>
            </a:xfrm>
            <a:prstGeom prst="borderCallout1">
              <a:avLst>
                <a:gd name="adj1" fmla="val -13393"/>
                <a:gd name="adj2" fmla="val 49359"/>
                <a:gd name="adj3" fmla="val -273707"/>
                <a:gd name="adj4" fmla="val 14736"/>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fr-FR" sz="800">
                  <a:effectLst/>
                  <a:ea typeface="Calibri"/>
                  <a:cs typeface="Times New Roman"/>
                </a:rPr>
                <a:t>Gestion des permissions</a:t>
              </a:r>
              <a:endParaRPr lang="fr-FR" sz="1100">
                <a:effectLst/>
                <a:ea typeface="Calibri"/>
                <a:cs typeface="Times New Roman"/>
              </a:endParaRPr>
            </a:p>
          </p:txBody>
        </p:sp>
        <p:sp>
          <p:nvSpPr>
            <p:cNvPr id="11" name="Line Callout 1 10"/>
            <p:cNvSpPr/>
            <p:nvPr/>
          </p:nvSpPr>
          <p:spPr>
            <a:xfrm>
              <a:off x="3981450" y="3438525"/>
              <a:ext cx="1628775" cy="266700"/>
            </a:xfrm>
            <a:prstGeom prst="borderCallout1">
              <a:avLst>
                <a:gd name="adj1" fmla="val -13393"/>
                <a:gd name="adj2" fmla="val 49359"/>
                <a:gd name="adj3" fmla="val -270136"/>
                <a:gd name="adj4" fmla="val -2269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fr-FR" sz="800">
                  <a:effectLst/>
                  <a:ea typeface="Calibri"/>
                  <a:cs typeface="Times New Roman"/>
                </a:rPr>
                <a:t>Visualisation en text xml</a:t>
              </a:r>
              <a:endParaRPr lang="fr-FR" sz="1100">
                <a:effectLst/>
                <a:ea typeface="Calibri"/>
                <a:cs typeface="Times New Roman"/>
              </a:endParaRPr>
            </a:p>
          </p:txBody>
        </p:sp>
      </p:grpSp>
      <p:sp>
        <p:nvSpPr>
          <p:cNvPr id="3" name="Slide Number Placeholder 2"/>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27</a:t>
            </a:fld>
            <a:endParaRPr kumimoji="0" lang="en-US" sz="1400" b="1" dirty="0">
              <a:solidFill>
                <a:srgbClr val="FFFFFF"/>
              </a:solidFill>
            </a:endParaRPr>
          </a:p>
        </p:txBody>
      </p:sp>
    </p:spTree>
    <p:extLst>
      <p:ext uri="{BB962C8B-B14F-4D97-AF65-F5344CB8AC3E}">
        <p14:creationId xmlns:p14="http://schemas.microsoft.com/office/powerpoint/2010/main" val="5061352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483432" y="1451429"/>
            <a:ext cx="7094510" cy="4714195"/>
          </a:xfrm>
        </p:spPr>
        <p:txBody>
          <a:bodyPr>
            <a:normAutofit fontScale="77500" lnSpcReduction="20000"/>
          </a:bodyPr>
          <a:lstStyle/>
          <a:p>
            <a:r>
              <a:rPr lang="fr-FR" dirty="0" smtClean="0"/>
              <a:t>Une activité décrit les actions que peuvent effectuer un utilisateur.  Elles sont destinées à interagir avec l’utilisateur</a:t>
            </a:r>
          </a:p>
          <a:p>
            <a:endParaRPr lang="fr-FR" dirty="0"/>
          </a:p>
          <a:p>
            <a:r>
              <a:rPr lang="fr-FR" dirty="0" smtClean="0">
                <a:solidFill>
                  <a:srgbClr val="111111"/>
                </a:solidFill>
              </a:rPr>
              <a:t>Classe héritant de la classe </a:t>
            </a:r>
            <a:r>
              <a:rPr lang="fr-FR" dirty="0" err="1" smtClean="0">
                <a:solidFill>
                  <a:srgbClr val="111111"/>
                </a:solidFill>
              </a:rPr>
              <a:t>Activity</a:t>
            </a:r>
            <a:r>
              <a:rPr lang="fr-FR" dirty="0" smtClean="0">
                <a:solidFill>
                  <a:srgbClr val="111111"/>
                </a:solidFill>
              </a:rPr>
              <a:t> d’</a:t>
            </a:r>
            <a:r>
              <a:rPr lang="fr-FR" dirty="0" err="1" smtClean="0">
                <a:solidFill>
                  <a:srgbClr val="111111"/>
                </a:solidFill>
              </a:rPr>
              <a:t>Android</a:t>
            </a:r>
            <a:r>
              <a:rPr lang="fr-FR" dirty="0" smtClean="0">
                <a:solidFill>
                  <a:srgbClr val="111111"/>
                </a:solidFill>
              </a:rPr>
              <a:t> </a:t>
            </a:r>
          </a:p>
          <a:p>
            <a:endParaRPr lang="fr-FR" dirty="0" smtClean="0">
              <a:solidFill>
                <a:srgbClr val="111111"/>
              </a:solidFill>
            </a:endParaRPr>
          </a:p>
          <a:p>
            <a:r>
              <a:rPr lang="fr-FR" dirty="0" smtClean="0">
                <a:solidFill>
                  <a:srgbClr val="111111"/>
                </a:solidFill>
              </a:rPr>
              <a:t>Doit être déclarée dans le </a:t>
            </a:r>
            <a:r>
              <a:rPr lang="fr-FR" dirty="0" err="1" smtClean="0">
                <a:solidFill>
                  <a:srgbClr val="111111"/>
                </a:solidFill>
              </a:rPr>
              <a:t>Manifest</a:t>
            </a:r>
            <a:r>
              <a:rPr lang="fr-FR" dirty="0" smtClean="0">
                <a:solidFill>
                  <a:srgbClr val="111111"/>
                </a:solidFill>
              </a:rPr>
              <a:t> pour être visible par le système</a:t>
            </a:r>
          </a:p>
          <a:p>
            <a:endParaRPr lang="fr-FR" dirty="0" smtClean="0">
              <a:solidFill>
                <a:srgbClr val="111111"/>
              </a:solidFill>
            </a:endParaRPr>
          </a:p>
          <a:p>
            <a:r>
              <a:rPr lang="fr-FR" dirty="0" smtClean="0">
                <a:solidFill>
                  <a:srgbClr val="111111"/>
                </a:solidFill>
              </a:rPr>
              <a:t>Ne peut être instanciée directement, cette tache se fait par le système </a:t>
            </a:r>
          </a:p>
          <a:p>
            <a:endParaRPr lang="fr-FR" dirty="0">
              <a:solidFill>
                <a:srgbClr val="111111"/>
              </a:solidFill>
            </a:endParaRPr>
          </a:p>
          <a:p>
            <a:pPr marL="0" indent="0">
              <a:buNone/>
            </a:pPr>
            <a:endParaRPr lang="fr-FR" dirty="0" smtClean="0">
              <a:solidFill>
                <a:srgbClr val="111111"/>
              </a:solidFill>
            </a:endParaRPr>
          </a:p>
          <a:p>
            <a:pPr marL="0" indent="0">
              <a:buNone/>
            </a:pPr>
            <a:endParaRPr lang="fr-FR" dirty="0" smtClean="0">
              <a:solidFill>
                <a:srgbClr val="111111"/>
              </a:solidFill>
            </a:endParaRPr>
          </a:p>
          <a:p>
            <a:r>
              <a:rPr lang="fr-FR" dirty="0" smtClean="0">
                <a:solidFill>
                  <a:srgbClr val="111111"/>
                </a:solidFill>
              </a:rPr>
              <a:t>L’instanciation d’une activité se fait par les intentions </a:t>
            </a:r>
            <a:endParaRPr lang="fr-FR" dirty="0">
              <a:solidFill>
                <a:srgbClr val="111111"/>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28</a:t>
            </a:fld>
            <a:endParaRPr kumimoji="0" lang="en-US"/>
          </a:p>
        </p:txBody>
      </p:sp>
      <p:sp>
        <p:nvSpPr>
          <p:cNvPr id="2" name="Title 1"/>
          <p:cNvSpPr>
            <a:spLocks noGrp="1"/>
          </p:cNvSpPr>
          <p:nvPr>
            <p:ph type="title"/>
          </p:nvPr>
        </p:nvSpPr>
        <p:spPr>
          <a:xfrm>
            <a:off x="1236690" y="568960"/>
            <a:ext cx="7269480" cy="795383"/>
          </a:xfrm>
        </p:spPr>
        <p:txBody>
          <a:bodyPr>
            <a:normAutofit/>
          </a:bodyPr>
          <a:lstStyle/>
          <a:p>
            <a:pPr algn="ctr" fontAlgn="base">
              <a:lnSpc>
                <a:spcPct val="81000"/>
              </a:lnSpc>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700" dirty="0">
                <a:ea typeface="굴림" pitchFamily="34" charset="-127"/>
              </a:rPr>
              <a:t>Activité (</a:t>
            </a:r>
            <a:r>
              <a:rPr lang="fr-FR" sz="3700" dirty="0" err="1">
                <a:ea typeface="굴림" pitchFamily="34" charset="-127"/>
              </a:rPr>
              <a:t>Activity</a:t>
            </a:r>
            <a:r>
              <a:rPr lang="fr-FR" sz="3700" dirty="0">
                <a:ea typeface="굴림" pitchFamily="34" charset="-127"/>
              </a:rPr>
              <a:t>)</a:t>
            </a:r>
          </a:p>
        </p:txBody>
      </p:sp>
      <p:sp>
        <p:nvSpPr>
          <p:cNvPr id="3" name="Rectangle 2"/>
          <p:cNvSpPr/>
          <p:nvPr/>
        </p:nvSpPr>
        <p:spPr>
          <a:xfrm>
            <a:off x="3106058" y="4731650"/>
            <a:ext cx="3526971" cy="55154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err="1" smtClean="0"/>
              <a:t>Activity</a:t>
            </a:r>
            <a:r>
              <a:rPr lang="fr-FR" dirty="0" smtClean="0"/>
              <a:t> a = new </a:t>
            </a:r>
            <a:r>
              <a:rPr lang="fr-FR" dirty="0" err="1" smtClean="0"/>
              <a:t>Activity</a:t>
            </a:r>
            <a:r>
              <a:rPr lang="fr-FR" dirty="0" smtClean="0"/>
              <a:t>();</a:t>
            </a:r>
            <a:endParaRPr lang="fr-FR" dirty="0"/>
          </a:p>
        </p:txBody>
      </p:sp>
      <p:sp>
        <p:nvSpPr>
          <p:cNvPr id="7" name="Multiply 6"/>
          <p:cNvSpPr/>
          <p:nvPr/>
        </p:nvSpPr>
        <p:spPr>
          <a:xfrm>
            <a:off x="3926114" y="4470392"/>
            <a:ext cx="1886857" cy="1074057"/>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30735944"/>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000"/>
                                        <p:tgtEl>
                                          <p:spTgt spid="7"/>
                                        </p:tgtEl>
                                      </p:cBhvr>
                                    </p:animEffect>
                                    <p:anim calcmode="lin" valueType="num">
                                      <p:cBhvr>
                                        <p:cTn id="38" dur="2000" fill="hold"/>
                                        <p:tgtEl>
                                          <p:spTgt spid="7"/>
                                        </p:tgtEl>
                                        <p:attrNameLst>
                                          <p:attrName>ppt_w</p:attrName>
                                        </p:attrNameLst>
                                      </p:cBhvr>
                                      <p:tavLst>
                                        <p:tav tm="0" fmla="#ppt_w*sin(2.5*pi*$)">
                                          <p:val>
                                            <p:fltVal val="0"/>
                                          </p:val>
                                        </p:tav>
                                        <p:tav tm="100000">
                                          <p:val>
                                            <p:fltVal val="1"/>
                                          </p:val>
                                        </p:tav>
                                      </p:tavLst>
                                    </p:anim>
                                    <p:anim calcmode="lin" valueType="num">
                                      <p:cBhvr>
                                        <p:cTn id="3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6">
                                            <p:txEl>
                                              <p:pRg st="10" end="10"/>
                                            </p:txEl>
                                          </p:spTgt>
                                        </p:tgtEl>
                                        <p:attrNameLst>
                                          <p:attrName>style.visibility</p:attrName>
                                        </p:attrNameLst>
                                      </p:cBhvr>
                                      <p:to>
                                        <p:strVal val="visible"/>
                                      </p:to>
                                    </p:set>
                                    <p:anim calcmode="lin" valueType="num">
                                      <p:cBhvr additive="base">
                                        <p:cTn id="44"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2160588" y="138113"/>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1127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gn="ctr">
              <a:lnSpc>
                <a:spcPct val="81000"/>
              </a:lnSpc>
            </a:pPr>
            <a:r>
              <a:rPr lang="en-GB" altLang="fr-FR" sz="3700" b="1" dirty="0">
                <a:solidFill>
                  <a:schemeClr val="tx2"/>
                </a:solidFill>
                <a:effectLst>
                  <a:outerShdw blurRad="31750" dist="25400" dir="5400000" algn="tl" rotWithShape="0">
                    <a:srgbClr val="000000">
                      <a:alpha val="25000"/>
                    </a:srgbClr>
                  </a:outerShdw>
                </a:effectLst>
                <a:latin typeface="+mj-lt"/>
                <a:cs typeface="+mj-cs"/>
              </a:rPr>
              <a:t>Activity</a:t>
            </a:r>
            <a:r>
              <a:rPr lang="en-GB" altLang="fr-FR" sz="2800" b="1" dirty="0">
                <a:solidFill>
                  <a:srgbClr val="000000"/>
                </a:solidFill>
              </a:rPr>
              <a:t> </a:t>
            </a:r>
            <a:r>
              <a:rPr lang="en-GB" altLang="fr-FR" sz="3700" b="1" dirty="0">
                <a:solidFill>
                  <a:schemeClr val="tx2"/>
                </a:solidFill>
                <a:effectLst>
                  <a:outerShdw blurRad="31750" dist="25400" dir="5400000" algn="tl" rotWithShape="0">
                    <a:srgbClr val="000000">
                      <a:alpha val="25000"/>
                    </a:srgbClr>
                  </a:outerShdw>
                </a:effectLst>
                <a:latin typeface="+mj-lt"/>
                <a:cs typeface="+mj-cs"/>
              </a:rPr>
              <a:t>: le cycle de vie</a:t>
            </a:r>
          </a:p>
        </p:txBody>
      </p:sp>
      <p:sp>
        <p:nvSpPr>
          <p:cNvPr id="74756" name="Text Box 3"/>
          <p:cNvSpPr txBox="1">
            <a:spLocks noChangeArrowheads="1"/>
          </p:cNvSpPr>
          <p:nvPr/>
        </p:nvSpPr>
        <p:spPr bwMode="auto">
          <a:xfrm>
            <a:off x="8459788" y="6424613"/>
            <a:ext cx="877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81288"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charset="0"/>
                <a:cs typeface="Arial" charset="0"/>
              </a:defRPr>
            </a:lvl9pPr>
          </a:lstStyle>
          <a:p>
            <a:pPr>
              <a:lnSpc>
                <a:spcPct val="76000"/>
              </a:lnSpc>
            </a:pPr>
            <a:fld id="{B25A32F0-A900-43D3-8073-7B918A9D1EC2}" type="slidenum">
              <a:rPr lang="en-GB" altLang="fr-FR">
                <a:solidFill>
                  <a:srgbClr val="000000"/>
                </a:solidFill>
              </a:rPr>
              <a:pPr>
                <a:lnSpc>
                  <a:spcPct val="76000"/>
                </a:lnSpc>
              </a:pPr>
              <a:t>29</a:t>
            </a:fld>
            <a:endParaRPr lang="en-GB" altLang="fr-FR">
              <a:solidFill>
                <a:srgbClr val="000000"/>
              </a:solidFill>
            </a:endParaRPr>
          </a:p>
        </p:txBody>
      </p:sp>
      <p:sp>
        <p:nvSpPr>
          <p:cNvPr id="74757" name="Text Box 4"/>
          <p:cNvSpPr txBox="1">
            <a:spLocks noChangeArrowheads="1"/>
          </p:cNvSpPr>
          <p:nvPr/>
        </p:nvSpPr>
        <p:spPr bwMode="auto">
          <a:xfrm>
            <a:off x="704850" y="1281113"/>
            <a:ext cx="76279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tIns="85032"/>
          <a:lstStyle>
            <a:lvl1pPr marL="314325" indent="-314325">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1pPr>
            <a:lvl2pPr marL="1200150" indent="-45720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2pPr>
            <a:lvl3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3pPr>
            <a:lvl4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4pPr>
            <a:lvl5pPr>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5pPr>
            <a:lvl6pPr marL="25146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6pPr>
            <a:lvl7pPr marL="29718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7pPr>
            <a:lvl8pPr marL="34290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8pPr>
            <a:lvl9pPr marL="3886200" indent="-228600" defTabSz="449263" eaLnBrk="0" fontAlgn="base" hangingPunct="0">
              <a:lnSpc>
                <a:spcPct val="29000"/>
              </a:lnSpc>
              <a:spcBef>
                <a:spcPct val="0"/>
              </a:spcBef>
              <a:spcAft>
                <a:spcPct val="0"/>
              </a:spcAft>
              <a:buClr>
                <a:srgbClr val="000000"/>
              </a:buClr>
              <a:buSzPct val="100000"/>
              <a:buFont typeface="Times New Roman" pitchFamily="18" charset="0"/>
              <a:tabLst>
                <a:tab pos="314325" algn="l"/>
                <a:tab pos="762000" algn="l"/>
                <a:tab pos="1211263" algn="l"/>
                <a:tab pos="1660525" algn="l"/>
                <a:tab pos="2109788" algn="l"/>
                <a:tab pos="2559050" algn="l"/>
                <a:tab pos="3008313" algn="l"/>
                <a:tab pos="3457575" algn="l"/>
                <a:tab pos="3906838" algn="l"/>
                <a:tab pos="4356100" algn="l"/>
                <a:tab pos="4805363" algn="l"/>
                <a:tab pos="5254625" algn="l"/>
                <a:tab pos="5703888" algn="l"/>
                <a:tab pos="6153150" algn="l"/>
                <a:tab pos="6602413" algn="l"/>
                <a:tab pos="7051675" algn="l"/>
                <a:tab pos="7500938" algn="l"/>
                <a:tab pos="7950200" algn="l"/>
                <a:tab pos="8399463" algn="l"/>
                <a:tab pos="8848725" algn="l"/>
                <a:tab pos="9297988" algn="l"/>
              </a:tabLst>
              <a:defRPr sz="1200">
                <a:solidFill>
                  <a:schemeClr val="bg1"/>
                </a:solidFill>
                <a:latin typeface="Arial" charset="0"/>
                <a:cs typeface="Arial" charset="0"/>
              </a:defRPr>
            </a:lvl9pPr>
          </a:lstStyle>
          <a:p>
            <a:pPr algn="l">
              <a:lnSpc>
                <a:spcPct val="80000"/>
              </a:lnSpc>
              <a:spcBef>
                <a:spcPts val="400"/>
              </a:spcBef>
              <a:spcAft>
                <a:spcPts val="0"/>
              </a:spcAft>
              <a:buClr>
                <a:schemeClr val="accent1"/>
              </a:buClr>
              <a:buSzPct val="68000"/>
              <a:buFont typeface="Wingdings 3"/>
              <a:buChar char=""/>
            </a:pPr>
            <a:r>
              <a:rPr lang="fr-FR" altLang="fr-FR" sz="2000" dirty="0" smtClean="0">
                <a:solidFill>
                  <a:schemeClr val="tx1"/>
                </a:solidFill>
                <a:effectLst/>
                <a:latin typeface="+mn-lt"/>
                <a:ea typeface="+mn-ea"/>
                <a:cs typeface="+mn-cs"/>
              </a:rPr>
              <a:t>Une bonne compréhension du cycle de vie de l’</a:t>
            </a:r>
            <a:r>
              <a:rPr lang="fr-FR" altLang="fr-FR" sz="2000" dirty="0" err="1" smtClean="0">
                <a:solidFill>
                  <a:schemeClr val="tx1"/>
                </a:solidFill>
                <a:effectLst/>
                <a:latin typeface="+mn-lt"/>
                <a:ea typeface="+mn-ea"/>
                <a:cs typeface="+mn-cs"/>
              </a:rPr>
              <a:t>Activity</a:t>
            </a:r>
            <a:r>
              <a:rPr lang="fr-FR" altLang="fr-FR" sz="2000" dirty="0" smtClean="0">
                <a:solidFill>
                  <a:schemeClr val="tx1"/>
                </a:solidFill>
                <a:effectLst/>
                <a:latin typeface="+mn-lt"/>
                <a:ea typeface="+mn-ea"/>
                <a:cs typeface="+mn-cs"/>
              </a:rPr>
              <a:t> permet de garantir que votre application satisfait respecte les bonnes pratiques de développement </a:t>
            </a:r>
            <a:r>
              <a:rPr lang="fr-FR" altLang="fr-FR" sz="2000" dirty="0" err="1" smtClean="0">
                <a:solidFill>
                  <a:schemeClr val="tx1"/>
                </a:solidFill>
                <a:effectLst/>
                <a:latin typeface="+mn-lt"/>
                <a:ea typeface="+mn-ea"/>
                <a:cs typeface="+mn-cs"/>
              </a:rPr>
              <a:t>Android</a:t>
            </a:r>
            <a:r>
              <a:rPr lang="fr-FR" altLang="fr-FR" sz="2000" dirty="0" smtClean="0">
                <a:solidFill>
                  <a:schemeClr val="tx1"/>
                </a:solidFill>
                <a:effectLst/>
                <a:latin typeface="+mn-lt"/>
                <a:ea typeface="+mn-ea"/>
                <a:cs typeface="+mn-cs"/>
              </a:rPr>
              <a:t>.</a:t>
            </a:r>
          </a:p>
          <a:p>
            <a:pPr algn="l">
              <a:lnSpc>
                <a:spcPct val="80000"/>
              </a:lnSpc>
              <a:spcBef>
                <a:spcPts val="400"/>
              </a:spcBef>
              <a:spcAft>
                <a:spcPts val="0"/>
              </a:spcAft>
              <a:buClr>
                <a:schemeClr val="accent1"/>
              </a:buClr>
              <a:buSzPct val="68000"/>
              <a:buFont typeface="Wingdings 3"/>
              <a:buChar char=""/>
            </a:pPr>
            <a:endParaRPr lang="fr-FR" altLang="fr-FR" sz="2000" dirty="0" smtClean="0">
              <a:solidFill>
                <a:schemeClr val="tx1"/>
              </a:solidFill>
              <a:effectLst/>
              <a:latin typeface="+mn-lt"/>
              <a:ea typeface="+mn-ea"/>
              <a:cs typeface="+mn-cs"/>
            </a:endParaRPr>
          </a:p>
          <a:p>
            <a:pPr algn="l">
              <a:lnSpc>
                <a:spcPct val="80000"/>
              </a:lnSpc>
              <a:spcBef>
                <a:spcPts val="400"/>
              </a:spcBef>
              <a:spcAft>
                <a:spcPts val="0"/>
              </a:spcAft>
              <a:buClr>
                <a:schemeClr val="accent1"/>
              </a:buClr>
              <a:buSzPct val="68000"/>
              <a:buFont typeface="Wingdings 3"/>
              <a:buChar char=""/>
            </a:pPr>
            <a:r>
              <a:rPr lang="fr-FR" altLang="fr-FR" sz="2000" dirty="0" smtClean="0">
                <a:solidFill>
                  <a:schemeClr val="tx1"/>
                </a:solidFill>
                <a:effectLst/>
                <a:latin typeface="+mn-lt"/>
                <a:ea typeface="+mn-ea"/>
                <a:cs typeface="+mn-cs"/>
              </a:rPr>
              <a:t>L’état de chaque </a:t>
            </a:r>
            <a:r>
              <a:rPr lang="fr-FR" altLang="fr-FR" sz="2000" dirty="0" err="1" smtClean="0">
                <a:solidFill>
                  <a:schemeClr val="tx1"/>
                </a:solidFill>
                <a:effectLst/>
                <a:latin typeface="+mn-lt"/>
                <a:ea typeface="+mn-ea"/>
                <a:cs typeface="+mn-cs"/>
              </a:rPr>
              <a:t>Activity</a:t>
            </a:r>
            <a:r>
              <a:rPr lang="fr-FR" altLang="fr-FR" sz="2000" dirty="0" smtClean="0">
                <a:solidFill>
                  <a:schemeClr val="tx1"/>
                </a:solidFill>
                <a:effectLst/>
                <a:latin typeface="+mn-lt"/>
                <a:ea typeface="+mn-ea"/>
                <a:cs typeface="+mn-cs"/>
              </a:rPr>
              <a:t> est déterminé par sa position dans la pile des </a:t>
            </a:r>
            <a:r>
              <a:rPr lang="fr-FR" altLang="fr-FR" sz="2000" dirty="0" err="1" smtClean="0">
                <a:solidFill>
                  <a:schemeClr val="tx1"/>
                </a:solidFill>
                <a:effectLst/>
                <a:latin typeface="+mn-lt"/>
                <a:ea typeface="+mn-ea"/>
                <a:cs typeface="+mn-cs"/>
              </a:rPr>
              <a:t>Activities</a:t>
            </a:r>
            <a:r>
              <a:rPr lang="fr-FR" altLang="fr-FR" sz="2000" dirty="0" smtClean="0">
                <a:solidFill>
                  <a:schemeClr val="tx1"/>
                </a:solidFill>
                <a:effectLst/>
                <a:latin typeface="+mn-lt"/>
                <a:ea typeface="+mn-ea"/>
                <a:cs typeface="+mn-cs"/>
              </a:rPr>
              <a:t>:</a:t>
            </a:r>
          </a:p>
          <a:p>
            <a:pPr algn="l">
              <a:lnSpc>
                <a:spcPct val="80000"/>
              </a:lnSpc>
              <a:spcBef>
                <a:spcPts val="400"/>
              </a:spcBef>
              <a:spcAft>
                <a:spcPts val="0"/>
              </a:spcAft>
              <a:buClr>
                <a:schemeClr val="accent1"/>
              </a:buClr>
              <a:buSzPct val="68000"/>
              <a:buFont typeface="Wingdings 3"/>
              <a:buChar char=""/>
            </a:pPr>
            <a:endParaRPr lang="fr-FR" altLang="fr-FR" sz="2000" dirty="0" smtClean="0">
              <a:solidFill>
                <a:schemeClr val="tx1"/>
              </a:solidFill>
              <a:effectLst/>
              <a:latin typeface="+mn-lt"/>
              <a:ea typeface="+mn-ea"/>
              <a:cs typeface="+mn-cs"/>
            </a:endParaRPr>
          </a:p>
          <a:p>
            <a:pPr lvl="1" algn="l">
              <a:lnSpc>
                <a:spcPct val="80000"/>
              </a:lnSpc>
              <a:spcBef>
                <a:spcPts val="400"/>
              </a:spcBef>
              <a:spcAft>
                <a:spcPts val="0"/>
              </a:spcAft>
              <a:buClr>
                <a:schemeClr val="accent1"/>
              </a:buClr>
              <a:buSzPct val="68000"/>
              <a:buFont typeface="Wingdings 3"/>
              <a:buAutoNum type="arabicPeriod"/>
            </a:pPr>
            <a:r>
              <a:rPr lang="fr-FR" altLang="fr-FR" sz="2000" dirty="0" smtClean="0">
                <a:solidFill>
                  <a:schemeClr val="tx1"/>
                </a:solidFill>
                <a:effectLst/>
                <a:latin typeface="+mn-lt"/>
                <a:ea typeface="+mn-ea"/>
                <a:cs typeface="+mn-cs"/>
              </a:rPr>
              <a:t>Active : Quand l’</a:t>
            </a:r>
            <a:r>
              <a:rPr lang="fr-FR" altLang="fr-FR" sz="2000" dirty="0" err="1" smtClean="0">
                <a:solidFill>
                  <a:schemeClr val="tx1"/>
                </a:solidFill>
                <a:effectLst/>
                <a:latin typeface="+mn-lt"/>
                <a:ea typeface="+mn-ea"/>
                <a:cs typeface="+mn-cs"/>
              </a:rPr>
              <a:t>Activity</a:t>
            </a:r>
            <a:r>
              <a:rPr lang="fr-FR" altLang="fr-FR" sz="2000" dirty="0" smtClean="0">
                <a:solidFill>
                  <a:schemeClr val="tx1"/>
                </a:solidFill>
                <a:effectLst/>
                <a:latin typeface="+mn-lt"/>
                <a:ea typeface="+mn-ea"/>
                <a:cs typeface="+mn-cs"/>
              </a:rPr>
              <a:t> est au sommet de la pile;</a:t>
            </a:r>
          </a:p>
          <a:p>
            <a:pPr lvl="1" algn="l">
              <a:lnSpc>
                <a:spcPct val="80000"/>
              </a:lnSpc>
              <a:spcBef>
                <a:spcPts val="400"/>
              </a:spcBef>
              <a:spcAft>
                <a:spcPts val="0"/>
              </a:spcAft>
              <a:buClr>
                <a:schemeClr val="accent1"/>
              </a:buClr>
              <a:buSzPct val="68000"/>
              <a:buFont typeface="Wingdings 3"/>
              <a:buAutoNum type="arabicPeriod"/>
            </a:pPr>
            <a:endParaRPr lang="fr-FR" altLang="fr-FR" sz="2000" dirty="0" smtClean="0">
              <a:solidFill>
                <a:schemeClr val="tx1"/>
              </a:solidFill>
              <a:effectLst/>
              <a:latin typeface="+mn-lt"/>
              <a:ea typeface="+mn-ea"/>
              <a:cs typeface="+mn-cs"/>
            </a:endParaRPr>
          </a:p>
          <a:p>
            <a:pPr lvl="1" algn="l">
              <a:lnSpc>
                <a:spcPct val="80000"/>
              </a:lnSpc>
              <a:spcBef>
                <a:spcPts val="400"/>
              </a:spcBef>
              <a:spcAft>
                <a:spcPts val="0"/>
              </a:spcAft>
              <a:buClr>
                <a:schemeClr val="accent1"/>
              </a:buClr>
              <a:buSzPct val="68000"/>
              <a:buFont typeface="Wingdings 3"/>
              <a:buAutoNum type="arabicPeriod"/>
            </a:pPr>
            <a:r>
              <a:rPr lang="fr-FR" altLang="fr-FR" sz="2000" dirty="0" smtClean="0">
                <a:solidFill>
                  <a:schemeClr val="tx1"/>
                </a:solidFill>
                <a:effectLst/>
                <a:latin typeface="+mn-lt"/>
                <a:ea typeface="+mn-ea"/>
                <a:cs typeface="+mn-cs"/>
              </a:rPr>
              <a:t>En pause : Si l’</a:t>
            </a:r>
            <a:r>
              <a:rPr lang="fr-FR" altLang="fr-FR" sz="2000" dirty="0" err="1" smtClean="0">
                <a:solidFill>
                  <a:schemeClr val="tx1"/>
                </a:solidFill>
                <a:effectLst/>
                <a:latin typeface="+mn-lt"/>
                <a:ea typeface="+mn-ea"/>
                <a:cs typeface="+mn-cs"/>
              </a:rPr>
              <a:t>Activity</a:t>
            </a:r>
            <a:r>
              <a:rPr lang="fr-FR" altLang="fr-FR" sz="2000" dirty="0" smtClean="0">
                <a:solidFill>
                  <a:schemeClr val="tx1"/>
                </a:solidFill>
                <a:effectLst/>
                <a:latin typeface="+mn-lt"/>
                <a:ea typeface="+mn-ea"/>
                <a:cs typeface="+mn-cs"/>
              </a:rPr>
              <a:t> est visible sans avoir le focus;</a:t>
            </a:r>
          </a:p>
          <a:p>
            <a:pPr lvl="1" algn="l">
              <a:lnSpc>
                <a:spcPct val="80000"/>
              </a:lnSpc>
              <a:spcBef>
                <a:spcPts val="400"/>
              </a:spcBef>
              <a:spcAft>
                <a:spcPts val="0"/>
              </a:spcAft>
              <a:buClr>
                <a:schemeClr val="accent1"/>
              </a:buClr>
              <a:buSzPct val="68000"/>
              <a:buFont typeface="Wingdings 3"/>
              <a:buAutoNum type="arabicPeriod"/>
            </a:pPr>
            <a:endParaRPr lang="fr-FR" altLang="fr-FR" sz="2000" dirty="0" smtClean="0">
              <a:solidFill>
                <a:schemeClr val="tx1"/>
              </a:solidFill>
              <a:effectLst/>
              <a:latin typeface="+mn-lt"/>
              <a:ea typeface="+mn-ea"/>
              <a:cs typeface="+mn-cs"/>
            </a:endParaRPr>
          </a:p>
          <a:p>
            <a:pPr lvl="1" algn="l">
              <a:lnSpc>
                <a:spcPct val="80000"/>
              </a:lnSpc>
              <a:spcBef>
                <a:spcPts val="400"/>
              </a:spcBef>
              <a:spcAft>
                <a:spcPts val="0"/>
              </a:spcAft>
              <a:buClr>
                <a:schemeClr val="accent1"/>
              </a:buClr>
              <a:buSzPct val="68000"/>
              <a:buFont typeface="Wingdings 3"/>
              <a:buAutoNum type="arabicPeriod"/>
            </a:pPr>
            <a:r>
              <a:rPr lang="fr-FR" altLang="fr-FR" sz="2000" dirty="0" smtClean="0">
                <a:solidFill>
                  <a:schemeClr val="tx1"/>
                </a:solidFill>
                <a:effectLst/>
                <a:latin typeface="+mn-lt"/>
                <a:ea typeface="+mn-ea"/>
                <a:cs typeface="+mn-cs"/>
              </a:rPr>
              <a:t>Arrêtée: Lorsque l’</a:t>
            </a:r>
            <a:r>
              <a:rPr lang="fr-FR" altLang="fr-FR" sz="2000" dirty="0" err="1" smtClean="0">
                <a:solidFill>
                  <a:schemeClr val="tx1"/>
                </a:solidFill>
                <a:effectLst/>
                <a:latin typeface="+mn-lt"/>
                <a:ea typeface="+mn-ea"/>
                <a:cs typeface="+mn-cs"/>
              </a:rPr>
              <a:t>Activity</a:t>
            </a:r>
            <a:r>
              <a:rPr lang="fr-FR" altLang="fr-FR" sz="2000" dirty="0" smtClean="0">
                <a:solidFill>
                  <a:schemeClr val="tx1"/>
                </a:solidFill>
                <a:effectLst/>
                <a:latin typeface="+mn-lt"/>
                <a:ea typeface="+mn-ea"/>
                <a:cs typeface="+mn-cs"/>
              </a:rPr>
              <a:t> n’est plus visible;</a:t>
            </a:r>
          </a:p>
          <a:p>
            <a:pPr lvl="1" algn="l">
              <a:lnSpc>
                <a:spcPct val="80000"/>
              </a:lnSpc>
              <a:spcBef>
                <a:spcPts val="400"/>
              </a:spcBef>
              <a:spcAft>
                <a:spcPts val="0"/>
              </a:spcAft>
              <a:buClr>
                <a:schemeClr val="accent1"/>
              </a:buClr>
              <a:buSzPct val="68000"/>
              <a:buFont typeface="Wingdings 3"/>
              <a:buAutoNum type="arabicPeriod"/>
            </a:pPr>
            <a:endParaRPr lang="fr-FR" altLang="fr-FR" sz="2000" dirty="0" smtClean="0">
              <a:solidFill>
                <a:schemeClr val="tx1"/>
              </a:solidFill>
              <a:effectLst/>
              <a:latin typeface="+mn-lt"/>
              <a:ea typeface="+mn-ea"/>
              <a:cs typeface="+mn-cs"/>
            </a:endParaRPr>
          </a:p>
          <a:p>
            <a:pPr lvl="1" algn="l">
              <a:lnSpc>
                <a:spcPct val="80000"/>
              </a:lnSpc>
              <a:spcBef>
                <a:spcPts val="400"/>
              </a:spcBef>
              <a:spcAft>
                <a:spcPts val="0"/>
              </a:spcAft>
              <a:buClr>
                <a:schemeClr val="accent1"/>
              </a:buClr>
              <a:buSzPct val="68000"/>
              <a:buFont typeface="Wingdings 3"/>
              <a:buAutoNum type="arabicPeriod"/>
            </a:pPr>
            <a:r>
              <a:rPr lang="fr-FR" altLang="fr-FR" sz="2000" dirty="0" smtClean="0">
                <a:solidFill>
                  <a:schemeClr val="tx1"/>
                </a:solidFill>
                <a:effectLst/>
                <a:latin typeface="+mn-lt"/>
                <a:ea typeface="+mn-ea"/>
                <a:cs typeface="+mn-cs"/>
              </a:rPr>
              <a:t>Inactive : Quand elle est tuée ou qu’elle n’est pas démarrée;</a:t>
            </a:r>
          </a:p>
          <a:p>
            <a:pPr eaLnBrk="1" hangingPunct="1">
              <a:lnSpc>
                <a:spcPct val="87000"/>
              </a:lnSpc>
              <a:spcBef>
                <a:spcPts val="600"/>
              </a:spcBef>
              <a:buFont typeface="Wingdings" pitchFamily="2" charset="2"/>
              <a:buChar char=""/>
            </a:pPr>
            <a:endParaRPr lang="fr-FR" altLang="fr-FR" sz="2000" dirty="0" smtClean="0">
              <a:solidFill>
                <a:srgbClr val="000000"/>
              </a:solidFill>
              <a:effectLst/>
            </a:endParaRPr>
          </a:p>
          <a:p>
            <a:pPr eaLnBrk="1" hangingPunct="1">
              <a:lnSpc>
                <a:spcPct val="87000"/>
              </a:lnSpc>
              <a:spcBef>
                <a:spcPts val="600"/>
              </a:spcBef>
              <a:buFont typeface="Wingdings" pitchFamily="2" charset="2"/>
              <a:buChar char=""/>
            </a:pPr>
            <a:endParaRPr lang="fr-FR" altLang="fr-FR" sz="2000" dirty="0" smtClean="0">
              <a:solidFill>
                <a:srgbClr val="000000"/>
              </a:solidFill>
              <a:effectLst/>
            </a:endParaRPr>
          </a:p>
          <a:p>
            <a:pPr eaLnBrk="1" hangingPunct="1">
              <a:lnSpc>
                <a:spcPct val="87000"/>
              </a:lnSpc>
              <a:spcBef>
                <a:spcPts val="600"/>
              </a:spcBef>
              <a:buFont typeface="Wingdings" pitchFamily="2" charset="2"/>
              <a:buChar char=""/>
            </a:pPr>
            <a:endParaRPr lang="fr-FR" altLang="fr-FR" sz="2000" dirty="0" smtClean="0">
              <a:solidFill>
                <a:srgbClr val="000000"/>
              </a:solidFill>
              <a:effectLst/>
            </a:endParaRPr>
          </a:p>
          <a:p>
            <a:pPr eaLnBrk="1" hangingPunct="1">
              <a:lnSpc>
                <a:spcPct val="87000"/>
              </a:lnSpc>
              <a:spcBef>
                <a:spcPts val="600"/>
              </a:spcBef>
            </a:pPr>
            <a:endParaRPr lang="fr-FR" altLang="fr-FR" sz="2000" dirty="0" smtClean="0">
              <a:solidFill>
                <a:srgbClr val="000000"/>
              </a:solidFill>
              <a:effectLst/>
            </a:endParaRPr>
          </a:p>
          <a:p>
            <a:pPr eaLnBrk="1" hangingPunct="1">
              <a:lnSpc>
                <a:spcPct val="87000"/>
              </a:lnSpc>
              <a:spcBef>
                <a:spcPts val="600"/>
              </a:spcBef>
            </a:pPr>
            <a:endParaRPr lang="fr-FR" altLang="fr-FR" sz="2000" dirty="0">
              <a:solidFill>
                <a:srgbClr val="000000"/>
              </a:solidFill>
              <a:effectLst/>
            </a:endParaRPr>
          </a:p>
        </p:txBody>
      </p:sp>
    </p:spTree>
    <p:extLst>
      <p:ext uri="{BB962C8B-B14F-4D97-AF65-F5344CB8AC3E}">
        <p14:creationId xmlns:p14="http://schemas.microsoft.com/office/powerpoint/2010/main" val="4223199412"/>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60894" y="1046234"/>
            <a:ext cx="4241919" cy="5482247"/>
          </a:xfrm>
        </p:spPr>
      </p:pic>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30</a:t>
            </a:fld>
            <a:endParaRPr kumimoji="0" lang="en-US" dirty="0"/>
          </a:p>
        </p:txBody>
      </p:sp>
      <p:sp>
        <p:nvSpPr>
          <p:cNvPr id="5" name="Title 1"/>
          <p:cNvSpPr>
            <a:spLocks noGrp="1"/>
          </p:cNvSpPr>
          <p:nvPr>
            <p:ph type="title"/>
          </p:nvPr>
        </p:nvSpPr>
        <p:spPr>
          <a:xfrm>
            <a:off x="762000" y="506286"/>
            <a:ext cx="7467600" cy="542226"/>
          </a:xfrm>
        </p:spPr>
        <p:txBody>
          <a:bodyPr>
            <a:noAutofit/>
          </a:bodyPr>
          <a:lstStyle/>
          <a:p>
            <a:pPr algn="ctr"/>
            <a:r>
              <a:rPr lang="fr-FR" sz="3700" dirty="0">
                <a:ea typeface="굴림" pitchFamily="34" charset="-127"/>
              </a:rPr>
              <a:t>Activité</a:t>
            </a:r>
            <a:r>
              <a:rPr lang="fr-FR" dirty="0" smtClean="0"/>
              <a:t> /cycle de vie</a:t>
            </a:r>
            <a:endParaRPr lang="fr-FR" dirty="0"/>
          </a:p>
        </p:txBody>
      </p:sp>
    </p:spTree>
    <p:extLst>
      <p:ext uri="{BB962C8B-B14F-4D97-AF65-F5344CB8AC3E}">
        <p14:creationId xmlns:p14="http://schemas.microsoft.com/office/powerpoint/2010/main" val="34083831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3892763481"/>
              </p:ext>
            </p:extLst>
          </p:nvPr>
        </p:nvGraphicFramePr>
        <p:xfrm>
          <a:off x="849313" y="1377950"/>
          <a:ext cx="7923212" cy="5283200"/>
        </p:xfrm>
        <a:graphic>
          <a:graphicData uri="http://schemas.openxmlformats.org/presentationml/2006/ole">
            <mc:AlternateContent xmlns:mc="http://schemas.openxmlformats.org/markup-compatibility/2006">
              <mc:Choice xmlns:v="urn:schemas-microsoft-com:vml" Requires="v">
                <p:oleObj spid="_x0000_s3386" name="Document" r:id="rId4" imgW="6094080" imgH="4064040" progId="Word.OpenDocumentText.12">
                  <p:embed/>
                </p:oleObj>
              </mc:Choice>
              <mc:Fallback>
                <p:oleObj name="Document" r:id="rId4" imgW="6094080" imgH="4064040" progId="Word.OpenDocumentText.12">
                  <p:embed/>
                  <p:pic>
                    <p:nvPicPr>
                      <p:cNvPr id="0" name=""/>
                      <p:cNvPicPr/>
                      <p:nvPr/>
                    </p:nvPicPr>
                    <p:blipFill>
                      <a:blip r:embed="rId5"/>
                      <a:stretch>
                        <a:fillRect/>
                      </a:stretch>
                    </p:blipFill>
                    <p:spPr>
                      <a:xfrm>
                        <a:off x="849313" y="1377950"/>
                        <a:ext cx="7923212" cy="5283200"/>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31</a:t>
            </a:fld>
            <a:endParaRPr kumimoji="0" lang="en-US" dirty="0"/>
          </a:p>
        </p:txBody>
      </p:sp>
      <p:sp>
        <p:nvSpPr>
          <p:cNvPr id="5" name="Title 1"/>
          <p:cNvSpPr>
            <a:spLocks noGrp="1"/>
          </p:cNvSpPr>
          <p:nvPr>
            <p:ph type="title"/>
          </p:nvPr>
        </p:nvSpPr>
        <p:spPr>
          <a:xfrm>
            <a:off x="762000" y="506286"/>
            <a:ext cx="7467600" cy="542226"/>
          </a:xfrm>
        </p:spPr>
        <p:txBody>
          <a:bodyPr>
            <a:normAutofit fontScale="90000"/>
          </a:bodyPr>
          <a:lstStyle/>
          <a:p>
            <a:pPr algn="ctr"/>
            <a:r>
              <a:rPr lang="fr-FR" dirty="0">
                <a:ea typeface="굴림" pitchFamily="34" charset="-127"/>
              </a:rPr>
              <a:t>Activité</a:t>
            </a:r>
            <a:r>
              <a:rPr lang="fr-FR" dirty="0" smtClean="0"/>
              <a:t> / Création</a:t>
            </a:r>
            <a:endParaRPr lang="fr-FR" dirty="0"/>
          </a:p>
        </p:txBody>
      </p:sp>
    </p:spTree>
    <p:extLst>
      <p:ext uri="{BB962C8B-B14F-4D97-AF65-F5344CB8AC3E}">
        <p14:creationId xmlns:p14="http://schemas.microsoft.com/office/powerpoint/2010/main" val="337397786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6404" y="1553029"/>
            <a:ext cx="7065482" cy="4627109"/>
          </a:xfrm>
        </p:spPr>
        <p:txBody>
          <a:bodyPr>
            <a:normAutofit fontScale="85000" lnSpcReduction="20000"/>
          </a:bodyPr>
          <a:lstStyle/>
          <a:p>
            <a:pPr>
              <a:buFont typeface="Wingdings" pitchFamily="2" charset="2"/>
              <a:buChar char="è"/>
            </a:pPr>
            <a:r>
              <a:rPr lang="fr-FR" dirty="0" smtClean="0">
                <a:sym typeface="Wingdings" pitchFamily="2" charset="2"/>
              </a:rPr>
              <a:t>Interface fournissant des informations globales sur l’environnement de l’application: </a:t>
            </a:r>
          </a:p>
          <a:p>
            <a:pPr>
              <a:buFont typeface="Wingdings" pitchFamily="2" charset="2"/>
              <a:buChar char="è"/>
            </a:pPr>
            <a:endParaRPr lang="fr-FR" dirty="0" smtClean="0">
              <a:sym typeface="Wingdings" pitchFamily="2" charset="2"/>
            </a:endParaRPr>
          </a:p>
          <a:p>
            <a:pPr>
              <a:buFont typeface="Wingdings" pitchFamily="2" charset="2"/>
              <a:buChar char="è"/>
            </a:pPr>
            <a:r>
              <a:rPr lang="fr-FR" dirty="0" smtClean="0">
                <a:sym typeface="Wingdings" pitchFamily="2" charset="2"/>
              </a:rPr>
              <a:t>C’est une classe abstraite implémentée par  le système </a:t>
            </a:r>
            <a:r>
              <a:rPr lang="fr-FR" dirty="0" err="1" smtClean="0">
                <a:sym typeface="Wingdings" pitchFamily="2" charset="2"/>
              </a:rPr>
              <a:t>Android</a:t>
            </a:r>
            <a:r>
              <a:rPr lang="fr-FR" dirty="0" smtClean="0">
                <a:sym typeface="Wingdings" pitchFamily="2" charset="2"/>
              </a:rPr>
              <a:t> </a:t>
            </a:r>
          </a:p>
          <a:p>
            <a:pPr>
              <a:buFont typeface="Wingdings" pitchFamily="2" charset="2"/>
              <a:buChar char="è"/>
            </a:pPr>
            <a:endParaRPr lang="fr-FR" dirty="0" smtClean="0">
              <a:sym typeface="Wingdings" pitchFamily="2" charset="2"/>
            </a:endParaRPr>
          </a:p>
          <a:p>
            <a:pPr>
              <a:buFont typeface="Wingdings" pitchFamily="2" charset="2"/>
              <a:buChar char="è"/>
            </a:pPr>
            <a:r>
              <a:rPr lang="fr-FR" dirty="0" smtClean="0">
                <a:sym typeface="Wingdings" pitchFamily="2" charset="2"/>
              </a:rPr>
              <a:t>Il permet d’accéder aux principales ressources de l’application </a:t>
            </a:r>
          </a:p>
          <a:p>
            <a:pPr>
              <a:buFont typeface="Wingdings" pitchFamily="2" charset="2"/>
              <a:buChar char="è"/>
            </a:pPr>
            <a:endParaRPr lang="fr-FR" dirty="0" smtClean="0">
              <a:sym typeface="Wingdings" pitchFamily="2" charset="2"/>
            </a:endParaRPr>
          </a:p>
          <a:p>
            <a:pPr>
              <a:buFont typeface="Wingdings" pitchFamily="2" charset="2"/>
              <a:buChar char="è"/>
            </a:pPr>
            <a:r>
              <a:rPr lang="fr-FR" dirty="0" smtClean="0">
                <a:sym typeface="Wingdings" pitchFamily="2" charset="2"/>
              </a:rPr>
              <a:t>Obtenir le contexte courant d’une application</a:t>
            </a:r>
          </a:p>
          <a:p>
            <a:pPr lvl="1">
              <a:buFont typeface="Wingdings" pitchFamily="2" charset="2"/>
              <a:buChar char="è"/>
            </a:pPr>
            <a:r>
              <a:rPr lang="fr-FR" dirty="0" err="1" smtClean="0">
                <a:sym typeface="Wingdings" pitchFamily="2" charset="2"/>
              </a:rPr>
              <a:t>Context</a:t>
            </a:r>
            <a:r>
              <a:rPr lang="fr-FR" dirty="0" smtClean="0">
                <a:sym typeface="Wingdings" pitchFamily="2" charset="2"/>
              </a:rPr>
              <a:t> c = </a:t>
            </a:r>
            <a:r>
              <a:rPr lang="fr-FR" dirty="0" err="1" smtClean="0">
                <a:sym typeface="Wingdings" pitchFamily="2" charset="2"/>
              </a:rPr>
              <a:t>getApplicationContext</a:t>
            </a:r>
            <a:r>
              <a:rPr lang="fr-FR" dirty="0" smtClean="0">
                <a:sym typeface="Wingdings" pitchFamily="2" charset="2"/>
              </a:rPr>
              <a:t>(): Contexte global de l’application</a:t>
            </a:r>
          </a:p>
          <a:p>
            <a:pPr lvl="1">
              <a:buFont typeface="Wingdings" pitchFamily="2" charset="2"/>
              <a:buChar char="è"/>
            </a:pPr>
            <a:endParaRPr lang="fr-FR" dirty="0" smtClean="0">
              <a:sym typeface="Wingdings" pitchFamily="2" charset="2"/>
            </a:endParaRPr>
          </a:p>
          <a:p>
            <a:pPr lvl="1">
              <a:buFont typeface="Wingdings" pitchFamily="2" charset="2"/>
              <a:buChar char="è"/>
            </a:pPr>
            <a:r>
              <a:rPr lang="fr-FR" dirty="0" err="1" smtClean="0">
                <a:sym typeface="Wingdings" pitchFamily="2" charset="2"/>
              </a:rPr>
              <a:t>Context</a:t>
            </a:r>
            <a:r>
              <a:rPr lang="fr-FR" dirty="0" smtClean="0">
                <a:sym typeface="Wingdings" pitchFamily="2" charset="2"/>
              </a:rPr>
              <a:t> c = </a:t>
            </a:r>
            <a:r>
              <a:rPr lang="fr-FR" dirty="0" err="1" smtClean="0">
                <a:sym typeface="Wingdings" pitchFamily="2" charset="2"/>
              </a:rPr>
              <a:t>Activity.this</a:t>
            </a:r>
            <a:r>
              <a:rPr lang="fr-FR" dirty="0" smtClean="0">
                <a:sym typeface="Wingdings" pitchFamily="2" charset="2"/>
              </a:rPr>
              <a:t> / </a:t>
            </a:r>
            <a:r>
              <a:rPr lang="fr-FR" dirty="0" err="1" smtClean="0">
                <a:sym typeface="Wingdings" pitchFamily="2" charset="2"/>
              </a:rPr>
              <a:t>getContext</a:t>
            </a:r>
            <a:r>
              <a:rPr lang="fr-FR" dirty="0" smtClean="0">
                <a:sym typeface="Wingdings" pitchFamily="2" charset="2"/>
              </a:rPr>
              <a:t>(): Contexte d’une activité ou un service</a:t>
            </a:r>
          </a:p>
          <a:p>
            <a:pPr lvl="1">
              <a:buFont typeface="Wingdings" pitchFamily="2" charset="2"/>
              <a:buChar char="è"/>
            </a:pPr>
            <a:endParaRPr lang="fr-FR" dirty="0" smtClean="0">
              <a:sym typeface="Wingdings" pitchFamily="2" charset="2"/>
            </a:endParaRPr>
          </a:p>
          <a:p>
            <a:pPr marL="0" indent="0">
              <a:buNone/>
            </a:pPr>
            <a:endParaRPr lang="fr-FR" dirty="0" smtClean="0">
              <a:sym typeface="Wingdings" pitchFamily="2" charset="2"/>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32</a:t>
            </a:fld>
            <a:endParaRPr kumimoji="0" lang="en-US" sz="1400" b="1" dirty="0">
              <a:solidFill>
                <a:srgbClr val="FFFFFF"/>
              </a:solidFill>
            </a:endParaRPr>
          </a:p>
        </p:txBody>
      </p:sp>
      <p:sp>
        <p:nvSpPr>
          <p:cNvPr id="6" name="Title 5"/>
          <p:cNvSpPr>
            <a:spLocks noGrp="1"/>
          </p:cNvSpPr>
          <p:nvPr>
            <p:ph type="title"/>
          </p:nvPr>
        </p:nvSpPr>
        <p:spPr>
          <a:xfrm>
            <a:off x="1193147" y="554446"/>
            <a:ext cx="7269480" cy="679268"/>
          </a:xfrm>
        </p:spPr>
        <p:txBody>
          <a:bodyPr>
            <a:normAutofit/>
          </a:bodyPr>
          <a:lstStyle/>
          <a:p>
            <a:pPr algn="ctr"/>
            <a:r>
              <a:rPr lang="fr-FR" sz="3700" dirty="0">
                <a:ea typeface="굴림" pitchFamily="34" charset="-127"/>
              </a:rPr>
              <a:t>Contexte (</a:t>
            </a:r>
            <a:r>
              <a:rPr lang="fr-FR" sz="3700" dirty="0" err="1">
                <a:ea typeface="굴림" pitchFamily="34" charset="-127"/>
              </a:rPr>
              <a:t>Context</a:t>
            </a:r>
            <a:r>
              <a:rPr lang="fr-FR" sz="3700" dirty="0">
                <a:ea typeface="굴림" pitchFamily="34" charset="-127"/>
              </a:rPr>
              <a:t>)</a:t>
            </a:r>
          </a:p>
        </p:txBody>
      </p:sp>
    </p:spTree>
    <p:extLst>
      <p:ext uri="{BB962C8B-B14F-4D97-AF65-F5344CB8AC3E}">
        <p14:creationId xmlns:p14="http://schemas.microsoft.com/office/powerpoint/2010/main" val="2672641834"/>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 calcmode="lin" valueType="num">
                                      <p:cBhvr additive="base">
                                        <p:cTn id="3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6404" y="1553029"/>
            <a:ext cx="7065482" cy="4627109"/>
          </a:xfrm>
        </p:spPr>
        <p:txBody>
          <a:bodyPr>
            <a:normAutofit fontScale="77500" lnSpcReduction="20000"/>
          </a:bodyPr>
          <a:lstStyle/>
          <a:p>
            <a:pPr marL="0" indent="0">
              <a:buNone/>
            </a:pPr>
            <a:r>
              <a:rPr lang="fr-FR" dirty="0" smtClean="0">
                <a:sym typeface="Wingdings" pitchFamily="2" charset="2"/>
              </a:rPr>
              <a:t>Description abstraite d’une action à exécuter:  </a:t>
            </a:r>
            <a:endParaRPr lang="fr-FR" dirty="0">
              <a:sym typeface="Wingdings" pitchFamily="2" charset="2"/>
            </a:endParaRPr>
          </a:p>
          <a:p>
            <a:pPr marL="0" indent="0">
              <a:buNone/>
            </a:pPr>
            <a:r>
              <a:rPr lang="fr-FR" b="1" dirty="0" smtClean="0">
                <a:sym typeface="Wingdings" pitchFamily="2" charset="2"/>
              </a:rPr>
              <a:t>Action</a:t>
            </a:r>
            <a:r>
              <a:rPr lang="fr-FR" dirty="0" smtClean="0">
                <a:sym typeface="Wingdings" pitchFamily="2" charset="2"/>
              </a:rPr>
              <a:t> :  Action à exécuter </a:t>
            </a:r>
          </a:p>
          <a:p>
            <a:pPr marL="0" indent="0">
              <a:buNone/>
            </a:pPr>
            <a:endParaRPr lang="fr-FR" dirty="0" smtClean="0">
              <a:sym typeface="Wingdings" pitchFamily="2" charset="2"/>
            </a:endParaRPr>
          </a:p>
          <a:p>
            <a:pPr marL="0" indent="0">
              <a:buNone/>
            </a:pPr>
            <a:r>
              <a:rPr lang="fr-FR" b="1" dirty="0" smtClean="0">
                <a:sym typeface="Wingdings" pitchFamily="2" charset="2"/>
              </a:rPr>
              <a:t>Data</a:t>
            </a:r>
            <a:r>
              <a:rPr lang="fr-FR" dirty="0" smtClean="0">
                <a:sym typeface="Wingdings" pitchFamily="2" charset="2"/>
              </a:rPr>
              <a:t> : Données sur lesquelles l’action va opérer</a:t>
            </a:r>
          </a:p>
          <a:p>
            <a:pPr marL="0" indent="0">
              <a:buNone/>
            </a:pPr>
            <a:r>
              <a:rPr lang="fr-FR" dirty="0" smtClean="0">
                <a:sym typeface="Wingdings" pitchFamily="2" charset="2"/>
              </a:rPr>
              <a:t>Exemple : </a:t>
            </a:r>
            <a:r>
              <a:rPr lang="fr-FR" dirty="0" err="1" smtClean="0">
                <a:sym typeface="Wingdings" pitchFamily="2" charset="2"/>
              </a:rPr>
              <a:t>Action_DIAL</a:t>
            </a:r>
            <a:r>
              <a:rPr lang="fr-FR" dirty="0" smtClean="0">
                <a:sym typeface="Wingdings" pitchFamily="2" charset="2"/>
              </a:rPr>
              <a:t> </a:t>
            </a:r>
            <a:r>
              <a:rPr lang="fr-FR" dirty="0" smtClean="0">
                <a:sym typeface="Wingdings" pitchFamily="2" charset="2"/>
                <a:hlinkClick r:id="rId2"/>
              </a:rPr>
              <a:t>tel:0641xxxx</a:t>
            </a:r>
            <a:endParaRPr lang="fr-FR" dirty="0" smtClean="0">
              <a:sym typeface="Wingdings" pitchFamily="2" charset="2"/>
            </a:endParaRPr>
          </a:p>
          <a:p>
            <a:pPr marL="0" indent="0">
              <a:buNone/>
            </a:pPr>
            <a:endParaRPr lang="fr-FR" dirty="0" smtClean="0">
              <a:sym typeface="Wingdings" pitchFamily="2" charset="2"/>
            </a:endParaRPr>
          </a:p>
          <a:p>
            <a:pPr marL="0" indent="0">
              <a:buNone/>
            </a:pPr>
            <a:r>
              <a:rPr lang="fr-FR" dirty="0" smtClean="0">
                <a:sym typeface="Wingdings" pitchFamily="2" charset="2"/>
              </a:rPr>
              <a:t>Autres attributs : </a:t>
            </a:r>
          </a:p>
          <a:p>
            <a:pPr marL="0" indent="0">
              <a:buNone/>
            </a:pPr>
            <a:r>
              <a:rPr lang="fr-FR" b="1" dirty="0" err="1" smtClean="0">
                <a:sym typeface="Wingdings" pitchFamily="2" charset="2"/>
              </a:rPr>
              <a:t>Category</a:t>
            </a:r>
            <a:r>
              <a:rPr lang="fr-FR" dirty="0" smtClean="0">
                <a:sym typeface="Wingdings" pitchFamily="2" charset="2"/>
              </a:rPr>
              <a:t> : Précise la catégorie de l’activité demandée </a:t>
            </a:r>
          </a:p>
          <a:p>
            <a:pPr marL="0" indent="0">
              <a:buNone/>
            </a:pPr>
            <a:endParaRPr lang="fr-FR" dirty="0" smtClean="0">
              <a:sym typeface="Wingdings" pitchFamily="2" charset="2"/>
            </a:endParaRPr>
          </a:p>
          <a:p>
            <a:pPr marL="0" indent="0">
              <a:buNone/>
            </a:pPr>
            <a:r>
              <a:rPr lang="fr-FR" b="1" dirty="0" smtClean="0">
                <a:sym typeface="Wingdings" pitchFamily="2" charset="2"/>
              </a:rPr>
              <a:t>Type</a:t>
            </a:r>
            <a:r>
              <a:rPr lang="fr-FR" dirty="0" smtClean="0">
                <a:sym typeface="Wingdings" pitchFamily="2" charset="2"/>
              </a:rPr>
              <a:t>: Préciser le type de contenus des données de l’intention </a:t>
            </a:r>
          </a:p>
          <a:p>
            <a:pPr marL="0" indent="0">
              <a:buNone/>
            </a:pPr>
            <a:endParaRPr lang="fr-FR" dirty="0" smtClean="0">
              <a:sym typeface="Wingdings" pitchFamily="2" charset="2"/>
            </a:endParaRPr>
          </a:p>
          <a:p>
            <a:pPr marL="0" indent="0">
              <a:buNone/>
            </a:pPr>
            <a:r>
              <a:rPr lang="fr-FR" b="1" dirty="0" smtClean="0">
                <a:sym typeface="Wingdings" pitchFamily="2" charset="2"/>
              </a:rPr>
              <a:t>Extras</a:t>
            </a:r>
            <a:r>
              <a:rPr lang="fr-FR" dirty="0" smtClean="0">
                <a:sym typeface="Wingdings" pitchFamily="2" charset="2"/>
              </a:rPr>
              <a:t> : Informations additionnelles envoyées à l’action (envoie d’un email, par exemple)</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33</a:t>
            </a:fld>
            <a:endParaRPr kumimoji="0" lang="en-US" sz="1400" b="1" dirty="0">
              <a:solidFill>
                <a:srgbClr val="FFFFFF"/>
              </a:solidFill>
            </a:endParaRPr>
          </a:p>
        </p:txBody>
      </p:sp>
      <p:sp>
        <p:nvSpPr>
          <p:cNvPr id="6" name="Title 5"/>
          <p:cNvSpPr>
            <a:spLocks noGrp="1"/>
          </p:cNvSpPr>
          <p:nvPr>
            <p:ph type="title"/>
          </p:nvPr>
        </p:nvSpPr>
        <p:spPr>
          <a:xfrm>
            <a:off x="1193147" y="554446"/>
            <a:ext cx="7269480" cy="867954"/>
          </a:xfrm>
        </p:spPr>
        <p:txBody>
          <a:bodyPr>
            <a:normAutofit/>
          </a:bodyPr>
          <a:lstStyle/>
          <a:p>
            <a:pPr algn="ctr"/>
            <a:r>
              <a:rPr lang="fr-FR" sz="3700" dirty="0">
                <a:ea typeface="굴림" pitchFamily="34" charset="-127"/>
              </a:rPr>
              <a:t>Les Intentions (</a:t>
            </a:r>
            <a:r>
              <a:rPr lang="fr-FR" sz="3700" dirty="0" err="1">
                <a:ea typeface="굴림" pitchFamily="34" charset="-127"/>
              </a:rPr>
              <a:t>Intent</a:t>
            </a:r>
            <a:r>
              <a:rPr lang="fr-FR" sz="3700" dirty="0">
                <a:ea typeface="굴림" pitchFamily="34" charset="-127"/>
              </a:rPr>
              <a:t>)</a:t>
            </a:r>
          </a:p>
        </p:txBody>
      </p:sp>
    </p:spTree>
    <p:extLst>
      <p:ext uri="{BB962C8B-B14F-4D97-AF65-F5344CB8AC3E}">
        <p14:creationId xmlns:p14="http://schemas.microsoft.com/office/powerpoint/2010/main" val="377226802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6404" y="1553029"/>
            <a:ext cx="7065482" cy="4627109"/>
          </a:xfrm>
        </p:spPr>
        <p:txBody>
          <a:bodyPr>
            <a:normAutofit fontScale="92500" lnSpcReduction="10000"/>
          </a:bodyPr>
          <a:lstStyle/>
          <a:p>
            <a:pPr marL="0" indent="0">
              <a:buNone/>
            </a:pPr>
            <a:r>
              <a:rPr lang="fr-FR" dirty="0" smtClean="0">
                <a:sym typeface="Wingdings" panose="05000000000000000000" pitchFamily="2" charset="2"/>
              </a:rPr>
              <a:t>Il existe deux principaux types d’intentions :</a:t>
            </a:r>
          </a:p>
          <a:p>
            <a:pPr marL="0" indent="0">
              <a:buNone/>
            </a:pPr>
            <a:r>
              <a:rPr lang="fr-FR" dirty="0" smtClean="0">
                <a:sym typeface="Wingdings" panose="05000000000000000000" pitchFamily="2" charset="2"/>
              </a:rPr>
              <a:t> </a:t>
            </a:r>
          </a:p>
          <a:p>
            <a:pPr>
              <a:buFont typeface="Wingdings" pitchFamily="2" charset="2"/>
              <a:buChar char="è"/>
            </a:pPr>
            <a:r>
              <a:rPr lang="fr-FR" b="1" dirty="0" smtClean="0">
                <a:sym typeface="Wingdings" panose="05000000000000000000" pitchFamily="2" charset="2"/>
              </a:rPr>
              <a:t>Explicite</a:t>
            </a:r>
            <a:r>
              <a:rPr lang="fr-FR" dirty="0" smtClean="0">
                <a:sym typeface="Wingdings" panose="05000000000000000000" pitchFamily="2" charset="2"/>
              </a:rPr>
              <a:t> : Spécifie les composants qui précisent la classe exacte qui doit être exécutée (</a:t>
            </a:r>
            <a:r>
              <a:rPr lang="fr-FR" dirty="0" err="1" smtClean="0">
                <a:sym typeface="Wingdings" panose="05000000000000000000" pitchFamily="2" charset="2"/>
              </a:rPr>
              <a:t>setComponant</a:t>
            </a:r>
            <a:r>
              <a:rPr lang="fr-FR" dirty="0" smtClean="0">
                <a:sym typeface="Wingdings" panose="05000000000000000000" pitchFamily="2" charset="2"/>
              </a:rPr>
              <a:t> (nom) ou </a:t>
            </a:r>
            <a:r>
              <a:rPr lang="fr-FR" dirty="0" err="1" smtClean="0">
                <a:sym typeface="Wingdings" panose="05000000000000000000" pitchFamily="2" charset="2"/>
              </a:rPr>
              <a:t>setClass</a:t>
            </a:r>
            <a:r>
              <a:rPr lang="fr-FR" dirty="0" smtClean="0">
                <a:sym typeface="Wingdings" panose="05000000000000000000" pitchFamily="2" charset="2"/>
              </a:rPr>
              <a:t>(</a:t>
            </a:r>
            <a:r>
              <a:rPr lang="fr-FR" dirty="0" err="1" smtClean="0">
                <a:sym typeface="Wingdings" panose="05000000000000000000" pitchFamily="2" charset="2"/>
              </a:rPr>
              <a:t>context</a:t>
            </a:r>
            <a:r>
              <a:rPr lang="fr-FR" dirty="0" smtClean="0">
                <a:sym typeface="Wingdings" panose="05000000000000000000" pitchFamily="2" charset="2"/>
              </a:rPr>
              <a:t>, class))</a:t>
            </a:r>
          </a:p>
          <a:p>
            <a:pPr>
              <a:buFont typeface="Wingdings" pitchFamily="2" charset="2"/>
              <a:buChar char="è"/>
            </a:pPr>
            <a:endParaRPr lang="fr-FR" dirty="0" smtClean="0">
              <a:sym typeface="Wingdings" panose="05000000000000000000" pitchFamily="2" charset="2"/>
            </a:endParaRPr>
          </a:p>
          <a:p>
            <a:pPr>
              <a:buFont typeface="Wingdings" pitchFamily="2" charset="2"/>
              <a:buChar char="è"/>
            </a:pPr>
            <a:r>
              <a:rPr lang="fr-FR" b="1" dirty="0" smtClean="0">
                <a:sym typeface="Wingdings" panose="05000000000000000000" pitchFamily="2" charset="2"/>
              </a:rPr>
              <a:t>Implicite</a:t>
            </a:r>
            <a:r>
              <a:rPr lang="fr-FR" dirty="0" smtClean="0">
                <a:sym typeface="Wingdings" panose="05000000000000000000" pitchFamily="2" charset="2"/>
              </a:rPr>
              <a:t> : Ne spécifie pas le composant mais fournit assez d’informations permettant au système de déterminer les composants nécessaires correspondant à cette action.</a:t>
            </a:r>
          </a:p>
          <a:p>
            <a:pPr>
              <a:buFont typeface="Wingdings" pitchFamily="2" charset="2"/>
              <a:buChar char="è"/>
            </a:pPr>
            <a:endParaRPr lang="fr-FR" dirty="0" smtClean="0">
              <a:sym typeface="Wingdings" panose="05000000000000000000" pitchFamily="2" charset="2"/>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34</a:t>
            </a:fld>
            <a:endParaRPr kumimoji="0" lang="en-US" sz="1400" b="1" dirty="0">
              <a:solidFill>
                <a:srgbClr val="FFFFFF"/>
              </a:solidFill>
            </a:endParaRPr>
          </a:p>
        </p:txBody>
      </p:sp>
      <p:sp>
        <p:nvSpPr>
          <p:cNvPr id="6" name="Title 5"/>
          <p:cNvSpPr>
            <a:spLocks noGrp="1"/>
          </p:cNvSpPr>
          <p:nvPr>
            <p:ph type="title"/>
          </p:nvPr>
        </p:nvSpPr>
        <p:spPr>
          <a:xfrm>
            <a:off x="1164119" y="554446"/>
            <a:ext cx="7269480" cy="867954"/>
          </a:xfrm>
        </p:spPr>
        <p:txBody>
          <a:bodyPr>
            <a:normAutofit/>
          </a:bodyPr>
          <a:lstStyle/>
          <a:p>
            <a:pPr algn="ctr"/>
            <a:r>
              <a:rPr lang="fr-FR" sz="3700" dirty="0">
                <a:ea typeface="굴림" pitchFamily="34" charset="-127"/>
              </a:rPr>
              <a:t>Résolution d’intention</a:t>
            </a:r>
          </a:p>
        </p:txBody>
      </p:sp>
    </p:spTree>
    <p:extLst>
      <p:ext uri="{BB962C8B-B14F-4D97-AF65-F5344CB8AC3E}">
        <p14:creationId xmlns:p14="http://schemas.microsoft.com/office/powerpoint/2010/main" val="290071646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ctr"/>
            <a:r>
              <a:rPr lang="fr-FR" sz="3700" dirty="0">
                <a:ea typeface="굴림" pitchFamily="34" charset="-127"/>
              </a:rPr>
              <a:t>Méthodes de la classe </a:t>
            </a:r>
            <a:r>
              <a:rPr lang="fr-FR" sz="3700" dirty="0" err="1">
                <a:ea typeface="굴림" pitchFamily="34" charset="-127"/>
              </a:rPr>
              <a:t>Intent</a:t>
            </a:r>
            <a:endParaRPr lang="fr-FR" sz="3700" dirty="0">
              <a:ea typeface="굴림" pitchFamily="34" charset="-127"/>
            </a:endParaRPr>
          </a:p>
        </p:txBody>
      </p:sp>
      <p:sp>
        <p:nvSpPr>
          <p:cNvPr id="2" name="Content Placeholder 1"/>
          <p:cNvSpPr>
            <a:spLocks noGrp="1"/>
          </p:cNvSpPr>
          <p:nvPr>
            <p:ph sz="quarter" idx="2"/>
          </p:nvPr>
        </p:nvSpPr>
        <p:spPr/>
        <p:txBody>
          <a:bodyPr>
            <a:noAutofit/>
          </a:bodyPr>
          <a:lstStyle/>
          <a:p>
            <a:pPr marL="0" indent="0">
              <a:lnSpc>
                <a:spcPct val="100000"/>
              </a:lnSpc>
              <a:buNone/>
            </a:pPr>
            <a:r>
              <a:rPr lang="fr-FR" sz="2000" b="1" dirty="0"/>
              <a:t>Construction</a:t>
            </a:r>
          </a:p>
          <a:p>
            <a:pPr>
              <a:lnSpc>
                <a:spcPct val="100000"/>
              </a:lnSpc>
            </a:pPr>
            <a:r>
              <a:rPr lang="fr-FR" sz="2000" dirty="0"/>
              <a:t>– </a:t>
            </a:r>
            <a:r>
              <a:rPr lang="fr-FR" sz="2000" dirty="0" err="1"/>
              <a:t>Intent</a:t>
            </a:r>
            <a:r>
              <a:rPr lang="fr-FR" sz="2000" dirty="0"/>
              <a:t>(String) : avec action</a:t>
            </a:r>
          </a:p>
          <a:p>
            <a:pPr>
              <a:lnSpc>
                <a:spcPct val="100000"/>
              </a:lnSpc>
            </a:pPr>
            <a:r>
              <a:rPr lang="fr-FR" sz="2000" dirty="0"/>
              <a:t>– </a:t>
            </a:r>
            <a:r>
              <a:rPr lang="fr-FR" sz="2000" dirty="0" err="1"/>
              <a:t>Intent</a:t>
            </a:r>
            <a:r>
              <a:rPr lang="fr-FR" sz="2000" dirty="0"/>
              <a:t>(String, Uri) :avec action et Uri</a:t>
            </a:r>
          </a:p>
          <a:p>
            <a:pPr marL="0" indent="0">
              <a:lnSpc>
                <a:spcPct val="100000"/>
              </a:lnSpc>
              <a:buNone/>
            </a:pPr>
            <a:r>
              <a:rPr lang="fr-FR" sz="2000" b="1" dirty="0" smtClean="0"/>
              <a:t>Ajout </a:t>
            </a:r>
            <a:r>
              <a:rPr lang="fr-FR" sz="2000" b="1" dirty="0"/>
              <a:t>de catégorie</a:t>
            </a:r>
          </a:p>
          <a:p>
            <a:pPr>
              <a:lnSpc>
                <a:spcPct val="100000"/>
              </a:lnSpc>
            </a:pPr>
            <a:r>
              <a:rPr lang="fr-FR" sz="2000" dirty="0"/>
              <a:t>– </a:t>
            </a:r>
            <a:r>
              <a:rPr lang="fr-FR" sz="2000" dirty="0" err="1"/>
              <a:t>addCategory</a:t>
            </a:r>
            <a:r>
              <a:rPr lang="fr-FR" sz="2000" dirty="0"/>
              <a:t>(String) ajoute une catégorie</a:t>
            </a:r>
          </a:p>
          <a:p>
            <a:pPr>
              <a:lnSpc>
                <a:spcPct val="100000"/>
              </a:lnSpc>
            </a:pPr>
            <a:r>
              <a:rPr lang="fr-FR" sz="2000" dirty="0"/>
              <a:t>– </a:t>
            </a:r>
            <a:r>
              <a:rPr lang="fr-FR" sz="2000" dirty="0" err="1"/>
              <a:t>setDataAndType</a:t>
            </a:r>
            <a:r>
              <a:rPr lang="fr-FR" sz="2000" dirty="0"/>
              <a:t>(Uri, String) définit l’Uri et le type mime des </a:t>
            </a:r>
            <a:r>
              <a:rPr lang="fr-FR" sz="2000" dirty="0" smtClean="0"/>
              <a:t>données</a:t>
            </a:r>
            <a:endParaRPr lang="fr-FR" sz="2000" dirty="0"/>
          </a:p>
        </p:txBody>
      </p:sp>
      <p:sp>
        <p:nvSpPr>
          <p:cNvPr id="3" name="Content Placeholder 2"/>
          <p:cNvSpPr>
            <a:spLocks noGrp="1"/>
          </p:cNvSpPr>
          <p:nvPr>
            <p:ph sz="quarter" idx="4"/>
          </p:nvPr>
        </p:nvSpPr>
        <p:spPr/>
        <p:txBody>
          <a:bodyPr>
            <a:noAutofit/>
          </a:bodyPr>
          <a:lstStyle/>
          <a:p>
            <a:pPr marL="0" indent="0">
              <a:buNone/>
            </a:pPr>
            <a:r>
              <a:rPr lang="fr-FR" sz="2000" b="1" dirty="0" smtClean="0"/>
              <a:t>Paramètres</a:t>
            </a:r>
            <a:endParaRPr lang="fr-FR" sz="2000" b="1" dirty="0"/>
          </a:p>
          <a:p>
            <a:pPr marL="0" indent="0">
              <a:buNone/>
            </a:pPr>
            <a:r>
              <a:rPr lang="fr-FR" sz="2000" dirty="0"/>
              <a:t>– </a:t>
            </a:r>
            <a:r>
              <a:rPr lang="fr-FR" sz="2000" dirty="0" err="1"/>
              <a:t>putExtra</a:t>
            </a:r>
            <a:r>
              <a:rPr lang="fr-FR" sz="2000" dirty="0"/>
              <a:t>(nom, valeur) ajoute un paramètre associé à un nom</a:t>
            </a:r>
          </a:p>
          <a:p>
            <a:pPr marL="0" indent="0">
              <a:buNone/>
            </a:pPr>
            <a:r>
              <a:rPr lang="fr-FR" sz="2000" dirty="0"/>
              <a:t>– </a:t>
            </a:r>
            <a:r>
              <a:rPr lang="fr-FR" sz="2000" dirty="0" err="1"/>
              <a:t>getxxxExtra</a:t>
            </a:r>
            <a:r>
              <a:rPr lang="fr-FR" sz="2000" dirty="0"/>
              <a:t>(nom) renvoie le paramètres correspondant au nom (xxx dépend du</a:t>
            </a:r>
          </a:p>
          <a:p>
            <a:pPr marL="0" indent="0">
              <a:buNone/>
            </a:pPr>
            <a:r>
              <a:rPr lang="fr-FR" sz="2000" dirty="0"/>
              <a:t>type de paramètre : Int, String, </a:t>
            </a:r>
            <a:r>
              <a:rPr lang="fr-FR" sz="2000" dirty="0" err="1"/>
              <a:t>StringArray</a:t>
            </a:r>
            <a:r>
              <a:rPr lang="fr-FR" sz="2000" dirty="0"/>
              <a:t> …)</a:t>
            </a:r>
            <a:endParaRPr lang="fr-FR" sz="2000" dirty="0">
              <a:sym typeface="Wingdings" pitchFamily="2" charset="2"/>
            </a:endParaRPr>
          </a:p>
          <a:p>
            <a:pPr marL="0" indent="0">
              <a:buNone/>
            </a:pPr>
            <a:endParaRPr lang="fr-FR" sz="2000"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35</a:t>
            </a:fld>
            <a:endParaRPr kumimoji="0" lang="en-US" sz="1400" b="1" dirty="0">
              <a:solidFill>
                <a:srgbClr val="FFFFFF"/>
              </a:solidFill>
            </a:endParaRPr>
          </a:p>
        </p:txBody>
      </p:sp>
    </p:spTree>
    <p:extLst>
      <p:ext uri="{BB962C8B-B14F-4D97-AF65-F5344CB8AC3E}">
        <p14:creationId xmlns:p14="http://schemas.microsoft.com/office/powerpoint/2010/main" val="204704093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6403" y="1407887"/>
            <a:ext cx="7326739" cy="4772252"/>
          </a:xfrm>
        </p:spPr>
        <p:txBody>
          <a:bodyPr>
            <a:noAutofit/>
          </a:bodyPr>
          <a:lstStyle/>
          <a:p>
            <a:pPr marL="0" indent="0">
              <a:lnSpc>
                <a:spcPct val="100000"/>
              </a:lnSpc>
              <a:spcBef>
                <a:spcPts val="0"/>
              </a:spcBef>
              <a:spcAft>
                <a:spcPts val="0"/>
              </a:spcAft>
              <a:buNone/>
            </a:pPr>
            <a:r>
              <a:rPr lang="fr-FR" sz="1800" b="1" dirty="0"/>
              <a:t>Actions</a:t>
            </a:r>
          </a:p>
          <a:p>
            <a:pPr marL="0" indent="0">
              <a:lnSpc>
                <a:spcPct val="100000"/>
              </a:lnSpc>
              <a:spcBef>
                <a:spcPts val="0"/>
              </a:spcBef>
              <a:spcAft>
                <a:spcPts val="0"/>
              </a:spcAft>
              <a:buNone/>
            </a:pPr>
            <a:r>
              <a:rPr lang="fr-FR" sz="1800" dirty="0"/>
              <a:t>– </a:t>
            </a:r>
            <a:r>
              <a:rPr lang="fr-FR" sz="1800" dirty="0" err="1">
                <a:solidFill>
                  <a:srgbClr val="00B0F0"/>
                </a:solidFill>
              </a:rPr>
              <a:t>android.intent.action.CALL</a:t>
            </a:r>
            <a:r>
              <a:rPr lang="fr-FR" sz="1800" dirty="0"/>
              <a:t> appel téléphonique</a:t>
            </a:r>
          </a:p>
          <a:p>
            <a:pPr marL="0" indent="0">
              <a:lnSpc>
                <a:spcPct val="100000"/>
              </a:lnSpc>
              <a:spcBef>
                <a:spcPts val="0"/>
              </a:spcBef>
              <a:spcAft>
                <a:spcPts val="0"/>
              </a:spcAft>
              <a:buNone/>
            </a:pPr>
            <a:r>
              <a:rPr lang="fr-FR" sz="1800" dirty="0"/>
              <a:t>– </a:t>
            </a:r>
            <a:r>
              <a:rPr lang="fr-FR" sz="1800" dirty="0" err="1">
                <a:solidFill>
                  <a:srgbClr val="00B0F0"/>
                </a:solidFill>
              </a:rPr>
              <a:t>android.intent.action.EDIT</a:t>
            </a:r>
            <a:r>
              <a:rPr lang="fr-FR" sz="1800" dirty="0">
                <a:solidFill>
                  <a:srgbClr val="00B0F0"/>
                </a:solidFill>
              </a:rPr>
              <a:t> </a:t>
            </a:r>
            <a:r>
              <a:rPr lang="fr-FR" sz="1800" dirty="0"/>
              <a:t>affichage de données pour édition par l’utilisateur</a:t>
            </a:r>
          </a:p>
          <a:p>
            <a:pPr marL="0" indent="0">
              <a:lnSpc>
                <a:spcPct val="100000"/>
              </a:lnSpc>
              <a:spcBef>
                <a:spcPts val="0"/>
              </a:spcBef>
              <a:spcAft>
                <a:spcPts val="0"/>
              </a:spcAft>
              <a:buNone/>
            </a:pPr>
            <a:r>
              <a:rPr lang="fr-FR" sz="1800" dirty="0"/>
              <a:t>– </a:t>
            </a:r>
            <a:r>
              <a:rPr lang="fr-FR" sz="1800" dirty="0" err="1">
                <a:solidFill>
                  <a:srgbClr val="00B0F0"/>
                </a:solidFill>
              </a:rPr>
              <a:t>android.intent.action.MAIN</a:t>
            </a:r>
            <a:r>
              <a:rPr lang="fr-FR" sz="1800" dirty="0"/>
              <a:t> activité principale d’une application</a:t>
            </a:r>
          </a:p>
          <a:p>
            <a:pPr marL="0" indent="0">
              <a:lnSpc>
                <a:spcPct val="100000"/>
              </a:lnSpc>
              <a:spcBef>
                <a:spcPts val="0"/>
              </a:spcBef>
              <a:spcAft>
                <a:spcPts val="0"/>
              </a:spcAft>
              <a:buNone/>
            </a:pPr>
            <a:r>
              <a:rPr lang="fr-FR" sz="1800" dirty="0"/>
              <a:t>– </a:t>
            </a:r>
            <a:r>
              <a:rPr lang="fr-FR" sz="1800" dirty="0" err="1">
                <a:solidFill>
                  <a:srgbClr val="00B0F0"/>
                </a:solidFill>
              </a:rPr>
              <a:t>android.intent.action.VIEW</a:t>
            </a:r>
            <a:r>
              <a:rPr lang="fr-FR" sz="1800" dirty="0"/>
              <a:t> affichage de données</a:t>
            </a:r>
          </a:p>
          <a:p>
            <a:pPr marL="0" indent="0">
              <a:lnSpc>
                <a:spcPct val="100000"/>
              </a:lnSpc>
              <a:spcBef>
                <a:spcPts val="0"/>
              </a:spcBef>
              <a:spcAft>
                <a:spcPts val="0"/>
              </a:spcAft>
              <a:buNone/>
            </a:pPr>
            <a:r>
              <a:rPr lang="fr-FR" sz="1800" dirty="0"/>
              <a:t>– </a:t>
            </a:r>
            <a:r>
              <a:rPr lang="fr-FR" sz="1800" dirty="0" err="1">
                <a:solidFill>
                  <a:srgbClr val="00B0F0"/>
                </a:solidFill>
              </a:rPr>
              <a:t>android.intent.action.WEB</a:t>
            </a:r>
            <a:r>
              <a:rPr lang="fr-FR" sz="1800" dirty="0" err="1"/>
              <a:t>_SEARCH</a:t>
            </a:r>
            <a:r>
              <a:rPr lang="fr-FR" sz="1800" dirty="0"/>
              <a:t> recherche sur le WEB</a:t>
            </a:r>
          </a:p>
          <a:p>
            <a:pPr marL="0" indent="0">
              <a:lnSpc>
                <a:spcPct val="100000"/>
              </a:lnSpc>
              <a:spcBef>
                <a:spcPts val="0"/>
              </a:spcBef>
              <a:spcAft>
                <a:spcPts val="0"/>
              </a:spcAft>
              <a:buNone/>
            </a:pPr>
            <a:endParaRPr lang="fr-FR" sz="1800" dirty="0" smtClean="0"/>
          </a:p>
          <a:p>
            <a:pPr marL="0" indent="0">
              <a:lnSpc>
                <a:spcPct val="100000"/>
              </a:lnSpc>
              <a:spcBef>
                <a:spcPts val="0"/>
              </a:spcBef>
              <a:spcAft>
                <a:spcPts val="0"/>
              </a:spcAft>
              <a:buNone/>
            </a:pPr>
            <a:r>
              <a:rPr lang="fr-FR" sz="1800" b="1" dirty="0" smtClean="0"/>
              <a:t>Catégories</a:t>
            </a:r>
            <a:endParaRPr lang="fr-FR" sz="1800" b="1" dirty="0"/>
          </a:p>
          <a:p>
            <a:pPr marL="0" indent="0">
              <a:lnSpc>
                <a:spcPct val="100000"/>
              </a:lnSpc>
              <a:spcBef>
                <a:spcPts val="0"/>
              </a:spcBef>
              <a:spcAft>
                <a:spcPts val="0"/>
              </a:spcAft>
              <a:buNone/>
            </a:pPr>
            <a:r>
              <a:rPr lang="fr-FR" sz="1800" dirty="0"/>
              <a:t>– </a:t>
            </a:r>
            <a:r>
              <a:rPr lang="fr-FR" sz="1800" dirty="0" err="1">
                <a:solidFill>
                  <a:srgbClr val="00B0F0"/>
                </a:solidFill>
              </a:rPr>
              <a:t>android.intent.category.DEFAULT</a:t>
            </a:r>
            <a:r>
              <a:rPr lang="fr-FR" sz="1800" dirty="0"/>
              <a:t> activité pouvant être lancée explicitement</a:t>
            </a:r>
          </a:p>
          <a:p>
            <a:pPr marL="0" indent="0">
              <a:lnSpc>
                <a:spcPct val="100000"/>
              </a:lnSpc>
              <a:spcBef>
                <a:spcPts val="0"/>
              </a:spcBef>
              <a:spcAft>
                <a:spcPts val="0"/>
              </a:spcAft>
              <a:buNone/>
            </a:pPr>
            <a:r>
              <a:rPr lang="fr-FR" sz="1800" dirty="0"/>
              <a:t>– </a:t>
            </a:r>
            <a:r>
              <a:rPr lang="fr-FR" sz="1800" dirty="0" err="1">
                <a:solidFill>
                  <a:srgbClr val="00B0F0"/>
                </a:solidFill>
              </a:rPr>
              <a:t>android.intent.category.BROWSABLE</a:t>
            </a:r>
            <a:r>
              <a:rPr lang="fr-FR" sz="1800" dirty="0"/>
              <a:t> peut afficher une information désignée </a:t>
            </a:r>
            <a:r>
              <a:rPr lang="fr-FR" sz="1800" dirty="0" smtClean="0"/>
              <a:t>par un </a:t>
            </a:r>
            <a:r>
              <a:rPr lang="fr-FR" sz="1800" dirty="0"/>
              <a:t>lien</a:t>
            </a:r>
          </a:p>
          <a:p>
            <a:pPr marL="0" indent="0">
              <a:lnSpc>
                <a:spcPct val="100000"/>
              </a:lnSpc>
              <a:spcBef>
                <a:spcPts val="0"/>
              </a:spcBef>
              <a:spcAft>
                <a:spcPts val="0"/>
              </a:spcAft>
              <a:buNone/>
            </a:pPr>
            <a:r>
              <a:rPr lang="fr-FR" sz="1800" dirty="0"/>
              <a:t>– </a:t>
            </a:r>
            <a:r>
              <a:rPr lang="fr-FR" sz="1800" dirty="0" err="1">
                <a:solidFill>
                  <a:srgbClr val="00B0F0"/>
                </a:solidFill>
              </a:rPr>
              <a:t>android.intent.category.LAUNCHER</a:t>
            </a:r>
            <a:r>
              <a:rPr lang="fr-FR" sz="1800" dirty="0"/>
              <a:t> activité proposée au lancement </a:t>
            </a:r>
            <a:r>
              <a:rPr lang="fr-FR" sz="1800" dirty="0" smtClean="0"/>
              <a:t>par </a:t>
            </a:r>
            <a:r>
              <a:rPr lang="fr-FR" sz="1800" dirty="0" err="1" smtClean="0"/>
              <a:t>Android</a:t>
            </a:r>
            <a:endParaRPr lang="fr-FR" sz="1800" dirty="0"/>
          </a:p>
          <a:p>
            <a:pPr marL="0" indent="0">
              <a:lnSpc>
                <a:spcPct val="100000"/>
              </a:lnSpc>
              <a:spcBef>
                <a:spcPts val="0"/>
              </a:spcBef>
              <a:spcAft>
                <a:spcPts val="0"/>
              </a:spcAft>
              <a:buNone/>
            </a:pPr>
            <a:r>
              <a:rPr lang="fr-FR" sz="1800" dirty="0"/>
              <a:t>– </a:t>
            </a:r>
            <a:r>
              <a:rPr lang="fr-FR" sz="1800" dirty="0" err="1">
                <a:solidFill>
                  <a:srgbClr val="00B0F0"/>
                </a:solidFill>
              </a:rPr>
              <a:t>android.intent.category.TAB</a:t>
            </a:r>
            <a:r>
              <a:rPr lang="fr-FR" sz="1800" dirty="0"/>
              <a:t> activité associée dans un onglet </a:t>
            </a:r>
            <a:r>
              <a:rPr lang="fr-FR" sz="1800" dirty="0" smtClean="0"/>
              <a:t>d’interface (</a:t>
            </a:r>
            <a:r>
              <a:rPr lang="fr-FR" sz="1800" dirty="0" err="1"/>
              <a:t>TabHost</a:t>
            </a:r>
            <a:r>
              <a:rPr lang="fr-FR" sz="1800" dirty="0"/>
              <a:t>)</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36</a:t>
            </a:fld>
            <a:endParaRPr kumimoji="0" lang="en-US" sz="1400" b="1" dirty="0">
              <a:solidFill>
                <a:srgbClr val="FFFFFF"/>
              </a:solidFill>
            </a:endParaRPr>
          </a:p>
        </p:txBody>
      </p:sp>
      <p:sp>
        <p:nvSpPr>
          <p:cNvPr id="6" name="Title 5"/>
          <p:cNvSpPr>
            <a:spLocks noGrp="1"/>
          </p:cNvSpPr>
          <p:nvPr>
            <p:ph type="title"/>
          </p:nvPr>
        </p:nvSpPr>
        <p:spPr>
          <a:xfrm>
            <a:off x="1222176" y="568960"/>
            <a:ext cx="7269480" cy="809897"/>
          </a:xfrm>
        </p:spPr>
        <p:txBody>
          <a:bodyPr>
            <a:normAutofit/>
          </a:bodyPr>
          <a:lstStyle/>
          <a:p>
            <a:pPr algn="ctr"/>
            <a:r>
              <a:rPr lang="fr-FR" sz="3700" dirty="0">
                <a:ea typeface="굴림" pitchFamily="34" charset="-127"/>
              </a:rPr>
              <a:t>Quelques valeurs prédéfinies</a:t>
            </a:r>
          </a:p>
        </p:txBody>
      </p:sp>
    </p:spTree>
    <p:extLst>
      <p:ext uri="{BB962C8B-B14F-4D97-AF65-F5344CB8AC3E}">
        <p14:creationId xmlns:p14="http://schemas.microsoft.com/office/powerpoint/2010/main" val="57408513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35089" y="1451430"/>
            <a:ext cx="7326739" cy="4772252"/>
          </a:xfrm>
        </p:spPr>
        <p:txBody>
          <a:bodyPr>
            <a:noAutofit/>
          </a:bodyPr>
          <a:lstStyle/>
          <a:p>
            <a:pPr marL="0" indent="0">
              <a:lnSpc>
                <a:spcPct val="100000"/>
              </a:lnSpc>
              <a:spcBef>
                <a:spcPts val="0"/>
              </a:spcBef>
              <a:spcAft>
                <a:spcPts val="0"/>
              </a:spcAft>
              <a:buNone/>
            </a:pPr>
            <a:r>
              <a:rPr lang="fr-FR" sz="1800" b="1" dirty="0"/>
              <a:t>Lancer explicitement une activité</a:t>
            </a:r>
          </a:p>
          <a:p>
            <a:pPr marL="0" indent="0">
              <a:lnSpc>
                <a:spcPct val="100000"/>
              </a:lnSpc>
              <a:spcBef>
                <a:spcPts val="0"/>
              </a:spcBef>
              <a:spcAft>
                <a:spcPts val="0"/>
              </a:spcAft>
              <a:buNone/>
            </a:pPr>
            <a:r>
              <a:rPr lang="fr-FR" sz="1800" dirty="0" err="1">
                <a:solidFill>
                  <a:srgbClr val="00B0F0"/>
                </a:solidFill>
              </a:rPr>
              <a:t>Intent</a:t>
            </a:r>
            <a:r>
              <a:rPr lang="fr-FR" sz="1800" dirty="0">
                <a:solidFill>
                  <a:srgbClr val="00B0F0"/>
                </a:solidFill>
              </a:rPr>
              <a:t> </a:t>
            </a:r>
            <a:r>
              <a:rPr lang="fr-FR" sz="1800" dirty="0" err="1"/>
              <a:t>demarre</a:t>
            </a:r>
            <a:r>
              <a:rPr lang="fr-FR" sz="1800" dirty="0"/>
              <a:t> = new </a:t>
            </a:r>
            <a:r>
              <a:rPr lang="fr-FR" sz="1800" dirty="0" err="1" smtClean="0">
                <a:solidFill>
                  <a:srgbClr val="00B0F0"/>
                </a:solidFill>
              </a:rPr>
              <a:t>Intent</a:t>
            </a:r>
            <a:r>
              <a:rPr lang="fr-FR" sz="1800" dirty="0" smtClean="0">
                <a:solidFill>
                  <a:srgbClr val="00B0F0"/>
                </a:solidFill>
              </a:rPr>
              <a:t>(</a:t>
            </a:r>
            <a:r>
              <a:rPr lang="fr-FR" sz="1800" dirty="0" err="1" smtClean="0">
                <a:solidFill>
                  <a:srgbClr val="00B0F0"/>
                </a:solidFill>
              </a:rPr>
              <a:t>context</a:t>
            </a:r>
            <a:r>
              <a:rPr lang="fr-FR" sz="1800" dirty="0" smtClean="0"/>
              <a:t>, </a:t>
            </a:r>
            <a:r>
              <a:rPr lang="fr-FR" sz="1800" dirty="0" err="1" smtClean="0"/>
              <a:t>nomActiviteALancer.class</a:t>
            </a:r>
            <a:r>
              <a:rPr lang="fr-FR" sz="1800" dirty="0"/>
              <a:t>);</a:t>
            </a:r>
          </a:p>
          <a:p>
            <a:pPr marL="0" indent="0">
              <a:lnSpc>
                <a:spcPct val="100000"/>
              </a:lnSpc>
              <a:spcBef>
                <a:spcPts val="0"/>
              </a:spcBef>
              <a:spcAft>
                <a:spcPts val="0"/>
              </a:spcAft>
              <a:buNone/>
            </a:pPr>
            <a:r>
              <a:rPr lang="fr-FR" sz="1800" dirty="0" err="1">
                <a:solidFill>
                  <a:srgbClr val="00B0F0"/>
                </a:solidFill>
              </a:rPr>
              <a:t>startActivity</a:t>
            </a:r>
            <a:r>
              <a:rPr lang="fr-FR" sz="1800" dirty="0"/>
              <a:t>(</a:t>
            </a:r>
            <a:r>
              <a:rPr lang="fr-FR" sz="1800" dirty="0" err="1"/>
              <a:t>demarre</a:t>
            </a:r>
            <a:r>
              <a:rPr lang="fr-FR" sz="1800" dirty="0"/>
              <a:t>);</a:t>
            </a:r>
          </a:p>
          <a:p>
            <a:pPr marL="0" indent="0">
              <a:lnSpc>
                <a:spcPct val="100000"/>
              </a:lnSpc>
              <a:spcBef>
                <a:spcPts val="0"/>
              </a:spcBef>
              <a:spcAft>
                <a:spcPts val="0"/>
              </a:spcAft>
              <a:buNone/>
            </a:pPr>
            <a:endParaRPr lang="fr-FR" sz="1800" dirty="0"/>
          </a:p>
          <a:p>
            <a:pPr marL="0" indent="0">
              <a:lnSpc>
                <a:spcPct val="100000"/>
              </a:lnSpc>
              <a:spcBef>
                <a:spcPts val="0"/>
              </a:spcBef>
              <a:spcAft>
                <a:spcPts val="0"/>
              </a:spcAft>
              <a:buNone/>
            </a:pPr>
            <a:r>
              <a:rPr lang="fr-FR" sz="1800" b="1" dirty="0" smtClean="0"/>
              <a:t>Lancer </a:t>
            </a:r>
            <a:r>
              <a:rPr lang="fr-FR" sz="1800" b="1" dirty="0"/>
              <a:t>implicitement une activité</a:t>
            </a:r>
          </a:p>
          <a:p>
            <a:pPr marL="0" indent="0">
              <a:lnSpc>
                <a:spcPct val="100000"/>
              </a:lnSpc>
              <a:spcBef>
                <a:spcPts val="0"/>
              </a:spcBef>
              <a:spcAft>
                <a:spcPts val="0"/>
              </a:spcAft>
              <a:buNone/>
            </a:pPr>
            <a:r>
              <a:rPr lang="fr-FR" sz="1800" dirty="0"/>
              <a:t>– Exemple : lancer un navigateur sur une page :</a:t>
            </a:r>
          </a:p>
          <a:p>
            <a:pPr marL="0" indent="0">
              <a:lnSpc>
                <a:spcPct val="100000"/>
              </a:lnSpc>
              <a:spcBef>
                <a:spcPts val="0"/>
              </a:spcBef>
              <a:spcAft>
                <a:spcPts val="0"/>
              </a:spcAft>
              <a:buNone/>
            </a:pPr>
            <a:r>
              <a:rPr lang="fr-FR" sz="1800" dirty="0">
                <a:solidFill>
                  <a:srgbClr val="00B0F0"/>
                </a:solidFill>
              </a:rPr>
              <a:t>Uri</a:t>
            </a:r>
            <a:r>
              <a:rPr lang="fr-FR" sz="1800" dirty="0"/>
              <a:t> chemin = </a:t>
            </a:r>
            <a:r>
              <a:rPr lang="fr-FR" sz="1800" dirty="0" err="1">
                <a:solidFill>
                  <a:srgbClr val="00B0F0"/>
                </a:solidFill>
              </a:rPr>
              <a:t>Uri.parse</a:t>
            </a:r>
            <a:r>
              <a:rPr lang="fr-FR" sz="1800" dirty="0"/>
              <a:t>("http://www.google.fr");</a:t>
            </a:r>
          </a:p>
          <a:p>
            <a:pPr marL="0" indent="0">
              <a:lnSpc>
                <a:spcPct val="100000"/>
              </a:lnSpc>
              <a:spcBef>
                <a:spcPts val="0"/>
              </a:spcBef>
              <a:spcAft>
                <a:spcPts val="0"/>
              </a:spcAft>
              <a:buNone/>
            </a:pPr>
            <a:r>
              <a:rPr lang="fr-FR" sz="1800" dirty="0" err="1">
                <a:solidFill>
                  <a:srgbClr val="00B0F0"/>
                </a:solidFill>
              </a:rPr>
              <a:t>Intent</a:t>
            </a:r>
            <a:r>
              <a:rPr lang="fr-FR" sz="1800" dirty="0"/>
              <a:t> naviguer = new </a:t>
            </a:r>
            <a:r>
              <a:rPr lang="fr-FR" sz="1800" dirty="0" err="1">
                <a:solidFill>
                  <a:srgbClr val="00B0F0"/>
                </a:solidFill>
              </a:rPr>
              <a:t>Intent</a:t>
            </a:r>
            <a:r>
              <a:rPr lang="fr-FR" sz="1800" dirty="0">
                <a:solidFill>
                  <a:srgbClr val="00B0F0"/>
                </a:solidFill>
              </a:rPr>
              <a:t>(</a:t>
            </a:r>
            <a:r>
              <a:rPr lang="fr-FR" sz="1800" dirty="0" err="1">
                <a:solidFill>
                  <a:srgbClr val="00B0F0"/>
                </a:solidFill>
              </a:rPr>
              <a:t>Intent.ACTION_VIEW</a:t>
            </a:r>
            <a:r>
              <a:rPr lang="fr-FR" sz="1800" dirty="0"/>
              <a:t>, chemin);</a:t>
            </a:r>
          </a:p>
          <a:p>
            <a:pPr marL="0" indent="0">
              <a:lnSpc>
                <a:spcPct val="100000"/>
              </a:lnSpc>
              <a:spcBef>
                <a:spcPts val="0"/>
              </a:spcBef>
              <a:spcAft>
                <a:spcPts val="0"/>
              </a:spcAft>
              <a:buNone/>
            </a:pPr>
            <a:r>
              <a:rPr lang="fr-FR" sz="1800" dirty="0" err="1">
                <a:solidFill>
                  <a:srgbClr val="00B0F0"/>
                </a:solidFill>
              </a:rPr>
              <a:t>startActivity</a:t>
            </a:r>
            <a:r>
              <a:rPr lang="fr-FR" sz="1800" dirty="0">
                <a:solidFill>
                  <a:srgbClr val="00B0F0"/>
                </a:solidFill>
              </a:rPr>
              <a:t>(naviguer</a:t>
            </a:r>
            <a:r>
              <a:rPr lang="fr-FR" sz="1800" dirty="0" smtClean="0"/>
              <a:t>);</a:t>
            </a:r>
          </a:p>
          <a:p>
            <a:pPr marL="0" indent="0">
              <a:lnSpc>
                <a:spcPct val="100000"/>
              </a:lnSpc>
              <a:spcBef>
                <a:spcPts val="0"/>
              </a:spcBef>
              <a:spcAft>
                <a:spcPts val="0"/>
              </a:spcAft>
              <a:buNone/>
            </a:pPr>
            <a:endParaRPr lang="fr-FR" sz="1800" dirty="0"/>
          </a:p>
          <a:p>
            <a:pPr marL="0" indent="0">
              <a:lnSpc>
                <a:spcPct val="100000"/>
              </a:lnSpc>
              <a:spcBef>
                <a:spcPts val="0"/>
              </a:spcBef>
              <a:spcAft>
                <a:spcPts val="0"/>
              </a:spcAft>
              <a:buNone/>
            </a:pPr>
            <a:r>
              <a:rPr lang="fr-FR" sz="1800" dirty="0"/>
              <a:t>– Exemple : appeler un n</a:t>
            </a:r>
            <a:r>
              <a:rPr lang="fr-FR" sz="1800" dirty="0" smtClean="0"/>
              <a:t>° de </a:t>
            </a:r>
            <a:r>
              <a:rPr lang="fr-FR" sz="1800" dirty="0"/>
              <a:t>téléphone :</a:t>
            </a:r>
          </a:p>
          <a:p>
            <a:pPr marL="0" indent="0">
              <a:lnSpc>
                <a:spcPct val="100000"/>
              </a:lnSpc>
              <a:spcBef>
                <a:spcPts val="0"/>
              </a:spcBef>
              <a:spcAft>
                <a:spcPts val="0"/>
              </a:spcAft>
              <a:buNone/>
            </a:pPr>
            <a:r>
              <a:rPr lang="fr-FR" sz="1800" dirty="0">
                <a:solidFill>
                  <a:srgbClr val="00B0F0"/>
                </a:solidFill>
              </a:rPr>
              <a:t>Uri</a:t>
            </a:r>
            <a:r>
              <a:rPr lang="fr-FR" sz="1800" dirty="0"/>
              <a:t> </a:t>
            </a:r>
            <a:r>
              <a:rPr lang="fr-FR" sz="1800" dirty="0" err="1"/>
              <a:t>numero</a:t>
            </a:r>
            <a:r>
              <a:rPr lang="fr-FR" sz="1800" dirty="0"/>
              <a:t> = </a:t>
            </a:r>
            <a:r>
              <a:rPr lang="fr-FR" sz="1800" dirty="0" err="1">
                <a:solidFill>
                  <a:srgbClr val="00B0F0"/>
                </a:solidFill>
              </a:rPr>
              <a:t>Uri.parse</a:t>
            </a:r>
            <a:r>
              <a:rPr lang="fr-FR" sz="1800" dirty="0"/>
              <a:t>("</a:t>
            </a:r>
            <a:r>
              <a:rPr lang="fr-FR" sz="1800" dirty="0" smtClean="0"/>
              <a:t>tel:0123456789");</a:t>
            </a:r>
            <a:endParaRPr lang="fr-FR" sz="1800" dirty="0"/>
          </a:p>
          <a:p>
            <a:pPr marL="0" indent="0">
              <a:lnSpc>
                <a:spcPct val="100000"/>
              </a:lnSpc>
              <a:spcBef>
                <a:spcPts val="0"/>
              </a:spcBef>
              <a:spcAft>
                <a:spcPts val="0"/>
              </a:spcAft>
              <a:buNone/>
            </a:pPr>
            <a:r>
              <a:rPr lang="fr-FR" sz="1800" dirty="0" err="1">
                <a:solidFill>
                  <a:srgbClr val="00B0F0"/>
                </a:solidFill>
              </a:rPr>
              <a:t>Intent</a:t>
            </a:r>
            <a:r>
              <a:rPr lang="fr-FR" sz="1800" dirty="0"/>
              <a:t> appeler = new </a:t>
            </a:r>
            <a:r>
              <a:rPr lang="fr-FR" sz="1800" dirty="0" err="1">
                <a:solidFill>
                  <a:srgbClr val="00B0F0"/>
                </a:solidFill>
              </a:rPr>
              <a:t>Intent</a:t>
            </a:r>
            <a:r>
              <a:rPr lang="fr-FR" sz="1800" dirty="0">
                <a:solidFill>
                  <a:srgbClr val="00B0F0"/>
                </a:solidFill>
              </a:rPr>
              <a:t>(</a:t>
            </a:r>
            <a:r>
              <a:rPr lang="fr-FR" sz="1800" dirty="0" err="1">
                <a:solidFill>
                  <a:srgbClr val="00B0F0"/>
                </a:solidFill>
              </a:rPr>
              <a:t>Intent.ACTION_CALL</a:t>
            </a:r>
            <a:r>
              <a:rPr lang="fr-FR" sz="1800" dirty="0"/>
              <a:t>, </a:t>
            </a:r>
            <a:r>
              <a:rPr lang="fr-FR" sz="1800" dirty="0" err="1"/>
              <a:t>numero</a:t>
            </a:r>
            <a:r>
              <a:rPr lang="fr-FR" sz="1800" dirty="0"/>
              <a:t>);</a:t>
            </a:r>
          </a:p>
          <a:p>
            <a:pPr marL="0" indent="0">
              <a:lnSpc>
                <a:spcPct val="100000"/>
              </a:lnSpc>
              <a:spcBef>
                <a:spcPts val="0"/>
              </a:spcBef>
              <a:spcAft>
                <a:spcPts val="0"/>
              </a:spcAft>
              <a:buNone/>
            </a:pPr>
            <a:r>
              <a:rPr lang="fr-FR" sz="1800" dirty="0" err="1">
                <a:solidFill>
                  <a:srgbClr val="00B0F0"/>
                </a:solidFill>
              </a:rPr>
              <a:t>startActivity</a:t>
            </a:r>
            <a:r>
              <a:rPr lang="fr-FR" sz="1800" dirty="0"/>
              <a:t>(appeler);</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37</a:t>
            </a:fld>
            <a:endParaRPr kumimoji="0" lang="en-US" sz="1400" b="1" dirty="0">
              <a:solidFill>
                <a:srgbClr val="FFFFFF"/>
              </a:solidFill>
            </a:endParaRPr>
          </a:p>
        </p:txBody>
      </p:sp>
      <p:sp>
        <p:nvSpPr>
          <p:cNvPr id="6" name="Title 5"/>
          <p:cNvSpPr>
            <a:spLocks noGrp="1"/>
          </p:cNvSpPr>
          <p:nvPr>
            <p:ph type="title"/>
          </p:nvPr>
        </p:nvSpPr>
        <p:spPr>
          <a:xfrm>
            <a:off x="1236689" y="612503"/>
            <a:ext cx="7269480" cy="809897"/>
          </a:xfrm>
        </p:spPr>
        <p:txBody>
          <a:bodyPr>
            <a:normAutofit/>
          </a:bodyPr>
          <a:lstStyle/>
          <a:p>
            <a:pPr algn="ctr"/>
            <a:r>
              <a:rPr lang="fr-FR" sz="3700" dirty="0" smtClean="0">
                <a:ea typeface="굴림" pitchFamily="34" charset="-127"/>
              </a:rPr>
              <a:t>Lancer une activité</a:t>
            </a:r>
            <a:endParaRPr lang="fr-FR" sz="3700" dirty="0">
              <a:ea typeface="굴림" pitchFamily="34" charset="-127"/>
            </a:endParaRPr>
          </a:p>
        </p:txBody>
      </p:sp>
    </p:spTree>
    <p:extLst>
      <p:ext uri="{BB962C8B-B14F-4D97-AF65-F5344CB8AC3E}">
        <p14:creationId xmlns:p14="http://schemas.microsoft.com/office/powerpoint/2010/main" val="268095594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51203" y="1407887"/>
            <a:ext cx="7326739" cy="4772252"/>
          </a:xfrm>
        </p:spPr>
        <p:txBody>
          <a:bodyPr>
            <a:noAutofit/>
          </a:bodyPr>
          <a:lstStyle/>
          <a:p>
            <a:pPr marL="0" indent="0">
              <a:spcBef>
                <a:spcPts val="0"/>
              </a:spcBef>
              <a:spcAft>
                <a:spcPts val="0"/>
              </a:spcAft>
              <a:buNone/>
            </a:pPr>
            <a:r>
              <a:rPr lang="fr-FR" sz="2000" dirty="0"/>
              <a:t>La classe </a:t>
            </a:r>
            <a:r>
              <a:rPr lang="fr-FR" sz="2000" dirty="0" err="1"/>
              <a:t>Intent</a:t>
            </a:r>
            <a:r>
              <a:rPr lang="fr-FR" sz="2000" dirty="0"/>
              <a:t> permet de passer des paramètres </a:t>
            </a:r>
            <a:r>
              <a:rPr lang="fr-FR" sz="2000" dirty="0" smtClean="0"/>
              <a:t>à l’activité </a:t>
            </a:r>
            <a:r>
              <a:rPr lang="fr-FR" sz="2000" dirty="0"/>
              <a:t>appelée et d’en récupérer les valeurs en </a:t>
            </a:r>
            <a:r>
              <a:rPr lang="fr-FR" sz="2000" dirty="0" smtClean="0"/>
              <a:t>retour</a:t>
            </a:r>
          </a:p>
          <a:p>
            <a:pPr marL="0" indent="0">
              <a:spcBef>
                <a:spcPts val="0"/>
              </a:spcBef>
              <a:spcAft>
                <a:spcPts val="0"/>
              </a:spcAft>
              <a:buNone/>
            </a:pPr>
            <a:endParaRPr lang="fr-FR" sz="2000" dirty="0"/>
          </a:p>
          <a:p>
            <a:pPr marL="0" indent="0">
              <a:spcBef>
                <a:spcPts val="0"/>
              </a:spcBef>
              <a:spcAft>
                <a:spcPts val="0"/>
              </a:spcAft>
              <a:buNone/>
            </a:pPr>
            <a:r>
              <a:rPr lang="fr-FR" sz="2000" dirty="0" smtClean="0"/>
              <a:t>Ajouter </a:t>
            </a:r>
            <a:r>
              <a:rPr lang="fr-FR" sz="2000" dirty="0"/>
              <a:t>des paramètres (types simples ou tableaux)</a:t>
            </a:r>
          </a:p>
          <a:p>
            <a:pPr marL="0" indent="0">
              <a:spcBef>
                <a:spcPts val="0"/>
              </a:spcBef>
              <a:spcAft>
                <a:spcPts val="0"/>
              </a:spcAft>
              <a:buNone/>
            </a:pPr>
            <a:r>
              <a:rPr lang="fr-FR" sz="2000" dirty="0" err="1" smtClean="0"/>
              <a:t>intent.putExtra</a:t>
            </a:r>
            <a:r>
              <a:rPr lang="fr-FR" sz="2000" dirty="0" smtClean="0"/>
              <a:t>(String</a:t>
            </a:r>
            <a:r>
              <a:rPr lang="fr-FR" sz="2000" dirty="0"/>
              <a:t>, val)</a:t>
            </a:r>
          </a:p>
          <a:p>
            <a:pPr marL="0" indent="0">
              <a:spcBef>
                <a:spcPts val="0"/>
              </a:spcBef>
              <a:spcAft>
                <a:spcPts val="0"/>
              </a:spcAft>
              <a:buNone/>
            </a:pPr>
            <a:r>
              <a:rPr lang="fr-FR" sz="2000" dirty="0"/>
              <a:t>Le 1er paramètre est un nom (clé)</a:t>
            </a:r>
          </a:p>
          <a:p>
            <a:pPr marL="0" indent="0">
              <a:spcBef>
                <a:spcPts val="0"/>
              </a:spcBef>
              <a:spcAft>
                <a:spcPts val="0"/>
              </a:spcAft>
              <a:buNone/>
            </a:pPr>
            <a:r>
              <a:rPr lang="fr-FR" sz="2000" dirty="0"/>
              <a:t>Le second paramètre est la valeur :</a:t>
            </a:r>
          </a:p>
          <a:p>
            <a:pPr marL="0" indent="0">
              <a:spcBef>
                <a:spcPts val="0"/>
              </a:spcBef>
              <a:spcAft>
                <a:spcPts val="0"/>
              </a:spcAft>
              <a:buNone/>
            </a:pPr>
            <a:r>
              <a:rPr lang="fr-FR" sz="2000" dirty="0"/>
              <a:t>• De type simple (</a:t>
            </a:r>
            <a:r>
              <a:rPr lang="fr-FR" sz="2000" dirty="0" err="1"/>
              <a:t>boolean</a:t>
            </a:r>
            <a:r>
              <a:rPr lang="fr-FR" sz="2000" dirty="0"/>
              <a:t>, </a:t>
            </a:r>
            <a:r>
              <a:rPr lang="fr-FR" sz="2000" dirty="0" err="1"/>
              <a:t>int</a:t>
            </a:r>
            <a:r>
              <a:rPr lang="fr-FR" sz="2000" dirty="0"/>
              <a:t>, short, long, </a:t>
            </a:r>
            <a:r>
              <a:rPr lang="fr-FR" sz="2000" dirty="0" err="1"/>
              <a:t>float</a:t>
            </a:r>
            <a:r>
              <a:rPr lang="fr-FR" sz="2000" dirty="0"/>
              <a:t>, double, char)</a:t>
            </a:r>
          </a:p>
          <a:p>
            <a:pPr marL="0" indent="0">
              <a:spcBef>
                <a:spcPts val="0"/>
              </a:spcBef>
              <a:spcAft>
                <a:spcPts val="0"/>
              </a:spcAft>
              <a:buNone/>
            </a:pPr>
            <a:r>
              <a:rPr lang="fr-FR" sz="2000" dirty="0"/>
              <a:t>• Tableau de types </a:t>
            </a:r>
            <a:r>
              <a:rPr lang="fr-FR" sz="2000" dirty="0" smtClean="0"/>
              <a:t>simples</a:t>
            </a:r>
          </a:p>
          <a:p>
            <a:pPr marL="0" indent="0">
              <a:spcBef>
                <a:spcPts val="0"/>
              </a:spcBef>
              <a:spcAft>
                <a:spcPts val="0"/>
              </a:spcAft>
              <a:buNone/>
            </a:pPr>
            <a:endParaRPr lang="fr-FR" sz="2000" dirty="0"/>
          </a:p>
          <a:p>
            <a:pPr marL="0" indent="0">
              <a:spcBef>
                <a:spcPts val="0"/>
              </a:spcBef>
              <a:spcAft>
                <a:spcPts val="0"/>
              </a:spcAft>
              <a:buNone/>
            </a:pPr>
            <a:r>
              <a:rPr lang="fr-FR" sz="2000" dirty="0" smtClean="0"/>
              <a:t>L’activité </a:t>
            </a:r>
            <a:r>
              <a:rPr lang="fr-FR" sz="2000" dirty="0"/>
              <a:t>appelée pourra récupérer ces paramètres par</a:t>
            </a:r>
          </a:p>
          <a:p>
            <a:pPr marL="0" indent="0">
              <a:spcBef>
                <a:spcPts val="0"/>
              </a:spcBef>
              <a:spcAft>
                <a:spcPts val="0"/>
              </a:spcAft>
              <a:buNone/>
            </a:pPr>
            <a:r>
              <a:rPr lang="fr-FR" sz="2000" dirty="0"/>
              <a:t>leur nom</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38</a:t>
            </a:fld>
            <a:endParaRPr kumimoji="0" lang="en-US" sz="1400" b="1" dirty="0">
              <a:solidFill>
                <a:srgbClr val="FFFFFF"/>
              </a:solidFill>
            </a:endParaRPr>
          </a:p>
        </p:txBody>
      </p:sp>
      <p:sp>
        <p:nvSpPr>
          <p:cNvPr id="6" name="Title 5"/>
          <p:cNvSpPr>
            <a:spLocks noGrp="1"/>
          </p:cNvSpPr>
          <p:nvPr>
            <p:ph type="title"/>
          </p:nvPr>
        </p:nvSpPr>
        <p:spPr>
          <a:xfrm>
            <a:off x="1280233" y="568960"/>
            <a:ext cx="7269480" cy="809897"/>
          </a:xfrm>
        </p:spPr>
        <p:txBody>
          <a:bodyPr>
            <a:normAutofit/>
          </a:bodyPr>
          <a:lstStyle/>
          <a:p>
            <a:pPr algn="ctr"/>
            <a:r>
              <a:rPr lang="fr-FR" sz="3700" dirty="0" smtClean="0">
                <a:ea typeface="굴림" pitchFamily="34" charset="-127"/>
              </a:rPr>
              <a:t>Lancer une </a:t>
            </a:r>
            <a:r>
              <a:rPr lang="fr-FR" sz="3700" dirty="0">
                <a:ea typeface="굴림" pitchFamily="34" charset="-127"/>
              </a:rPr>
              <a:t>activité</a:t>
            </a:r>
          </a:p>
        </p:txBody>
      </p:sp>
    </p:spTree>
    <p:extLst>
      <p:ext uri="{BB962C8B-B14F-4D97-AF65-F5344CB8AC3E}">
        <p14:creationId xmlns:p14="http://schemas.microsoft.com/office/powerpoint/2010/main" val="409422632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6403" y="1407887"/>
            <a:ext cx="7326739" cy="4772252"/>
          </a:xfrm>
        </p:spPr>
        <p:txBody>
          <a:bodyPr>
            <a:noAutofit/>
          </a:bodyPr>
          <a:lstStyle/>
          <a:p>
            <a:pPr marL="0" indent="0">
              <a:spcBef>
                <a:spcPts val="0"/>
              </a:spcBef>
              <a:spcAft>
                <a:spcPts val="0"/>
              </a:spcAft>
              <a:buNone/>
            </a:pPr>
            <a:r>
              <a:rPr lang="fr-FR" sz="2000" dirty="0"/>
              <a:t>L’activité lancée récupère l’objet de classe </a:t>
            </a:r>
            <a:r>
              <a:rPr lang="fr-FR" sz="2000" dirty="0" smtClean="0"/>
              <a:t>Bundle contenant </a:t>
            </a:r>
            <a:r>
              <a:rPr lang="fr-FR" sz="2000" dirty="0"/>
              <a:t>les paramètres par </a:t>
            </a:r>
            <a:r>
              <a:rPr lang="fr-FR" sz="2000" dirty="0" smtClean="0"/>
              <a:t>:</a:t>
            </a:r>
          </a:p>
          <a:p>
            <a:pPr marL="0" indent="0">
              <a:spcBef>
                <a:spcPts val="0"/>
              </a:spcBef>
              <a:spcAft>
                <a:spcPts val="0"/>
              </a:spcAft>
              <a:buNone/>
            </a:pPr>
            <a:r>
              <a:rPr lang="fr-FR" sz="2000" dirty="0" smtClean="0"/>
              <a:t>Bundle </a:t>
            </a:r>
            <a:r>
              <a:rPr lang="fr-FR" sz="2000" dirty="0" err="1"/>
              <a:t>params</a:t>
            </a:r>
            <a:r>
              <a:rPr lang="fr-FR" sz="2000" dirty="0"/>
              <a:t> = </a:t>
            </a:r>
            <a:r>
              <a:rPr lang="fr-FR" sz="2000" dirty="0" err="1"/>
              <a:t>getIntent</a:t>
            </a:r>
            <a:r>
              <a:rPr lang="fr-FR" sz="2000" dirty="0"/>
              <a:t>().</a:t>
            </a:r>
            <a:r>
              <a:rPr lang="fr-FR" sz="2000" dirty="0" err="1"/>
              <a:t>getExtras</a:t>
            </a:r>
            <a:r>
              <a:rPr lang="fr-FR" sz="2000" dirty="0" smtClean="0"/>
              <a:t>()</a:t>
            </a:r>
          </a:p>
          <a:p>
            <a:pPr marL="0" indent="0">
              <a:spcBef>
                <a:spcPts val="0"/>
              </a:spcBef>
              <a:spcAft>
                <a:spcPts val="0"/>
              </a:spcAft>
              <a:buNone/>
            </a:pPr>
            <a:endParaRPr lang="fr-FR" sz="2000" dirty="0"/>
          </a:p>
          <a:p>
            <a:pPr marL="0" indent="0">
              <a:spcBef>
                <a:spcPts val="0"/>
              </a:spcBef>
              <a:spcAft>
                <a:spcPts val="0"/>
              </a:spcAft>
              <a:buNone/>
            </a:pPr>
            <a:r>
              <a:rPr lang="fr-FR" sz="2000" dirty="0"/>
              <a:t>• Les paramètres sont récupérés dans ce Bundle par ses</a:t>
            </a:r>
          </a:p>
          <a:p>
            <a:pPr marL="0" indent="0">
              <a:spcBef>
                <a:spcPts val="0"/>
              </a:spcBef>
              <a:spcAft>
                <a:spcPts val="0"/>
              </a:spcAft>
              <a:buNone/>
            </a:pPr>
            <a:r>
              <a:rPr lang="fr-FR" sz="2000" dirty="0"/>
              <a:t>méthodes :</a:t>
            </a:r>
          </a:p>
          <a:p>
            <a:pPr marL="0" indent="0">
              <a:spcBef>
                <a:spcPts val="0"/>
              </a:spcBef>
              <a:spcAft>
                <a:spcPts val="0"/>
              </a:spcAft>
              <a:buNone/>
            </a:pPr>
            <a:r>
              <a:rPr lang="fr-FR" sz="2000" dirty="0"/>
              <a:t>– </a:t>
            </a:r>
            <a:r>
              <a:rPr lang="fr-FR" sz="2000" dirty="0" err="1"/>
              <a:t>getBoolean</a:t>
            </a:r>
            <a:r>
              <a:rPr lang="fr-FR" sz="2000" dirty="0"/>
              <a:t>(String)</a:t>
            </a:r>
          </a:p>
          <a:p>
            <a:pPr marL="0" indent="0">
              <a:spcBef>
                <a:spcPts val="0"/>
              </a:spcBef>
              <a:spcAft>
                <a:spcPts val="0"/>
              </a:spcAft>
              <a:buNone/>
            </a:pPr>
            <a:r>
              <a:rPr lang="fr-FR" sz="2000" dirty="0"/>
              <a:t>– </a:t>
            </a:r>
            <a:r>
              <a:rPr lang="fr-FR" sz="2000" dirty="0" err="1"/>
              <a:t>getInt</a:t>
            </a:r>
            <a:r>
              <a:rPr lang="fr-FR" sz="2000" dirty="0"/>
              <a:t>(String</a:t>
            </a:r>
            <a:r>
              <a:rPr lang="fr-FR" sz="2000" dirty="0" smtClean="0"/>
              <a:t>)</a:t>
            </a:r>
            <a:endParaRPr lang="fr-FR" sz="2000" dirty="0"/>
          </a:p>
          <a:p>
            <a:pPr marL="0" indent="0">
              <a:spcBef>
                <a:spcPts val="0"/>
              </a:spcBef>
              <a:spcAft>
                <a:spcPts val="0"/>
              </a:spcAft>
              <a:buNone/>
            </a:pPr>
            <a:r>
              <a:rPr lang="fr-FR" sz="2000" dirty="0"/>
              <a:t>– </a:t>
            </a:r>
            <a:r>
              <a:rPr lang="fr-FR" sz="2000" dirty="0" err="1"/>
              <a:t>getBooleanArray</a:t>
            </a:r>
            <a:r>
              <a:rPr lang="fr-FR" sz="2000" dirty="0"/>
              <a:t>(String)</a:t>
            </a:r>
          </a:p>
          <a:p>
            <a:pPr marL="0" indent="0">
              <a:spcBef>
                <a:spcPts val="0"/>
              </a:spcBef>
              <a:spcAft>
                <a:spcPts val="0"/>
              </a:spcAft>
              <a:buNone/>
            </a:pPr>
            <a:r>
              <a:rPr lang="fr-FR" sz="2000" dirty="0"/>
              <a:t>– …</a:t>
            </a:r>
          </a:p>
          <a:p>
            <a:pPr marL="0" indent="0">
              <a:spcBef>
                <a:spcPts val="0"/>
              </a:spcBef>
              <a:spcAft>
                <a:spcPts val="0"/>
              </a:spcAft>
              <a:buNone/>
            </a:pPr>
            <a:endParaRPr lang="fr-FR" sz="2000" dirty="0"/>
          </a:p>
          <a:p>
            <a:pPr marL="0" indent="0">
              <a:spcBef>
                <a:spcPts val="0"/>
              </a:spcBef>
              <a:spcAft>
                <a:spcPts val="0"/>
              </a:spcAft>
              <a:buNone/>
            </a:pPr>
            <a:r>
              <a:rPr lang="fr-FR" sz="2000" dirty="0" smtClean="0"/>
              <a:t>Exemple : </a:t>
            </a:r>
          </a:p>
          <a:p>
            <a:pPr marL="0" indent="0">
              <a:spcBef>
                <a:spcPts val="0"/>
              </a:spcBef>
              <a:spcAft>
                <a:spcPts val="0"/>
              </a:spcAft>
              <a:buNone/>
            </a:pPr>
            <a:r>
              <a:rPr lang="fr-FR" sz="2000" dirty="0" smtClean="0"/>
              <a:t>String </a:t>
            </a:r>
            <a:r>
              <a:rPr lang="fr-FR" sz="2000" dirty="0" err="1" smtClean="0"/>
              <a:t>myId</a:t>
            </a:r>
            <a:r>
              <a:rPr lang="fr-FR" sz="2000" dirty="0" smtClean="0"/>
              <a:t> = </a:t>
            </a:r>
            <a:r>
              <a:rPr lang="fr-FR" sz="2000" dirty="0" err="1" smtClean="0"/>
              <a:t>getIntent</a:t>
            </a:r>
            <a:r>
              <a:rPr lang="fr-FR" sz="2000" dirty="0" smtClean="0"/>
              <a:t>().</a:t>
            </a:r>
            <a:r>
              <a:rPr lang="fr-FR" sz="2000" dirty="0" err="1" smtClean="0"/>
              <a:t>getStringExtra</a:t>
            </a:r>
            <a:r>
              <a:rPr lang="fr-FR" sz="2000" dirty="0" smtClean="0"/>
              <a:t>(« id»);</a:t>
            </a:r>
            <a:endParaRPr lang="fr-FR" sz="2000"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39</a:t>
            </a:fld>
            <a:endParaRPr kumimoji="0" lang="en-US" sz="1400" b="1" dirty="0">
              <a:solidFill>
                <a:srgbClr val="FFFFFF"/>
              </a:solidFill>
            </a:endParaRPr>
          </a:p>
        </p:txBody>
      </p:sp>
      <p:sp>
        <p:nvSpPr>
          <p:cNvPr id="6" name="Title 5"/>
          <p:cNvSpPr>
            <a:spLocks noGrp="1"/>
          </p:cNvSpPr>
          <p:nvPr>
            <p:ph type="title"/>
          </p:nvPr>
        </p:nvSpPr>
        <p:spPr>
          <a:xfrm>
            <a:off x="1149604" y="656047"/>
            <a:ext cx="7269480" cy="650240"/>
          </a:xfrm>
        </p:spPr>
        <p:txBody>
          <a:bodyPr>
            <a:normAutofit fontScale="90000"/>
          </a:bodyPr>
          <a:lstStyle/>
          <a:p>
            <a:pPr algn="ctr"/>
            <a:r>
              <a:rPr lang="fr-FR" dirty="0">
                <a:ea typeface="굴림" pitchFamily="34" charset="-127"/>
              </a:rPr>
              <a:t>Activités / Paramètres (Bundle)</a:t>
            </a:r>
          </a:p>
        </p:txBody>
      </p:sp>
    </p:spTree>
    <p:extLst>
      <p:ext uri="{BB962C8B-B14F-4D97-AF65-F5344CB8AC3E}">
        <p14:creationId xmlns:p14="http://schemas.microsoft.com/office/powerpoint/2010/main" val="248562344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a:xfrm>
            <a:off x="1337355" y="2563586"/>
            <a:ext cx="6821487" cy="1470025"/>
          </a:xfrm>
        </p:spPr>
        <p:txBody>
          <a:bodyPr/>
          <a:lstStyle/>
          <a:p>
            <a:r>
              <a:rPr lang="fr-FR" dirty="0" smtClean="0"/>
              <a:t>Travaux Pratiques</a:t>
            </a:r>
            <a:endParaRPr lang="fr-FR" dirty="0"/>
          </a:p>
        </p:txBody>
      </p:sp>
      <p:sp>
        <p:nvSpPr>
          <p:cNvPr id="3" name="Slide Number Placeholder 2"/>
          <p:cNvSpPr>
            <a:spLocks noGrp="1"/>
          </p:cNvSpPr>
          <p:nvPr>
            <p:ph type="sldNum" sz="quarter" idx="4294967295"/>
          </p:nvPr>
        </p:nvSpPr>
        <p:spPr>
          <a:xfrm>
            <a:off x="8777288" y="6408738"/>
            <a:ext cx="366712" cy="365125"/>
          </a:xfrm>
        </p:spPr>
        <p:txBody>
          <a:bodyPr/>
          <a:lstStyle/>
          <a:p>
            <a:pPr algn="ctr" eaLnBrk="1" latinLnBrk="0" hangingPunct="1"/>
            <a:fld id="{2BBB5E19-F10A-4C2F-BF6F-11C513378A2E}" type="slidenum">
              <a:rPr kumimoji="0" lang="en-US" smtClean="0"/>
              <a:pPr algn="ctr" eaLnBrk="1" latinLnBrk="0" hangingPunct="1"/>
              <a:t>40</a:t>
            </a:fld>
            <a:endParaRPr kumimoji="0" lang="en-US" sz="1400" b="1" dirty="0">
              <a:solidFill>
                <a:srgbClr val="FFFFFF"/>
              </a:solidFill>
            </a:endParaRPr>
          </a:p>
        </p:txBody>
      </p:sp>
    </p:spTree>
    <p:extLst>
      <p:ext uri="{BB962C8B-B14F-4D97-AF65-F5344CB8AC3E}">
        <p14:creationId xmlns:p14="http://schemas.microsoft.com/office/powerpoint/2010/main" val="288074792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fontScale="70000" lnSpcReduction="20000"/>
          </a:bodyPr>
          <a:lstStyle/>
          <a:p>
            <a:pPr>
              <a:buFont typeface="Wingdings" pitchFamily="2" charset="2"/>
              <a:buChar char="è"/>
            </a:pPr>
            <a:r>
              <a:rPr lang="fr-FR" dirty="0" smtClean="0"/>
              <a:t>Une application </a:t>
            </a:r>
            <a:r>
              <a:rPr lang="fr-FR" dirty="0" err="1" smtClean="0"/>
              <a:t>Android</a:t>
            </a:r>
            <a:r>
              <a:rPr lang="fr-FR" dirty="0" smtClean="0"/>
              <a:t> n’est pas seulement fait de codes  mais aussi de ressources statiques (images, sons, </a:t>
            </a:r>
            <a:r>
              <a:rPr lang="fr-FR" dirty="0" err="1" smtClean="0"/>
              <a:t>text</a:t>
            </a:r>
            <a:r>
              <a:rPr lang="fr-FR" dirty="0" smtClean="0"/>
              <a:t> statique,….)</a:t>
            </a:r>
          </a:p>
          <a:p>
            <a:pPr>
              <a:buFont typeface="Wingdings" pitchFamily="2" charset="2"/>
              <a:buChar char="è"/>
            </a:pPr>
            <a:endParaRPr lang="fr-FR" dirty="0" smtClean="0"/>
          </a:p>
          <a:p>
            <a:pPr>
              <a:buFont typeface="Wingdings" pitchFamily="2" charset="2"/>
              <a:buChar char="è"/>
            </a:pPr>
            <a:r>
              <a:rPr lang="fr-FR" dirty="0" smtClean="0">
                <a:sym typeface="Wingdings" panose="05000000000000000000" pitchFamily="2" charset="2"/>
              </a:rPr>
              <a:t>Tout projet </a:t>
            </a:r>
            <a:r>
              <a:rPr lang="fr-FR" dirty="0" err="1" smtClean="0">
                <a:sym typeface="Wingdings" panose="05000000000000000000" pitchFamily="2" charset="2"/>
              </a:rPr>
              <a:t>Android</a:t>
            </a:r>
            <a:r>
              <a:rPr lang="fr-FR" dirty="0" smtClean="0">
                <a:sym typeface="Wingdings" panose="05000000000000000000" pitchFamily="2" charset="2"/>
              </a:rPr>
              <a:t> a un dossier de ressources (</a:t>
            </a:r>
            <a:r>
              <a:rPr lang="fr-FR" dirty="0" err="1">
                <a:solidFill>
                  <a:srgbClr val="0070C0"/>
                </a:solidFill>
                <a:sym typeface="Wingdings" panose="05000000000000000000" pitchFamily="2" charset="2"/>
              </a:rPr>
              <a:t>res</a:t>
            </a:r>
            <a:r>
              <a:rPr lang="fr-FR" dirty="0" smtClean="0">
                <a:solidFill>
                  <a:srgbClr val="0070C0"/>
                </a:solidFill>
                <a:sym typeface="Wingdings" panose="05000000000000000000" pitchFamily="2" charset="2"/>
              </a:rPr>
              <a:t>/</a:t>
            </a:r>
            <a:r>
              <a:rPr lang="fr-FR" dirty="0" smtClean="0">
                <a:sym typeface="Wingdings" panose="05000000000000000000" pitchFamily="2" charset="2"/>
              </a:rPr>
              <a:t>) contenant les ressources du projet (bitmap, </a:t>
            </a:r>
            <a:r>
              <a:rPr lang="fr-FR" dirty="0" err="1" smtClean="0">
                <a:sym typeface="Wingdings" panose="05000000000000000000" pitchFamily="2" charset="2"/>
              </a:rPr>
              <a:t>xml</a:t>
            </a:r>
            <a:r>
              <a:rPr lang="fr-FR" dirty="0" smtClean="0">
                <a:sym typeface="Wingdings" panose="05000000000000000000" pitchFamily="2" charset="2"/>
              </a:rPr>
              <a:t>,…)</a:t>
            </a:r>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a:t>
            </a:r>
            <a:r>
              <a:rPr lang="fr-FR" dirty="0" err="1" smtClean="0">
                <a:solidFill>
                  <a:srgbClr val="0070C0"/>
                </a:solidFill>
              </a:rPr>
              <a:t>drawable</a:t>
            </a:r>
            <a:r>
              <a:rPr lang="fr-FR" dirty="0" smtClean="0">
                <a:solidFill>
                  <a:srgbClr val="0070C0"/>
                </a:solidFill>
              </a:rPr>
              <a:t> </a:t>
            </a:r>
            <a:r>
              <a:rPr lang="fr-FR" dirty="0" smtClean="0">
                <a:solidFill>
                  <a:srgbClr val="0070C0"/>
                </a:solidFill>
                <a:sym typeface="Wingdings" panose="05000000000000000000" pitchFamily="2" charset="2"/>
              </a:rPr>
              <a:t> </a:t>
            </a:r>
            <a:r>
              <a:rPr lang="fr-FR" dirty="0" smtClean="0"/>
              <a:t>images (</a:t>
            </a:r>
            <a:r>
              <a:rPr lang="fr-FR" dirty="0" err="1" smtClean="0"/>
              <a:t>R.drawable.nom_de_la_ressources</a:t>
            </a:r>
            <a:r>
              <a:rPr lang="fr-FR" dirty="0" smtClean="0"/>
              <a:t>)</a:t>
            </a:r>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a:t>
            </a:r>
            <a:r>
              <a:rPr lang="fr-FR" dirty="0" err="1" smtClean="0">
                <a:solidFill>
                  <a:srgbClr val="0070C0"/>
                </a:solidFill>
              </a:rPr>
              <a:t>layout</a:t>
            </a:r>
            <a:r>
              <a:rPr lang="fr-FR" dirty="0" smtClean="0"/>
              <a:t> </a:t>
            </a:r>
            <a:r>
              <a:rPr lang="fr-FR" dirty="0" smtClean="0">
                <a:sym typeface="Wingdings" panose="05000000000000000000" pitchFamily="2" charset="2"/>
              </a:rPr>
              <a:t> Design des vues (</a:t>
            </a:r>
            <a:r>
              <a:rPr lang="fr-FR" dirty="0" err="1" smtClean="0">
                <a:sym typeface="Wingdings" panose="05000000000000000000" pitchFamily="2" charset="2"/>
              </a:rPr>
              <a:t>R.layout.nom_de_la_vue</a:t>
            </a:r>
            <a:r>
              <a:rPr lang="fr-FR" dirty="0" smtClean="0">
                <a:sym typeface="Wingdings" panose="05000000000000000000" pitchFamily="2" charset="2"/>
              </a:rPr>
              <a:t>)</a:t>
            </a:r>
            <a:endParaRPr lang="fr-FR" dirty="0"/>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/values/strings</a:t>
            </a:r>
            <a:r>
              <a:rPr lang="fr-FR" dirty="0" smtClean="0"/>
              <a:t> </a:t>
            </a:r>
            <a:r>
              <a:rPr lang="fr-FR" dirty="0" smtClean="0">
                <a:sym typeface="Wingdings" panose="05000000000000000000" pitchFamily="2" charset="2"/>
              </a:rPr>
              <a:t> </a:t>
            </a:r>
            <a:r>
              <a:rPr lang="fr-FR" dirty="0" smtClean="0"/>
              <a:t>Chaînes de caractères, tableaux, valeurs </a:t>
            </a:r>
            <a:r>
              <a:rPr lang="fr-FR" dirty="0"/>
              <a:t>numériques </a:t>
            </a:r>
            <a:r>
              <a:rPr lang="fr-FR" dirty="0" smtClean="0"/>
              <a:t>… (</a:t>
            </a:r>
            <a:r>
              <a:rPr lang="fr-FR" dirty="0" err="1" smtClean="0"/>
              <a:t>R.string.nom_chaine</a:t>
            </a:r>
            <a:r>
              <a:rPr lang="fr-FR" dirty="0" smtClean="0"/>
              <a:t>, </a:t>
            </a:r>
            <a:r>
              <a:rPr lang="fr-FR" dirty="0" err="1" smtClean="0"/>
              <a:t>R.array.nom</a:t>
            </a:r>
            <a:r>
              <a:rPr lang="fr-FR" dirty="0" smtClean="0"/>
              <a:t>)</a:t>
            </a:r>
            <a:endParaRPr lang="fr-FR" dirty="0"/>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a:t>
            </a:r>
            <a:r>
              <a:rPr lang="fr-FR" dirty="0" err="1" smtClean="0">
                <a:solidFill>
                  <a:srgbClr val="0070C0"/>
                </a:solidFill>
              </a:rPr>
              <a:t>anim</a:t>
            </a:r>
            <a:r>
              <a:rPr lang="fr-FR" dirty="0" smtClean="0"/>
              <a:t> </a:t>
            </a:r>
            <a:r>
              <a:rPr lang="fr-FR" dirty="0" smtClean="0">
                <a:sym typeface="Wingdings" panose="05000000000000000000" pitchFamily="2" charset="2"/>
              </a:rPr>
              <a:t></a:t>
            </a:r>
            <a:r>
              <a:rPr lang="fr-FR" dirty="0" smtClean="0"/>
              <a:t>description d’animations</a:t>
            </a:r>
            <a:r>
              <a:rPr lang="fr-FR" dirty="0"/>
              <a:t> </a:t>
            </a:r>
            <a:r>
              <a:rPr lang="fr-FR" dirty="0" smtClean="0"/>
              <a:t>(</a:t>
            </a:r>
            <a:r>
              <a:rPr lang="fr-FR" dirty="0" err="1" smtClean="0"/>
              <a:t>R.anim.nom_animation</a:t>
            </a:r>
            <a:r>
              <a:rPr lang="fr-FR" dirty="0" smtClean="0"/>
              <a:t>_)</a:t>
            </a:r>
            <a:endParaRPr lang="fr-FR" dirty="0"/>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/menus</a:t>
            </a:r>
            <a:r>
              <a:rPr lang="fr-FR" dirty="0" smtClean="0"/>
              <a:t> </a:t>
            </a:r>
            <a:r>
              <a:rPr lang="fr-FR" dirty="0" smtClean="0">
                <a:sym typeface="Wingdings" panose="05000000000000000000" pitchFamily="2" charset="2"/>
              </a:rPr>
              <a:t> </a:t>
            </a:r>
            <a:r>
              <a:rPr lang="fr-FR" dirty="0" smtClean="0"/>
              <a:t>Menus pour l’application (</a:t>
            </a:r>
            <a:r>
              <a:rPr lang="fr-FR" dirty="0" err="1" smtClean="0"/>
              <a:t>R.menu.nom_menu</a:t>
            </a:r>
            <a:r>
              <a:rPr lang="fr-FR" dirty="0" smtClean="0"/>
              <a:t>)</a:t>
            </a:r>
          </a:p>
          <a:p>
            <a:pPr lvl="1"/>
            <a:r>
              <a:rPr lang="fr-FR" dirty="0" smtClean="0">
                <a:solidFill>
                  <a:srgbClr val="0070C0"/>
                </a:solidFill>
              </a:rPr>
              <a:t>/</a:t>
            </a:r>
            <a:r>
              <a:rPr lang="fr-FR" dirty="0" err="1" smtClean="0">
                <a:solidFill>
                  <a:srgbClr val="0070C0"/>
                </a:solidFill>
              </a:rPr>
              <a:t>res</a:t>
            </a:r>
            <a:r>
              <a:rPr lang="fr-FR" dirty="0" smtClean="0">
                <a:solidFill>
                  <a:srgbClr val="0070C0"/>
                </a:solidFill>
              </a:rPr>
              <a:t>/values/</a:t>
            </a:r>
            <a:r>
              <a:rPr lang="fr-FR" dirty="0" err="1" smtClean="0">
                <a:solidFill>
                  <a:srgbClr val="0070C0"/>
                </a:solidFill>
              </a:rPr>
              <a:t>color</a:t>
            </a:r>
            <a:r>
              <a:rPr lang="fr-FR" dirty="0" smtClean="0">
                <a:solidFill>
                  <a:srgbClr val="0070C0"/>
                </a:solidFill>
              </a:rPr>
              <a:t> </a:t>
            </a:r>
            <a:r>
              <a:rPr lang="fr-FR" dirty="0" smtClean="0">
                <a:solidFill>
                  <a:srgbClr val="0070C0"/>
                </a:solidFill>
                <a:sym typeface="Wingdings" panose="05000000000000000000" pitchFamily="2" charset="2"/>
              </a:rPr>
              <a:t> </a:t>
            </a:r>
            <a:r>
              <a:rPr lang="fr-FR" dirty="0" smtClean="0"/>
              <a:t>Code de couleurs (</a:t>
            </a:r>
            <a:r>
              <a:rPr lang="fr-FR" dirty="0" err="1" smtClean="0"/>
              <a:t>R.color.nom_couleur</a:t>
            </a:r>
            <a:r>
              <a:rPr lang="fr-FR" dirty="0" smtClean="0"/>
              <a:t>)</a:t>
            </a:r>
          </a:p>
          <a:p>
            <a:pPr lvl="1"/>
            <a:r>
              <a:rPr lang="fr-FR" dirty="0" smtClean="0"/>
              <a:t>…</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41</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smtClean="0"/>
              <a:t>Ressources (Resource)</a:t>
            </a:r>
            <a:endParaRPr lang="fr-FR" dirty="0"/>
          </a:p>
        </p:txBody>
      </p:sp>
      <p:pic>
        <p:nvPicPr>
          <p:cNvPr id="2050" name="Picture 2" descr="http://developer.android.com/images/develop/resourc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2363" y="5143955"/>
            <a:ext cx="1825058" cy="1460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46757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9111" y="1432995"/>
            <a:ext cx="7467600" cy="4483608"/>
          </a:xfrm>
        </p:spPr>
        <p:txBody>
          <a:bodyPr>
            <a:normAutofit fontScale="70000" lnSpcReduction="20000"/>
          </a:bodyPr>
          <a:lstStyle/>
          <a:p>
            <a:pPr marL="0" indent="0">
              <a:lnSpc>
                <a:spcPct val="100000"/>
              </a:lnSpc>
              <a:spcAft>
                <a:spcPts val="0"/>
              </a:spcAft>
              <a:buNone/>
            </a:pPr>
            <a:r>
              <a:rPr lang="en-US" dirty="0">
                <a:solidFill>
                  <a:srgbClr val="FF0000"/>
                </a:solidFill>
                <a:latin typeface="Courier New"/>
              </a:rPr>
              <a:t>&lt;?</a:t>
            </a:r>
            <a:r>
              <a:rPr lang="en-US" dirty="0">
                <a:solidFill>
                  <a:srgbClr val="0000FF"/>
                </a:solidFill>
                <a:latin typeface="Courier New"/>
              </a:rPr>
              <a:t>xml</a:t>
            </a:r>
            <a:r>
              <a:rPr lang="en-US" dirty="0">
                <a:solidFill>
                  <a:srgbClr val="000000"/>
                </a:solidFill>
                <a:latin typeface="Courier New"/>
              </a:rPr>
              <a:t> </a:t>
            </a:r>
            <a:r>
              <a:rPr lang="en-US" dirty="0">
                <a:solidFill>
                  <a:srgbClr val="FF0000"/>
                </a:solidFill>
                <a:latin typeface="Courier New"/>
              </a:rPr>
              <a:t>version</a:t>
            </a:r>
            <a:r>
              <a:rPr lang="en-US" dirty="0">
                <a:solidFill>
                  <a:srgbClr val="000000"/>
                </a:solidFill>
                <a:latin typeface="Courier New"/>
              </a:rPr>
              <a:t>=</a:t>
            </a:r>
            <a:r>
              <a:rPr lang="en-US" b="1" dirty="0">
                <a:solidFill>
                  <a:srgbClr val="8000FF"/>
                </a:solidFill>
                <a:latin typeface="Courier New"/>
              </a:rPr>
              <a:t>"1.0"</a:t>
            </a:r>
            <a:r>
              <a:rPr lang="en-US" dirty="0">
                <a:solidFill>
                  <a:srgbClr val="000000"/>
                </a:solidFill>
                <a:latin typeface="Courier New"/>
              </a:rPr>
              <a:t> </a:t>
            </a:r>
            <a:r>
              <a:rPr lang="en-US" dirty="0">
                <a:solidFill>
                  <a:srgbClr val="FF0000"/>
                </a:solidFill>
                <a:latin typeface="Courier New"/>
              </a:rPr>
              <a:t>encoding</a:t>
            </a:r>
            <a:r>
              <a:rPr lang="en-US" dirty="0">
                <a:solidFill>
                  <a:srgbClr val="000000"/>
                </a:solidFill>
                <a:latin typeface="Courier New"/>
              </a:rPr>
              <a:t>=</a:t>
            </a:r>
            <a:r>
              <a:rPr lang="en-US" b="1" dirty="0">
                <a:solidFill>
                  <a:srgbClr val="8000FF"/>
                </a:solidFill>
                <a:latin typeface="Courier New"/>
              </a:rPr>
              <a:t>"utf-8"</a:t>
            </a:r>
            <a:r>
              <a:rPr lang="en-US" dirty="0">
                <a:solidFill>
                  <a:srgbClr val="FF0000"/>
                </a:solidFill>
                <a:latin typeface="Courier New"/>
              </a:rPr>
              <a:t>?&gt;</a:t>
            </a:r>
            <a:r>
              <a:rPr lang="en-US" b="1" dirty="0">
                <a:solidFill>
                  <a:srgbClr val="000000"/>
                </a:solidFill>
                <a:latin typeface="Courier New"/>
              </a:rPr>
              <a:t> </a:t>
            </a:r>
            <a:endParaRPr lang="en-US" b="1" dirty="0" smtClean="0">
              <a:solidFill>
                <a:srgbClr val="000000"/>
              </a:solidFill>
              <a:latin typeface="Courier New"/>
            </a:endParaRPr>
          </a:p>
          <a:p>
            <a:pPr marL="0" indent="0">
              <a:lnSpc>
                <a:spcPct val="100000"/>
              </a:lnSpc>
              <a:spcAft>
                <a:spcPts val="0"/>
              </a:spcAft>
              <a:buNone/>
            </a:pPr>
            <a:r>
              <a:rPr lang="en-US" dirty="0" smtClean="0">
                <a:solidFill>
                  <a:srgbClr val="0000FF"/>
                </a:solidFill>
                <a:latin typeface="Courier New"/>
              </a:rPr>
              <a:t>&lt;</a:t>
            </a:r>
            <a:r>
              <a:rPr lang="en-US" dirty="0">
                <a:solidFill>
                  <a:srgbClr val="0000FF"/>
                </a:solidFill>
                <a:latin typeface="Courier New"/>
              </a:rPr>
              <a:t>resources&gt;</a:t>
            </a:r>
            <a:r>
              <a:rPr lang="en-US" b="1" dirty="0">
                <a:solidFill>
                  <a:srgbClr val="000000"/>
                </a:solidFill>
                <a:latin typeface="Courier New"/>
              </a:rPr>
              <a:t> </a:t>
            </a:r>
            <a:endParaRPr lang="en-US" b="1" dirty="0" smtClean="0">
              <a:solidFill>
                <a:srgbClr val="000000"/>
              </a:solidFill>
              <a:latin typeface="Courier New"/>
            </a:endParaRPr>
          </a:p>
          <a:p>
            <a:pPr marL="0" indent="0">
              <a:lnSpc>
                <a:spcPct val="100000"/>
              </a:lnSpc>
              <a:spcAft>
                <a:spcPts val="0"/>
              </a:spcAft>
              <a:buNone/>
            </a:pPr>
            <a:r>
              <a:rPr lang="en-US" dirty="0" smtClean="0">
                <a:solidFill>
                  <a:srgbClr val="0000FF"/>
                </a:solidFill>
                <a:latin typeface="Courier New"/>
              </a:rPr>
              <a:t>&lt;</a:t>
            </a:r>
            <a:r>
              <a:rPr lang="en-US" dirty="0">
                <a:solidFill>
                  <a:srgbClr val="0000FF"/>
                </a:solidFill>
                <a:latin typeface="Courier New"/>
              </a:rPr>
              <a:t>string</a:t>
            </a:r>
            <a:r>
              <a:rPr lang="en-US" dirty="0">
                <a:solidFill>
                  <a:srgbClr val="000000"/>
                </a:solidFill>
                <a:latin typeface="Courier New"/>
              </a:rPr>
              <a:t> </a:t>
            </a:r>
            <a:r>
              <a:rPr lang="en-US" dirty="0">
                <a:solidFill>
                  <a:srgbClr val="FF0000"/>
                </a:solidFill>
                <a:latin typeface="Courier New"/>
              </a:rPr>
              <a:t>name</a:t>
            </a:r>
            <a:r>
              <a:rPr lang="en-US" dirty="0">
                <a:solidFill>
                  <a:srgbClr val="000000"/>
                </a:solidFill>
                <a:latin typeface="Courier New"/>
              </a:rPr>
              <a:t>=</a:t>
            </a:r>
            <a:r>
              <a:rPr lang="en-US" b="1" dirty="0">
                <a:solidFill>
                  <a:srgbClr val="8000FF"/>
                </a:solidFill>
                <a:latin typeface="Courier New"/>
              </a:rPr>
              <a:t>"</a:t>
            </a:r>
            <a:r>
              <a:rPr lang="en-US" b="1" dirty="0" err="1">
                <a:solidFill>
                  <a:srgbClr val="8000FF"/>
                </a:solidFill>
                <a:latin typeface="Courier New"/>
              </a:rPr>
              <a:t>app_name</a:t>
            </a:r>
            <a:r>
              <a:rPr lang="en-US" b="1" dirty="0" smtClean="0">
                <a:solidFill>
                  <a:srgbClr val="8000FF"/>
                </a:solidFill>
                <a:latin typeface="Courier New"/>
              </a:rPr>
              <a:t>"</a:t>
            </a:r>
            <a:r>
              <a:rPr lang="en-US" dirty="0" smtClean="0">
                <a:solidFill>
                  <a:srgbClr val="0000FF"/>
                </a:solidFill>
                <a:latin typeface="Courier New"/>
              </a:rPr>
              <a:t>&gt;</a:t>
            </a:r>
            <a:r>
              <a:rPr lang="en-US" b="1" dirty="0" smtClean="0">
                <a:solidFill>
                  <a:srgbClr val="000000"/>
                </a:solidFill>
                <a:latin typeface="Courier New"/>
              </a:rPr>
              <a:t>Mon application</a:t>
            </a:r>
            <a:r>
              <a:rPr lang="en-US" dirty="0" smtClean="0">
                <a:solidFill>
                  <a:srgbClr val="0000FF"/>
                </a:solidFill>
                <a:latin typeface="Courier New"/>
              </a:rPr>
              <a:t>&lt;/</a:t>
            </a:r>
            <a:r>
              <a:rPr lang="en-US" dirty="0">
                <a:solidFill>
                  <a:srgbClr val="0000FF"/>
                </a:solidFill>
                <a:latin typeface="Courier New"/>
              </a:rPr>
              <a:t>string&gt;</a:t>
            </a:r>
            <a:r>
              <a:rPr lang="en-US" b="1" dirty="0">
                <a:solidFill>
                  <a:srgbClr val="000000"/>
                </a:solidFill>
                <a:latin typeface="Courier New"/>
              </a:rPr>
              <a:t> </a:t>
            </a:r>
            <a:endParaRPr lang="en-US" b="1" dirty="0" smtClean="0">
              <a:solidFill>
                <a:srgbClr val="000000"/>
              </a:solidFill>
              <a:latin typeface="Courier New"/>
            </a:endParaRPr>
          </a:p>
          <a:p>
            <a:pPr marL="0" indent="0">
              <a:lnSpc>
                <a:spcPct val="100000"/>
              </a:lnSpc>
              <a:spcAft>
                <a:spcPts val="0"/>
              </a:spcAft>
              <a:buNone/>
            </a:pPr>
            <a:r>
              <a:rPr lang="en-US" dirty="0" smtClean="0">
                <a:solidFill>
                  <a:srgbClr val="0000FF"/>
                </a:solidFill>
                <a:latin typeface="Courier New"/>
              </a:rPr>
              <a:t>&lt;</a:t>
            </a:r>
            <a:r>
              <a:rPr lang="en-US" dirty="0">
                <a:solidFill>
                  <a:srgbClr val="0000FF"/>
                </a:solidFill>
                <a:latin typeface="Courier New"/>
              </a:rPr>
              <a:t>string</a:t>
            </a:r>
            <a:r>
              <a:rPr lang="en-US" dirty="0">
                <a:solidFill>
                  <a:srgbClr val="000000"/>
                </a:solidFill>
                <a:latin typeface="Courier New"/>
              </a:rPr>
              <a:t> </a:t>
            </a:r>
            <a:r>
              <a:rPr lang="en-US" dirty="0">
                <a:solidFill>
                  <a:srgbClr val="FF0000"/>
                </a:solidFill>
                <a:latin typeface="Courier New"/>
              </a:rPr>
              <a:t>name</a:t>
            </a:r>
            <a:r>
              <a:rPr lang="en-US" dirty="0">
                <a:solidFill>
                  <a:srgbClr val="000000"/>
                </a:solidFill>
                <a:latin typeface="Courier New"/>
              </a:rPr>
              <a:t>=</a:t>
            </a:r>
            <a:r>
              <a:rPr lang="en-US" b="1" dirty="0">
                <a:solidFill>
                  <a:srgbClr val="8000FF"/>
                </a:solidFill>
                <a:latin typeface="Courier New"/>
              </a:rPr>
              <a:t>"</a:t>
            </a:r>
            <a:r>
              <a:rPr lang="en-US" b="1" dirty="0" err="1">
                <a:solidFill>
                  <a:srgbClr val="8000FF"/>
                </a:solidFill>
                <a:latin typeface="Courier New"/>
              </a:rPr>
              <a:t>server_url</a:t>
            </a:r>
            <a:r>
              <a:rPr lang="en-US" b="1" dirty="0">
                <a:solidFill>
                  <a:srgbClr val="8000FF"/>
                </a:solidFill>
                <a:latin typeface="Courier New"/>
              </a:rPr>
              <a:t>"</a:t>
            </a:r>
            <a:r>
              <a:rPr lang="en-US" dirty="0">
                <a:solidFill>
                  <a:srgbClr val="0000FF"/>
                </a:solidFill>
                <a:latin typeface="Courier New"/>
              </a:rPr>
              <a:t>&gt;</a:t>
            </a:r>
            <a:r>
              <a:rPr lang="en-US" b="1" u="sng" dirty="0" smtClean="0">
                <a:solidFill>
                  <a:srgbClr val="000000"/>
                </a:solidFill>
                <a:latin typeface="Courier New"/>
              </a:rPr>
              <a:t>http://mon.serveur.com</a:t>
            </a:r>
            <a:r>
              <a:rPr lang="en-US" dirty="0" smtClean="0">
                <a:solidFill>
                  <a:srgbClr val="0000FF"/>
                </a:solidFill>
                <a:latin typeface="Courier New"/>
              </a:rPr>
              <a:t>&lt;/</a:t>
            </a:r>
            <a:r>
              <a:rPr lang="en-US" dirty="0">
                <a:solidFill>
                  <a:srgbClr val="0000FF"/>
                </a:solidFill>
                <a:latin typeface="Courier New"/>
              </a:rPr>
              <a:t>string&gt;</a:t>
            </a:r>
            <a:r>
              <a:rPr lang="en-US" b="1" dirty="0">
                <a:solidFill>
                  <a:srgbClr val="000000"/>
                </a:solidFill>
                <a:latin typeface="Courier New"/>
              </a:rPr>
              <a:t> </a:t>
            </a:r>
            <a:endParaRPr lang="en-US" b="1" dirty="0" smtClean="0">
              <a:solidFill>
                <a:srgbClr val="000000"/>
              </a:solidFill>
              <a:latin typeface="Courier New"/>
            </a:endParaRPr>
          </a:p>
          <a:p>
            <a:pPr marL="0" indent="0">
              <a:lnSpc>
                <a:spcPct val="100000"/>
              </a:lnSpc>
              <a:spcAft>
                <a:spcPts val="0"/>
              </a:spcAft>
              <a:buNone/>
            </a:pPr>
            <a:r>
              <a:rPr lang="en-US" dirty="0">
                <a:solidFill>
                  <a:srgbClr val="0000FF"/>
                </a:solidFill>
                <a:latin typeface="Courier New"/>
              </a:rPr>
              <a:t>&lt;integer-array </a:t>
            </a:r>
            <a:r>
              <a:rPr lang="en-US" dirty="0" smtClean="0">
                <a:solidFill>
                  <a:srgbClr val="FF0000"/>
                </a:solidFill>
                <a:latin typeface="Courier New"/>
              </a:rPr>
              <a:t>name</a:t>
            </a:r>
            <a:r>
              <a:rPr lang="en-US" dirty="0" smtClean="0">
                <a:solidFill>
                  <a:srgbClr val="0000FF"/>
                </a:solidFill>
                <a:latin typeface="Courier New"/>
              </a:rPr>
              <a:t>=“</a:t>
            </a:r>
            <a:r>
              <a:rPr lang="en-US" dirty="0" err="1" smtClean="0">
                <a:solidFill>
                  <a:srgbClr val="0000FF"/>
                </a:solidFill>
                <a:latin typeface="Courier New"/>
              </a:rPr>
              <a:t>codes_postaux</a:t>
            </a:r>
            <a:r>
              <a:rPr lang="en-US" dirty="0">
                <a:solidFill>
                  <a:srgbClr val="0000FF"/>
                </a:solidFill>
                <a:latin typeface="Courier New"/>
              </a:rPr>
              <a:t>“&gt;</a:t>
            </a:r>
          </a:p>
          <a:p>
            <a:pPr marL="0" indent="0">
              <a:lnSpc>
                <a:spcPct val="100000"/>
              </a:lnSpc>
              <a:spcAft>
                <a:spcPts val="0"/>
              </a:spcAft>
              <a:buNone/>
            </a:pPr>
            <a:r>
              <a:rPr lang="en-US" dirty="0">
                <a:solidFill>
                  <a:srgbClr val="0000FF"/>
                </a:solidFill>
                <a:latin typeface="Courier New"/>
              </a:rPr>
              <a:t>&lt;item&gt;64100&lt;/item&gt;</a:t>
            </a:r>
          </a:p>
          <a:p>
            <a:pPr marL="0" indent="0">
              <a:lnSpc>
                <a:spcPct val="100000"/>
              </a:lnSpc>
              <a:spcAft>
                <a:spcPts val="0"/>
              </a:spcAft>
              <a:buNone/>
            </a:pPr>
            <a:r>
              <a:rPr lang="en-US" dirty="0">
                <a:solidFill>
                  <a:srgbClr val="0000FF"/>
                </a:solidFill>
                <a:latin typeface="Courier New"/>
              </a:rPr>
              <a:t>&lt;item&gt;33000&lt;/item&gt;</a:t>
            </a:r>
          </a:p>
          <a:p>
            <a:pPr marL="0" indent="0">
              <a:lnSpc>
                <a:spcPct val="100000"/>
              </a:lnSpc>
              <a:spcAft>
                <a:spcPts val="0"/>
              </a:spcAft>
              <a:buNone/>
            </a:pPr>
            <a:r>
              <a:rPr lang="en-US" dirty="0">
                <a:solidFill>
                  <a:srgbClr val="0000FF"/>
                </a:solidFill>
                <a:latin typeface="Courier New"/>
              </a:rPr>
              <a:t>&lt;/integer-array</a:t>
            </a:r>
            <a:r>
              <a:rPr lang="en-US" dirty="0" smtClean="0">
                <a:solidFill>
                  <a:srgbClr val="0000FF"/>
                </a:solidFill>
                <a:latin typeface="Courier New"/>
              </a:rPr>
              <a:t>&gt;</a:t>
            </a:r>
          </a:p>
          <a:p>
            <a:pPr marL="0" indent="0">
              <a:lnSpc>
                <a:spcPct val="100000"/>
              </a:lnSpc>
              <a:spcAft>
                <a:spcPts val="0"/>
              </a:spcAft>
              <a:buNone/>
            </a:pPr>
            <a:r>
              <a:rPr lang="en-US" dirty="0">
                <a:solidFill>
                  <a:srgbClr val="0000FF"/>
                </a:solidFill>
                <a:latin typeface="Courier New"/>
              </a:rPr>
              <a:t>&lt;string-array </a:t>
            </a:r>
            <a:r>
              <a:rPr lang="en-US" dirty="0">
                <a:solidFill>
                  <a:srgbClr val="FF0000"/>
                </a:solidFill>
                <a:latin typeface="Courier New"/>
              </a:rPr>
              <a:t>name</a:t>
            </a:r>
            <a:r>
              <a:rPr lang="en-US" dirty="0">
                <a:solidFill>
                  <a:srgbClr val="0000FF"/>
                </a:solidFill>
                <a:latin typeface="Courier New"/>
              </a:rPr>
              <a:t>= “</a:t>
            </a:r>
            <a:r>
              <a:rPr lang="en-US" dirty="0" err="1">
                <a:solidFill>
                  <a:srgbClr val="0000FF"/>
                </a:solidFill>
                <a:latin typeface="Courier New"/>
              </a:rPr>
              <a:t>planetes</a:t>
            </a:r>
            <a:r>
              <a:rPr lang="en-US" dirty="0">
                <a:solidFill>
                  <a:srgbClr val="0000FF"/>
                </a:solidFill>
                <a:latin typeface="Courier New"/>
              </a:rPr>
              <a:t>“&gt;</a:t>
            </a:r>
          </a:p>
          <a:p>
            <a:pPr marL="0" indent="0">
              <a:lnSpc>
                <a:spcPct val="100000"/>
              </a:lnSpc>
              <a:spcAft>
                <a:spcPts val="0"/>
              </a:spcAft>
              <a:buNone/>
            </a:pPr>
            <a:r>
              <a:rPr lang="en-US" dirty="0">
                <a:solidFill>
                  <a:srgbClr val="0000FF"/>
                </a:solidFill>
                <a:latin typeface="Courier New"/>
              </a:rPr>
              <a:t>&lt;item&gt;</a:t>
            </a:r>
            <a:r>
              <a:rPr lang="en-US" dirty="0" err="1">
                <a:solidFill>
                  <a:srgbClr val="0000FF"/>
                </a:solidFill>
                <a:latin typeface="Courier New"/>
              </a:rPr>
              <a:t>Mercure</a:t>
            </a:r>
            <a:r>
              <a:rPr lang="en-US" dirty="0">
                <a:solidFill>
                  <a:srgbClr val="0000FF"/>
                </a:solidFill>
                <a:latin typeface="Courier New"/>
              </a:rPr>
              <a:t>&lt;/item&gt;</a:t>
            </a:r>
          </a:p>
          <a:p>
            <a:pPr marL="0" indent="0">
              <a:lnSpc>
                <a:spcPct val="100000"/>
              </a:lnSpc>
              <a:spcAft>
                <a:spcPts val="0"/>
              </a:spcAft>
              <a:buNone/>
            </a:pPr>
            <a:r>
              <a:rPr lang="en-US" dirty="0">
                <a:solidFill>
                  <a:srgbClr val="0000FF"/>
                </a:solidFill>
                <a:latin typeface="Courier New"/>
              </a:rPr>
              <a:t>&lt;item&gt;Venus&lt;/item&gt;</a:t>
            </a:r>
          </a:p>
          <a:p>
            <a:pPr marL="0" indent="0">
              <a:lnSpc>
                <a:spcPct val="100000"/>
              </a:lnSpc>
              <a:spcAft>
                <a:spcPts val="0"/>
              </a:spcAft>
              <a:buNone/>
            </a:pPr>
            <a:r>
              <a:rPr lang="en-US" dirty="0">
                <a:solidFill>
                  <a:srgbClr val="0000FF"/>
                </a:solidFill>
                <a:latin typeface="Courier New"/>
              </a:rPr>
              <a:t>&lt;/string-array</a:t>
            </a:r>
            <a:r>
              <a:rPr lang="en-US" dirty="0" smtClean="0">
                <a:solidFill>
                  <a:srgbClr val="0000FF"/>
                </a:solidFill>
                <a:latin typeface="Courier New"/>
              </a:rPr>
              <a:t>&gt;</a:t>
            </a:r>
          </a:p>
          <a:p>
            <a:pPr marL="0" indent="0">
              <a:lnSpc>
                <a:spcPct val="100000"/>
              </a:lnSpc>
              <a:spcAft>
                <a:spcPts val="0"/>
              </a:spcAft>
              <a:buNone/>
            </a:pPr>
            <a:r>
              <a:rPr lang="nl-NL" dirty="0">
                <a:solidFill>
                  <a:srgbClr val="0000FF"/>
                </a:solidFill>
                <a:latin typeface="Courier New"/>
              </a:rPr>
              <a:t>&lt;dimen </a:t>
            </a:r>
            <a:r>
              <a:rPr lang="nl-NL" dirty="0">
                <a:solidFill>
                  <a:srgbClr val="FF0000"/>
                </a:solidFill>
                <a:latin typeface="Courier New"/>
              </a:rPr>
              <a:t>name</a:t>
            </a:r>
            <a:r>
              <a:rPr lang="nl-NL" dirty="0">
                <a:solidFill>
                  <a:srgbClr val="0000FF"/>
                </a:solidFill>
                <a:latin typeface="Courier New"/>
              </a:rPr>
              <a:t> “taille“&gt;55px&lt;/dimen&gt;</a:t>
            </a:r>
            <a:endParaRPr lang="en-US" dirty="0">
              <a:solidFill>
                <a:srgbClr val="0000FF"/>
              </a:solidFill>
              <a:latin typeface="Courier New"/>
            </a:endParaRPr>
          </a:p>
          <a:p>
            <a:pPr marL="0" indent="0">
              <a:lnSpc>
                <a:spcPct val="100000"/>
              </a:lnSpc>
              <a:spcAft>
                <a:spcPts val="0"/>
              </a:spcAft>
              <a:buNone/>
            </a:pPr>
            <a:r>
              <a:rPr lang="en-US" dirty="0" smtClean="0">
                <a:solidFill>
                  <a:srgbClr val="0000FF"/>
                </a:solidFill>
                <a:latin typeface="Courier New"/>
              </a:rPr>
              <a:t>&lt;/</a:t>
            </a:r>
            <a:r>
              <a:rPr lang="en-US" dirty="0">
                <a:solidFill>
                  <a:srgbClr val="0000FF"/>
                </a:solidFill>
                <a:latin typeface="Courier New"/>
              </a:rPr>
              <a:t>resources&gt;</a:t>
            </a:r>
            <a:endParaRPr lang="en-US" dirty="0"/>
          </a:p>
          <a:p>
            <a:pPr>
              <a:lnSpc>
                <a:spcPct val="120000"/>
              </a:lnSpc>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42</a:t>
            </a:fld>
            <a:endParaRPr kumimoji="0" lang="en-US"/>
          </a:p>
        </p:txBody>
      </p:sp>
      <p:sp>
        <p:nvSpPr>
          <p:cNvPr id="2" name="Title 1"/>
          <p:cNvSpPr>
            <a:spLocks noGrp="1"/>
          </p:cNvSpPr>
          <p:nvPr>
            <p:ph type="title"/>
          </p:nvPr>
        </p:nvSpPr>
        <p:spPr>
          <a:xfrm>
            <a:off x="900176" y="695552"/>
            <a:ext cx="7467600" cy="530034"/>
          </a:xfrm>
        </p:spPr>
        <p:txBody>
          <a:bodyPr>
            <a:normAutofit fontScale="90000"/>
          </a:bodyPr>
          <a:lstStyle/>
          <a:p>
            <a:pPr algn="ctr"/>
            <a:r>
              <a:rPr lang="fr-FR" dirty="0" smtClean="0"/>
              <a:t>Ressources &amp; valeurs</a:t>
            </a:r>
            <a:endParaRPr lang="fr-FR" dirty="0"/>
          </a:p>
        </p:txBody>
      </p:sp>
    </p:spTree>
    <p:extLst>
      <p:ext uri="{BB962C8B-B14F-4D97-AF65-F5344CB8AC3E}">
        <p14:creationId xmlns:p14="http://schemas.microsoft.com/office/powerpoint/2010/main" val="389378180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fontScale="85000" lnSpcReduction="20000"/>
          </a:bodyPr>
          <a:lstStyle/>
          <a:p>
            <a:pPr>
              <a:lnSpc>
                <a:spcPct val="120000"/>
              </a:lnSpc>
            </a:pPr>
            <a:r>
              <a:rPr lang="fr-FR" dirty="0" smtClean="0"/>
              <a:t>L’ensemble ressources sont modélisés par la classe « R.java »  et les sous dossiers par des classes internes  à R</a:t>
            </a:r>
          </a:p>
          <a:p>
            <a:pPr>
              <a:lnSpc>
                <a:spcPct val="120000"/>
              </a:lnSpc>
            </a:pPr>
            <a:endParaRPr lang="fr-FR" dirty="0" smtClean="0"/>
          </a:p>
          <a:p>
            <a:pPr>
              <a:lnSpc>
                <a:spcPct val="120000"/>
              </a:lnSpc>
            </a:pPr>
            <a:r>
              <a:rPr lang="fr-FR" dirty="0" smtClean="0"/>
              <a:t>Chaque ressource est un attribut de la classe représentant le sous dossier dans lequel il est déclaré</a:t>
            </a:r>
          </a:p>
          <a:p>
            <a:pPr>
              <a:lnSpc>
                <a:spcPct val="120000"/>
              </a:lnSpc>
            </a:pPr>
            <a:endParaRPr lang="fr-FR" dirty="0"/>
          </a:p>
          <a:p>
            <a:pPr>
              <a:lnSpc>
                <a:spcPct val="120000"/>
              </a:lnSpc>
            </a:pPr>
            <a:endParaRPr lang="fr-FR" dirty="0" smtClean="0"/>
          </a:p>
          <a:p>
            <a:pPr>
              <a:lnSpc>
                <a:spcPct val="120000"/>
              </a:lnSpc>
            </a:pPr>
            <a:r>
              <a:rPr lang="fr-FR" dirty="0" smtClean="0"/>
              <a:t/>
            </a:r>
            <a:br>
              <a:rPr lang="fr-FR" dirty="0" smtClean="0"/>
            </a:br>
            <a:endParaRPr lang="fr-FR" dirty="0" smtClean="0"/>
          </a:p>
          <a:p>
            <a:pPr marL="0" indent="0">
              <a:lnSpc>
                <a:spcPct val="120000"/>
              </a:lnSpc>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43</a:t>
            </a:fld>
            <a:endParaRPr kumimoji="0" lang="en-US"/>
          </a:p>
        </p:txBody>
      </p:sp>
      <p:sp>
        <p:nvSpPr>
          <p:cNvPr id="2" name="Title 1"/>
          <p:cNvSpPr>
            <a:spLocks noGrp="1"/>
          </p:cNvSpPr>
          <p:nvPr>
            <p:ph type="title"/>
          </p:nvPr>
        </p:nvSpPr>
        <p:spPr>
          <a:xfrm>
            <a:off x="735145" y="652010"/>
            <a:ext cx="7467600" cy="530034"/>
          </a:xfrm>
        </p:spPr>
        <p:txBody>
          <a:bodyPr>
            <a:normAutofit fontScale="90000"/>
          </a:bodyPr>
          <a:lstStyle/>
          <a:p>
            <a:pPr algn="ctr"/>
            <a:r>
              <a:rPr lang="fr-FR" dirty="0" smtClean="0"/>
              <a:t>Référencer les ressources</a:t>
            </a:r>
            <a:endParaRPr lang="fr-FR" dirty="0"/>
          </a:p>
        </p:txBody>
      </p:sp>
      <p:grpSp>
        <p:nvGrpSpPr>
          <p:cNvPr id="6" name="Group 5"/>
          <p:cNvGrpSpPr/>
          <p:nvPr/>
        </p:nvGrpSpPr>
        <p:grpSpPr>
          <a:xfrm>
            <a:off x="4863324" y="5493720"/>
            <a:ext cx="3583681" cy="990738"/>
            <a:chOff x="1018386" y="3891574"/>
            <a:chExt cx="3583681" cy="990738"/>
          </a:xfrm>
        </p:grpSpPr>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386" y="3891574"/>
              <a:ext cx="1533739" cy="990738"/>
            </a:xfrm>
            <a:prstGeom prst="rect">
              <a:avLst/>
            </a:prstGeom>
          </p:spPr>
        </p:pic>
        <p:sp>
          <p:nvSpPr>
            <p:cNvPr id="9" name="TextBox 8"/>
            <p:cNvSpPr txBox="1"/>
            <p:nvPr/>
          </p:nvSpPr>
          <p:spPr>
            <a:xfrm>
              <a:off x="3248811" y="3935115"/>
              <a:ext cx="1353256" cy="307777"/>
            </a:xfrm>
            <a:prstGeom prst="rect">
              <a:avLst/>
            </a:prstGeom>
            <a:noFill/>
          </p:spPr>
          <p:txBody>
            <a:bodyPr wrap="none" rtlCol="0">
              <a:spAutoFit/>
            </a:bodyPr>
            <a:lstStyle/>
            <a:p>
              <a:r>
                <a:rPr lang="fr-FR" dirty="0" err="1" smtClean="0">
                  <a:solidFill>
                    <a:schemeClr val="tx1"/>
                  </a:solidFill>
                </a:rPr>
                <a:t>R.layout.accueil</a:t>
              </a:r>
              <a:endParaRPr lang="fr-FR" dirty="0">
                <a:solidFill>
                  <a:schemeClr val="tx1"/>
                </a:solidFill>
              </a:endParaRPr>
            </a:p>
          </p:txBody>
        </p:sp>
        <p:cxnSp>
          <p:nvCxnSpPr>
            <p:cNvPr id="11" name="Straight Arrow Connector 10"/>
            <p:cNvCxnSpPr/>
            <p:nvPr/>
          </p:nvCxnSpPr>
          <p:spPr>
            <a:xfrm>
              <a:off x="2174754" y="4089004"/>
              <a:ext cx="10740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463033" y="3834996"/>
            <a:ext cx="6534338" cy="1600438"/>
            <a:chOff x="1201776" y="4896826"/>
            <a:chExt cx="6534338" cy="1600438"/>
          </a:xfrm>
        </p:grpSpPr>
        <p:sp>
          <p:nvSpPr>
            <p:cNvPr id="12" name="TextBox 11"/>
            <p:cNvSpPr txBox="1"/>
            <p:nvPr/>
          </p:nvSpPr>
          <p:spPr>
            <a:xfrm>
              <a:off x="1201776" y="4896826"/>
              <a:ext cx="6534338" cy="1600438"/>
            </a:xfrm>
            <a:prstGeom prst="rect">
              <a:avLst/>
            </a:prstGeom>
            <a:noFill/>
          </p:spPr>
          <p:txBody>
            <a:bodyPr wrap="square" rtlCol="0">
              <a:spAutoFit/>
            </a:bodyPr>
            <a:lstStyle/>
            <a:p>
              <a:pPr marL="0" indent="0" algn="l">
                <a:lnSpc>
                  <a:spcPct val="100000"/>
                </a:lnSpc>
                <a:spcAft>
                  <a:spcPts val="0"/>
                </a:spcAft>
                <a:buNone/>
              </a:pPr>
              <a:r>
                <a:rPr lang="en-US" dirty="0">
                  <a:solidFill>
                    <a:srgbClr val="FF0000"/>
                  </a:solidFill>
                  <a:latin typeface="Courier New"/>
                </a:rPr>
                <a:t>&lt;?</a:t>
              </a:r>
              <a:r>
                <a:rPr lang="en-US" dirty="0">
                  <a:solidFill>
                    <a:srgbClr val="0000FF"/>
                  </a:solidFill>
                  <a:latin typeface="Courier New"/>
                </a:rPr>
                <a:t>xml</a:t>
              </a:r>
              <a:r>
                <a:rPr lang="en-US" dirty="0">
                  <a:solidFill>
                    <a:srgbClr val="000000"/>
                  </a:solidFill>
                  <a:latin typeface="Courier New"/>
                </a:rPr>
                <a:t> </a:t>
              </a:r>
              <a:r>
                <a:rPr lang="en-US" dirty="0">
                  <a:solidFill>
                    <a:srgbClr val="FF0000"/>
                  </a:solidFill>
                  <a:latin typeface="Courier New"/>
                </a:rPr>
                <a:t>version</a:t>
              </a:r>
              <a:r>
                <a:rPr lang="en-US" dirty="0">
                  <a:solidFill>
                    <a:srgbClr val="000000"/>
                  </a:solidFill>
                  <a:latin typeface="Courier New"/>
                </a:rPr>
                <a:t>=</a:t>
              </a:r>
              <a:r>
                <a:rPr lang="en-US" b="1" dirty="0">
                  <a:solidFill>
                    <a:srgbClr val="8000FF"/>
                  </a:solidFill>
                  <a:latin typeface="Courier New"/>
                </a:rPr>
                <a:t>"1.0"</a:t>
              </a:r>
              <a:r>
                <a:rPr lang="en-US" dirty="0">
                  <a:solidFill>
                    <a:srgbClr val="000000"/>
                  </a:solidFill>
                  <a:latin typeface="Courier New"/>
                </a:rPr>
                <a:t> </a:t>
              </a:r>
              <a:r>
                <a:rPr lang="en-US" dirty="0">
                  <a:solidFill>
                    <a:srgbClr val="FF0000"/>
                  </a:solidFill>
                  <a:latin typeface="Courier New"/>
                </a:rPr>
                <a:t>encoding</a:t>
              </a:r>
              <a:r>
                <a:rPr lang="en-US" dirty="0">
                  <a:solidFill>
                    <a:srgbClr val="000000"/>
                  </a:solidFill>
                  <a:latin typeface="Courier New"/>
                </a:rPr>
                <a:t>=</a:t>
              </a:r>
              <a:r>
                <a:rPr lang="en-US" b="1" dirty="0">
                  <a:solidFill>
                    <a:srgbClr val="8000FF"/>
                  </a:solidFill>
                  <a:latin typeface="Courier New"/>
                </a:rPr>
                <a:t>"utf-8"</a:t>
              </a:r>
              <a:r>
                <a:rPr lang="en-US" dirty="0">
                  <a:solidFill>
                    <a:srgbClr val="FF0000"/>
                  </a:solidFill>
                  <a:latin typeface="Courier New"/>
                </a:rPr>
                <a:t>?&gt;</a:t>
              </a:r>
              <a:r>
                <a:rPr lang="en-US" b="1" dirty="0">
                  <a:solidFill>
                    <a:srgbClr val="000000"/>
                  </a:solidFill>
                  <a:latin typeface="Courier New"/>
                </a:rPr>
                <a:t> </a:t>
              </a:r>
            </a:p>
            <a:p>
              <a:pPr marL="0" indent="0" algn="l">
                <a:lnSpc>
                  <a:spcPct val="100000"/>
                </a:lnSpc>
                <a:spcAft>
                  <a:spcPts val="0"/>
                </a:spcAft>
                <a:buNone/>
              </a:pPr>
              <a:r>
                <a:rPr lang="en-US" dirty="0">
                  <a:solidFill>
                    <a:srgbClr val="0000FF"/>
                  </a:solidFill>
                  <a:latin typeface="Courier New"/>
                </a:rPr>
                <a:t>&lt;resources&gt;</a:t>
              </a:r>
              <a:r>
                <a:rPr lang="en-US" b="1" dirty="0">
                  <a:solidFill>
                    <a:srgbClr val="000000"/>
                  </a:solidFill>
                  <a:latin typeface="Courier New"/>
                </a:rPr>
                <a:t> </a:t>
              </a:r>
              <a:endParaRPr lang="en-US" b="1" dirty="0" smtClean="0">
                <a:solidFill>
                  <a:srgbClr val="000000"/>
                </a:solidFill>
                <a:latin typeface="Courier New"/>
              </a:endParaRPr>
            </a:p>
            <a:p>
              <a:pPr marL="0" indent="0" algn="l">
                <a:lnSpc>
                  <a:spcPct val="100000"/>
                </a:lnSpc>
                <a:spcAft>
                  <a:spcPts val="0"/>
                </a:spcAft>
                <a:buNone/>
              </a:pPr>
              <a:endParaRPr lang="en-US" b="1" dirty="0">
                <a:solidFill>
                  <a:srgbClr val="000000"/>
                </a:solidFill>
                <a:latin typeface="Courier New"/>
              </a:endParaRPr>
            </a:p>
            <a:p>
              <a:pPr marL="0" indent="0" algn="l">
                <a:lnSpc>
                  <a:spcPct val="100000"/>
                </a:lnSpc>
                <a:spcAft>
                  <a:spcPts val="0"/>
                </a:spcAft>
                <a:buNone/>
              </a:pPr>
              <a:r>
                <a:rPr lang="en-US" dirty="0">
                  <a:solidFill>
                    <a:srgbClr val="0000FF"/>
                  </a:solidFill>
                  <a:latin typeface="Courier New"/>
                </a:rPr>
                <a:t>&lt;string</a:t>
              </a:r>
              <a:r>
                <a:rPr lang="en-US" dirty="0">
                  <a:solidFill>
                    <a:srgbClr val="000000"/>
                  </a:solidFill>
                  <a:latin typeface="Courier New"/>
                </a:rPr>
                <a:t> </a:t>
              </a:r>
              <a:r>
                <a:rPr lang="en-US" dirty="0">
                  <a:solidFill>
                    <a:srgbClr val="FF0000"/>
                  </a:solidFill>
                  <a:latin typeface="Courier New"/>
                </a:rPr>
                <a:t>name</a:t>
              </a:r>
              <a:r>
                <a:rPr lang="en-US" dirty="0">
                  <a:solidFill>
                    <a:srgbClr val="000000"/>
                  </a:solidFill>
                  <a:latin typeface="Courier New"/>
                </a:rPr>
                <a:t>=</a:t>
              </a:r>
              <a:r>
                <a:rPr lang="en-US" b="1" dirty="0">
                  <a:solidFill>
                    <a:srgbClr val="8000FF"/>
                  </a:solidFill>
                  <a:latin typeface="Courier New"/>
                </a:rPr>
                <a:t>"</a:t>
              </a:r>
              <a:r>
                <a:rPr lang="en-US" b="1" dirty="0" err="1">
                  <a:solidFill>
                    <a:srgbClr val="8000FF"/>
                  </a:solidFill>
                  <a:latin typeface="Courier New"/>
                </a:rPr>
                <a:t>app_name</a:t>
              </a:r>
              <a:r>
                <a:rPr lang="en-US" b="1" dirty="0">
                  <a:solidFill>
                    <a:srgbClr val="8000FF"/>
                  </a:solidFill>
                  <a:latin typeface="Courier New"/>
                </a:rPr>
                <a:t>"</a:t>
              </a:r>
              <a:r>
                <a:rPr lang="en-US" dirty="0">
                  <a:solidFill>
                    <a:srgbClr val="0000FF"/>
                  </a:solidFill>
                  <a:latin typeface="Courier New"/>
                </a:rPr>
                <a:t>&gt;</a:t>
              </a:r>
              <a:r>
                <a:rPr lang="en-US" b="1" dirty="0">
                  <a:solidFill>
                    <a:srgbClr val="000000"/>
                  </a:solidFill>
                  <a:latin typeface="Courier New"/>
                </a:rPr>
                <a:t>Mon application</a:t>
              </a:r>
              <a:r>
                <a:rPr lang="en-US" dirty="0">
                  <a:solidFill>
                    <a:srgbClr val="0000FF"/>
                  </a:solidFill>
                  <a:latin typeface="Courier New"/>
                </a:rPr>
                <a:t>&lt;/string</a:t>
              </a:r>
              <a:r>
                <a:rPr lang="en-US" dirty="0" smtClean="0">
                  <a:solidFill>
                    <a:srgbClr val="0000FF"/>
                  </a:solidFill>
                  <a:latin typeface="Courier New"/>
                </a:rPr>
                <a:t>&gt;</a:t>
              </a:r>
            </a:p>
            <a:p>
              <a:pPr marL="0" indent="0" algn="l">
                <a:lnSpc>
                  <a:spcPct val="100000"/>
                </a:lnSpc>
                <a:spcAft>
                  <a:spcPts val="0"/>
                </a:spcAft>
                <a:buNone/>
              </a:pPr>
              <a:r>
                <a:rPr lang="en-US" b="1" dirty="0" smtClean="0">
                  <a:solidFill>
                    <a:srgbClr val="0000FF"/>
                  </a:solidFill>
                  <a:latin typeface="Courier New"/>
                </a:rPr>
                <a:t>……</a:t>
              </a:r>
            </a:p>
            <a:p>
              <a:pPr marL="0" indent="0" algn="l">
                <a:lnSpc>
                  <a:spcPct val="100000"/>
                </a:lnSpc>
                <a:spcAft>
                  <a:spcPts val="0"/>
                </a:spcAft>
                <a:buNone/>
              </a:pPr>
              <a:r>
                <a:rPr lang="en-US" b="1" dirty="0" smtClean="0">
                  <a:solidFill>
                    <a:srgbClr val="0000FF"/>
                  </a:solidFill>
                  <a:latin typeface="Courier New"/>
                </a:rPr>
                <a:t>&lt;/resources&gt;</a:t>
              </a:r>
              <a:r>
                <a:rPr lang="en-US" b="1" dirty="0" smtClean="0">
                  <a:solidFill>
                    <a:srgbClr val="000000"/>
                  </a:solidFill>
                  <a:latin typeface="Courier New"/>
                </a:rPr>
                <a:t> </a:t>
              </a:r>
              <a:endParaRPr lang="en-US" b="1" dirty="0">
                <a:solidFill>
                  <a:srgbClr val="000000"/>
                </a:solidFill>
                <a:latin typeface="Courier New"/>
              </a:endParaRPr>
            </a:p>
            <a:p>
              <a:pPr algn="l"/>
              <a:endParaRPr lang="fr-FR" dirty="0"/>
            </a:p>
          </p:txBody>
        </p:sp>
        <p:sp>
          <p:nvSpPr>
            <p:cNvPr id="13" name="TextBox 12"/>
            <p:cNvSpPr txBox="1"/>
            <p:nvPr/>
          </p:nvSpPr>
          <p:spPr>
            <a:xfrm>
              <a:off x="5882922" y="5974044"/>
              <a:ext cx="1542410" cy="307777"/>
            </a:xfrm>
            <a:prstGeom prst="rect">
              <a:avLst/>
            </a:prstGeom>
            <a:noFill/>
          </p:spPr>
          <p:txBody>
            <a:bodyPr wrap="none" rtlCol="0">
              <a:spAutoFit/>
            </a:bodyPr>
            <a:lstStyle/>
            <a:p>
              <a:r>
                <a:rPr lang="fr-FR" dirty="0" err="1" smtClean="0">
                  <a:solidFill>
                    <a:schemeClr val="tx1"/>
                  </a:solidFill>
                </a:rPr>
                <a:t>R.string.app_name</a:t>
              </a:r>
              <a:endParaRPr lang="fr-FR" dirty="0">
                <a:solidFill>
                  <a:schemeClr val="tx1"/>
                </a:solidFill>
              </a:endParaRPr>
            </a:p>
          </p:txBody>
        </p:sp>
        <p:cxnSp>
          <p:nvCxnSpPr>
            <p:cNvPr id="15" name="Straight Arrow Connector 14"/>
            <p:cNvCxnSpPr/>
            <p:nvPr/>
          </p:nvCxnSpPr>
          <p:spPr>
            <a:xfrm>
              <a:off x="4080452" y="5781683"/>
              <a:ext cx="1842276" cy="3462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082296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912318" cy="4483608"/>
          </a:xfrm>
        </p:spPr>
        <p:txBody>
          <a:bodyPr>
            <a:normAutofit fontScale="70000" lnSpcReduction="20000"/>
          </a:bodyPr>
          <a:lstStyle/>
          <a:p>
            <a:r>
              <a:rPr lang="fr-FR" dirty="0" smtClean="0"/>
              <a:t>Dans le code (java), on </a:t>
            </a:r>
            <a:r>
              <a:rPr lang="fr-FR" dirty="0"/>
              <a:t>obtient une instance de cette classe par </a:t>
            </a:r>
            <a:r>
              <a:rPr lang="fr-FR" dirty="0" err="1"/>
              <a:t>getResources</a:t>
            </a:r>
            <a:r>
              <a:rPr lang="fr-FR" dirty="0"/>
              <a:t>() </a:t>
            </a:r>
            <a:endParaRPr lang="fr-FR" dirty="0" smtClean="0"/>
          </a:p>
          <a:p>
            <a:endParaRPr lang="fr-FR" dirty="0" smtClean="0"/>
          </a:p>
          <a:p>
            <a:r>
              <a:rPr lang="fr-FR" dirty="0" smtClean="0"/>
              <a:t>Principales </a:t>
            </a:r>
            <a:r>
              <a:rPr lang="fr-FR" dirty="0"/>
              <a:t>méthodes de la classe </a:t>
            </a:r>
            <a:r>
              <a:rPr lang="fr-FR" dirty="0" err="1"/>
              <a:t>Resources</a:t>
            </a:r>
            <a:r>
              <a:rPr lang="fr-FR" dirty="0"/>
              <a:t> (le paramètre est </a:t>
            </a:r>
            <a:r>
              <a:rPr lang="fr-FR" dirty="0" smtClean="0"/>
              <a:t>un identifiant </a:t>
            </a:r>
            <a:r>
              <a:rPr lang="fr-FR" dirty="0"/>
              <a:t>défini dans R de la forme </a:t>
            </a:r>
            <a:r>
              <a:rPr lang="fr-FR" dirty="0" err="1">
                <a:solidFill>
                  <a:srgbClr val="C00000"/>
                </a:solidFill>
              </a:rPr>
              <a:t>R.type.nom</a:t>
            </a:r>
            <a:r>
              <a:rPr lang="fr-FR" dirty="0"/>
              <a:t>) </a:t>
            </a:r>
            <a:r>
              <a:rPr lang="fr-FR" dirty="0" smtClean="0"/>
              <a:t>:</a:t>
            </a:r>
          </a:p>
          <a:p>
            <a:pPr lvl="1"/>
            <a:r>
              <a:rPr lang="fr-FR" dirty="0" err="1" smtClean="0"/>
              <a:t>boolean</a:t>
            </a:r>
            <a:r>
              <a:rPr lang="fr-FR" dirty="0" smtClean="0"/>
              <a:t> </a:t>
            </a:r>
            <a:r>
              <a:rPr lang="fr-FR" dirty="0" err="1"/>
              <a:t>getBoolean</a:t>
            </a:r>
            <a:r>
              <a:rPr lang="fr-FR" dirty="0"/>
              <a:t>(</a:t>
            </a:r>
            <a:r>
              <a:rPr lang="fr-FR" dirty="0" err="1"/>
              <a:t>int</a:t>
            </a:r>
            <a:r>
              <a:rPr lang="fr-FR" dirty="0" smtClean="0"/>
              <a:t>)</a:t>
            </a:r>
          </a:p>
          <a:p>
            <a:pPr lvl="1"/>
            <a:r>
              <a:rPr lang="fr-FR" dirty="0" err="1" smtClean="0"/>
              <a:t>int</a:t>
            </a:r>
            <a:r>
              <a:rPr lang="fr-FR" dirty="0" smtClean="0"/>
              <a:t> </a:t>
            </a:r>
            <a:r>
              <a:rPr lang="fr-FR" dirty="0" err="1" smtClean="0"/>
              <a:t>getInteger</a:t>
            </a:r>
            <a:r>
              <a:rPr lang="fr-FR" dirty="0" smtClean="0"/>
              <a:t>(</a:t>
            </a:r>
            <a:r>
              <a:rPr lang="fr-FR" dirty="0" err="1" smtClean="0"/>
              <a:t>int</a:t>
            </a:r>
            <a:r>
              <a:rPr lang="fr-FR" dirty="0" smtClean="0"/>
              <a:t>)</a:t>
            </a:r>
          </a:p>
          <a:p>
            <a:pPr lvl="1"/>
            <a:r>
              <a:rPr lang="fr-FR" dirty="0" err="1" smtClean="0"/>
              <a:t>int</a:t>
            </a:r>
            <a:r>
              <a:rPr lang="fr-FR" dirty="0"/>
              <a:t>[] </a:t>
            </a:r>
            <a:r>
              <a:rPr lang="fr-FR" dirty="0" err="1" smtClean="0"/>
              <a:t>getArray</a:t>
            </a:r>
            <a:r>
              <a:rPr lang="fr-FR" dirty="0" smtClean="0"/>
              <a:t>(</a:t>
            </a:r>
            <a:r>
              <a:rPr lang="fr-FR" dirty="0" err="1" smtClean="0"/>
              <a:t>int</a:t>
            </a:r>
            <a:r>
              <a:rPr lang="fr-FR" dirty="0" smtClean="0"/>
              <a:t>)</a:t>
            </a:r>
          </a:p>
          <a:p>
            <a:pPr lvl="1"/>
            <a:r>
              <a:rPr lang="fr-FR" dirty="0" smtClean="0"/>
              <a:t>String </a:t>
            </a:r>
            <a:r>
              <a:rPr lang="fr-FR" dirty="0" err="1"/>
              <a:t>getString</a:t>
            </a:r>
            <a:r>
              <a:rPr lang="fr-FR" dirty="0"/>
              <a:t>(</a:t>
            </a:r>
            <a:r>
              <a:rPr lang="fr-FR" dirty="0" err="1"/>
              <a:t>int</a:t>
            </a:r>
            <a:r>
              <a:rPr lang="fr-FR" dirty="0" smtClean="0"/>
              <a:t>)</a:t>
            </a:r>
          </a:p>
          <a:p>
            <a:pPr lvl="1"/>
            <a:r>
              <a:rPr lang="fr-FR" dirty="0" smtClean="0"/>
              <a:t>String</a:t>
            </a:r>
            <a:r>
              <a:rPr lang="fr-FR" dirty="0"/>
              <a:t>[] </a:t>
            </a:r>
            <a:r>
              <a:rPr lang="fr-FR" dirty="0" err="1" smtClean="0"/>
              <a:t>getStringArray</a:t>
            </a:r>
            <a:r>
              <a:rPr lang="fr-FR" dirty="0" smtClean="0"/>
              <a:t>(</a:t>
            </a:r>
            <a:r>
              <a:rPr lang="fr-FR" dirty="0" err="1" smtClean="0"/>
              <a:t>int</a:t>
            </a:r>
            <a:r>
              <a:rPr lang="fr-FR" dirty="0" smtClean="0"/>
              <a:t>)</a:t>
            </a:r>
          </a:p>
          <a:p>
            <a:pPr lvl="1"/>
            <a:r>
              <a:rPr lang="fr-FR" dirty="0" err="1" smtClean="0"/>
              <a:t>int</a:t>
            </a:r>
            <a:r>
              <a:rPr lang="fr-FR" dirty="0" smtClean="0"/>
              <a:t> </a:t>
            </a:r>
            <a:r>
              <a:rPr lang="fr-FR" dirty="0" err="1" smtClean="0"/>
              <a:t>getColor</a:t>
            </a:r>
            <a:r>
              <a:rPr lang="fr-FR" dirty="0" smtClean="0"/>
              <a:t>(</a:t>
            </a:r>
            <a:r>
              <a:rPr lang="fr-FR" dirty="0" err="1" smtClean="0"/>
              <a:t>int</a:t>
            </a:r>
            <a:r>
              <a:rPr lang="fr-FR" dirty="0" smtClean="0"/>
              <a:t>)</a:t>
            </a:r>
          </a:p>
          <a:p>
            <a:pPr lvl="1"/>
            <a:r>
              <a:rPr lang="fr-FR" dirty="0" err="1" smtClean="0"/>
              <a:t>float</a:t>
            </a:r>
            <a:r>
              <a:rPr lang="fr-FR" dirty="0" smtClean="0"/>
              <a:t> </a:t>
            </a:r>
            <a:r>
              <a:rPr lang="fr-FR" dirty="0" err="1"/>
              <a:t>getDimension</a:t>
            </a:r>
            <a:r>
              <a:rPr lang="fr-FR" dirty="0"/>
              <a:t>(</a:t>
            </a:r>
            <a:r>
              <a:rPr lang="fr-FR" dirty="0" err="1"/>
              <a:t>int</a:t>
            </a:r>
            <a:r>
              <a:rPr lang="fr-FR" dirty="0" smtClean="0"/>
              <a:t>)</a:t>
            </a:r>
          </a:p>
          <a:p>
            <a:pPr lvl="1"/>
            <a:r>
              <a:rPr lang="fr-FR" dirty="0" err="1" smtClean="0"/>
              <a:t>Drawable</a:t>
            </a:r>
            <a:r>
              <a:rPr lang="fr-FR" dirty="0" smtClean="0"/>
              <a:t> </a:t>
            </a:r>
            <a:r>
              <a:rPr lang="fr-FR" dirty="0" err="1"/>
              <a:t>getDrawable</a:t>
            </a:r>
            <a:r>
              <a:rPr lang="fr-FR" dirty="0"/>
              <a:t>(</a:t>
            </a:r>
            <a:r>
              <a:rPr lang="fr-FR" dirty="0" err="1"/>
              <a:t>int</a:t>
            </a:r>
            <a:r>
              <a:rPr lang="fr-FR" dirty="0" smtClean="0"/>
              <a:t>)</a:t>
            </a:r>
          </a:p>
          <a:p>
            <a:pPr lvl="1"/>
            <a:endParaRPr lang="fr-FR" dirty="0"/>
          </a:p>
          <a:p>
            <a:pPr marL="0" indent="0">
              <a:buNone/>
            </a:pPr>
            <a:r>
              <a:rPr lang="fr-FR" sz="1700" dirty="0" smtClean="0"/>
              <a:t>Exemple </a:t>
            </a:r>
            <a:r>
              <a:rPr lang="fr-FR" sz="1700" dirty="0"/>
              <a:t>: String titre = </a:t>
            </a:r>
            <a:r>
              <a:rPr lang="fr-FR" sz="1700" dirty="0" err="1" smtClean="0"/>
              <a:t>context.getResources</a:t>
            </a:r>
            <a:r>
              <a:rPr lang="fr-FR" sz="1700" dirty="0"/>
              <a:t>().</a:t>
            </a:r>
            <a:r>
              <a:rPr lang="fr-FR" sz="1700" dirty="0" err="1"/>
              <a:t>getString</a:t>
            </a:r>
            <a:r>
              <a:rPr lang="fr-FR" sz="1700" dirty="0"/>
              <a:t>(</a:t>
            </a:r>
            <a:r>
              <a:rPr lang="fr-FR" sz="1700" dirty="0" err="1">
                <a:solidFill>
                  <a:srgbClr val="C00000"/>
                </a:solidFill>
              </a:rPr>
              <a:t>R.string.ma_chaine</a:t>
            </a:r>
            <a:r>
              <a:rPr lang="fr-FR" sz="1700" dirty="0" smtClean="0"/>
              <a:t>);</a:t>
            </a:r>
          </a:p>
          <a:p>
            <a:pPr marL="0" indent="0">
              <a:buNone/>
            </a:pPr>
            <a:r>
              <a:rPr lang="fr-FR" dirty="0" smtClean="0"/>
              <a:t>Mais dans une activité on peut faire plus simplement : </a:t>
            </a:r>
          </a:p>
          <a:p>
            <a:pPr marL="0" indent="0">
              <a:buNone/>
            </a:pPr>
            <a:r>
              <a:rPr lang="fr-FR" dirty="0" smtClean="0"/>
              <a:t>String titre = </a:t>
            </a:r>
            <a:r>
              <a:rPr lang="fr-FR" dirty="0" err="1" smtClean="0"/>
              <a:t>getString</a:t>
            </a:r>
            <a:r>
              <a:rPr lang="fr-FR" dirty="0" smtClean="0"/>
              <a:t>(</a:t>
            </a:r>
            <a:r>
              <a:rPr lang="fr-FR" dirty="0" err="1">
                <a:solidFill>
                  <a:srgbClr val="C00000"/>
                </a:solidFill>
              </a:rPr>
              <a:t>R.string.ma_chaine</a:t>
            </a:r>
            <a:r>
              <a:rPr lang="fr-FR" dirty="0" smtClean="0"/>
              <a:t>);</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44</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a:t>Référencer les ressources</a:t>
            </a:r>
          </a:p>
        </p:txBody>
      </p:sp>
    </p:spTree>
    <p:extLst>
      <p:ext uri="{BB962C8B-B14F-4D97-AF65-F5344CB8AC3E}">
        <p14:creationId xmlns:p14="http://schemas.microsoft.com/office/powerpoint/2010/main" val="79931965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a:bodyPr>
          <a:lstStyle/>
          <a:p>
            <a:pPr marL="0" indent="0">
              <a:buNone/>
            </a:pPr>
            <a:r>
              <a:rPr lang="fr-FR" dirty="0" smtClean="0"/>
              <a:t>Accéder aux vues : </a:t>
            </a:r>
            <a:r>
              <a:rPr lang="fr-FR" sz="1600" dirty="0" err="1">
                <a:solidFill>
                  <a:srgbClr val="C00000"/>
                </a:solidFill>
              </a:rPr>
              <a:t>getResources</a:t>
            </a:r>
            <a:r>
              <a:rPr lang="fr-FR" sz="1600" dirty="0">
                <a:solidFill>
                  <a:srgbClr val="C00000"/>
                </a:solidFill>
              </a:rPr>
              <a:t>().</a:t>
            </a:r>
            <a:r>
              <a:rPr lang="fr-FR" sz="1600" dirty="0" err="1">
                <a:solidFill>
                  <a:srgbClr val="C00000"/>
                </a:solidFill>
              </a:rPr>
              <a:t>getLayout</a:t>
            </a:r>
            <a:r>
              <a:rPr lang="fr-FR" sz="1600" dirty="0">
                <a:solidFill>
                  <a:srgbClr val="C00000"/>
                </a:solidFill>
              </a:rPr>
              <a:t>(</a:t>
            </a:r>
            <a:r>
              <a:rPr lang="fr-FR" sz="1600" dirty="0" err="1">
                <a:solidFill>
                  <a:srgbClr val="C00000"/>
                </a:solidFill>
              </a:rPr>
              <a:t>R.layout.nom_layout</a:t>
            </a:r>
            <a:r>
              <a:rPr lang="fr-FR" sz="1600" dirty="0">
                <a:solidFill>
                  <a:srgbClr val="C00000"/>
                </a:solidFill>
              </a:rPr>
              <a:t>);</a:t>
            </a:r>
          </a:p>
          <a:p>
            <a:r>
              <a:rPr lang="fr-FR" dirty="0" smtClean="0"/>
              <a:t>Accéder aux valeurs : </a:t>
            </a:r>
            <a:endParaRPr lang="fr-FR" dirty="0"/>
          </a:p>
          <a:p>
            <a:pPr marL="0" indent="0">
              <a:buNone/>
            </a:pPr>
            <a:r>
              <a:rPr lang="fr-FR" sz="1600" dirty="0" smtClean="0">
                <a:solidFill>
                  <a:srgbClr val="C00000"/>
                </a:solidFill>
              </a:rPr>
              <a:t>String chaine = </a:t>
            </a:r>
            <a:r>
              <a:rPr lang="fr-FR" sz="1600" dirty="0" err="1">
                <a:solidFill>
                  <a:srgbClr val="C00000"/>
                </a:solidFill>
              </a:rPr>
              <a:t>getResources</a:t>
            </a:r>
            <a:r>
              <a:rPr lang="fr-FR" sz="1600" dirty="0">
                <a:solidFill>
                  <a:srgbClr val="C00000"/>
                </a:solidFill>
              </a:rPr>
              <a:t>().</a:t>
            </a:r>
            <a:r>
              <a:rPr lang="fr-FR" sz="1600" dirty="0" err="1" smtClean="0">
                <a:solidFill>
                  <a:srgbClr val="C00000"/>
                </a:solidFill>
              </a:rPr>
              <a:t>getString</a:t>
            </a:r>
            <a:r>
              <a:rPr lang="fr-FR" sz="1600" dirty="0" smtClean="0">
                <a:solidFill>
                  <a:srgbClr val="C00000"/>
                </a:solidFill>
              </a:rPr>
              <a:t> (</a:t>
            </a:r>
            <a:r>
              <a:rPr lang="fr-FR" sz="1600" dirty="0" err="1" smtClean="0">
                <a:solidFill>
                  <a:srgbClr val="C00000"/>
                </a:solidFill>
              </a:rPr>
              <a:t>R.string.nom_string</a:t>
            </a:r>
            <a:r>
              <a:rPr lang="fr-FR" sz="1600" dirty="0" smtClean="0">
                <a:solidFill>
                  <a:srgbClr val="C00000"/>
                </a:solidFill>
              </a:rPr>
              <a:t>);</a:t>
            </a:r>
          </a:p>
          <a:p>
            <a:pPr marL="0" indent="0">
              <a:buNone/>
            </a:pPr>
            <a:r>
              <a:rPr lang="fr-FR" sz="1600" dirty="0" smtClean="0">
                <a:solidFill>
                  <a:srgbClr val="C00000"/>
                </a:solidFill>
              </a:rPr>
              <a:t>String[] tableau= </a:t>
            </a:r>
            <a:r>
              <a:rPr lang="fr-FR" sz="1600" dirty="0" err="1">
                <a:solidFill>
                  <a:srgbClr val="C00000"/>
                </a:solidFill>
              </a:rPr>
              <a:t>getResources</a:t>
            </a:r>
            <a:r>
              <a:rPr lang="fr-FR" sz="1600" dirty="0">
                <a:solidFill>
                  <a:srgbClr val="C00000"/>
                </a:solidFill>
              </a:rPr>
              <a:t>(). </a:t>
            </a:r>
            <a:r>
              <a:rPr lang="fr-FR" sz="1600" dirty="0" err="1" smtClean="0">
                <a:solidFill>
                  <a:srgbClr val="C00000"/>
                </a:solidFill>
              </a:rPr>
              <a:t>getStringArray</a:t>
            </a:r>
            <a:r>
              <a:rPr lang="fr-FR" sz="1600" dirty="0" smtClean="0">
                <a:solidFill>
                  <a:srgbClr val="C00000"/>
                </a:solidFill>
              </a:rPr>
              <a:t>(</a:t>
            </a:r>
            <a:r>
              <a:rPr lang="fr-FR" sz="1600" dirty="0" err="1" smtClean="0">
                <a:solidFill>
                  <a:srgbClr val="C00000"/>
                </a:solidFill>
              </a:rPr>
              <a:t>R.string.nom_array</a:t>
            </a:r>
            <a:r>
              <a:rPr lang="fr-FR" sz="1600" dirty="0" smtClean="0">
                <a:solidFill>
                  <a:srgbClr val="C00000"/>
                </a:solidFill>
              </a:rPr>
              <a:t>);</a:t>
            </a:r>
            <a:endParaRPr lang="fr-FR" dirty="0"/>
          </a:p>
          <a:p>
            <a:r>
              <a:rPr lang="fr-FR" dirty="0" smtClean="0"/>
              <a:t>Accéder aux images : </a:t>
            </a:r>
          </a:p>
          <a:p>
            <a:pPr marL="0" indent="0">
              <a:buNone/>
            </a:pPr>
            <a:r>
              <a:rPr lang="fr-FR" sz="1600" dirty="0" err="1">
                <a:solidFill>
                  <a:srgbClr val="C00000"/>
                </a:solidFill>
              </a:rPr>
              <a:t>Drawable</a:t>
            </a:r>
            <a:r>
              <a:rPr lang="fr-FR" sz="1600" dirty="0">
                <a:solidFill>
                  <a:srgbClr val="C00000"/>
                </a:solidFill>
              </a:rPr>
              <a:t> </a:t>
            </a:r>
            <a:r>
              <a:rPr lang="fr-FR" sz="1600" dirty="0" err="1">
                <a:solidFill>
                  <a:srgbClr val="C00000"/>
                </a:solidFill>
              </a:rPr>
              <a:t>monImage</a:t>
            </a:r>
            <a:r>
              <a:rPr lang="fr-FR" sz="1600" dirty="0">
                <a:solidFill>
                  <a:srgbClr val="C00000"/>
                </a:solidFill>
              </a:rPr>
              <a:t> = </a:t>
            </a:r>
            <a:r>
              <a:rPr lang="fr-FR" sz="1600" dirty="0" err="1">
                <a:solidFill>
                  <a:srgbClr val="C00000"/>
                </a:solidFill>
              </a:rPr>
              <a:t>getResources</a:t>
            </a:r>
            <a:r>
              <a:rPr lang="fr-FR" sz="1600" dirty="0">
                <a:solidFill>
                  <a:srgbClr val="C00000"/>
                </a:solidFill>
              </a:rPr>
              <a:t>().</a:t>
            </a:r>
            <a:r>
              <a:rPr lang="fr-FR" sz="1600" dirty="0" err="1">
                <a:solidFill>
                  <a:srgbClr val="C00000"/>
                </a:solidFill>
              </a:rPr>
              <a:t>getDrawable</a:t>
            </a:r>
            <a:r>
              <a:rPr lang="fr-FR" sz="1600" dirty="0">
                <a:solidFill>
                  <a:srgbClr val="C00000"/>
                </a:solidFill>
              </a:rPr>
              <a:t>(</a:t>
            </a:r>
            <a:r>
              <a:rPr lang="fr-FR" sz="1600" dirty="0" err="1">
                <a:solidFill>
                  <a:srgbClr val="C00000"/>
                </a:solidFill>
              </a:rPr>
              <a:t>R.drawable.nom_image</a:t>
            </a:r>
            <a:r>
              <a:rPr lang="fr-FR" sz="1600" dirty="0">
                <a:solidFill>
                  <a:srgbClr val="C00000"/>
                </a:solidFill>
              </a:rPr>
              <a:t>)</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45</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a:t>Référencer les ressources</a:t>
            </a:r>
          </a:p>
        </p:txBody>
      </p:sp>
    </p:spTree>
    <p:extLst>
      <p:ext uri="{BB962C8B-B14F-4D97-AF65-F5344CB8AC3E}">
        <p14:creationId xmlns:p14="http://schemas.microsoft.com/office/powerpoint/2010/main" val="345763510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58824"/>
            <a:ext cx="7467600" cy="4483608"/>
          </a:xfrm>
        </p:spPr>
        <p:txBody>
          <a:bodyPr>
            <a:normAutofit/>
          </a:bodyPr>
          <a:lstStyle/>
          <a:p>
            <a:pPr marL="0" indent="0">
              <a:lnSpc>
                <a:spcPct val="120000"/>
              </a:lnSpc>
              <a:buNone/>
            </a:pPr>
            <a:r>
              <a:rPr lang="fr-FR" dirty="0"/>
              <a:t>Référencement d’une ressource dans </a:t>
            </a:r>
            <a:r>
              <a:rPr lang="fr-FR" dirty="0" smtClean="0"/>
              <a:t>une autre ressource. La forme </a:t>
            </a:r>
            <a:r>
              <a:rPr lang="fr-FR" dirty="0"/>
              <a:t>générale est :</a:t>
            </a:r>
            <a:r>
              <a:rPr lang="fr-FR" dirty="0" smtClean="0"/>
              <a:t> </a:t>
            </a:r>
            <a:r>
              <a:rPr lang="fr-FR" dirty="0">
                <a:solidFill>
                  <a:srgbClr val="C00000"/>
                </a:solidFill>
              </a:rPr>
              <a:t>"@</a:t>
            </a:r>
            <a:r>
              <a:rPr lang="fr-FR" dirty="0" smtClean="0">
                <a:solidFill>
                  <a:srgbClr val="C00000"/>
                </a:solidFill>
              </a:rPr>
              <a:t>type/identificateur"</a:t>
            </a:r>
          </a:p>
          <a:p>
            <a:pPr marL="0" indent="0">
              <a:lnSpc>
                <a:spcPct val="120000"/>
              </a:lnSpc>
              <a:buNone/>
            </a:pPr>
            <a:r>
              <a:rPr lang="fr-FR" dirty="0" smtClean="0"/>
              <a:t>Exemple : </a:t>
            </a:r>
          </a:p>
          <a:p>
            <a:pPr marL="0" indent="0">
              <a:lnSpc>
                <a:spcPct val="120000"/>
              </a:lnSpc>
              <a:buNone/>
            </a:pPr>
            <a:r>
              <a:rPr lang="fr-FR" dirty="0" smtClean="0"/>
              <a:t>@string/</a:t>
            </a:r>
            <a:r>
              <a:rPr lang="fr-FR" dirty="0" err="1" smtClean="0"/>
              <a:t>string_name</a:t>
            </a:r>
            <a:r>
              <a:rPr lang="fr-FR" dirty="0" smtClean="0"/>
              <a:t> </a:t>
            </a:r>
          </a:p>
          <a:p>
            <a:pPr marL="0" indent="0">
              <a:lnSpc>
                <a:spcPct val="120000"/>
              </a:lnSpc>
              <a:buNone/>
            </a:pPr>
            <a:r>
              <a:rPr lang="fr-FR" dirty="0" smtClean="0"/>
              <a:t>@</a:t>
            </a:r>
            <a:r>
              <a:rPr lang="fr-FR" dirty="0" err="1" smtClean="0"/>
              <a:t>drawable</a:t>
            </a:r>
            <a:r>
              <a:rPr lang="fr-FR" dirty="0" smtClean="0"/>
              <a:t>/</a:t>
            </a:r>
            <a:r>
              <a:rPr lang="fr-FR" dirty="0" err="1" smtClean="0"/>
              <a:t>icon</a:t>
            </a:r>
            <a:endParaRPr lang="fr-FR" dirty="0" smtClean="0"/>
          </a:p>
          <a:p>
            <a:pPr marL="0" indent="0">
              <a:lnSpc>
                <a:spcPct val="120000"/>
              </a:lnSpc>
              <a:buNone/>
            </a:pPr>
            <a:r>
              <a:rPr lang="fr-FR" dirty="0" smtClean="0"/>
              <a:t>@</a:t>
            </a:r>
            <a:r>
              <a:rPr lang="fr-FR" dirty="0" err="1" smtClean="0"/>
              <a:t>color</a:t>
            </a:r>
            <a:r>
              <a:rPr lang="fr-FR" dirty="0" smtClean="0"/>
              <a:t>/</a:t>
            </a:r>
            <a:r>
              <a:rPr lang="fr-FR" dirty="0" err="1" smtClean="0"/>
              <a:t>ma_couleur</a:t>
            </a: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46</a:t>
            </a:fld>
            <a:endParaRPr kumimoji="0" lang="en-US"/>
          </a:p>
        </p:txBody>
      </p:sp>
      <p:sp>
        <p:nvSpPr>
          <p:cNvPr id="2" name="Title 1"/>
          <p:cNvSpPr>
            <a:spLocks noGrp="1"/>
          </p:cNvSpPr>
          <p:nvPr>
            <p:ph type="title"/>
          </p:nvPr>
        </p:nvSpPr>
        <p:spPr>
          <a:xfrm>
            <a:off x="798576" y="579438"/>
            <a:ext cx="7467600" cy="530034"/>
          </a:xfrm>
        </p:spPr>
        <p:txBody>
          <a:bodyPr>
            <a:normAutofit fontScale="90000"/>
          </a:bodyPr>
          <a:lstStyle/>
          <a:p>
            <a:pPr algn="ctr"/>
            <a:r>
              <a:rPr lang="fr-FR" dirty="0"/>
              <a:t>Référencer les ressources</a:t>
            </a:r>
          </a:p>
        </p:txBody>
      </p:sp>
    </p:spTree>
    <p:extLst>
      <p:ext uri="{BB962C8B-B14F-4D97-AF65-F5344CB8AC3E}">
        <p14:creationId xmlns:p14="http://schemas.microsoft.com/office/powerpoint/2010/main" val="244850982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4" y="1335315"/>
            <a:ext cx="6446520" cy="4844824"/>
          </a:xfrm>
        </p:spPr>
        <p:txBody>
          <a:bodyPr>
            <a:normAutofit fontScale="77500" lnSpcReduction="20000"/>
          </a:bodyPr>
          <a:lstStyle/>
          <a:p>
            <a:pPr marL="0" indent="0">
              <a:buNone/>
            </a:pPr>
            <a:r>
              <a:rPr lang="fr-FR" dirty="0" smtClean="0"/>
              <a:t>Les interfaces (</a:t>
            </a:r>
            <a:r>
              <a:rPr lang="fr-FR" dirty="0" err="1" smtClean="0"/>
              <a:t>Layout</a:t>
            </a:r>
            <a:r>
              <a:rPr lang="fr-FR" dirty="0" smtClean="0"/>
              <a:t>) permettent de dessiner la vue tel qu’elle doit s’afficher à l’utilisateur. </a:t>
            </a:r>
          </a:p>
          <a:p>
            <a:pPr marL="0" indent="0">
              <a:buNone/>
            </a:pPr>
            <a:endParaRPr lang="fr-FR" dirty="0" smtClean="0"/>
          </a:p>
          <a:p>
            <a:pPr marL="0" indent="0">
              <a:buNone/>
            </a:pPr>
            <a:r>
              <a:rPr lang="fr-FR" dirty="0" smtClean="0"/>
              <a:t>Il existe deux possibilités de développer des interfaces : </a:t>
            </a:r>
          </a:p>
          <a:p>
            <a:pPr>
              <a:buFont typeface="Wingdings" pitchFamily="2" charset="2"/>
              <a:buChar char="è"/>
            </a:pPr>
            <a:r>
              <a:rPr lang="fr-FR" dirty="0" smtClean="0">
                <a:sym typeface="Wingdings" panose="05000000000000000000" pitchFamily="2" charset="2"/>
              </a:rPr>
              <a:t>Code java </a:t>
            </a:r>
          </a:p>
          <a:p>
            <a:pPr>
              <a:buFont typeface="Wingdings" pitchFamily="2" charset="2"/>
              <a:buChar char="è"/>
            </a:pPr>
            <a:r>
              <a:rPr lang="fr-FR" dirty="0" smtClean="0">
                <a:sym typeface="Wingdings" panose="05000000000000000000" pitchFamily="2" charset="2"/>
              </a:rPr>
              <a:t>Fichier XML </a:t>
            </a:r>
          </a:p>
          <a:p>
            <a:pPr>
              <a:buFont typeface="Wingdings" pitchFamily="2" charset="2"/>
              <a:buChar char="è"/>
            </a:pPr>
            <a:endParaRPr lang="fr-FR" dirty="0">
              <a:sym typeface="Wingdings" panose="05000000000000000000" pitchFamily="2" charset="2"/>
            </a:endParaRPr>
          </a:p>
          <a:p>
            <a:pPr marL="0" indent="0">
              <a:buNone/>
            </a:pPr>
            <a:r>
              <a:rPr lang="fr-FR" dirty="0" err="1" smtClean="0">
                <a:sym typeface="Wingdings" panose="05000000000000000000" pitchFamily="2" charset="2"/>
              </a:rPr>
              <a:t>Android</a:t>
            </a:r>
            <a:r>
              <a:rPr lang="fr-FR" dirty="0" smtClean="0">
                <a:sym typeface="Wingdings" panose="05000000000000000000" pitchFamily="2" charset="2"/>
              </a:rPr>
              <a:t> recommande l’utilisation des fichiers XML pour définir les interfaces. </a:t>
            </a:r>
            <a:endParaRPr lang="fr-FR" dirty="0">
              <a:sym typeface="Wingdings" panose="05000000000000000000" pitchFamily="2" charset="2"/>
            </a:endParaRPr>
          </a:p>
          <a:p>
            <a:pPr>
              <a:buFont typeface="Wingdings" pitchFamily="2" charset="2"/>
              <a:buChar char="è"/>
            </a:pPr>
            <a:r>
              <a:rPr lang="fr-FR" dirty="0" smtClean="0">
                <a:sym typeface="Wingdings" panose="05000000000000000000" pitchFamily="2" charset="2"/>
              </a:rPr>
              <a:t>Une interface XML peut être associée à une activité (vue) grâce à la méthode </a:t>
            </a:r>
            <a:r>
              <a:rPr lang="fr-FR" dirty="0" err="1" smtClean="0">
                <a:sym typeface="Wingdings" panose="05000000000000000000" pitchFamily="2" charset="2"/>
              </a:rPr>
              <a:t>setContentView</a:t>
            </a:r>
            <a:r>
              <a:rPr lang="fr-FR" dirty="0" smtClean="0">
                <a:sym typeface="Wingdings" panose="05000000000000000000" pitchFamily="2" charset="2"/>
              </a:rPr>
              <a:t> (identifiant) </a:t>
            </a:r>
          </a:p>
          <a:p>
            <a:pPr>
              <a:buFont typeface="Wingdings" pitchFamily="2" charset="2"/>
              <a:buChar char="è"/>
            </a:pPr>
            <a:endParaRPr lang="fr-FR" dirty="0" smtClean="0">
              <a:sym typeface="Wingdings" panose="05000000000000000000" pitchFamily="2" charset="2"/>
            </a:endParaRPr>
          </a:p>
          <a:p>
            <a:pPr marL="109728" indent="0">
              <a:buNone/>
            </a:pPr>
            <a:r>
              <a:rPr lang="fr-FR" dirty="0" smtClean="0">
                <a:sym typeface="Wingdings" panose="05000000000000000000" pitchFamily="2" charset="2"/>
              </a:rPr>
              <a:t>Exemple : </a:t>
            </a:r>
            <a:r>
              <a:rPr lang="fr-FR" dirty="0" err="1" smtClean="0">
                <a:solidFill>
                  <a:srgbClr val="000000"/>
                </a:solidFill>
                <a:highlight>
                  <a:srgbClr val="E8F2FE"/>
                </a:highlight>
                <a:latin typeface="Consolas"/>
              </a:rPr>
              <a:t>setContentView</a:t>
            </a:r>
            <a:r>
              <a:rPr lang="fr-FR" dirty="0" smtClean="0">
                <a:solidFill>
                  <a:srgbClr val="000000"/>
                </a:solidFill>
                <a:highlight>
                  <a:srgbClr val="E8F2FE"/>
                </a:highlight>
                <a:latin typeface="Consolas"/>
              </a:rPr>
              <a:t>(</a:t>
            </a:r>
            <a:r>
              <a:rPr lang="fr-FR" dirty="0" err="1" smtClean="0">
                <a:solidFill>
                  <a:srgbClr val="000000"/>
                </a:solidFill>
                <a:highlight>
                  <a:srgbClr val="E8F2FE"/>
                </a:highlight>
                <a:latin typeface="Consolas"/>
              </a:rPr>
              <a:t>R.layout.</a:t>
            </a:r>
            <a:r>
              <a:rPr lang="fr-FR" i="1" dirty="0" err="1" smtClean="0">
                <a:solidFill>
                  <a:srgbClr val="0000C0"/>
                </a:solidFill>
                <a:highlight>
                  <a:srgbClr val="E8F2FE"/>
                </a:highlight>
                <a:latin typeface="Consolas"/>
              </a:rPr>
              <a:t>login</a:t>
            </a:r>
            <a:r>
              <a:rPr lang="fr-FR" i="1" dirty="0">
                <a:solidFill>
                  <a:srgbClr val="000000"/>
                </a:solidFill>
                <a:highlight>
                  <a:srgbClr val="E8F2FE"/>
                </a:highlight>
                <a:latin typeface="Consolas"/>
              </a:rPr>
              <a:t>);</a:t>
            </a:r>
            <a:endParaRPr lang="fr-FR" dirty="0" smtClean="0">
              <a:sym typeface="Wingdings" panose="05000000000000000000" pitchFamily="2" charset="2"/>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47</a:t>
            </a:fld>
            <a:endParaRPr kumimoji="0" lang="en-US" sz="1400" b="1" dirty="0">
              <a:solidFill>
                <a:srgbClr val="FFFFFF"/>
              </a:solidFill>
            </a:endParaRPr>
          </a:p>
        </p:txBody>
      </p:sp>
      <p:sp>
        <p:nvSpPr>
          <p:cNvPr id="2" name="Title 1"/>
          <p:cNvSpPr>
            <a:spLocks noGrp="1"/>
          </p:cNvSpPr>
          <p:nvPr>
            <p:ph type="title"/>
          </p:nvPr>
        </p:nvSpPr>
        <p:spPr>
          <a:xfrm>
            <a:off x="1164118" y="612503"/>
            <a:ext cx="7269480" cy="737326"/>
          </a:xfrm>
        </p:spPr>
        <p:txBody>
          <a:bodyPr/>
          <a:lstStyle/>
          <a:p>
            <a:pPr algn="ctr"/>
            <a:r>
              <a:rPr lang="fr-FR" dirty="0" smtClean="0"/>
              <a:t>Interfaces (</a:t>
            </a:r>
            <a:r>
              <a:rPr lang="fr-FR" dirty="0" err="1" smtClean="0"/>
              <a:t>Layout</a:t>
            </a:r>
            <a:r>
              <a:rPr lang="fr-FR" dirty="0" smtClean="0"/>
              <a:t>)</a:t>
            </a:r>
            <a:endParaRPr lang="fr-FR" dirty="0"/>
          </a:p>
        </p:txBody>
      </p:sp>
    </p:spTree>
    <p:extLst>
      <p:ext uri="{BB962C8B-B14F-4D97-AF65-F5344CB8AC3E}">
        <p14:creationId xmlns:p14="http://schemas.microsoft.com/office/powerpoint/2010/main" val="27095483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558967" cy="4844824"/>
          </a:xfrm>
        </p:spPr>
        <p:txBody>
          <a:bodyPr>
            <a:normAutofit fontScale="92500" lnSpcReduction="10000"/>
          </a:bodyPr>
          <a:lstStyle/>
          <a:p>
            <a:pPr>
              <a:lnSpc>
                <a:spcPct val="87000"/>
              </a:lnSpc>
              <a:spcBef>
                <a:spcPts val="600"/>
              </a:spcBef>
              <a:buFont typeface="Wingdings" pitchFamily="2" charset="2"/>
              <a:buChar char=""/>
            </a:pPr>
            <a:r>
              <a:rPr lang="en-GB" altLang="fr-FR" sz="2400" b="1" dirty="0">
                <a:solidFill>
                  <a:srgbClr val="000000"/>
                </a:solidFill>
              </a:rPr>
              <a:t>Activity</a:t>
            </a:r>
            <a:r>
              <a:rPr lang="en-GB" altLang="fr-FR" sz="2400" dirty="0">
                <a:solidFill>
                  <a:srgbClr val="000000"/>
                </a:solidFill>
              </a:rPr>
              <a:t> = </a:t>
            </a:r>
            <a:r>
              <a:rPr lang="en-GB" altLang="fr-FR" sz="2400" dirty="0" err="1" smtClean="0">
                <a:solidFill>
                  <a:srgbClr val="000000"/>
                </a:solidFill>
              </a:rPr>
              <a:t>Ecran</a:t>
            </a:r>
            <a:r>
              <a:rPr lang="en-GB" altLang="fr-FR" sz="2400" dirty="0" smtClean="0">
                <a:solidFill>
                  <a:srgbClr val="000000"/>
                </a:solidFill>
              </a:rPr>
              <a:t> </a:t>
            </a:r>
            <a:r>
              <a:rPr lang="en-GB" altLang="fr-FR" sz="2400" dirty="0">
                <a:solidFill>
                  <a:srgbClr val="000000"/>
                </a:solidFill>
              </a:rPr>
              <a:t>Android (GUI). Il </a:t>
            </a:r>
            <a:r>
              <a:rPr lang="en-GB" altLang="fr-FR" sz="2400" dirty="0" err="1">
                <a:solidFill>
                  <a:srgbClr val="000000"/>
                </a:solidFill>
              </a:rPr>
              <a:t>représente</a:t>
            </a:r>
            <a:r>
              <a:rPr lang="en-GB" altLang="fr-FR" sz="2400" dirty="0">
                <a:solidFill>
                  <a:srgbClr val="000000"/>
                </a:solidFill>
              </a:rPr>
              <a:t> les </a:t>
            </a:r>
            <a:r>
              <a:rPr lang="en-GB" altLang="fr-FR" sz="2400" dirty="0" err="1">
                <a:solidFill>
                  <a:srgbClr val="000000"/>
                </a:solidFill>
              </a:rPr>
              <a:t>fenêtres</a:t>
            </a:r>
            <a:r>
              <a:rPr lang="en-GB" altLang="fr-FR" sz="2400" dirty="0">
                <a:solidFill>
                  <a:srgbClr val="000000"/>
                </a:solidFill>
              </a:rPr>
              <a:t> </a:t>
            </a:r>
            <a:r>
              <a:rPr lang="en-GB" altLang="fr-FR" sz="2400" dirty="0" err="1">
                <a:solidFill>
                  <a:srgbClr val="000000"/>
                </a:solidFill>
              </a:rPr>
              <a:t>ou</a:t>
            </a:r>
            <a:r>
              <a:rPr lang="en-GB" altLang="fr-FR" sz="2400" dirty="0">
                <a:solidFill>
                  <a:srgbClr val="000000"/>
                </a:solidFill>
              </a:rPr>
              <a:t> les </a:t>
            </a:r>
            <a:r>
              <a:rPr lang="en-GB" altLang="fr-FR" sz="2400" dirty="0" err="1">
                <a:solidFill>
                  <a:srgbClr val="000000"/>
                </a:solidFill>
              </a:rPr>
              <a:t>écrans</a:t>
            </a:r>
            <a:r>
              <a:rPr lang="en-GB" altLang="fr-FR" sz="2400" dirty="0">
                <a:solidFill>
                  <a:srgbClr val="000000"/>
                </a:solidFill>
              </a:rPr>
              <a:t> </a:t>
            </a:r>
            <a:r>
              <a:rPr lang="en-GB" altLang="fr-FR" sz="2400" dirty="0" err="1">
                <a:solidFill>
                  <a:srgbClr val="000000"/>
                </a:solidFill>
              </a:rPr>
              <a:t>affichés</a:t>
            </a:r>
            <a:r>
              <a:rPr lang="en-GB" altLang="fr-FR" sz="2400" dirty="0">
                <a:solidFill>
                  <a:srgbClr val="000000"/>
                </a:solidFill>
              </a:rPr>
              <a:t>. </a:t>
            </a:r>
            <a:r>
              <a:rPr lang="en-GB" altLang="fr-FR" sz="2400" dirty="0" err="1">
                <a:solidFill>
                  <a:srgbClr val="000000"/>
                </a:solidFill>
              </a:rPr>
              <a:t>Une</a:t>
            </a:r>
            <a:r>
              <a:rPr lang="en-GB" altLang="fr-FR" sz="2400" dirty="0">
                <a:solidFill>
                  <a:srgbClr val="000000"/>
                </a:solidFill>
              </a:rPr>
              <a:t> Activity </a:t>
            </a:r>
            <a:r>
              <a:rPr lang="en-GB" altLang="fr-FR" sz="2400" dirty="0" err="1">
                <a:solidFill>
                  <a:srgbClr val="000000"/>
                </a:solidFill>
              </a:rPr>
              <a:t>contient</a:t>
            </a:r>
            <a:r>
              <a:rPr lang="en-GB" altLang="fr-FR" sz="2400" dirty="0">
                <a:solidFill>
                  <a:srgbClr val="000000"/>
                </a:solidFill>
              </a:rPr>
              <a:t> des views.</a:t>
            </a: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r>
              <a:rPr lang="en-GB" altLang="fr-FR" sz="2400" b="1" dirty="0">
                <a:solidFill>
                  <a:srgbClr val="000000"/>
                </a:solidFill>
              </a:rPr>
              <a:t>View</a:t>
            </a:r>
            <a:r>
              <a:rPr lang="en-GB" altLang="fr-FR" sz="2400" dirty="0">
                <a:solidFill>
                  <a:srgbClr val="000000"/>
                </a:solidFill>
              </a:rPr>
              <a:t> = </a:t>
            </a:r>
            <a:r>
              <a:rPr lang="en-GB" altLang="fr-FR" sz="2400" dirty="0" err="1">
                <a:solidFill>
                  <a:srgbClr val="000000"/>
                </a:solidFill>
              </a:rPr>
              <a:t>composant</a:t>
            </a:r>
            <a:r>
              <a:rPr lang="en-GB" altLang="fr-FR" sz="2400" dirty="0">
                <a:solidFill>
                  <a:srgbClr val="000000"/>
                </a:solidFill>
              </a:rPr>
              <a:t> </a:t>
            </a:r>
            <a:r>
              <a:rPr lang="en-GB" altLang="fr-FR" sz="2400" dirty="0" err="1">
                <a:solidFill>
                  <a:srgbClr val="000000"/>
                </a:solidFill>
              </a:rPr>
              <a:t>graphique</a:t>
            </a:r>
            <a:r>
              <a:rPr lang="en-GB" altLang="fr-FR" sz="2400" dirty="0">
                <a:solidFill>
                  <a:srgbClr val="000000"/>
                </a:solidFill>
              </a:rPr>
              <a:t> (Widget). </a:t>
            </a:r>
            <a:r>
              <a:rPr lang="en-GB" altLang="fr-FR" sz="2400" dirty="0" err="1">
                <a:solidFill>
                  <a:srgbClr val="000000"/>
                </a:solidFill>
              </a:rPr>
              <a:t>C’est</a:t>
            </a:r>
            <a:r>
              <a:rPr lang="en-GB" altLang="fr-FR" sz="2400" dirty="0">
                <a:solidFill>
                  <a:srgbClr val="000000"/>
                </a:solidFill>
              </a:rPr>
              <a:t> la </a:t>
            </a:r>
            <a:r>
              <a:rPr lang="en-GB" altLang="fr-FR" sz="2400" dirty="0" err="1">
                <a:solidFill>
                  <a:srgbClr val="000000"/>
                </a:solidFill>
              </a:rPr>
              <a:t>classe</a:t>
            </a:r>
            <a:r>
              <a:rPr lang="en-GB" altLang="fr-FR" sz="2400" dirty="0">
                <a:solidFill>
                  <a:srgbClr val="000000"/>
                </a:solidFill>
              </a:rPr>
              <a:t> de base, </a:t>
            </a:r>
            <a:r>
              <a:rPr lang="en-GB" altLang="fr-FR" sz="2400" dirty="0" err="1">
                <a:solidFill>
                  <a:srgbClr val="000000"/>
                </a:solidFill>
              </a:rPr>
              <a:t>tous</a:t>
            </a:r>
            <a:r>
              <a:rPr lang="en-GB" altLang="fr-FR" sz="2400" dirty="0">
                <a:solidFill>
                  <a:srgbClr val="000000"/>
                </a:solidFill>
              </a:rPr>
              <a:t> les </a:t>
            </a:r>
            <a:r>
              <a:rPr lang="en-GB" altLang="fr-FR" sz="2400" dirty="0" err="1">
                <a:solidFill>
                  <a:srgbClr val="000000"/>
                </a:solidFill>
              </a:rPr>
              <a:t>contrôles</a:t>
            </a:r>
            <a:r>
              <a:rPr lang="en-GB" altLang="fr-FR" sz="2400" dirty="0">
                <a:solidFill>
                  <a:srgbClr val="000000"/>
                </a:solidFill>
              </a:rPr>
              <a:t> </a:t>
            </a:r>
            <a:r>
              <a:rPr lang="en-GB" altLang="fr-FR" sz="2400" dirty="0" err="1">
                <a:solidFill>
                  <a:srgbClr val="000000"/>
                </a:solidFill>
              </a:rPr>
              <a:t>d’interface</a:t>
            </a:r>
            <a:r>
              <a:rPr lang="en-GB" altLang="fr-FR" sz="2400" dirty="0">
                <a:solidFill>
                  <a:srgbClr val="000000"/>
                </a:solidFill>
              </a:rPr>
              <a:t> </a:t>
            </a:r>
            <a:r>
              <a:rPr lang="en-GB" altLang="fr-FR" sz="2400" dirty="0" err="1">
                <a:solidFill>
                  <a:srgbClr val="000000"/>
                </a:solidFill>
              </a:rPr>
              <a:t>sont</a:t>
            </a:r>
            <a:r>
              <a:rPr lang="en-GB" altLang="fr-FR" sz="2400" dirty="0">
                <a:solidFill>
                  <a:srgbClr val="000000"/>
                </a:solidFill>
              </a:rPr>
              <a:t> </a:t>
            </a:r>
            <a:r>
              <a:rPr lang="en-GB" altLang="fr-FR" sz="2400" dirty="0" err="1">
                <a:solidFill>
                  <a:srgbClr val="000000"/>
                </a:solidFill>
              </a:rPr>
              <a:t>dérivés</a:t>
            </a:r>
            <a:r>
              <a:rPr lang="en-GB" altLang="fr-FR" sz="2400" dirty="0">
                <a:solidFill>
                  <a:srgbClr val="000000"/>
                </a:solidFill>
              </a:rPr>
              <a:t> de View.</a:t>
            </a: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r>
              <a:rPr lang="en-GB" altLang="fr-FR" sz="2400" b="1" dirty="0">
                <a:solidFill>
                  <a:srgbClr val="000000"/>
                </a:solidFill>
              </a:rPr>
              <a:t>View Group </a:t>
            </a:r>
            <a:r>
              <a:rPr lang="en-GB" altLang="fr-FR" sz="2400" dirty="0">
                <a:solidFill>
                  <a:srgbClr val="000000"/>
                </a:solidFill>
              </a:rPr>
              <a:t>: </a:t>
            </a:r>
            <a:r>
              <a:rPr lang="en-GB" altLang="fr-FR" sz="2400" dirty="0" err="1">
                <a:solidFill>
                  <a:srgbClr val="000000"/>
                </a:solidFill>
              </a:rPr>
              <a:t>c’est</a:t>
            </a:r>
            <a:r>
              <a:rPr lang="en-GB" altLang="fr-FR" sz="2400" dirty="0">
                <a:solidFill>
                  <a:srgbClr val="000000"/>
                </a:solidFill>
              </a:rPr>
              <a:t> </a:t>
            </a:r>
            <a:r>
              <a:rPr lang="en-GB" altLang="fr-FR" sz="2400" dirty="0" err="1">
                <a:solidFill>
                  <a:srgbClr val="000000"/>
                </a:solidFill>
              </a:rPr>
              <a:t>une</a:t>
            </a:r>
            <a:r>
              <a:rPr lang="en-GB" altLang="fr-FR" sz="2400" dirty="0">
                <a:solidFill>
                  <a:srgbClr val="000000"/>
                </a:solidFill>
              </a:rPr>
              <a:t> extension de la </a:t>
            </a:r>
            <a:r>
              <a:rPr lang="en-GB" altLang="fr-FR" sz="2400" dirty="0" err="1">
                <a:solidFill>
                  <a:srgbClr val="000000"/>
                </a:solidFill>
              </a:rPr>
              <a:t>classe</a:t>
            </a:r>
            <a:r>
              <a:rPr lang="en-GB" altLang="fr-FR" sz="2400" dirty="0">
                <a:solidFill>
                  <a:srgbClr val="000000"/>
                </a:solidFill>
              </a:rPr>
              <a:t> View. Il </a:t>
            </a:r>
            <a:r>
              <a:rPr lang="en-GB" altLang="fr-FR" sz="2400" dirty="0" err="1">
                <a:solidFill>
                  <a:srgbClr val="000000"/>
                </a:solidFill>
              </a:rPr>
              <a:t>contient</a:t>
            </a:r>
            <a:r>
              <a:rPr lang="en-GB" altLang="fr-FR" sz="2400" dirty="0">
                <a:solidFill>
                  <a:srgbClr val="000000"/>
                </a:solidFill>
              </a:rPr>
              <a:t> </a:t>
            </a:r>
            <a:r>
              <a:rPr lang="en-GB" altLang="fr-FR" sz="2400" dirty="0" err="1">
                <a:solidFill>
                  <a:srgbClr val="000000"/>
                </a:solidFill>
              </a:rPr>
              <a:t>plusieurs</a:t>
            </a:r>
            <a:r>
              <a:rPr lang="en-GB" altLang="fr-FR" sz="2400" dirty="0">
                <a:solidFill>
                  <a:srgbClr val="000000"/>
                </a:solidFill>
              </a:rPr>
              <a:t> Views </a:t>
            </a:r>
            <a:r>
              <a:rPr lang="en-GB" altLang="fr-FR" sz="2400" dirty="0" err="1">
                <a:solidFill>
                  <a:srgbClr val="000000"/>
                </a:solidFill>
              </a:rPr>
              <a:t>enfants</a:t>
            </a:r>
            <a:r>
              <a:rPr lang="en-GB" altLang="fr-FR" sz="2400" dirty="0">
                <a:solidFill>
                  <a:srgbClr val="000000"/>
                </a:solidFill>
              </a:rPr>
              <a:t>. Son extension </a:t>
            </a:r>
            <a:r>
              <a:rPr lang="en-GB" altLang="fr-FR" sz="2400" dirty="0" err="1">
                <a:solidFill>
                  <a:srgbClr val="000000"/>
                </a:solidFill>
              </a:rPr>
              <a:t>permet</a:t>
            </a:r>
            <a:r>
              <a:rPr lang="en-GB" altLang="fr-FR" sz="2400" dirty="0">
                <a:solidFill>
                  <a:srgbClr val="000000"/>
                </a:solidFill>
              </a:rPr>
              <a:t> de </a:t>
            </a:r>
            <a:r>
              <a:rPr lang="en-GB" altLang="fr-FR" sz="2400" dirty="0" smtClean="0">
                <a:solidFill>
                  <a:srgbClr val="000000"/>
                </a:solidFill>
              </a:rPr>
              <a:t>:</a:t>
            </a:r>
          </a:p>
          <a:p>
            <a:pPr>
              <a:lnSpc>
                <a:spcPct val="87000"/>
              </a:lnSpc>
              <a:spcBef>
                <a:spcPts val="600"/>
              </a:spcBef>
              <a:buFont typeface="Wingdings" pitchFamily="2" charset="2"/>
              <a:buChar char=""/>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dirty="0" err="1">
                <a:solidFill>
                  <a:srgbClr val="000000"/>
                </a:solidFill>
              </a:rPr>
              <a:t>Créer</a:t>
            </a:r>
            <a:r>
              <a:rPr lang="en-GB" altLang="fr-FR" sz="2400" dirty="0">
                <a:solidFill>
                  <a:srgbClr val="000000"/>
                </a:solidFill>
              </a:rPr>
              <a:t> des </a:t>
            </a:r>
            <a:r>
              <a:rPr lang="en-GB" altLang="fr-FR" sz="2400" dirty="0" err="1">
                <a:solidFill>
                  <a:srgbClr val="000000"/>
                </a:solidFill>
              </a:rPr>
              <a:t>contrôles</a:t>
            </a:r>
            <a:r>
              <a:rPr lang="en-GB" altLang="fr-FR" sz="2400" dirty="0">
                <a:solidFill>
                  <a:srgbClr val="000000"/>
                </a:solidFill>
              </a:rPr>
              <a:t> composites </a:t>
            </a:r>
            <a:r>
              <a:rPr lang="en-GB" altLang="fr-FR" sz="2400" dirty="0" err="1">
                <a:solidFill>
                  <a:srgbClr val="000000"/>
                </a:solidFill>
              </a:rPr>
              <a:t>interconnectées</a:t>
            </a:r>
            <a:r>
              <a:rPr lang="en-GB" altLang="fr-FR" sz="2400" dirty="0" smtClean="0">
                <a:solidFill>
                  <a:srgbClr val="000000"/>
                </a:solidFill>
              </a:rPr>
              <a:t>;</a:t>
            </a:r>
          </a:p>
          <a:p>
            <a:pPr lvl="1">
              <a:lnSpc>
                <a:spcPct val="87000"/>
              </a:lnSpc>
              <a:spcBef>
                <a:spcPts val="600"/>
              </a:spcBef>
              <a:buFont typeface="Arial" charset="0"/>
              <a:buAutoNum type="arabicPeriod"/>
            </a:pPr>
            <a:endParaRPr lang="en-GB" altLang="fr-FR" sz="2400" dirty="0">
              <a:solidFill>
                <a:srgbClr val="000000"/>
              </a:solidFill>
            </a:endParaRPr>
          </a:p>
          <a:p>
            <a:pPr lvl="1">
              <a:lnSpc>
                <a:spcPct val="87000"/>
              </a:lnSpc>
              <a:spcBef>
                <a:spcPts val="600"/>
              </a:spcBef>
              <a:buFont typeface="Arial" charset="0"/>
              <a:buAutoNum type="arabicPeriod"/>
            </a:pPr>
            <a:r>
              <a:rPr lang="en-GB" altLang="fr-FR" sz="2400" dirty="0" err="1">
                <a:solidFill>
                  <a:srgbClr val="000000"/>
                </a:solidFill>
              </a:rPr>
              <a:t>Fournir</a:t>
            </a:r>
            <a:r>
              <a:rPr lang="en-GB" altLang="fr-FR" sz="2400" dirty="0">
                <a:solidFill>
                  <a:srgbClr val="000000"/>
                </a:solidFill>
              </a:rPr>
              <a:t> les </a:t>
            </a:r>
            <a:r>
              <a:rPr lang="en-GB" altLang="fr-FR" sz="2400" dirty="0" err="1">
                <a:solidFill>
                  <a:srgbClr val="000000"/>
                </a:solidFill>
              </a:rPr>
              <a:t>gestionnaires</a:t>
            </a:r>
            <a:r>
              <a:rPr lang="en-GB" altLang="fr-FR" sz="2400" dirty="0">
                <a:solidFill>
                  <a:srgbClr val="000000"/>
                </a:solidFill>
              </a:rPr>
              <a:t> de layouts pour disposer les </a:t>
            </a:r>
            <a:r>
              <a:rPr lang="en-GB" altLang="fr-FR" sz="2400" dirty="0" err="1">
                <a:solidFill>
                  <a:srgbClr val="000000"/>
                </a:solidFill>
              </a:rPr>
              <a:t>contrôles</a:t>
            </a:r>
            <a:r>
              <a:rPr lang="en-GB" altLang="fr-FR" sz="2400" dirty="0">
                <a:solidFill>
                  <a:srgbClr val="000000"/>
                </a:solidFill>
              </a:rPr>
              <a:t> </a:t>
            </a:r>
            <a:r>
              <a:rPr lang="en-GB" altLang="fr-FR" sz="2400" dirty="0" err="1">
                <a:solidFill>
                  <a:srgbClr val="000000"/>
                </a:solidFill>
              </a:rPr>
              <a:t>dans</a:t>
            </a:r>
            <a:r>
              <a:rPr lang="en-GB" altLang="fr-FR" sz="2400" dirty="0">
                <a:solidFill>
                  <a:srgbClr val="000000"/>
                </a:solidFill>
              </a:rPr>
              <a:t> </a:t>
            </a:r>
            <a:r>
              <a:rPr lang="en-GB" altLang="fr-FR" sz="2400" dirty="0" err="1" smtClean="0">
                <a:solidFill>
                  <a:srgbClr val="000000"/>
                </a:solidFill>
              </a:rPr>
              <a:t>une</a:t>
            </a:r>
            <a:r>
              <a:rPr lang="en-GB" altLang="fr-FR" sz="2400" dirty="0" smtClean="0">
                <a:solidFill>
                  <a:srgbClr val="000000"/>
                </a:solidFill>
              </a:rPr>
              <a:t> Activities</a:t>
            </a:r>
            <a:r>
              <a:rPr lang="en-GB" altLang="fr-FR" sz="2400" dirty="0">
                <a:solidFill>
                  <a:srgbClr val="000000"/>
                </a:solidFill>
              </a:rPr>
              <a:t>;</a:t>
            </a:r>
          </a:p>
          <a:p>
            <a:pPr>
              <a:lnSpc>
                <a:spcPct val="87000"/>
              </a:lnSpc>
              <a:spcBef>
                <a:spcPts val="600"/>
              </a:spcBef>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buFont typeface="Wingdings" pitchFamily="2" charset="2"/>
              <a:buChar char=""/>
            </a:pPr>
            <a:endParaRPr lang="en-GB" altLang="fr-FR" sz="2400" dirty="0">
              <a:solidFill>
                <a:srgbClr val="000000"/>
              </a:solidFill>
            </a:endParaRPr>
          </a:p>
          <a:p>
            <a:pPr>
              <a:lnSpc>
                <a:spcPct val="87000"/>
              </a:lnSpc>
              <a:spcBef>
                <a:spcPts val="600"/>
              </a:spcBef>
            </a:pPr>
            <a:endParaRPr lang="en-GB" altLang="fr-FR" sz="2400" dirty="0">
              <a:solidFill>
                <a:srgbClr val="000000"/>
              </a:solidFill>
            </a:endParaRPr>
          </a:p>
          <a:p>
            <a:pPr>
              <a:lnSpc>
                <a:spcPct val="87000"/>
              </a:lnSpc>
              <a:spcBef>
                <a:spcPts val="600"/>
              </a:spcBef>
            </a:pPr>
            <a:endParaRPr lang="en-GB" altLang="fr-FR" sz="2400" dirty="0">
              <a:solidFill>
                <a:srgbClr val="000000"/>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48</a:t>
            </a:fld>
            <a:endParaRPr kumimoji="0" lang="en-US" sz="1400" b="1" dirty="0">
              <a:solidFill>
                <a:srgbClr val="FFFFFF"/>
              </a:solidFill>
            </a:endParaRPr>
          </a:p>
        </p:txBody>
      </p:sp>
      <p:sp>
        <p:nvSpPr>
          <p:cNvPr id="2" name="Title 1"/>
          <p:cNvSpPr>
            <a:spLocks noGrp="1"/>
          </p:cNvSpPr>
          <p:nvPr>
            <p:ph type="title"/>
          </p:nvPr>
        </p:nvSpPr>
        <p:spPr>
          <a:xfrm>
            <a:off x="1164118" y="612503"/>
            <a:ext cx="7269480" cy="737326"/>
          </a:xfrm>
        </p:spPr>
        <p:txBody>
          <a:bodyPr/>
          <a:lstStyle/>
          <a:p>
            <a:pPr algn="ctr"/>
            <a:r>
              <a:rPr lang="fr-FR" dirty="0" smtClean="0"/>
              <a:t>Interfaces / Vues</a:t>
            </a:r>
            <a:endParaRPr lang="fr-FR" dirty="0"/>
          </a:p>
        </p:txBody>
      </p:sp>
    </p:spTree>
    <p:extLst>
      <p:ext uri="{BB962C8B-B14F-4D97-AF65-F5344CB8AC3E}">
        <p14:creationId xmlns:p14="http://schemas.microsoft.com/office/powerpoint/2010/main" val="19671203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5375" y="1378858"/>
            <a:ext cx="6876795" cy="4844824"/>
          </a:xfrm>
        </p:spPr>
        <p:txBody>
          <a:bodyPr>
            <a:normAutofit fontScale="85000" lnSpcReduction="20000"/>
          </a:bodyPr>
          <a:lstStyle/>
          <a:p>
            <a:pPr marL="0" indent="0">
              <a:buNone/>
            </a:pPr>
            <a:endParaRPr lang="fr-FR" b="1" dirty="0" smtClean="0"/>
          </a:p>
          <a:p>
            <a:pPr marL="0" indent="0">
              <a:buNone/>
            </a:pPr>
            <a:r>
              <a:rPr lang="fr-FR" b="1" dirty="0" smtClean="0"/>
              <a:t>Identifiant</a:t>
            </a:r>
            <a:r>
              <a:rPr lang="fr-FR" dirty="0" smtClean="0"/>
              <a:t> : </a:t>
            </a:r>
            <a:r>
              <a:rPr lang="fr-FR" dirty="0" err="1" smtClean="0"/>
              <a:t>android:id</a:t>
            </a:r>
            <a:r>
              <a:rPr lang="fr-FR" dirty="0"/>
              <a:t>="@+</a:t>
            </a:r>
            <a:r>
              <a:rPr lang="fr-FR" dirty="0" smtClean="0"/>
              <a:t>id/</a:t>
            </a:r>
            <a:r>
              <a:rPr lang="fr-FR" i="1" dirty="0" err="1" smtClean="0"/>
              <a:t>mon_ident</a:t>
            </a:r>
            <a:r>
              <a:rPr lang="fr-FR" dirty="0"/>
              <a:t>"</a:t>
            </a:r>
            <a:r>
              <a:rPr lang="fr-FR" dirty="0" smtClean="0"/>
              <a:t> </a:t>
            </a:r>
          </a:p>
          <a:p>
            <a:pPr marL="0" indent="0">
              <a:buNone/>
            </a:pPr>
            <a:endParaRPr lang="fr-FR" dirty="0" smtClean="0"/>
          </a:p>
          <a:p>
            <a:pPr marL="0" indent="0">
              <a:buNone/>
            </a:pPr>
            <a:r>
              <a:rPr lang="fr-FR" b="1" dirty="0" err="1" smtClean="0"/>
              <a:t>android:layout_height</a:t>
            </a:r>
            <a:r>
              <a:rPr lang="fr-FR" b="1" dirty="0" smtClean="0"/>
              <a:t>, </a:t>
            </a:r>
            <a:r>
              <a:rPr lang="fr-FR" b="1" dirty="0" err="1" smtClean="0"/>
              <a:t>android:layout_width</a:t>
            </a:r>
            <a:r>
              <a:rPr lang="fr-FR" b="1" dirty="0" smtClean="0"/>
              <a:t> </a:t>
            </a:r>
            <a:r>
              <a:rPr lang="fr-FR" dirty="0" smtClean="0"/>
              <a:t>: </a:t>
            </a:r>
            <a:r>
              <a:rPr lang="fr-FR" dirty="0" err="1" smtClean="0"/>
              <a:t>fill_parent</a:t>
            </a:r>
            <a:r>
              <a:rPr lang="fr-FR" dirty="0" smtClean="0"/>
              <a:t> / </a:t>
            </a:r>
            <a:r>
              <a:rPr lang="fr-FR" dirty="0" err="1" smtClean="0"/>
              <a:t>match_parent</a:t>
            </a:r>
            <a:r>
              <a:rPr lang="fr-FR" dirty="0" smtClean="0"/>
              <a:t> / </a:t>
            </a:r>
            <a:r>
              <a:rPr lang="fr-FR" dirty="0" err="1" smtClean="0"/>
              <a:t>wrap_content</a:t>
            </a:r>
            <a:r>
              <a:rPr lang="fr-FR" dirty="0" smtClean="0"/>
              <a:t> </a:t>
            </a:r>
            <a:endParaRPr lang="fr-FR" dirty="0"/>
          </a:p>
          <a:p>
            <a:pPr marL="0" indent="0">
              <a:buNone/>
            </a:pPr>
            <a:endParaRPr lang="fr-FR" dirty="0" smtClean="0"/>
          </a:p>
          <a:p>
            <a:pPr marL="0" indent="0">
              <a:buNone/>
            </a:pPr>
            <a:r>
              <a:rPr lang="fr-FR" b="1" i="1" dirty="0" err="1" smtClean="0"/>
              <a:t>fill_parent</a:t>
            </a:r>
            <a:r>
              <a:rPr lang="fr-FR" dirty="0" smtClean="0"/>
              <a:t> : Remplit toute la place </a:t>
            </a:r>
          </a:p>
          <a:p>
            <a:pPr marL="0" indent="0">
              <a:buNone/>
            </a:pPr>
            <a:r>
              <a:rPr lang="fr-FR" b="1" i="1" dirty="0" err="1" smtClean="0"/>
              <a:t>wrap_content</a:t>
            </a:r>
            <a:r>
              <a:rPr lang="fr-FR" dirty="0" smtClean="0"/>
              <a:t> : remplit la place que nécessite le contenu</a:t>
            </a:r>
          </a:p>
          <a:p>
            <a:pPr marL="0" indent="0">
              <a:buNone/>
            </a:pPr>
            <a:r>
              <a:rPr lang="fr-FR" b="1" i="1" dirty="0" err="1" smtClean="0"/>
              <a:t>match_parent</a:t>
            </a:r>
            <a:r>
              <a:rPr lang="fr-FR" dirty="0" smtClean="0"/>
              <a:t> : remplit la place qui reste dans le parent </a:t>
            </a:r>
          </a:p>
          <a:p>
            <a:pPr marL="0" indent="0">
              <a:buNone/>
            </a:pPr>
            <a:endParaRPr lang="fr-FR" b="1" dirty="0" smtClean="0"/>
          </a:p>
          <a:p>
            <a:pPr marL="0" indent="0">
              <a:buNone/>
            </a:pPr>
            <a:r>
              <a:rPr lang="fr-FR" b="1" dirty="0" err="1" smtClean="0"/>
              <a:t>android:background</a:t>
            </a:r>
            <a:r>
              <a:rPr lang="fr-FR" dirty="0"/>
              <a:t>: "@</a:t>
            </a:r>
            <a:r>
              <a:rPr lang="fr-FR" dirty="0" err="1" smtClean="0"/>
              <a:t>color</a:t>
            </a:r>
            <a:r>
              <a:rPr lang="fr-FR" dirty="0" smtClean="0"/>
              <a:t>/</a:t>
            </a:r>
            <a:r>
              <a:rPr lang="fr-FR" dirty="0" err="1" smtClean="0"/>
              <a:t>blue</a:t>
            </a:r>
            <a:r>
              <a:rPr lang="fr-FR" dirty="0"/>
              <a:t>/#000FFFF" </a:t>
            </a:r>
            <a:endParaRPr lang="fr-FR" b="1" dirty="0" smtClean="0"/>
          </a:p>
          <a:p>
            <a:pPr marL="0" indent="0">
              <a:buNone/>
            </a:pPr>
            <a:r>
              <a:rPr lang="fr-FR" b="1" dirty="0" err="1" smtClean="0"/>
              <a:t>android:visibility</a:t>
            </a:r>
            <a:r>
              <a:rPr lang="fr-FR" b="1" dirty="0" smtClean="0"/>
              <a:t> </a:t>
            </a:r>
            <a:r>
              <a:rPr lang="fr-FR" dirty="0" smtClean="0"/>
              <a:t> : visible / invisible/gone </a:t>
            </a:r>
          </a:p>
          <a:p>
            <a:pPr marL="0" indent="0">
              <a:buNone/>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49</a:t>
            </a:fld>
            <a:endParaRPr kumimoji="0" lang="en-US" sz="1400" b="1" dirty="0">
              <a:solidFill>
                <a:srgbClr val="FFFFFF"/>
              </a:solidFill>
            </a:endParaRPr>
          </a:p>
        </p:txBody>
      </p:sp>
      <p:sp>
        <p:nvSpPr>
          <p:cNvPr id="2" name="Title 1"/>
          <p:cNvSpPr>
            <a:spLocks noGrp="1"/>
          </p:cNvSpPr>
          <p:nvPr>
            <p:ph type="title"/>
          </p:nvPr>
        </p:nvSpPr>
        <p:spPr>
          <a:xfrm>
            <a:off x="1207661" y="641532"/>
            <a:ext cx="7269480" cy="737326"/>
          </a:xfrm>
        </p:spPr>
        <p:txBody>
          <a:bodyPr>
            <a:normAutofit/>
          </a:bodyPr>
          <a:lstStyle/>
          <a:p>
            <a:pPr algn="ctr"/>
            <a:r>
              <a:rPr lang="fr-FR" dirty="0" smtClean="0"/>
              <a:t>Vues Propriétés communes</a:t>
            </a:r>
            <a:endParaRPr lang="fr-FR" dirty="0"/>
          </a:p>
        </p:txBody>
      </p:sp>
    </p:spTree>
    <p:extLst>
      <p:ext uri="{BB962C8B-B14F-4D97-AF65-F5344CB8AC3E}">
        <p14:creationId xmlns:p14="http://schemas.microsoft.com/office/powerpoint/2010/main" val="10597395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4061" y="1364344"/>
            <a:ext cx="6446520" cy="4844824"/>
          </a:xfrm>
        </p:spPr>
        <p:txBody>
          <a:bodyPr>
            <a:normAutofit lnSpcReduction="10000"/>
          </a:bodyPr>
          <a:lstStyle/>
          <a:p>
            <a:pPr marL="0" indent="0">
              <a:buNone/>
            </a:pPr>
            <a:r>
              <a:rPr lang="fr-FR" b="1" dirty="0" smtClean="0"/>
              <a:t>Marges internes</a:t>
            </a:r>
          </a:p>
          <a:p>
            <a:pPr marL="109728" indent="0">
              <a:buNone/>
            </a:pPr>
            <a:r>
              <a:rPr lang="fr-FR" dirty="0" err="1"/>
              <a:t>android:layout_paddingBottom</a:t>
            </a:r>
            <a:r>
              <a:rPr lang="fr-FR" dirty="0"/>
              <a:t> , </a:t>
            </a:r>
            <a:r>
              <a:rPr lang="fr-FR" dirty="0" err="1"/>
              <a:t>android:layout_paddingLeft</a:t>
            </a:r>
            <a:r>
              <a:rPr lang="fr-FR" dirty="0"/>
              <a:t> ,</a:t>
            </a:r>
          </a:p>
          <a:p>
            <a:pPr marL="109728" indent="0">
              <a:buNone/>
            </a:pPr>
            <a:r>
              <a:rPr lang="fr-FR" dirty="0" err="1" smtClean="0"/>
              <a:t>android:layout_paddingRight</a:t>
            </a:r>
            <a:r>
              <a:rPr lang="fr-FR" dirty="0" smtClean="0"/>
              <a:t> </a:t>
            </a:r>
            <a:r>
              <a:rPr lang="fr-FR" dirty="0"/>
              <a:t>, </a:t>
            </a:r>
            <a:r>
              <a:rPr lang="fr-FR" dirty="0" smtClean="0"/>
              <a:t> </a:t>
            </a:r>
          </a:p>
          <a:p>
            <a:pPr marL="109728" indent="0">
              <a:buNone/>
            </a:pPr>
            <a:r>
              <a:rPr lang="fr-FR" dirty="0" err="1" smtClean="0"/>
              <a:t>android:layout_paddingTop</a:t>
            </a:r>
            <a:endParaRPr lang="fr-FR" dirty="0" smtClean="0"/>
          </a:p>
          <a:p>
            <a:pPr marL="109728" indent="0">
              <a:buNone/>
            </a:pPr>
            <a:endParaRPr lang="fr-FR" dirty="0" smtClean="0"/>
          </a:p>
          <a:p>
            <a:pPr marL="0" indent="0">
              <a:buNone/>
            </a:pPr>
            <a:r>
              <a:rPr lang="fr-FR" b="1" dirty="0" smtClean="0"/>
              <a:t>Marges externes </a:t>
            </a:r>
          </a:p>
          <a:p>
            <a:pPr marL="109728" indent="0">
              <a:buNone/>
            </a:pPr>
            <a:r>
              <a:rPr lang="fr-FR" dirty="0" err="1"/>
              <a:t>android:layout_marginBottom</a:t>
            </a:r>
            <a:r>
              <a:rPr lang="fr-FR" dirty="0"/>
              <a:t> , </a:t>
            </a:r>
            <a:r>
              <a:rPr lang="fr-FR" dirty="0" err="1"/>
              <a:t>android:layout_marginLeft</a:t>
            </a:r>
            <a:r>
              <a:rPr lang="fr-FR" dirty="0"/>
              <a:t> ,</a:t>
            </a:r>
          </a:p>
          <a:p>
            <a:pPr marL="109728" indent="0">
              <a:buNone/>
            </a:pPr>
            <a:r>
              <a:rPr lang="fr-FR" dirty="0" err="1"/>
              <a:t>android:layout_marginRight</a:t>
            </a:r>
            <a:r>
              <a:rPr lang="fr-FR" dirty="0"/>
              <a:t> , </a:t>
            </a:r>
            <a:r>
              <a:rPr lang="fr-FR" dirty="0" err="1"/>
              <a:t>android:layout_marginTop</a:t>
            </a: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50</a:t>
            </a:fld>
            <a:endParaRPr kumimoji="0" lang="en-US" sz="1400" b="1" dirty="0">
              <a:solidFill>
                <a:srgbClr val="FFFFFF"/>
              </a:solidFill>
            </a:endParaRPr>
          </a:p>
        </p:txBody>
      </p:sp>
      <p:sp>
        <p:nvSpPr>
          <p:cNvPr id="2" name="Title 1"/>
          <p:cNvSpPr>
            <a:spLocks noGrp="1"/>
          </p:cNvSpPr>
          <p:nvPr>
            <p:ph type="title"/>
          </p:nvPr>
        </p:nvSpPr>
        <p:spPr>
          <a:xfrm>
            <a:off x="1236689" y="656045"/>
            <a:ext cx="7269480" cy="751841"/>
          </a:xfrm>
        </p:spPr>
        <p:txBody>
          <a:bodyPr>
            <a:normAutofit/>
          </a:bodyPr>
          <a:lstStyle/>
          <a:p>
            <a:pPr algn="ctr"/>
            <a:r>
              <a:rPr lang="fr-FR" dirty="0"/>
              <a:t>Vues Propriétés communes</a:t>
            </a:r>
          </a:p>
        </p:txBody>
      </p:sp>
    </p:spTree>
    <p:extLst>
      <p:ext uri="{BB962C8B-B14F-4D97-AF65-F5344CB8AC3E}">
        <p14:creationId xmlns:p14="http://schemas.microsoft.com/office/powerpoint/2010/main" val="15414075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47653" cy="4844824"/>
          </a:xfrm>
        </p:spPr>
        <p:txBody>
          <a:bodyPr>
            <a:normAutofit/>
          </a:bodyPr>
          <a:lstStyle/>
          <a:p>
            <a:pPr marL="0" indent="0">
              <a:buNone/>
            </a:pPr>
            <a:r>
              <a:rPr lang="fr-FR" dirty="0" smtClean="0"/>
              <a:t>Ce sont des vues permettant de définir une prédisposition pour d’autres vues qu’ils contiennent: </a:t>
            </a:r>
          </a:p>
          <a:p>
            <a:pPr marL="0" indent="0">
              <a:buNone/>
            </a:pPr>
            <a:endParaRPr lang="fr-FR" dirty="0" smtClean="0"/>
          </a:p>
          <a:p>
            <a:pPr>
              <a:buFontTx/>
              <a:buChar char="-"/>
            </a:pPr>
            <a:r>
              <a:rPr lang="fr-FR" dirty="0" err="1" smtClean="0"/>
              <a:t>FrameLayout</a:t>
            </a:r>
            <a:r>
              <a:rPr lang="fr-FR" dirty="0" smtClean="0"/>
              <a:t> </a:t>
            </a:r>
          </a:p>
          <a:p>
            <a:pPr>
              <a:buFontTx/>
              <a:buChar char="-"/>
            </a:pPr>
            <a:r>
              <a:rPr lang="fr-FR" dirty="0" err="1" smtClean="0"/>
              <a:t>AbsoluteLayout</a:t>
            </a:r>
            <a:r>
              <a:rPr lang="fr-FR" dirty="0" smtClean="0"/>
              <a:t> </a:t>
            </a:r>
          </a:p>
          <a:p>
            <a:pPr>
              <a:buFontTx/>
              <a:buChar char="-"/>
            </a:pPr>
            <a:r>
              <a:rPr lang="fr-FR" dirty="0" err="1" smtClean="0"/>
              <a:t>LinearLayout</a:t>
            </a:r>
            <a:r>
              <a:rPr lang="fr-FR" dirty="0" smtClean="0"/>
              <a:t> </a:t>
            </a:r>
          </a:p>
          <a:p>
            <a:pPr>
              <a:buFontTx/>
              <a:buChar char="-"/>
            </a:pPr>
            <a:r>
              <a:rPr lang="fr-FR" dirty="0" err="1" smtClean="0"/>
              <a:t>TableLayout</a:t>
            </a:r>
            <a:r>
              <a:rPr lang="fr-FR" dirty="0" smtClean="0"/>
              <a:t> </a:t>
            </a:r>
          </a:p>
          <a:p>
            <a:pPr>
              <a:buFontTx/>
              <a:buChar char="-"/>
            </a:pPr>
            <a:r>
              <a:rPr lang="fr-FR" dirty="0" err="1" smtClean="0"/>
              <a:t>RelativeLayout</a:t>
            </a:r>
            <a:endParaRPr lang="fr-FR" dirty="0"/>
          </a:p>
          <a:p>
            <a:pPr>
              <a:buFontTx/>
              <a:buChar char="-"/>
            </a:pPr>
            <a:endParaRPr lang="fr-FR" dirty="0" smtClean="0"/>
          </a:p>
          <a:p>
            <a:pPr>
              <a:buFontTx/>
              <a:buChar char="-"/>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51</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fontScale="90000"/>
          </a:bodyPr>
          <a:lstStyle/>
          <a:p>
            <a:pPr algn="ctr"/>
            <a:r>
              <a:rPr lang="fr-FR" dirty="0" smtClean="0"/>
              <a:t>Les conteneurs (</a:t>
            </a:r>
            <a:r>
              <a:rPr lang="fr-FR" dirty="0" err="1" smtClean="0"/>
              <a:t>ViewGroups</a:t>
            </a:r>
            <a:r>
              <a:rPr lang="fr-FR" dirty="0" smtClean="0"/>
              <a:t>)</a:t>
            </a:r>
            <a:endParaRPr lang="fr-FR" dirty="0"/>
          </a:p>
        </p:txBody>
      </p:sp>
    </p:spTree>
    <p:extLst>
      <p:ext uri="{BB962C8B-B14F-4D97-AF65-F5344CB8AC3E}">
        <p14:creationId xmlns:p14="http://schemas.microsoft.com/office/powerpoint/2010/main" val="10159139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47653" cy="4844824"/>
          </a:xfrm>
        </p:spPr>
        <p:txBody>
          <a:bodyPr>
            <a:normAutofit lnSpcReduction="10000"/>
          </a:bodyPr>
          <a:lstStyle/>
          <a:p>
            <a:pPr>
              <a:buFontTx/>
              <a:buChar char="-"/>
            </a:pPr>
            <a:r>
              <a:rPr lang="fr-FR" b="1" dirty="0" err="1" smtClean="0"/>
              <a:t>LinearLayout</a:t>
            </a:r>
            <a:r>
              <a:rPr lang="fr-FR" dirty="0"/>
              <a:t>: dispose les éléments </a:t>
            </a:r>
            <a:r>
              <a:rPr lang="fr-FR" dirty="0" smtClean="0"/>
              <a:t>de façon linéaire (vertical ou horizontal)</a:t>
            </a:r>
          </a:p>
          <a:p>
            <a:pPr>
              <a:buFontTx/>
              <a:buChar char="-"/>
            </a:pPr>
            <a:endParaRPr lang="fr-FR" dirty="0"/>
          </a:p>
          <a:p>
            <a:pPr>
              <a:buFontTx/>
              <a:buChar char="-"/>
            </a:pPr>
            <a:r>
              <a:rPr lang="fr-FR" b="1" dirty="0" err="1" smtClean="0"/>
              <a:t>RelativeLayout</a:t>
            </a:r>
            <a:r>
              <a:rPr lang="fr-FR" dirty="0"/>
              <a:t>: </a:t>
            </a:r>
            <a:r>
              <a:rPr lang="fr-FR" dirty="0" smtClean="0"/>
              <a:t>Dispose les vues enfants </a:t>
            </a:r>
            <a:r>
              <a:rPr lang="fr-FR" dirty="0"/>
              <a:t>les uns par rapport aux </a:t>
            </a:r>
            <a:r>
              <a:rPr lang="fr-FR" dirty="0" smtClean="0"/>
              <a:t>autres</a:t>
            </a:r>
          </a:p>
          <a:p>
            <a:pPr>
              <a:buFontTx/>
              <a:buChar char="-"/>
            </a:pPr>
            <a:endParaRPr lang="fr-FR" dirty="0"/>
          </a:p>
          <a:p>
            <a:pPr>
              <a:buFontTx/>
              <a:buChar char="-"/>
            </a:pPr>
            <a:r>
              <a:rPr lang="fr-FR" b="1" dirty="0" err="1"/>
              <a:t>T</a:t>
            </a:r>
            <a:r>
              <a:rPr lang="fr-FR" b="1" dirty="0" err="1" smtClean="0"/>
              <a:t>ableLayout</a:t>
            </a:r>
            <a:r>
              <a:rPr lang="fr-FR" dirty="0"/>
              <a:t>: disposition </a:t>
            </a:r>
            <a:r>
              <a:rPr lang="fr-FR" dirty="0" smtClean="0"/>
              <a:t>matricielle (</a:t>
            </a:r>
            <a:r>
              <a:rPr lang="fr-FR" dirty="0" err="1" smtClean="0"/>
              <a:t>ref:table</a:t>
            </a:r>
            <a:r>
              <a:rPr lang="fr-FR" dirty="0" smtClean="0"/>
              <a:t> HTML)</a:t>
            </a:r>
          </a:p>
          <a:p>
            <a:pPr>
              <a:buFontTx/>
              <a:buChar char="-"/>
            </a:pPr>
            <a:endParaRPr lang="fr-FR" dirty="0"/>
          </a:p>
          <a:p>
            <a:pPr>
              <a:buFontTx/>
              <a:buChar char="-"/>
            </a:pPr>
            <a:r>
              <a:rPr lang="fr-FR" b="1" dirty="0" err="1" smtClean="0"/>
              <a:t>FrameLayout</a:t>
            </a:r>
            <a:r>
              <a:rPr lang="fr-FR" dirty="0"/>
              <a:t>: disposition en haut à gauche en empilant les éléments</a:t>
            </a: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52</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fontScale="90000"/>
          </a:bodyPr>
          <a:lstStyle/>
          <a:p>
            <a:pPr algn="ctr"/>
            <a:r>
              <a:rPr lang="fr-FR" dirty="0" smtClean="0"/>
              <a:t>Les conteneurs (</a:t>
            </a:r>
            <a:r>
              <a:rPr lang="fr-FR" dirty="0" err="1" smtClean="0"/>
              <a:t>ViewGroups</a:t>
            </a:r>
            <a:r>
              <a:rPr lang="fr-FR" dirty="0" smtClean="0"/>
              <a:t>)</a:t>
            </a:r>
            <a:endParaRPr lang="fr-FR" dirty="0"/>
          </a:p>
        </p:txBody>
      </p:sp>
    </p:spTree>
    <p:extLst>
      <p:ext uri="{BB962C8B-B14F-4D97-AF65-F5344CB8AC3E}">
        <p14:creationId xmlns:p14="http://schemas.microsoft.com/office/powerpoint/2010/main" val="8133591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47653" cy="4844824"/>
          </a:xfrm>
        </p:spPr>
        <p:txBody>
          <a:bodyPr>
            <a:normAutofit/>
          </a:bodyPr>
          <a:lstStyle/>
          <a:p>
            <a:pPr>
              <a:buFont typeface="Wingdings" panose="05000000000000000000" pitchFamily="2" charset="2"/>
              <a:buChar char="ü"/>
            </a:pPr>
            <a:r>
              <a:rPr lang="fr-FR" dirty="0" smtClean="0"/>
              <a:t>Les interfaces sont définies généralement dans des fichiers XML (cela nous évite d’avoir à créer des instances explicitement) </a:t>
            </a:r>
          </a:p>
          <a:p>
            <a:pPr>
              <a:buFont typeface="Wingdings" panose="05000000000000000000" pitchFamily="2" charset="2"/>
              <a:buChar char="ü"/>
            </a:pPr>
            <a:endParaRPr lang="fr-FR" dirty="0" smtClean="0"/>
          </a:p>
          <a:p>
            <a:pPr>
              <a:buFont typeface="Wingdings" panose="05000000000000000000" pitchFamily="2" charset="2"/>
              <a:buChar char="ü"/>
            </a:pPr>
            <a:r>
              <a:rPr lang="fr-FR" dirty="0" smtClean="0"/>
              <a:t>ADT génère automatiquement une ressource correspondant à l’interface dans le fichier R.java  (</a:t>
            </a:r>
            <a:r>
              <a:rPr lang="fr-FR" sz="2000" b="1" i="1" dirty="0" smtClean="0"/>
              <a:t>accueil.xml </a:t>
            </a:r>
            <a:r>
              <a:rPr lang="fr-FR" sz="2000" b="1" i="1" dirty="0" smtClean="0">
                <a:sym typeface="Wingdings" panose="05000000000000000000" pitchFamily="2" charset="2"/>
              </a:rPr>
              <a:t> </a:t>
            </a:r>
            <a:r>
              <a:rPr lang="fr-FR" sz="2000" b="1" i="1" dirty="0" err="1" smtClean="0">
                <a:sym typeface="Wingdings" panose="05000000000000000000" pitchFamily="2" charset="2"/>
              </a:rPr>
              <a:t>R.layout.accueil</a:t>
            </a:r>
            <a:r>
              <a:rPr lang="fr-FR" dirty="0" smtClean="0">
                <a:sym typeface="Wingdings" panose="05000000000000000000" pitchFamily="2" charset="2"/>
              </a:rPr>
              <a:t>)</a:t>
            </a:r>
            <a:endParaRPr lang="fr-FR" dirty="0" smtClean="0"/>
          </a:p>
          <a:p>
            <a:pPr>
              <a:buFont typeface="Wingdings" panose="05000000000000000000" pitchFamily="2" charset="2"/>
              <a:buChar char="ü"/>
            </a:pPr>
            <a:endParaRPr lang="fr-FR" dirty="0"/>
          </a:p>
          <a:p>
            <a:pPr>
              <a:buFont typeface="Wingdings" panose="05000000000000000000" pitchFamily="2" charset="2"/>
              <a:buChar char="ü"/>
            </a:pPr>
            <a:r>
              <a:rPr lang="fr-FR" dirty="0" smtClean="0"/>
              <a:t>Une interface peut être associée comme vue graphique à une activité. </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53</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a:bodyPr>
          <a:lstStyle/>
          <a:p>
            <a:pPr algn="ctr"/>
            <a:r>
              <a:rPr lang="fr-FR" dirty="0"/>
              <a:t>Interfaces graphiques</a:t>
            </a:r>
          </a:p>
        </p:txBody>
      </p:sp>
    </p:spTree>
    <p:extLst>
      <p:ext uri="{BB962C8B-B14F-4D97-AF65-F5344CB8AC3E}">
        <p14:creationId xmlns:p14="http://schemas.microsoft.com/office/powerpoint/2010/main" val="38313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54</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a:bodyPr>
          <a:lstStyle/>
          <a:p>
            <a:pPr algn="ctr"/>
            <a:r>
              <a:rPr lang="fr-FR" dirty="0"/>
              <a:t>Interfaces graphiques</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166495142"/>
              </p:ext>
            </p:extLst>
          </p:nvPr>
        </p:nvGraphicFramePr>
        <p:xfrm>
          <a:off x="972004" y="1915659"/>
          <a:ext cx="7548563" cy="5137150"/>
        </p:xfrm>
        <a:graphic>
          <a:graphicData uri="http://schemas.openxmlformats.org/presentationml/2006/ole">
            <mc:AlternateContent xmlns:mc="http://schemas.openxmlformats.org/markup-compatibility/2006">
              <mc:Choice xmlns:v="urn:schemas-microsoft-com:vml" Requires="v">
                <p:oleObj spid="_x0000_s7315" name="Document" r:id="rId3" imgW="5972760" imgH="4064040" progId="Word.OpenDocumentText.12">
                  <p:embed/>
                </p:oleObj>
              </mc:Choice>
              <mc:Fallback>
                <p:oleObj name="Document" r:id="rId3" imgW="5972760" imgH="4064040" progId="Word.OpenDocumentText.12">
                  <p:embed/>
                  <p:pic>
                    <p:nvPicPr>
                      <p:cNvPr id="0" name=""/>
                      <p:cNvPicPr/>
                      <p:nvPr/>
                    </p:nvPicPr>
                    <p:blipFill>
                      <a:blip r:embed="rId4"/>
                      <a:stretch>
                        <a:fillRect/>
                      </a:stretch>
                    </p:blipFill>
                    <p:spPr>
                      <a:xfrm>
                        <a:off x="972004" y="1915659"/>
                        <a:ext cx="7548563" cy="5137150"/>
                      </a:xfrm>
                      <a:prstGeom prst="rect">
                        <a:avLst/>
                      </a:prstGeom>
                    </p:spPr>
                  </p:pic>
                </p:oleObj>
              </mc:Fallback>
            </mc:AlternateContent>
          </a:graphicData>
        </a:graphic>
      </p:graphicFrame>
      <p:cxnSp>
        <p:nvCxnSpPr>
          <p:cNvPr id="7" name="Straight Arrow Connector 6"/>
          <p:cNvCxnSpPr>
            <a:endCxn id="8" idx="0"/>
          </p:cNvCxnSpPr>
          <p:nvPr/>
        </p:nvCxnSpPr>
        <p:spPr>
          <a:xfrm flipH="1">
            <a:off x="5500914" y="4194629"/>
            <a:ext cx="1038370" cy="11141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2544" y="5308771"/>
            <a:ext cx="2076740" cy="790685"/>
          </a:xfrm>
          <a:prstGeom prst="rect">
            <a:avLst/>
          </a:prstGeom>
        </p:spPr>
      </p:pic>
      <p:cxnSp>
        <p:nvCxnSpPr>
          <p:cNvPr id="14" name="Straight Arrow Connector 13"/>
          <p:cNvCxnSpPr/>
          <p:nvPr/>
        </p:nvCxnSpPr>
        <p:spPr>
          <a:xfrm>
            <a:off x="4586514" y="4194629"/>
            <a:ext cx="362857" cy="11141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4471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55</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a:bodyPr>
          <a:lstStyle/>
          <a:p>
            <a:pPr algn="ctr"/>
            <a:r>
              <a:rPr lang="fr-FR" dirty="0" smtClean="0"/>
              <a:t>Interfaces graphiques</a:t>
            </a:r>
            <a:endParaRPr lang="fr-FR" dirty="0"/>
          </a:p>
        </p:txBody>
      </p:sp>
      <p:sp>
        <p:nvSpPr>
          <p:cNvPr id="3" name="Content Placeholder 2"/>
          <p:cNvSpPr>
            <a:spLocks noGrp="1"/>
          </p:cNvSpPr>
          <p:nvPr>
            <p:ph idx="1"/>
          </p:nvPr>
        </p:nvSpPr>
        <p:spPr/>
        <p:txBody>
          <a:bodyPr/>
          <a:lstStyle/>
          <a:p>
            <a:pPr marL="109728" indent="0">
              <a:buNone/>
            </a:pPr>
            <a:r>
              <a:rPr lang="fr-FR" dirty="0" smtClean="0"/>
              <a:t>Les interfaces peuvent êtres récupérées et modifiées dynamiquement. </a:t>
            </a:r>
          </a:p>
          <a:p>
            <a:pPr marL="109728" indent="0">
              <a:buNone/>
            </a:pPr>
            <a:endParaRPr lang="fr-FR" dirty="0"/>
          </a:p>
          <a:p>
            <a:pPr marL="109728" indent="0">
              <a:buNone/>
            </a:pPr>
            <a:endParaRPr lang="fr-FR" dirty="0"/>
          </a:p>
        </p:txBody>
      </p:sp>
      <p:graphicFrame>
        <p:nvGraphicFramePr>
          <p:cNvPr id="6" name="Object 5"/>
          <p:cNvGraphicFramePr>
            <a:graphicFrameLocks noChangeAspect="1"/>
          </p:cNvGraphicFramePr>
          <p:nvPr>
            <p:extLst>
              <p:ext uri="{D42A27DB-BD31-4B8C-83A1-F6EECF244321}">
                <p14:modId xmlns:p14="http://schemas.microsoft.com/office/powerpoint/2010/main" val="4104846507"/>
              </p:ext>
            </p:extLst>
          </p:nvPr>
        </p:nvGraphicFramePr>
        <p:xfrm>
          <a:off x="1089025" y="2424113"/>
          <a:ext cx="7372350" cy="3948112"/>
        </p:xfrm>
        <a:graphic>
          <a:graphicData uri="http://schemas.openxmlformats.org/presentationml/2006/ole">
            <mc:AlternateContent xmlns:mc="http://schemas.openxmlformats.org/markup-compatibility/2006">
              <mc:Choice xmlns:v="urn:schemas-microsoft-com:vml" Requires="v">
                <p:oleObj spid="_x0000_s8337" name="Document" r:id="rId3" imgW="7573680" imgH="4058280" progId="Word.OpenDocumentText.12">
                  <p:embed/>
                </p:oleObj>
              </mc:Choice>
              <mc:Fallback>
                <p:oleObj name="Document" r:id="rId3" imgW="7573680" imgH="4058280" progId="Word.OpenDocumentText.12">
                  <p:embed/>
                  <p:pic>
                    <p:nvPicPr>
                      <p:cNvPr id="0" name=""/>
                      <p:cNvPicPr/>
                      <p:nvPr/>
                    </p:nvPicPr>
                    <p:blipFill>
                      <a:blip r:embed="rId4"/>
                      <a:stretch>
                        <a:fillRect/>
                      </a:stretch>
                    </p:blipFill>
                    <p:spPr>
                      <a:xfrm>
                        <a:off x="1089025" y="2424113"/>
                        <a:ext cx="7372350" cy="3948112"/>
                      </a:xfrm>
                      <a:prstGeom prst="rect">
                        <a:avLst/>
                      </a:prstGeom>
                    </p:spPr>
                  </p:pic>
                </p:oleObj>
              </mc:Fallback>
            </mc:AlternateContent>
          </a:graphicData>
        </a:graphic>
      </p:graphicFrame>
    </p:spTree>
    <p:extLst>
      <p:ext uri="{BB962C8B-B14F-4D97-AF65-F5344CB8AC3E}">
        <p14:creationId xmlns:p14="http://schemas.microsoft.com/office/powerpoint/2010/main" val="10372314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56</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normAutofit/>
          </a:bodyPr>
          <a:lstStyle/>
          <a:p>
            <a:pPr algn="ctr"/>
            <a:r>
              <a:rPr lang="fr-FR" dirty="0" smtClean="0"/>
              <a:t>Interfaces graphiques</a:t>
            </a:r>
            <a:endParaRPr lang="fr-FR" dirty="0"/>
          </a:p>
        </p:txBody>
      </p:sp>
      <p:sp>
        <p:nvSpPr>
          <p:cNvPr id="3" name="Content Placeholder 2"/>
          <p:cNvSpPr>
            <a:spLocks noGrp="1"/>
          </p:cNvSpPr>
          <p:nvPr>
            <p:ph idx="1"/>
          </p:nvPr>
        </p:nvSpPr>
        <p:spPr/>
        <p:txBody>
          <a:bodyPr/>
          <a:lstStyle/>
          <a:p>
            <a:pPr marL="109728" indent="0">
              <a:buNone/>
            </a:pPr>
            <a:r>
              <a:rPr lang="fr-FR" dirty="0" smtClean="0"/>
              <a:t>Réutilisation d’interfaces : Une interface peut inclure une autre interface </a:t>
            </a:r>
          </a:p>
          <a:p>
            <a:pPr marL="109728" indent="0">
              <a:buNone/>
            </a:pPr>
            <a:endParaRPr lang="fr-FR" dirty="0"/>
          </a:p>
          <a:p>
            <a:pPr marL="109728" indent="0">
              <a:buNone/>
            </a:pPr>
            <a:endParaRPr lang="fr-FR" dirty="0"/>
          </a:p>
        </p:txBody>
      </p:sp>
      <p:graphicFrame>
        <p:nvGraphicFramePr>
          <p:cNvPr id="6" name="Object 5"/>
          <p:cNvGraphicFramePr>
            <a:graphicFrameLocks noChangeAspect="1"/>
          </p:cNvGraphicFramePr>
          <p:nvPr>
            <p:extLst>
              <p:ext uri="{D42A27DB-BD31-4B8C-83A1-F6EECF244321}">
                <p14:modId xmlns:p14="http://schemas.microsoft.com/office/powerpoint/2010/main" val="662283730"/>
              </p:ext>
            </p:extLst>
          </p:nvPr>
        </p:nvGraphicFramePr>
        <p:xfrm>
          <a:off x="855663" y="2308225"/>
          <a:ext cx="7315200" cy="3875088"/>
        </p:xfrm>
        <a:graphic>
          <a:graphicData uri="http://schemas.openxmlformats.org/presentationml/2006/ole">
            <mc:AlternateContent xmlns:mc="http://schemas.openxmlformats.org/markup-compatibility/2006">
              <mc:Choice xmlns:v="urn:schemas-microsoft-com:vml" Requires="v">
                <p:oleObj spid="_x0000_s9360" name="Document" r:id="rId3" imgW="7743240" imgH="4111560" progId="Word.OpenDocumentText.12">
                  <p:embed/>
                </p:oleObj>
              </mc:Choice>
              <mc:Fallback>
                <p:oleObj name="Document" r:id="rId3" imgW="7743240" imgH="4111560" progId="Word.OpenDocumentText.12">
                  <p:embed/>
                  <p:pic>
                    <p:nvPicPr>
                      <p:cNvPr id="0" name=""/>
                      <p:cNvPicPr/>
                      <p:nvPr/>
                    </p:nvPicPr>
                    <p:blipFill>
                      <a:blip r:embed="rId4"/>
                      <a:stretch>
                        <a:fillRect/>
                      </a:stretch>
                    </p:blipFill>
                    <p:spPr>
                      <a:xfrm>
                        <a:off x="855663" y="2308225"/>
                        <a:ext cx="7315200" cy="3875088"/>
                      </a:xfrm>
                      <a:prstGeom prst="rect">
                        <a:avLst/>
                      </a:prstGeom>
                    </p:spPr>
                  </p:pic>
                </p:oleObj>
              </mc:Fallback>
            </mc:AlternateContent>
          </a:graphicData>
        </a:graphic>
      </p:graphicFrame>
    </p:spTree>
    <p:extLst>
      <p:ext uri="{BB962C8B-B14F-4D97-AF65-F5344CB8AC3E}">
        <p14:creationId xmlns:p14="http://schemas.microsoft.com/office/powerpoint/2010/main" val="31993559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4" y="1335315"/>
            <a:ext cx="6446520" cy="4844824"/>
          </a:xfrm>
        </p:spPr>
        <p:txBody>
          <a:bodyPr>
            <a:normAutofit fontScale="47500" lnSpcReduction="20000"/>
          </a:bodyPr>
          <a:lstStyle/>
          <a:p>
            <a:pPr marL="0" indent="0">
              <a:buNone/>
            </a:pPr>
            <a:r>
              <a:rPr lang="fr-FR" sz="2600" dirty="0" smtClean="0"/>
              <a:t>Définit le positionnement linéaire (</a:t>
            </a:r>
            <a:r>
              <a:rPr lang="fr-FR" sz="2600" dirty="0" err="1" smtClean="0"/>
              <a:t>horizontall</a:t>
            </a:r>
            <a:r>
              <a:rPr lang="fr-FR" sz="2600" dirty="0"/>
              <a:t> </a:t>
            </a:r>
            <a:r>
              <a:rPr lang="fr-FR" sz="2600" dirty="0" smtClean="0"/>
              <a:t>ou vertical) des vues filles </a:t>
            </a:r>
          </a:p>
          <a:p>
            <a:pPr marL="0" indent="0">
              <a:buNone/>
            </a:pPr>
            <a:endParaRPr lang="fr-FR" dirty="0" smtClean="0"/>
          </a:p>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xml</a:t>
            </a:r>
            <a:r>
              <a:rPr lang="fr-FR" dirty="0">
                <a:solidFill>
                  <a:srgbClr val="3F7F7F"/>
                </a:solidFill>
                <a:latin typeface="Consolas"/>
              </a:rPr>
              <a:t> </a:t>
            </a:r>
            <a:r>
              <a:rPr lang="fr-FR" dirty="0">
                <a:solidFill>
                  <a:srgbClr val="7F007F"/>
                </a:solidFill>
                <a:latin typeface="Consolas"/>
              </a:rPr>
              <a:t>version</a:t>
            </a:r>
            <a:r>
              <a:rPr lang="fr-FR" dirty="0">
                <a:solidFill>
                  <a:srgbClr val="000000"/>
                </a:solidFill>
                <a:latin typeface="Consolas"/>
              </a:rPr>
              <a:t>=</a:t>
            </a:r>
            <a:r>
              <a:rPr lang="fr-FR" i="1" dirty="0">
                <a:solidFill>
                  <a:srgbClr val="2A00FF"/>
                </a:solidFill>
                <a:latin typeface="Consolas"/>
              </a:rPr>
              <a:t>"1.0" </a:t>
            </a:r>
            <a:r>
              <a:rPr lang="fr-FR" i="1" dirty="0" err="1">
                <a:solidFill>
                  <a:srgbClr val="7F007F"/>
                </a:solidFill>
                <a:latin typeface="Consolas"/>
              </a:rPr>
              <a:t>encoding</a:t>
            </a:r>
            <a:r>
              <a:rPr lang="fr-FR" i="1" dirty="0">
                <a:solidFill>
                  <a:srgbClr val="000000"/>
                </a:solidFill>
                <a:latin typeface="Consolas"/>
              </a:rPr>
              <a:t>=</a:t>
            </a:r>
            <a:r>
              <a:rPr lang="fr-FR" i="1" dirty="0">
                <a:solidFill>
                  <a:srgbClr val="2A00FF"/>
                </a:solidFill>
                <a:latin typeface="Consolas"/>
              </a:rPr>
              <a:t>"utf-8"</a:t>
            </a:r>
            <a:r>
              <a:rPr lang="fr-FR" i="1" dirty="0">
                <a:solidFill>
                  <a:srgbClr val="008080"/>
                </a:solidFill>
                <a:latin typeface="Consolas"/>
              </a:rPr>
              <a:t>?&gt;</a:t>
            </a:r>
          </a:p>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LinearLayout</a:t>
            </a:r>
            <a:r>
              <a:rPr lang="fr-FR" dirty="0">
                <a:solidFill>
                  <a:srgbClr val="3F7F7F"/>
                </a:solidFill>
                <a:latin typeface="Consolas"/>
              </a:rPr>
              <a:t> </a:t>
            </a:r>
            <a:r>
              <a:rPr lang="fr-FR" dirty="0" err="1">
                <a:solidFill>
                  <a:srgbClr val="7F007F"/>
                </a:solidFill>
                <a:latin typeface="Consolas"/>
              </a:rPr>
              <a:t>xmlns:android</a:t>
            </a:r>
            <a:r>
              <a:rPr lang="fr-FR" dirty="0">
                <a:solidFill>
                  <a:srgbClr val="000000"/>
                </a:solidFill>
                <a:latin typeface="Consolas"/>
              </a:rPr>
              <a:t>=</a:t>
            </a:r>
            <a:r>
              <a:rPr lang="fr-FR" i="1" dirty="0">
                <a:solidFill>
                  <a:srgbClr val="2A00FF"/>
                </a:solidFill>
                <a:latin typeface="Consolas"/>
              </a:rPr>
              <a:t>"http://schemas.android.com/</a:t>
            </a:r>
            <a:r>
              <a:rPr lang="fr-FR" i="1" dirty="0" err="1">
                <a:solidFill>
                  <a:srgbClr val="2A00FF"/>
                </a:solidFill>
                <a:latin typeface="Consolas"/>
              </a:rPr>
              <a:t>apk</a:t>
            </a:r>
            <a:r>
              <a:rPr lang="fr-FR" i="1" dirty="0">
                <a:solidFill>
                  <a:srgbClr val="2A00FF"/>
                </a:solidFill>
                <a:latin typeface="Consolas"/>
              </a:rPr>
              <a:t>/</a:t>
            </a:r>
            <a:r>
              <a:rPr lang="fr-FR" i="1" dirty="0" err="1">
                <a:solidFill>
                  <a:srgbClr val="2A00FF"/>
                </a:solidFill>
                <a:latin typeface="Consolas"/>
              </a:rPr>
              <a:t>res</a:t>
            </a:r>
            <a:r>
              <a:rPr lang="fr-FR" i="1" dirty="0">
                <a:solidFill>
                  <a:srgbClr val="2A00FF"/>
                </a:solidFill>
                <a:latin typeface="Consolas"/>
              </a:rPr>
              <a:t>/</a:t>
            </a:r>
            <a:r>
              <a:rPr lang="fr-FR" i="1" dirty="0" err="1">
                <a:solidFill>
                  <a:srgbClr val="2A00FF"/>
                </a:solidFill>
                <a:latin typeface="Consolas"/>
              </a:rPr>
              <a:t>android</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android:orientation</a:t>
            </a:r>
            <a:r>
              <a:rPr lang="fr-FR" dirty="0">
                <a:solidFill>
                  <a:srgbClr val="000000"/>
                </a:solidFill>
                <a:latin typeface="Consolas"/>
              </a:rPr>
              <a:t>=</a:t>
            </a:r>
            <a:r>
              <a:rPr lang="fr-FR" i="1" dirty="0">
                <a:solidFill>
                  <a:srgbClr val="2A00FF"/>
                </a:solidFill>
                <a:latin typeface="Consolas"/>
              </a:rPr>
              <a:t>"vertical"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TextView</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"@+id/textView1"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t>
            </a:r>
            <a:r>
              <a:rPr lang="fr-FR" dirty="0">
                <a:solidFill>
                  <a:srgbClr val="000000"/>
                </a:solidFill>
                <a:latin typeface="Consolas"/>
              </a:rPr>
              <a:t>=</a:t>
            </a:r>
            <a:r>
              <a:rPr lang="fr-FR" i="1" dirty="0">
                <a:solidFill>
                  <a:srgbClr val="2A00FF"/>
                </a:solidFill>
                <a:latin typeface="Consolas"/>
              </a:rPr>
              <a:t>"@string/</a:t>
            </a:r>
            <a:r>
              <a:rPr lang="fr-FR" i="1" dirty="0" err="1">
                <a:solidFill>
                  <a:srgbClr val="2A00FF"/>
                </a:solidFill>
                <a:latin typeface="Consolas"/>
              </a:rPr>
              <a:t>label_nom</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android:textAppearance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android:attr</a:t>
            </a:r>
            <a:r>
              <a:rPr lang="fr-FR" i="1" dirty="0">
                <a:solidFill>
                  <a:srgbClr val="2A00FF"/>
                </a:solidFill>
                <a:latin typeface="Consolas"/>
              </a:rPr>
              <a:t>/</a:t>
            </a:r>
            <a:r>
              <a:rPr lang="fr-FR" i="1" dirty="0" err="1">
                <a:solidFill>
                  <a:srgbClr val="2A00FF"/>
                </a:solidFill>
                <a:latin typeface="Consolas"/>
              </a:rPr>
              <a:t>textAppearanceLarge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"@+id/editText1"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android:ems</a:t>
            </a:r>
            <a:r>
              <a:rPr lang="fr-FR" dirty="0">
                <a:solidFill>
                  <a:srgbClr val="000000"/>
                </a:solidFill>
                <a:latin typeface="Consolas"/>
              </a:rPr>
              <a:t>=</a:t>
            </a:r>
            <a:r>
              <a:rPr lang="fr-FR" i="1" dirty="0">
                <a:solidFill>
                  <a:srgbClr val="2A00FF"/>
                </a:solidFill>
                <a:latin typeface="Consolas"/>
              </a:rPr>
              <a:t>"10"</a:t>
            </a:r>
          </a:p>
          <a:p>
            <a:pPr marL="0" indent="0">
              <a:spcBef>
                <a:spcPts val="0"/>
              </a:spcBef>
              <a:spcAft>
                <a:spcPts val="0"/>
              </a:spcAft>
              <a:buNone/>
            </a:pPr>
            <a:r>
              <a:rPr lang="fr-FR" dirty="0">
                <a:latin typeface="Consolas"/>
              </a:rPr>
              <a:t>        </a:t>
            </a:r>
            <a:r>
              <a:rPr lang="fr-FR" dirty="0" err="1">
                <a:solidFill>
                  <a:srgbClr val="7F007F"/>
                </a:solidFill>
                <a:latin typeface="Consolas"/>
              </a:rPr>
              <a:t>android:inputType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textPersonName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requestFocus</a:t>
            </a:r>
            <a:r>
              <a:rPr lang="fr-FR" dirty="0">
                <a:solidFill>
                  <a:srgbClr val="3F7F7F"/>
                </a:solidFill>
                <a:latin typeface="Consolas"/>
              </a:rPr>
              <a:t> </a:t>
            </a:r>
            <a:r>
              <a:rPr lang="fr-FR" dirty="0">
                <a:solidFill>
                  <a:srgbClr val="008080"/>
                </a:solidFill>
                <a:latin typeface="Consolas"/>
              </a:rPr>
              <a:t>/&gt;</a:t>
            </a: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r>
              <a:rPr lang="fr-FR"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LinearLayout</a:t>
            </a:r>
            <a:r>
              <a:rPr lang="fr-FR" dirty="0">
                <a:solidFill>
                  <a:srgbClr val="008080"/>
                </a:solidFill>
                <a:latin typeface="Consolas"/>
              </a:rPr>
              <a:t>&gt;</a:t>
            </a: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57</a:t>
            </a:fld>
            <a:endParaRPr kumimoji="0" lang="en-US" sz="1400" b="1" dirty="0">
              <a:solidFill>
                <a:srgbClr val="FFFFFF"/>
              </a:solidFill>
            </a:endParaRPr>
          </a:p>
        </p:txBody>
      </p:sp>
      <p:sp>
        <p:nvSpPr>
          <p:cNvPr id="2" name="Title 1"/>
          <p:cNvSpPr>
            <a:spLocks noGrp="1"/>
          </p:cNvSpPr>
          <p:nvPr>
            <p:ph type="title"/>
          </p:nvPr>
        </p:nvSpPr>
        <p:spPr>
          <a:xfrm>
            <a:off x="1135090" y="612503"/>
            <a:ext cx="7269480" cy="737326"/>
          </a:xfrm>
        </p:spPr>
        <p:txBody>
          <a:bodyPr/>
          <a:lstStyle/>
          <a:p>
            <a:pPr algn="ctr"/>
            <a:r>
              <a:rPr lang="fr-FR" dirty="0" err="1" smtClean="0"/>
              <a:t>LinearLayout</a:t>
            </a:r>
            <a:endParaRPr lang="fr-FR"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8479" y="4296227"/>
            <a:ext cx="1500567" cy="24141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855568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4" y="1335315"/>
            <a:ext cx="6446520" cy="4844824"/>
          </a:xfrm>
        </p:spPr>
        <p:txBody>
          <a:bodyPr>
            <a:normAutofit fontScale="47500" lnSpcReduction="20000"/>
          </a:bodyPr>
          <a:lstStyle/>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xml</a:t>
            </a:r>
            <a:r>
              <a:rPr lang="fr-FR" dirty="0">
                <a:solidFill>
                  <a:srgbClr val="3F7F7F"/>
                </a:solidFill>
                <a:latin typeface="Consolas"/>
              </a:rPr>
              <a:t> </a:t>
            </a:r>
            <a:r>
              <a:rPr lang="fr-FR" dirty="0">
                <a:solidFill>
                  <a:srgbClr val="7F007F"/>
                </a:solidFill>
                <a:latin typeface="Consolas"/>
              </a:rPr>
              <a:t>version</a:t>
            </a:r>
            <a:r>
              <a:rPr lang="fr-FR" dirty="0">
                <a:solidFill>
                  <a:srgbClr val="000000"/>
                </a:solidFill>
                <a:latin typeface="Consolas"/>
              </a:rPr>
              <a:t>=</a:t>
            </a:r>
            <a:r>
              <a:rPr lang="fr-FR" i="1" dirty="0">
                <a:solidFill>
                  <a:srgbClr val="2A00FF"/>
                </a:solidFill>
                <a:latin typeface="Consolas"/>
              </a:rPr>
              <a:t>"1.0" </a:t>
            </a:r>
            <a:r>
              <a:rPr lang="fr-FR" i="1" dirty="0" err="1">
                <a:solidFill>
                  <a:srgbClr val="7F007F"/>
                </a:solidFill>
                <a:latin typeface="Consolas"/>
              </a:rPr>
              <a:t>encoding</a:t>
            </a:r>
            <a:r>
              <a:rPr lang="fr-FR" i="1" dirty="0">
                <a:solidFill>
                  <a:srgbClr val="000000"/>
                </a:solidFill>
                <a:latin typeface="Consolas"/>
              </a:rPr>
              <a:t>=</a:t>
            </a:r>
            <a:r>
              <a:rPr lang="fr-FR" i="1" dirty="0">
                <a:solidFill>
                  <a:srgbClr val="2A00FF"/>
                </a:solidFill>
                <a:latin typeface="Consolas"/>
              </a:rPr>
              <a:t>"utf-8"</a:t>
            </a:r>
            <a:r>
              <a:rPr lang="fr-FR" i="1" dirty="0">
                <a:solidFill>
                  <a:srgbClr val="008080"/>
                </a:solidFill>
                <a:latin typeface="Consolas"/>
              </a:rPr>
              <a:t>?&gt;</a:t>
            </a:r>
          </a:p>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LinearLayout</a:t>
            </a:r>
            <a:r>
              <a:rPr lang="fr-FR" dirty="0">
                <a:solidFill>
                  <a:srgbClr val="3F7F7F"/>
                </a:solidFill>
                <a:latin typeface="Consolas"/>
              </a:rPr>
              <a:t> </a:t>
            </a:r>
            <a:r>
              <a:rPr lang="fr-FR" dirty="0" err="1">
                <a:solidFill>
                  <a:srgbClr val="7F007F"/>
                </a:solidFill>
                <a:latin typeface="Consolas"/>
              </a:rPr>
              <a:t>xmlns:android</a:t>
            </a:r>
            <a:r>
              <a:rPr lang="fr-FR" dirty="0">
                <a:solidFill>
                  <a:srgbClr val="000000"/>
                </a:solidFill>
                <a:latin typeface="Consolas"/>
              </a:rPr>
              <a:t>=</a:t>
            </a:r>
            <a:r>
              <a:rPr lang="fr-FR" i="1" dirty="0">
                <a:solidFill>
                  <a:srgbClr val="2A00FF"/>
                </a:solidFill>
                <a:latin typeface="Consolas"/>
              </a:rPr>
              <a:t>"http://schemas.android.com/</a:t>
            </a:r>
            <a:r>
              <a:rPr lang="fr-FR" i="1" dirty="0" err="1">
                <a:solidFill>
                  <a:srgbClr val="2A00FF"/>
                </a:solidFill>
                <a:latin typeface="Consolas"/>
              </a:rPr>
              <a:t>apk</a:t>
            </a:r>
            <a:r>
              <a:rPr lang="fr-FR" i="1" dirty="0">
                <a:solidFill>
                  <a:srgbClr val="2A00FF"/>
                </a:solidFill>
                <a:latin typeface="Consolas"/>
              </a:rPr>
              <a:t>/</a:t>
            </a:r>
            <a:r>
              <a:rPr lang="fr-FR" i="1" dirty="0" err="1">
                <a:solidFill>
                  <a:srgbClr val="2A00FF"/>
                </a:solidFill>
                <a:latin typeface="Consolas"/>
              </a:rPr>
              <a:t>res</a:t>
            </a:r>
            <a:r>
              <a:rPr lang="fr-FR" i="1" dirty="0">
                <a:solidFill>
                  <a:srgbClr val="2A00FF"/>
                </a:solidFill>
                <a:latin typeface="Consolas"/>
              </a:rPr>
              <a:t>/</a:t>
            </a:r>
            <a:r>
              <a:rPr lang="fr-FR" i="1" dirty="0" err="1">
                <a:solidFill>
                  <a:srgbClr val="2A00FF"/>
                </a:solidFill>
                <a:latin typeface="Consolas"/>
              </a:rPr>
              <a:t>android</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android:orientation</a:t>
            </a:r>
            <a:r>
              <a:rPr lang="fr-FR" dirty="0" smtClean="0">
                <a:solidFill>
                  <a:srgbClr val="000000"/>
                </a:solidFill>
                <a:latin typeface="Consolas"/>
              </a:rPr>
              <a:t>=</a:t>
            </a:r>
            <a:r>
              <a:rPr lang="fr-FR" i="1" dirty="0" smtClean="0">
                <a:solidFill>
                  <a:srgbClr val="2A00FF"/>
                </a:solidFill>
                <a:latin typeface="Consolas"/>
              </a:rPr>
              <a:t>« horizontal"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TextView</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"@+id/textView1"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t>
            </a:r>
            <a:r>
              <a:rPr lang="fr-FR" dirty="0">
                <a:solidFill>
                  <a:srgbClr val="000000"/>
                </a:solidFill>
                <a:latin typeface="Consolas"/>
              </a:rPr>
              <a:t>=</a:t>
            </a:r>
            <a:r>
              <a:rPr lang="fr-FR" i="1" dirty="0">
                <a:solidFill>
                  <a:srgbClr val="2A00FF"/>
                </a:solidFill>
                <a:latin typeface="Consolas"/>
              </a:rPr>
              <a:t>"@string/</a:t>
            </a:r>
            <a:r>
              <a:rPr lang="fr-FR" i="1" dirty="0" err="1">
                <a:solidFill>
                  <a:srgbClr val="2A00FF"/>
                </a:solidFill>
                <a:latin typeface="Consolas"/>
              </a:rPr>
              <a:t>label_nom</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android:textAppearance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android:attr</a:t>
            </a:r>
            <a:r>
              <a:rPr lang="fr-FR" i="1" dirty="0">
                <a:solidFill>
                  <a:srgbClr val="2A00FF"/>
                </a:solidFill>
                <a:latin typeface="Consolas"/>
              </a:rPr>
              <a:t>/</a:t>
            </a:r>
            <a:r>
              <a:rPr lang="fr-FR" i="1" dirty="0" err="1">
                <a:solidFill>
                  <a:srgbClr val="2A00FF"/>
                </a:solidFill>
                <a:latin typeface="Consolas"/>
              </a:rPr>
              <a:t>textAppearanceLarge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"@+id/editText1"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android:ems</a:t>
            </a:r>
            <a:r>
              <a:rPr lang="fr-FR" dirty="0">
                <a:solidFill>
                  <a:srgbClr val="000000"/>
                </a:solidFill>
                <a:latin typeface="Consolas"/>
              </a:rPr>
              <a:t>=</a:t>
            </a:r>
            <a:r>
              <a:rPr lang="fr-FR" i="1" dirty="0">
                <a:solidFill>
                  <a:srgbClr val="2A00FF"/>
                </a:solidFill>
                <a:latin typeface="Consolas"/>
              </a:rPr>
              <a:t>"10"</a:t>
            </a:r>
          </a:p>
          <a:p>
            <a:pPr marL="0" indent="0">
              <a:spcBef>
                <a:spcPts val="0"/>
              </a:spcBef>
              <a:spcAft>
                <a:spcPts val="0"/>
              </a:spcAft>
              <a:buNone/>
            </a:pPr>
            <a:r>
              <a:rPr lang="fr-FR" dirty="0">
                <a:latin typeface="Consolas"/>
              </a:rPr>
              <a:t>        </a:t>
            </a:r>
            <a:r>
              <a:rPr lang="fr-FR" dirty="0" err="1">
                <a:solidFill>
                  <a:srgbClr val="7F007F"/>
                </a:solidFill>
                <a:latin typeface="Consolas"/>
              </a:rPr>
              <a:t>android:inputType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textPersonName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requestFocus</a:t>
            </a:r>
            <a:r>
              <a:rPr lang="fr-FR" dirty="0">
                <a:solidFill>
                  <a:srgbClr val="3F7F7F"/>
                </a:solidFill>
                <a:latin typeface="Consolas"/>
              </a:rPr>
              <a:t> </a:t>
            </a:r>
            <a:r>
              <a:rPr lang="fr-FR" dirty="0">
                <a:solidFill>
                  <a:srgbClr val="008080"/>
                </a:solidFill>
                <a:latin typeface="Consolas"/>
              </a:rPr>
              <a:t>/&gt;</a:t>
            </a: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r>
              <a:rPr lang="fr-FR"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8080"/>
                </a:solidFill>
                <a:latin typeface="Consolas"/>
              </a:rPr>
              <a:t>&lt;/</a:t>
            </a:r>
            <a:r>
              <a:rPr lang="fr-FR" dirty="0" err="1">
                <a:solidFill>
                  <a:srgbClr val="3F7F7F"/>
                </a:solidFill>
                <a:latin typeface="Consolas"/>
              </a:rPr>
              <a:t>LinearLayout</a:t>
            </a:r>
            <a:r>
              <a:rPr lang="fr-FR" dirty="0">
                <a:solidFill>
                  <a:srgbClr val="008080"/>
                </a:solidFill>
                <a:latin typeface="Consolas"/>
              </a:rPr>
              <a:t>&gt;</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58</a:t>
            </a:fld>
            <a:endParaRPr kumimoji="0" lang="en-US" sz="1400" b="1" dirty="0">
              <a:solidFill>
                <a:srgbClr val="FFFFFF"/>
              </a:solidFill>
            </a:endParaRPr>
          </a:p>
        </p:txBody>
      </p:sp>
      <p:sp>
        <p:nvSpPr>
          <p:cNvPr id="2" name="Title 1"/>
          <p:cNvSpPr>
            <a:spLocks noGrp="1"/>
          </p:cNvSpPr>
          <p:nvPr>
            <p:ph type="title"/>
          </p:nvPr>
        </p:nvSpPr>
        <p:spPr>
          <a:xfrm>
            <a:off x="1222175" y="597989"/>
            <a:ext cx="7269480" cy="737326"/>
          </a:xfrm>
        </p:spPr>
        <p:txBody>
          <a:bodyPr/>
          <a:lstStyle/>
          <a:p>
            <a:pPr algn="ctr"/>
            <a:r>
              <a:rPr lang="fr-FR" dirty="0" err="1"/>
              <a:t>LinearLayout</a:t>
            </a:r>
            <a:endParaRPr lang="fr-FR" dirty="0"/>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7374" y="4281712"/>
            <a:ext cx="1370160" cy="2187181"/>
          </a:xfrm>
          <a:prstGeom prst="rect">
            <a:avLst/>
          </a:prstGeom>
        </p:spPr>
      </p:pic>
    </p:spTree>
    <p:extLst>
      <p:ext uri="{BB962C8B-B14F-4D97-AF65-F5344CB8AC3E}">
        <p14:creationId xmlns:p14="http://schemas.microsoft.com/office/powerpoint/2010/main" val="29116695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41253" cy="4844824"/>
          </a:xfrm>
        </p:spPr>
        <p:txBody>
          <a:bodyPr>
            <a:normAutofit fontScale="47500" lnSpcReduction="20000"/>
          </a:bodyPr>
          <a:lstStyle/>
          <a:p>
            <a:pPr marL="0" indent="0">
              <a:spcBef>
                <a:spcPts val="0"/>
              </a:spcBef>
              <a:buNone/>
            </a:pPr>
            <a:r>
              <a:rPr lang="fr-FR" sz="2900" dirty="0" smtClean="0"/>
              <a:t>Positionner les éléments de </a:t>
            </a:r>
            <a:r>
              <a:rPr lang="fr-FR" sz="2900" dirty="0"/>
              <a:t> </a:t>
            </a:r>
            <a:r>
              <a:rPr lang="fr-FR" sz="2900" dirty="0" smtClean="0"/>
              <a:t>l’interface </a:t>
            </a:r>
            <a:r>
              <a:rPr lang="fr-FR" sz="2900" dirty="0"/>
              <a:t> </a:t>
            </a:r>
            <a:r>
              <a:rPr lang="fr-FR" sz="2900" dirty="0" smtClean="0"/>
              <a:t>les uns par rapport aux autres</a:t>
            </a:r>
            <a:endParaRPr lang="fr-FR" sz="2900" dirty="0"/>
          </a:p>
          <a:p>
            <a:pPr marL="0" indent="0">
              <a:spcBef>
                <a:spcPts val="0"/>
              </a:spcBef>
              <a:spcAft>
                <a:spcPts val="0"/>
              </a:spcAft>
              <a:buNone/>
            </a:pPr>
            <a:endParaRPr lang="fr-FR" dirty="0" smtClean="0">
              <a:solidFill>
                <a:srgbClr val="008080"/>
              </a:solidFill>
              <a:latin typeface="Consolas"/>
            </a:endParaRPr>
          </a:p>
          <a:p>
            <a:pPr marL="0" indent="0">
              <a:spcBef>
                <a:spcPts val="0"/>
              </a:spcBef>
              <a:spcAft>
                <a:spcPts val="0"/>
              </a:spcAft>
              <a:buNone/>
            </a:pPr>
            <a:endParaRPr lang="fr-FR" dirty="0" smtClean="0">
              <a:solidFill>
                <a:srgbClr val="008080"/>
              </a:solidFill>
              <a:latin typeface="Consolas"/>
            </a:endParaRPr>
          </a:p>
          <a:p>
            <a:pPr marL="0" indent="0">
              <a:spcBef>
                <a:spcPts val="0"/>
              </a:spcBef>
              <a:spcAft>
                <a:spcPts val="0"/>
              </a:spcAft>
              <a:buNone/>
            </a:pPr>
            <a:r>
              <a:rPr lang="fr-FR" dirty="0" smtClean="0">
                <a:solidFill>
                  <a:srgbClr val="008080"/>
                </a:solidFill>
                <a:latin typeface="Consolas"/>
              </a:rPr>
              <a:t>&lt;?</a:t>
            </a:r>
            <a:r>
              <a:rPr lang="fr-FR" dirty="0" err="1">
                <a:solidFill>
                  <a:srgbClr val="3F7F7F"/>
                </a:solidFill>
                <a:latin typeface="Consolas"/>
              </a:rPr>
              <a:t>xml</a:t>
            </a:r>
            <a:r>
              <a:rPr lang="fr-FR" dirty="0">
                <a:solidFill>
                  <a:srgbClr val="3F7F7F"/>
                </a:solidFill>
                <a:latin typeface="Consolas"/>
              </a:rPr>
              <a:t> </a:t>
            </a:r>
            <a:r>
              <a:rPr lang="fr-FR" dirty="0">
                <a:solidFill>
                  <a:srgbClr val="7F007F"/>
                </a:solidFill>
                <a:latin typeface="Consolas"/>
              </a:rPr>
              <a:t>version</a:t>
            </a:r>
            <a:r>
              <a:rPr lang="fr-FR" dirty="0">
                <a:solidFill>
                  <a:srgbClr val="000000"/>
                </a:solidFill>
                <a:latin typeface="Consolas"/>
              </a:rPr>
              <a:t>=</a:t>
            </a:r>
            <a:r>
              <a:rPr lang="fr-FR" i="1" dirty="0">
                <a:solidFill>
                  <a:srgbClr val="2A00FF"/>
                </a:solidFill>
                <a:latin typeface="Consolas"/>
              </a:rPr>
              <a:t>"1.0" </a:t>
            </a:r>
            <a:r>
              <a:rPr lang="fr-FR" i="1" dirty="0" err="1">
                <a:solidFill>
                  <a:srgbClr val="7F007F"/>
                </a:solidFill>
                <a:latin typeface="Consolas"/>
              </a:rPr>
              <a:t>encoding</a:t>
            </a:r>
            <a:r>
              <a:rPr lang="fr-FR" i="1" dirty="0">
                <a:solidFill>
                  <a:srgbClr val="000000"/>
                </a:solidFill>
                <a:latin typeface="Consolas"/>
              </a:rPr>
              <a:t>=</a:t>
            </a:r>
            <a:r>
              <a:rPr lang="fr-FR" i="1" dirty="0">
                <a:solidFill>
                  <a:srgbClr val="2A00FF"/>
                </a:solidFill>
                <a:latin typeface="Consolas"/>
              </a:rPr>
              <a:t>"utf-8"</a:t>
            </a:r>
            <a:r>
              <a:rPr lang="fr-FR" i="1" dirty="0">
                <a:solidFill>
                  <a:srgbClr val="008080"/>
                </a:solidFill>
                <a:latin typeface="Consolas"/>
              </a:rPr>
              <a:t>?&gt;</a:t>
            </a:r>
          </a:p>
          <a:p>
            <a:pPr marL="0" indent="0">
              <a:spcBef>
                <a:spcPts val="0"/>
              </a:spcBef>
              <a:spcAft>
                <a:spcPts val="0"/>
              </a:spcAft>
              <a:buNone/>
            </a:pPr>
            <a:endParaRPr lang="fr-FR" dirty="0" smtClean="0">
              <a:solidFill>
                <a:srgbClr val="008080"/>
              </a:solidFill>
              <a:latin typeface="Consolas"/>
            </a:endParaRPr>
          </a:p>
          <a:p>
            <a:pPr marL="0" indent="0">
              <a:spcBef>
                <a:spcPts val="0"/>
              </a:spcBef>
              <a:spcAft>
                <a:spcPts val="0"/>
              </a:spcAft>
              <a:buNone/>
            </a:pPr>
            <a:r>
              <a:rPr lang="fr-FR" dirty="0" smtClean="0">
                <a:solidFill>
                  <a:srgbClr val="008080"/>
                </a:solidFill>
                <a:latin typeface="Consolas"/>
              </a:rPr>
              <a:t>&lt;</a:t>
            </a:r>
            <a:r>
              <a:rPr lang="fr-FR" dirty="0" err="1" smtClean="0">
                <a:solidFill>
                  <a:srgbClr val="3F7F7F"/>
                </a:solidFill>
                <a:highlight>
                  <a:srgbClr val="E8F2FE"/>
                </a:highlight>
                <a:latin typeface="Consolas"/>
              </a:rPr>
              <a:t>RelativeLayout</a:t>
            </a:r>
            <a:r>
              <a:rPr lang="fr-FR" dirty="0" smtClean="0">
                <a:solidFill>
                  <a:srgbClr val="3F7F7F"/>
                </a:solidFill>
                <a:highlight>
                  <a:srgbClr val="E8F2FE"/>
                </a:highlight>
                <a:latin typeface="Consolas"/>
              </a:rPr>
              <a:t> </a:t>
            </a:r>
            <a:r>
              <a:rPr lang="fr-FR" dirty="0" err="1" smtClean="0">
                <a:solidFill>
                  <a:srgbClr val="7F007F"/>
                </a:solidFill>
                <a:latin typeface="Consolas"/>
              </a:rPr>
              <a:t>xmlns:android</a:t>
            </a:r>
            <a:r>
              <a:rPr lang="fr-FR" dirty="0">
                <a:solidFill>
                  <a:srgbClr val="000000"/>
                </a:solidFill>
                <a:latin typeface="Consolas"/>
              </a:rPr>
              <a:t>=</a:t>
            </a:r>
            <a:r>
              <a:rPr lang="fr-FR" i="1" dirty="0">
                <a:solidFill>
                  <a:srgbClr val="2A00FF"/>
                </a:solidFill>
                <a:latin typeface="Consolas"/>
              </a:rPr>
              <a:t>"http://schemas.android.com/</a:t>
            </a:r>
            <a:r>
              <a:rPr lang="fr-FR" i="1" dirty="0" err="1">
                <a:solidFill>
                  <a:srgbClr val="2A00FF"/>
                </a:solidFill>
                <a:latin typeface="Consolas"/>
              </a:rPr>
              <a:t>apk</a:t>
            </a:r>
            <a:r>
              <a:rPr lang="fr-FR" i="1" dirty="0">
                <a:solidFill>
                  <a:srgbClr val="2A00FF"/>
                </a:solidFill>
                <a:latin typeface="Consolas"/>
              </a:rPr>
              <a:t>/</a:t>
            </a:r>
            <a:r>
              <a:rPr lang="fr-FR" i="1" dirty="0" err="1">
                <a:solidFill>
                  <a:srgbClr val="2A00FF"/>
                </a:solidFill>
                <a:latin typeface="Consolas"/>
              </a:rPr>
              <a:t>res</a:t>
            </a:r>
            <a:r>
              <a:rPr lang="fr-FR" i="1" dirty="0">
                <a:solidFill>
                  <a:srgbClr val="2A00FF"/>
                </a:solidFill>
                <a:latin typeface="Consolas"/>
              </a:rPr>
              <a:t>/</a:t>
            </a:r>
            <a:r>
              <a:rPr lang="fr-FR" i="1" dirty="0" err="1">
                <a:solidFill>
                  <a:srgbClr val="2A00FF"/>
                </a:solidFill>
                <a:latin typeface="Consolas"/>
              </a:rPr>
              <a:t>android</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android:orientation</a:t>
            </a:r>
            <a:r>
              <a:rPr lang="fr-FR" dirty="0" smtClean="0">
                <a:solidFill>
                  <a:srgbClr val="000000"/>
                </a:solidFill>
                <a:latin typeface="Consolas"/>
              </a:rPr>
              <a:t>=</a:t>
            </a:r>
            <a:r>
              <a:rPr lang="fr-FR" i="1" dirty="0" smtClean="0">
                <a:solidFill>
                  <a:srgbClr val="2A00FF"/>
                </a:solidFill>
                <a:latin typeface="Consolas"/>
              </a:rPr>
              <a:t>« horizontal"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TextView</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"@+id/textView1"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t>
            </a:r>
            <a:r>
              <a:rPr lang="fr-FR" dirty="0">
                <a:solidFill>
                  <a:srgbClr val="000000"/>
                </a:solidFill>
                <a:latin typeface="Consolas"/>
              </a:rPr>
              <a:t>=</a:t>
            </a:r>
            <a:r>
              <a:rPr lang="fr-FR" i="1" dirty="0">
                <a:solidFill>
                  <a:srgbClr val="2A00FF"/>
                </a:solidFill>
                <a:latin typeface="Consolas"/>
              </a:rPr>
              <a:t>"@string/</a:t>
            </a:r>
            <a:r>
              <a:rPr lang="fr-FR" i="1" dirty="0" err="1">
                <a:solidFill>
                  <a:srgbClr val="2A00FF"/>
                </a:solidFill>
                <a:latin typeface="Consolas"/>
              </a:rPr>
              <a:t>label_nom</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android:textAppearance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android:attr</a:t>
            </a:r>
            <a:r>
              <a:rPr lang="fr-FR" i="1" dirty="0">
                <a:solidFill>
                  <a:srgbClr val="2A00FF"/>
                </a:solidFill>
                <a:latin typeface="Consolas"/>
              </a:rPr>
              <a:t>/</a:t>
            </a:r>
            <a:r>
              <a:rPr lang="fr-FR" i="1" dirty="0" err="1">
                <a:solidFill>
                  <a:srgbClr val="2A00FF"/>
                </a:solidFill>
                <a:latin typeface="Consolas"/>
              </a:rPr>
              <a:t>textAppearanceLarge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endParaRPr lang="fr-FR" dirty="0">
              <a:solidFill>
                <a:srgbClr val="3F7F7F"/>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android:id</a:t>
            </a:r>
            <a:r>
              <a:rPr lang="fr-FR" dirty="0">
                <a:solidFill>
                  <a:srgbClr val="000000"/>
                </a:solidFill>
                <a:latin typeface="Consolas"/>
              </a:rPr>
              <a:t>=</a:t>
            </a:r>
            <a:r>
              <a:rPr lang="fr-FR" i="1" dirty="0">
                <a:solidFill>
                  <a:srgbClr val="2A00FF"/>
                </a:solidFill>
                <a:latin typeface="Consolas"/>
              </a:rPr>
              <a:t>"@+id/editText1"</a:t>
            </a:r>
          </a:p>
          <a:p>
            <a:pPr marL="0" indent="0">
              <a:spcBef>
                <a:spcPts val="0"/>
              </a:spcBef>
              <a:spcAft>
                <a:spcPts val="0"/>
              </a:spcAft>
              <a:buNone/>
            </a:pPr>
            <a:r>
              <a:rPr lang="fr-FR" dirty="0">
                <a:latin typeface="Consolas"/>
              </a:rPr>
              <a:t>        </a:t>
            </a:r>
            <a:r>
              <a:rPr lang="fr-FR" dirty="0" err="1">
                <a:solidFill>
                  <a:srgbClr val="7F007F"/>
                </a:solidFill>
                <a:latin typeface="Consolas"/>
              </a:rPr>
              <a:t>android:layout_width</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match_parent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android:layout_height</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wrap_content</a:t>
            </a:r>
            <a:r>
              <a:rPr lang="fr-FR" i="1" dirty="0">
                <a:solidFill>
                  <a:srgbClr val="2A00FF"/>
                </a:solidFill>
                <a:latin typeface="Consolas"/>
              </a:rPr>
              <a:t>"</a:t>
            </a:r>
          </a:p>
          <a:p>
            <a:pPr marL="0" indent="0">
              <a:spcBef>
                <a:spcPts val="0"/>
              </a:spcBef>
              <a:spcAft>
                <a:spcPts val="0"/>
              </a:spcAft>
              <a:buNone/>
            </a:pPr>
            <a:r>
              <a:rPr lang="fr-FR" dirty="0">
                <a:latin typeface="Consolas"/>
              </a:rPr>
              <a:t>        </a:t>
            </a:r>
            <a:r>
              <a:rPr lang="fr-FR" dirty="0" err="1">
                <a:solidFill>
                  <a:srgbClr val="7F007F"/>
                </a:solidFill>
                <a:latin typeface="Consolas"/>
              </a:rPr>
              <a:t>android:ems</a:t>
            </a:r>
            <a:r>
              <a:rPr lang="fr-FR" dirty="0">
                <a:solidFill>
                  <a:srgbClr val="000000"/>
                </a:solidFill>
                <a:latin typeface="Consolas"/>
              </a:rPr>
              <a:t>=</a:t>
            </a:r>
            <a:r>
              <a:rPr lang="fr-FR" i="1" dirty="0">
                <a:solidFill>
                  <a:srgbClr val="2A00FF"/>
                </a:solidFill>
                <a:latin typeface="Consolas"/>
              </a:rPr>
              <a:t>"</a:t>
            </a:r>
            <a:r>
              <a:rPr lang="fr-FR" i="1" dirty="0" smtClean="0">
                <a:solidFill>
                  <a:srgbClr val="2A00FF"/>
                </a:solidFill>
                <a:latin typeface="Consolas"/>
              </a:rPr>
              <a:t>10« </a:t>
            </a:r>
          </a:p>
          <a:p>
            <a:pPr marL="0" indent="0">
              <a:spcBef>
                <a:spcPts val="0"/>
              </a:spcBef>
              <a:spcAft>
                <a:spcPts val="0"/>
              </a:spcAft>
              <a:buNone/>
            </a:pPr>
            <a:r>
              <a:rPr lang="fr-FR" dirty="0" smtClean="0">
                <a:solidFill>
                  <a:srgbClr val="7F007F"/>
                </a:solidFill>
                <a:highlight>
                  <a:srgbClr val="E8F2FE"/>
                </a:highlight>
                <a:latin typeface="Consolas"/>
              </a:rPr>
              <a:t>        </a:t>
            </a:r>
            <a:r>
              <a:rPr lang="fr-FR" dirty="0" err="1" smtClean="0">
                <a:solidFill>
                  <a:srgbClr val="FF0000"/>
                </a:solidFill>
                <a:highlight>
                  <a:srgbClr val="E8F2FE"/>
                </a:highlight>
                <a:latin typeface="Consolas"/>
              </a:rPr>
              <a:t>android:layout_toRightOf</a:t>
            </a:r>
            <a:r>
              <a:rPr lang="fr-FR" dirty="0">
                <a:solidFill>
                  <a:srgbClr val="FF0000"/>
                </a:solidFill>
                <a:highlight>
                  <a:srgbClr val="E8F2FE"/>
                </a:highlight>
                <a:latin typeface="Consolas"/>
              </a:rPr>
              <a:t>=</a:t>
            </a:r>
            <a:r>
              <a:rPr lang="fr-FR" i="1" dirty="0">
                <a:solidFill>
                  <a:srgbClr val="FF0000"/>
                </a:solidFill>
                <a:highlight>
                  <a:srgbClr val="E8F2FE"/>
                </a:highlight>
                <a:latin typeface="Consolas"/>
              </a:rPr>
              <a:t>"@+id/textView1"</a:t>
            </a:r>
            <a:endParaRPr lang="fr-FR" i="1" dirty="0">
              <a:solidFill>
                <a:srgbClr val="FF0000"/>
              </a:solidFill>
              <a:latin typeface="Consolas"/>
            </a:endParaRPr>
          </a:p>
          <a:p>
            <a:pPr marL="0" indent="0">
              <a:spcBef>
                <a:spcPts val="0"/>
              </a:spcBef>
              <a:spcAft>
                <a:spcPts val="0"/>
              </a:spcAft>
              <a:buNone/>
            </a:pPr>
            <a:r>
              <a:rPr lang="fr-FR" dirty="0">
                <a:latin typeface="Consolas"/>
              </a:rPr>
              <a:t>        </a:t>
            </a:r>
            <a:r>
              <a:rPr lang="fr-FR" dirty="0" err="1">
                <a:solidFill>
                  <a:srgbClr val="7F007F"/>
                </a:solidFill>
                <a:latin typeface="Consolas"/>
              </a:rPr>
              <a:t>android:inputType</a:t>
            </a:r>
            <a:r>
              <a:rPr lang="fr-FR" dirty="0">
                <a:solidFill>
                  <a:srgbClr val="000000"/>
                </a:solidFill>
                <a:latin typeface="Consolas"/>
              </a:rPr>
              <a:t>=</a:t>
            </a:r>
            <a:r>
              <a:rPr lang="fr-FR" i="1" dirty="0">
                <a:solidFill>
                  <a:srgbClr val="2A00FF"/>
                </a:solidFill>
                <a:latin typeface="Consolas"/>
              </a:rPr>
              <a:t>"</a:t>
            </a:r>
            <a:r>
              <a:rPr lang="fr-FR" i="1" dirty="0" err="1">
                <a:solidFill>
                  <a:srgbClr val="2A00FF"/>
                </a:solidFill>
                <a:latin typeface="Consolas"/>
              </a:rPr>
              <a:t>textPersonName</a:t>
            </a:r>
            <a:r>
              <a:rPr lang="fr-FR" i="1" dirty="0">
                <a:solidFill>
                  <a:srgbClr val="2A00FF"/>
                </a:solidFill>
                <a:latin typeface="Consolas"/>
              </a:rPr>
              <a:t>" </a:t>
            </a:r>
            <a:r>
              <a:rPr lang="fr-FR" i="1"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requestFocus</a:t>
            </a:r>
            <a:r>
              <a:rPr lang="fr-FR" dirty="0">
                <a:solidFill>
                  <a:srgbClr val="3F7F7F"/>
                </a:solidFill>
                <a:latin typeface="Consolas"/>
              </a:rPr>
              <a:t> </a:t>
            </a:r>
            <a:r>
              <a:rPr lang="fr-FR" dirty="0">
                <a:solidFill>
                  <a:srgbClr val="008080"/>
                </a:solidFill>
                <a:latin typeface="Consolas"/>
              </a:rPr>
              <a:t>/&gt;</a:t>
            </a:r>
          </a:p>
          <a:p>
            <a:pPr marL="0" indent="0">
              <a:spcBef>
                <a:spcPts val="0"/>
              </a:spcBef>
              <a:spcAft>
                <a:spcPts val="0"/>
              </a:spcAft>
              <a:buNone/>
            </a:pPr>
            <a:r>
              <a:rPr lang="fr-FR" dirty="0">
                <a:solidFill>
                  <a:srgbClr val="000000"/>
                </a:solidFill>
                <a:latin typeface="Consolas"/>
              </a:rPr>
              <a:t>    </a:t>
            </a:r>
            <a:r>
              <a:rPr lang="fr-FR" dirty="0">
                <a:solidFill>
                  <a:srgbClr val="008080"/>
                </a:solidFill>
                <a:latin typeface="Consolas"/>
              </a:rPr>
              <a:t>&lt;/</a:t>
            </a:r>
            <a:r>
              <a:rPr lang="fr-FR" dirty="0" err="1">
                <a:solidFill>
                  <a:srgbClr val="3F7F7F"/>
                </a:solidFill>
                <a:latin typeface="Consolas"/>
              </a:rPr>
              <a:t>EditText</a:t>
            </a:r>
            <a:r>
              <a:rPr lang="fr-FR" dirty="0">
                <a:solidFill>
                  <a:srgbClr val="008080"/>
                </a:solidFill>
                <a:latin typeface="Consolas"/>
              </a:rPr>
              <a:t>&gt;</a:t>
            </a:r>
          </a:p>
          <a:p>
            <a:pPr marL="0" indent="0">
              <a:spcBef>
                <a:spcPts val="0"/>
              </a:spcBef>
              <a:spcAft>
                <a:spcPts val="0"/>
              </a:spcAft>
              <a:buNone/>
            </a:pPr>
            <a:endParaRPr lang="fr-FR" dirty="0">
              <a:latin typeface="Consolas"/>
            </a:endParaRPr>
          </a:p>
          <a:p>
            <a:pPr marL="0" indent="0">
              <a:spcBef>
                <a:spcPts val="0"/>
              </a:spcBef>
              <a:spcAft>
                <a:spcPts val="0"/>
              </a:spcAft>
              <a:buNone/>
            </a:pPr>
            <a:r>
              <a:rPr lang="fr-FR" dirty="0" smtClean="0">
                <a:solidFill>
                  <a:srgbClr val="008080"/>
                </a:solidFill>
                <a:latin typeface="Consolas"/>
              </a:rPr>
              <a:t>&lt;/</a:t>
            </a:r>
            <a:r>
              <a:rPr lang="fr-FR" dirty="0" err="1">
                <a:solidFill>
                  <a:srgbClr val="3F7F7F"/>
                </a:solidFill>
                <a:highlight>
                  <a:srgbClr val="E8F2FE"/>
                </a:highlight>
                <a:latin typeface="Consolas"/>
              </a:rPr>
              <a:t>RelativeLayout</a:t>
            </a:r>
            <a:r>
              <a:rPr lang="fr-FR" dirty="0" smtClean="0">
                <a:solidFill>
                  <a:srgbClr val="008080"/>
                </a:solidFill>
                <a:latin typeface="Consolas"/>
              </a:rPr>
              <a:t>&gt;</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59</a:t>
            </a:fld>
            <a:endParaRPr kumimoji="0" lang="en-US" sz="1400" b="1" dirty="0">
              <a:solidFill>
                <a:srgbClr val="FFFFFF"/>
              </a:solidFill>
            </a:endParaRPr>
          </a:p>
        </p:txBody>
      </p:sp>
      <p:sp>
        <p:nvSpPr>
          <p:cNvPr id="2" name="Title 1"/>
          <p:cNvSpPr>
            <a:spLocks noGrp="1"/>
          </p:cNvSpPr>
          <p:nvPr>
            <p:ph type="title"/>
          </p:nvPr>
        </p:nvSpPr>
        <p:spPr>
          <a:xfrm>
            <a:off x="1135090" y="597988"/>
            <a:ext cx="7269480" cy="737326"/>
          </a:xfrm>
        </p:spPr>
        <p:txBody>
          <a:bodyPr/>
          <a:lstStyle/>
          <a:p>
            <a:pPr algn="ctr"/>
            <a:r>
              <a:rPr lang="fr-FR" dirty="0" err="1" smtClean="0"/>
              <a:t>RelativeLayout</a:t>
            </a:r>
            <a:endParaRPr lang="fr-FR" dirty="0"/>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1774" y="4281712"/>
            <a:ext cx="1370160" cy="2187181"/>
          </a:xfrm>
          <a:prstGeom prst="rect">
            <a:avLst/>
          </a:prstGeom>
        </p:spPr>
      </p:pic>
    </p:spTree>
    <p:extLst>
      <p:ext uri="{BB962C8B-B14F-4D97-AF65-F5344CB8AC3E}">
        <p14:creationId xmlns:p14="http://schemas.microsoft.com/office/powerpoint/2010/main" val="26586707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41253" cy="4844824"/>
          </a:xfrm>
        </p:spPr>
        <p:txBody>
          <a:bodyPr>
            <a:normAutofit/>
          </a:bodyPr>
          <a:lstStyle/>
          <a:p>
            <a:pPr>
              <a:spcBef>
                <a:spcPts val="0"/>
              </a:spcBef>
              <a:buFont typeface="Wingdings" pitchFamily="2" charset="2"/>
              <a:buChar char="è"/>
            </a:pPr>
            <a:r>
              <a:rPr lang="fr-FR" sz="2400" dirty="0" smtClean="0"/>
              <a:t>Tableau </a:t>
            </a:r>
            <a:r>
              <a:rPr lang="fr-FR" sz="2400" dirty="0"/>
              <a:t>de positionnement des vues en ligne de </a:t>
            </a:r>
            <a:r>
              <a:rPr lang="fr-FR" sz="2400" dirty="0" err="1" smtClean="0"/>
              <a:t>TableRow</a:t>
            </a:r>
            <a:r>
              <a:rPr lang="fr-FR" sz="2400" dirty="0" smtClean="0"/>
              <a:t> (</a:t>
            </a:r>
            <a:r>
              <a:rPr lang="fr-FR" sz="2400" dirty="0"/>
              <a:t>similaire au &lt;table&gt; &lt;tr&gt; &lt;td&gt; de HTML</a:t>
            </a:r>
            <a:r>
              <a:rPr lang="fr-FR" sz="2400" dirty="0" smtClean="0"/>
              <a:t>)</a:t>
            </a:r>
          </a:p>
          <a:p>
            <a:pPr marL="0" indent="0">
              <a:spcBef>
                <a:spcPts val="0"/>
              </a:spcBef>
              <a:buNone/>
            </a:pPr>
            <a:endParaRPr lang="fr-FR" sz="2400" dirty="0"/>
          </a:p>
          <a:p>
            <a:pPr>
              <a:spcBef>
                <a:spcPts val="0"/>
              </a:spcBef>
              <a:buFont typeface="Wingdings" pitchFamily="2" charset="2"/>
              <a:buChar char="è"/>
            </a:pPr>
            <a:r>
              <a:rPr lang="fr-FR" sz="2400" dirty="0" err="1" smtClean="0"/>
              <a:t>TableRow</a:t>
            </a:r>
            <a:r>
              <a:rPr lang="fr-FR" sz="2400" dirty="0" smtClean="0"/>
              <a:t> </a:t>
            </a:r>
            <a:r>
              <a:rPr lang="fr-FR" sz="2400" dirty="0"/>
              <a:t>hérite de </a:t>
            </a:r>
            <a:r>
              <a:rPr lang="fr-FR" sz="2400" dirty="0" err="1"/>
              <a:t>LinearLayout</a:t>
            </a:r>
            <a:r>
              <a:rPr lang="fr-FR" sz="2400" dirty="0"/>
              <a:t> avec alignement </a:t>
            </a:r>
            <a:r>
              <a:rPr lang="fr-FR" sz="2400" dirty="0" smtClean="0"/>
              <a:t>automatique </a:t>
            </a:r>
            <a:r>
              <a:rPr lang="fr-FR" sz="2400" dirty="0"/>
              <a:t>des colonnes sur chaque </a:t>
            </a:r>
            <a:r>
              <a:rPr lang="fr-FR" sz="2400" dirty="0" smtClean="0"/>
              <a:t>ligne</a:t>
            </a:r>
          </a:p>
          <a:p>
            <a:pPr marL="0" indent="0">
              <a:spcBef>
                <a:spcPts val="0"/>
              </a:spcBef>
              <a:buNone/>
            </a:pPr>
            <a:endParaRPr lang="fr-FR" sz="2400" dirty="0" smtClean="0"/>
          </a:p>
          <a:p>
            <a:pPr>
              <a:spcBef>
                <a:spcPts val="0"/>
              </a:spcBef>
              <a:buFont typeface="Wingdings" pitchFamily="2" charset="2"/>
              <a:buChar char="è"/>
            </a:pPr>
            <a:r>
              <a:rPr lang="fr-FR" sz="2400" dirty="0" smtClean="0"/>
              <a:t>Propriétés </a:t>
            </a:r>
            <a:r>
              <a:rPr lang="fr-FR" sz="2400" dirty="0"/>
              <a:t>de </a:t>
            </a:r>
            <a:r>
              <a:rPr lang="fr-FR" sz="2400" dirty="0" err="1" smtClean="0"/>
              <a:t>TableRow.LayoutParams</a:t>
            </a:r>
            <a:endParaRPr lang="fr-FR" sz="2400" dirty="0"/>
          </a:p>
          <a:p>
            <a:pPr lvl="1">
              <a:spcBef>
                <a:spcPts val="0"/>
              </a:spcBef>
            </a:pPr>
            <a:r>
              <a:rPr lang="fr-FR" sz="2200" dirty="0" err="1" smtClean="0"/>
              <a:t>layout_column</a:t>
            </a:r>
            <a:r>
              <a:rPr lang="fr-FR" sz="2200" dirty="0"/>
              <a:t>: indice de départ de la colonne (à partir de 0)</a:t>
            </a:r>
          </a:p>
          <a:p>
            <a:pPr lvl="1">
              <a:spcBef>
                <a:spcPts val="0"/>
              </a:spcBef>
            </a:pPr>
            <a:r>
              <a:rPr lang="fr-FR" sz="2200" dirty="0" err="1" smtClean="0"/>
              <a:t>layout_span</a:t>
            </a:r>
            <a:r>
              <a:rPr lang="fr-FR" sz="2200" dirty="0"/>
              <a:t>: nombre de colonnes occupées</a:t>
            </a: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60</a:t>
            </a:fld>
            <a:endParaRPr kumimoji="0" lang="en-US" sz="1400" b="1" dirty="0">
              <a:solidFill>
                <a:srgbClr val="FFFFFF"/>
              </a:solidFill>
            </a:endParaRPr>
          </a:p>
        </p:txBody>
      </p:sp>
      <p:sp>
        <p:nvSpPr>
          <p:cNvPr id="2" name="Title 1"/>
          <p:cNvSpPr>
            <a:spLocks noGrp="1"/>
          </p:cNvSpPr>
          <p:nvPr>
            <p:ph type="title"/>
          </p:nvPr>
        </p:nvSpPr>
        <p:spPr>
          <a:xfrm>
            <a:off x="1135090" y="597988"/>
            <a:ext cx="7269480" cy="737326"/>
          </a:xfrm>
        </p:spPr>
        <p:txBody>
          <a:bodyPr/>
          <a:lstStyle/>
          <a:p>
            <a:pPr algn="ctr"/>
            <a:r>
              <a:rPr lang="fr-FR" dirty="0" err="1"/>
              <a:t>TableLayout</a:t>
            </a:r>
            <a:endParaRPr lang="fr-FR" dirty="0"/>
          </a:p>
        </p:txBody>
      </p:sp>
    </p:spTree>
    <p:extLst>
      <p:ext uri="{BB962C8B-B14F-4D97-AF65-F5344CB8AC3E}">
        <p14:creationId xmlns:p14="http://schemas.microsoft.com/office/powerpoint/2010/main" val="20854692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12225" cy="4844824"/>
          </a:xfrm>
        </p:spPr>
        <p:txBody>
          <a:bodyPr>
            <a:normAutofit fontScale="62500" lnSpcReduction="20000"/>
          </a:bodyPr>
          <a:lstStyle/>
          <a:p>
            <a:pPr lvl="1">
              <a:lnSpc>
                <a:spcPct val="87000"/>
              </a:lnSpc>
              <a:spcBef>
                <a:spcPts val="600"/>
              </a:spcBef>
              <a:buFont typeface="Wingdings" panose="05000000000000000000" pitchFamily="2" charset="2"/>
              <a:buChar char="§"/>
            </a:pPr>
            <a:r>
              <a:rPr lang="en-GB" altLang="fr-FR" sz="2400" dirty="0" err="1" smtClean="0">
                <a:solidFill>
                  <a:srgbClr val="000000"/>
                </a:solidFill>
              </a:rPr>
              <a:t>TextView</a:t>
            </a:r>
            <a:r>
              <a:rPr lang="en-GB" altLang="fr-FR" sz="2400" dirty="0" smtClean="0">
                <a:solidFill>
                  <a:srgbClr val="000000"/>
                </a:solidFill>
              </a:rPr>
              <a:t> </a:t>
            </a:r>
            <a:r>
              <a:rPr lang="en-GB" altLang="fr-FR" sz="2400" dirty="0">
                <a:solidFill>
                  <a:srgbClr val="000000"/>
                </a:solidFill>
              </a:rPr>
              <a:t>: pour les labels </a:t>
            </a:r>
            <a:r>
              <a:rPr lang="en-GB" altLang="fr-FR" sz="2400" dirty="0" err="1" smtClean="0">
                <a:solidFill>
                  <a:srgbClr val="000000"/>
                </a:solidFill>
              </a:rPr>
              <a:t>texte</a:t>
            </a:r>
            <a:r>
              <a:rPr lang="en-GB" altLang="fr-FR" sz="2400" dirty="0" smtClean="0">
                <a:solidFill>
                  <a:srgbClr val="000000"/>
                </a:solidFill>
              </a:rPr>
              <a:t>;</a:t>
            </a:r>
          </a:p>
          <a:p>
            <a:pPr marL="393192" lvl="1" indent="0">
              <a:lnSpc>
                <a:spcPct val="87000"/>
              </a:lnSpc>
              <a:spcBef>
                <a:spcPts val="600"/>
              </a:spcBef>
              <a:buNone/>
            </a:pPr>
            <a:endParaRPr lang="en-GB" altLang="fr-FR" sz="2400" dirty="0" smtClean="0">
              <a:solidFill>
                <a:srgbClr val="000000"/>
              </a:solidFill>
            </a:endParaRPr>
          </a:p>
          <a:p>
            <a:pPr lvl="1">
              <a:lnSpc>
                <a:spcPct val="87000"/>
              </a:lnSpc>
              <a:spcBef>
                <a:spcPts val="600"/>
              </a:spcBef>
              <a:buFont typeface="Wingdings" panose="05000000000000000000" pitchFamily="2" charset="2"/>
              <a:buChar char="§"/>
            </a:pPr>
            <a:r>
              <a:rPr lang="en-GB" altLang="fr-FR" sz="2400" dirty="0" err="1" smtClean="0">
                <a:solidFill>
                  <a:srgbClr val="000000"/>
                </a:solidFill>
              </a:rPr>
              <a:t>EditText</a:t>
            </a:r>
            <a:r>
              <a:rPr lang="en-GB" altLang="fr-FR" sz="2400" dirty="0" smtClean="0">
                <a:solidFill>
                  <a:srgbClr val="000000"/>
                </a:solidFill>
              </a:rPr>
              <a:t> : Champ de </a:t>
            </a:r>
            <a:r>
              <a:rPr lang="en-GB" altLang="fr-FR" sz="2400" dirty="0" err="1" smtClean="0">
                <a:solidFill>
                  <a:srgbClr val="000000"/>
                </a:solidFill>
              </a:rPr>
              <a:t>saisie</a:t>
            </a: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err="1">
                <a:solidFill>
                  <a:srgbClr val="000000"/>
                </a:solidFill>
              </a:rPr>
              <a:t>ListView</a:t>
            </a:r>
            <a:r>
              <a:rPr lang="en-GB" altLang="fr-FR" sz="2400" dirty="0">
                <a:solidFill>
                  <a:srgbClr val="000000"/>
                </a:solidFill>
              </a:rPr>
              <a:t> : </a:t>
            </a:r>
            <a:r>
              <a:rPr lang="en-GB" altLang="fr-FR" sz="2400" dirty="0" err="1" smtClean="0">
                <a:solidFill>
                  <a:srgbClr val="000000"/>
                </a:solidFill>
              </a:rPr>
              <a:t>Liste</a:t>
            </a:r>
            <a:r>
              <a:rPr lang="en-GB" altLang="fr-FR" sz="2400" dirty="0" smtClean="0">
                <a:solidFill>
                  <a:srgbClr val="000000"/>
                </a:solidFill>
              </a:rPr>
              <a:t> de </a:t>
            </a:r>
            <a:r>
              <a:rPr lang="en-GB" altLang="fr-FR" sz="2400" dirty="0" err="1" smtClean="0">
                <a:solidFill>
                  <a:srgbClr val="000000"/>
                </a:solidFill>
              </a:rPr>
              <a:t>vues</a:t>
            </a:r>
            <a:r>
              <a:rPr lang="en-GB" altLang="fr-FR" sz="2400" dirty="0" smtClean="0">
                <a:solidFill>
                  <a:srgbClr val="000000"/>
                </a:solidFill>
              </a:rPr>
              <a:t> </a:t>
            </a:r>
            <a:r>
              <a:rPr lang="en-GB" altLang="fr-FR" sz="2400" dirty="0" err="1" smtClean="0">
                <a:solidFill>
                  <a:srgbClr val="000000"/>
                </a:solidFill>
              </a:rPr>
              <a:t>horizontales</a:t>
            </a: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a:solidFill>
                  <a:srgbClr val="000000"/>
                </a:solidFill>
              </a:rPr>
              <a:t>Button : </a:t>
            </a:r>
            <a:r>
              <a:rPr lang="en-GB" altLang="fr-FR" sz="2400" dirty="0" err="1">
                <a:solidFill>
                  <a:srgbClr val="000000"/>
                </a:solidFill>
              </a:rPr>
              <a:t>bouton</a:t>
            </a:r>
            <a:r>
              <a:rPr lang="en-GB" altLang="fr-FR" sz="2400" dirty="0">
                <a:solidFill>
                  <a:srgbClr val="000000"/>
                </a:solidFill>
              </a:rPr>
              <a:t> standard</a:t>
            </a: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err="1">
                <a:solidFill>
                  <a:srgbClr val="000000"/>
                </a:solidFill>
              </a:rPr>
              <a:t>CheckBox</a:t>
            </a:r>
            <a:r>
              <a:rPr lang="en-GB" altLang="fr-FR" sz="2400" dirty="0">
                <a:solidFill>
                  <a:srgbClr val="000000"/>
                </a:solidFill>
              </a:rPr>
              <a:t> : </a:t>
            </a:r>
            <a:r>
              <a:rPr lang="en-GB" altLang="fr-FR" sz="2400" dirty="0" smtClean="0">
                <a:solidFill>
                  <a:srgbClr val="000000"/>
                </a:solidFill>
              </a:rPr>
              <a:t>case </a:t>
            </a:r>
            <a:r>
              <a:rPr lang="en-GB" altLang="fr-FR" sz="2400" dirty="0">
                <a:solidFill>
                  <a:srgbClr val="000000"/>
                </a:solidFill>
              </a:rPr>
              <a:t>à </a:t>
            </a:r>
            <a:r>
              <a:rPr lang="en-GB" altLang="fr-FR" sz="2400" dirty="0" err="1">
                <a:solidFill>
                  <a:srgbClr val="000000"/>
                </a:solidFill>
              </a:rPr>
              <a:t>cocher</a:t>
            </a: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smtClean="0">
                <a:solidFill>
                  <a:srgbClr val="000000"/>
                </a:solidFill>
              </a:rPr>
              <a:t>Spinner : </a:t>
            </a:r>
            <a:r>
              <a:rPr lang="en-GB" altLang="fr-FR" sz="2400" dirty="0" err="1" smtClean="0">
                <a:solidFill>
                  <a:srgbClr val="000000"/>
                </a:solidFill>
              </a:rPr>
              <a:t>Liste</a:t>
            </a:r>
            <a:r>
              <a:rPr lang="en-GB" altLang="fr-FR" sz="2400" dirty="0" smtClean="0">
                <a:solidFill>
                  <a:srgbClr val="000000"/>
                </a:solidFill>
              </a:rPr>
              <a:t> </a:t>
            </a:r>
            <a:r>
              <a:rPr lang="en-GB" altLang="fr-FR" sz="2400" dirty="0" err="1" smtClean="0">
                <a:solidFill>
                  <a:srgbClr val="000000"/>
                </a:solidFill>
              </a:rPr>
              <a:t>déroulante</a:t>
            </a:r>
            <a:r>
              <a:rPr lang="en-GB" altLang="fr-FR" sz="2400" dirty="0" smtClean="0">
                <a:solidFill>
                  <a:srgbClr val="000000"/>
                </a:solidFill>
              </a:rPr>
              <a:t> </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err="1" smtClean="0">
                <a:solidFill>
                  <a:srgbClr val="000000"/>
                </a:solidFill>
              </a:rPr>
              <a:t>ImageView</a:t>
            </a:r>
            <a:r>
              <a:rPr lang="en-GB" altLang="fr-FR" sz="2400" dirty="0" smtClean="0">
                <a:solidFill>
                  <a:srgbClr val="000000"/>
                </a:solidFill>
              </a:rPr>
              <a:t> : image </a:t>
            </a:r>
          </a:p>
          <a:p>
            <a:pPr lvl="1">
              <a:lnSpc>
                <a:spcPct val="87000"/>
              </a:lnSpc>
              <a:spcBef>
                <a:spcPts val="600"/>
              </a:spcBef>
              <a:buFont typeface="Wingdings" panose="05000000000000000000" pitchFamily="2" charset="2"/>
              <a:buChar char="§"/>
            </a:pPr>
            <a:endParaRPr lang="en-GB" altLang="fr-FR" sz="2400" dirty="0" smtClean="0">
              <a:solidFill>
                <a:srgbClr val="000000"/>
              </a:solidFill>
            </a:endParaRPr>
          </a:p>
          <a:p>
            <a:pPr lvl="1">
              <a:lnSpc>
                <a:spcPct val="87000"/>
              </a:lnSpc>
              <a:spcBef>
                <a:spcPts val="600"/>
              </a:spcBef>
              <a:buFont typeface="Wingdings" panose="05000000000000000000" pitchFamily="2" charset="2"/>
              <a:buChar char="§"/>
            </a:pPr>
            <a:r>
              <a:rPr lang="en-GB" altLang="fr-FR" sz="2400" dirty="0" err="1" smtClean="0">
                <a:solidFill>
                  <a:srgbClr val="000000"/>
                </a:solidFill>
              </a:rPr>
              <a:t>RadioButton</a:t>
            </a:r>
            <a:r>
              <a:rPr lang="en-GB" altLang="fr-FR" sz="2400" dirty="0" smtClean="0">
                <a:solidFill>
                  <a:srgbClr val="000000"/>
                </a:solidFill>
              </a:rPr>
              <a:t> : radio (</a:t>
            </a:r>
            <a:r>
              <a:rPr lang="en-GB" altLang="fr-FR" sz="2400" dirty="0" err="1" smtClean="0">
                <a:solidFill>
                  <a:srgbClr val="000000"/>
                </a:solidFill>
              </a:rPr>
              <a:t>choix</a:t>
            </a:r>
            <a:r>
              <a:rPr lang="en-GB" altLang="fr-FR" sz="2400" dirty="0" smtClean="0">
                <a:solidFill>
                  <a:srgbClr val="000000"/>
                </a:solidFill>
              </a:rPr>
              <a:t> </a:t>
            </a:r>
            <a:r>
              <a:rPr lang="en-GB" altLang="fr-FR" sz="2400" dirty="0" err="1" smtClean="0">
                <a:solidFill>
                  <a:srgbClr val="000000"/>
                </a:solidFill>
              </a:rPr>
              <a:t>exclusif</a:t>
            </a: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err="1" smtClean="0">
                <a:solidFill>
                  <a:srgbClr val="000000"/>
                </a:solidFill>
              </a:rPr>
              <a:t>TimePicker</a:t>
            </a:r>
            <a:r>
              <a:rPr lang="en-GB" altLang="fr-FR" sz="2400" dirty="0" smtClean="0">
                <a:solidFill>
                  <a:srgbClr val="000000"/>
                </a:solidFill>
              </a:rPr>
              <a:t> : </a:t>
            </a:r>
            <a:r>
              <a:rPr lang="en-GB" altLang="fr-FR" sz="2400" dirty="0" err="1" smtClean="0">
                <a:solidFill>
                  <a:srgbClr val="000000"/>
                </a:solidFill>
              </a:rPr>
              <a:t>Choix</a:t>
            </a:r>
            <a:r>
              <a:rPr lang="en-GB" altLang="fr-FR" sz="2400" dirty="0" smtClean="0">
                <a:solidFill>
                  <a:srgbClr val="000000"/>
                </a:solidFill>
              </a:rPr>
              <a:t> de date </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err="1" smtClean="0">
                <a:solidFill>
                  <a:srgbClr val="000000"/>
                </a:solidFill>
              </a:rPr>
              <a:t>ProgressBar</a:t>
            </a:r>
            <a:r>
              <a:rPr lang="en-GB" altLang="fr-FR" sz="2400" dirty="0" smtClean="0">
                <a:solidFill>
                  <a:srgbClr val="000000"/>
                </a:solidFill>
              </a:rPr>
              <a:t> : Bar de progression </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lvl="1">
              <a:lnSpc>
                <a:spcPct val="87000"/>
              </a:lnSpc>
              <a:spcBef>
                <a:spcPts val="600"/>
              </a:spcBef>
              <a:buFont typeface="Wingdings" panose="05000000000000000000" pitchFamily="2" charset="2"/>
              <a:buChar char="§"/>
            </a:pPr>
            <a:r>
              <a:rPr lang="en-GB" altLang="fr-FR" sz="2400" dirty="0" smtClean="0">
                <a:solidFill>
                  <a:srgbClr val="000000"/>
                </a:solidFill>
              </a:rPr>
              <a:t>…….</a:t>
            </a:r>
          </a:p>
          <a:p>
            <a:pPr lvl="1">
              <a:lnSpc>
                <a:spcPct val="87000"/>
              </a:lnSpc>
              <a:spcBef>
                <a:spcPts val="600"/>
              </a:spcBef>
              <a:buFont typeface="Wingdings" panose="05000000000000000000" pitchFamily="2" charset="2"/>
              <a:buChar char="§"/>
            </a:pPr>
            <a:endParaRPr lang="en-GB" altLang="fr-FR" sz="2400" dirty="0">
              <a:solidFill>
                <a:srgbClr val="000000"/>
              </a:solidFill>
            </a:endParaRPr>
          </a:p>
          <a:p>
            <a:pPr marL="0" indent="0">
              <a:buNone/>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61</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smtClean="0"/>
              <a:t>Vues de base (</a:t>
            </a:r>
            <a:r>
              <a:rPr lang="fr-FR" dirty="0" err="1" smtClean="0"/>
              <a:t>Widgets</a:t>
            </a:r>
            <a:r>
              <a:rPr lang="fr-FR" dirty="0" smtClean="0"/>
              <a:t>)</a:t>
            </a:r>
            <a:endParaRPr lang="fr-FR" dirty="0"/>
          </a:p>
        </p:txBody>
      </p:sp>
    </p:spTree>
    <p:extLst>
      <p:ext uri="{BB962C8B-B14F-4D97-AF65-F5344CB8AC3E}">
        <p14:creationId xmlns:p14="http://schemas.microsoft.com/office/powerpoint/2010/main" val="14958733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12225" cy="4844824"/>
          </a:xfrm>
        </p:spPr>
        <p:txBody>
          <a:bodyPr>
            <a:normAutofit/>
          </a:bodyPr>
          <a:lstStyle/>
          <a:p>
            <a:pPr marL="0" indent="0">
              <a:buNone/>
            </a:pPr>
            <a:r>
              <a:rPr lang="fr-FR" dirty="0" smtClean="0"/>
              <a:t>Une vue peut être déclarée dans un fichier XML </a:t>
            </a:r>
          </a:p>
          <a:p>
            <a:pPr marL="0" indent="0">
              <a:buNone/>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62</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a:t>
            </a:r>
            <a:r>
              <a:rPr lang="fr-FR" dirty="0" smtClean="0"/>
              <a:t> Création</a:t>
            </a:r>
            <a:endParaRPr lang="fr-FR" dirty="0"/>
          </a:p>
        </p:txBody>
      </p:sp>
      <p:graphicFrame>
        <p:nvGraphicFramePr>
          <p:cNvPr id="6" name="Object 5"/>
          <p:cNvGraphicFramePr>
            <a:graphicFrameLocks noChangeAspect="1"/>
          </p:cNvGraphicFramePr>
          <p:nvPr>
            <p:extLst>
              <p:ext uri="{D42A27DB-BD31-4B8C-83A1-F6EECF244321}">
                <p14:modId xmlns:p14="http://schemas.microsoft.com/office/powerpoint/2010/main" val="978797463"/>
              </p:ext>
            </p:extLst>
          </p:nvPr>
        </p:nvGraphicFramePr>
        <p:xfrm>
          <a:off x="1364796" y="2061709"/>
          <a:ext cx="7372350" cy="3946525"/>
        </p:xfrm>
        <a:graphic>
          <a:graphicData uri="http://schemas.openxmlformats.org/presentationml/2006/ole">
            <mc:AlternateContent xmlns:mc="http://schemas.openxmlformats.org/markup-compatibility/2006">
              <mc:Choice xmlns:v="urn:schemas-microsoft-com:vml" Requires="v">
                <p:oleObj spid="_x0000_s10382" name="Document" r:id="rId3" imgW="7562880" imgH="4058280" progId="Word.OpenDocumentText.12">
                  <p:embed/>
                </p:oleObj>
              </mc:Choice>
              <mc:Fallback>
                <p:oleObj name="Document" r:id="rId3" imgW="7562880" imgH="4058280" progId="Word.OpenDocumentText.12">
                  <p:embed/>
                  <p:pic>
                    <p:nvPicPr>
                      <p:cNvPr id="0" name=""/>
                      <p:cNvPicPr/>
                      <p:nvPr/>
                    </p:nvPicPr>
                    <p:blipFill>
                      <a:blip r:embed="rId4"/>
                      <a:stretch>
                        <a:fillRect/>
                      </a:stretch>
                    </p:blipFill>
                    <p:spPr>
                      <a:xfrm>
                        <a:off x="1364796" y="2061709"/>
                        <a:ext cx="7372350" cy="3946525"/>
                      </a:xfrm>
                      <a:prstGeom prst="rect">
                        <a:avLst/>
                      </a:prstGeom>
                    </p:spPr>
                  </p:pic>
                </p:oleObj>
              </mc:Fallback>
            </mc:AlternateContent>
          </a:graphicData>
        </a:graphic>
      </p:graphicFrame>
    </p:spTree>
    <p:extLst>
      <p:ext uri="{BB962C8B-B14F-4D97-AF65-F5344CB8AC3E}">
        <p14:creationId xmlns:p14="http://schemas.microsoft.com/office/powerpoint/2010/main" val="22588997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12225" cy="4844824"/>
          </a:xfrm>
        </p:spPr>
        <p:txBody>
          <a:bodyPr>
            <a:normAutofit/>
          </a:bodyPr>
          <a:lstStyle/>
          <a:p>
            <a:pPr marL="0" indent="0">
              <a:buNone/>
            </a:pPr>
            <a:r>
              <a:rPr lang="fr-FR" dirty="0" smtClean="0"/>
              <a:t>Une vue peut être aussi créée dynamiquement </a:t>
            </a:r>
          </a:p>
          <a:p>
            <a:pPr marL="0" indent="0">
              <a:buNone/>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63</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 Création</a:t>
            </a:r>
            <a:endParaRPr lang="fr-FR" dirty="0"/>
          </a:p>
        </p:txBody>
      </p:sp>
      <p:graphicFrame>
        <p:nvGraphicFramePr>
          <p:cNvPr id="6" name="Object 5"/>
          <p:cNvGraphicFramePr>
            <a:graphicFrameLocks noChangeAspect="1"/>
          </p:cNvGraphicFramePr>
          <p:nvPr>
            <p:extLst>
              <p:ext uri="{D42A27DB-BD31-4B8C-83A1-F6EECF244321}">
                <p14:modId xmlns:p14="http://schemas.microsoft.com/office/powerpoint/2010/main" val="2421121714"/>
              </p:ext>
            </p:extLst>
          </p:nvPr>
        </p:nvGraphicFramePr>
        <p:xfrm>
          <a:off x="1363663" y="2060575"/>
          <a:ext cx="7345362" cy="4094163"/>
        </p:xfrm>
        <a:graphic>
          <a:graphicData uri="http://schemas.openxmlformats.org/presentationml/2006/ole">
            <mc:AlternateContent xmlns:mc="http://schemas.openxmlformats.org/markup-compatibility/2006">
              <mc:Choice xmlns:v="urn:schemas-microsoft-com:vml" Requires="v">
                <p:oleObj spid="_x0000_s11405" name="Document" r:id="rId3" imgW="7534440" imgH="4207320" progId="Word.OpenDocumentText.12">
                  <p:embed/>
                </p:oleObj>
              </mc:Choice>
              <mc:Fallback>
                <p:oleObj name="Document" r:id="rId3" imgW="7534440" imgH="4207320" progId="Word.OpenDocumentText.12">
                  <p:embed/>
                  <p:pic>
                    <p:nvPicPr>
                      <p:cNvPr id="0" name=""/>
                      <p:cNvPicPr/>
                      <p:nvPr/>
                    </p:nvPicPr>
                    <p:blipFill>
                      <a:blip r:embed="rId4"/>
                      <a:stretch>
                        <a:fillRect/>
                      </a:stretch>
                    </p:blipFill>
                    <p:spPr>
                      <a:xfrm>
                        <a:off x="1363663" y="2060575"/>
                        <a:ext cx="7345362" cy="4094163"/>
                      </a:xfrm>
                      <a:prstGeom prst="rect">
                        <a:avLst/>
                      </a:prstGeom>
                    </p:spPr>
                  </p:pic>
                </p:oleObj>
              </mc:Fallback>
            </mc:AlternateContent>
          </a:graphicData>
        </a:graphic>
      </p:graphicFrame>
    </p:spTree>
    <p:extLst>
      <p:ext uri="{BB962C8B-B14F-4D97-AF65-F5344CB8AC3E}">
        <p14:creationId xmlns:p14="http://schemas.microsoft.com/office/powerpoint/2010/main" val="28030143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12225" cy="4844824"/>
          </a:xfrm>
        </p:spPr>
        <p:txBody>
          <a:bodyPr>
            <a:normAutofit/>
          </a:bodyPr>
          <a:lstStyle/>
          <a:p>
            <a:pPr marL="0" indent="0">
              <a:buNone/>
            </a:pPr>
            <a:r>
              <a:rPr lang="fr-FR" dirty="0" smtClean="0"/>
              <a:t>Les instances de vues déclarées dans les fichiers XML sont créées automatiquement par le système et peuvent être récupérées dans le code Java. </a:t>
            </a:r>
          </a:p>
          <a:p>
            <a:pPr marL="0" indent="0">
              <a:buNone/>
            </a:pPr>
            <a:endParaRPr lang="fr-FR" dirty="0" smtClean="0"/>
          </a:p>
          <a:p>
            <a:pPr marL="0" indent="0">
              <a:buNone/>
            </a:pPr>
            <a:r>
              <a:rPr lang="fr-FR" dirty="0" err="1">
                <a:solidFill>
                  <a:srgbClr val="000000"/>
                </a:solidFill>
                <a:highlight>
                  <a:srgbClr val="E8F2FE"/>
                </a:highlight>
                <a:latin typeface="Consolas"/>
              </a:rPr>
              <a:t>View</a:t>
            </a:r>
            <a:r>
              <a:rPr lang="fr-FR" dirty="0">
                <a:solidFill>
                  <a:srgbClr val="000000"/>
                </a:solidFill>
                <a:highlight>
                  <a:srgbClr val="E8F2FE"/>
                </a:highlight>
                <a:latin typeface="Consolas"/>
              </a:rPr>
              <a:t> v = </a:t>
            </a:r>
            <a:r>
              <a:rPr lang="fr-FR" dirty="0" err="1">
                <a:solidFill>
                  <a:srgbClr val="000000"/>
                </a:solidFill>
                <a:highlight>
                  <a:srgbClr val="E8F2FE"/>
                </a:highlight>
                <a:latin typeface="Consolas"/>
              </a:rPr>
              <a:t>findViewById</a:t>
            </a:r>
            <a:r>
              <a:rPr lang="fr-FR" dirty="0">
                <a:solidFill>
                  <a:srgbClr val="000000"/>
                </a:solidFill>
                <a:highlight>
                  <a:srgbClr val="E8F2FE"/>
                </a:highlight>
                <a:latin typeface="Consolas"/>
              </a:rPr>
              <a:t>(</a:t>
            </a:r>
            <a:r>
              <a:rPr lang="fr-FR" dirty="0" err="1">
                <a:solidFill>
                  <a:srgbClr val="000000"/>
                </a:solidFill>
                <a:highlight>
                  <a:srgbClr val="E8F2FE"/>
                </a:highlight>
                <a:latin typeface="Consolas"/>
              </a:rPr>
              <a:t>R.id.</a:t>
            </a:r>
            <a:r>
              <a:rPr lang="fr-FR" i="1" dirty="0" err="1">
                <a:solidFill>
                  <a:srgbClr val="0000C0"/>
                </a:solidFill>
                <a:highlight>
                  <a:srgbClr val="E8F2FE"/>
                </a:highlight>
                <a:latin typeface="Consolas"/>
              </a:rPr>
              <a:t>myView</a:t>
            </a:r>
            <a:r>
              <a:rPr lang="fr-FR" i="1" dirty="0">
                <a:solidFill>
                  <a:srgbClr val="000000"/>
                </a:solidFill>
                <a:highlight>
                  <a:srgbClr val="E8F2FE"/>
                </a:highlight>
                <a:latin typeface="Consolas"/>
              </a:rPr>
              <a:t>); </a:t>
            </a:r>
            <a:endParaRPr lang="fr-FR" dirty="0"/>
          </a:p>
          <a:p>
            <a:pPr marL="0" indent="0">
              <a:buNone/>
            </a:pPr>
            <a:endParaRPr lang="fr-FR" dirty="0" smtClean="0"/>
          </a:p>
          <a:p>
            <a:pPr marL="0" indent="0">
              <a:buNone/>
            </a:pPr>
            <a:r>
              <a:rPr lang="fr-FR" dirty="0" smtClean="0"/>
              <a:t>Sachant le </a:t>
            </a:r>
            <a:r>
              <a:rPr lang="fr-FR" dirty="0"/>
              <a:t>type de la vue </a:t>
            </a:r>
          </a:p>
          <a:p>
            <a:pPr marL="0" indent="0">
              <a:buNone/>
            </a:pPr>
            <a:r>
              <a:rPr lang="fr-FR" dirty="0">
                <a:solidFill>
                  <a:srgbClr val="000000"/>
                </a:solidFill>
                <a:highlight>
                  <a:srgbClr val="E8F2FE"/>
                </a:highlight>
                <a:latin typeface="Consolas"/>
              </a:rPr>
              <a:t> </a:t>
            </a:r>
            <a:r>
              <a:rPr lang="fr-FR" dirty="0" err="1">
                <a:solidFill>
                  <a:srgbClr val="000000"/>
                </a:solidFill>
                <a:highlight>
                  <a:srgbClr val="E8F2FE"/>
                </a:highlight>
                <a:latin typeface="Consolas"/>
              </a:rPr>
              <a:t>Button</a:t>
            </a:r>
            <a:r>
              <a:rPr lang="fr-FR" dirty="0">
                <a:solidFill>
                  <a:srgbClr val="000000"/>
                </a:solidFill>
                <a:highlight>
                  <a:srgbClr val="E8F2FE"/>
                </a:highlight>
                <a:latin typeface="Consolas"/>
              </a:rPr>
              <a:t> b = (</a:t>
            </a:r>
            <a:r>
              <a:rPr lang="fr-FR" dirty="0" err="1">
                <a:solidFill>
                  <a:srgbClr val="000000"/>
                </a:solidFill>
                <a:highlight>
                  <a:srgbClr val="E8F2FE"/>
                </a:highlight>
                <a:latin typeface="Consolas"/>
              </a:rPr>
              <a:t>Button</a:t>
            </a:r>
            <a:r>
              <a:rPr lang="fr-FR" dirty="0">
                <a:solidFill>
                  <a:srgbClr val="000000"/>
                </a:solidFill>
                <a:highlight>
                  <a:srgbClr val="E8F2FE"/>
                </a:highlight>
                <a:latin typeface="Consolas"/>
              </a:rPr>
              <a:t>)</a:t>
            </a:r>
            <a:r>
              <a:rPr lang="fr-FR" dirty="0" err="1">
                <a:solidFill>
                  <a:srgbClr val="000000"/>
                </a:solidFill>
                <a:highlight>
                  <a:srgbClr val="E8F2FE"/>
                </a:highlight>
                <a:latin typeface="Consolas"/>
              </a:rPr>
              <a:t>findViewById</a:t>
            </a:r>
            <a:r>
              <a:rPr lang="fr-FR" dirty="0">
                <a:solidFill>
                  <a:srgbClr val="000000"/>
                </a:solidFill>
                <a:highlight>
                  <a:srgbClr val="E8F2FE"/>
                </a:highlight>
                <a:latin typeface="Consolas"/>
              </a:rPr>
              <a:t>(</a:t>
            </a:r>
            <a:r>
              <a:rPr lang="fr-FR" dirty="0" err="1">
                <a:solidFill>
                  <a:srgbClr val="000000"/>
                </a:solidFill>
                <a:highlight>
                  <a:srgbClr val="E8F2FE"/>
                </a:highlight>
                <a:latin typeface="Consolas"/>
              </a:rPr>
              <a:t>R.id.</a:t>
            </a:r>
            <a:r>
              <a:rPr lang="fr-FR" i="1" dirty="0" err="1">
                <a:solidFill>
                  <a:srgbClr val="0000C0"/>
                </a:solidFill>
                <a:highlight>
                  <a:srgbClr val="E8F2FE"/>
                </a:highlight>
                <a:latin typeface="Consolas"/>
              </a:rPr>
              <a:t>btnCancel</a:t>
            </a:r>
            <a:r>
              <a:rPr lang="fr-FR" i="1" dirty="0">
                <a:solidFill>
                  <a:srgbClr val="000000"/>
                </a:solidFill>
                <a:highlight>
                  <a:srgbClr val="E8F2FE"/>
                </a:highlight>
                <a:latin typeface="Consolas"/>
              </a:rPr>
              <a:t>); </a:t>
            </a:r>
            <a:endParaRPr lang="fr-FR" dirty="0">
              <a:solidFill>
                <a:srgbClr val="000000"/>
              </a:solidFill>
              <a:latin typeface="Consolas"/>
            </a:endParaRPr>
          </a:p>
          <a:p>
            <a:pPr marL="0" indent="0">
              <a:buNone/>
            </a:pPr>
            <a:endParaRPr lang="fr-FR" dirty="0" smtClean="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64</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 Instance</a:t>
            </a:r>
            <a:endParaRPr lang="fr-FR" dirty="0"/>
          </a:p>
        </p:txBody>
      </p:sp>
      <p:sp>
        <p:nvSpPr>
          <p:cNvPr id="4" name="Down Arrow 3"/>
          <p:cNvSpPr/>
          <p:nvPr/>
        </p:nvSpPr>
        <p:spPr>
          <a:xfrm>
            <a:off x="3904343" y="2975429"/>
            <a:ext cx="522515" cy="5908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003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326739" cy="4844824"/>
          </a:xfrm>
        </p:spPr>
        <p:txBody>
          <a:bodyPr>
            <a:normAutofit/>
          </a:bodyPr>
          <a:lstStyle/>
          <a:p>
            <a:pPr marL="109728" indent="0">
              <a:spcBef>
                <a:spcPts val="0"/>
              </a:spcBef>
              <a:buNone/>
            </a:pPr>
            <a:r>
              <a:rPr lang="fr-FR" sz="2000" dirty="0" smtClean="0"/>
              <a:t>Il est possible d’accéder aux propriétés des </a:t>
            </a:r>
            <a:r>
              <a:rPr lang="fr-FR" sz="2000" dirty="0" err="1" smtClean="0"/>
              <a:t>widgets</a:t>
            </a:r>
            <a:r>
              <a:rPr lang="fr-FR" sz="2000" dirty="0" smtClean="0"/>
              <a:t> en lecture et/ou en écriture </a:t>
            </a:r>
          </a:p>
          <a:p>
            <a:pPr marL="109728" indent="0">
              <a:spcBef>
                <a:spcPts val="0"/>
              </a:spcBef>
              <a:buNone/>
            </a:pPr>
            <a:endParaRPr lang="fr-FR" sz="2000" i="1" dirty="0" smtClean="0"/>
          </a:p>
          <a:p>
            <a:pPr marL="109728" indent="0">
              <a:spcBef>
                <a:spcPts val="0"/>
              </a:spcBef>
              <a:buNone/>
            </a:pPr>
            <a:endParaRPr lang="fr-FR" sz="2000" i="1"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65</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 Contenus</a:t>
            </a:r>
            <a:endParaRPr lang="fr-FR" dirty="0"/>
          </a:p>
        </p:txBody>
      </p:sp>
      <p:graphicFrame>
        <p:nvGraphicFramePr>
          <p:cNvPr id="6" name="Object 5"/>
          <p:cNvGraphicFramePr>
            <a:graphicFrameLocks noChangeAspect="1"/>
          </p:cNvGraphicFramePr>
          <p:nvPr>
            <p:extLst>
              <p:ext uri="{D42A27DB-BD31-4B8C-83A1-F6EECF244321}">
                <p14:modId xmlns:p14="http://schemas.microsoft.com/office/powerpoint/2010/main" val="240906055"/>
              </p:ext>
            </p:extLst>
          </p:nvPr>
        </p:nvGraphicFramePr>
        <p:xfrm>
          <a:off x="1489075" y="1371600"/>
          <a:ext cx="6094413" cy="4064000"/>
        </p:xfrm>
        <a:graphic>
          <a:graphicData uri="http://schemas.openxmlformats.org/presentationml/2006/ole">
            <mc:AlternateContent xmlns:mc="http://schemas.openxmlformats.org/markup-compatibility/2006">
              <mc:Choice xmlns:v="urn:schemas-microsoft-com:vml" Requires="v">
                <p:oleObj spid="_x0000_s12422" name="Document" r:id="rId3" imgW="6094080" imgH="4064040" progId="Word.OpenDocumentText.12">
                  <p:embed/>
                </p:oleObj>
              </mc:Choice>
              <mc:Fallback>
                <p:oleObj name="Document" r:id="rId3" imgW="6094080" imgH="4064040" progId="Word.OpenDocumentText.12">
                  <p:embed/>
                  <p:pic>
                    <p:nvPicPr>
                      <p:cNvPr id="0" name=""/>
                      <p:cNvPicPr/>
                      <p:nvPr/>
                    </p:nvPicPr>
                    <p:blipFill>
                      <a:blip r:embed="rId4"/>
                      <a:stretch>
                        <a:fillRect/>
                      </a:stretch>
                    </p:blipFill>
                    <p:spPr>
                      <a:xfrm>
                        <a:off x="1489075" y="1371600"/>
                        <a:ext cx="6094413" cy="4064000"/>
                      </a:xfrm>
                      <a:prstGeom prst="rect">
                        <a:avLst/>
                      </a:prstGeom>
                    </p:spPr>
                  </p:pic>
                </p:oleObj>
              </mc:Fallback>
            </mc:AlternateContent>
          </a:graphicData>
        </a:graphic>
      </p:graphicFrame>
    </p:spTree>
    <p:extLst>
      <p:ext uri="{BB962C8B-B14F-4D97-AF65-F5344CB8AC3E}">
        <p14:creationId xmlns:p14="http://schemas.microsoft.com/office/powerpoint/2010/main" val="8684731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fontScale="62500" lnSpcReduction="20000"/>
          </a:bodyPr>
          <a:lstStyle/>
          <a:p>
            <a:pPr marL="0" indent="0">
              <a:buNone/>
            </a:pPr>
            <a:endParaRPr lang="fr-FR" dirty="0" smtClean="0"/>
          </a:p>
          <a:p>
            <a:pPr marL="0" indent="0">
              <a:buNone/>
            </a:pPr>
            <a:r>
              <a:rPr lang="fr-FR" dirty="0" smtClean="0"/>
              <a:t>Les </a:t>
            </a:r>
            <a:r>
              <a:rPr lang="fr-FR" dirty="0"/>
              <a:t>évènements permettent de gérer les actions utilisateurs sur les vues: </a:t>
            </a:r>
          </a:p>
          <a:p>
            <a:pPr marL="0" indent="0">
              <a:buNone/>
            </a:pPr>
            <a:r>
              <a:rPr lang="fr-FR" dirty="0" smtClean="0"/>
              <a:t>Pour </a:t>
            </a:r>
            <a:r>
              <a:rPr lang="fr-FR" dirty="0"/>
              <a:t>gérer les évènements sur les vues, il suffit d’ajouter un écouteur </a:t>
            </a:r>
          </a:p>
          <a:p>
            <a:pPr marL="0" indent="0">
              <a:buNone/>
            </a:pPr>
            <a:endParaRPr lang="fr-FR" i="1" dirty="0"/>
          </a:p>
          <a:p>
            <a:pPr marL="0" indent="0">
              <a:spcBef>
                <a:spcPts val="0"/>
              </a:spcBef>
              <a:buNone/>
            </a:pPr>
            <a:r>
              <a:rPr lang="fr-FR" dirty="0" err="1">
                <a:solidFill>
                  <a:srgbClr val="0000C0"/>
                </a:solidFill>
                <a:latin typeface="Consolas"/>
              </a:rPr>
              <a:t>button</a:t>
            </a:r>
            <a:r>
              <a:rPr lang="fr-FR" dirty="0" err="1">
                <a:solidFill>
                  <a:srgbClr val="000000"/>
                </a:solidFill>
                <a:latin typeface="Consolas"/>
              </a:rPr>
              <a:t>.setOnClickListener</a:t>
            </a:r>
            <a:r>
              <a:rPr lang="fr-FR" dirty="0">
                <a:solidFill>
                  <a:srgbClr val="000000"/>
                </a:solidFill>
                <a:latin typeface="Consolas"/>
              </a:rPr>
              <a:t>(</a:t>
            </a:r>
            <a:r>
              <a:rPr lang="fr-FR" b="1" dirty="0">
                <a:solidFill>
                  <a:srgbClr val="7F0055"/>
                </a:solidFill>
                <a:latin typeface="Consolas"/>
              </a:rPr>
              <a:t>new</a:t>
            </a:r>
            <a:r>
              <a:rPr lang="fr-FR" b="1" dirty="0">
                <a:solidFill>
                  <a:srgbClr val="000000"/>
                </a:solidFill>
                <a:latin typeface="Consolas"/>
              </a:rPr>
              <a:t> </a:t>
            </a:r>
            <a:r>
              <a:rPr lang="fr-FR" b="1" dirty="0" err="1">
                <a:solidFill>
                  <a:srgbClr val="000000"/>
                </a:solidFill>
                <a:latin typeface="Consolas"/>
              </a:rPr>
              <a:t>View.OnClickListener</a:t>
            </a:r>
            <a:r>
              <a:rPr lang="fr-FR" b="1" dirty="0">
                <a:solidFill>
                  <a:srgbClr val="000000"/>
                </a:solidFill>
                <a:latin typeface="Consolas"/>
              </a:rPr>
              <a:t>() </a:t>
            </a:r>
            <a:endParaRPr lang="fr-FR" dirty="0">
              <a:latin typeface="Consolas"/>
            </a:endParaRPr>
          </a:p>
          <a:p>
            <a:pPr marL="0" indent="0">
              <a:spcBef>
                <a:spcPts val="0"/>
              </a:spcBef>
              <a:buNone/>
            </a:pPr>
            <a:r>
              <a:rPr lang="fr-FR" dirty="0">
                <a:solidFill>
                  <a:srgbClr val="646464"/>
                </a:solidFill>
                <a:latin typeface="Consolas"/>
              </a:rPr>
              <a:t>@</a:t>
            </a:r>
            <a:r>
              <a:rPr lang="fr-FR" dirty="0" err="1">
                <a:solidFill>
                  <a:srgbClr val="646464"/>
                </a:solidFill>
                <a:latin typeface="Consolas"/>
              </a:rPr>
              <a:t>Override</a:t>
            </a:r>
            <a:endParaRPr lang="fr-FR" dirty="0">
              <a:solidFill>
                <a:srgbClr val="646464"/>
              </a:solidFill>
              <a:latin typeface="Consolas"/>
            </a:endParaRPr>
          </a:p>
          <a:p>
            <a:pPr marL="0" indent="0">
              <a:spcBef>
                <a:spcPts val="0"/>
              </a:spcBef>
              <a:buNone/>
            </a:pPr>
            <a:r>
              <a:rPr lang="fr-FR" b="1" dirty="0">
                <a:solidFill>
                  <a:srgbClr val="7F0055"/>
                </a:solidFill>
                <a:latin typeface="Consolas"/>
              </a:rPr>
              <a:t>public</a:t>
            </a:r>
            <a:r>
              <a:rPr lang="fr-FR" b="1" dirty="0">
                <a:solidFill>
                  <a:srgbClr val="000000"/>
                </a:solidFill>
                <a:latin typeface="Consolas"/>
              </a:rPr>
              <a:t> </a:t>
            </a:r>
            <a:r>
              <a:rPr lang="fr-FR" b="1" dirty="0" err="1">
                <a:solidFill>
                  <a:srgbClr val="7F0055"/>
                </a:solidFill>
                <a:latin typeface="Consolas"/>
              </a:rPr>
              <a:t>void</a:t>
            </a:r>
            <a:r>
              <a:rPr lang="fr-FR" b="1" dirty="0">
                <a:solidFill>
                  <a:srgbClr val="000000"/>
                </a:solidFill>
                <a:latin typeface="Consolas"/>
              </a:rPr>
              <a:t> </a:t>
            </a:r>
            <a:r>
              <a:rPr lang="fr-FR" b="1" dirty="0" err="1">
                <a:solidFill>
                  <a:srgbClr val="000000"/>
                </a:solidFill>
                <a:latin typeface="Consolas"/>
              </a:rPr>
              <a:t>onClick</a:t>
            </a:r>
            <a:r>
              <a:rPr lang="fr-FR" b="1" dirty="0">
                <a:solidFill>
                  <a:srgbClr val="000000"/>
                </a:solidFill>
                <a:latin typeface="Consolas"/>
              </a:rPr>
              <a:t>(</a:t>
            </a:r>
            <a:r>
              <a:rPr lang="fr-FR" b="1" dirty="0" err="1">
                <a:solidFill>
                  <a:srgbClr val="000000"/>
                </a:solidFill>
                <a:latin typeface="Consolas"/>
              </a:rPr>
              <a:t>DialogInterface</a:t>
            </a:r>
            <a:r>
              <a:rPr lang="fr-FR" b="1" dirty="0">
                <a:solidFill>
                  <a:srgbClr val="000000"/>
                </a:solidFill>
                <a:latin typeface="Consolas"/>
              </a:rPr>
              <a:t> </a:t>
            </a:r>
            <a:r>
              <a:rPr lang="fr-FR" b="1" dirty="0" err="1">
                <a:solidFill>
                  <a:srgbClr val="000000"/>
                </a:solidFill>
                <a:latin typeface="Consolas"/>
              </a:rPr>
              <a:t>dialog</a:t>
            </a:r>
            <a:r>
              <a:rPr lang="fr-FR" b="1" dirty="0">
                <a:solidFill>
                  <a:srgbClr val="000000"/>
                </a:solidFill>
                <a:latin typeface="Consolas"/>
              </a:rPr>
              <a:t>, </a:t>
            </a:r>
            <a:r>
              <a:rPr lang="fr-FR" b="1" dirty="0" err="1">
                <a:solidFill>
                  <a:srgbClr val="7F0055"/>
                </a:solidFill>
                <a:latin typeface="Consolas"/>
              </a:rPr>
              <a:t>int</a:t>
            </a:r>
            <a:r>
              <a:rPr lang="fr-FR" b="1" dirty="0">
                <a:solidFill>
                  <a:srgbClr val="000000"/>
                </a:solidFill>
                <a:latin typeface="Consolas"/>
              </a:rPr>
              <a:t> </a:t>
            </a:r>
            <a:r>
              <a:rPr lang="fr-FR" b="1" dirty="0" err="1">
                <a:solidFill>
                  <a:srgbClr val="000000"/>
                </a:solidFill>
                <a:latin typeface="Consolas"/>
              </a:rPr>
              <a:t>which</a:t>
            </a:r>
            <a:r>
              <a:rPr lang="fr-FR" b="1" dirty="0">
                <a:solidFill>
                  <a:srgbClr val="000000"/>
                </a:solidFill>
                <a:latin typeface="Consolas"/>
              </a:rPr>
              <a:t>) {</a:t>
            </a:r>
          </a:p>
          <a:p>
            <a:pPr marL="0" indent="0">
              <a:spcBef>
                <a:spcPts val="0"/>
              </a:spcBef>
              <a:buNone/>
            </a:pPr>
            <a:r>
              <a:rPr lang="fr-FR" dirty="0">
                <a:solidFill>
                  <a:srgbClr val="3F7F5F"/>
                </a:solidFill>
                <a:latin typeface="Consolas"/>
              </a:rPr>
              <a:t>// Du code ici </a:t>
            </a:r>
          </a:p>
          <a:p>
            <a:pPr marL="0" indent="0">
              <a:spcBef>
                <a:spcPts val="0"/>
              </a:spcBef>
              <a:buNone/>
            </a:pPr>
            <a:r>
              <a:rPr lang="fr-FR" dirty="0">
                <a:solidFill>
                  <a:srgbClr val="000000"/>
                </a:solidFill>
                <a:latin typeface="Consolas"/>
              </a:rPr>
              <a:t>}</a:t>
            </a:r>
          </a:p>
          <a:p>
            <a:pPr marL="0" indent="0">
              <a:spcBef>
                <a:spcPts val="0"/>
              </a:spcBef>
              <a:buNone/>
            </a:pPr>
            <a:r>
              <a:rPr lang="fr-FR" dirty="0" smtClean="0">
                <a:solidFill>
                  <a:srgbClr val="000000"/>
                </a:solidFill>
                <a:latin typeface="Consolas"/>
              </a:rPr>
              <a:t>});</a:t>
            </a:r>
          </a:p>
          <a:p>
            <a:pPr marL="0" indent="0">
              <a:spcBef>
                <a:spcPts val="0"/>
              </a:spcBef>
              <a:buNone/>
            </a:pPr>
            <a:endParaRPr lang="fr-FR" dirty="0">
              <a:solidFill>
                <a:srgbClr val="000000"/>
              </a:solidFill>
              <a:latin typeface="Consolas"/>
            </a:endParaRPr>
          </a:p>
          <a:p>
            <a:pPr marL="109728" indent="0">
              <a:buNone/>
            </a:pPr>
            <a:r>
              <a:rPr lang="fr-FR" sz="2800" dirty="0" err="1" smtClean="0">
                <a:solidFill>
                  <a:srgbClr val="000000"/>
                </a:solidFill>
                <a:latin typeface="Consolas"/>
              </a:rPr>
              <a:t>edit.addTextChangedListener</a:t>
            </a:r>
            <a:r>
              <a:rPr lang="fr-FR" sz="2800" dirty="0" smtClean="0">
                <a:solidFill>
                  <a:srgbClr val="000000"/>
                </a:solidFill>
                <a:latin typeface="Consolas"/>
              </a:rPr>
              <a:t>(</a:t>
            </a:r>
            <a:r>
              <a:rPr lang="fr-FR" sz="2800" b="1" dirty="0" smtClean="0">
                <a:solidFill>
                  <a:srgbClr val="7F0055"/>
                </a:solidFill>
                <a:latin typeface="Consolas"/>
              </a:rPr>
              <a:t>new</a:t>
            </a:r>
            <a:r>
              <a:rPr lang="fr-FR" sz="2800" b="1" dirty="0" smtClean="0">
                <a:solidFill>
                  <a:srgbClr val="000000"/>
                </a:solidFill>
                <a:latin typeface="Consolas"/>
              </a:rPr>
              <a:t> </a:t>
            </a:r>
            <a:r>
              <a:rPr lang="fr-FR" sz="2800" b="1" dirty="0" err="1">
                <a:solidFill>
                  <a:srgbClr val="000000"/>
                </a:solidFill>
                <a:latin typeface="Consolas"/>
              </a:rPr>
              <a:t>TextWatcher</a:t>
            </a:r>
            <a:r>
              <a:rPr lang="fr-FR" sz="2800" b="1" dirty="0">
                <a:solidFill>
                  <a:srgbClr val="000000"/>
                </a:solidFill>
                <a:latin typeface="Consolas"/>
              </a:rPr>
              <a:t>() {</a:t>
            </a:r>
          </a:p>
          <a:p>
            <a:pPr marL="109728" indent="0">
              <a:buNone/>
            </a:pPr>
            <a:r>
              <a:rPr lang="fr-FR" sz="2800" dirty="0">
                <a:solidFill>
                  <a:srgbClr val="646464"/>
                </a:solidFill>
                <a:latin typeface="Consolas"/>
              </a:rPr>
              <a:t>@</a:t>
            </a:r>
            <a:r>
              <a:rPr lang="fr-FR" sz="2800" dirty="0" err="1">
                <a:solidFill>
                  <a:srgbClr val="000000"/>
                </a:solidFill>
                <a:latin typeface="Consolas"/>
              </a:rPr>
              <a:t>Override</a:t>
            </a:r>
            <a:endParaRPr lang="fr-FR" sz="2800" dirty="0">
              <a:solidFill>
                <a:srgbClr val="000000"/>
              </a:solidFill>
              <a:latin typeface="Consolas"/>
            </a:endParaRPr>
          </a:p>
          <a:p>
            <a:pPr marL="109728" indent="0">
              <a:buNone/>
            </a:pPr>
            <a:r>
              <a:rPr lang="en-US" sz="2800" b="1" dirty="0">
                <a:solidFill>
                  <a:srgbClr val="7F0055"/>
                </a:solidFill>
                <a:latin typeface="Consolas"/>
              </a:rPr>
              <a:t>public</a:t>
            </a:r>
            <a:r>
              <a:rPr lang="en-US" sz="2800" b="1" dirty="0">
                <a:solidFill>
                  <a:srgbClr val="000000"/>
                </a:solidFill>
                <a:latin typeface="Consolas"/>
              </a:rPr>
              <a:t> </a:t>
            </a:r>
            <a:r>
              <a:rPr lang="en-US" sz="2800" b="1" dirty="0">
                <a:solidFill>
                  <a:srgbClr val="7F0055"/>
                </a:solidFill>
                <a:latin typeface="Consolas"/>
              </a:rPr>
              <a:t>void</a:t>
            </a:r>
            <a:r>
              <a:rPr lang="en-US" sz="2800" b="1" dirty="0">
                <a:solidFill>
                  <a:srgbClr val="000000"/>
                </a:solidFill>
                <a:latin typeface="Consolas"/>
              </a:rPr>
              <a:t> </a:t>
            </a:r>
            <a:r>
              <a:rPr lang="en-US" sz="2800" b="1" dirty="0" err="1">
                <a:solidFill>
                  <a:srgbClr val="000000"/>
                </a:solidFill>
                <a:latin typeface="Consolas"/>
              </a:rPr>
              <a:t>onTextChanged</a:t>
            </a:r>
            <a:r>
              <a:rPr lang="en-US" sz="2800" b="1" dirty="0">
                <a:solidFill>
                  <a:srgbClr val="000000"/>
                </a:solidFill>
                <a:latin typeface="Consolas"/>
              </a:rPr>
              <a:t>(</a:t>
            </a:r>
            <a:r>
              <a:rPr lang="en-US" sz="2800" b="1" dirty="0" err="1">
                <a:solidFill>
                  <a:srgbClr val="000000"/>
                </a:solidFill>
                <a:latin typeface="Consolas"/>
              </a:rPr>
              <a:t>CharSequence</a:t>
            </a:r>
            <a:r>
              <a:rPr lang="en-US" sz="2800" b="1" dirty="0">
                <a:solidFill>
                  <a:srgbClr val="000000"/>
                </a:solidFill>
                <a:latin typeface="Consolas"/>
              </a:rPr>
              <a:t> s, </a:t>
            </a:r>
            <a:r>
              <a:rPr lang="en-US" sz="2800" b="1" dirty="0" err="1">
                <a:solidFill>
                  <a:srgbClr val="7F0055"/>
                </a:solidFill>
                <a:latin typeface="Consolas"/>
              </a:rPr>
              <a:t>int</a:t>
            </a:r>
            <a:r>
              <a:rPr lang="en-US" sz="2800" b="1" dirty="0">
                <a:solidFill>
                  <a:srgbClr val="000000"/>
                </a:solidFill>
                <a:latin typeface="Consolas"/>
              </a:rPr>
              <a:t> start,</a:t>
            </a:r>
          </a:p>
          <a:p>
            <a:pPr marL="109728" indent="0">
              <a:buNone/>
            </a:pPr>
            <a:r>
              <a:rPr lang="fr-FR" sz="2800" b="1" dirty="0" err="1">
                <a:solidFill>
                  <a:srgbClr val="7F0055"/>
                </a:solidFill>
                <a:latin typeface="Consolas"/>
              </a:rPr>
              <a:t>int</a:t>
            </a:r>
            <a:r>
              <a:rPr lang="fr-FR" sz="2800" b="1" dirty="0">
                <a:solidFill>
                  <a:srgbClr val="000000"/>
                </a:solidFill>
                <a:latin typeface="Consolas"/>
              </a:rPr>
              <a:t> </a:t>
            </a:r>
            <a:r>
              <a:rPr lang="fr-FR" sz="2800" b="1" dirty="0" err="1">
                <a:solidFill>
                  <a:srgbClr val="000000"/>
                </a:solidFill>
                <a:latin typeface="Consolas"/>
              </a:rPr>
              <a:t>before</a:t>
            </a:r>
            <a:r>
              <a:rPr lang="fr-FR" sz="2800" b="1" dirty="0">
                <a:solidFill>
                  <a:srgbClr val="000000"/>
                </a:solidFill>
                <a:latin typeface="Consolas"/>
              </a:rPr>
              <a:t>, </a:t>
            </a:r>
            <a:r>
              <a:rPr lang="fr-FR" sz="2800" b="1" dirty="0" err="1">
                <a:solidFill>
                  <a:srgbClr val="7F0055"/>
                </a:solidFill>
                <a:latin typeface="Consolas"/>
              </a:rPr>
              <a:t>int</a:t>
            </a:r>
            <a:r>
              <a:rPr lang="fr-FR" sz="2800" b="1" dirty="0">
                <a:solidFill>
                  <a:srgbClr val="000000"/>
                </a:solidFill>
                <a:latin typeface="Consolas"/>
              </a:rPr>
              <a:t> count) {</a:t>
            </a:r>
          </a:p>
          <a:p>
            <a:pPr marL="109728" indent="0">
              <a:buNone/>
            </a:pPr>
            <a:r>
              <a:rPr lang="fr-FR" sz="2800" dirty="0">
                <a:solidFill>
                  <a:srgbClr val="3F7F5F"/>
                </a:solidFill>
                <a:latin typeface="Consolas"/>
              </a:rPr>
              <a:t>// do </a:t>
            </a:r>
            <a:r>
              <a:rPr lang="fr-FR" sz="2800" dirty="0" err="1">
                <a:solidFill>
                  <a:srgbClr val="3F7F5F"/>
                </a:solidFill>
                <a:latin typeface="Consolas"/>
              </a:rPr>
              <a:t>something</a:t>
            </a:r>
            <a:r>
              <a:rPr lang="fr-FR" sz="2800" dirty="0">
                <a:solidFill>
                  <a:srgbClr val="3F7F5F"/>
                </a:solidFill>
                <a:latin typeface="Consolas"/>
              </a:rPr>
              <a:t> </a:t>
            </a:r>
            <a:r>
              <a:rPr lang="fr-FR" sz="2800" dirty="0" err="1">
                <a:solidFill>
                  <a:srgbClr val="3F7F5F"/>
                </a:solidFill>
                <a:latin typeface="Consolas"/>
              </a:rPr>
              <a:t>here</a:t>
            </a:r>
            <a:endParaRPr lang="fr-FR" sz="2800" dirty="0">
              <a:solidFill>
                <a:srgbClr val="3F7F5F"/>
              </a:solidFill>
              <a:latin typeface="Consolas"/>
            </a:endParaRPr>
          </a:p>
          <a:p>
            <a:pPr marL="109728" indent="0">
              <a:buNone/>
            </a:pPr>
            <a:r>
              <a:rPr lang="fr-FR" sz="2800" dirty="0">
                <a:solidFill>
                  <a:srgbClr val="000000"/>
                </a:solidFill>
                <a:latin typeface="Consolas"/>
              </a:rPr>
              <a:t>}</a:t>
            </a:r>
          </a:p>
          <a:p>
            <a:pPr marL="109728" indent="0">
              <a:buNone/>
            </a:pPr>
            <a:r>
              <a:rPr lang="fr-FR" sz="2800" dirty="0">
                <a:solidFill>
                  <a:srgbClr val="000000"/>
                </a:solidFill>
                <a:latin typeface="Consolas"/>
              </a:rPr>
              <a:t>);</a:t>
            </a: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66</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a:t>
            </a:r>
            <a:r>
              <a:rPr lang="fr-FR" dirty="0" smtClean="0"/>
              <a:t> Evènements</a:t>
            </a:r>
            <a:endParaRPr lang="fr-FR" dirty="0"/>
          </a:p>
        </p:txBody>
      </p:sp>
    </p:spTree>
    <p:extLst>
      <p:ext uri="{BB962C8B-B14F-4D97-AF65-F5344CB8AC3E}">
        <p14:creationId xmlns:p14="http://schemas.microsoft.com/office/powerpoint/2010/main" val="37973649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a:bodyPr>
          <a:lstStyle/>
          <a:p>
            <a:pPr marL="0" indent="0">
              <a:buNone/>
            </a:pPr>
            <a:r>
              <a:rPr lang="fr-FR" dirty="0" smtClean="0">
                <a:solidFill>
                  <a:srgbClr val="000000"/>
                </a:solidFill>
                <a:latin typeface="Consolas"/>
              </a:rPr>
              <a:t>Il est possible de valider le contenu des champs d’un formulaire</a:t>
            </a:r>
          </a:p>
          <a:p>
            <a:pPr marL="0" indent="0">
              <a:buNone/>
            </a:pPr>
            <a:endParaRPr lang="fr-FR" dirty="0" smtClean="0">
              <a:solidFill>
                <a:srgbClr val="000000"/>
              </a:solidFill>
              <a:latin typeface="Consolas"/>
            </a:endParaRPr>
          </a:p>
          <a:p>
            <a:pPr marL="109728" indent="0">
              <a:buNone/>
            </a:pPr>
            <a:r>
              <a:rPr lang="fr-FR" sz="2000" dirty="0" err="1">
                <a:solidFill>
                  <a:srgbClr val="000000"/>
                </a:solidFill>
                <a:latin typeface="Courier New"/>
              </a:rPr>
              <a:t>TextUtils</a:t>
            </a:r>
            <a:r>
              <a:rPr lang="fr-FR" sz="2000" b="1" dirty="0" err="1">
                <a:solidFill>
                  <a:srgbClr val="000080"/>
                </a:solidFill>
                <a:latin typeface="Courier New"/>
              </a:rPr>
              <a:t>.</a:t>
            </a:r>
            <a:r>
              <a:rPr lang="fr-FR" sz="2000" dirty="0" err="1">
                <a:solidFill>
                  <a:srgbClr val="000000"/>
                </a:solidFill>
                <a:latin typeface="Courier New"/>
              </a:rPr>
              <a:t>isDigitsOnly</a:t>
            </a:r>
            <a:r>
              <a:rPr lang="fr-FR" sz="2000" b="1" dirty="0">
                <a:solidFill>
                  <a:srgbClr val="000080"/>
                </a:solidFill>
                <a:latin typeface="Courier New"/>
              </a:rPr>
              <a:t>(</a:t>
            </a:r>
            <a:r>
              <a:rPr lang="fr-FR" sz="2000" dirty="0" err="1">
                <a:solidFill>
                  <a:srgbClr val="000000"/>
                </a:solidFill>
                <a:latin typeface="Courier New"/>
              </a:rPr>
              <a:t>edit</a:t>
            </a:r>
            <a:r>
              <a:rPr lang="fr-FR" sz="2000" b="1" dirty="0" err="1">
                <a:solidFill>
                  <a:srgbClr val="000080"/>
                </a:solidFill>
                <a:latin typeface="Courier New"/>
              </a:rPr>
              <a:t>.</a:t>
            </a:r>
            <a:r>
              <a:rPr lang="fr-FR" sz="2000" dirty="0" err="1">
                <a:solidFill>
                  <a:srgbClr val="000000"/>
                </a:solidFill>
                <a:latin typeface="Courier New"/>
              </a:rPr>
              <a:t>getText</a:t>
            </a:r>
            <a:r>
              <a:rPr lang="fr-FR" sz="2000" b="1" dirty="0">
                <a:solidFill>
                  <a:srgbClr val="000080"/>
                </a:solidFill>
                <a:latin typeface="Courier New"/>
              </a:rPr>
              <a:t>());</a:t>
            </a:r>
            <a:r>
              <a:rPr lang="fr-FR" sz="2000" dirty="0">
                <a:solidFill>
                  <a:srgbClr val="000000"/>
                </a:solidFill>
                <a:latin typeface="Courier New"/>
              </a:rPr>
              <a:t> </a:t>
            </a:r>
            <a:endParaRPr lang="fr-FR" sz="2000" dirty="0" smtClean="0">
              <a:solidFill>
                <a:srgbClr val="000000"/>
              </a:solidFill>
              <a:latin typeface="Courier New"/>
            </a:endParaRPr>
          </a:p>
          <a:p>
            <a:pPr marL="109728" indent="0">
              <a:buNone/>
            </a:pPr>
            <a:endParaRPr lang="fr-FR" sz="2000" dirty="0" smtClean="0">
              <a:solidFill>
                <a:srgbClr val="000000"/>
              </a:solidFill>
              <a:latin typeface="Courier New"/>
            </a:endParaRPr>
          </a:p>
          <a:p>
            <a:pPr marL="109728" indent="0">
              <a:buNone/>
            </a:pPr>
            <a:r>
              <a:rPr lang="fr-FR" sz="2000" dirty="0" err="1" smtClean="0">
                <a:solidFill>
                  <a:srgbClr val="000000"/>
                </a:solidFill>
                <a:latin typeface="Courier New"/>
              </a:rPr>
              <a:t>TextUtils</a:t>
            </a:r>
            <a:r>
              <a:rPr lang="fr-FR" sz="2000" b="1" dirty="0" err="1" smtClean="0">
                <a:solidFill>
                  <a:srgbClr val="000080"/>
                </a:solidFill>
                <a:latin typeface="Courier New"/>
              </a:rPr>
              <a:t>.</a:t>
            </a:r>
            <a:r>
              <a:rPr lang="fr-FR" sz="2000" dirty="0" err="1" smtClean="0">
                <a:solidFill>
                  <a:srgbClr val="000000"/>
                </a:solidFill>
                <a:latin typeface="Courier New"/>
              </a:rPr>
              <a:t>isEmpty</a:t>
            </a:r>
            <a:r>
              <a:rPr lang="fr-FR" sz="2000" b="1" dirty="0" smtClean="0">
                <a:solidFill>
                  <a:srgbClr val="000080"/>
                </a:solidFill>
                <a:latin typeface="Courier New"/>
              </a:rPr>
              <a:t>(</a:t>
            </a:r>
            <a:r>
              <a:rPr lang="fr-FR" sz="2000" dirty="0" err="1" smtClean="0">
                <a:solidFill>
                  <a:srgbClr val="000000"/>
                </a:solidFill>
                <a:latin typeface="Courier New"/>
              </a:rPr>
              <a:t>edit</a:t>
            </a:r>
            <a:r>
              <a:rPr lang="fr-FR" sz="2000" b="1" dirty="0" err="1" smtClean="0">
                <a:solidFill>
                  <a:srgbClr val="000080"/>
                </a:solidFill>
                <a:latin typeface="Courier New"/>
              </a:rPr>
              <a:t>.</a:t>
            </a:r>
            <a:r>
              <a:rPr lang="fr-FR" sz="2000" dirty="0" err="1" smtClean="0">
                <a:solidFill>
                  <a:srgbClr val="000000"/>
                </a:solidFill>
                <a:latin typeface="Courier New"/>
              </a:rPr>
              <a:t>getText</a:t>
            </a:r>
            <a:r>
              <a:rPr lang="fr-FR" sz="2000" b="1" dirty="0">
                <a:solidFill>
                  <a:srgbClr val="000080"/>
                </a:solidFill>
                <a:latin typeface="Courier New"/>
              </a:rPr>
              <a:t>());</a:t>
            </a:r>
            <a:endParaRPr lang="fr-FR" sz="2000" dirty="0"/>
          </a:p>
          <a:p>
            <a:pPr marL="0" indent="0">
              <a:buNone/>
            </a:pP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67</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err="1" smtClean="0"/>
              <a:t>Widgets</a:t>
            </a:r>
            <a:r>
              <a:rPr lang="fr-FR" dirty="0" smtClean="0"/>
              <a:t> </a:t>
            </a:r>
            <a:r>
              <a:rPr lang="fr-FR" dirty="0" smtClean="0">
                <a:sym typeface="Wingdings" panose="05000000000000000000" pitchFamily="2" charset="2"/>
              </a:rPr>
              <a:t></a:t>
            </a:r>
            <a:r>
              <a:rPr lang="fr-FR" dirty="0" smtClean="0"/>
              <a:t> Validation</a:t>
            </a:r>
            <a:endParaRPr lang="fr-FR" dirty="0"/>
          </a:p>
        </p:txBody>
      </p:sp>
    </p:spTree>
    <p:extLst>
      <p:ext uri="{BB962C8B-B14F-4D97-AF65-F5344CB8AC3E}">
        <p14:creationId xmlns:p14="http://schemas.microsoft.com/office/powerpoint/2010/main" val="19161325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p:txBody>
          <a:bodyPr/>
          <a:lstStyle/>
          <a:p>
            <a:r>
              <a:rPr lang="fr-FR" dirty="0" smtClean="0"/>
              <a:t>Travaux Pratiques</a:t>
            </a:r>
            <a:endParaRPr lang="fr-FR" dirty="0"/>
          </a:p>
        </p:txBody>
      </p:sp>
      <p:sp>
        <p:nvSpPr>
          <p:cNvPr id="3" name="Slide Number Placeholder 2"/>
          <p:cNvSpPr>
            <a:spLocks noGrp="1"/>
          </p:cNvSpPr>
          <p:nvPr>
            <p:ph type="sldNum" sz="quarter" idx="4294967295"/>
          </p:nvPr>
        </p:nvSpPr>
        <p:spPr>
          <a:xfrm>
            <a:off x="8777288" y="6408738"/>
            <a:ext cx="366712" cy="365125"/>
          </a:xfrm>
        </p:spPr>
        <p:txBody>
          <a:bodyPr/>
          <a:lstStyle/>
          <a:p>
            <a:pPr algn="ctr" eaLnBrk="1" latinLnBrk="0" hangingPunct="1"/>
            <a:fld id="{2BBB5E19-F10A-4C2F-BF6F-11C513378A2E}" type="slidenum">
              <a:rPr kumimoji="0" lang="en-US" smtClean="0"/>
              <a:pPr algn="ctr" eaLnBrk="1" latinLnBrk="0" hangingPunct="1"/>
              <a:t>68</a:t>
            </a:fld>
            <a:endParaRPr kumimoji="0" lang="en-US" sz="1400" b="1" dirty="0">
              <a:solidFill>
                <a:srgbClr val="FFFFFF"/>
              </a:solidFill>
            </a:endParaRPr>
          </a:p>
        </p:txBody>
      </p:sp>
    </p:spTree>
    <p:extLst>
      <p:ext uri="{BB962C8B-B14F-4D97-AF65-F5344CB8AC3E}">
        <p14:creationId xmlns:p14="http://schemas.microsoft.com/office/powerpoint/2010/main" val="324679034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756398"/>
            <a:ext cx="7772400" cy="1828800"/>
          </a:xfrm>
        </p:spPr>
        <p:txBody>
          <a:bodyPr>
            <a:normAutofit/>
          </a:bodyPr>
          <a:lstStyle/>
          <a:p>
            <a:pPr algn="ctr"/>
            <a:r>
              <a:rPr lang="fr-FR" dirty="0" smtClean="0"/>
              <a:t>Session 2</a:t>
            </a: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69</a:t>
            </a:fld>
            <a:endParaRPr kumimoji="0" lang="en-US" sz="1400" b="1" dirty="0">
              <a:solidFill>
                <a:srgbClr val="FFFFFF"/>
              </a:solidFill>
            </a:endParaRPr>
          </a:p>
        </p:txBody>
      </p:sp>
    </p:spTree>
    <p:extLst>
      <p:ext uri="{BB962C8B-B14F-4D97-AF65-F5344CB8AC3E}">
        <p14:creationId xmlns:p14="http://schemas.microsoft.com/office/powerpoint/2010/main" val="20806897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lnSpcReduction="10000"/>
          </a:bodyPr>
          <a:lstStyle/>
          <a:p>
            <a:pPr marL="0" indent="0">
              <a:buNone/>
            </a:pPr>
            <a:r>
              <a:rPr lang="fr-FR" dirty="0" smtClean="0">
                <a:solidFill>
                  <a:srgbClr val="000000"/>
                </a:solidFill>
                <a:latin typeface="Consolas"/>
              </a:rPr>
              <a:t>Les groupes sont des vues permettant de définir un pattern d’affichage pour les collections d’objets : </a:t>
            </a:r>
          </a:p>
          <a:p>
            <a:pPr marL="0" indent="0">
              <a:buNone/>
            </a:pPr>
            <a:r>
              <a:rPr lang="fr-FR" dirty="0" smtClean="0">
                <a:solidFill>
                  <a:srgbClr val="000000"/>
                </a:solidFill>
                <a:latin typeface="Consolas"/>
              </a:rPr>
              <a:t>Ils permettent de faire des choix sur un ensemble d’éléments : </a:t>
            </a:r>
          </a:p>
          <a:p>
            <a:pPr marL="0" indent="0">
              <a:buNone/>
            </a:pPr>
            <a:endParaRPr lang="fr-FR" dirty="0" smtClean="0">
              <a:solidFill>
                <a:srgbClr val="000000"/>
              </a:solidFill>
              <a:latin typeface="Consolas"/>
            </a:endParaRPr>
          </a:p>
          <a:p>
            <a:pPr>
              <a:buFontTx/>
              <a:buChar char="-"/>
            </a:pPr>
            <a:r>
              <a:rPr lang="fr-FR" dirty="0" err="1"/>
              <a:t>ListView</a:t>
            </a:r>
            <a:r>
              <a:rPr lang="fr-FR" dirty="0"/>
              <a:t> </a:t>
            </a:r>
          </a:p>
          <a:p>
            <a:pPr>
              <a:buFontTx/>
              <a:buChar char="-"/>
            </a:pPr>
            <a:r>
              <a:rPr lang="fr-FR" dirty="0" err="1"/>
              <a:t>Gridview</a:t>
            </a:r>
            <a:r>
              <a:rPr lang="fr-FR" dirty="0"/>
              <a:t> </a:t>
            </a:r>
          </a:p>
          <a:p>
            <a:pPr>
              <a:buFontTx/>
              <a:buChar char="-"/>
            </a:pPr>
            <a:r>
              <a:rPr lang="fr-FR" dirty="0" err="1"/>
              <a:t>RadioGroupe</a:t>
            </a:r>
            <a:r>
              <a:rPr lang="fr-FR" dirty="0"/>
              <a:t> </a:t>
            </a:r>
          </a:p>
          <a:p>
            <a:pPr>
              <a:buFontTx/>
              <a:buChar char="-"/>
            </a:pPr>
            <a:r>
              <a:rPr lang="fr-FR" dirty="0" err="1"/>
              <a:t>Galery</a:t>
            </a:r>
            <a:r>
              <a:rPr lang="fr-FR" dirty="0"/>
              <a:t> </a:t>
            </a:r>
          </a:p>
          <a:p>
            <a:pPr>
              <a:buFontTx/>
              <a:buChar char="-"/>
            </a:pPr>
            <a:r>
              <a:rPr lang="fr-FR" dirty="0" err="1"/>
              <a:t>Spinner</a:t>
            </a:r>
            <a:r>
              <a:rPr lang="fr-FR" dirty="0"/>
              <a:t> </a:t>
            </a:r>
          </a:p>
          <a:p>
            <a:pPr marL="0" indent="0">
              <a:buNone/>
            </a:pP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70</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smtClean="0"/>
              <a:t>Les Groupes</a:t>
            </a:r>
            <a:endParaRPr lang="fr-FR" dirty="0"/>
          </a:p>
        </p:txBody>
      </p:sp>
    </p:spTree>
    <p:extLst>
      <p:ext uri="{BB962C8B-B14F-4D97-AF65-F5344CB8AC3E}">
        <p14:creationId xmlns:p14="http://schemas.microsoft.com/office/powerpoint/2010/main" val="42639228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fontScale="85000" lnSpcReduction="10000"/>
          </a:bodyPr>
          <a:lstStyle/>
          <a:p>
            <a:pPr marL="0" indent="0">
              <a:buNone/>
            </a:pPr>
            <a:r>
              <a:rPr lang="fr-FR" dirty="0" smtClean="0">
                <a:solidFill>
                  <a:srgbClr val="000000"/>
                </a:solidFill>
                <a:latin typeface="Consolas"/>
              </a:rPr>
              <a:t>Les groupes utilisent des </a:t>
            </a:r>
            <a:r>
              <a:rPr lang="fr-FR" dirty="0" err="1" smtClean="0">
                <a:solidFill>
                  <a:srgbClr val="000000"/>
                </a:solidFill>
                <a:latin typeface="Consolas"/>
              </a:rPr>
              <a:t>adapters</a:t>
            </a:r>
            <a:r>
              <a:rPr lang="fr-FR" dirty="0" smtClean="0">
                <a:solidFill>
                  <a:srgbClr val="000000"/>
                </a:solidFill>
                <a:latin typeface="Consolas"/>
              </a:rPr>
              <a:t> pour insérer automatiquement les objets (Java) comme item dans la liste. </a:t>
            </a:r>
          </a:p>
          <a:p>
            <a:pPr marL="0" indent="0">
              <a:buNone/>
            </a:pPr>
            <a:endParaRPr lang="fr-FR" dirty="0" smtClean="0">
              <a:solidFill>
                <a:srgbClr val="000000"/>
              </a:solidFill>
              <a:latin typeface="Consolas"/>
            </a:endParaRPr>
          </a:p>
          <a:p>
            <a:pPr marL="0" indent="0">
              <a:buNone/>
            </a:pPr>
            <a:r>
              <a:rPr lang="fr-FR" dirty="0" smtClean="0">
                <a:solidFill>
                  <a:srgbClr val="000000"/>
                </a:solidFill>
                <a:latin typeface="Consolas"/>
              </a:rPr>
              <a:t>La source de données est une liste d’objets pouvant provenir : </a:t>
            </a:r>
          </a:p>
          <a:p>
            <a:pPr marL="457200" indent="-457200"/>
            <a:r>
              <a:rPr lang="fr-FR" dirty="0" smtClean="0">
                <a:solidFill>
                  <a:srgbClr val="000000"/>
                </a:solidFill>
                <a:latin typeface="Consolas"/>
              </a:rPr>
              <a:t>D’une base de données locale </a:t>
            </a:r>
          </a:p>
          <a:p>
            <a:pPr marL="457200" indent="-457200"/>
            <a:r>
              <a:rPr lang="fr-FR" dirty="0" smtClean="0">
                <a:solidFill>
                  <a:srgbClr val="000000"/>
                </a:solidFill>
                <a:latin typeface="Consolas"/>
              </a:rPr>
              <a:t>D’un service web </a:t>
            </a:r>
          </a:p>
          <a:p>
            <a:pPr marL="457200" indent="-457200"/>
            <a:r>
              <a:rPr lang="fr-FR" dirty="0" smtClean="0">
                <a:solidFill>
                  <a:srgbClr val="000000"/>
                </a:solidFill>
                <a:latin typeface="Consolas"/>
              </a:rPr>
              <a:t>D’une collection statique</a:t>
            </a:r>
          </a:p>
          <a:p>
            <a:pPr marL="457200" indent="-457200"/>
            <a:r>
              <a:rPr lang="fr-FR" dirty="0" smtClean="0">
                <a:solidFill>
                  <a:srgbClr val="000000"/>
                </a:solidFill>
                <a:latin typeface="Consolas"/>
              </a:rPr>
              <a:t>….</a:t>
            </a:r>
          </a:p>
          <a:p>
            <a:pPr marL="0" indent="0">
              <a:buNone/>
            </a:pPr>
            <a:r>
              <a:rPr lang="fr-FR" dirty="0" smtClean="0">
                <a:solidFill>
                  <a:srgbClr val="000000"/>
                </a:solidFill>
                <a:latin typeface="Consolas"/>
              </a:rPr>
              <a:t>Les collections peuvent être: </a:t>
            </a:r>
          </a:p>
          <a:p>
            <a:pPr marL="457200" indent="-457200"/>
            <a:r>
              <a:rPr lang="fr-FR" dirty="0" smtClean="0">
                <a:solidFill>
                  <a:srgbClr val="000000"/>
                </a:solidFill>
                <a:latin typeface="Consolas"/>
              </a:rPr>
              <a:t>De type simple : String, Double, </a:t>
            </a:r>
            <a:r>
              <a:rPr lang="fr-FR" dirty="0" err="1" smtClean="0">
                <a:solidFill>
                  <a:srgbClr val="000000"/>
                </a:solidFill>
                <a:latin typeface="Consolas"/>
              </a:rPr>
              <a:t>Integer</a:t>
            </a:r>
            <a:r>
              <a:rPr lang="fr-FR" dirty="0" smtClean="0">
                <a:solidFill>
                  <a:srgbClr val="000000"/>
                </a:solidFill>
                <a:latin typeface="Consolas"/>
              </a:rPr>
              <a:t>, …</a:t>
            </a:r>
          </a:p>
          <a:p>
            <a:pPr marL="457200" indent="-457200"/>
            <a:r>
              <a:rPr lang="fr-FR" dirty="0" smtClean="0">
                <a:solidFill>
                  <a:srgbClr val="000000"/>
                </a:solidFill>
                <a:latin typeface="Consolas"/>
              </a:rPr>
              <a:t>De type complexe : Instance de classe java</a:t>
            </a: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71</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a:t>Les Groupes</a:t>
            </a:r>
          </a:p>
        </p:txBody>
      </p:sp>
    </p:spTree>
    <p:extLst>
      <p:ext uri="{BB962C8B-B14F-4D97-AF65-F5344CB8AC3E}">
        <p14:creationId xmlns:p14="http://schemas.microsoft.com/office/powerpoint/2010/main" val="13707539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fontScale="85000" lnSpcReduction="10000"/>
          </a:bodyPr>
          <a:lstStyle/>
          <a:p>
            <a:pPr marL="0" indent="0">
              <a:buNone/>
            </a:pPr>
            <a:r>
              <a:rPr lang="fr-FR" dirty="0" smtClean="0">
                <a:solidFill>
                  <a:srgbClr val="000000"/>
                </a:solidFill>
                <a:latin typeface="Consolas"/>
              </a:rPr>
              <a:t>Les groupes utilisent des </a:t>
            </a:r>
            <a:r>
              <a:rPr lang="fr-FR" dirty="0" err="1" smtClean="0">
                <a:solidFill>
                  <a:srgbClr val="000000"/>
                </a:solidFill>
                <a:latin typeface="Consolas"/>
              </a:rPr>
              <a:t>adapters</a:t>
            </a:r>
            <a:r>
              <a:rPr lang="fr-FR" dirty="0" smtClean="0">
                <a:solidFill>
                  <a:srgbClr val="000000"/>
                </a:solidFill>
                <a:latin typeface="Consolas"/>
              </a:rPr>
              <a:t> pour insérer automatiquement les objets (Java) comme item dans la liste. </a:t>
            </a:r>
          </a:p>
          <a:p>
            <a:pPr marL="0" indent="0">
              <a:buNone/>
            </a:pPr>
            <a:endParaRPr lang="fr-FR" dirty="0" smtClean="0">
              <a:solidFill>
                <a:srgbClr val="000000"/>
              </a:solidFill>
              <a:latin typeface="Consolas"/>
            </a:endParaRPr>
          </a:p>
          <a:p>
            <a:pPr marL="0" indent="0">
              <a:buNone/>
            </a:pPr>
            <a:r>
              <a:rPr lang="fr-FR" dirty="0" smtClean="0">
                <a:solidFill>
                  <a:srgbClr val="000000"/>
                </a:solidFill>
                <a:latin typeface="Consolas"/>
              </a:rPr>
              <a:t>La source de données est une liste d’objets pouvant provenir : </a:t>
            </a:r>
          </a:p>
          <a:p>
            <a:pPr marL="457200" indent="-457200"/>
            <a:r>
              <a:rPr lang="fr-FR" dirty="0" smtClean="0">
                <a:solidFill>
                  <a:srgbClr val="000000"/>
                </a:solidFill>
                <a:latin typeface="Consolas"/>
              </a:rPr>
              <a:t>D’une base de données locale </a:t>
            </a:r>
          </a:p>
          <a:p>
            <a:pPr marL="457200" indent="-457200"/>
            <a:r>
              <a:rPr lang="fr-FR" dirty="0" smtClean="0">
                <a:solidFill>
                  <a:srgbClr val="000000"/>
                </a:solidFill>
                <a:latin typeface="Consolas"/>
              </a:rPr>
              <a:t>D’un service web </a:t>
            </a:r>
          </a:p>
          <a:p>
            <a:pPr marL="457200" indent="-457200"/>
            <a:r>
              <a:rPr lang="fr-FR" dirty="0" smtClean="0">
                <a:solidFill>
                  <a:srgbClr val="000000"/>
                </a:solidFill>
                <a:latin typeface="Consolas"/>
              </a:rPr>
              <a:t>D’une collection statique</a:t>
            </a:r>
          </a:p>
          <a:p>
            <a:pPr marL="457200" indent="-457200"/>
            <a:r>
              <a:rPr lang="fr-FR" dirty="0" smtClean="0">
                <a:solidFill>
                  <a:srgbClr val="000000"/>
                </a:solidFill>
                <a:latin typeface="Consolas"/>
              </a:rPr>
              <a:t>….</a:t>
            </a:r>
          </a:p>
          <a:p>
            <a:pPr marL="0" indent="0">
              <a:buNone/>
            </a:pPr>
            <a:r>
              <a:rPr lang="fr-FR" dirty="0" smtClean="0">
                <a:solidFill>
                  <a:srgbClr val="000000"/>
                </a:solidFill>
                <a:latin typeface="Consolas"/>
              </a:rPr>
              <a:t>Les collections peuvent être: </a:t>
            </a:r>
          </a:p>
          <a:p>
            <a:pPr marL="457200" indent="-457200"/>
            <a:r>
              <a:rPr lang="fr-FR" dirty="0" smtClean="0">
                <a:solidFill>
                  <a:srgbClr val="000000"/>
                </a:solidFill>
                <a:latin typeface="Consolas"/>
              </a:rPr>
              <a:t>De type simple : String, Double, </a:t>
            </a:r>
            <a:r>
              <a:rPr lang="fr-FR" dirty="0" err="1" smtClean="0">
                <a:solidFill>
                  <a:srgbClr val="000000"/>
                </a:solidFill>
                <a:latin typeface="Consolas"/>
              </a:rPr>
              <a:t>Integer</a:t>
            </a:r>
            <a:r>
              <a:rPr lang="fr-FR" dirty="0" smtClean="0">
                <a:solidFill>
                  <a:srgbClr val="000000"/>
                </a:solidFill>
                <a:latin typeface="Consolas"/>
              </a:rPr>
              <a:t>, …</a:t>
            </a:r>
          </a:p>
          <a:p>
            <a:pPr marL="457200" indent="-457200"/>
            <a:r>
              <a:rPr lang="fr-FR" dirty="0" smtClean="0">
                <a:solidFill>
                  <a:srgbClr val="000000"/>
                </a:solidFill>
                <a:latin typeface="Consolas"/>
              </a:rPr>
              <a:t>De type complexe : Instance de classe java</a:t>
            </a: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72</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a:t>Les Groupes</a:t>
            </a:r>
          </a:p>
        </p:txBody>
      </p:sp>
    </p:spTree>
    <p:extLst>
      <p:ext uri="{BB962C8B-B14F-4D97-AF65-F5344CB8AC3E}">
        <p14:creationId xmlns:p14="http://schemas.microsoft.com/office/powerpoint/2010/main" val="10892070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a:bodyPr>
          <a:lstStyle/>
          <a:p>
            <a:pPr marL="0" indent="0">
              <a:buNone/>
            </a:pPr>
            <a:r>
              <a:rPr lang="fr-FR" sz="2800" dirty="0" smtClean="0"/>
              <a:t>Les </a:t>
            </a:r>
            <a:r>
              <a:rPr lang="fr-FR" sz="2800" dirty="0" err="1" smtClean="0"/>
              <a:t>adapters</a:t>
            </a:r>
            <a:r>
              <a:rPr lang="fr-FR" sz="2800" dirty="0" smtClean="0"/>
              <a:t> peuvent être considérés comme un pont entre une source de données et une vue de groupe. </a:t>
            </a:r>
          </a:p>
          <a:p>
            <a:pPr marL="0" indent="0">
              <a:buNone/>
            </a:pPr>
            <a:endParaRPr lang="fr-FR" sz="2800" dirty="0" smtClean="0"/>
          </a:p>
          <a:p>
            <a:pPr marL="0" indent="0">
              <a:buNone/>
            </a:pPr>
            <a:r>
              <a:rPr lang="fr-FR" sz="2800" dirty="0" smtClean="0"/>
              <a:t>Ils fournissent les accès aux éléments de la source de données </a:t>
            </a:r>
          </a:p>
          <a:p>
            <a:pPr marL="0" indent="0">
              <a:buNone/>
            </a:pPr>
            <a:endParaRPr lang="fr-FR" sz="2800" dirty="0" smtClean="0"/>
          </a:p>
          <a:p>
            <a:pPr marL="0" indent="0">
              <a:buNone/>
            </a:pPr>
            <a:r>
              <a:rPr lang="fr-FR" sz="2800" dirty="0" smtClean="0"/>
              <a:t>Ils sont aussi responsables de générer des vues pour chaque élément d’un groupe </a:t>
            </a:r>
          </a:p>
          <a:p>
            <a:pPr marL="0" indent="0">
              <a:buNone/>
            </a:pPr>
            <a:endParaRPr lang="fr-FR" sz="2800" dirty="0"/>
          </a:p>
          <a:p>
            <a:pPr>
              <a:buFont typeface="Wingdings"/>
              <a:buChar char="è"/>
            </a:pPr>
            <a:endParaRPr lang="fr-FR" sz="2800" dirty="0">
              <a:sym typeface="Wingdings" pitchFamily="2" charset="2"/>
            </a:endParaRPr>
          </a:p>
          <a:p>
            <a:pPr>
              <a:buFont typeface="Wingdings"/>
              <a:buChar char="è"/>
            </a:pPr>
            <a:endParaRPr lang="fr-FR" sz="2800" dirty="0">
              <a:sym typeface="Wingdings" pitchFamily="2" charset="2"/>
            </a:endParaRPr>
          </a:p>
          <a:p>
            <a:pPr marL="0" indent="0">
              <a:buNone/>
            </a:pPr>
            <a:endParaRPr lang="fr-FR" sz="2800" dirty="0"/>
          </a:p>
          <a:p>
            <a:pPr marL="0" indent="0">
              <a:buNone/>
            </a:pP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73</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smtClean="0"/>
              <a:t>Les </a:t>
            </a:r>
            <a:r>
              <a:rPr lang="fr-FR" dirty="0" err="1" smtClean="0"/>
              <a:t>Adapters</a:t>
            </a:r>
            <a:endParaRPr lang="fr-FR" dirty="0"/>
          </a:p>
        </p:txBody>
      </p:sp>
    </p:spTree>
    <p:extLst>
      <p:ext uri="{BB962C8B-B14F-4D97-AF65-F5344CB8AC3E}">
        <p14:creationId xmlns:p14="http://schemas.microsoft.com/office/powerpoint/2010/main" val="87957854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lnSpcReduction="10000"/>
          </a:bodyPr>
          <a:lstStyle/>
          <a:p>
            <a:pPr marL="0" indent="0">
              <a:buNone/>
            </a:pPr>
            <a:r>
              <a:rPr lang="fr-FR" sz="2800" dirty="0" smtClean="0"/>
              <a:t>Il existe trois type d’adapter sous </a:t>
            </a:r>
            <a:r>
              <a:rPr lang="fr-FR" sz="2800" dirty="0" err="1" smtClean="0"/>
              <a:t>Android</a:t>
            </a:r>
            <a:r>
              <a:rPr lang="fr-FR" sz="2800" dirty="0" smtClean="0"/>
              <a:t> : </a:t>
            </a:r>
          </a:p>
          <a:p>
            <a:pPr marL="0" indent="0">
              <a:buNone/>
            </a:pPr>
            <a:endParaRPr lang="fr-FR" sz="2800" dirty="0" smtClean="0"/>
          </a:p>
          <a:p>
            <a:pPr marL="457200" indent="-457200"/>
            <a:r>
              <a:rPr lang="fr-FR" sz="2800" dirty="0" err="1" smtClean="0">
                <a:solidFill>
                  <a:srgbClr val="000000"/>
                </a:solidFill>
                <a:latin typeface="Consolas"/>
              </a:rPr>
              <a:t>ArrayAdapter</a:t>
            </a:r>
            <a:r>
              <a:rPr lang="fr-FR" sz="2800" dirty="0" smtClean="0">
                <a:solidFill>
                  <a:srgbClr val="000000"/>
                </a:solidFill>
                <a:latin typeface="Consolas"/>
              </a:rPr>
              <a:t> </a:t>
            </a:r>
          </a:p>
          <a:p>
            <a:pPr marL="457200" indent="-457200"/>
            <a:r>
              <a:rPr lang="fr-FR" sz="2800" dirty="0" err="1" smtClean="0">
                <a:solidFill>
                  <a:srgbClr val="000000"/>
                </a:solidFill>
                <a:latin typeface="Consolas"/>
              </a:rPr>
              <a:t>CursorAdapter</a:t>
            </a:r>
            <a:r>
              <a:rPr lang="fr-FR" sz="2800" dirty="0" smtClean="0">
                <a:solidFill>
                  <a:srgbClr val="000000"/>
                </a:solidFill>
                <a:latin typeface="Consolas"/>
              </a:rPr>
              <a:t> </a:t>
            </a:r>
          </a:p>
          <a:p>
            <a:pPr marL="457200" indent="-457200"/>
            <a:r>
              <a:rPr lang="fr-FR" sz="2800" dirty="0" err="1" smtClean="0">
                <a:solidFill>
                  <a:srgbClr val="000000"/>
                </a:solidFill>
                <a:latin typeface="Consolas"/>
              </a:rPr>
              <a:t>SimpleCursorAdapter</a:t>
            </a:r>
            <a:endParaRPr lang="fr-FR" sz="2800" dirty="0" smtClean="0">
              <a:solidFill>
                <a:srgbClr val="000000"/>
              </a:solidFill>
              <a:latin typeface="Consolas"/>
            </a:endParaRPr>
          </a:p>
          <a:p>
            <a:pPr marL="457200" indent="-457200"/>
            <a:endParaRPr lang="fr-FR" sz="2800" dirty="0">
              <a:solidFill>
                <a:srgbClr val="000000"/>
              </a:solidFill>
              <a:latin typeface="Consolas"/>
            </a:endParaRPr>
          </a:p>
          <a:p>
            <a:pPr marL="0" indent="0">
              <a:buNone/>
            </a:pPr>
            <a:r>
              <a:rPr lang="fr-FR" sz="2800" dirty="0" err="1" smtClean="0">
                <a:solidFill>
                  <a:srgbClr val="000000"/>
                </a:solidFill>
                <a:latin typeface="Consolas"/>
              </a:rPr>
              <a:t>Android</a:t>
            </a:r>
            <a:r>
              <a:rPr lang="fr-FR" sz="2800" dirty="0" smtClean="0">
                <a:solidFill>
                  <a:srgbClr val="000000"/>
                </a:solidFill>
                <a:latin typeface="Consolas"/>
              </a:rPr>
              <a:t> propose des implémentations génériques pour chacun de ces types</a:t>
            </a:r>
          </a:p>
          <a:p>
            <a:pPr marL="0" indent="0">
              <a:buNone/>
            </a:pPr>
            <a:endParaRPr lang="fr-FR" sz="2800" dirty="0">
              <a:solidFill>
                <a:srgbClr val="000000"/>
              </a:solidFill>
              <a:latin typeface="Consolas"/>
            </a:endParaRPr>
          </a:p>
          <a:p>
            <a:pPr marL="0" indent="0">
              <a:buNone/>
            </a:pPr>
            <a:r>
              <a:rPr lang="fr-FR" sz="2800" dirty="0" smtClean="0">
                <a:solidFill>
                  <a:srgbClr val="000000"/>
                </a:solidFill>
                <a:latin typeface="Consolas"/>
              </a:rPr>
              <a:t>Peuvent être étendus en fonction des besoins de l’application </a:t>
            </a: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74</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a:bodyPr>
          <a:lstStyle/>
          <a:p>
            <a:pPr algn="ctr"/>
            <a:r>
              <a:rPr lang="fr-FR" dirty="0" smtClean="0"/>
              <a:t>Les </a:t>
            </a:r>
            <a:r>
              <a:rPr lang="fr-FR" dirty="0" err="1" smtClean="0"/>
              <a:t>Adapters</a:t>
            </a:r>
            <a:endParaRPr lang="fr-FR" dirty="0"/>
          </a:p>
        </p:txBody>
      </p:sp>
    </p:spTree>
    <p:extLst>
      <p:ext uri="{BB962C8B-B14F-4D97-AF65-F5344CB8AC3E}">
        <p14:creationId xmlns:p14="http://schemas.microsoft.com/office/powerpoint/2010/main" val="48871266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fontScale="92500" lnSpcReduction="10000"/>
          </a:bodyPr>
          <a:lstStyle/>
          <a:p>
            <a:pPr marL="0" indent="0">
              <a:buNone/>
            </a:pPr>
            <a:r>
              <a:rPr lang="fr-FR" dirty="0" smtClean="0">
                <a:solidFill>
                  <a:srgbClr val="000000"/>
                </a:solidFill>
                <a:latin typeface="Consolas"/>
              </a:rPr>
              <a:t>Adapter concret s’appuyant sur une liste d’objets arbitraires. </a:t>
            </a:r>
          </a:p>
          <a:p>
            <a:pPr marL="0" indent="0">
              <a:buNone/>
            </a:pPr>
            <a:endParaRPr lang="fr-FR" dirty="0">
              <a:solidFill>
                <a:srgbClr val="000000"/>
              </a:solidFill>
              <a:latin typeface="Consolas"/>
            </a:endParaRPr>
          </a:p>
          <a:p>
            <a:pPr marL="0" indent="0">
              <a:buNone/>
            </a:pPr>
            <a:r>
              <a:rPr lang="fr-FR" dirty="0" smtClean="0">
                <a:solidFill>
                  <a:srgbClr val="000000"/>
                </a:solidFill>
                <a:latin typeface="Consolas"/>
              </a:rPr>
              <a:t>Par défaut </a:t>
            </a:r>
            <a:r>
              <a:rPr lang="fr-FR" dirty="0" err="1" smtClean="0">
                <a:solidFill>
                  <a:srgbClr val="000000"/>
                </a:solidFill>
                <a:latin typeface="Consolas"/>
              </a:rPr>
              <a:t>Android</a:t>
            </a:r>
            <a:r>
              <a:rPr lang="fr-FR" dirty="0" smtClean="0">
                <a:solidFill>
                  <a:srgbClr val="000000"/>
                </a:solidFill>
                <a:latin typeface="Consolas"/>
              </a:rPr>
              <a:t> utilise un </a:t>
            </a:r>
            <a:r>
              <a:rPr lang="fr-FR" dirty="0" err="1" smtClean="0">
                <a:solidFill>
                  <a:srgbClr val="000000"/>
                </a:solidFill>
                <a:latin typeface="Consolas"/>
              </a:rPr>
              <a:t>textview</a:t>
            </a:r>
            <a:r>
              <a:rPr lang="fr-FR" dirty="0" smtClean="0">
                <a:solidFill>
                  <a:srgbClr val="000000"/>
                </a:solidFill>
                <a:latin typeface="Consolas"/>
              </a:rPr>
              <a:t> pour afficher le contenu de chaque Objet </a:t>
            </a:r>
          </a:p>
          <a:p>
            <a:pPr marL="0" indent="0">
              <a:buNone/>
            </a:pPr>
            <a:endParaRPr lang="fr-FR" dirty="0">
              <a:solidFill>
                <a:srgbClr val="000000"/>
              </a:solidFill>
              <a:latin typeface="Consolas"/>
            </a:endParaRPr>
          </a:p>
          <a:p>
            <a:pPr marL="0" indent="0">
              <a:buNone/>
            </a:pPr>
            <a:r>
              <a:rPr lang="fr-FR" dirty="0" smtClean="0">
                <a:solidFill>
                  <a:srgbClr val="000000"/>
                </a:solidFill>
                <a:latin typeface="Consolas"/>
              </a:rPr>
              <a:t>Vous pouvez passer la référence à un </a:t>
            </a:r>
            <a:r>
              <a:rPr lang="fr-FR" dirty="0" err="1" smtClean="0">
                <a:solidFill>
                  <a:srgbClr val="000000"/>
                </a:solidFill>
                <a:latin typeface="Consolas"/>
              </a:rPr>
              <a:t>Textview</a:t>
            </a:r>
            <a:r>
              <a:rPr lang="fr-FR" dirty="0" smtClean="0">
                <a:solidFill>
                  <a:srgbClr val="000000"/>
                </a:solidFill>
                <a:latin typeface="Consolas"/>
              </a:rPr>
              <a:t> que vous avez défini </a:t>
            </a:r>
          </a:p>
          <a:p>
            <a:pPr marL="0" indent="0">
              <a:buNone/>
            </a:pPr>
            <a:endParaRPr lang="fr-FR" dirty="0">
              <a:solidFill>
                <a:srgbClr val="000000"/>
              </a:solidFill>
              <a:latin typeface="Consolas"/>
            </a:endParaRPr>
          </a:p>
          <a:p>
            <a:pPr marL="0" indent="0">
              <a:buNone/>
            </a:pPr>
            <a:r>
              <a:rPr lang="fr-FR" dirty="0" smtClean="0">
                <a:solidFill>
                  <a:srgbClr val="000000"/>
                </a:solidFill>
                <a:latin typeface="Consolas"/>
              </a:rPr>
              <a:t>Chaque objet est représenté par sa représentation (</a:t>
            </a:r>
            <a:r>
              <a:rPr lang="fr-FR" dirty="0" err="1" smtClean="0">
                <a:solidFill>
                  <a:srgbClr val="000000"/>
                </a:solidFill>
                <a:latin typeface="Consolas"/>
              </a:rPr>
              <a:t>toString</a:t>
            </a:r>
            <a:r>
              <a:rPr lang="fr-FR" dirty="0" smtClean="0">
                <a:solidFill>
                  <a:srgbClr val="000000"/>
                </a:solidFill>
                <a:latin typeface="Consolas"/>
              </a:rPr>
              <a:t>())</a:t>
            </a:r>
          </a:p>
          <a:p>
            <a:pPr marL="0" indent="0">
              <a:buNone/>
            </a:pPr>
            <a:r>
              <a:rPr lang="fr-FR" dirty="0" smtClean="0">
                <a:solidFill>
                  <a:srgbClr val="000000"/>
                </a:solidFill>
                <a:latin typeface="Consolas"/>
              </a:rPr>
              <a:t> </a:t>
            </a: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75</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fontScale="90000"/>
          </a:bodyPr>
          <a:lstStyle/>
          <a:p>
            <a:pPr algn="ctr"/>
            <a:r>
              <a:rPr lang="fr-FR" sz="4400" dirty="0" err="1">
                <a:solidFill>
                  <a:srgbClr val="000000"/>
                </a:solidFill>
                <a:latin typeface="Consolas"/>
              </a:rPr>
              <a:t>ArrayAdapter</a:t>
            </a:r>
            <a:endParaRPr lang="fr-FR" dirty="0"/>
          </a:p>
        </p:txBody>
      </p:sp>
    </p:spTree>
    <p:extLst>
      <p:ext uri="{BB962C8B-B14F-4D97-AF65-F5344CB8AC3E}">
        <p14:creationId xmlns:p14="http://schemas.microsoft.com/office/powerpoint/2010/main" val="3724355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403" y="1335315"/>
            <a:ext cx="7762167" cy="4844824"/>
          </a:xfrm>
        </p:spPr>
        <p:txBody>
          <a:bodyPr>
            <a:normAutofit/>
          </a:bodyPr>
          <a:lstStyle/>
          <a:p>
            <a:pPr marL="0" indent="0">
              <a:buNone/>
            </a:pPr>
            <a:r>
              <a:rPr lang="fr-FR" dirty="0" smtClean="0">
                <a:solidFill>
                  <a:srgbClr val="000000"/>
                </a:solidFill>
                <a:latin typeface="Consolas"/>
              </a:rPr>
              <a:t>L’affichage peut être personnalisé : </a:t>
            </a:r>
            <a:endParaRPr lang="fr-FR" dirty="0">
              <a:solidFill>
                <a:srgbClr val="000000"/>
              </a:solidFill>
              <a:latin typeface="Consolas"/>
            </a:endParaRPr>
          </a:p>
          <a:p>
            <a:pPr marL="0" indent="0">
              <a:buNone/>
            </a:pPr>
            <a:r>
              <a:rPr lang="fr-FR" dirty="0" err="1" smtClean="0">
                <a:solidFill>
                  <a:srgbClr val="000000"/>
                </a:solidFill>
                <a:latin typeface="Consolas"/>
              </a:rPr>
              <a:t>ImageView</a:t>
            </a:r>
            <a:r>
              <a:rPr lang="fr-FR" dirty="0" smtClean="0">
                <a:solidFill>
                  <a:srgbClr val="000000"/>
                </a:solidFill>
                <a:latin typeface="Consolas"/>
              </a:rPr>
              <a:t> </a:t>
            </a:r>
          </a:p>
          <a:p>
            <a:pPr marL="0" indent="0">
              <a:buNone/>
            </a:pPr>
            <a:r>
              <a:rPr lang="fr-FR" dirty="0" err="1" smtClean="0">
                <a:solidFill>
                  <a:srgbClr val="000000"/>
                </a:solidFill>
                <a:latin typeface="Consolas"/>
              </a:rPr>
              <a:t>EditText</a:t>
            </a:r>
            <a:endParaRPr lang="fr-FR" dirty="0" smtClean="0">
              <a:solidFill>
                <a:srgbClr val="000000"/>
              </a:solidFill>
              <a:latin typeface="Consolas"/>
            </a:endParaRPr>
          </a:p>
          <a:p>
            <a:pPr marL="0" indent="0">
              <a:buNone/>
            </a:pPr>
            <a:r>
              <a:rPr lang="fr-FR" dirty="0" err="1" smtClean="0">
                <a:solidFill>
                  <a:srgbClr val="000000"/>
                </a:solidFill>
                <a:latin typeface="Consolas"/>
              </a:rPr>
              <a:t>ListView</a:t>
            </a:r>
            <a:r>
              <a:rPr lang="fr-FR" dirty="0" smtClean="0">
                <a:solidFill>
                  <a:srgbClr val="000000"/>
                </a:solidFill>
                <a:latin typeface="Consolas"/>
              </a:rPr>
              <a:t> </a:t>
            </a:r>
          </a:p>
          <a:p>
            <a:pPr marL="0" indent="0">
              <a:buNone/>
            </a:pPr>
            <a:r>
              <a:rPr lang="fr-FR" dirty="0" smtClean="0">
                <a:solidFill>
                  <a:srgbClr val="000000"/>
                </a:solidFill>
                <a:latin typeface="Consolas"/>
              </a:rPr>
              <a:t>…</a:t>
            </a:r>
          </a:p>
          <a:p>
            <a:pPr marL="0" indent="0">
              <a:buNone/>
            </a:pPr>
            <a:endParaRPr lang="fr-FR" dirty="0">
              <a:solidFill>
                <a:srgbClr val="000000"/>
              </a:solidFill>
              <a:latin typeface="Consolas"/>
            </a:endParaRPr>
          </a:p>
          <a:p>
            <a:pPr marL="0" indent="0">
              <a:buNone/>
            </a:pPr>
            <a:r>
              <a:rPr lang="fr-FR" dirty="0" smtClean="0">
                <a:solidFill>
                  <a:srgbClr val="000000"/>
                </a:solidFill>
                <a:latin typeface="Consolas"/>
              </a:rPr>
              <a:t>Il faut redéfinir pour cela surcharger la méthode </a:t>
            </a:r>
            <a:r>
              <a:rPr lang="fr-FR" dirty="0" err="1" smtClean="0">
                <a:solidFill>
                  <a:srgbClr val="000000"/>
                </a:solidFill>
                <a:latin typeface="Consolas"/>
              </a:rPr>
              <a:t>getView</a:t>
            </a:r>
            <a:r>
              <a:rPr lang="fr-FR" dirty="0" smtClean="0">
                <a:solidFill>
                  <a:srgbClr val="000000"/>
                </a:solidFill>
                <a:latin typeface="Consolas"/>
              </a:rPr>
              <a:t> de la classe </a:t>
            </a:r>
          </a:p>
          <a:p>
            <a:pPr marL="0" indent="0">
              <a:buNone/>
            </a:pPr>
            <a:endParaRPr lang="fr-FR" dirty="0">
              <a:solidFill>
                <a:srgbClr val="000000"/>
              </a:solidFill>
              <a:latin typeface="Consolas"/>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76</a:t>
            </a:fld>
            <a:endParaRPr kumimoji="0" lang="en-US" sz="1400" b="1" dirty="0">
              <a:solidFill>
                <a:srgbClr val="FFFFFF"/>
              </a:solidFill>
            </a:endParaRPr>
          </a:p>
        </p:txBody>
      </p:sp>
      <p:sp>
        <p:nvSpPr>
          <p:cNvPr id="2" name="Title 1"/>
          <p:cNvSpPr>
            <a:spLocks noGrp="1"/>
          </p:cNvSpPr>
          <p:nvPr>
            <p:ph type="title"/>
          </p:nvPr>
        </p:nvSpPr>
        <p:spPr>
          <a:xfrm>
            <a:off x="1149603" y="641531"/>
            <a:ext cx="7269480" cy="751841"/>
          </a:xfrm>
        </p:spPr>
        <p:txBody>
          <a:bodyPr>
            <a:normAutofit fontScale="90000"/>
          </a:bodyPr>
          <a:lstStyle/>
          <a:p>
            <a:pPr algn="ctr"/>
            <a:r>
              <a:rPr lang="fr-FR" sz="4400" dirty="0" err="1">
                <a:solidFill>
                  <a:srgbClr val="000000"/>
                </a:solidFill>
                <a:latin typeface="Consolas"/>
              </a:rPr>
              <a:t>ArrayAdapter</a:t>
            </a:r>
            <a:endParaRPr lang="fr-FR" dirty="0"/>
          </a:p>
        </p:txBody>
      </p:sp>
    </p:spTree>
    <p:extLst>
      <p:ext uri="{BB962C8B-B14F-4D97-AF65-F5344CB8AC3E}">
        <p14:creationId xmlns:p14="http://schemas.microsoft.com/office/powerpoint/2010/main" val="34722284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62500" lnSpcReduction="20000"/>
          </a:bodyPr>
          <a:lstStyle/>
          <a:p>
            <a:pPr marL="0" indent="0">
              <a:buNone/>
            </a:pPr>
            <a:r>
              <a:rPr lang="fr-FR" b="1" u="sng" dirty="0" smtClean="0"/>
              <a:t>Strings.xml </a:t>
            </a:r>
          </a:p>
          <a:p>
            <a:pPr marL="0" indent="0">
              <a:buNone/>
            </a:pPr>
            <a:endParaRPr lang="fr-FR" b="1" u="sng" dirty="0" smtClean="0"/>
          </a:p>
          <a:p>
            <a:pPr marL="0" indent="0">
              <a:buNone/>
            </a:pPr>
            <a:r>
              <a:rPr lang="fr-FR" b="1" dirty="0" smtClean="0">
                <a:solidFill>
                  <a:srgbClr val="000000"/>
                </a:solidFill>
              </a:rPr>
              <a:t>&lt;</a:t>
            </a:r>
            <a:r>
              <a:rPr lang="fr-FR" b="1" dirty="0">
                <a:solidFill>
                  <a:srgbClr val="000000"/>
                </a:solidFill>
              </a:rPr>
              <a:t>string-</a:t>
            </a:r>
            <a:r>
              <a:rPr lang="fr-FR" b="1" dirty="0" err="1">
                <a:solidFill>
                  <a:srgbClr val="000000"/>
                </a:solidFill>
              </a:rPr>
              <a:t>array</a:t>
            </a:r>
            <a:r>
              <a:rPr lang="fr-FR" dirty="0">
                <a:solidFill>
                  <a:srgbClr val="009900"/>
                </a:solidFill>
              </a:rPr>
              <a:t> </a:t>
            </a:r>
            <a:r>
              <a:rPr lang="fr-FR" dirty="0" err="1">
                <a:solidFill>
                  <a:srgbClr val="000066"/>
                </a:solidFill>
              </a:rPr>
              <a:t>name</a:t>
            </a:r>
            <a:r>
              <a:rPr lang="fr-FR" dirty="0">
                <a:solidFill>
                  <a:srgbClr val="009900"/>
                </a:solidFill>
              </a:rPr>
              <a:t>=</a:t>
            </a:r>
            <a:r>
              <a:rPr lang="fr-FR" dirty="0">
                <a:solidFill>
                  <a:srgbClr val="FF0000"/>
                </a:solidFill>
              </a:rPr>
              <a:t>"</a:t>
            </a:r>
            <a:r>
              <a:rPr lang="fr-FR" dirty="0" err="1">
                <a:solidFill>
                  <a:srgbClr val="FF0000"/>
                </a:solidFill>
              </a:rPr>
              <a:t>country_arrays</a:t>
            </a:r>
            <a:r>
              <a:rPr lang="fr-FR" dirty="0">
                <a:solidFill>
                  <a:srgbClr val="FF0000"/>
                </a:solidFill>
              </a:rPr>
              <a:t>"</a:t>
            </a:r>
            <a:r>
              <a:rPr lang="fr-FR" b="1" dirty="0">
                <a:solidFill>
                  <a:srgbClr val="000000"/>
                </a:solidFill>
              </a:rPr>
              <a:t>&gt;</a:t>
            </a:r>
            <a:r>
              <a:rPr lang="fr-FR" dirty="0"/>
              <a:t> </a:t>
            </a:r>
            <a:r>
              <a:rPr lang="fr-FR" b="1" dirty="0">
                <a:solidFill>
                  <a:srgbClr val="000000"/>
                </a:solidFill>
              </a:rPr>
              <a:t>&lt;item&gt;</a:t>
            </a:r>
            <a:r>
              <a:rPr lang="fr-FR" dirty="0"/>
              <a:t>Malaysia</a:t>
            </a:r>
            <a:r>
              <a:rPr lang="fr-FR" b="1" dirty="0">
                <a:solidFill>
                  <a:srgbClr val="000000"/>
                </a:solidFill>
              </a:rPr>
              <a:t>&lt;/item&gt;</a:t>
            </a:r>
            <a:r>
              <a:rPr lang="fr-FR" dirty="0"/>
              <a:t> </a:t>
            </a:r>
            <a:endParaRPr lang="fr-FR" dirty="0" smtClean="0"/>
          </a:p>
          <a:p>
            <a:pPr marL="0" indent="0">
              <a:buNone/>
            </a:pPr>
            <a:r>
              <a:rPr lang="fr-FR" b="1" dirty="0" smtClean="0">
                <a:solidFill>
                  <a:srgbClr val="000000"/>
                </a:solidFill>
              </a:rPr>
              <a:t>&lt;</a:t>
            </a:r>
            <a:r>
              <a:rPr lang="fr-FR" b="1" dirty="0">
                <a:solidFill>
                  <a:srgbClr val="000000"/>
                </a:solidFill>
              </a:rPr>
              <a:t>item&gt;</a:t>
            </a:r>
            <a:r>
              <a:rPr lang="fr-FR" dirty="0"/>
              <a:t>United States</a:t>
            </a:r>
            <a:r>
              <a:rPr lang="fr-FR" b="1" dirty="0">
                <a:solidFill>
                  <a:srgbClr val="000000"/>
                </a:solidFill>
              </a:rPr>
              <a:t>&lt;/item&gt;</a:t>
            </a:r>
            <a:r>
              <a:rPr lang="fr-FR" dirty="0"/>
              <a:t> </a:t>
            </a:r>
            <a:r>
              <a:rPr lang="fr-FR" b="1" dirty="0">
                <a:solidFill>
                  <a:srgbClr val="000000"/>
                </a:solidFill>
              </a:rPr>
              <a:t>&lt;item&gt;</a:t>
            </a:r>
            <a:r>
              <a:rPr lang="fr-FR" dirty="0" err="1"/>
              <a:t>Indonesia</a:t>
            </a:r>
            <a:r>
              <a:rPr lang="fr-FR" b="1" dirty="0">
                <a:solidFill>
                  <a:srgbClr val="000000"/>
                </a:solidFill>
              </a:rPr>
              <a:t>&lt;/item&gt;</a:t>
            </a:r>
            <a:r>
              <a:rPr lang="fr-FR" dirty="0"/>
              <a:t> </a:t>
            </a:r>
            <a:r>
              <a:rPr lang="fr-FR" b="1" dirty="0">
                <a:solidFill>
                  <a:srgbClr val="000000"/>
                </a:solidFill>
              </a:rPr>
              <a:t>&lt;item&gt;</a:t>
            </a:r>
            <a:r>
              <a:rPr lang="fr-FR" dirty="0"/>
              <a:t>France</a:t>
            </a:r>
            <a:r>
              <a:rPr lang="fr-FR" b="1" dirty="0">
                <a:solidFill>
                  <a:srgbClr val="000000"/>
                </a:solidFill>
              </a:rPr>
              <a:t>&lt;/item&gt;</a:t>
            </a:r>
            <a:r>
              <a:rPr lang="fr-FR" dirty="0"/>
              <a:t> </a:t>
            </a:r>
            <a:r>
              <a:rPr lang="fr-FR" b="1" dirty="0">
                <a:solidFill>
                  <a:srgbClr val="000000"/>
                </a:solidFill>
              </a:rPr>
              <a:t>&lt;item&gt;</a:t>
            </a:r>
            <a:r>
              <a:rPr lang="fr-FR" dirty="0" err="1"/>
              <a:t>Italy</a:t>
            </a:r>
            <a:r>
              <a:rPr lang="fr-FR" b="1" dirty="0">
                <a:solidFill>
                  <a:srgbClr val="000000"/>
                </a:solidFill>
              </a:rPr>
              <a:t>&lt;/item&gt;</a:t>
            </a:r>
            <a:r>
              <a:rPr lang="fr-FR" dirty="0"/>
              <a:t> </a:t>
            </a:r>
            <a:r>
              <a:rPr lang="fr-FR" b="1" dirty="0">
                <a:solidFill>
                  <a:srgbClr val="000000"/>
                </a:solidFill>
              </a:rPr>
              <a:t>&lt;item&gt;</a:t>
            </a:r>
            <a:r>
              <a:rPr lang="fr-FR" dirty="0"/>
              <a:t>Singapore</a:t>
            </a:r>
            <a:r>
              <a:rPr lang="fr-FR" b="1" dirty="0">
                <a:solidFill>
                  <a:srgbClr val="000000"/>
                </a:solidFill>
              </a:rPr>
              <a:t>&lt;/item&gt;</a:t>
            </a:r>
            <a:r>
              <a:rPr lang="fr-FR" dirty="0"/>
              <a:t> </a:t>
            </a:r>
            <a:endParaRPr lang="fr-FR" dirty="0" smtClean="0"/>
          </a:p>
          <a:p>
            <a:pPr marL="0" indent="0">
              <a:buNone/>
            </a:pPr>
            <a:r>
              <a:rPr lang="fr-FR" b="1" dirty="0" smtClean="0">
                <a:solidFill>
                  <a:srgbClr val="000000"/>
                </a:solidFill>
              </a:rPr>
              <a:t>&lt;</a:t>
            </a:r>
            <a:r>
              <a:rPr lang="fr-FR" b="1" dirty="0">
                <a:solidFill>
                  <a:srgbClr val="000000"/>
                </a:solidFill>
              </a:rPr>
              <a:t>item&gt;</a:t>
            </a:r>
            <a:r>
              <a:rPr lang="fr-FR" dirty="0"/>
              <a:t>New </a:t>
            </a:r>
            <a:r>
              <a:rPr lang="fr-FR" dirty="0" err="1"/>
              <a:t>Zealand</a:t>
            </a:r>
            <a:r>
              <a:rPr lang="fr-FR" b="1" dirty="0">
                <a:solidFill>
                  <a:srgbClr val="000000"/>
                </a:solidFill>
              </a:rPr>
              <a:t>&lt;/item&gt;</a:t>
            </a:r>
            <a:r>
              <a:rPr lang="fr-FR" dirty="0"/>
              <a:t> </a:t>
            </a:r>
            <a:r>
              <a:rPr lang="fr-FR" b="1" dirty="0">
                <a:solidFill>
                  <a:srgbClr val="000000"/>
                </a:solidFill>
              </a:rPr>
              <a:t>&lt;item&gt;</a:t>
            </a:r>
            <a:r>
              <a:rPr lang="fr-FR" dirty="0" err="1"/>
              <a:t>India</a:t>
            </a:r>
            <a:r>
              <a:rPr lang="fr-FR" b="1" dirty="0">
                <a:solidFill>
                  <a:srgbClr val="000000"/>
                </a:solidFill>
              </a:rPr>
              <a:t>&lt;/item&gt;</a:t>
            </a:r>
            <a:r>
              <a:rPr lang="fr-FR" dirty="0"/>
              <a:t> </a:t>
            </a:r>
          </a:p>
          <a:p>
            <a:pPr marL="0" indent="0">
              <a:buNone/>
            </a:pPr>
            <a:r>
              <a:rPr lang="fr-FR" b="1" dirty="0">
                <a:solidFill>
                  <a:srgbClr val="000000"/>
                </a:solidFill>
              </a:rPr>
              <a:t>&lt;/string-</a:t>
            </a:r>
            <a:r>
              <a:rPr lang="fr-FR" b="1" dirty="0" err="1">
                <a:solidFill>
                  <a:srgbClr val="000000"/>
                </a:solidFill>
              </a:rPr>
              <a:t>array</a:t>
            </a:r>
            <a:r>
              <a:rPr lang="fr-FR" b="1" dirty="0">
                <a:solidFill>
                  <a:srgbClr val="000000"/>
                </a:solidFill>
              </a:rPr>
              <a:t>&gt;</a:t>
            </a:r>
            <a:r>
              <a:rPr lang="fr-FR" dirty="0"/>
              <a:t>  </a:t>
            </a:r>
          </a:p>
          <a:p>
            <a:pPr marL="0" indent="0">
              <a:buNone/>
            </a:pPr>
            <a:r>
              <a:rPr lang="fr-FR" dirty="0"/>
              <a:t> </a:t>
            </a:r>
            <a:r>
              <a:rPr lang="fr-FR" b="1" dirty="0">
                <a:solidFill>
                  <a:srgbClr val="000000"/>
                </a:solidFill>
              </a:rPr>
              <a:t>&lt;/</a:t>
            </a:r>
            <a:r>
              <a:rPr lang="fr-FR" b="1" dirty="0" err="1">
                <a:solidFill>
                  <a:srgbClr val="000000"/>
                </a:solidFill>
              </a:rPr>
              <a:t>resources</a:t>
            </a:r>
            <a:r>
              <a:rPr lang="fr-FR" b="1" dirty="0" smtClean="0">
                <a:solidFill>
                  <a:srgbClr val="000000"/>
                </a:solidFill>
              </a:rPr>
              <a:t>&gt;</a:t>
            </a:r>
          </a:p>
          <a:p>
            <a:pPr marL="0" indent="0">
              <a:buNone/>
            </a:pPr>
            <a:endParaRPr lang="fr-FR" b="1" dirty="0">
              <a:solidFill>
                <a:srgbClr val="000000"/>
              </a:solidFill>
            </a:endParaRPr>
          </a:p>
          <a:p>
            <a:pPr marL="0" indent="0">
              <a:buNone/>
            </a:pPr>
            <a:r>
              <a:rPr lang="en-US" b="1" u="sng" dirty="0" smtClean="0">
                <a:solidFill>
                  <a:srgbClr val="000000"/>
                </a:solidFill>
              </a:rPr>
              <a:t>Layout</a:t>
            </a:r>
          </a:p>
          <a:p>
            <a:pPr marL="0" indent="0">
              <a:buNone/>
            </a:pPr>
            <a:endParaRPr lang="en-US" b="1" u="sng" dirty="0" smtClean="0">
              <a:solidFill>
                <a:srgbClr val="000000"/>
              </a:solidFill>
            </a:endParaRPr>
          </a:p>
          <a:p>
            <a:pPr marL="0" indent="0">
              <a:buNone/>
            </a:pPr>
            <a:r>
              <a:rPr lang="en-US" b="1" dirty="0" smtClean="0">
                <a:solidFill>
                  <a:srgbClr val="000000"/>
                </a:solidFill>
              </a:rPr>
              <a:t>&lt;</a:t>
            </a:r>
            <a:r>
              <a:rPr lang="en-US" b="1" dirty="0">
                <a:solidFill>
                  <a:srgbClr val="000000"/>
                </a:solidFill>
              </a:rPr>
              <a:t>Spinner</a:t>
            </a:r>
            <a:r>
              <a:rPr lang="en-US" dirty="0"/>
              <a:t> </a:t>
            </a:r>
            <a:r>
              <a:rPr lang="en-US" dirty="0" err="1">
                <a:solidFill>
                  <a:srgbClr val="000066"/>
                </a:solidFill>
              </a:rPr>
              <a:t>android:id</a:t>
            </a:r>
            <a:r>
              <a:rPr lang="en-US" dirty="0">
                <a:solidFill>
                  <a:srgbClr val="009900"/>
                </a:solidFill>
              </a:rPr>
              <a:t>=</a:t>
            </a:r>
            <a:r>
              <a:rPr lang="en-US" dirty="0">
                <a:solidFill>
                  <a:srgbClr val="FF0000"/>
                </a:solidFill>
              </a:rPr>
              <a:t>"@+id/spinner1"</a:t>
            </a:r>
            <a:r>
              <a:rPr lang="en-US" dirty="0"/>
              <a:t> </a:t>
            </a:r>
            <a:r>
              <a:rPr lang="en-US" dirty="0" err="1">
                <a:solidFill>
                  <a:srgbClr val="000066"/>
                </a:solidFill>
              </a:rPr>
              <a:t>android:layout_width</a:t>
            </a:r>
            <a:r>
              <a:rPr lang="en-US" dirty="0">
                <a:solidFill>
                  <a:srgbClr val="009900"/>
                </a:solidFill>
              </a:rPr>
              <a:t>=</a:t>
            </a:r>
            <a:r>
              <a:rPr lang="en-US" dirty="0">
                <a:solidFill>
                  <a:srgbClr val="FF0000"/>
                </a:solidFill>
              </a:rPr>
              <a:t>"</a:t>
            </a:r>
            <a:r>
              <a:rPr lang="en-US" dirty="0" err="1">
                <a:solidFill>
                  <a:srgbClr val="FF0000"/>
                </a:solidFill>
              </a:rPr>
              <a:t>match_parent</a:t>
            </a:r>
            <a:r>
              <a:rPr lang="en-US" dirty="0">
                <a:solidFill>
                  <a:srgbClr val="FF0000"/>
                </a:solidFill>
              </a:rPr>
              <a:t>"</a:t>
            </a:r>
            <a:r>
              <a:rPr lang="en-US" dirty="0"/>
              <a:t> </a:t>
            </a:r>
            <a:r>
              <a:rPr lang="en-US" dirty="0" err="1">
                <a:solidFill>
                  <a:srgbClr val="000066"/>
                </a:solidFill>
              </a:rPr>
              <a:t>android:layout_height</a:t>
            </a:r>
            <a:r>
              <a:rPr lang="en-US" dirty="0">
                <a:solidFill>
                  <a:srgbClr val="009900"/>
                </a:solidFill>
              </a:rPr>
              <a:t>=</a:t>
            </a:r>
            <a:r>
              <a:rPr lang="en-US" dirty="0">
                <a:solidFill>
                  <a:srgbClr val="FF0000"/>
                </a:solidFill>
              </a:rPr>
              <a:t>"</a:t>
            </a:r>
            <a:r>
              <a:rPr lang="en-US" dirty="0" err="1">
                <a:solidFill>
                  <a:srgbClr val="FF0000"/>
                </a:solidFill>
              </a:rPr>
              <a:t>wrap_content</a:t>
            </a:r>
            <a:r>
              <a:rPr lang="en-US" dirty="0">
                <a:solidFill>
                  <a:srgbClr val="FF0000"/>
                </a:solidFill>
              </a:rPr>
              <a:t>"</a:t>
            </a:r>
            <a:r>
              <a:rPr lang="en-US" dirty="0"/>
              <a:t> </a:t>
            </a:r>
            <a:r>
              <a:rPr lang="en-US" dirty="0" err="1">
                <a:solidFill>
                  <a:srgbClr val="000066"/>
                </a:solidFill>
              </a:rPr>
              <a:t>android:entries</a:t>
            </a:r>
            <a:r>
              <a:rPr lang="en-US" dirty="0">
                <a:solidFill>
                  <a:srgbClr val="009900"/>
                </a:solidFill>
              </a:rPr>
              <a:t>=</a:t>
            </a:r>
            <a:r>
              <a:rPr lang="en-US" dirty="0">
                <a:solidFill>
                  <a:srgbClr val="FF0000"/>
                </a:solidFill>
              </a:rPr>
              <a:t>"@array/</a:t>
            </a:r>
            <a:r>
              <a:rPr lang="en-US" dirty="0" err="1">
                <a:solidFill>
                  <a:srgbClr val="FF0000"/>
                </a:solidFill>
              </a:rPr>
              <a:t>country_arrays</a:t>
            </a:r>
            <a:r>
              <a:rPr lang="en-US" dirty="0">
                <a:solidFill>
                  <a:srgbClr val="FF0000"/>
                </a:solidFill>
              </a:rPr>
              <a:t>"</a:t>
            </a:r>
            <a:r>
              <a:rPr lang="en-US" dirty="0"/>
              <a:t> </a:t>
            </a:r>
            <a:r>
              <a:rPr lang="en-US" dirty="0" err="1">
                <a:solidFill>
                  <a:srgbClr val="000066"/>
                </a:solidFill>
              </a:rPr>
              <a:t>android:prompt</a:t>
            </a:r>
            <a:r>
              <a:rPr lang="en-US" dirty="0">
                <a:solidFill>
                  <a:srgbClr val="009900"/>
                </a:solidFill>
              </a:rPr>
              <a:t>=</a:t>
            </a:r>
            <a:r>
              <a:rPr lang="en-US" dirty="0">
                <a:solidFill>
                  <a:srgbClr val="FF0000"/>
                </a:solidFill>
              </a:rPr>
              <a:t>"@string/</a:t>
            </a:r>
            <a:r>
              <a:rPr lang="en-US" dirty="0" err="1">
                <a:solidFill>
                  <a:srgbClr val="FF0000"/>
                </a:solidFill>
              </a:rPr>
              <a:t>country_prompt</a:t>
            </a:r>
            <a:r>
              <a:rPr lang="en-US" dirty="0">
                <a:solidFill>
                  <a:srgbClr val="FF0000"/>
                </a:solidFill>
              </a:rPr>
              <a:t>"</a:t>
            </a:r>
            <a:r>
              <a:rPr lang="en-US" dirty="0">
                <a:solidFill>
                  <a:srgbClr val="009900"/>
                </a:solidFill>
              </a:rPr>
              <a:t> </a:t>
            </a:r>
            <a:r>
              <a:rPr lang="en-US" b="1" dirty="0">
                <a:solidFill>
                  <a:srgbClr val="000000"/>
                </a:solidFill>
              </a:rPr>
              <a:t>/&gt;</a:t>
            </a:r>
          </a:p>
          <a:p>
            <a:pPr marL="0" indent="0">
              <a:buNone/>
            </a:pPr>
            <a:endParaRPr lang="fr-FR" dirty="0"/>
          </a:p>
          <a:p>
            <a:pPr marL="0" indent="0">
              <a:buNone/>
            </a:pPr>
            <a:endParaRPr lang="fr-FR" dirty="0"/>
          </a:p>
          <a:p>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77</a:t>
            </a:fld>
            <a:endParaRPr kumimoji="0" lang="en-US" sz="1400" b="1" dirty="0">
              <a:solidFill>
                <a:srgbClr val="FFFFFF"/>
              </a:solidFill>
            </a:endParaRPr>
          </a:p>
        </p:txBody>
      </p:sp>
      <p:sp>
        <p:nvSpPr>
          <p:cNvPr id="2" name="Title 1"/>
          <p:cNvSpPr>
            <a:spLocks noGrp="1"/>
          </p:cNvSpPr>
          <p:nvPr>
            <p:ph type="title"/>
          </p:nvPr>
        </p:nvSpPr>
        <p:spPr/>
        <p:txBody>
          <a:bodyPr>
            <a:normAutofit/>
          </a:bodyPr>
          <a:lstStyle/>
          <a:p>
            <a:pPr algn="ctr"/>
            <a:r>
              <a:rPr lang="fr-FR" sz="4400" dirty="0" err="1">
                <a:solidFill>
                  <a:srgbClr val="000000"/>
                </a:solidFill>
                <a:latin typeface="Consolas"/>
              </a:rPr>
              <a:t>ArrayAdapter</a:t>
            </a:r>
            <a:endParaRPr lang="fr-FR" dirty="0"/>
          </a:p>
        </p:txBody>
      </p:sp>
    </p:spTree>
    <p:extLst>
      <p:ext uri="{BB962C8B-B14F-4D97-AF65-F5344CB8AC3E}">
        <p14:creationId xmlns:p14="http://schemas.microsoft.com/office/powerpoint/2010/main" val="28521766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endParaRPr lang="fr-FR" dirty="0"/>
          </a:p>
          <a:p>
            <a:pPr marL="109728"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78</a:t>
            </a:fld>
            <a:endParaRPr kumimoji="0" lang="en-US" sz="1400" b="1" dirty="0">
              <a:solidFill>
                <a:srgbClr val="FFFFFF"/>
              </a:solidFill>
            </a:endParaRPr>
          </a:p>
        </p:txBody>
      </p:sp>
      <p:sp>
        <p:nvSpPr>
          <p:cNvPr id="2" name="Title 1"/>
          <p:cNvSpPr>
            <a:spLocks noGrp="1"/>
          </p:cNvSpPr>
          <p:nvPr>
            <p:ph type="title"/>
          </p:nvPr>
        </p:nvSpPr>
        <p:spPr/>
        <p:txBody>
          <a:bodyPr>
            <a:normAutofit/>
          </a:bodyPr>
          <a:lstStyle/>
          <a:p>
            <a:pPr algn="ctr"/>
            <a:r>
              <a:rPr lang="fr-FR" sz="4400" dirty="0" err="1">
                <a:solidFill>
                  <a:srgbClr val="000000"/>
                </a:solidFill>
                <a:latin typeface="Consolas"/>
              </a:rPr>
              <a:t>ArrayAdapter</a:t>
            </a:r>
            <a:endParaRPr lang="fr-FR" dirty="0"/>
          </a:p>
        </p:txBody>
      </p:sp>
      <p:graphicFrame>
        <p:nvGraphicFramePr>
          <p:cNvPr id="3" name="Object 2"/>
          <p:cNvGraphicFramePr>
            <a:graphicFrameLocks noChangeAspect="1"/>
          </p:cNvGraphicFramePr>
          <p:nvPr>
            <p:extLst>
              <p:ext uri="{D42A27DB-BD31-4B8C-83A1-F6EECF244321}">
                <p14:modId xmlns:p14="http://schemas.microsoft.com/office/powerpoint/2010/main" val="1958758946"/>
              </p:ext>
            </p:extLst>
          </p:nvPr>
        </p:nvGraphicFramePr>
        <p:xfrm>
          <a:off x="1524000" y="1393825"/>
          <a:ext cx="6022975" cy="4019550"/>
        </p:xfrm>
        <a:graphic>
          <a:graphicData uri="http://schemas.openxmlformats.org/presentationml/2006/ole">
            <mc:AlternateContent xmlns:mc="http://schemas.openxmlformats.org/markup-compatibility/2006">
              <mc:Choice xmlns:v="urn:schemas-microsoft-com:vml" Requires="v">
                <p:oleObj spid="_x0000_s13434" name="Document" r:id="rId3" imgW="6094080" imgH="4064040" progId="Word.OpenDocumentText.12">
                  <p:embed/>
                </p:oleObj>
              </mc:Choice>
              <mc:Fallback>
                <p:oleObj name="Document" r:id="rId3" imgW="6094080" imgH="4064040" progId="Word.OpenDocumentText.12">
                  <p:embed/>
                  <p:pic>
                    <p:nvPicPr>
                      <p:cNvPr id="0" name=""/>
                      <p:cNvPicPr/>
                      <p:nvPr/>
                    </p:nvPicPr>
                    <p:blipFill>
                      <a:blip r:embed="rId4"/>
                      <a:stretch>
                        <a:fillRect/>
                      </a:stretch>
                    </p:blipFill>
                    <p:spPr>
                      <a:xfrm>
                        <a:off x="1524000" y="1393825"/>
                        <a:ext cx="6022975" cy="4019550"/>
                      </a:xfrm>
                      <a:prstGeom prst="rect">
                        <a:avLst/>
                      </a:prstGeom>
                    </p:spPr>
                  </p:pic>
                </p:oleObj>
              </mc:Fallback>
            </mc:AlternateContent>
          </a:graphicData>
        </a:graphic>
      </p:graphicFrame>
    </p:spTree>
    <p:extLst>
      <p:ext uri="{BB962C8B-B14F-4D97-AF65-F5344CB8AC3E}">
        <p14:creationId xmlns:p14="http://schemas.microsoft.com/office/powerpoint/2010/main" val="3810844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endParaRPr lang="fr-FR" dirty="0"/>
          </a:p>
          <a:p>
            <a:pPr marL="109728" indent="0">
              <a:buNone/>
            </a:pPr>
            <a:endParaRPr lang="fr-FR"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79</a:t>
            </a:fld>
            <a:endParaRPr kumimoji="0" lang="en-US" sz="1400" b="1" dirty="0">
              <a:solidFill>
                <a:srgbClr val="FFFFFF"/>
              </a:solidFill>
            </a:endParaRPr>
          </a:p>
        </p:txBody>
      </p:sp>
      <p:sp>
        <p:nvSpPr>
          <p:cNvPr id="2" name="Title 1"/>
          <p:cNvSpPr>
            <a:spLocks noGrp="1"/>
          </p:cNvSpPr>
          <p:nvPr>
            <p:ph type="title"/>
          </p:nvPr>
        </p:nvSpPr>
        <p:spPr/>
        <p:txBody>
          <a:bodyPr>
            <a:normAutofit/>
          </a:bodyPr>
          <a:lstStyle/>
          <a:p>
            <a:pPr algn="ctr"/>
            <a:r>
              <a:rPr lang="fr-FR" sz="4400" dirty="0" err="1">
                <a:solidFill>
                  <a:srgbClr val="000000"/>
                </a:solidFill>
                <a:latin typeface="Consolas"/>
              </a:rPr>
              <a:t>ArrayAdapter</a:t>
            </a:r>
            <a:endParaRPr lang="fr-FR" dirty="0"/>
          </a:p>
        </p:txBody>
      </p:sp>
      <p:graphicFrame>
        <p:nvGraphicFramePr>
          <p:cNvPr id="3" name="Object 2"/>
          <p:cNvGraphicFramePr>
            <a:graphicFrameLocks noChangeAspect="1"/>
          </p:cNvGraphicFramePr>
          <p:nvPr>
            <p:extLst>
              <p:ext uri="{D42A27DB-BD31-4B8C-83A1-F6EECF244321}">
                <p14:modId xmlns:p14="http://schemas.microsoft.com/office/powerpoint/2010/main" val="3125963017"/>
              </p:ext>
            </p:extLst>
          </p:nvPr>
        </p:nvGraphicFramePr>
        <p:xfrm>
          <a:off x="1495425" y="1117600"/>
          <a:ext cx="7386638" cy="5732463"/>
        </p:xfrm>
        <a:graphic>
          <a:graphicData uri="http://schemas.openxmlformats.org/presentationml/2006/ole">
            <mc:AlternateContent xmlns:mc="http://schemas.openxmlformats.org/markup-compatibility/2006">
              <mc:Choice xmlns:v="urn:schemas-microsoft-com:vml" Requires="v">
                <p:oleObj spid="_x0000_s14457" name="Document" r:id="rId3" imgW="7822440" imgH="6078600" progId="Word.OpenDocumentText.12">
                  <p:embed/>
                </p:oleObj>
              </mc:Choice>
              <mc:Fallback>
                <p:oleObj name="Document" r:id="rId3" imgW="7822440" imgH="6078600" progId="Word.OpenDocumentText.12">
                  <p:embed/>
                  <p:pic>
                    <p:nvPicPr>
                      <p:cNvPr id="0" name=""/>
                      <p:cNvPicPr/>
                      <p:nvPr/>
                    </p:nvPicPr>
                    <p:blipFill>
                      <a:blip r:embed="rId4"/>
                      <a:stretch>
                        <a:fillRect/>
                      </a:stretch>
                    </p:blipFill>
                    <p:spPr>
                      <a:xfrm>
                        <a:off x="1495425" y="1117600"/>
                        <a:ext cx="7386638" cy="5732463"/>
                      </a:xfrm>
                      <a:prstGeom prst="rect">
                        <a:avLst/>
                      </a:prstGeom>
                    </p:spPr>
                  </p:pic>
                </p:oleObj>
              </mc:Fallback>
            </mc:AlternateContent>
          </a:graphicData>
        </a:graphic>
      </p:graphicFrame>
    </p:spTree>
    <p:extLst>
      <p:ext uri="{BB962C8B-B14F-4D97-AF65-F5344CB8AC3E}">
        <p14:creationId xmlns:p14="http://schemas.microsoft.com/office/powerpoint/2010/main" val="163381458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fr-FR" dirty="0" smtClean="0"/>
              <a:t>Une </a:t>
            </a:r>
            <a:r>
              <a:rPr lang="fr-FR" dirty="0" err="1" smtClean="0"/>
              <a:t>listview</a:t>
            </a:r>
            <a:r>
              <a:rPr lang="fr-FR" dirty="0" smtClean="0"/>
              <a:t> est une vue de groupe qui peut afficher des éléments sous forme d’une liste déroulante horizontale </a:t>
            </a:r>
          </a:p>
          <a:p>
            <a:r>
              <a:rPr lang="fr-FR" dirty="0" smtClean="0"/>
              <a:t>Une </a:t>
            </a:r>
            <a:r>
              <a:rPr lang="fr-FR" dirty="0" err="1" smtClean="0"/>
              <a:t>listview</a:t>
            </a:r>
            <a:r>
              <a:rPr lang="fr-FR" dirty="0" smtClean="0"/>
              <a:t> utilise un Adapter pour remplir son contenu en fonction de la collection d’objets qui lui est fournie </a:t>
            </a:r>
          </a:p>
          <a:p>
            <a:endParaRPr lang="fr-FR" dirty="0" smtClean="0"/>
          </a:p>
          <a:p>
            <a:endParaRPr lang="fr-FR" dirty="0"/>
          </a:p>
        </p:txBody>
      </p:sp>
      <p:sp>
        <p:nvSpPr>
          <p:cNvPr id="5" name="Slide Number Placeholder 4"/>
          <p:cNvSpPr>
            <a:spLocks noGrp="1"/>
          </p:cNvSpPr>
          <p:nvPr>
            <p:ph type="sldNum" sz="quarter" idx="12"/>
          </p:nvPr>
        </p:nvSpPr>
        <p:spPr/>
        <p:txBody>
          <a:bodyPr/>
          <a:lstStyle/>
          <a:p>
            <a:fld id="{2BBB5E19-F10A-4C2F-BF6F-11C513378A2E}" type="slidenum">
              <a:rPr lang="en-US" smtClean="0"/>
              <a:pPr/>
              <a:t>80</a:t>
            </a:fld>
            <a:endParaRPr lang="en-US" dirty="0"/>
          </a:p>
        </p:txBody>
      </p:sp>
      <p:sp>
        <p:nvSpPr>
          <p:cNvPr id="2" name="Title 1"/>
          <p:cNvSpPr>
            <a:spLocks noGrp="1"/>
          </p:cNvSpPr>
          <p:nvPr>
            <p:ph type="title"/>
          </p:nvPr>
        </p:nvSpPr>
        <p:spPr/>
        <p:txBody>
          <a:bodyPr/>
          <a:lstStyle/>
          <a:p>
            <a:pPr algn="ctr"/>
            <a:r>
              <a:rPr lang="fr-FR" dirty="0" err="1" smtClean="0"/>
              <a:t>ListView</a:t>
            </a:r>
            <a:endParaRPr lang="fr-FR" dirty="0"/>
          </a:p>
        </p:txBody>
      </p:sp>
      <p:pic>
        <p:nvPicPr>
          <p:cNvPr id="15364" name="Picture 4" descr="http://developer.android.com/images/ui/list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3460" y="3963286"/>
            <a:ext cx="3187020" cy="235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32130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55000" lnSpcReduction="20000"/>
          </a:bodyPr>
          <a:lstStyle/>
          <a:p>
            <a:pPr marL="109728" indent="0">
              <a:buNone/>
            </a:pPr>
            <a:endParaRPr lang="fr-FR" dirty="0" smtClean="0"/>
          </a:p>
          <a:p>
            <a:pPr marL="109728" indent="0">
              <a:buNone/>
            </a:pPr>
            <a:r>
              <a:rPr lang="fr-FR" sz="2800" dirty="0">
                <a:solidFill>
                  <a:srgbClr val="008080"/>
                </a:solidFill>
                <a:latin typeface="Consolas"/>
              </a:rPr>
              <a:t>&lt;</a:t>
            </a:r>
            <a:r>
              <a:rPr lang="fr-FR" sz="2800" dirty="0" err="1">
                <a:solidFill>
                  <a:srgbClr val="3F7F7F"/>
                </a:solidFill>
                <a:latin typeface="Consolas"/>
              </a:rPr>
              <a:t>RelativeLayout</a:t>
            </a:r>
            <a:r>
              <a:rPr lang="fr-FR" sz="2800" dirty="0">
                <a:solidFill>
                  <a:srgbClr val="3F7F7F"/>
                </a:solidFill>
                <a:latin typeface="Consolas"/>
              </a:rPr>
              <a:t> </a:t>
            </a:r>
            <a:r>
              <a:rPr lang="fr-FR" sz="2800" dirty="0" err="1">
                <a:solidFill>
                  <a:srgbClr val="7F007F"/>
                </a:solidFill>
                <a:latin typeface="Consolas"/>
              </a:rPr>
              <a:t>xmlns:android</a:t>
            </a:r>
            <a:r>
              <a:rPr lang="fr-FR" sz="2800" dirty="0">
                <a:solidFill>
                  <a:srgbClr val="000000"/>
                </a:solidFill>
                <a:latin typeface="Consolas"/>
              </a:rPr>
              <a:t>=</a:t>
            </a:r>
            <a:r>
              <a:rPr lang="fr-FR" sz="2800" i="1" dirty="0">
                <a:solidFill>
                  <a:srgbClr val="2A00FF"/>
                </a:solidFill>
                <a:latin typeface="Consolas"/>
              </a:rPr>
              <a:t>"http://schemas.android.com/</a:t>
            </a:r>
            <a:r>
              <a:rPr lang="fr-FR" sz="2800" i="1" dirty="0" err="1">
                <a:solidFill>
                  <a:srgbClr val="2A00FF"/>
                </a:solidFill>
                <a:latin typeface="Consolas"/>
              </a:rPr>
              <a:t>apk</a:t>
            </a:r>
            <a:r>
              <a:rPr lang="fr-FR" sz="2800" i="1" dirty="0">
                <a:solidFill>
                  <a:srgbClr val="2A00FF"/>
                </a:solidFill>
                <a:latin typeface="Consolas"/>
              </a:rPr>
              <a:t>/</a:t>
            </a:r>
            <a:r>
              <a:rPr lang="fr-FR" sz="2800" i="1" dirty="0" err="1">
                <a:solidFill>
                  <a:srgbClr val="2A00FF"/>
                </a:solidFill>
                <a:latin typeface="Consolas"/>
              </a:rPr>
              <a:t>res</a:t>
            </a:r>
            <a:r>
              <a:rPr lang="fr-FR" sz="2800" i="1" dirty="0">
                <a:solidFill>
                  <a:srgbClr val="2A00FF"/>
                </a:solidFill>
                <a:latin typeface="Consolas"/>
              </a:rPr>
              <a:t>/</a:t>
            </a:r>
            <a:r>
              <a:rPr lang="fr-FR" sz="2800" i="1" dirty="0" err="1">
                <a:solidFill>
                  <a:srgbClr val="2A00FF"/>
                </a:solidFill>
                <a:latin typeface="Consolas"/>
              </a:rPr>
              <a:t>android</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xmlns:tools</a:t>
            </a:r>
            <a:r>
              <a:rPr lang="fr-FR" sz="2800" dirty="0">
                <a:solidFill>
                  <a:srgbClr val="000000"/>
                </a:solidFill>
                <a:latin typeface="Consolas"/>
              </a:rPr>
              <a:t>=</a:t>
            </a:r>
            <a:r>
              <a:rPr lang="fr-FR" sz="2800" i="1" dirty="0">
                <a:solidFill>
                  <a:srgbClr val="2A00FF"/>
                </a:solidFill>
                <a:latin typeface="Consolas"/>
              </a:rPr>
              <a:t>"http://schemas.android.com/</a:t>
            </a:r>
            <a:r>
              <a:rPr lang="fr-FR" sz="2800" i="1" dirty="0" err="1">
                <a:solidFill>
                  <a:srgbClr val="2A00FF"/>
                </a:solidFill>
                <a:latin typeface="Consolas"/>
              </a:rPr>
              <a:t>tools</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android:id</a:t>
            </a:r>
            <a:r>
              <a:rPr lang="fr-FR" sz="2800" dirty="0">
                <a:solidFill>
                  <a:srgbClr val="000000"/>
                </a:solidFill>
                <a:latin typeface="Consolas"/>
              </a:rPr>
              <a:t>=</a:t>
            </a:r>
            <a:r>
              <a:rPr lang="fr-FR" sz="2800" i="1" dirty="0">
                <a:solidFill>
                  <a:srgbClr val="2A00FF"/>
                </a:solidFill>
                <a:latin typeface="Consolas"/>
              </a:rPr>
              <a:t>"@+id/</a:t>
            </a:r>
            <a:r>
              <a:rPr lang="fr-FR" sz="2800" i="1" dirty="0" err="1">
                <a:solidFill>
                  <a:srgbClr val="2A00FF"/>
                </a:solidFill>
                <a:latin typeface="Consolas"/>
              </a:rPr>
              <a:t>id_accueil</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android:layout_width</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match_parent</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android:layout_height</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match_parent</a:t>
            </a:r>
            <a:r>
              <a:rPr lang="fr-FR" sz="2800" i="1" dirty="0" smtClean="0">
                <a:solidFill>
                  <a:srgbClr val="2A00FF"/>
                </a:solidFill>
                <a:latin typeface="Consolas"/>
              </a:rPr>
              <a:t>"</a:t>
            </a:r>
            <a:r>
              <a:rPr lang="fr-FR" sz="2800" i="1" dirty="0" smtClean="0">
                <a:solidFill>
                  <a:srgbClr val="008080"/>
                </a:solidFill>
                <a:latin typeface="Consolas"/>
              </a:rPr>
              <a:t>&gt;</a:t>
            </a:r>
            <a:endParaRPr lang="fr-FR" sz="2800" i="1" dirty="0">
              <a:solidFill>
                <a:srgbClr val="008080"/>
              </a:solidFill>
              <a:latin typeface="Consolas"/>
            </a:endParaRPr>
          </a:p>
          <a:p>
            <a:pPr marL="109728" indent="0">
              <a:buNone/>
            </a:pPr>
            <a:endParaRPr lang="fr-FR" sz="2800" dirty="0">
              <a:latin typeface="Consolas"/>
            </a:endParaRPr>
          </a:p>
          <a:p>
            <a:pPr marL="109728" indent="0">
              <a:buNone/>
            </a:pPr>
            <a:r>
              <a:rPr lang="fr-FR" sz="2800" dirty="0">
                <a:solidFill>
                  <a:srgbClr val="000000"/>
                </a:solidFill>
                <a:latin typeface="Consolas"/>
              </a:rPr>
              <a:t>    </a:t>
            </a:r>
            <a:r>
              <a:rPr lang="fr-FR" sz="2800" dirty="0">
                <a:solidFill>
                  <a:srgbClr val="008080"/>
                </a:solidFill>
                <a:latin typeface="Consolas"/>
              </a:rPr>
              <a:t>&lt;</a:t>
            </a:r>
            <a:r>
              <a:rPr lang="fr-FR" sz="2800" dirty="0" err="1">
                <a:solidFill>
                  <a:srgbClr val="3F7F7F"/>
                </a:solidFill>
                <a:latin typeface="Consolas"/>
              </a:rPr>
              <a:t>ListView</a:t>
            </a:r>
            <a:endParaRPr lang="fr-FR" sz="2800" dirty="0">
              <a:solidFill>
                <a:srgbClr val="3F7F7F"/>
              </a:solidFill>
              <a:latin typeface="Consolas"/>
            </a:endParaRPr>
          </a:p>
          <a:p>
            <a:pPr marL="109728" indent="0">
              <a:buNone/>
            </a:pPr>
            <a:r>
              <a:rPr lang="fr-FR" sz="2800" dirty="0">
                <a:latin typeface="Consolas"/>
              </a:rPr>
              <a:t>        </a:t>
            </a:r>
            <a:r>
              <a:rPr lang="fr-FR" sz="2800" dirty="0" err="1">
                <a:solidFill>
                  <a:srgbClr val="7F007F"/>
                </a:solidFill>
                <a:latin typeface="Consolas"/>
              </a:rPr>
              <a:t>android:id</a:t>
            </a:r>
            <a:r>
              <a:rPr lang="fr-FR" sz="2800" dirty="0">
                <a:solidFill>
                  <a:srgbClr val="000000"/>
                </a:solidFill>
                <a:latin typeface="Consolas"/>
              </a:rPr>
              <a:t>=</a:t>
            </a:r>
            <a:r>
              <a:rPr lang="fr-FR" sz="2800" i="1" dirty="0">
                <a:solidFill>
                  <a:srgbClr val="2A00FF"/>
                </a:solidFill>
                <a:latin typeface="Consolas"/>
              </a:rPr>
              <a:t>"@+id/listView1"</a:t>
            </a:r>
          </a:p>
          <a:p>
            <a:pPr marL="109728" indent="0">
              <a:buNone/>
            </a:pPr>
            <a:r>
              <a:rPr lang="fr-FR" sz="2800" dirty="0">
                <a:latin typeface="Consolas"/>
              </a:rPr>
              <a:t>        </a:t>
            </a:r>
            <a:r>
              <a:rPr lang="fr-FR" sz="2800" dirty="0" err="1">
                <a:solidFill>
                  <a:srgbClr val="7F007F"/>
                </a:solidFill>
                <a:latin typeface="Consolas"/>
              </a:rPr>
              <a:t>android:layout_width</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match_parent</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android:layout_height</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wrap_content</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android:layout_alignParentLeft</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true</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android:layout_alignParentTop</a:t>
            </a:r>
            <a:r>
              <a:rPr lang="fr-FR" sz="2800" dirty="0">
                <a:solidFill>
                  <a:srgbClr val="000000"/>
                </a:solidFill>
                <a:latin typeface="Consolas"/>
              </a:rPr>
              <a:t>=</a:t>
            </a:r>
            <a:r>
              <a:rPr lang="fr-FR" sz="2800" i="1" dirty="0">
                <a:solidFill>
                  <a:srgbClr val="2A00FF"/>
                </a:solidFill>
                <a:latin typeface="Consolas"/>
              </a:rPr>
              <a:t>"</a:t>
            </a:r>
            <a:r>
              <a:rPr lang="fr-FR" sz="2800" i="1" dirty="0" err="1">
                <a:solidFill>
                  <a:srgbClr val="2A00FF"/>
                </a:solidFill>
                <a:latin typeface="Consolas"/>
              </a:rPr>
              <a:t>true</a:t>
            </a:r>
            <a:r>
              <a:rPr lang="fr-FR" sz="2800" i="1" dirty="0">
                <a:solidFill>
                  <a:srgbClr val="2A00FF"/>
                </a:solidFill>
                <a:latin typeface="Consolas"/>
              </a:rPr>
              <a:t>"</a:t>
            </a:r>
          </a:p>
          <a:p>
            <a:pPr marL="109728" indent="0">
              <a:buNone/>
            </a:pPr>
            <a:r>
              <a:rPr lang="fr-FR" sz="2800" dirty="0">
                <a:latin typeface="Consolas"/>
              </a:rPr>
              <a:t>        </a:t>
            </a:r>
            <a:r>
              <a:rPr lang="fr-FR" sz="2800" dirty="0" err="1">
                <a:solidFill>
                  <a:srgbClr val="7F007F"/>
                </a:solidFill>
                <a:latin typeface="Consolas"/>
              </a:rPr>
              <a:t>android:layout_marginTop</a:t>
            </a:r>
            <a:r>
              <a:rPr lang="fr-FR" sz="2800" dirty="0">
                <a:solidFill>
                  <a:srgbClr val="000000"/>
                </a:solidFill>
                <a:latin typeface="Consolas"/>
              </a:rPr>
              <a:t>=</a:t>
            </a:r>
            <a:r>
              <a:rPr lang="fr-FR" sz="2800" i="1" dirty="0">
                <a:solidFill>
                  <a:srgbClr val="2A00FF"/>
                </a:solidFill>
                <a:latin typeface="Consolas"/>
              </a:rPr>
              <a:t>"16dp" </a:t>
            </a:r>
            <a:r>
              <a:rPr lang="fr-FR" sz="2800" i="1" dirty="0">
                <a:solidFill>
                  <a:srgbClr val="008080"/>
                </a:solidFill>
                <a:latin typeface="Consolas"/>
              </a:rPr>
              <a:t>&gt;</a:t>
            </a:r>
          </a:p>
          <a:p>
            <a:pPr marL="109728" indent="0">
              <a:buNone/>
            </a:pPr>
            <a:r>
              <a:rPr lang="fr-FR" sz="2800" dirty="0">
                <a:solidFill>
                  <a:srgbClr val="000000"/>
                </a:solidFill>
                <a:latin typeface="Consolas"/>
              </a:rPr>
              <a:t>    </a:t>
            </a:r>
            <a:r>
              <a:rPr lang="fr-FR" sz="2800" dirty="0">
                <a:solidFill>
                  <a:srgbClr val="008080"/>
                </a:solidFill>
                <a:latin typeface="Consolas"/>
              </a:rPr>
              <a:t>&lt;/</a:t>
            </a:r>
            <a:r>
              <a:rPr lang="fr-FR" sz="2800" dirty="0" err="1">
                <a:solidFill>
                  <a:srgbClr val="3F7F7F"/>
                </a:solidFill>
                <a:latin typeface="Consolas"/>
              </a:rPr>
              <a:t>ListView</a:t>
            </a:r>
            <a:r>
              <a:rPr lang="fr-FR" sz="2800" dirty="0">
                <a:solidFill>
                  <a:srgbClr val="008080"/>
                </a:solidFill>
                <a:latin typeface="Consolas"/>
              </a:rPr>
              <a:t>&gt;</a:t>
            </a:r>
          </a:p>
          <a:p>
            <a:pPr marL="109728" indent="0">
              <a:buNone/>
            </a:pPr>
            <a:endParaRPr lang="fr-FR" sz="2800" dirty="0">
              <a:latin typeface="Consolas"/>
            </a:endParaRPr>
          </a:p>
          <a:p>
            <a:pPr marL="109728" indent="0">
              <a:buNone/>
            </a:pPr>
            <a:r>
              <a:rPr lang="fr-FR" sz="2800" dirty="0">
                <a:solidFill>
                  <a:srgbClr val="008080"/>
                </a:solidFill>
                <a:latin typeface="Consolas"/>
              </a:rPr>
              <a:t>&lt;/</a:t>
            </a:r>
            <a:r>
              <a:rPr lang="fr-FR" sz="2800" dirty="0" err="1">
                <a:solidFill>
                  <a:srgbClr val="3F7F7F"/>
                </a:solidFill>
                <a:latin typeface="Consolas"/>
              </a:rPr>
              <a:t>RelativeLayout</a:t>
            </a:r>
            <a:r>
              <a:rPr lang="fr-FR" sz="2800" dirty="0">
                <a:solidFill>
                  <a:srgbClr val="008080"/>
                </a:solidFill>
                <a:latin typeface="Consolas"/>
              </a:rPr>
              <a:t>&gt;</a:t>
            </a:r>
          </a:p>
          <a:p>
            <a:pPr marL="109728" indent="0">
              <a:buNone/>
            </a:pPr>
            <a:endParaRPr lang="fr-FR" dirty="0"/>
          </a:p>
        </p:txBody>
      </p:sp>
      <p:sp>
        <p:nvSpPr>
          <p:cNvPr id="5" name="Slide Number Placeholder 4"/>
          <p:cNvSpPr>
            <a:spLocks noGrp="1"/>
          </p:cNvSpPr>
          <p:nvPr>
            <p:ph type="sldNum" sz="quarter" idx="12"/>
          </p:nvPr>
        </p:nvSpPr>
        <p:spPr/>
        <p:txBody>
          <a:bodyPr/>
          <a:lstStyle/>
          <a:p>
            <a:fld id="{2BBB5E19-F10A-4C2F-BF6F-11C513378A2E}" type="slidenum">
              <a:rPr lang="en-US" smtClean="0"/>
              <a:pPr/>
              <a:t>81</a:t>
            </a:fld>
            <a:endParaRPr lang="en-US" dirty="0"/>
          </a:p>
        </p:txBody>
      </p:sp>
      <p:sp>
        <p:nvSpPr>
          <p:cNvPr id="2" name="Title 1"/>
          <p:cNvSpPr>
            <a:spLocks noGrp="1"/>
          </p:cNvSpPr>
          <p:nvPr>
            <p:ph type="title"/>
          </p:nvPr>
        </p:nvSpPr>
        <p:spPr/>
        <p:txBody>
          <a:bodyPr/>
          <a:lstStyle/>
          <a:p>
            <a:pPr algn="ctr"/>
            <a:r>
              <a:rPr lang="fr-FR" dirty="0" err="1" smtClean="0"/>
              <a:t>ListView</a:t>
            </a:r>
            <a:endParaRPr lang="fr-FR" dirty="0"/>
          </a:p>
        </p:txBody>
      </p:sp>
    </p:spTree>
    <p:extLst>
      <p:ext uri="{BB962C8B-B14F-4D97-AF65-F5344CB8AC3E}">
        <p14:creationId xmlns:p14="http://schemas.microsoft.com/office/powerpoint/2010/main" val="25081182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fr-FR" dirty="0" err="1" smtClean="0"/>
              <a:t>SimpleAdapter</a:t>
            </a:r>
            <a:r>
              <a:rPr lang="fr-FR" dirty="0" smtClean="0"/>
              <a:t> </a:t>
            </a:r>
          </a:p>
          <a:p>
            <a:pPr marL="109728" indent="0">
              <a:lnSpc>
                <a:spcPct val="115000"/>
              </a:lnSpc>
              <a:buNone/>
            </a:pPr>
            <a:r>
              <a:rPr lang="en-US" sz="1500" dirty="0" err="1" smtClean="0">
                <a:solidFill>
                  <a:srgbClr val="000000"/>
                </a:solidFill>
                <a:latin typeface="Courier New"/>
                <a:ea typeface="Times New Roman"/>
                <a:cs typeface="Times New Roman"/>
              </a:rPr>
              <a:t>ListView</a:t>
            </a:r>
            <a:r>
              <a:rPr lang="en-US" sz="1500" dirty="0" smtClean="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lst</a:t>
            </a:r>
            <a:r>
              <a:rPr lang="en-US" sz="1500" dirty="0" smtClean="0">
                <a:solidFill>
                  <a:srgbClr val="000000"/>
                </a:solidFill>
                <a:latin typeface="Courier New"/>
                <a:ea typeface="Times New Roman"/>
                <a:cs typeface="Times New Roman"/>
              </a:rPr>
              <a:t> </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b="1" dirty="0" smtClean="0">
                <a:solidFill>
                  <a:srgbClr val="000080"/>
                </a:solidFill>
                <a:latin typeface="Courier New"/>
                <a:ea typeface="Times New Roman"/>
                <a:cs typeface="Times New Roman"/>
              </a:rPr>
              <a:t>(</a:t>
            </a:r>
            <a:r>
              <a:rPr lang="en-US" sz="1500" dirty="0" err="1" smtClean="0">
                <a:solidFill>
                  <a:srgbClr val="000000"/>
                </a:solidFill>
                <a:latin typeface="Courier New"/>
                <a:ea typeface="Times New Roman"/>
                <a:cs typeface="Times New Roman"/>
              </a:rPr>
              <a:t>ListView</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findViewById</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R</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id</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listview1</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 </a:t>
            </a:r>
            <a:endParaRPr lang="fr-FR" sz="1500" dirty="0">
              <a:latin typeface="Calibri"/>
              <a:ea typeface="Calibri"/>
              <a:cs typeface="Times New Roman"/>
            </a:endParaRPr>
          </a:p>
          <a:p>
            <a:pPr marL="109728" indent="0">
              <a:lnSpc>
                <a:spcPct val="115000"/>
              </a:lnSpc>
              <a:buNone/>
            </a:pPr>
            <a:r>
              <a:rPr lang="en-US" sz="1500" dirty="0" err="1" smtClean="0">
                <a:solidFill>
                  <a:srgbClr val="000000"/>
                </a:solidFill>
                <a:latin typeface="Courier New"/>
                <a:ea typeface="Times New Roman"/>
                <a:cs typeface="Times New Roman"/>
              </a:rPr>
              <a:t>ArrayAdapter</a:t>
            </a:r>
            <a:r>
              <a:rPr lang="en-US" sz="1500" b="1" dirty="0" smtClean="0">
                <a:solidFill>
                  <a:srgbClr val="000080"/>
                </a:solidFill>
                <a:latin typeface="Courier New"/>
                <a:ea typeface="Times New Roman"/>
                <a:cs typeface="Times New Roman"/>
              </a:rPr>
              <a:t>&lt;</a:t>
            </a:r>
            <a:r>
              <a:rPr lang="en-US" sz="1500" dirty="0" err="1">
                <a:solidFill>
                  <a:srgbClr val="000000"/>
                </a:solidFill>
                <a:latin typeface="Courier New"/>
                <a:ea typeface="Times New Roman"/>
                <a:cs typeface="Times New Roman"/>
              </a:rPr>
              <a:t>Categorie</a:t>
            </a:r>
            <a:r>
              <a:rPr lang="en-US" sz="1500" b="1" dirty="0" smtClean="0">
                <a:solidFill>
                  <a:srgbClr val="000080"/>
                </a:solidFill>
                <a:latin typeface="Courier New"/>
                <a:ea typeface="Times New Roman"/>
                <a:cs typeface="Times New Roman"/>
              </a:rPr>
              <a:t>&gt;</a:t>
            </a:r>
            <a:r>
              <a:rPr lang="en-US" sz="1500" dirty="0" smtClean="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dataAdapter</a:t>
            </a:r>
            <a:r>
              <a:rPr lang="en-US" sz="1500" dirty="0">
                <a:solidFill>
                  <a:srgbClr val="000000"/>
                </a:solidFill>
                <a:latin typeface="Courier New"/>
                <a:ea typeface="Times New Roman"/>
                <a:cs typeface="Times New Roman"/>
              </a:rPr>
              <a:t> </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b="1" dirty="0">
                <a:solidFill>
                  <a:srgbClr val="0000FF"/>
                </a:solidFill>
                <a:latin typeface="Courier New"/>
                <a:ea typeface="Times New Roman"/>
                <a:cs typeface="Times New Roman"/>
              </a:rPr>
              <a:t>new</a:t>
            </a:r>
            <a:r>
              <a:rPr lang="en-US" sz="1500" dirty="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ArrayAdapter</a:t>
            </a:r>
            <a:r>
              <a:rPr lang="en-US" sz="1500" b="1" dirty="0" smtClean="0">
                <a:solidFill>
                  <a:srgbClr val="000080"/>
                </a:solidFill>
                <a:latin typeface="Courier New"/>
                <a:ea typeface="Times New Roman"/>
                <a:cs typeface="Times New Roman"/>
              </a:rPr>
              <a:t>&lt;</a:t>
            </a:r>
            <a:r>
              <a:rPr lang="en-US" sz="1500" dirty="0" err="1" smtClean="0">
                <a:solidFill>
                  <a:srgbClr val="000000"/>
                </a:solidFill>
                <a:latin typeface="Courier New"/>
                <a:ea typeface="Times New Roman"/>
                <a:cs typeface="Times New Roman"/>
              </a:rPr>
              <a:t>Categorie</a:t>
            </a:r>
            <a:r>
              <a:rPr lang="en-US" sz="1500" b="1" dirty="0" smtClean="0">
                <a:solidFill>
                  <a:srgbClr val="000080"/>
                </a:solidFill>
                <a:latin typeface="Courier New"/>
                <a:ea typeface="Times New Roman"/>
                <a:cs typeface="Times New Roman"/>
              </a:rPr>
              <a:t>&gt;(</a:t>
            </a:r>
            <a:r>
              <a:rPr lang="en-US" sz="1500" b="1" dirty="0">
                <a:solidFill>
                  <a:srgbClr val="0000FF"/>
                </a:solidFill>
                <a:latin typeface="Courier New"/>
                <a:ea typeface="Times New Roman"/>
                <a:cs typeface="Times New Roman"/>
              </a:rPr>
              <a:t>this</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android</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R</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layout</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simple_spinner_item</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dirty="0" smtClean="0">
                <a:solidFill>
                  <a:srgbClr val="000000"/>
                </a:solidFill>
                <a:latin typeface="Courier New"/>
                <a:ea typeface="Times New Roman"/>
                <a:cs typeface="Times New Roman"/>
              </a:rPr>
              <a:t>categories</a:t>
            </a:r>
            <a:r>
              <a:rPr lang="en-US" sz="1500" b="1" dirty="0" smtClean="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endParaRPr lang="en-US" sz="1500" dirty="0" smtClean="0">
              <a:solidFill>
                <a:srgbClr val="000000"/>
              </a:solidFill>
              <a:latin typeface="Courier New"/>
              <a:ea typeface="Times New Roman"/>
              <a:cs typeface="Times New Roman"/>
            </a:endParaRPr>
          </a:p>
          <a:p>
            <a:pPr marL="109728" indent="0">
              <a:lnSpc>
                <a:spcPct val="115000"/>
              </a:lnSpc>
              <a:buNone/>
            </a:pPr>
            <a:r>
              <a:rPr lang="fr-FR" sz="1500" dirty="0" err="1" smtClean="0">
                <a:solidFill>
                  <a:srgbClr val="000000"/>
                </a:solidFill>
                <a:latin typeface="Courier New"/>
                <a:ea typeface="Times New Roman"/>
                <a:cs typeface="Times New Roman"/>
              </a:rPr>
              <a:t>lst</a:t>
            </a:r>
            <a:r>
              <a:rPr lang="fr-FR" sz="1500" b="1" dirty="0" err="1" smtClean="0">
                <a:solidFill>
                  <a:srgbClr val="000080"/>
                </a:solidFill>
                <a:latin typeface="Courier New"/>
                <a:ea typeface="Times New Roman"/>
                <a:cs typeface="Times New Roman"/>
              </a:rPr>
              <a:t>.</a:t>
            </a:r>
            <a:r>
              <a:rPr lang="fr-FR" sz="1500" dirty="0" err="1" smtClean="0">
                <a:solidFill>
                  <a:srgbClr val="000000"/>
                </a:solidFill>
                <a:latin typeface="Courier New"/>
                <a:ea typeface="Times New Roman"/>
                <a:cs typeface="Times New Roman"/>
              </a:rPr>
              <a:t>setAdapter</a:t>
            </a:r>
            <a:r>
              <a:rPr lang="fr-FR" sz="1500" b="1" dirty="0" smtClean="0">
                <a:solidFill>
                  <a:srgbClr val="000080"/>
                </a:solidFill>
                <a:latin typeface="Courier New"/>
                <a:ea typeface="Times New Roman"/>
                <a:cs typeface="Times New Roman"/>
              </a:rPr>
              <a:t>(</a:t>
            </a:r>
            <a:r>
              <a:rPr lang="fr-FR" sz="1500" dirty="0" err="1" smtClean="0">
                <a:solidFill>
                  <a:srgbClr val="000000"/>
                </a:solidFill>
                <a:latin typeface="Courier New"/>
                <a:ea typeface="Times New Roman"/>
                <a:cs typeface="Times New Roman"/>
              </a:rPr>
              <a:t>dataAdapter</a:t>
            </a:r>
            <a:r>
              <a:rPr lang="fr-FR" sz="1500" dirty="0" smtClean="0">
                <a:solidFill>
                  <a:srgbClr val="000000"/>
                </a:solidFill>
                <a:latin typeface="Courier New"/>
                <a:ea typeface="Times New Roman"/>
                <a:cs typeface="Times New Roman"/>
              </a:rPr>
              <a:t> </a:t>
            </a:r>
            <a:r>
              <a:rPr lang="fr-FR" sz="1500" b="1" dirty="0" smtClean="0">
                <a:solidFill>
                  <a:srgbClr val="000080"/>
                </a:solidFill>
                <a:latin typeface="Courier New"/>
                <a:ea typeface="Times New Roman"/>
                <a:cs typeface="Times New Roman"/>
              </a:rPr>
              <a:t>);</a:t>
            </a:r>
          </a:p>
          <a:p>
            <a:pPr marL="109728" indent="0">
              <a:lnSpc>
                <a:spcPct val="115000"/>
              </a:lnSpc>
              <a:buNone/>
            </a:pPr>
            <a:endParaRPr lang="fr-FR" sz="1500" b="1" dirty="0">
              <a:solidFill>
                <a:srgbClr val="000080"/>
              </a:solidFill>
              <a:latin typeface="Courier New"/>
              <a:ea typeface="Calibri"/>
              <a:cs typeface="Times New Roman"/>
            </a:endParaRPr>
          </a:p>
          <a:p>
            <a:pPr>
              <a:lnSpc>
                <a:spcPct val="115000"/>
              </a:lnSpc>
            </a:pPr>
            <a:r>
              <a:rPr lang="fr-FR" dirty="0" err="1"/>
              <a:t>Adater</a:t>
            </a:r>
            <a:r>
              <a:rPr lang="fr-FR" dirty="0"/>
              <a:t> personnalisé</a:t>
            </a:r>
          </a:p>
          <a:p>
            <a:pPr marL="109728" indent="0">
              <a:lnSpc>
                <a:spcPct val="115000"/>
              </a:lnSpc>
              <a:buNone/>
            </a:pPr>
            <a:r>
              <a:rPr lang="fr-FR" sz="1500" dirty="0" err="1">
                <a:solidFill>
                  <a:srgbClr val="000000"/>
                </a:solidFill>
                <a:latin typeface="Courier New"/>
                <a:ea typeface="Times New Roman"/>
                <a:cs typeface="Times New Roman"/>
              </a:rPr>
              <a:t>CategorieAdapter</a:t>
            </a:r>
            <a:r>
              <a:rPr lang="fr-FR" sz="1500" dirty="0">
                <a:solidFill>
                  <a:srgbClr val="000000"/>
                </a:solidFill>
                <a:latin typeface="Courier New"/>
                <a:ea typeface="Times New Roman"/>
                <a:cs typeface="Times New Roman"/>
              </a:rPr>
              <a:t> </a:t>
            </a:r>
            <a:r>
              <a:rPr lang="fr-FR" sz="1500" dirty="0" err="1">
                <a:solidFill>
                  <a:srgbClr val="000000"/>
                </a:solidFill>
                <a:latin typeface="Courier New"/>
                <a:ea typeface="Times New Roman"/>
                <a:cs typeface="Times New Roman"/>
              </a:rPr>
              <a:t>myAdaptor</a:t>
            </a:r>
            <a:r>
              <a:rPr lang="fr-FR" sz="1500" dirty="0">
                <a:solidFill>
                  <a:srgbClr val="000000"/>
                </a:solidFill>
                <a:latin typeface="Courier New"/>
                <a:ea typeface="Times New Roman"/>
                <a:cs typeface="Times New Roman"/>
              </a:rPr>
              <a:t> = new </a:t>
            </a:r>
            <a:r>
              <a:rPr lang="fr-FR" sz="1500" dirty="0" err="1">
                <a:solidFill>
                  <a:srgbClr val="000000"/>
                </a:solidFill>
                <a:latin typeface="Courier New"/>
                <a:ea typeface="Times New Roman"/>
                <a:cs typeface="Times New Roman"/>
              </a:rPr>
              <a:t>CategorieAdapter</a:t>
            </a:r>
            <a:r>
              <a:rPr lang="fr-FR" sz="1500" dirty="0">
                <a:solidFill>
                  <a:srgbClr val="000000"/>
                </a:solidFill>
                <a:latin typeface="Courier New"/>
                <a:ea typeface="Times New Roman"/>
                <a:cs typeface="Times New Roman"/>
              </a:rPr>
              <a:t>(</a:t>
            </a:r>
            <a:r>
              <a:rPr lang="fr-FR" sz="1500" dirty="0" err="1">
                <a:solidFill>
                  <a:srgbClr val="000000"/>
                </a:solidFill>
                <a:latin typeface="Courier New"/>
                <a:ea typeface="Times New Roman"/>
                <a:cs typeface="Times New Roman"/>
              </a:rPr>
              <a:t>context</a:t>
            </a:r>
            <a:r>
              <a:rPr lang="fr-FR" sz="1500" dirty="0">
                <a:solidFill>
                  <a:srgbClr val="000000"/>
                </a:solidFill>
                <a:latin typeface="Courier New"/>
                <a:ea typeface="Times New Roman"/>
                <a:cs typeface="Times New Roman"/>
              </a:rPr>
              <a:t>, </a:t>
            </a:r>
            <a:r>
              <a:rPr lang="fr-FR" sz="1500" dirty="0" err="1">
                <a:solidFill>
                  <a:srgbClr val="000000"/>
                </a:solidFill>
                <a:latin typeface="Courier New"/>
                <a:ea typeface="Times New Roman"/>
                <a:cs typeface="Times New Roman"/>
              </a:rPr>
              <a:t>categories</a:t>
            </a:r>
            <a:r>
              <a:rPr lang="fr-FR" sz="1500" dirty="0">
                <a:solidFill>
                  <a:srgbClr val="000000"/>
                </a:solidFill>
                <a:latin typeface="Courier New"/>
                <a:ea typeface="Times New Roman"/>
                <a:cs typeface="Times New Roman"/>
              </a:rPr>
              <a:t>); </a:t>
            </a:r>
          </a:p>
          <a:p>
            <a:pPr marL="109728" indent="0">
              <a:lnSpc>
                <a:spcPct val="115000"/>
              </a:lnSpc>
              <a:buNone/>
            </a:pPr>
            <a:r>
              <a:rPr lang="fr-FR" sz="1500" dirty="0" err="1">
                <a:solidFill>
                  <a:srgbClr val="000000"/>
                </a:solidFill>
                <a:latin typeface="Courier New"/>
                <a:ea typeface="Times New Roman"/>
                <a:cs typeface="Times New Roman"/>
              </a:rPr>
              <a:t>Lst.setAdapter</a:t>
            </a:r>
            <a:r>
              <a:rPr lang="fr-FR" sz="1500" dirty="0">
                <a:solidFill>
                  <a:srgbClr val="000000"/>
                </a:solidFill>
                <a:latin typeface="Courier New"/>
                <a:ea typeface="Times New Roman"/>
                <a:cs typeface="Times New Roman"/>
              </a:rPr>
              <a:t>(</a:t>
            </a:r>
            <a:r>
              <a:rPr lang="fr-FR" sz="1500" dirty="0" err="1">
                <a:solidFill>
                  <a:srgbClr val="000000"/>
                </a:solidFill>
                <a:latin typeface="Courier New"/>
                <a:ea typeface="Times New Roman"/>
                <a:cs typeface="Times New Roman"/>
              </a:rPr>
              <a:t>myAdaptor</a:t>
            </a:r>
            <a:r>
              <a:rPr lang="fr-FR" sz="1500" dirty="0">
                <a:solidFill>
                  <a:srgbClr val="000000"/>
                </a:solidFill>
                <a:latin typeface="Courier New"/>
                <a:ea typeface="Times New Roman"/>
                <a:cs typeface="Times New Roman"/>
              </a:rPr>
              <a:t> )</a:t>
            </a:r>
          </a:p>
        </p:txBody>
      </p:sp>
      <p:sp>
        <p:nvSpPr>
          <p:cNvPr id="5" name="Slide Number Placeholder 4"/>
          <p:cNvSpPr>
            <a:spLocks noGrp="1"/>
          </p:cNvSpPr>
          <p:nvPr>
            <p:ph type="sldNum" sz="quarter" idx="12"/>
          </p:nvPr>
        </p:nvSpPr>
        <p:spPr/>
        <p:txBody>
          <a:bodyPr/>
          <a:lstStyle/>
          <a:p>
            <a:fld id="{2BBB5E19-F10A-4C2F-BF6F-11C513378A2E}" type="slidenum">
              <a:rPr lang="en-US" smtClean="0"/>
              <a:pPr/>
              <a:t>82</a:t>
            </a:fld>
            <a:endParaRPr lang="en-US" dirty="0"/>
          </a:p>
        </p:txBody>
      </p:sp>
      <p:sp>
        <p:nvSpPr>
          <p:cNvPr id="2" name="Title 1"/>
          <p:cNvSpPr>
            <a:spLocks noGrp="1"/>
          </p:cNvSpPr>
          <p:nvPr>
            <p:ph type="title"/>
          </p:nvPr>
        </p:nvSpPr>
        <p:spPr/>
        <p:txBody>
          <a:bodyPr/>
          <a:lstStyle/>
          <a:p>
            <a:pPr algn="ctr"/>
            <a:r>
              <a:rPr lang="fr-FR" dirty="0" err="1" smtClean="0"/>
              <a:t>Listview</a:t>
            </a:r>
            <a:r>
              <a:rPr lang="fr-FR" dirty="0" smtClean="0"/>
              <a:t> </a:t>
            </a:r>
            <a:endParaRPr lang="fr-FR" dirty="0"/>
          </a:p>
        </p:txBody>
      </p:sp>
    </p:spTree>
    <p:extLst>
      <p:ext uri="{BB962C8B-B14F-4D97-AF65-F5344CB8AC3E}">
        <p14:creationId xmlns:p14="http://schemas.microsoft.com/office/powerpoint/2010/main" val="4384108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0000" lnSpcReduction="20000"/>
          </a:bodyPr>
          <a:lstStyle/>
          <a:p>
            <a:r>
              <a:rPr lang="fr-FR" dirty="0" smtClean="0"/>
              <a:t>La déclaration d’une </a:t>
            </a:r>
            <a:r>
              <a:rPr lang="fr-FR" dirty="0" err="1" smtClean="0"/>
              <a:t>listview</a:t>
            </a:r>
            <a:r>
              <a:rPr lang="fr-FR" dirty="0" smtClean="0"/>
              <a:t> peut être omise en </a:t>
            </a:r>
            <a:r>
              <a:rPr lang="fr-FR" dirty="0" err="1" smtClean="0"/>
              <a:t>utilisatant</a:t>
            </a:r>
            <a:r>
              <a:rPr lang="fr-FR" dirty="0" smtClean="0"/>
              <a:t> une </a:t>
            </a:r>
            <a:r>
              <a:rPr lang="fr-FR" dirty="0" err="1" smtClean="0"/>
              <a:t>ListActivity</a:t>
            </a:r>
            <a:r>
              <a:rPr lang="fr-FR" dirty="0" smtClean="0"/>
              <a:t> </a:t>
            </a:r>
          </a:p>
          <a:p>
            <a:endParaRPr lang="fr-FR" dirty="0" smtClean="0"/>
          </a:p>
          <a:p>
            <a:pPr marL="109728" indent="0">
              <a:buNone/>
            </a:pPr>
            <a:r>
              <a:rPr lang="en-US" sz="1600" dirty="0">
                <a:solidFill>
                  <a:srgbClr val="000088"/>
                </a:solidFill>
              </a:rPr>
              <a:t>public</a:t>
            </a:r>
            <a:r>
              <a:rPr lang="en-US" sz="1600" dirty="0">
                <a:solidFill>
                  <a:srgbClr val="000000"/>
                </a:solidFill>
              </a:rPr>
              <a:t> </a:t>
            </a:r>
            <a:r>
              <a:rPr lang="en-US" sz="1600" dirty="0">
                <a:solidFill>
                  <a:srgbClr val="000088"/>
                </a:solidFill>
              </a:rPr>
              <a:t>class</a:t>
            </a:r>
            <a:r>
              <a:rPr lang="en-US" sz="1600" dirty="0">
                <a:solidFill>
                  <a:srgbClr val="000000"/>
                </a:solidFill>
              </a:rPr>
              <a:t> </a:t>
            </a:r>
            <a:r>
              <a:rPr lang="en-US" sz="1600" dirty="0" err="1">
                <a:solidFill>
                  <a:srgbClr val="660066"/>
                </a:solidFill>
              </a:rPr>
              <a:t>ListViewLoader</a:t>
            </a:r>
            <a:r>
              <a:rPr lang="en-US" sz="1600" dirty="0">
                <a:solidFill>
                  <a:srgbClr val="000000"/>
                </a:solidFill>
              </a:rPr>
              <a:t> </a:t>
            </a:r>
            <a:r>
              <a:rPr lang="en-US" sz="1600" dirty="0">
                <a:solidFill>
                  <a:srgbClr val="000088"/>
                </a:solidFill>
              </a:rPr>
              <a:t>extends</a:t>
            </a:r>
            <a:r>
              <a:rPr lang="en-US" sz="1600" dirty="0">
                <a:solidFill>
                  <a:srgbClr val="000000"/>
                </a:solidFill>
              </a:rPr>
              <a:t> </a:t>
            </a:r>
            <a:r>
              <a:rPr lang="en-US" sz="1600" dirty="0" err="1" smtClean="0">
                <a:solidFill>
                  <a:srgbClr val="660066"/>
                </a:solidFill>
              </a:rPr>
              <a:t>ListActivity</a:t>
            </a:r>
            <a:endParaRPr lang="en-US" sz="1600" dirty="0" smtClean="0">
              <a:solidFill>
                <a:srgbClr val="660066"/>
              </a:solidFill>
            </a:endParaRPr>
          </a:p>
          <a:p>
            <a:pPr marL="109728" indent="0">
              <a:buNone/>
            </a:pPr>
            <a:r>
              <a:rPr lang="en-US" sz="1600" dirty="0" smtClean="0">
                <a:solidFill>
                  <a:srgbClr val="660066"/>
                </a:solidFill>
                <a:latin typeface="Courier New"/>
                <a:ea typeface="Times New Roman"/>
                <a:cs typeface="Times New Roman"/>
              </a:rPr>
              <a:t>{</a:t>
            </a:r>
          </a:p>
          <a:p>
            <a:pPr marL="109728" indent="0">
              <a:buNone/>
            </a:pPr>
            <a:r>
              <a:rPr lang="fr-FR" sz="1600" dirty="0">
                <a:solidFill>
                  <a:srgbClr val="006666"/>
                </a:solidFill>
              </a:rPr>
              <a:t>@</a:t>
            </a:r>
            <a:r>
              <a:rPr lang="fr-FR" sz="1600" dirty="0" err="1">
                <a:solidFill>
                  <a:srgbClr val="006666"/>
                </a:solidFill>
              </a:rPr>
              <a:t>Override</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000088"/>
                </a:solidFill>
              </a:rPr>
              <a:t>protected</a:t>
            </a:r>
            <a:r>
              <a:rPr lang="fr-FR" sz="1600" dirty="0">
                <a:solidFill>
                  <a:srgbClr val="000000"/>
                </a:solidFill>
              </a:rPr>
              <a:t> </a:t>
            </a:r>
            <a:r>
              <a:rPr lang="fr-FR" sz="1600" dirty="0" err="1">
                <a:solidFill>
                  <a:srgbClr val="000088"/>
                </a:solidFill>
              </a:rPr>
              <a:t>void</a:t>
            </a:r>
            <a:r>
              <a:rPr lang="fr-FR" sz="1600" dirty="0">
                <a:solidFill>
                  <a:srgbClr val="000000"/>
                </a:solidFill>
              </a:rPr>
              <a:t> </a:t>
            </a:r>
            <a:r>
              <a:rPr lang="fr-FR" sz="1600" dirty="0" err="1">
                <a:solidFill>
                  <a:srgbClr val="000000"/>
                </a:solidFill>
              </a:rPr>
              <a:t>onCreate</a:t>
            </a:r>
            <a:r>
              <a:rPr lang="fr-FR" sz="1600" dirty="0">
                <a:solidFill>
                  <a:srgbClr val="666600"/>
                </a:solidFill>
              </a:rPr>
              <a:t>(</a:t>
            </a:r>
            <a:r>
              <a:rPr lang="fr-FR" sz="1600" dirty="0">
                <a:solidFill>
                  <a:srgbClr val="660066"/>
                </a:solidFill>
              </a:rPr>
              <a:t>Bundle</a:t>
            </a:r>
            <a:r>
              <a:rPr lang="fr-FR" sz="1600" dirty="0">
                <a:solidFill>
                  <a:srgbClr val="000000"/>
                </a:solidFill>
              </a:rPr>
              <a:t> </a:t>
            </a:r>
            <a:r>
              <a:rPr lang="fr-FR" sz="1600" dirty="0" err="1">
                <a:solidFill>
                  <a:srgbClr val="000000"/>
                </a:solidFill>
              </a:rPr>
              <a:t>savedInstanceState</a:t>
            </a:r>
            <a:r>
              <a:rPr lang="fr-FR" sz="1600" dirty="0">
                <a:solidFill>
                  <a:srgbClr val="666600"/>
                </a:solidFill>
              </a:rPr>
              <a:t>)</a:t>
            </a:r>
            <a:r>
              <a:rPr lang="fr-FR" sz="1600" dirty="0">
                <a:solidFill>
                  <a:srgbClr val="000000"/>
                </a:solidFill>
              </a:rPr>
              <a:t> </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000088"/>
                </a:solidFill>
              </a:rPr>
              <a:t>super</a:t>
            </a:r>
            <a:r>
              <a:rPr lang="fr-FR" sz="1600" dirty="0" err="1">
                <a:solidFill>
                  <a:srgbClr val="666600"/>
                </a:solidFill>
              </a:rPr>
              <a:t>.</a:t>
            </a:r>
            <a:r>
              <a:rPr lang="fr-FR" sz="1600" dirty="0" err="1">
                <a:solidFill>
                  <a:srgbClr val="000000"/>
                </a:solidFill>
              </a:rPr>
              <a:t>onCreate</a:t>
            </a:r>
            <a:r>
              <a:rPr lang="fr-FR" sz="1600" dirty="0">
                <a:solidFill>
                  <a:srgbClr val="666600"/>
                </a:solidFill>
              </a:rPr>
              <a:t>(</a:t>
            </a:r>
            <a:r>
              <a:rPr lang="fr-FR" sz="1600" dirty="0" err="1">
                <a:solidFill>
                  <a:srgbClr val="000000"/>
                </a:solidFill>
              </a:rPr>
              <a:t>savedInstanceState</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a:solidFill>
                  <a:srgbClr val="880000"/>
                </a:solidFill>
              </a:rPr>
              <a:t>// </a:t>
            </a:r>
            <a:r>
              <a:rPr lang="fr-FR" sz="1600" dirty="0" err="1">
                <a:solidFill>
                  <a:srgbClr val="880000"/>
                </a:solidFill>
              </a:rPr>
              <a:t>Create</a:t>
            </a:r>
            <a:r>
              <a:rPr lang="fr-FR" sz="1600" dirty="0">
                <a:solidFill>
                  <a:srgbClr val="880000"/>
                </a:solidFill>
              </a:rPr>
              <a:t> a </a:t>
            </a:r>
            <a:r>
              <a:rPr lang="fr-FR" sz="1600" dirty="0" err="1">
                <a:solidFill>
                  <a:srgbClr val="880000"/>
                </a:solidFill>
              </a:rPr>
              <a:t>progress</a:t>
            </a:r>
            <a:r>
              <a:rPr lang="fr-FR" sz="1600" dirty="0">
                <a:solidFill>
                  <a:srgbClr val="880000"/>
                </a:solidFill>
              </a:rPr>
              <a:t> bar to display </a:t>
            </a:r>
            <a:r>
              <a:rPr lang="fr-FR" sz="1600" dirty="0" err="1">
                <a:solidFill>
                  <a:srgbClr val="880000"/>
                </a:solidFill>
              </a:rPr>
              <a:t>while</a:t>
            </a:r>
            <a:r>
              <a:rPr lang="fr-FR" sz="1600" dirty="0">
                <a:solidFill>
                  <a:srgbClr val="880000"/>
                </a:solidFill>
              </a:rPr>
              <a:t> the </a:t>
            </a:r>
            <a:r>
              <a:rPr lang="fr-FR" sz="1600" dirty="0" err="1">
                <a:solidFill>
                  <a:srgbClr val="880000"/>
                </a:solidFill>
              </a:rPr>
              <a:t>list</a:t>
            </a:r>
            <a:r>
              <a:rPr lang="fr-FR" sz="1600" dirty="0">
                <a:solidFill>
                  <a:srgbClr val="880000"/>
                </a:solidFill>
              </a:rPr>
              <a:t> </a:t>
            </a:r>
            <a:r>
              <a:rPr lang="fr-FR" sz="1600" dirty="0" err="1">
                <a:solidFill>
                  <a:srgbClr val="880000"/>
                </a:solidFill>
              </a:rPr>
              <a:t>loads</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660066"/>
                </a:solidFill>
              </a:rPr>
              <a:t>ProgressBar</a:t>
            </a:r>
            <a:r>
              <a:rPr lang="fr-FR" sz="1600" dirty="0">
                <a:solidFill>
                  <a:srgbClr val="000000"/>
                </a:solidFill>
              </a:rPr>
              <a:t> </a:t>
            </a:r>
            <a:r>
              <a:rPr lang="fr-FR" sz="1600" dirty="0" err="1">
                <a:solidFill>
                  <a:srgbClr val="000000"/>
                </a:solidFill>
              </a:rPr>
              <a:t>progressBar</a:t>
            </a:r>
            <a:r>
              <a:rPr lang="fr-FR" sz="1600" dirty="0">
                <a:solidFill>
                  <a:srgbClr val="000000"/>
                </a:solidFill>
              </a:rPr>
              <a:t> </a:t>
            </a:r>
            <a:r>
              <a:rPr lang="fr-FR" sz="1600" dirty="0">
                <a:solidFill>
                  <a:srgbClr val="666600"/>
                </a:solidFill>
              </a:rPr>
              <a:t>=</a:t>
            </a:r>
            <a:r>
              <a:rPr lang="fr-FR" sz="1600" dirty="0">
                <a:solidFill>
                  <a:srgbClr val="000000"/>
                </a:solidFill>
              </a:rPr>
              <a:t> </a:t>
            </a:r>
            <a:r>
              <a:rPr lang="fr-FR" sz="1600" dirty="0">
                <a:solidFill>
                  <a:srgbClr val="000088"/>
                </a:solidFill>
              </a:rPr>
              <a:t>new</a:t>
            </a:r>
            <a:r>
              <a:rPr lang="fr-FR" sz="1600" dirty="0">
                <a:solidFill>
                  <a:srgbClr val="000000"/>
                </a:solidFill>
              </a:rPr>
              <a:t> </a:t>
            </a:r>
            <a:r>
              <a:rPr lang="fr-FR" sz="1600" dirty="0" err="1">
                <a:solidFill>
                  <a:srgbClr val="660066"/>
                </a:solidFill>
              </a:rPr>
              <a:t>ProgressBar</a:t>
            </a:r>
            <a:r>
              <a:rPr lang="fr-FR" sz="1600" dirty="0">
                <a:solidFill>
                  <a:srgbClr val="666600"/>
                </a:solidFill>
              </a:rPr>
              <a:t>(</a:t>
            </a:r>
            <a:r>
              <a:rPr lang="fr-FR" sz="1600" dirty="0" err="1">
                <a:solidFill>
                  <a:srgbClr val="000088"/>
                </a:solidFill>
              </a:rPr>
              <a:t>this</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000000"/>
                </a:solidFill>
              </a:rPr>
              <a:t>progressBar</a:t>
            </a:r>
            <a:r>
              <a:rPr lang="fr-FR" sz="1600" dirty="0" err="1">
                <a:solidFill>
                  <a:srgbClr val="666600"/>
                </a:solidFill>
              </a:rPr>
              <a:t>.</a:t>
            </a:r>
            <a:r>
              <a:rPr lang="fr-FR" sz="1600" dirty="0" err="1">
                <a:solidFill>
                  <a:srgbClr val="000000"/>
                </a:solidFill>
              </a:rPr>
              <a:t>setLayoutParams</a:t>
            </a:r>
            <a:r>
              <a:rPr lang="fr-FR" sz="1600" dirty="0">
                <a:solidFill>
                  <a:srgbClr val="666600"/>
                </a:solidFill>
              </a:rPr>
              <a:t>(</a:t>
            </a:r>
            <a:r>
              <a:rPr lang="fr-FR" sz="1600" dirty="0">
                <a:solidFill>
                  <a:srgbClr val="000088"/>
                </a:solidFill>
              </a:rPr>
              <a:t>new</a:t>
            </a:r>
            <a:r>
              <a:rPr lang="fr-FR" sz="1600" dirty="0">
                <a:solidFill>
                  <a:srgbClr val="000000"/>
                </a:solidFill>
              </a:rPr>
              <a:t> </a:t>
            </a:r>
            <a:r>
              <a:rPr lang="fr-FR" sz="1600" dirty="0" err="1">
                <a:solidFill>
                  <a:srgbClr val="660066"/>
                </a:solidFill>
              </a:rPr>
              <a:t>LayoutParams</a:t>
            </a:r>
            <a:r>
              <a:rPr lang="fr-FR" sz="1600" dirty="0">
                <a:solidFill>
                  <a:srgbClr val="666600"/>
                </a:solidFill>
              </a:rPr>
              <a:t>(</a:t>
            </a:r>
            <a:r>
              <a:rPr lang="fr-FR" sz="1600" dirty="0" err="1">
                <a:solidFill>
                  <a:srgbClr val="660066"/>
                </a:solidFill>
              </a:rPr>
              <a:t>LayoutParams</a:t>
            </a:r>
            <a:r>
              <a:rPr lang="fr-FR" sz="1600" dirty="0" err="1">
                <a:solidFill>
                  <a:srgbClr val="666600"/>
                </a:solidFill>
              </a:rPr>
              <a:t>.</a:t>
            </a:r>
            <a:r>
              <a:rPr lang="fr-FR" sz="1600" dirty="0" err="1">
                <a:solidFill>
                  <a:srgbClr val="000000"/>
                </a:solidFill>
              </a:rPr>
              <a:t>WRAP_CONTENT</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660066"/>
                </a:solidFill>
              </a:rPr>
              <a:t>LayoutParams</a:t>
            </a:r>
            <a:r>
              <a:rPr lang="fr-FR" sz="1600" dirty="0" err="1">
                <a:solidFill>
                  <a:srgbClr val="666600"/>
                </a:solidFill>
              </a:rPr>
              <a:t>.</a:t>
            </a:r>
            <a:r>
              <a:rPr lang="fr-FR" sz="1600" dirty="0" err="1">
                <a:solidFill>
                  <a:srgbClr val="000000"/>
                </a:solidFill>
              </a:rPr>
              <a:t>WRAP_CONTENT</a:t>
            </a:r>
            <a:r>
              <a:rPr lang="fr-FR" sz="1600" dirty="0">
                <a:solidFill>
                  <a:srgbClr val="666600"/>
                </a:solidFill>
              </a:rPr>
              <a:t>,</a:t>
            </a:r>
            <a:r>
              <a:rPr lang="fr-FR" sz="1600" dirty="0">
                <a:solidFill>
                  <a:srgbClr val="000000"/>
                </a:solidFill>
              </a:rPr>
              <a:t> </a:t>
            </a:r>
            <a:r>
              <a:rPr lang="fr-FR" sz="1600" dirty="0" err="1">
                <a:solidFill>
                  <a:srgbClr val="660066"/>
                </a:solidFill>
              </a:rPr>
              <a:t>Gravity</a:t>
            </a:r>
            <a:r>
              <a:rPr lang="fr-FR" sz="1600" dirty="0" err="1">
                <a:solidFill>
                  <a:srgbClr val="666600"/>
                </a:solidFill>
              </a:rPr>
              <a:t>.</a:t>
            </a:r>
            <a:r>
              <a:rPr lang="fr-FR" sz="1600" dirty="0" err="1">
                <a:solidFill>
                  <a:srgbClr val="000000"/>
                </a:solidFill>
              </a:rPr>
              <a:t>CENTER</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000000"/>
                </a:solidFill>
              </a:rPr>
              <a:t>progressBar</a:t>
            </a:r>
            <a:r>
              <a:rPr lang="fr-FR" sz="1600" dirty="0" err="1">
                <a:solidFill>
                  <a:srgbClr val="666600"/>
                </a:solidFill>
              </a:rPr>
              <a:t>.</a:t>
            </a:r>
            <a:r>
              <a:rPr lang="fr-FR" sz="1600" dirty="0" err="1">
                <a:solidFill>
                  <a:srgbClr val="000000"/>
                </a:solidFill>
              </a:rPr>
              <a:t>setIndeterminate</a:t>
            </a:r>
            <a:r>
              <a:rPr lang="fr-FR" sz="1600" dirty="0">
                <a:solidFill>
                  <a:srgbClr val="666600"/>
                </a:solidFill>
              </a:rPr>
              <a:t>(</a:t>
            </a:r>
            <a:r>
              <a:rPr lang="fr-FR" sz="1600" dirty="0" err="1">
                <a:solidFill>
                  <a:srgbClr val="000088"/>
                </a:solidFill>
              </a:rPr>
              <a:t>true</a:t>
            </a:r>
            <a:r>
              <a:rPr lang="fr-FR" sz="1600" dirty="0">
                <a:solidFill>
                  <a:srgbClr val="6666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000000"/>
                </a:solidFill>
              </a:rPr>
              <a:t>getListView</a:t>
            </a:r>
            <a:r>
              <a:rPr lang="fr-FR" sz="1600" dirty="0">
                <a:solidFill>
                  <a:srgbClr val="666600"/>
                </a:solidFill>
              </a:rPr>
              <a:t>().</a:t>
            </a:r>
            <a:r>
              <a:rPr lang="fr-FR" sz="1600" dirty="0" err="1">
                <a:solidFill>
                  <a:srgbClr val="000000"/>
                </a:solidFill>
              </a:rPr>
              <a:t>setEmptyView</a:t>
            </a:r>
            <a:r>
              <a:rPr lang="fr-FR" sz="1600" dirty="0">
                <a:solidFill>
                  <a:srgbClr val="666600"/>
                </a:solidFill>
              </a:rPr>
              <a:t>(</a:t>
            </a:r>
            <a:r>
              <a:rPr lang="fr-FR" sz="1600" dirty="0" err="1">
                <a:solidFill>
                  <a:srgbClr val="000000"/>
                </a:solidFill>
              </a:rPr>
              <a:t>progressBar</a:t>
            </a:r>
            <a:r>
              <a:rPr lang="fr-FR" sz="1600" dirty="0" smtClean="0">
                <a:solidFill>
                  <a:srgbClr val="666600"/>
                </a:solidFill>
              </a:rPr>
              <a:t>);</a:t>
            </a:r>
          </a:p>
          <a:p>
            <a:pPr marL="109728" indent="0">
              <a:buNone/>
            </a:pPr>
            <a:r>
              <a:rPr lang="fr-FR" sz="1600" dirty="0">
                <a:solidFill>
                  <a:srgbClr val="666600"/>
                </a:solidFill>
                <a:latin typeface="Courier New"/>
                <a:ea typeface="Times New Roman"/>
                <a:cs typeface="Times New Roman"/>
              </a:rPr>
              <a:t> </a:t>
            </a:r>
            <a:r>
              <a:rPr lang="fr-FR" sz="1600" dirty="0" smtClean="0">
                <a:solidFill>
                  <a:srgbClr val="6666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ArrayAdapter</a:t>
            </a:r>
            <a:r>
              <a:rPr lang="en-US" sz="1500" b="1" dirty="0" smtClean="0">
                <a:solidFill>
                  <a:srgbClr val="000080"/>
                </a:solidFill>
                <a:latin typeface="Courier New"/>
                <a:ea typeface="Times New Roman"/>
                <a:cs typeface="Times New Roman"/>
              </a:rPr>
              <a:t>&lt;</a:t>
            </a:r>
            <a:r>
              <a:rPr lang="en-US" sz="1500" dirty="0" err="1" smtClean="0">
                <a:solidFill>
                  <a:srgbClr val="000000"/>
                </a:solidFill>
                <a:latin typeface="Courier New"/>
                <a:ea typeface="Times New Roman"/>
                <a:cs typeface="Times New Roman"/>
              </a:rPr>
              <a:t>Categorie</a:t>
            </a:r>
            <a:r>
              <a:rPr lang="en-US" sz="1500" b="1" dirty="0">
                <a:solidFill>
                  <a:srgbClr val="000080"/>
                </a:solidFill>
                <a:latin typeface="Courier New"/>
                <a:ea typeface="Times New Roman"/>
                <a:cs typeface="Times New Roman"/>
              </a:rPr>
              <a:t>&gt;</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dataAdapter</a:t>
            </a:r>
            <a:r>
              <a:rPr lang="en-US" sz="1500" dirty="0">
                <a:solidFill>
                  <a:srgbClr val="000000"/>
                </a:solidFill>
                <a:latin typeface="Courier New"/>
                <a:ea typeface="Times New Roman"/>
                <a:cs typeface="Times New Roman"/>
              </a:rPr>
              <a:t> </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b="1" dirty="0">
                <a:solidFill>
                  <a:srgbClr val="0000FF"/>
                </a:solidFill>
                <a:latin typeface="Courier New"/>
                <a:ea typeface="Times New Roman"/>
                <a:cs typeface="Times New Roman"/>
              </a:rPr>
              <a:t>new</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ArrayAdapter</a:t>
            </a:r>
            <a:r>
              <a:rPr lang="en-US" sz="1500" b="1" dirty="0">
                <a:solidFill>
                  <a:srgbClr val="000080"/>
                </a:solidFill>
                <a:latin typeface="Courier New"/>
                <a:ea typeface="Times New Roman"/>
                <a:cs typeface="Times New Roman"/>
              </a:rPr>
              <a:t>&lt;</a:t>
            </a:r>
            <a:r>
              <a:rPr lang="en-US" sz="1500" dirty="0" err="1">
                <a:solidFill>
                  <a:srgbClr val="000000"/>
                </a:solidFill>
                <a:latin typeface="Courier New"/>
                <a:ea typeface="Times New Roman"/>
                <a:cs typeface="Times New Roman"/>
              </a:rPr>
              <a:t>Categorie</a:t>
            </a:r>
            <a:r>
              <a:rPr lang="en-US" sz="1500" b="1" dirty="0">
                <a:solidFill>
                  <a:srgbClr val="000080"/>
                </a:solidFill>
                <a:latin typeface="Courier New"/>
                <a:ea typeface="Times New Roman"/>
                <a:cs typeface="Times New Roman"/>
              </a:rPr>
              <a:t>&gt;(</a:t>
            </a:r>
            <a:r>
              <a:rPr lang="en-US" sz="1500" b="1" dirty="0">
                <a:solidFill>
                  <a:srgbClr val="0000FF"/>
                </a:solidFill>
                <a:latin typeface="Courier New"/>
                <a:ea typeface="Times New Roman"/>
                <a:cs typeface="Times New Roman"/>
              </a:rPr>
              <a:t>this</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dirty="0" smtClean="0">
                <a:solidFill>
                  <a:srgbClr val="000000"/>
                </a:solidFill>
                <a:latin typeface="Courier New"/>
                <a:ea typeface="Times New Roman"/>
                <a:cs typeface="Times New Roman"/>
              </a:rPr>
              <a:t>         </a:t>
            </a:r>
          </a:p>
          <a:p>
            <a:pPr marL="109728" indent="0">
              <a:buNone/>
            </a:pPr>
            <a:r>
              <a:rPr lang="en-US" sz="1500" dirty="0">
                <a:solidFill>
                  <a:srgbClr val="000000"/>
                </a:solidFill>
                <a:latin typeface="Courier New"/>
                <a:ea typeface="Times New Roman"/>
                <a:cs typeface="Times New Roman"/>
              </a:rPr>
              <a:t> </a:t>
            </a:r>
            <a:r>
              <a:rPr lang="en-US" sz="1500" dirty="0" smtClean="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android</a:t>
            </a:r>
            <a:r>
              <a:rPr lang="en-US" sz="1500" b="1" dirty="0" err="1" smtClean="0">
                <a:solidFill>
                  <a:srgbClr val="000080"/>
                </a:solidFill>
                <a:latin typeface="Courier New"/>
                <a:ea typeface="Times New Roman"/>
                <a:cs typeface="Times New Roman"/>
              </a:rPr>
              <a:t>.</a:t>
            </a:r>
            <a:r>
              <a:rPr lang="en-US" sz="1500" dirty="0" err="1" smtClean="0">
                <a:solidFill>
                  <a:srgbClr val="000000"/>
                </a:solidFill>
                <a:latin typeface="Courier New"/>
                <a:ea typeface="Times New Roman"/>
                <a:cs typeface="Times New Roman"/>
              </a:rPr>
              <a:t>R</a:t>
            </a:r>
            <a:r>
              <a:rPr lang="en-US" sz="1500" b="1" dirty="0" err="1" smtClean="0">
                <a:solidFill>
                  <a:srgbClr val="000080"/>
                </a:solidFill>
                <a:latin typeface="Courier New"/>
                <a:ea typeface="Times New Roman"/>
                <a:cs typeface="Times New Roman"/>
              </a:rPr>
              <a:t>.</a:t>
            </a:r>
            <a:r>
              <a:rPr lang="en-US" sz="1500" dirty="0" err="1" smtClean="0">
                <a:solidFill>
                  <a:srgbClr val="000000"/>
                </a:solidFill>
                <a:latin typeface="Courier New"/>
                <a:ea typeface="Times New Roman"/>
                <a:cs typeface="Times New Roman"/>
              </a:rPr>
              <a:t>layout</a:t>
            </a:r>
            <a:r>
              <a:rPr lang="en-US" sz="1500" b="1" dirty="0" err="1" smtClean="0">
                <a:solidFill>
                  <a:srgbClr val="000080"/>
                </a:solidFill>
                <a:latin typeface="Courier New"/>
                <a:ea typeface="Times New Roman"/>
                <a:cs typeface="Times New Roman"/>
              </a:rPr>
              <a:t>.</a:t>
            </a:r>
            <a:r>
              <a:rPr lang="en-US" sz="1500" dirty="0" err="1" smtClean="0">
                <a:solidFill>
                  <a:srgbClr val="000000"/>
                </a:solidFill>
                <a:latin typeface="Courier New"/>
                <a:ea typeface="Times New Roman"/>
                <a:cs typeface="Times New Roman"/>
              </a:rPr>
              <a:t>simple_spinner_item</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categories</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fr-FR" sz="1600" dirty="0" smtClean="0">
                <a:solidFill>
                  <a:srgbClr val="000000"/>
                </a:solidFill>
              </a:rPr>
              <a:t/>
            </a:r>
            <a:br>
              <a:rPr lang="fr-FR" sz="1600" dirty="0" smtClean="0">
                <a:solidFill>
                  <a:srgbClr val="000000"/>
                </a:solidFill>
              </a:rPr>
            </a:br>
            <a:r>
              <a:rPr lang="fr-FR" sz="1600" dirty="0" smtClean="0">
                <a:solidFill>
                  <a:srgbClr val="000000"/>
                </a:solidFill>
              </a:rPr>
              <a:t/>
            </a:r>
            <a:br>
              <a:rPr lang="fr-FR" sz="1600" dirty="0" smtClean="0">
                <a:solidFill>
                  <a:srgbClr val="000000"/>
                </a:solidFill>
              </a:rPr>
            </a:br>
            <a:r>
              <a:rPr lang="fr-FR" sz="1600" dirty="0" smtClean="0">
                <a:solidFill>
                  <a:srgbClr val="000000"/>
                </a:solidFill>
              </a:rPr>
              <a:t>        </a:t>
            </a:r>
            <a:r>
              <a:rPr lang="fr-FR" sz="1600" dirty="0" smtClean="0">
                <a:solidFill>
                  <a:srgbClr val="880000"/>
                </a:solidFill>
              </a:rPr>
              <a:t>// Must </a:t>
            </a:r>
            <a:r>
              <a:rPr lang="fr-FR" sz="1600" dirty="0" err="1" smtClean="0">
                <a:solidFill>
                  <a:srgbClr val="880000"/>
                </a:solidFill>
              </a:rPr>
              <a:t>add</a:t>
            </a:r>
            <a:r>
              <a:rPr lang="fr-FR" sz="1600" dirty="0" smtClean="0">
                <a:solidFill>
                  <a:srgbClr val="880000"/>
                </a:solidFill>
              </a:rPr>
              <a:t> the </a:t>
            </a:r>
            <a:r>
              <a:rPr lang="fr-FR" sz="1600" dirty="0" err="1" smtClean="0">
                <a:solidFill>
                  <a:srgbClr val="880000"/>
                </a:solidFill>
              </a:rPr>
              <a:t>progress</a:t>
            </a:r>
            <a:r>
              <a:rPr lang="fr-FR" sz="1600" dirty="0" smtClean="0">
                <a:solidFill>
                  <a:srgbClr val="880000"/>
                </a:solidFill>
              </a:rPr>
              <a:t> bar to the </a:t>
            </a:r>
            <a:r>
              <a:rPr lang="fr-FR" sz="1600" dirty="0" err="1" smtClean="0">
                <a:solidFill>
                  <a:srgbClr val="880000"/>
                </a:solidFill>
              </a:rPr>
              <a:t>root</a:t>
            </a:r>
            <a:r>
              <a:rPr lang="fr-FR" sz="1600" dirty="0" smtClean="0">
                <a:solidFill>
                  <a:srgbClr val="880000"/>
                </a:solidFill>
              </a:rPr>
              <a:t> of the </a:t>
            </a:r>
            <a:r>
              <a:rPr lang="fr-FR" sz="1600" dirty="0" err="1" smtClean="0">
                <a:solidFill>
                  <a:srgbClr val="880000"/>
                </a:solidFill>
              </a:rPr>
              <a:t>layout</a:t>
            </a:r>
            <a:r>
              <a:rPr lang="fr-FR" sz="1600" dirty="0" smtClean="0">
                <a:solidFill>
                  <a:srgbClr val="000000"/>
                </a:solidFill>
              </a:rPr>
              <a:t/>
            </a:r>
            <a:br>
              <a:rPr lang="fr-FR" sz="1600" dirty="0" smtClean="0">
                <a:solidFill>
                  <a:srgbClr val="000000"/>
                </a:solidFill>
              </a:rPr>
            </a:br>
            <a:r>
              <a:rPr lang="fr-FR" sz="1600" dirty="0" smtClean="0">
                <a:solidFill>
                  <a:srgbClr val="000000"/>
                </a:solidFill>
              </a:rPr>
              <a:t>        </a:t>
            </a:r>
            <a:r>
              <a:rPr lang="fr-FR" sz="1600" dirty="0" err="1" smtClean="0">
                <a:solidFill>
                  <a:srgbClr val="660066"/>
                </a:solidFill>
              </a:rPr>
              <a:t>ViewGroup</a:t>
            </a:r>
            <a:r>
              <a:rPr lang="fr-FR" sz="1600" dirty="0" smtClean="0">
                <a:solidFill>
                  <a:srgbClr val="000000"/>
                </a:solidFill>
              </a:rPr>
              <a:t> </a:t>
            </a:r>
            <a:r>
              <a:rPr lang="fr-FR" sz="1600" dirty="0" err="1" smtClean="0">
                <a:solidFill>
                  <a:srgbClr val="000000"/>
                </a:solidFill>
              </a:rPr>
              <a:t>root</a:t>
            </a:r>
            <a:r>
              <a:rPr lang="fr-FR" sz="1600" dirty="0" smtClean="0">
                <a:solidFill>
                  <a:srgbClr val="000000"/>
                </a:solidFill>
              </a:rPr>
              <a:t> </a:t>
            </a:r>
            <a:r>
              <a:rPr lang="fr-FR" sz="1600" dirty="0" smtClean="0">
                <a:solidFill>
                  <a:srgbClr val="666600"/>
                </a:solidFill>
              </a:rPr>
              <a:t>=</a:t>
            </a:r>
            <a:r>
              <a:rPr lang="fr-FR" sz="1600" dirty="0" smtClean="0">
                <a:solidFill>
                  <a:srgbClr val="000000"/>
                </a:solidFill>
              </a:rPr>
              <a:t> </a:t>
            </a:r>
            <a:r>
              <a:rPr lang="fr-FR" sz="1600" dirty="0" smtClean="0">
                <a:solidFill>
                  <a:srgbClr val="666600"/>
                </a:solidFill>
              </a:rPr>
              <a:t>(</a:t>
            </a:r>
            <a:r>
              <a:rPr lang="fr-FR" sz="1600" dirty="0" err="1" smtClean="0">
                <a:solidFill>
                  <a:srgbClr val="660066"/>
                </a:solidFill>
              </a:rPr>
              <a:t>ViewGroup</a:t>
            </a:r>
            <a:r>
              <a:rPr lang="fr-FR" sz="1600" dirty="0" smtClean="0">
                <a:solidFill>
                  <a:srgbClr val="666600"/>
                </a:solidFill>
              </a:rPr>
              <a:t>)</a:t>
            </a:r>
            <a:r>
              <a:rPr lang="fr-FR" sz="1600" dirty="0" smtClean="0">
                <a:solidFill>
                  <a:srgbClr val="000000"/>
                </a:solidFill>
              </a:rPr>
              <a:t> </a:t>
            </a:r>
            <a:r>
              <a:rPr lang="fr-FR" sz="1600" dirty="0" err="1" smtClean="0">
                <a:solidFill>
                  <a:srgbClr val="000000"/>
                </a:solidFill>
              </a:rPr>
              <a:t>findViewById</a:t>
            </a:r>
            <a:r>
              <a:rPr lang="fr-FR" sz="1600" dirty="0" smtClean="0">
                <a:solidFill>
                  <a:srgbClr val="666600"/>
                </a:solidFill>
              </a:rPr>
              <a:t>(</a:t>
            </a:r>
            <a:r>
              <a:rPr lang="fr-FR" sz="1600" dirty="0" err="1" smtClean="0">
                <a:solidFill>
                  <a:srgbClr val="000000"/>
                </a:solidFill>
              </a:rPr>
              <a:t>android</a:t>
            </a:r>
            <a:r>
              <a:rPr lang="fr-FR" sz="1600" dirty="0" err="1" smtClean="0">
                <a:solidFill>
                  <a:srgbClr val="666600"/>
                </a:solidFill>
              </a:rPr>
              <a:t>.</a:t>
            </a:r>
            <a:r>
              <a:rPr lang="fr-FR" sz="1600" dirty="0" err="1" smtClean="0">
                <a:solidFill>
                  <a:srgbClr val="000000"/>
                </a:solidFill>
              </a:rPr>
              <a:t>R</a:t>
            </a:r>
            <a:r>
              <a:rPr lang="fr-FR" sz="1600" dirty="0" err="1" smtClean="0">
                <a:solidFill>
                  <a:srgbClr val="666600"/>
                </a:solidFill>
              </a:rPr>
              <a:t>.</a:t>
            </a:r>
            <a:r>
              <a:rPr lang="fr-FR" sz="1600" dirty="0" err="1" smtClean="0">
                <a:solidFill>
                  <a:srgbClr val="000000"/>
                </a:solidFill>
              </a:rPr>
              <a:t>id</a:t>
            </a:r>
            <a:r>
              <a:rPr lang="fr-FR" sz="1600" dirty="0" err="1" smtClean="0">
                <a:solidFill>
                  <a:srgbClr val="666600"/>
                </a:solidFill>
              </a:rPr>
              <a:t>.</a:t>
            </a:r>
            <a:r>
              <a:rPr lang="fr-FR" sz="1600" dirty="0" err="1" smtClean="0">
                <a:solidFill>
                  <a:srgbClr val="000000"/>
                </a:solidFill>
              </a:rPr>
              <a:t>content</a:t>
            </a:r>
            <a:r>
              <a:rPr lang="fr-FR" sz="1600" dirty="0" smtClean="0">
                <a:solidFill>
                  <a:srgbClr val="666600"/>
                </a:solidFill>
              </a:rPr>
              <a:t>);</a:t>
            </a:r>
            <a:r>
              <a:rPr lang="fr-FR" sz="1600" dirty="0" smtClean="0">
                <a:solidFill>
                  <a:srgbClr val="000000"/>
                </a:solidFill>
              </a:rPr>
              <a:t/>
            </a:r>
            <a:br>
              <a:rPr lang="fr-FR" sz="1600" dirty="0" smtClean="0">
                <a:solidFill>
                  <a:srgbClr val="000000"/>
                </a:solidFill>
              </a:rPr>
            </a:br>
            <a:r>
              <a:rPr lang="fr-FR" sz="1600" dirty="0" smtClean="0">
                <a:solidFill>
                  <a:srgbClr val="000000"/>
                </a:solidFill>
              </a:rPr>
              <a:t>        </a:t>
            </a:r>
            <a:r>
              <a:rPr lang="fr-FR" sz="1600" dirty="0" err="1" smtClean="0">
                <a:solidFill>
                  <a:srgbClr val="000000"/>
                </a:solidFill>
              </a:rPr>
              <a:t>root</a:t>
            </a:r>
            <a:r>
              <a:rPr lang="fr-FR" sz="1600" dirty="0" err="1" smtClean="0">
                <a:solidFill>
                  <a:srgbClr val="666600"/>
                </a:solidFill>
              </a:rPr>
              <a:t>.</a:t>
            </a:r>
            <a:r>
              <a:rPr lang="fr-FR" sz="1600" dirty="0" err="1" smtClean="0">
                <a:solidFill>
                  <a:srgbClr val="000000"/>
                </a:solidFill>
              </a:rPr>
              <a:t>addView</a:t>
            </a:r>
            <a:r>
              <a:rPr lang="fr-FR" sz="1600" dirty="0" smtClean="0">
                <a:solidFill>
                  <a:srgbClr val="666600"/>
                </a:solidFill>
              </a:rPr>
              <a:t>(</a:t>
            </a:r>
            <a:r>
              <a:rPr lang="fr-FR" sz="1600" dirty="0" err="1" smtClean="0">
                <a:solidFill>
                  <a:srgbClr val="000000"/>
                </a:solidFill>
              </a:rPr>
              <a:t>progressBar</a:t>
            </a:r>
            <a:r>
              <a:rPr lang="fr-FR" sz="1600" dirty="0" smtClean="0">
                <a:solidFill>
                  <a:srgbClr val="666600"/>
                </a:solidFill>
              </a:rPr>
              <a:t>);</a:t>
            </a:r>
            <a:endParaRPr lang="fr-FR" sz="1600" dirty="0">
              <a:solidFill>
                <a:srgbClr val="000000"/>
              </a:solidFill>
            </a:endParaRPr>
          </a:p>
          <a:p>
            <a:pPr marL="109728" indent="0">
              <a:buNone/>
            </a:pPr>
            <a:r>
              <a:rPr lang="fr-FR" sz="1600" dirty="0" smtClean="0">
                <a:solidFill>
                  <a:srgbClr val="000000"/>
                </a:solidFill>
              </a:rPr>
              <a:t/>
            </a:r>
            <a:br>
              <a:rPr lang="fr-FR" sz="1600" dirty="0" smtClean="0">
                <a:solidFill>
                  <a:srgbClr val="000000"/>
                </a:solidFill>
              </a:rPr>
            </a:br>
            <a:r>
              <a:rPr lang="fr-FR" sz="1600" dirty="0" smtClean="0">
                <a:solidFill>
                  <a:srgbClr val="000000"/>
                </a:solidFill>
              </a:rPr>
              <a:t>        </a:t>
            </a:r>
            <a:r>
              <a:rPr lang="fr-FR" sz="1600" dirty="0" err="1" smtClean="0">
                <a:solidFill>
                  <a:srgbClr val="000000"/>
                </a:solidFill>
              </a:rPr>
              <a:t>setListAdapter</a:t>
            </a:r>
            <a:r>
              <a:rPr lang="fr-FR" sz="1600" dirty="0" smtClean="0">
                <a:solidFill>
                  <a:srgbClr val="666600"/>
                </a:solidFill>
              </a:rPr>
              <a:t>(</a:t>
            </a:r>
            <a:r>
              <a:rPr lang="en-US" sz="1600" dirty="0" err="1">
                <a:solidFill>
                  <a:srgbClr val="000000"/>
                </a:solidFill>
                <a:latin typeface="Courier New"/>
                <a:ea typeface="Times New Roman"/>
                <a:cs typeface="Times New Roman"/>
              </a:rPr>
              <a:t>dataAdapter</a:t>
            </a:r>
            <a:r>
              <a:rPr lang="en-US" sz="1600" dirty="0">
                <a:solidFill>
                  <a:srgbClr val="000000"/>
                </a:solidFill>
                <a:latin typeface="Courier New"/>
                <a:ea typeface="Times New Roman"/>
                <a:cs typeface="Times New Roman"/>
              </a:rPr>
              <a:t> </a:t>
            </a:r>
            <a:r>
              <a:rPr lang="en-US" sz="1600" dirty="0" smtClean="0">
                <a:solidFill>
                  <a:srgbClr val="000000"/>
                </a:solidFill>
                <a:latin typeface="Courier New"/>
                <a:ea typeface="Times New Roman"/>
                <a:cs typeface="Times New Roman"/>
              </a:rPr>
              <a:t>)</a:t>
            </a:r>
            <a:r>
              <a:rPr lang="fr-FR" sz="1600" dirty="0" smtClean="0">
                <a:solidFill>
                  <a:srgbClr val="666600"/>
                </a:solidFill>
              </a:rPr>
              <a:t>;</a:t>
            </a:r>
            <a:r>
              <a:rPr lang="fr-FR" sz="1600" dirty="0" smtClean="0">
                <a:solidFill>
                  <a:srgbClr val="000000"/>
                </a:solidFill>
              </a:rPr>
              <a:t/>
            </a:r>
            <a:br>
              <a:rPr lang="fr-FR" sz="1600" dirty="0" smtClean="0">
                <a:solidFill>
                  <a:srgbClr val="000000"/>
                </a:solidFill>
              </a:rPr>
            </a:br>
            <a:r>
              <a:rPr lang="fr-FR" sz="1600" dirty="0" smtClean="0">
                <a:solidFill>
                  <a:srgbClr val="000000"/>
                </a:solidFill>
              </a:rPr>
              <a:t/>
            </a:r>
            <a:br>
              <a:rPr lang="fr-FR" sz="1600" dirty="0" smtClean="0">
                <a:solidFill>
                  <a:srgbClr val="000000"/>
                </a:solidFill>
              </a:rPr>
            </a:br>
            <a:r>
              <a:rPr lang="fr-FR" sz="1600" dirty="0" smtClean="0">
                <a:solidFill>
                  <a:srgbClr val="000000"/>
                </a:solidFill>
              </a:rPr>
              <a:t>  </a:t>
            </a:r>
            <a:br>
              <a:rPr lang="fr-FR" sz="1600" dirty="0" smtClean="0">
                <a:solidFill>
                  <a:srgbClr val="000000"/>
                </a:solidFill>
              </a:rPr>
            </a:br>
            <a:r>
              <a:rPr lang="fr-FR" sz="1600" dirty="0" smtClean="0">
                <a:solidFill>
                  <a:srgbClr val="000000"/>
                </a:solidFill>
              </a:rPr>
              <a:t>    </a:t>
            </a:r>
            <a:r>
              <a:rPr lang="fr-FR" sz="1600" dirty="0" smtClean="0">
                <a:solidFill>
                  <a:srgbClr val="666600"/>
                </a:solidFill>
              </a:rPr>
              <a:t>}</a:t>
            </a:r>
            <a:endParaRPr lang="en-US" sz="1600" dirty="0" smtClean="0">
              <a:solidFill>
                <a:srgbClr val="660066"/>
              </a:solidFill>
              <a:latin typeface="Courier New"/>
              <a:ea typeface="Times New Roman"/>
              <a:cs typeface="Times New Roman"/>
            </a:endParaRPr>
          </a:p>
          <a:p>
            <a:pPr marL="109728" indent="0">
              <a:buNone/>
            </a:pPr>
            <a:r>
              <a:rPr lang="en-US" sz="1600" dirty="0" smtClean="0">
                <a:solidFill>
                  <a:srgbClr val="660066"/>
                </a:solidFill>
                <a:latin typeface="Courier New"/>
                <a:ea typeface="Times New Roman"/>
                <a:cs typeface="Times New Roman"/>
              </a:rPr>
              <a:t>}</a:t>
            </a:r>
            <a:endParaRPr lang="fr-FR" sz="1500" dirty="0">
              <a:solidFill>
                <a:srgbClr val="000000"/>
              </a:solidFill>
              <a:latin typeface="Courier New"/>
              <a:ea typeface="Times New Roman"/>
              <a:cs typeface="Times New Roman"/>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83</a:t>
            </a:fld>
            <a:endParaRPr lang="en-US" dirty="0"/>
          </a:p>
        </p:txBody>
      </p:sp>
      <p:sp>
        <p:nvSpPr>
          <p:cNvPr id="2" name="Title 1"/>
          <p:cNvSpPr>
            <a:spLocks noGrp="1"/>
          </p:cNvSpPr>
          <p:nvPr>
            <p:ph type="title"/>
          </p:nvPr>
        </p:nvSpPr>
        <p:spPr/>
        <p:txBody>
          <a:bodyPr/>
          <a:lstStyle/>
          <a:p>
            <a:pPr algn="ctr"/>
            <a:r>
              <a:rPr lang="fr-FR" dirty="0" err="1" smtClean="0"/>
              <a:t>Listview</a:t>
            </a:r>
            <a:r>
              <a:rPr lang="fr-FR" dirty="0" smtClean="0"/>
              <a:t> </a:t>
            </a:r>
            <a:endParaRPr lang="fr-FR" dirty="0"/>
          </a:p>
        </p:txBody>
      </p:sp>
    </p:spTree>
    <p:extLst>
      <p:ext uri="{BB962C8B-B14F-4D97-AF65-F5344CB8AC3E}">
        <p14:creationId xmlns:p14="http://schemas.microsoft.com/office/powerpoint/2010/main" val="133944167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lvl="0">
              <a:buClr>
                <a:srgbClr val="2DA2BF"/>
              </a:buClr>
            </a:pPr>
            <a:r>
              <a:rPr lang="fr-FR" dirty="0" smtClean="0">
                <a:solidFill>
                  <a:prstClr val="black"/>
                </a:solidFill>
              </a:rPr>
              <a:t>Une </a:t>
            </a:r>
            <a:r>
              <a:rPr lang="fr-FR" dirty="0" err="1" smtClean="0">
                <a:solidFill>
                  <a:prstClr val="black"/>
                </a:solidFill>
              </a:rPr>
              <a:t>gridview</a:t>
            </a:r>
            <a:r>
              <a:rPr lang="fr-FR" dirty="0" smtClean="0">
                <a:solidFill>
                  <a:prstClr val="black"/>
                </a:solidFill>
              </a:rPr>
              <a:t> est une vue de groupe disposant des éléments déroulantes de manière bi dimensionnel dans une interface</a:t>
            </a:r>
            <a:endParaRPr lang="fr-FR" sz="1500" b="1" dirty="0">
              <a:solidFill>
                <a:srgbClr val="000080"/>
              </a:solidFill>
              <a:latin typeface="Courier New"/>
              <a:ea typeface="Times New Roman"/>
              <a:cs typeface="Times New Roman"/>
            </a:endParaRPr>
          </a:p>
          <a:p>
            <a:pPr marL="109728" lvl="0" indent="0">
              <a:lnSpc>
                <a:spcPct val="115000"/>
              </a:lnSpc>
              <a:buClr>
                <a:srgbClr val="2DA2BF"/>
              </a:buClr>
              <a:buNone/>
            </a:pPr>
            <a:endParaRPr lang="fr-FR" sz="1500" b="1" dirty="0">
              <a:solidFill>
                <a:srgbClr val="000080"/>
              </a:solidFill>
              <a:latin typeface="Courier New"/>
              <a:ea typeface="Calibri"/>
              <a:cs typeface="Times New Roman"/>
            </a:endParaRPr>
          </a:p>
          <a:p>
            <a:pPr lvl="0">
              <a:lnSpc>
                <a:spcPct val="115000"/>
              </a:lnSpc>
              <a:buClr>
                <a:srgbClr val="2DA2BF"/>
              </a:buClr>
            </a:pPr>
            <a:r>
              <a:rPr lang="fr-FR" dirty="0" smtClean="0">
                <a:solidFill>
                  <a:prstClr val="black"/>
                </a:solidFill>
              </a:rPr>
              <a:t>Une </a:t>
            </a:r>
            <a:r>
              <a:rPr lang="fr-FR" dirty="0" err="1" smtClean="0">
                <a:solidFill>
                  <a:prstClr val="black"/>
                </a:solidFill>
              </a:rPr>
              <a:t>gridview</a:t>
            </a:r>
            <a:r>
              <a:rPr lang="fr-FR" dirty="0" smtClean="0">
                <a:solidFill>
                  <a:prstClr val="black"/>
                </a:solidFill>
              </a:rPr>
              <a:t> utilise des </a:t>
            </a:r>
            <a:r>
              <a:rPr lang="fr-FR" dirty="0" err="1" smtClean="0">
                <a:solidFill>
                  <a:prstClr val="black"/>
                </a:solidFill>
              </a:rPr>
              <a:t>adapters</a:t>
            </a:r>
            <a:r>
              <a:rPr lang="fr-FR" dirty="0" smtClean="0">
                <a:solidFill>
                  <a:prstClr val="black"/>
                </a:solidFill>
              </a:rPr>
              <a:t> pour remplir son contenu en fonction de la collection d’objets qui lui est fournie. </a:t>
            </a:r>
          </a:p>
          <a:p>
            <a:pPr lvl="0">
              <a:lnSpc>
                <a:spcPct val="115000"/>
              </a:lnSpc>
              <a:buClr>
                <a:srgbClr val="2DA2BF"/>
              </a:buClr>
            </a:pPr>
            <a:endParaRPr lang="fr-FR" sz="1500" dirty="0">
              <a:solidFill>
                <a:srgbClr val="000000"/>
              </a:solidFill>
              <a:latin typeface="Courier New"/>
              <a:ea typeface="Times New Roman"/>
              <a:cs typeface="Times New Roman"/>
            </a:endParaRPr>
          </a:p>
          <a:p>
            <a:endParaRPr lang="fr-FR" sz="1500" dirty="0">
              <a:solidFill>
                <a:srgbClr val="000000"/>
              </a:solidFill>
              <a:latin typeface="Courier New"/>
              <a:ea typeface="Times New Roman"/>
              <a:cs typeface="Times New Roman"/>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84</a:t>
            </a:fld>
            <a:endParaRPr lang="en-US" dirty="0"/>
          </a:p>
        </p:txBody>
      </p:sp>
      <p:sp>
        <p:nvSpPr>
          <p:cNvPr id="2" name="Title 1"/>
          <p:cNvSpPr>
            <a:spLocks noGrp="1"/>
          </p:cNvSpPr>
          <p:nvPr>
            <p:ph type="title"/>
          </p:nvPr>
        </p:nvSpPr>
        <p:spPr/>
        <p:txBody>
          <a:bodyPr/>
          <a:lstStyle/>
          <a:p>
            <a:pPr algn="ctr"/>
            <a:r>
              <a:rPr lang="fr-FR" dirty="0" err="1" smtClean="0"/>
              <a:t>GridView</a:t>
            </a:r>
            <a:endParaRPr lang="fr-FR" dirty="0"/>
          </a:p>
        </p:txBody>
      </p:sp>
      <p:pic>
        <p:nvPicPr>
          <p:cNvPr id="16386" name="Picture 2" descr="http://developer.android.com/images/ui/grid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1090" y="4780076"/>
            <a:ext cx="1905000" cy="140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7010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109728" indent="0">
              <a:buNone/>
            </a:pPr>
            <a:r>
              <a:rPr lang="fr-FR" dirty="0">
                <a:solidFill>
                  <a:prstClr val="black"/>
                </a:solidFill>
              </a:rPr>
              <a:t>Une </a:t>
            </a:r>
            <a:r>
              <a:rPr lang="fr-FR" dirty="0" err="1">
                <a:solidFill>
                  <a:prstClr val="black"/>
                </a:solidFill>
              </a:rPr>
              <a:t>griview</a:t>
            </a:r>
            <a:r>
              <a:rPr lang="fr-FR" dirty="0">
                <a:solidFill>
                  <a:prstClr val="black"/>
                </a:solidFill>
              </a:rPr>
              <a:t> peut être utilisée comme racine d’une interface</a:t>
            </a:r>
          </a:p>
          <a:p>
            <a:pPr marL="109728" indent="0">
              <a:buNone/>
            </a:pPr>
            <a:r>
              <a:rPr lang="fr-FR" sz="1600" dirty="0">
                <a:solidFill>
                  <a:srgbClr val="666600"/>
                </a:solidFill>
              </a:rPr>
              <a:t>&lt;?</a:t>
            </a:r>
            <a:r>
              <a:rPr lang="fr-FR" sz="1600" dirty="0" err="1">
                <a:solidFill>
                  <a:srgbClr val="000000"/>
                </a:solidFill>
              </a:rPr>
              <a:t>xml</a:t>
            </a:r>
            <a:r>
              <a:rPr lang="fr-FR" sz="1600" dirty="0">
                <a:solidFill>
                  <a:srgbClr val="000000"/>
                </a:solidFill>
              </a:rPr>
              <a:t> version</a:t>
            </a:r>
            <a:r>
              <a:rPr lang="fr-FR" sz="1600" dirty="0">
                <a:solidFill>
                  <a:srgbClr val="666600"/>
                </a:solidFill>
              </a:rPr>
              <a:t>=</a:t>
            </a:r>
            <a:r>
              <a:rPr lang="fr-FR" sz="1600" dirty="0">
                <a:solidFill>
                  <a:srgbClr val="008800"/>
                </a:solidFill>
              </a:rPr>
              <a:t>"1.0"</a:t>
            </a:r>
            <a:r>
              <a:rPr lang="fr-FR" sz="1600" dirty="0">
                <a:solidFill>
                  <a:srgbClr val="000000"/>
                </a:solidFill>
              </a:rPr>
              <a:t> </a:t>
            </a:r>
            <a:r>
              <a:rPr lang="fr-FR" sz="1600" dirty="0" err="1">
                <a:solidFill>
                  <a:srgbClr val="000000"/>
                </a:solidFill>
              </a:rPr>
              <a:t>encoding</a:t>
            </a:r>
            <a:r>
              <a:rPr lang="fr-FR" sz="1600" dirty="0">
                <a:solidFill>
                  <a:srgbClr val="666600"/>
                </a:solidFill>
              </a:rPr>
              <a:t>=</a:t>
            </a:r>
            <a:r>
              <a:rPr lang="fr-FR" sz="1600" dirty="0">
                <a:solidFill>
                  <a:srgbClr val="008800"/>
                </a:solidFill>
              </a:rPr>
              <a:t>"utf-8"</a:t>
            </a:r>
            <a:r>
              <a:rPr lang="fr-FR" sz="1600" dirty="0">
                <a:solidFill>
                  <a:srgbClr val="666600"/>
                </a:solidFill>
              </a:rPr>
              <a:t>?&gt;</a:t>
            </a:r>
            <a:r>
              <a:rPr lang="fr-FR" sz="1600" dirty="0">
                <a:solidFill>
                  <a:srgbClr val="000000"/>
                </a:solidFill>
              </a:rPr>
              <a:t/>
            </a:r>
            <a:br>
              <a:rPr lang="fr-FR" sz="1600" dirty="0">
                <a:solidFill>
                  <a:srgbClr val="000000"/>
                </a:solidFill>
              </a:rPr>
            </a:br>
            <a:r>
              <a:rPr lang="fr-FR" sz="1600" dirty="0">
                <a:solidFill>
                  <a:srgbClr val="000088"/>
                </a:solidFill>
              </a:rPr>
              <a:t>&lt;</a:t>
            </a:r>
            <a:r>
              <a:rPr lang="fr-FR" sz="1600" dirty="0" err="1">
                <a:solidFill>
                  <a:srgbClr val="000088"/>
                </a:solidFill>
              </a:rPr>
              <a:t>GridView</a:t>
            </a:r>
            <a:r>
              <a:rPr lang="fr-FR" sz="1600" dirty="0">
                <a:solidFill>
                  <a:srgbClr val="000000"/>
                </a:solidFill>
              </a:rPr>
              <a:t> </a:t>
            </a:r>
            <a:r>
              <a:rPr lang="fr-FR" sz="1600" dirty="0" err="1">
                <a:solidFill>
                  <a:srgbClr val="882288"/>
                </a:solidFill>
              </a:rPr>
              <a:t>xmlns:android</a:t>
            </a:r>
            <a:r>
              <a:rPr lang="fr-FR" sz="1600" dirty="0">
                <a:solidFill>
                  <a:srgbClr val="666600"/>
                </a:solidFill>
              </a:rPr>
              <a:t>=</a:t>
            </a:r>
            <a:r>
              <a:rPr lang="fr-FR" sz="1600" dirty="0">
                <a:solidFill>
                  <a:srgbClr val="008800"/>
                </a:solidFill>
              </a:rPr>
              <a:t>"http://schemas.android.com/</a:t>
            </a:r>
            <a:r>
              <a:rPr lang="fr-FR" sz="1600" dirty="0" err="1">
                <a:solidFill>
                  <a:srgbClr val="008800"/>
                </a:solidFill>
              </a:rPr>
              <a:t>apk</a:t>
            </a:r>
            <a:r>
              <a:rPr lang="fr-FR" sz="1600" dirty="0">
                <a:solidFill>
                  <a:srgbClr val="008800"/>
                </a:solidFill>
              </a:rPr>
              <a:t>/</a:t>
            </a:r>
            <a:r>
              <a:rPr lang="fr-FR" sz="1600" dirty="0" err="1">
                <a:solidFill>
                  <a:srgbClr val="008800"/>
                </a:solidFill>
              </a:rPr>
              <a:t>res</a:t>
            </a:r>
            <a:r>
              <a:rPr lang="fr-FR" sz="1600" dirty="0">
                <a:solidFill>
                  <a:srgbClr val="008800"/>
                </a:solidFill>
              </a:rPr>
              <a:t>/</a:t>
            </a:r>
            <a:r>
              <a:rPr lang="fr-FR" sz="1600" dirty="0" err="1">
                <a:solidFill>
                  <a:srgbClr val="008800"/>
                </a:solidFill>
              </a:rPr>
              <a:t>android</a:t>
            </a:r>
            <a:r>
              <a:rPr lang="fr-FR" sz="1600" dirty="0">
                <a:solidFill>
                  <a:srgbClr val="008800"/>
                </a:solidFill>
              </a:rPr>
              <a:t>"</a:t>
            </a:r>
            <a:r>
              <a:rPr lang="fr-FR" sz="1600" dirty="0">
                <a:solidFill>
                  <a:srgbClr val="000000"/>
                </a:solidFill>
              </a:rPr>
              <a:t> </a:t>
            </a:r>
            <a:br>
              <a:rPr lang="fr-FR" sz="1600" dirty="0">
                <a:solidFill>
                  <a:srgbClr val="000000"/>
                </a:solidFill>
              </a:rPr>
            </a:br>
            <a:r>
              <a:rPr lang="fr-FR" sz="1600" dirty="0">
                <a:solidFill>
                  <a:srgbClr val="000000"/>
                </a:solidFill>
              </a:rPr>
              <a:t>    </a:t>
            </a:r>
            <a:r>
              <a:rPr lang="fr-FR" sz="1600" dirty="0" err="1">
                <a:solidFill>
                  <a:srgbClr val="882288"/>
                </a:solidFill>
              </a:rPr>
              <a:t>android:id</a:t>
            </a:r>
            <a:r>
              <a:rPr lang="fr-FR" sz="1600" dirty="0">
                <a:solidFill>
                  <a:srgbClr val="666600"/>
                </a:solidFill>
              </a:rPr>
              <a:t>=</a:t>
            </a:r>
            <a:r>
              <a:rPr lang="fr-FR" sz="1600" dirty="0">
                <a:solidFill>
                  <a:srgbClr val="008800"/>
                </a:solidFill>
              </a:rPr>
              <a:t>"@+id/</a:t>
            </a:r>
            <a:r>
              <a:rPr lang="fr-FR" sz="1600" dirty="0" err="1">
                <a:solidFill>
                  <a:srgbClr val="008800"/>
                </a:solidFill>
              </a:rPr>
              <a:t>gridview</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android:layout_width</a:t>
            </a:r>
            <a:r>
              <a:rPr lang="fr-FR" sz="1600" dirty="0">
                <a:solidFill>
                  <a:srgbClr val="666600"/>
                </a:solidFill>
              </a:rPr>
              <a:t>=</a:t>
            </a:r>
            <a:r>
              <a:rPr lang="fr-FR" sz="1600" dirty="0">
                <a:solidFill>
                  <a:srgbClr val="008800"/>
                </a:solidFill>
              </a:rPr>
              <a:t>"</a:t>
            </a:r>
            <a:r>
              <a:rPr lang="fr-FR" sz="1600" dirty="0" err="1">
                <a:solidFill>
                  <a:srgbClr val="008800"/>
                </a:solidFill>
              </a:rPr>
              <a:t>fill_parent</a:t>
            </a:r>
            <a:r>
              <a:rPr lang="fr-FR" sz="1600" dirty="0">
                <a:solidFill>
                  <a:srgbClr val="008800"/>
                </a:solidFill>
              </a:rPr>
              <a:t>"</a:t>
            </a:r>
            <a:r>
              <a:rPr lang="fr-FR" sz="1600" dirty="0">
                <a:solidFill>
                  <a:srgbClr val="000000"/>
                </a:solidFill>
              </a:rPr>
              <a:t> </a:t>
            </a:r>
            <a:br>
              <a:rPr lang="fr-FR" sz="1600" dirty="0">
                <a:solidFill>
                  <a:srgbClr val="000000"/>
                </a:solidFill>
              </a:rPr>
            </a:br>
            <a:r>
              <a:rPr lang="fr-FR" sz="1600" dirty="0">
                <a:solidFill>
                  <a:srgbClr val="000000"/>
                </a:solidFill>
              </a:rPr>
              <a:t>    </a:t>
            </a:r>
            <a:r>
              <a:rPr lang="fr-FR" sz="1600" dirty="0" err="1">
                <a:solidFill>
                  <a:srgbClr val="882288"/>
                </a:solidFill>
              </a:rPr>
              <a:t>android:layout_height</a:t>
            </a:r>
            <a:r>
              <a:rPr lang="fr-FR" sz="1600" dirty="0">
                <a:solidFill>
                  <a:srgbClr val="666600"/>
                </a:solidFill>
              </a:rPr>
              <a:t>=</a:t>
            </a:r>
            <a:r>
              <a:rPr lang="fr-FR" sz="1600" dirty="0">
                <a:solidFill>
                  <a:srgbClr val="008800"/>
                </a:solidFill>
              </a:rPr>
              <a:t>"</a:t>
            </a:r>
            <a:r>
              <a:rPr lang="fr-FR" sz="1600" dirty="0" err="1">
                <a:solidFill>
                  <a:srgbClr val="008800"/>
                </a:solidFill>
              </a:rPr>
              <a:t>fill_parent</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android:columnWidth</a:t>
            </a:r>
            <a:r>
              <a:rPr lang="fr-FR" sz="1600" dirty="0">
                <a:solidFill>
                  <a:srgbClr val="666600"/>
                </a:solidFill>
              </a:rPr>
              <a:t>=</a:t>
            </a:r>
            <a:r>
              <a:rPr lang="fr-FR" sz="1600" dirty="0">
                <a:solidFill>
                  <a:srgbClr val="008800"/>
                </a:solidFill>
              </a:rPr>
              <a:t>"90dp"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android:numColumns</a:t>
            </a:r>
            <a:r>
              <a:rPr lang="fr-FR" sz="1600" dirty="0">
                <a:solidFill>
                  <a:srgbClr val="666600"/>
                </a:solidFill>
              </a:rPr>
              <a:t>=</a:t>
            </a:r>
            <a:r>
              <a:rPr lang="fr-FR" sz="1600" dirty="0">
                <a:solidFill>
                  <a:srgbClr val="008800"/>
                </a:solidFill>
              </a:rPr>
              <a:t>"</a:t>
            </a:r>
            <a:r>
              <a:rPr lang="fr-FR" sz="1600" dirty="0" err="1">
                <a:solidFill>
                  <a:srgbClr val="008800"/>
                </a:solidFill>
              </a:rPr>
              <a:t>auto_fit</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android:verticalSpacing</a:t>
            </a:r>
            <a:r>
              <a:rPr lang="fr-FR" sz="1600" dirty="0">
                <a:solidFill>
                  <a:srgbClr val="666600"/>
                </a:solidFill>
              </a:rPr>
              <a:t>=</a:t>
            </a:r>
            <a:r>
              <a:rPr lang="fr-FR" sz="1600" dirty="0">
                <a:solidFill>
                  <a:srgbClr val="008800"/>
                </a:solidFill>
              </a:rPr>
              <a:t>"10dp"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android:horizontalSpacing</a:t>
            </a:r>
            <a:r>
              <a:rPr lang="fr-FR" sz="1600" dirty="0">
                <a:solidFill>
                  <a:srgbClr val="666600"/>
                </a:solidFill>
              </a:rPr>
              <a:t>=</a:t>
            </a:r>
            <a:r>
              <a:rPr lang="fr-FR" sz="1600" dirty="0">
                <a:solidFill>
                  <a:srgbClr val="008800"/>
                </a:solidFill>
              </a:rPr>
              <a:t>"10dp"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android:stretchMode</a:t>
            </a:r>
            <a:r>
              <a:rPr lang="fr-FR" sz="1600" dirty="0">
                <a:solidFill>
                  <a:srgbClr val="666600"/>
                </a:solidFill>
              </a:rPr>
              <a:t>=</a:t>
            </a:r>
            <a:r>
              <a:rPr lang="fr-FR" sz="1600" dirty="0">
                <a:solidFill>
                  <a:srgbClr val="008800"/>
                </a:solidFill>
              </a:rPr>
              <a:t>"</a:t>
            </a:r>
            <a:r>
              <a:rPr lang="fr-FR" sz="1600" dirty="0" err="1">
                <a:solidFill>
                  <a:srgbClr val="008800"/>
                </a:solidFill>
              </a:rPr>
              <a:t>columnWidth</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android:gravity</a:t>
            </a:r>
            <a:r>
              <a:rPr lang="fr-FR" sz="1600" dirty="0">
                <a:solidFill>
                  <a:srgbClr val="666600"/>
                </a:solidFill>
              </a:rPr>
              <a:t>=</a:t>
            </a:r>
            <a:r>
              <a:rPr lang="fr-FR" sz="1600" dirty="0">
                <a:solidFill>
                  <a:srgbClr val="008800"/>
                </a:solidFill>
              </a:rPr>
              <a:t>"center"</a:t>
            </a:r>
            <a:r>
              <a:rPr lang="fr-FR" sz="1600" dirty="0">
                <a:solidFill>
                  <a:srgbClr val="000000"/>
                </a:solidFill>
              </a:rPr>
              <a:t/>
            </a:r>
            <a:br>
              <a:rPr lang="fr-FR" sz="1600" dirty="0">
                <a:solidFill>
                  <a:srgbClr val="000000"/>
                </a:solidFill>
              </a:rPr>
            </a:br>
            <a:r>
              <a:rPr lang="fr-FR" sz="1600" dirty="0">
                <a:solidFill>
                  <a:srgbClr val="000088"/>
                </a:solidFill>
              </a:rPr>
              <a:t>/&gt;</a:t>
            </a:r>
            <a:endParaRPr lang="fr-FR" sz="1500" dirty="0">
              <a:solidFill>
                <a:srgbClr val="000000"/>
              </a:solidFill>
              <a:latin typeface="Courier New"/>
              <a:ea typeface="Times New Roman"/>
              <a:cs typeface="Times New Roman"/>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85</a:t>
            </a:fld>
            <a:endParaRPr lang="en-US" dirty="0"/>
          </a:p>
        </p:txBody>
      </p:sp>
      <p:sp>
        <p:nvSpPr>
          <p:cNvPr id="2" name="Title 1"/>
          <p:cNvSpPr>
            <a:spLocks noGrp="1"/>
          </p:cNvSpPr>
          <p:nvPr>
            <p:ph type="title"/>
          </p:nvPr>
        </p:nvSpPr>
        <p:spPr/>
        <p:txBody>
          <a:bodyPr/>
          <a:lstStyle/>
          <a:p>
            <a:pPr algn="ctr"/>
            <a:r>
              <a:rPr lang="fr-FR" dirty="0" err="1" smtClean="0"/>
              <a:t>GridView</a:t>
            </a:r>
            <a:endParaRPr lang="fr-FR" dirty="0"/>
          </a:p>
        </p:txBody>
      </p:sp>
    </p:spTree>
    <p:extLst>
      <p:ext uri="{BB962C8B-B14F-4D97-AF65-F5344CB8AC3E}">
        <p14:creationId xmlns:p14="http://schemas.microsoft.com/office/powerpoint/2010/main" val="63559298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7500" lnSpcReduction="20000"/>
          </a:bodyPr>
          <a:lstStyle/>
          <a:p>
            <a:pPr marL="109728" indent="0">
              <a:buNone/>
            </a:pPr>
            <a:r>
              <a:rPr lang="fr-FR" dirty="0" smtClean="0">
                <a:solidFill>
                  <a:prstClr val="black"/>
                </a:solidFill>
              </a:rPr>
              <a:t>Peut être utilisée comme sous vue d’un gabarit</a:t>
            </a:r>
            <a:endParaRPr lang="fr-FR" dirty="0">
              <a:solidFill>
                <a:prstClr val="black"/>
              </a:solidFill>
            </a:endParaRPr>
          </a:p>
          <a:p>
            <a:pPr marL="109728" indent="0">
              <a:buNone/>
            </a:pPr>
            <a:endParaRPr lang="fr-FR" sz="1600" dirty="0" smtClean="0">
              <a:solidFill>
                <a:srgbClr val="666600"/>
              </a:solidFill>
            </a:endParaRPr>
          </a:p>
          <a:p>
            <a:pPr marL="109728" indent="0">
              <a:buNone/>
            </a:pPr>
            <a:r>
              <a:rPr lang="fr-FR" sz="1600" dirty="0" smtClean="0">
                <a:solidFill>
                  <a:srgbClr val="666600"/>
                </a:solidFill>
              </a:rPr>
              <a:t>&lt;?</a:t>
            </a:r>
            <a:r>
              <a:rPr lang="fr-FR" sz="1600" dirty="0" err="1">
                <a:solidFill>
                  <a:srgbClr val="000000"/>
                </a:solidFill>
              </a:rPr>
              <a:t>xml</a:t>
            </a:r>
            <a:r>
              <a:rPr lang="fr-FR" sz="1600" dirty="0">
                <a:solidFill>
                  <a:srgbClr val="000000"/>
                </a:solidFill>
              </a:rPr>
              <a:t> version</a:t>
            </a:r>
            <a:r>
              <a:rPr lang="fr-FR" sz="1600" dirty="0">
                <a:solidFill>
                  <a:srgbClr val="666600"/>
                </a:solidFill>
              </a:rPr>
              <a:t>=</a:t>
            </a:r>
            <a:r>
              <a:rPr lang="fr-FR" sz="1600" dirty="0">
                <a:solidFill>
                  <a:srgbClr val="008800"/>
                </a:solidFill>
              </a:rPr>
              <a:t>"1.0"</a:t>
            </a:r>
            <a:r>
              <a:rPr lang="fr-FR" sz="1600" dirty="0">
                <a:solidFill>
                  <a:srgbClr val="000000"/>
                </a:solidFill>
              </a:rPr>
              <a:t> </a:t>
            </a:r>
            <a:r>
              <a:rPr lang="fr-FR" sz="1600" dirty="0" err="1">
                <a:solidFill>
                  <a:srgbClr val="000000"/>
                </a:solidFill>
              </a:rPr>
              <a:t>encoding</a:t>
            </a:r>
            <a:r>
              <a:rPr lang="fr-FR" sz="1600" dirty="0">
                <a:solidFill>
                  <a:srgbClr val="666600"/>
                </a:solidFill>
              </a:rPr>
              <a:t>=</a:t>
            </a:r>
            <a:r>
              <a:rPr lang="fr-FR" sz="1600" dirty="0">
                <a:solidFill>
                  <a:srgbClr val="008800"/>
                </a:solidFill>
              </a:rPr>
              <a:t>"utf-8"</a:t>
            </a:r>
            <a:r>
              <a:rPr lang="fr-FR" sz="1600" dirty="0">
                <a:solidFill>
                  <a:srgbClr val="666600"/>
                </a:solidFill>
              </a:rPr>
              <a:t>?&gt;</a:t>
            </a:r>
            <a:r>
              <a:rPr lang="fr-FR" sz="1600" dirty="0">
                <a:solidFill>
                  <a:srgbClr val="000000"/>
                </a:solidFill>
              </a:rPr>
              <a:t/>
            </a:r>
            <a:br>
              <a:rPr lang="fr-FR" sz="1600" dirty="0">
                <a:solidFill>
                  <a:srgbClr val="000000"/>
                </a:solidFill>
              </a:rPr>
            </a:br>
            <a:endParaRPr lang="fr-FR" sz="1600" dirty="0"/>
          </a:p>
          <a:p>
            <a:pPr marL="109728" indent="0">
              <a:buNone/>
            </a:pPr>
            <a:r>
              <a:rPr lang="fr-FR" sz="1600" dirty="0">
                <a:solidFill>
                  <a:srgbClr val="008080"/>
                </a:solidFill>
                <a:latin typeface="Consolas"/>
              </a:rPr>
              <a:t>&lt;</a:t>
            </a:r>
            <a:r>
              <a:rPr lang="fr-FR" sz="1600" dirty="0" err="1">
                <a:solidFill>
                  <a:srgbClr val="3F7F7F"/>
                </a:solidFill>
                <a:latin typeface="Consolas"/>
              </a:rPr>
              <a:t>RelativeLayout</a:t>
            </a:r>
            <a:r>
              <a:rPr lang="fr-FR" sz="1600" dirty="0">
                <a:solidFill>
                  <a:srgbClr val="3F7F7F"/>
                </a:solidFill>
                <a:latin typeface="Consolas"/>
              </a:rPr>
              <a:t> </a:t>
            </a:r>
            <a:r>
              <a:rPr lang="fr-FR" sz="1600" dirty="0" err="1">
                <a:solidFill>
                  <a:srgbClr val="7F007F"/>
                </a:solidFill>
                <a:latin typeface="Consolas"/>
              </a:rPr>
              <a:t>xmlns:android</a:t>
            </a:r>
            <a:r>
              <a:rPr lang="fr-FR" sz="1600" dirty="0">
                <a:solidFill>
                  <a:srgbClr val="000000"/>
                </a:solidFill>
                <a:latin typeface="Consolas"/>
              </a:rPr>
              <a:t>=</a:t>
            </a:r>
            <a:r>
              <a:rPr lang="fr-FR" sz="1600" i="1" dirty="0">
                <a:solidFill>
                  <a:srgbClr val="2A00FF"/>
                </a:solidFill>
                <a:latin typeface="Consolas"/>
              </a:rPr>
              <a:t>"http://schemas.android.com/</a:t>
            </a:r>
            <a:r>
              <a:rPr lang="fr-FR" sz="1600" i="1" dirty="0" err="1">
                <a:solidFill>
                  <a:srgbClr val="2A00FF"/>
                </a:solidFill>
                <a:latin typeface="Consolas"/>
              </a:rPr>
              <a:t>apk</a:t>
            </a:r>
            <a:r>
              <a:rPr lang="fr-FR" sz="1600" i="1" dirty="0">
                <a:solidFill>
                  <a:srgbClr val="2A00FF"/>
                </a:solidFill>
                <a:latin typeface="Consolas"/>
              </a:rPr>
              <a:t>/</a:t>
            </a:r>
            <a:r>
              <a:rPr lang="fr-FR" sz="1600" i="1" dirty="0" err="1">
                <a:solidFill>
                  <a:srgbClr val="2A00FF"/>
                </a:solidFill>
                <a:latin typeface="Consolas"/>
              </a:rPr>
              <a:t>res</a:t>
            </a:r>
            <a:r>
              <a:rPr lang="fr-FR" sz="1600" i="1" dirty="0">
                <a:solidFill>
                  <a:srgbClr val="2A00FF"/>
                </a:solidFill>
                <a:latin typeface="Consolas"/>
              </a:rPr>
              <a:t>/</a:t>
            </a:r>
            <a:r>
              <a:rPr lang="fr-FR" sz="1600" i="1" dirty="0" err="1">
                <a:solidFill>
                  <a:srgbClr val="2A00FF"/>
                </a:solidFill>
                <a:latin typeface="Consolas"/>
              </a:rPr>
              <a:t>android</a:t>
            </a:r>
            <a:r>
              <a:rPr lang="fr-FR" sz="1600" i="1" dirty="0">
                <a:solidFill>
                  <a:srgbClr val="2A00FF"/>
                </a:solidFill>
                <a:latin typeface="Consolas"/>
              </a:rPr>
              <a:t>"</a:t>
            </a:r>
          </a:p>
          <a:p>
            <a:pPr marL="109728" indent="0">
              <a:buNone/>
            </a:pPr>
            <a:r>
              <a:rPr lang="fr-FR" sz="1600" dirty="0">
                <a:latin typeface="Consolas"/>
              </a:rPr>
              <a:t>    </a:t>
            </a:r>
            <a:r>
              <a:rPr lang="fr-FR" sz="1600" dirty="0" err="1">
                <a:solidFill>
                  <a:srgbClr val="7F007F"/>
                </a:solidFill>
                <a:latin typeface="Consolas"/>
              </a:rPr>
              <a:t>xmlns:tools</a:t>
            </a:r>
            <a:r>
              <a:rPr lang="fr-FR" sz="1600" dirty="0">
                <a:solidFill>
                  <a:srgbClr val="000000"/>
                </a:solidFill>
                <a:latin typeface="Consolas"/>
              </a:rPr>
              <a:t>=</a:t>
            </a:r>
            <a:r>
              <a:rPr lang="fr-FR" sz="1600" i="1" dirty="0">
                <a:solidFill>
                  <a:srgbClr val="2A00FF"/>
                </a:solidFill>
                <a:latin typeface="Consolas"/>
              </a:rPr>
              <a:t>"http://schemas.android.com/</a:t>
            </a:r>
            <a:r>
              <a:rPr lang="fr-FR" sz="1600" i="1" dirty="0" err="1">
                <a:solidFill>
                  <a:srgbClr val="2A00FF"/>
                </a:solidFill>
                <a:latin typeface="Consolas"/>
              </a:rPr>
              <a:t>tools</a:t>
            </a:r>
            <a:r>
              <a:rPr lang="fr-FR" sz="1600" i="1" dirty="0">
                <a:solidFill>
                  <a:srgbClr val="2A00FF"/>
                </a:solidFill>
                <a:latin typeface="Consolas"/>
              </a:rPr>
              <a:t>"</a:t>
            </a:r>
          </a:p>
          <a:p>
            <a:pPr marL="109728" indent="0">
              <a:buNone/>
            </a:pPr>
            <a:r>
              <a:rPr lang="fr-FR" sz="1600" dirty="0">
                <a:latin typeface="Consolas"/>
              </a:rPr>
              <a:t>    </a:t>
            </a:r>
            <a:r>
              <a:rPr lang="fr-FR" sz="1600" dirty="0" err="1">
                <a:solidFill>
                  <a:srgbClr val="7F007F"/>
                </a:solidFill>
                <a:latin typeface="Consolas"/>
              </a:rPr>
              <a:t>android:id</a:t>
            </a:r>
            <a:r>
              <a:rPr lang="fr-FR" sz="1600" dirty="0">
                <a:solidFill>
                  <a:srgbClr val="000000"/>
                </a:solidFill>
                <a:latin typeface="Consolas"/>
              </a:rPr>
              <a:t>=</a:t>
            </a:r>
            <a:r>
              <a:rPr lang="fr-FR" sz="1600" i="1" dirty="0">
                <a:solidFill>
                  <a:srgbClr val="2A00FF"/>
                </a:solidFill>
                <a:latin typeface="Consolas"/>
              </a:rPr>
              <a:t>"@+id/</a:t>
            </a:r>
            <a:r>
              <a:rPr lang="fr-FR" sz="1600" i="1" dirty="0" err="1">
                <a:solidFill>
                  <a:srgbClr val="2A00FF"/>
                </a:solidFill>
                <a:latin typeface="Consolas"/>
              </a:rPr>
              <a:t>id_accueil</a:t>
            </a:r>
            <a:r>
              <a:rPr lang="fr-FR" sz="1600" i="1" dirty="0">
                <a:solidFill>
                  <a:srgbClr val="2A00FF"/>
                </a:solidFill>
                <a:latin typeface="Consolas"/>
              </a:rPr>
              <a:t>"</a:t>
            </a:r>
          </a:p>
          <a:p>
            <a:pPr marL="109728" indent="0">
              <a:buNone/>
            </a:pPr>
            <a:r>
              <a:rPr lang="fr-FR" sz="1600" dirty="0">
                <a:latin typeface="Consolas"/>
              </a:rPr>
              <a:t>    </a:t>
            </a:r>
            <a:r>
              <a:rPr lang="fr-FR" sz="1600" dirty="0" err="1">
                <a:solidFill>
                  <a:srgbClr val="7F007F"/>
                </a:solidFill>
                <a:latin typeface="Consolas"/>
              </a:rPr>
              <a:t>android:layout_width</a:t>
            </a:r>
            <a:r>
              <a:rPr lang="fr-FR" sz="1600" dirty="0">
                <a:solidFill>
                  <a:srgbClr val="000000"/>
                </a:solidFill>
                <a:latin typeface="Consolas"/>
              </a:rPr>
              <a:t>=</a:t>
            </a:r>
            <a:r>
              <a:rPr lang="fr-FR" sz="1600" i="1" dirty="0">
                <a:solidFill>
                  <a:srgbClr val="2A00FF"/>
                </a:solidFill>
                <a:latin typeface="Consolas"/>
              </a:rPr>
              <a:t>"</a:t>
            </a:r>
            <a:r>
              <a:rPr lang="fr-FR" sz="1600" i="1" dirty="0" err="1">
                <a:solidFill>
                  <a:srgbClr val="2A00FF"/>
                </a:solidFill>
                <a:latin typeface="Consolas"/>
              </a:rPr>
              <a:t>match_parent</a:t>
            </a:r>
            <a:r>
              <a:rPr lang="fr-FR" sz="1600" i="1" dirty="0">
                <a:solidFill>
                  <a:srgbClr val="2A00FF"/>
                </a:solidFill>
                <a:latin typeface="Consolas"/>
              </a:rPr>
              <a:t>"</a:t>
            </a:r>
          </a:p>
          <a:p>
            <a:pPr marL="109728" indent="0">
              <a:buNone/>
            </a:pPr>
            <a:r>
              <a:rPr lang="fr-FR" sz="1600" dirty="0">
                <a:latin typeface="Consolas"/>
              </a:rPr>
              <a:t>    </a:t>
            </a:r>
            <a:r>
              <a:rPr lang="fr-FR" sz="1600" dirty="0" err="1">
                <a:solidFill>
                  <a:srgbClr val="7F007F"/>
                </a:solidFill>
                <a:latin typeface="Consolas"/>
              </a:rPr>
              <a:t>android:layout_height</a:t>
            </a:r>
            <a:r>
              <a:rPr lang="fr-FR" sz="1600" dirty="0">
                <a:solidFill>
                  <a:srgbClr val="000000"/>
                </a:solidFill>
                <a:latin typeface="Consolas"/>
              </a:rPr>
              <a:t>=</a:t>
            </a:r>
            <a:r>
              <a:rPr lang="fr-FR" sz="1600" i="1" dirty="0">
                <a:solidFill>
                  <a:srgbClr val="2A00FF"/>
                </a:solidFill>
                <a:latin typeface="Consolas"/>
              </a:rPr>
              <a:t>"</a:t>
            </a:r>
            <a:r>
              <a:rPr lang="fr-FR" sz="1600" i="1" dirty="0" err="1">
                <a:solidFill>
                  <a:srgbClr val="2A00FF"/>
                </a:solidFill>
                <a:latin typeface="Consolas"/>
              </a:rPr>
              <a:t>match_parent</a:t>
            </a:r>
            <a:r>
              <a:rPr lang="fr-FR" sz="1600" i="1" dirty="0">
                <a:solidFill>
                  <a:srgbClr val="2A00FF"/>
                </a:solidFill>
                <a:latin typeface="Consolas"/>
              </a:rPr>
              <a:t>"</a:t>
            </a:r>
            <a:r>
              <a:rPr lang="fr-FR" sz="1600" i="1" dirty="0">
                <a:solidFill>
                  <a:srgbClr val="008080"/>
                </a:solidFill>
                <a:latin typeface="Consolas"/>
              </a:rPr>
              <a:t>&gt;</a:t>
            </a:r>
          </a:p>
          <a:p>
            <a:pPr marL="109728" indent="0">
              <a:buNone/>
            </a:pPr>
            <a:endParaRPr lang="fr-FR" sz="1600" dirty="0">
              <a:latin typeface="Consolas"/>
            </a:endParaRPr>
          </a:p>
          <a:p>
            <a:pPr marL="109728" lvl="0" indent="0">
              <a:buClr>
                <a:srgbClr val="2DA2BF"/>
              </a:buClr>
              <a:buNone/>
            </a:pPr>
            <a:r>
              <a:rPr lang="fr-FR" sz="1600" dirty="0">
                <a:solidFill>
                  <a:srgbClr val="000088"/>
                </a:solidFill>
              </a:rPr>
              <a:t>&lt;</a:t>
            </a:r>
            <a:r>
              <a:rPr lang="fr-FR" sz="1600" dirty="0" err="1">
                <a:solidFill>
                  <a:srgbClr val="000088"/>
                </a:solidFill>
              </a:rPr>
              <a:t>GridView</a:t>
            </a:r>
            <a:r>
              <a:rPr lang="fr-FR" sz="1600" dirty="0">
                <a:solidFill>
                  <a:srgbClr val="000000"/>
                </a:solidFill>
              </a:rPr>
              <a:t> </a:t>
            </a:r>
            <a:r>
              <a:rPr lang="fr-FR" sz="1600" b="1" dirty="0" err="1">
                <a:solidFill>
                  <a:srgbClr val="FF0000"/>
                </a:solidFill>
              </a:rPr>
              <a:t>xmlns:android</a:t>
            </a:r>
            <a:r>
              <a:rPr lang="fr-FR" sz="1600" b="1" dirty="0">
                <a:solidFill>
                  <a:srgbClr val="FF0000"/>
                </a:solidFill>
              </a:rPr>
              <a:t>="http://schemas.android.com/</a:t>
            </a:r>
            <a:r>
              <a:rPr lang="fr-FR" sz="1600" b="1" dirty="0" err="1">
                <a:solidFill>
                  <a:srgbClr val="FF0000"/>
                </a:solidFill>
              </a:rPr>
              <a:t>apk</a:t>
            </a:r>
            <a:r>
              <a:rPr lang="fr-FR" sz="1600" b="1" dirty="0">
                <a:solidFill>
                  <a:srgbClr val="FF0000"/>
                </a:solidFill>
              </a:rPr>
              <a:t>/</a:t>
            </a:r>
            <a:r>
              <a:rPr lang="fr-FR" sz="1600" b="1" dirty="0" err="1">
                <a:solidFill>
                  <a:srgbClr val="FF0000"/>
                </a:solidFill>
              </a:rPr>
              <a:t>res</a:t>
            </a:r>
            <a:r>
              <a:rPr lang="fr-FR" sz="1600" b="1" dirty="0">
                <a:solidFill>
                  <a:srgbClr val="FF0000"/>
                </a:solidFill>
              </a:rPr>
              <a:t>/</a:t>
            </a:r>
            <a:r>
              <a:rPr lang="fr-FR" sz="1600" b="1" dirty="0" err="1">
                <a:solidFill>
                  <a:srgbClr val="FF0000"/>
                </a:solidFill>
              </a:rPr>
              <a:t>android</a:t>
            </a:r>
            <a:r>
              <a:rPr lang="fr-FR" sz="1600" b="1" dirty="0">
                <a:solidFill>
                  <a:srgbClr val="FF0000"/>
                </a:solidFill>
              </a:rPr>
              <a:t>" </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android:id</a:t>
            </a:r>
            <a:r>
              <a:rPr lang="fr-FR" sz="1600" dirty="0">
                <a:solidFill>
                  <a:srgbClr val="666600"/>
                </a:solidFill>
              </a:rPr>
              <a:t>=</a:t>
            </a:r>
            <a:r>
              <a:rPr lang="fr-FR" sz="1600" dirty="0">
                <a:solidFill>
                  <a:srgbClr val="008800"/>
                </a:solidFill>
              </a:rPr>
              <a:t>"@+id/</a:t>
            </a:r>
            <a:r>
              <a:rPr lang="fr-FR" sz="1600" dirty="0" err="1">
                <a:solidFill>
                  <a:srgbClr val="008800"/>
                </a:solidFill>
              </a:rPr>
              <a:t>gridview</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android:layout_width</a:t>
            </a:r>
            <a:r>
              <a:rPr lang="fr-FR" sz="1600" dirty="0">
                <a:solidFill>
                  <a:srgbClr val="666600"/>
                </a:solidFill>
              </a:rPr>
              <a:t>=</a:t>
            </a:r>
            <a:r>
              <a:rPr lang="fr-FR" sz="1600" dirty="0">
                <a:solidFill>
                  <a:srgbClr val="008800"/>
                </a:solidFill>
              </a:rPr>
              <a:t>"</a:t>
            </a:r>
            <a:r>
              <a:rPr lang="fr-FR" sz="1600" dirty="0" err="1">
                <a:solidFill>
                  <a:srgbClr val="008800"/>
                </a:solidFill>
              </a:rPr>
              <a:t>fill_parent</a:t>
            </a:r>
            <a:r>
              <a:rPr lang="fr-FR" sz="1600" dirty="0">
                <a:solidFill>
                  <a:srgbClr val="008800"/>
                </a:solidFill>
              </a:rPr>
              <a:t>"</a:t>
            </a:r>
            <a:r>
              <a:rPr lang="fr-FR" sz="1600" dirty="0">
                <a:solidFill>
                  <a:srgbClr val="000000"/>
                </a:solidFill>
              </a:rPr>
              <a:t> </a:t>
            </a:r>
            <a:br>
              <a:rPr lang="fr-FR" sz="1600" dirty="0">
                <a:solidFill>
                  <a:srgbClr val="000000"/>
                </a:solidFill>
              </a:rPr>
            </a:br>
            <a:r>
              <a:rPr lang="fr-FR" sz="1600" dirty="0">
                <a:solidFill>
                  <a:srgbClr val="000000"/>
                </a:solidFill>
              </a:rPr>
              <a:t>    </a:t>
            </a:r>
            <a:r>
              <a:rPr lang="fr-FR" sz="1600" dirty="0" err="1">
                <a:solidFill>
                  <a:srgbClr val="882288"/>
                </a:solidFill>
              </a:rPr>
              <a:t>android:layout_height</a:t>
            </a:r>
            <a:r>
              <a:rPr lang="fr-FR" sz="1600" dirty="0">
                <a:solidFill>
                  <a:srgbClr val="666600"/>
                </a:solidFill>
              </a:rPr>
              <a:t>=</a:t>
            </a:r>
            <a:r>
              <a:rPr lang="fr-FR" sz="1600" dirty="0">
                <a:solidFill>
                  <a:srgbClr val="008800"/>
                </a:solidFill>
              </a:rPr>
              <a:t>"</a:t>
            </a:r>
            <a:r>
              <a:rPr lang="fr-FR" sz="1600" dirty="0" err="1">
                <a:solidFill>
                  <a:srgbClr val="008800"/>
                </a:solidFill>
              </a:rPr>
              <a:t>fill_parent</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android:columnWidth</a:t>
            </a:r>
            <a:r>
              <a:rPr lang="fr-FR" sz="1600" dirty="0">
                <a:solidFill>
                  <a:srgbClr val="666600"/>
                </a:solidFill>
              </a:rPr>
              <a:t>=</a:t>
            </a:r>
            <a:r>
              <a:rPr lang="fr-FR" sz="1600" dirty="0">
                <a:solidFill>
                  <a:srgbClr val="008800"/>
                </a:solidFill>
              </a:rPr>
              <a:t>"90dp"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android:numColumns</a:t>
            </a:r>
            <a:r>
              <a:rPr lang="fr-FR" sz="1600" dirty="0">
                <a:solidFill>
                  <a:srgbClr val="666600"/>
                </a:solidFill>
              </a:rPr>
              <a:t>=</a:t>
            </a:r>
            <a:r>
              <a:rPr lang="fr-FR" sz="1600" dirty="0">
                <a:solidFill>
                  <a:srgbClr val="008800"/>
                </a:solidFill>
              </a:rPr>
              <a:t>"</a:t>
            </a:r>
            <a:r>
              <a:rPr lang="fr-FR" sz="1600" dirty="0" err="1">
                <a:solidFill>
                  <a:srgbClr val="008800"/>
                </a:solidFill>
              </a:rPr>
              <a:t>auto_fit</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android:verticalSpacing</a:t>
            </a:r>
            <a:r>
              <a:rPr lang="fr-FR" sz="1600" dirty="0">
                <a:solidFill>
                  <a:srgbClr val="666600"/>
                </a:solidFill>
              </a:rPr>
              <a:t>=</a:t>
            </a:r>
            <a:r>
              <a:rPr lang="fr-FR" sz="1600" dirty="0">
                <a:solidFill>
                  <a:srgbClr val="008800"/>
                </a:solidFill>
              </a:rPr>
              <a:t>"10dp"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android:horizontalSpacing</a:t>
            </a:r>
            <a:r>
              <a:rPr lang="fr-FR" sz="1600" dirty="0">
                <a:solidFill>
                  <a:srgbClr val="666600"/>
                </a:solidFill>
              </a:rPr>
              <a:t>=</a:t>
            </a:r>
            <a:r>
              <a:rPr lang="fr-FR" sz="1600" dirty="0">
                <a:solidFill>
                  <a:srgbClr val="008800"/>
                </a:solidFill>
              </a:rPr>
              <a:t>"10dp"</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android:stretchMode</a:t>
            </a:r>
            <a:r>
              <a:rPr lang="fr-FR" sz="1600" dirty="0">
                <a:solidFill>
                  <a:srgbClr val="666600"/>
                </a:solidFill>
              </a:rPr>
              <a:t>=</a:t>
            </a:r>
            <a:r>
              <a:rPr lang="fr-FR" sz="1600" dirty="0">
                <a:solidFill>
                  <a:srgbClr val="008800"/>
                </a:solidFill>
              </a:rPr>
              <a:t>"</a:t>
            </a:r>
            <a:r>
              <a:rPr lang="fr-FR" sz="1600" dirty="0" err="1">
                <a:solidFill>
                  <a:srgbClr val="008800"/>
                </a:solidFill>
              </a:rPr>
              <a:t>columnWidth</a:t>
            </a:r>
            <a:r>
              <a:rPr lang="fr-FR" sz="1600" dirty="0">
                <a:solidFill>
                  <a:srgbClr val="008800"/>
                </a:solidFill>
              </a:rPr>
              <a:t>"</a:t>
            </a:r>
            <a:r>
              <a:rPr lang="fr-FR" sz="1600" dirty="0">
                <a:solidFill>
                  <a:srgbClr val="000000"/>
                </a:solidFill>
              </a:rPr>
              <a:t/>
            </a:r>
            <a:br>
              <a:rPr lang="fr-FR" sz="1600" dirty="0">
                <a:solidFill>
                  <a:srgbClr val="000000"/>
                </a:solidFill>
              </a:rPr>
            </a:br>
            <a:r>
              <a:rPr lang="fr-FR" sz="1600" dirty="0">
                <a:solidFill>
                  <a:srgbClr val="000000"/>
                </a:solidFill>
              </a:rPr>
              <a:t>    </a:t>
            </a:r>
            <a:r>
              <a:rPr lang="fr-FR" sz="1600" dirty="0" err="1">
                <a:solidFill>
                  <a:srgbClr val="882288"/>
                </a:solidFill>
              </a:rPr>
              <a:t>android:gravity</a:t>
            </a:r>
            <a:r>
              <a:rPr lang="fr-FR" sz="1600" dirty="0">
                <a:solidFill>
                  <a:srgbClr val="666600"/>
                </a:solidFill>
              </a:rPr>
              <a:t>=</a:t>
            </a:r>
            <a:r>
              <a:rPr lang="fr-FR" sz="1600" dirty="0">
                <a:solidFill>
                  <a:srgbClr val="008800"/>
                </a:solidFill>
              </a:rPr>
              <a:t>"center"</a:t>
            </a:r>
            <a:r>
              <a:rPr lang="fr-FR" sz="1600" dirty="0">
                <a:solidFill>
                  <a:srgbClr val="000000"/>
                </a:solidFill>
              </a:rPr>
              <a:t/>
            </a:r>
            <a:br>
              <a:rPr lang="fr-FR" sz="1600" dirty="0">
                <a:solidFill>
                  <a:srgbClr val="000000"/>
                </a:solidFill>
              </a:rPr>
            </a:br>
            <a:r>
              <a:rPr lang="fr-FR" sz="1600" dirty="0">
                <a:solidFill>
                  <a:srgbClr val="000088"/>
                </a:solidFill>
              </a:rPr>
              <a:t>/&gt;</a:t>
            </a:r>
            <a:endParaRPr lang="fr-FR" sz="1500" dirty="0">
              <a:solidFill>
                <a:srgbClr val="000000"/>
              </a:solidFill>
              <a:latin typeface="Courier New"/>
              <a:ea typeface="Times New Roman"/>
              <a:cs typeface="Times New Roman"/>
            </a:endParaRPr>
          </a:p>
          <a:p>
            <a:pPr marL="109728" indent="0">
              <a:buNone/>
            </a:pPr>
            <a:endParaRPr lang="fr-FR" sz="1600" dirty="0">
              <a:latin typeface="Consolas"/>
            </a:endParaRPr>
          </a:p>
          <a:p>
            <a:pPr marL="109728" indent="0">
              <a:buNone/>
            </a:pPr>
            <a:r>
              <a:rPr lang="fr-FR" sz="1600" dirty="0">
                <a:solidFill>
                  <a:srgbClr val="008080"/>
                </a:solidFill>
                <a:latin typeface="Consolas"/>
              </a:rPr>
              <a:t>&lt;/</a:t>
            </a:r>
            <a:r>
              <a:rPr lang="fr-FR" sz="1600" dirty="0" err="1">
                <a:solidFill>
                  <a:srgbClr val="3F7F7F"/>
                </a:solidFill>
                <a:latin typeface="Consolas"/>
              </a:rPr>
              <a:t>RelativeLayout</a:t>
            </a:r>
            <a:r>
              <a:rPr lang="fr-FR" sz="1600" dirty="0">
                <a:solidFill>
                  <a:srgbClr val="008080"/>
                </a:solidFill>
                <a:latin typeface="Consolas"/>
              </a:rPr>
              <a:t>&gt;</a:t>
            </a:r>
          </a:p>
          <a:p>
            <a:pPr marL="109728" indent="0">
              <a:buNone/>
            </a:pPr>
            <a:endParaRPr lang="fr-FR" sz="1600" dirty="0"/>
          </a:p>
        </p:txBody>
      </p:sp>
      <p:sp>
        <p:nvSpPr>
          <p:cNvPr id="5" name="Slide Number Placeholder 4"/>
          <p:cNvSpPr>
            <a:spLocks noGrp="1"/>
          </p:cNvSpPr>
          <p:nvPr>
            <p:ph type="sldNum" sz="quarter" idx="12"/>
          </p:nvPr>
        </p:nvSpPr>
        <p:spPr/>
        <p:txBody>
          <a:bodyPr/>
          <a:lstStyle/>
          <a:p>
            <a:fld id="{2BBB5E19-F10A-4C2F-BF6F-11C513378A2E}" type="slidenum">
              <a:rPr lang="en-US" smtClean="0"/>
              <a:pPr/>
              <a:t>86</a:t>
            </a:fld>
            <a:endParaRPr lang="en-US" dirty="0"/>
          </a:p>
        </p:txBody>
      </p:sp>
      <p:sp>
        <p:nvSpPr>
          <p:cNvPr id="2" name="Title 1"/>
          <p:cNvSpPr>
            <a:spLocks noGrp="1"/>
          </p:cNvSpPr>
          <p:nvPr>
            <p:ph type="title"/>
          </p:nvPr>
        </p:nvSpPr>
        <p:spPr/>
        <p:txBody>
          <a:bodyPr/>
          <a:lstStyle/>
          <a:p>
            <a:pPr algn="ctr"/>
            <a:r>
              <a:rPr lang="fr-FR" dirty="0" err="1" smtClean="0"/>
              <a:t>GridView</a:t>
            </a:r>
            <a:endParaRPr lang="fr-FR" dirty="0"/>
          </a:p>
        </p:txBody>
      </p:sp>
      <p:sp>
        <p:nvSpPr>
          <p:cNvPr id="3" name="Oval Callout 2"/>
          <p:cNvSpPr/>
          <p:nvPr/>
        </p:nvSpPr>
        <p:spPr>
          <a:xfrm>
            <a:off x="4920343" y="3904343"/>
            <a:ext cx="3164114" cy="1178705"/>
          </a:xfrm>
          <a:prstGeom prst="wedgeEllipseCallout">
            <a:avLst>
              <a:gd name="adj1" fmla="val -75006"/>
              <a:gd name="adj2" fmla="val -672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Duplique l’importation de l’espace de nom </a:t>
            </a:r>
            <a:r>
              <a:rPr lang="fr-FR" dirty="0" err="1" smtClean="0"/>
              <a:t>android</a:t>
            </a:r>
            <a:r>
              <a:rPr lang="fr-FR" dirty="0" smtClean="0"/>
              <a:t> sous la même référence! </a:t>
            </a:r>
            <a:endParaRPr lang="fr-FR" dirty="0"/>
          </a:p>
        </p:txBody>
      </p:sp>
    </p:spTree>
    <p:extLst>
      <p:ext uri="{BB962C8B-B14F-4D97-AF65-F5344CB8AC3E}">
        <p14:creationId xmlns:p14="http://schemas.microsoft.com/office/powerpoint/2010/main" val="301941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lvl="0">
              <a:buClr>
                <a:srgbClr val="2DA2BF"/>
              </a:buClr>
            </a:pPr>
            <a:r>
              <a:rPr lang="fr-FR" dirty="0" err="1">
                <a:solidFill>
                  <a:prstClr val="black"/>
                </a:solidFill>
              </a:rPr>
              <a:t>SimpleAdapter</a:t>
            </a:r>
            <a:r>
              <a:rPr lang="fr-FR" dirty="0">
                <a:solidFill>
                  <a:prstClr val="black"/>
                </a:solidFill>
              </a:rPr>
              <a:t> </a:t>
            </a:r>
          </a:p>
          <a:p>
            <a:pPr marL="109728" lvl="0" indent="0">
              <a:lnSpc>
                <a:spcPct val="115000"/>
              </a:lnSpc>
              <a:buClr>
                <a:srgbClr val="2DA2BF"/>
              </a:buClr>
              <a:buNone/>
            </a:pPr>
            <a:r>
              <a:rPr lang="en-US" sz="1500" dirty="0" err="1" smtClean="0">
                <a:solidFill>
                  <a:srgbClr val="000000"/>
                </a:solidFill>
                <a:latin typeface="Courier New"/>
                <a:ea typeface="Times New Roman"/>
                <a:cs typeface="Times New Roman"/>
              </a:rPr>
              <a:t>GridView</a:t>
            </a:r>
            <a:r>
              <a:rPr lang="en-US" sz="1500" dirty="0" smtClean="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grd</a:t>
            </a:r>
            <a:r>
              <a:rPr lang="en-US" sz="1500" dirty="0" smtClean="0">
                <a:solidFill>
                  <a:srgbClr val="000000"/>
                </a:solidFill>
                <a:latin typeface="Courier New"/>
                <a:ea typeface="Times New Roman"/>
                <a:cs typeface="Times New Roman"/>
              </a:rPr>
              <a:t> </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b="1" dirty="0" smtClean="0">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GridView</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 </a:t>
            </a:r>
            <a:r>
              <a:rPr lang="en-US" sz="1500" dirty="0" err="1" smtClean="0">
                <a:solidFill>
                  <a:srgbClr val="000000"/>
                </a:solidFill>
                <a:latin typeface="Courier New"/>
                <a:ea typeface="Times New Roman"/>
                <a:cs typeface="Times New Roman"/>
              </a:rPr>
              <a:t>findViewById</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R</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id</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gridview1</a:t>
            </a:r>
            <a:r>
              <a:rPr lang="en-US" sz="1500" b="1" dirty="0" smtClean="0">
                <a:solidFill>
                  <a:srgbClr val="000080"/>
                </a:solidFill>
                <a:latin typeface="Courier New"/>
                <a:ea typeface="Times New Roman"/>
                <a:cs typeface="Times New Roman"/>
              </a:rPr>
              <a:t>);</a:t>
            </a:r>
            <a:r>
              <a:rPr lang="en-US" sz="1500" dirty="0" smtClean="0">
                <a:solidFill>
                  <a:srgbClr val="000000"/>
                </a:solidFill>
                <a:latin typeface="Courier New"/>
                <a:ea typeface="Times New Roman"/>
                <a:cs typeface="Times New Roman"/>
              </a:rPr>
              <a:t> </a:t>
            </a:r>
            <a:endParaRPr lang="fr-FR" sz="1500" dirty="0">
              <a:solidFill>
                <a:prstClr val="black"/>
              </a:solidFill>
              <a:latin typeface="Calibri"/>
              <a:ea typeface="Calibri"/>
              <a:cs typeface="Times New Roman"/>
            </a:endParaRPr>
          </a:p>
          <a:p>
            <a:pPr marL="109728" lvl="0" indent="0">
              <a:lnSpc>
                <a:spcPct val="115000"/>
              </a:lnSpc>
              <a:buClr>
                <a:srgbClr val="2DA2BF"/>
              </a:buClr>
              <a:buNone/>
            </a:pPr>
            <a:r>
              <a:rPr lang="en-US" sz="1500" dirty="0" err="1">
                <a:solidFill>
                  <a:srgbClr val="000000"/>
                </a:solidFill>
                <a:latin typeface="Courier New"/>
                <a:ea typeface="Times New Roman"/>
                <a:cs typeface="Times New Roman"/>
              </a:rPr>
              <a:t>ArrayAdapter</a:t>
            </a:r>
            <a:r>
              <a:rPr lang="en-US" sz="1500" b="1" dirty="0">
                <a:solidFill>
                  <a:srgbClr val="000080"/>
                </a:solidFill>
                <a:latin typeface="Courier New"/>
                <a:ea typeface="Times New Roman"/>
                <a:cs typeface="Times New Roman"/>
              </a:rPr>
              <a:t>&lt;</a:t>
            </a:r>
            <a:r>
              <a:rPr lang="en-US" sz="1500" dirty="0" err="1">
                <a:solidFill>
                  <a:srgbClr val="000000"/>
                </a:solidFill>
                <a:latin typeface="Courier New"/>
                <a:ea typeface="Times New Roman"/>
                <a:cs typeface="Times New Roman"/>
              </a:rPr>
              <a:t>Categorie</a:t>
            </a:r>
            <a:r>
              <a:rPr lang="en-US" sz="1500" b="1" dirty="0">
                <a:solidFill>
                  <a:srgbClr val="000080"/>
                </a:solidFill>
                <a:latin typeface="Courier New"/>
                <a:ea typeface="Times New Roman"/>
                <a:cs typeface="Times New Roman"/>
              </a:rPr>
              <a:t>&gt;</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dataAdapter</a:t>
            </a:r>
            <a:r>
              <a:rPr lang="en-US" sz="1500" dirty="0">
                <a:solidFill>
                  <a:srgbClr val="000000"/>
                </a:solidFill>
                <a:latin typeface="Courier New"/>
                <a:ea typeface="Times New Roman"/>
                <a:cs typeface="Times New Roman"/>
              </a:rPr>
              <a:t> </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b="1" dirty="0">
                <a:solidFill>
                  <a:srgbClr val="0000FF"/>
                </a:solidFill>
                <a:latin typeface="Courier New"/>
                <a:ea typeface="Times New Roman"/>
                <a:cs typeface="Times New Roman"/>
              </a:rPr>
              <a:t>new</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ArrayAdapter</a:t>
            </a:r>
            <a:r>
              <a:rPr lang="en-US" sz="1500" b="1" dirty="0">
                <a:solidFill>
                  <a:srgbClr val="000080"/>
                </a:solidFill>
                <a:latin typeface="Courier New"/>
                <a:ea typeface="Times New Roman"/>
                <a:cs typeface="Times New Roman"/>
              </a:rPr>
              <a:t>&lt;</a:t>
            </a:r>
            <a:r>
              <a:rPr lang="en-US" sz="1500" dirty="0" err="1">
                <a:solidFill>
                  <a:srgbClr val="000000"/>
                </a:solidFill>
                <a:latin typeface="Courier New"/>
                <a:ea typeface="Times New Roman"/>
                <a:cs typeface="Times New Roman"/>
              </a:rPr>
              <a:t>Categorie</a:t>
            </a:r>
            <a:r>
              <a:rPr lang="en-US" sz="1500" b="1" dirty="0">
                <a:solidFill>
                  <a:srgbClr val="000080"/>
                </a:solidFill>
                <a:latin typeface="Courier New"/>
                <a:ea typeface="Times New Roman"/>
                <a:cs typeface="Times New Roman"/>
              </a:rPr>
              <a:t>&gt;(</a:t>
            </a:r>
            <a:r>
              <a:rPr lang="en-US" sz="1500" b="1" dirty="0">
                <a:solidFill>
                  <a:srgbClr val="0000FF"/>
                </a:solidFill>
                <a:latin typeface="Courier New"/>
                <a:ea typeface="Times New Roman"/>
                <a:cs typeface="Times New Roman"/>
              </a:rPr>
              <a:t>this</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r>
              <a:rPr lang="en-US" sz="1500" dirty="0" err="1">
                <a:solidFill>
                  <a:srgbClr val="000000"/>
                </a:solidFill>
                <a:latin typeface="Courier New"/>
                <a:ea typeface="Times New Roman"/>
                <a:cs typeface="Times New Roman"/>
              </a:rPr>
              <a:t>android</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R</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layout</a:t>
            </a:r>
            <a:r>
              <a:rPr lang="en-US" sz="1500" b="1" dirty="0" err="1">
                <a:solidFill>
                  <a:srgbClr val="000080"/>
                </a:solidFill>
                <a:latin typeface="Courier New"/>
                <a:ea typeface="Times New Roman"/>
                <a:cs typeface="Times New Roman"/>
              </a:rPr>
              <a:t>.</a:t>
            </a:r>
            <a:r>
              <a:rPr lang="en-US" sz="1500" dirty="0" err="1">
                <a:solidFill>
                  <a:srgbClr val="000000"/>
                </a:solidFill>
                <a:latin typeface="Courier New"/>
                <a:ea typeface="Times New Roman"/>
                <a:cs typeface="Times New Roman"/>
              </a:rPr>
              <a:t>simple_spinner_item</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categories</a:t>
            </a:r>
            <a:r>
              <a:rPr lang="en-US" sz="1500" b="1" dirty="0">
                <a:solidFill>
                  <a:srgbClr val="000080"/>
                </a:solidFill>
                <a:latin typeface="Courier New"/>
                <a:ea typeface="Times New Roman"/>
                <a:cs typeface="Times New Roman"/>
              </a:rPr>
              <a:t>);</a:t>
            </a:r>
            <a:r>
              <a:rPr lang="en-US" sz="1500" dirty="0">
                <a:solidFill>
                  <a:srgbClr val="000000"/>
                </a:solidFill>
                <a:latin typeface="Courier New"/>
                <a:ea typeface="Times New Roman"/>
                <a:cs typeface="Times New Roman"/>
              </a:rPr>
              <a:t> </a:t>
            </a:r>
          </a:p>
          <a:p>
            <a:pPr marL="109728" lvl="0" indent="0">
              <a:lnSpc>
                <a:spcPct val="115000"/>
              </a:lnSpc>
              <a:buClr>
                <a:srgbClr val="2DA2BF"/>
              </a:buClr>
              <a:buNone/>
            </a:pPr>
            <a:r>
              <a:rPr lang="en-US" sz="1500" dirty="0" err="1">
                <a:solidFill>
                  <a:srgbClr val="000000"/>
                </a:solidFill>
                <a:latin typeface="Courier New"/>
                <a:ea typeface="Times New Roman"/>
                <a:cs typeface="Times New Roman"/>
              </a:rPr>
              <a:t>grd</a:t>
            </a:r>
            <a:r>
              <a:rPr lang="fr-FR" sz="1500" b="1" dirty="0" smtClean="0">
                <a:solidFill>
                  <a:srgbClr val="000080"/>
                </a:solidFill>
                <a:latin typeface="Courier New"/>
                <a:ea typeface="Times New Roman"/>
                <a:cs typeface="Times New Roman"/>
              </a:rPr>
              <a:t>.</a:t>
            </a:r>
            <a:r>
              <a:rPr lang="fr-FR" sz="1500" dirty="0" err="1" smtClean="0">
                <a:solidFill>
                  <a:srgbClr val="000000"/>
                </a:solidFill>
                <a:latin typeface="Courier New"/>
                <a:ea typeface="Times New Roman"/>
                <a:cs typeface="Times New Roman"/>
              </a:rPr>
              <a:t>setAdapter</a:t>
            </a:r>
            <a:r>
              <a:rPr lang="fr-FR" sz="1500" b="1" dirty="0" smtClean="0">
                <a:solidFill>
                  <a:srgbClr val="000080"/>
                </a:solidFill>
                <a:latin typeface="Courier New"/>
                <a:ea typeface="Times New Roman"/>
                <a:cs typeface="Times New Roman"/>
              </a:rPr>
              <a:t>(</a:t>
            </a:r>
            <a:r>
              <a:rPr lang="fr-FR" sz="1500" dirty="0" err="1" smtClean="0">
                <a:solidFill>
                  <a:srgbClr val="000000"/>
                </a:solidFill>
                <a:latin typeface="Courier New"/>
                <a:ea typeface="Times New Roman"/>
                <a:cs typeface="Times New Roman"/>
              </a:rPr>
              <a:t>dataAdapter</a:t>
            </a:r>
            <a:r>
              <a:rPr lang="fr-FR" sz="1500" dirty="0" smtClean="0">
                <a:solidFill>
                  <a:srgbClr val="000000"/>
                </a:solidFill>
                <a:latin typeface="Courier New"/>
                <a:ea typeface="Times New Roman"/>
                <a:cs typeface="Times New Roman"/>
              </a:rPr>
              <a:t> </a:t>
            </a:r>
            <a:r>
              <a:rPr lang="fr-FR" sz="1500" b="1" dirty="0">
                <a:solidFill>
                  <a:srgbClr val="000080"/>
                </a:solidFill>
                <a:latin typeface="Courier New"/>
                <a:ea typeface="Times New Roman"/>
                <a:cs typeface="Times New Roman"/>
              </a:rPr>
              <a:t>);</a:t>
            </a:r>
          </a:p>
          <a:p>
            <a:pPr marL="109728" lvl="0" indent="0">
              <a:lnSpc>
                <a:spcPct val="115000"/>
              </a:lnSpc>
              <a:buClr>
                <a:srgbClr val="2DA2BF"/>
              </a:buClr>
              <a:buNone/>
            </a:pPr>
            <a:endParaRPr lang="fr-FR" sz="1500" b="1" dirty="0">
              <a:solidFill>
                <a:srgbClr val="000080"/>
              </a:solidFill>
              <a:latin typeface="Courier New"/>
              <a:ea typeface="Calibri"/>
              <a:cs typeface="Times New Roman"/>
            </a:endParaRPr>
          </a:p>
          <a:p>
            <a:pPr lvl="0">
              <a:lnSpc>
                <a:spcPct val="115000"/>
              </a:lnSpc>
              <a:buClr>
                <a:srgbClr val="2DA2BF"/>
              </a:buClr>
            </a:pPr>
            <a:r>
              <a:rPr lang="fr-FR" dirty="0" err="1">
                <a:solidFill>
                  <a:prstClr val="black"/>
                </a:solidFill>
              </a:rPr>
              <a:t>Adater</a:t>
            </a:r>
            <a:r>
              <a:rPr lang="fr-FR" dirty="0">
                <a:solidFill>
                  <a:prstClr val="black"/>
                </a:solidFill>
              </a:rPr>
              <a:t> personnalisé</a:t>
            </a:r>
          </a:p>
          <a:p>
            <a:pPr marL="109728" lvl="0" indent="0">
              <a:lnSpc>
                <a:spcPct val="115000"/>
              </a:lnSpc>
              <a:buClr>
                <a:srgbClr val="2DA2BF"/>
              </a:buClr>
              <a:buNone/>
            </a:pPr>
            <a:r>
              <a:rPr lang="fr-FR" sz="1500" dirty="0" err="1">
                <a:solidFill>
                  <a:srgbClr val="000000"/>
                </a:solidFill>
                <a:latin typeface="Courier New"/>
                <a:ea typeface="Times New Roman"/>
                <a:cs typeface="Times New Roman"/>
              </a:rPr>
              <a:t>CategorieAdapter</a:t>
            </a:r>
            <a:r>
              <a:rPr lang="fr-FR" sz="1500" dirty="0">
                <a:solidFill>
                  <a:srgbClr val="000000"/>
                </a:solidFill>
                <a:latin typeface="Courier New"/>
                <a:ea typeface="Times New Roman"/>
                <a:cs typeface="Times New Roman"/>
              </a:rPr>
              <a:t> </a:t>
            </a:r>
            <a:r>
              <a:rPr lang="fr-FR" sz="1500" dirty="0" err="1">
                <a:solidFill>
                  <a:srgbClr val="000000"/>
                </a:solidFill>
                <a:latin typeface="Courier New"/>
                <a:ea typeface="Times New Roman"/>
                <a:cs typeface="Times New Roman"/>
              </a:rPr>
              <a:t>myAdaptor</a:t>
            </a:r>
            <a:r>
              <a:rPr lang="fr-FR" sz="1500" dirty="0">
                <a:solidFill>
                  <a:srgbClr val="000000"/>
                </a:solidFill>
                <a:latin typeface="Courier New"/>
                <a:ea typeface="Times New Roman"/>
                <a:cs typeface="Times New Roman"/>
              </a:rPr>
              <a:t> = new </a:t>
            </a:r>
            <a:r>
              <a:rPr lang="fr-FR" sz="1500" dirty="0" err="1">
                <a:solidFill>
                  <a:srgbClr val="000000"/>
                </a:solidFill>
                <a:latin typeface="Courier New"/>
                <a:ea typeface="Times New Roman"/>
                <a:cs typeface="Times New Roman"/>
              </a:rPr>
              <a:t>CategorieAdapter</a:t>
            </a:r>
            <a:r>
              <a:rPr lang="fr-FR" sz="1500" dirty="0">
                <a:solidFill>
                  <a:srgbClr val="000000"/>
                </a:solidFill>
                <a:latin typeface="Courier New"/>
                <a:ea typeface="Times New Roman"/>
                <a:cs typeface="Times New Roman"/>
              </a:rPr>
              <a:t>(</a:t>
            </a:r>
            <a:r>
              <a:rPr lang="fr-FR" sz="1500" dirty="0" err="1">
                <a:solidFill>
                  <a:srgbClr val="000000"/>
                </a:solidFill>
                <a:latin typeface="Courier New"/>
                <a:ea typeface="Times New Roman"/>
                <a:cs typeface="Times New Roman"/>
              </a:rPr>
              <a:t>context</a:t>
            </a:r>
            <a:r>
              <a:rPr lang="fr-FR" sz="1500" dirty="0">
                <a:solidFill>
                  <a:srgbClr val="000000"/>
                </a:solidFill>
                <a:latin typeface="Courier New"/>
                <a:ea typeface="Times New Roman"/>
                <a:cs typeface="Times New Roman"/>
              </a:rPr>
              <a:t>, </a:t>
            </a:r>
            <a:r>
              <a:rPr lang="fr-FR" sz="1500" dirty="0" err="1">
                <a:solidFill>
                  <a:srgbClr val="000000"/>
                </a:solidFill>
                <a:latin typeface="Courier New"/>
                <a:ea typeface="Times New Roman"/>
                <a:cs typeface="Times New Roman"/>
              </a:rPr>
              <a:t>categories</a:t>
            </a:r>
            <a:r>
              <a:rPr lang="fr-FR" sz="1500" dirty="0">
                <a:solidFill>
                  <a:srgbClr val="000000"/>
                </a:solidFill>
                <a:latin typeface="Courier New"/>
                <a:ea typeface="Times New Roman"/>
                <a:cs typeface="Times New Roman"/>
              </a:rPr>
              <a:t>); </a:t>
            </a:r>
          </a:p>
          <a:p>
            <a:pPr marL="109728" lvl="0" indent="0">
              <a:lnSpc>
                <a:spcPct val="115000"/>
              </a:lnSpc>
              <a:buClr>
                <a:srgbClr val="2DA2BF"/>
              </a:buClr>
              <a:buNone/>
            </a:pPr>
            <a:r>
              <a:rPr lang="fr-FR" sz="1500" dirty="0" err="1" smtClean="0">
                <a:solidFill>
                  <a:srgbClr val="000000"/>
                </a:solidFill>
                <a:latin typeface="Courier New"/>
                <a:ea typeface="Times New Roman"/>
                <a:cs typeface="Times New Roman"/>
              </a:rPr>
              <a:t>grd.setAdapter</a:t>
            </a:r>
            <a:r>
              <a:rPr lang="fr-FR" sz="1500" dirty="0" smtClean="0">
                <a:solidFill>
                  <a:srgbClr val="000000"/>
                </a:solidFill>
                <a:latin typeface="Courier New"/>
                <a:ea typeface="Times New Roman"/>
                <a:cs typeface="Times New Roman"/>
              </a:rPr>
              <a:t>(</a:t>
            </a:r>
            <a:r>
              <a:rPr lang="fr-FR" sz="1500" dirty="0" err="1" smtClean="0">
                <a:solidFill>
                  <a:srgbClr val="000000"/>
                </a:solidFill>
                <a:latin typeface="Courier New"/>
                <a:ea typeface="Times New Roman"/>
                <a:cs typeface="Times New Roman"/>
              </a:rPr>
              <a:t>myAdaptor</a:t>
            </a:r>
            <a:r>
              <a:rPr lang="fr-FR" sz="1500" dirty="0" smtClean="0">
                <a:solidFill>
                  <a:srgbClr val="000000"/>
                </a:solidFill>
                <a:latin typeface="Courier New"/>
                <a:ea typeface="Times New Roman"/>
                <a:cs typeface="Times New Roman"/>
              </a:rPr>
              <a:t> </a:t>
            </a:r>
            <a:r>
              <a:rPr lang="fr-FR" sz="1500" dirty="0">
                <a:solidFill>
                  <a:srgbClr val="000000"/>
                </a:solidFill>
                <a:latin typeface="Courier New"/>
                <a:ea typeface="Times New Roman"/>
                <a:cs typeface="Times New Roman"/>
              </a:rPr>
              <a:t>)</a:t>
            </a:r>
          </a:p>
          <a:p>
            <a:endParaRPr lang="fr-FR" sz="1600" dirty="0">
              <a:solidFill>
                <a:srgbClr val="000000"/>
              </a:solidFill>
              <a:latin typeface="Courier New"/>
              <a:ea typeface="Times New Roman"/>
              <a:cs typeface="Times New Roman"/>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87</a:t>
            </a:fld>
            <a:endParaRPr lang="en-US" dirty="0"/>
          </a:p>
        </p:txBody>
      </p:sp>
      <p:sp>
        <p:nvSpPr>
          <p:cNvPr id="2" name="Title 1"/>
          <p:cNvSpPr>
            <a:spLocks noGrp="1"/>
          </p:cNvSpPr>
          <p:nvPr>
            <p:ph type="title"/>
          </p:nvPr>
        </p:nvSpPr>
        <p:spPr/>
        <p:txBody>
          <a:bodyPr/>
          <a:lstStyle/>
          <a:p>
            <a:pPr algn="ctr"/>
            <a:r>
              <a:rPr lang="fr-FR" dirty="0" err="1" smtClean="0"/>
              <a:t>GridView</a:t>
            </a:r>
            <a:endParaRPr lang="fr-FR" dirty="0"/>
          </a:p>
        </p:txBody>
      </p:sp>
    </p:spTree>
    <p:extLst>
      <p:ext uri="{BB962C8B-B14F-4D97-AF65-F5344CB8AC3E}">
        <p14:creationId xmlns:p14="http://schemas.microsoft.com/office/powerpoint/2010/main" val="236027335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pPr marL="109728" indent="0">
              <a:buNone/>
            </a:pPr>
            <a:r>
              <a:rPr lang="fr-FR" dirty="0">
                <a:solidFill>
                  <a:prstClr val="black"/>
                </a:solidFill>
              </a:rPr>
              <a:t>Les groupes permettent la gestion d’évènement sur les éléments qu’ils contiennent </a:t>
            </a:r>
            <a:endParaRPr lang="fr-FR" dirty="0" smtClean="0">
              <a:solidFill>
                <a:prstClr val="black"/>
              </a:solidFill>
            </a:endParaRPr>
          </a:p>
          <a:p>
            <a:pPr marL="109728" indent="0">
              <a:buNone/>
            </a:pPr>
            <a:endParaRPr lang="fr-FR" dirty="0">
              <a:solidFill>
                <a:prstClr val="black"/>
              </a:solidFill>
            </a:endParaRPr>
          </a:p>
          <a:p>
            <a:pPr marL="109728" indent="0">
              <a:buNone/>
            </a:pPr>
            <a:r>
              <a:rPr lang="fr-FR" sz="1600" dirty="0" err="1">
                <a:solidFill>
                  <a:srgbClr val="000000"/>
                </a:solidFill>
                <a:latin typeface="Consolas"/>
              </a:rPr>
              <a:t>gridview.setOnItemClickListener</a:t>
            </a:r>
            <a:r>
              <a:rPr lang="fr-FR" sz="1600" dirty="0">
                <a:solidFill>
                  <a:srgbClr val="000000"/>
                </a:solidFill>
                <a:latin typeface="Consolas"/>
              </a:rPr>
              <a:t>(</a:t>
            </a:r>
            <a:r>
              <a:rPr lang="fr-FR" sz="1600" b="1" dirty="0">
                <a:solidFill>
                  <a:srgbClr val="7F0055"/>
                </a:solidFill>
                <a:latin typeface="Consolas"/>
              </a:rPr>
              <a:t>new</a:t>
            </a:r>
            <a:r>
              <a:rPr lang="fr-FR" sz="1600" b="1" dirty="0">
                <a:solidFill>
                  <a:srgbClr val="000000"/>
                </a:solidFill>
                <a:latin typeface="Consolas"/>
              </a:rPr>
              <a:t> </a:t>
            </a:r>
            <a:r>
              <a:rPr lang="fr-FR" sz="1600" b="1" dirty="0" err="1">
                <a:solidFill>
                  <a:srgbClr val="000000"/>
                </a:solidFill>
                <a:latin typeface="Consolas"/>
              </a:rPr>
              <a:t>OnItemClickListener</a:t>
            </a:r>
            <a:r>
              <a:rPr lang="fr-FR" sz="1600" b="1" dirty="0">
                <a:solidFill>
                  <a:srgbClr val="000000"/>
                </a:solidFill>
                <a:latin typeface="Consolas"/>
              </a:rPr>
              <a:t>() {</a:t>
            </a:r>
          </a:p>
          <a:p>
            <a:pPr marL="109728" indent="0">
              <a:buNone/>
            </a:pPr>
            <a:r>
              <a:rPr lang="en-US" sz="1600" dirty="0">
                <a:solidFill>
                  <a:srgbClr val="000000"/>
                </a:solidFill>
                <a:latin typeface="Consolas"/>
              </a:rPr>
              <a:t>        </a:t>
            </a:r>
            <a:r>
              <a:rPr lang="en-US" sz="1600" b="1" dirty="0">
                <a:solidFill>
                  <a:srgbClr val="7F0055"/>
                </a:solidFill>
                <a:latin typeface="Consolas"/>
              </a:rPr>
              <a:t>public</a:t>
            </a:r>
            <a:r>
              <a:rPr lang="en-US" sz="1600" b="1" dirty="0">
                <a:solidFill>
                  <a:srgbClr val="000000"/>
                </a:solidFill>
                <a:latin typeface="Consolas"/>
              </a:rPr>
              <a:t> </a:t>
            </a:r>
            <a:r>
              <a:rPr lang="en-US" sz="1600" b="1" dirty="0">
                <a:solidFill>
                  <a:srgbClr val="7F0055"/>
                </a:solidFill>
                <a:latin typeface="Consolas"/>
              </a:rPr>
              <a:t>void</a:t>
            </a:r>
            <a:r>
              <a:rPr lang="en-US" sz="1600" b="1" dirty="0">
                <a:solidFill>
                  <a:srgbClr val="000000"/>
                </a:solidFill>
                <a:latin typeface="Consolas"/>
              </a:rPr>
              <a:t> </a:t>
            </a:r>
            <a:r>
              <a:rPr lang="en-US" sz="1600" b="1" dirty="0" err="1">
                <a:solidFill>
                  <a:srgbClr val="000000"/>
                </a:solidFill>
                <a:latin typeface="Consolas"/>
              </a:rPr>
              <a:t>onItemClick</a:t>
            </a:r>
            <a:r>
              <a:rPr lang="en-US" sz="1600" b="1" dirty="0">
                <a:solidFill>
                  <a:srgbClr val="000000"/>
                </a:solidFill>
                <a:latin typeface="Consolas"/>
              </a:rPr>
              <a:t>(</a:t>
            </a:r>
            <a:r>
              <a:rPr lang="en-US" sz="1600" b="1" dirty="0" err="1">
                <a:solidFill>
                  <a:srgbClr val="000000"/>
                </a:solidFill>
                <a:latin typeface="Consolas"/>
              </a:rPr>
              <a:t>AdapterView</a:t>
            </a:r>
            <a:r>
              <a:rPr lang="en-US" sz="1600" b="1" dirty="0">
                <a:solidFill>
                  <a:srgbClr val="000000"/>
                </a:solidFill>
                <a:latin typeface="Consolas"/>
              </a:rPr>
              <a:t>&lt;?&gt; parent, View v, </a:t>
            </a:r>
            <a:r>
              <a:rPr lang="en-US" sz="1600" b="1" dirty="0" err="1">
                <a:solidFill>
                  <a:srgbClr val="7F0055"/>
                </a:solidFill>
                <a:latin typeface="Consolas"/>
              </a:rPr>
              <a:t>int</a:t>
            </a:r>
            <a:r>
              <a:rPr lang="en-US" sz="1600" b="1" dirty="0">
                <a:solidFill>
                  <a:srgbClr val="000000"/>
                </a:solidFill>
                <a:latin typeface="Consolas"/>
              </a:rPr>
              <a:t> position, </a:t>
            </a:r>
            <a:r>
              <a:rPr lang="en-US" sz="1600" b="1" dirty="0">
                <a:solidFill>
                  <a:srgbClr val="7F0055"/>
                </a:solidFill>
                <a:latin typeface="Consolas"/>
              </a:rPr>
              <a:t>long</a:t>
            </a:r>
            <a:r>
              <a:rPr lang="en-US" sz="1600" b="1" dirty="0">
                <a:solidFill>
                  <a:srgbClr val="000000"/>
                </a:solidFill>
                <a:latin typeface="Consolas"/>
              </a:rPr>
              <a:t> id) {</a:t>
            </a:r>
          </a:p>
          <a:p>
            <a:pPr marL="109728" indent="0">
              <a:buNone/>
            </a:pPr>
            <a:r>
              <a:rPr lang="fr-FR" sz="1600" dirty="0">
                <a:solidFill>
                  <a:srgbClr val="000000"/>
                </a:solidFill>
                <a:latin typeface="Consolas"/>
              </a:rPr>
              <a:t>           </a:t>
            </a:r>
            <a:r>
              <a:rPr lang="fr-FR" sz="1600" dirty="0">
                <a:solidFill>
                  <a:srgbClr val="3F7F5F"/>
                </a:solidFill>
                <a:latin typeface="Consolas"/>
              </a:rPr>
              <a:t>// </a:t>
            </a:r>
            <a:r>
              <a:rPr lang="fr-FR" sz="1600" u="sng" dirty="0">
                <a:solidFill>
                  <a:srgbClr val="3F7F5F"/>
                </a:solidFill>
                <a:latin typeface="Consolas"/>
              </a:rPr>
              <a:t>Ce qui se passe quand on clique sur un élément </a:t>
            </a:r>
          </a:p>
          <a:p>
            <a:pPr marL="109728" indent="0">
              <a:buNone/>
            </a:pPr>
            <a:r>
              <a:rPr lang="fr-FR" sz="1600" dirty="0">
                <a:solidFill>
                  <a:srgbClr val="000000"/>
                </a:solidFill>
                <a:latin typeface="Consolas"/>
              </a:rPr>
              <a:t>        }</a:t>
            </a:r>
          </a:p>
          <a:p>
            <a:pPr marL="109728" indent="0">
              <a:buNone/>
            </a:pPr>
            <a:r>
              <a:rPr lang="fr-FR" sz="1600" dirty="0">
                <a:solidFill>
                  <a:srgbClr val="000000"/>
                </a:solidFill>
                <a:latin typeface="Consolas"/>
              </a:rPr>
              <a:t>    });</a:t>
            </a:r>
          </a:p>
          <a:p>
            <a:pPr marL="109728" indent="0">
              <a:buNone/>
            </a:pPr>
            <a:r>
              <a:rPr lang="fr-FR" sz="1600" dirty="0">
                <a:solidFill>
                  <a:srgbClr val="000000"/>
                </a:solidFill>
                <a:latin typeface="Consolas"/>
              </a:rPr>
              <a:t>    </a:t>
            </a:r>
          </a:p>
          <a:p>
            <a:pPr marL="109728" indent="0">
              <a:buNone/>
            </a:pPr>
            <a:r>
              <a:rPr lang="fr-FR" sz="1600" dirty="0" err="1" smtClean="0">
                <a:solidFill>
                  <a:srgbClr val="000000"/>
                </a:solidFill>
                <a:latin typeface="Consolas"/>
              </a:rPr>
              <a:t>gridview.setOnLongClickListener</a:t>
            </a:r>
            <a:r>
              <a:rPr lang="fr-FR" sz="1600" dirty="0" smtClean="0">
                <a:solidFill>
                  <a:srgbClr val="000000"/>
                </a:solidFill>
                <a:latin typeface="Consolas"/>
              </a:rPr>
              <a:t>(</a:t>
            </a:r>
            <a:r>
              <a:rPr lang="fr-FR" sz="1600" b="1" dirty="0" smtClean="0">
                <a:solidFill>
                  <a:srgbClr val="7F0055"/>
                </a:solidFill>
                <a:latin typeface="Consolas"/>
              </a:rPr>
              <a:t>new</a:t>
            </a:r>
            <a:r>
              <a:rPr lang="fr-FR" sz="1600" b="1" dirty="0" smtClean="0">
                <a:solidFill>
                  <a:srgbClr val="000000"/>
                </a:solidFill>
                <a:latin typeface="Consolas"/>
              </a:rPr>
              <a:t> </a:t>
            </a:r>
            <a:r>
              <a:rPr lang="fr-FR" sz="1600" b="1" dirty="0" err="1">
                <a:solidFill>
                  <a:srgbClr val="000000"/>
                </a:solidFill>
                <a:latin typeface="Consolas"/>
              </a:rPr>
              <a:t>OnLongClickListener</a:t>
            </a:r>
            <a:r>
              <a:rPr lang="fr-FR" sz="1600" b="1" dirty="0">
                <a:solidFill>
                  <a:srgbClr val="000000"/>
                </a:solidFill>
                <a:latin typeface="Consolas"/>
              </a:rPr>
              <a:t>() {</a:t>
            </a:r>
          </a:p>
          <a:p>
            <a:pPr marL="109728" indent="0">
              <a:buNone/>
            </a:pPr>
            <a:r>
              <a:rPr lang="fr-FR" sz="1600" dirty="0">
                <a:solidFill>
                  <a:srgbClr val="646464"/>
                </a:solidFill>
                <a:latin typeface="Consolas"/>
              </a:rPr>
              <a:t>@</a:t>
            </a:r>
            <a:r>
              <a:rPr lang="fr-FR" sz="1600" dirty="0" err="1">
                <a:solidFill>
                  <a:srgbClr val="646464"/>
                </a:solidFill>
                <a:latin typeface="Consolas"/>
              </a:rPr>
              <a:t>Override</a:t>
            </a:r>
            <a:endParaRPr lang="fr-FR" sz="1600" dirty="0">
              <a:solidFill>
                <a:srgbClr val="646464"/>
              </a:solidFill>
              <a:latin typeface="Consolas"/>
            </a:endParaRPr>
          </a:p>
          <a:p>
            <a:pPr marL="109728" indent="0">
              <a:buNone/>
            </a:pPr>
            <a:r>
              <a:rPr lang="fr-FR" sz="1600" b="1" dirty="0">
                <a:solidFill>
                  <a:srgbClr val="7F0055"/>
                </a:solidFill>
                <a:latin typeface="Consolas"/>
              </a:rPr>
              <a:t>public</a:t>
            </a:r>
            <a:r>
              <a:rPr lang="fr-FR" sz="1600" b="1" dirty="0">
                <a:solidFill>
                  <a:srgbClr val="000000"/>
                </a:solidFill>
                <a:latin typeface="Consolas"/>
              </a:rPr>
              <a:t> </a:t>
            </a:r>
            <a:r>
              <a:rPr lang="fr-FR" sz="1600" b="1" dirty="0" err="1">
                <a:solidFill>
                  <a:srgbClr val="7F0055"/>
                </a:solidFill>
                <a:latin typeface="Consolas"/>
              </a:rPr>
              <a:t>boolean</a:t>
            </a:r>
            <a:r>
              <a:rPr lang="fr-FR" sz="1600" b="1" dirty="0">
                <a:solidFill>
                  <a:srgbClr val="000000"/>
                </a:solidFill>
                <a:latin typeface="Consolas"/>
              </a:rPr>
              <a:t> </a:t>
            </a:r>
            <a:r>
              <a:rPr lang="fr-FR" sz="1600" b="1" dirty="0" err="1">
                <a:solidFill>
                  <a:srgbClr val="000000"/>
                </a:solidFill>
                <a:latin typeface="Consolas"/>
              </a:rPr>
              <a:t>onLongClick</a:t>
            </a:r>
            <a:r>
              <a:rPr lang="fr-FR" sz="1600" b="1" dirty="0">
                <a:solidFill>
                  <a:srgbClr val="000000"/>
                </a:solidFill>
                <a:latin typeface="Consolas"/>
              </a:rPr>
              <a:t>(</a:t>
            </a:r>
            <a:r>
              <a:rPr lang="fr-FR" sz="1600" b="1" dirty="0" err="1">
                <a:solidFill>
                  <a:srgbClr val="000000"/>
                </a:solidFill>
                <a:latin typeface="Consolas"/>
              </a:rPr>
              <a:t>View</a:t>
            </a:r>
            <a:r>
              <a:rPr lang="fr-FR" sz="1600" b="1" dirty="0">
                <a:solidFill>
                  <a:srgbClr val="000000"/>
                </a:solidFill>
                <a:latin typeface="Consolas"/>
              </a:rPr>
              <a:t> v) {</a:t>
            </a:r>
          </a:p>
          <a:p>
            <a:pPr marL="109728" indent="0">
              <a:buNone/>
            </a:pPr>
            <a:r>
              <a:rPr lang="fr-FR" sz="1600" dirty="0">
                <a:solidFill>
                  <a:srgbClr val="3F7F5F"/>
                </a:solidFill>
                <a:latin typeface="Consolas"/>
              </a:rPr>
              <a:t>//</a:t>
            </a:r>
            <a:r>
              <a:rPr lang="fr-FR" sz="1600" u="sng" dirty="0">
                <a:solidFill>
                  <a:srgbClr val="3F7F5F"/>
                </a:solidFill>
                <a:latin typeface="Consolas"/>
              </a:rPr>
              <a:t>Ce qui se passe quand on reste appuyé sur un élément </a:t>
            </a:r>
          </a:p>
          <a:p>
            <a:pPr marL="109728" indent="0">
              <a:buNone/>
            </a:pPr>
            <a:r>
              <a:rPr lang="fr-FR" sz="1600" dirty="0">
                <a:solidFill>
                  <a:srgbClr val="000000"/>
                </a:solidFill>
                <a:latin typeface="Consolas"/>
              </a:rPr>
              <a:t>}</a:t>
            </a:r>
          </a:p>
          <a:p>
            <a:pPr marL="109728" indent="0">
              <a:buNone/>
            </a:pPr>
            <a:r>
              <a:rPr lang="fr-FR" sz="1600" dirty="0">
                <a:solidFill>
                  <a:srgbClr val="000000"/>
                </a:solidFill>
                <a:latin typeface="Consolas"/>
              </a:rPr>
              <a:t>});</a:t>
            </a:r>
            <a:endParaRPr lang="fr-FR" sz="1500" dirty="0">
              <a:solidFill>
                <a:srgbClr val="000000"/>
              </a:solidFill>
              <a:latin typeface="Courier New"/>
              <a:ea typeface="Times New Roman"/>
              <a:cs typeface="Times New Roman"/>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88</a:t>
            </a:fld>
            <a:endParaRPr lang="en-US" dirty="0"/>
          </a:p>
        </p:txBody>
      </p:sp>
      <p:sp>
        <p:nvSpPr>
          <p:cNvPr id="2" name="Title 1"/>
          <p:cNvSpPr>
            <a:spLocks noGrp="1"/>
          </p:cNvSpPr>
          <p:nvPr>
            <p:ph type="title"/>
          </p:nvPr>
        </p:nvSpPr>
        <p:spPr/>
        <p:txBody>
          <a:bodyPr/>
          <a:lstStyle/>
          <a:p>
            <a:pPr algn="ctr"/>
            <a:r>
              <a:rPr lang="fr-FR" dirty="0" smtClean="0"/>
              <a:t>Groupes </a:t>
            </a:r>
            <a:r>
              <a:rPr lang="fr-FR" dirty="0" smtClean="0">
                <a:sym typeface="Wingdings" panose="05000000000000000000" pitchFamily="2" charset="2"/>
              </a:rPr>
              <a:t> </a:t>
            </a:r>
            <a:r>
              <a:rPr lang="fr-FR" dirty="0" smtClean="0"/>
              <a:t>Evènements</a:t>
            </a:r>
            <a:endParaRPr lang="fr-FR" dirty="0"/>
          </a:p>
        </p:txBody>
      </p:sp>
    </p:spTree>
    <p:extLst>
      <p:ext uri="{BB962C8B-B14F-4D97-AF65-F5344CB8AC3E}">
        <p14:creationId xmlns:p14="http://schemas.microsoft.com/office/powerpoint/2010/main" val="126295685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64118" y="583474"/>
            <a:ext cx="7269480" cy="780869"/>
          </a:xfrm>
        </p:spPr>
        <p:txBody>
          <a:bodyPr/>
          <a:lstStyle/>
          <a:p>
            <a:pPr algn="ctr"/>
            <a:r>
              <a:rPr lang="fr-FR" dirty="0" smtClean="0"/>
              <a:t>Permission</a:t>
            </a:r>
            <a:endParaRPr lang="fr-FR" dirty="0"/>
          </a:p>
        </p:txBody>
      </p:sp>
      <p:sp>
        <p:nvSpPr>
          <p:cNvPr id="2" name="Content Placeholder 1"/>
          <p:cNvSpPr>
            <a:spLocks noGrp="1"/>
          </p:cNvSpPr>
          <p:nvPr>
            <p:ph idx="1"/>
          </p:nvPr>
        </p:nvSpPr>
        <p:spPr>
          <a:xfrm>
            <a:off x="946404" y="1465943"/>
            <a:ext cx="7776682" cy="4714195"/>
          </a:xfrm>
        </p:spPr>
        <p:txBody>
          <a:bodyPr>
            <a:normAutofit fontScale="77500" lnSpcReduction="20000"/>
          </a:bodyPr>
          <a:lstStyle/>
          <a:p>
            <a:r>
              <a:rPr lang="fr-FR" dirty="0" smtClean="0"/>
              <a:t>Elles renseignent le système sur les besoins de l’application en terme de ressources sur le terminal; </a:t>
            </a:r>
          </a:p>
          <a:p>
            <a:endParaRPr lang="fr-FR" dirty="0" smtClean="0"/>
          </a:p>
          <a:p>
            <a:r>
              <a:rPr lang="fr-FR" dirty="0" smtClean="0"/>
              <a:t>Mécanisme de sécurité permettant au système de garantir la transparence sur les données de l’utilisateur </a:t>
            </a:r>
          </a:p>
          <a:p>
            <a:endParaRPr lang="fr-FR" dirty="0" smtClean="0"/>
          </a:p>
          <a:p>
            <a:r>
              <a:rPr lang="fr-FR" dirty="0" smtClean="0"/>
              <a:t>Elles apparaissent dans le fichier </a:t>
            </a:r>
            <a:r>
              <a:rPr lang="fr-FR" dirty="0" err="1" smtClean="0"/>
              <a:t>Android</a:t>
            </a:r>
            <a:r>
              <a:rPr lang="fr-FR" dirty="0" smtClean="0"/>
              <a:t> </a:t>
            </a:r>
            <a:r>
              <a:rPr lang="fr-FR" dirty="0" err="1" smtClean="0"/>
              <a:t>Manifest</a:t>
            </a:r>
            <a:r>
              <a:rPr lang="fr-FR" dirty="0" smtClean="0"/>
              <a:t> et sont visibles par l’utilisateur au moment de l’installation de l’application </a:t>
            </a:r>
          </a:p>
          <a:p>
            <a:endParaRPr lang="fr-FR" dirty="0" smtClean="0"/>
          </a:p>
          <a:p>
            <a:r>
              <a:rPr lang="fr-FR" sz="2000" dirty="0" smtClean="0">
                <a:latin typeface="Helvetica"/>
              </a:rPr>
              <a:t>Exemple:</a:t>
            </a:r>
            <a:endParaRPr lang="fr-FR" sz="2000" dirty="0">
              <a:latin typeface="Helvetica"/>
            </a:endParaRPr>
          </a:p>
          <a:p>
            <a:pPr marL="274320" lvl="1" indent="0">
              <a:buNone/>
            </a:pPr>
            <a:r>
              <a:rPr lang="fr-FR" dirty="0">
                <a:latin typeface="Helvetica"/>
              </a:rPr>
              <a:t>– </a:t>
            </a:r>
            <a:r>
              <a:rPr lang="fr-FR" dirty="0" smtClean="0">
                <a:latin typeface="Helvetica"/>
              </a:rPr>
              <a:t>Capteurs (GPS, NFC, Bluetooth,…)</a:t>
            </a:r>
            <a:endParaRPr lang="fr-FR" dirty="0">
              <a:latin typeface="Helvetica"/>
            </a:endParaRPr>
          </a:p>
          <a:p>
            <a:pPr marL="274320" lvl="1" indent="0">
              <a:buNone/>
            </a:pPr>
            <a:r>
              <a:rPr lang="fr-FR" dirty="0">
                <a:latin typeface="Helvetica"/>
              </a:rPr>
              <a:t>– Les accès aux contacts et à l'agenda du téléphone</a:t>
            </a:r>
          </a:p>
          <a:p>
            <a:pPr marL="274320" lvl="1" indent="0">
              <a:buNone/>
            </a:pPr>
            <a:r>
              <a:rPr lang="fr-FR" dirty="0">
                <a:latin typeface="Helvetica"/>
              </a:rPr>
              <a:t>– Les modifications de paramètres (orientation, fond d’écran …)</a:t>
            </a:r>
          </a:p>
          <a:p>
            <a:pPr marL="274320" lvl="1" indent="0">
              <a:buNone/>
            </a:pPr>
            <a:r>
              <a:rPr lang="fr-FR" dirty="0">
                <a:latin typeface="Helvetica"/>
              </a:rPr>
              <a:t>– Les appels téléphoniques</a:t>
            </a:r>
          </a:p>
          <a:p>
            <a:pPr marL="274320" lvl="1" indent="0">
              <a:buNone/>
            </a:pPr>
            <a:r>
              <a:rPr lang="fr-FR" dirty="0" smtClean="0">
                <a:latin typeface="Helvetica"/>
              </a:rPr>
              <a:t>–Le </a:t>
            </a:r>
            <a:r>
              <a:rPr lang="fr-FR" dirty="0">
                <a:latin typeface="Helvetica"/>
              </a:rPr>
              <a:t>réseau (dont l’accès à Internet)</a:t>
            </a:r>
          </a:p>
          <a:p>
            <a:pPr marL="274320" lvl="1" indent="0">
              <a:buNone/>
            </a:pPr>
            <a:r>
              <a:rPr lang="fr-FR" dirty="0">
                <a:latin typeface="Helvetica"/>
              </a:rPr>
              <a:t>– Le matériel </a:t>
            </a:r>
            <a:r>
              <a:rPr lang="fr-FR" dirty="0" smtClean="0">
                <a:latin typeface="Helvetica"/>
              </a:rPr>
              <a:t>(Caméra, </a:t>
            </a:r>
            <a:r>
              <a:rPr lang="fr-FR" dirty="0">
                <a:latin typeface="Helvetica"/>
              </a:rPr>
              <a:t>…)</a:t>
            </a:r>
            <a:endParaRPr lang="fr-FR" dirty="0"/>
          </a:p>
        </p:txBody>
      </p:sp>
      <p:sp>
        <p:nvSpPr>
          <p:cNvPr id="5" name="Footer Placeholder 4"/>
          <p:cNvSpPr>
            <a:spLocks noGrp="1"/>
          </p:cNvSpPr>
          <p:nvPr>
            <p:ph type="ftr" sz="quarter" idx="11"/>
          </p:nvPr>
        </p:nvSpPr>
        <p:spPr/>
        <p:txBody>
          <a:bodyPr/>
          <a:lstStyle/>
          <a:p>
            <a:r>
              <a:rPr lang="en-US" altLang="ko-KR" smtClean="0"/>
              <a:t>Introduction à Android</a:t>
            </a:r>
            <a:endParaRPr lang="en-US" altLang="ko-K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89</a:t>
            </a:fld>
            <a:endParaRPr kumimoji="0" lang="en-US" sz="1400" b="1" dirty="0">
              <a:solidFill>
                <a:srgbClr val="FFFFFF"/>
              </a:solidFill>
            </a:endParaRPr>
          </a:p>
        </p:txBody>
      </p:sp>
    </p:spTree>
    <p:extLst>
      <p:ext uri="{BB962C8B-B14F-4D97-AF65-F5344CB8AC3E}">
        <p14:creationId xmlns:p14="http://schemas.microsoft.com/office/powerpoint/2010/main" val="137760722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633" y="525417"/>
            <a:ext cx="7269480" cy="809897"/>
          </a:xfrm>
        </p:spPr>
        <p:txBody>
          <a:bodyPr/>
          <a:lstStyle/>
          <a:p>
            <a:pPr algn="ctr"/>
            <a:r>
              <a:rPr lang="fr-FR" dirty="0" smtClean="0"/>
              <a:t>Permission</a:t>
            </a:r>
            <a:endParaRPr lang="fr-FR" dirty="0"/>
          </a:p>
        </p:txBody>
      </p:sp>
      <p:sp>
        <p:nvSpPr>
          <p:cNvPr id="3" name="Content Placeholder 2"/>
          <p:cNvSpPr>
            <a:spLocks noGrp="1"/>
          </p:cNvSpPr>
          <p:nvPr>
            <p:ph idx="1"/>
          </p:nvPr>
        </p:nvSpPr>
        <p:spPr>
          <a:xfrm>
            <a:off x="946404" y="1378857"/>
            <a:ext cx="7196110" cy="4801281"/>
          </a:xfrm>
        </p:spPr>
        <p:txBody>
          <a:bodyPr>
            <a:normAutofit fontScale="85000" lnSpcReduction="20000"/>
          </a:bodyPr>
          <a:lstStyle/>
          <a:p>
            <a:pPr marL="0" indent="0">
              <a:buNone/>
            </a:pPr>
            <a:r>
              <a:rPr lang="fr-FR" dirty="0" smtClean="0"/>
              <a:t>La déclaration des permissions doit se faire explicitement dans le fichier </a:t>
            </a:r>
            <a:r>
              <a:rPr lang="fr-FR" dirty="0" err="1" smtClean="0"/>
              <a:t>manifest</a:t>
            </a:r>
            <a:r>
              <a:rPr lang="fr-FR" dirty="0" smtClean="0"/>
              <a:t>. </a:t>
            </a:r>
          </a:p>
          <a:p>
            <a:pPr marL="0" indent="0">
              <a:buNone/>
            </a:pPr>
            <a:endParaRPr lang="fr-FR" dirty="0" smtClean="0"/>
          </a:p>
          <a:p>
            <a:pPr marL="0" indent="0">
              <a:buNone/>
            </a:pPr>
            <a:r>
              <a:rPr lang="fr-FR" sz="2200" dirty="0" smtClean="0">
                <a:solidFill>
                  <a:srgbClr val="FF0000"/>
                </a:solidFill>
              </a:rPr>
              <a:t>&lt;</a:t>
            </a:r>
            <a:r>
              <a:rPr lang="fr-FR" sz="2200" dirty="0">
                <a:solidFill>
                  <a:srgbClr val="FF0000"/>
                </a:solidFill>
              </a:rPr>
              <a:t>uses-permission </a:t>
            </a:r>
            <a:r>
              <a:rPr lang="fr-FR" sz="2200" dirty="0" err="1">
                <a:solidFill>
                  <a:srgbClr val="FF0000"/>
                </a:solidFill>
              </a:rPr>
              <a:t>android:name</a:t>
            </a:r>
            <a:r>
              <a:rPr lang="fr-FR" sz="2200" dirty="0">
                <a:solidFill>
                  <a:srgbClr val="FF0000"/>
                </a:solidFill>
              </a:rPr>
              <a:t>="</a:t>
            </a:r>
            <a:r>
              <a:rPr lang="fr-FR" sz="2200" dirty="0" err="1">
                <a:solidFill>
                  <a:srgbClr val="FF0000"/>
                </a:solidFill>
              </a:rPr>
              <a:t>android.permission.CALL_PHONE</a:t>
            </a:r>
            <a:r>
              <a:rPr lang="fr-FR" sz="2200" dirty="0">
                <a:solidFill>
                  <a:srgbClr val="FF0000"/>
                </a:solidFill>
              </a:rPr>
              <a:t>" </a:t>
            </a:r>
            <a:r>
              <a:rPr lang="fr-FR" sz="2200" dirty="0" smtClean="0">
                <a:solidFill>
                  <a:srgbClr val="FF0000"/>
                </a:solidFill>
              </a:rPr>
              <a:t>/&gt;</a:t>
            </a:r>
            <a:endParaRPr lang="fr-FR" sz="2200" dirty="0">
              <a:solidFill>
                <a:srgbClr val="FF0000"/>
              </a:solidFill>
            </a:endParaRPr>
          </a:p>
          <a:p>
            <a:pPr marL="0" indent="0">
              <a:buNone/>
            </a:pPr>
            <a:r>
              <a:rPr lang="fr-FR" sz="2200" dirty="0">
                <a:solidFill>
                  <a:srgbClr val="FF0000"/>
                </a:solidFill>
              </a:rPr>
              <a:t>&lt;uses-permission </a:t>
            </a:r>
            <a:r>
              <a:rPr lang="fr-FR" sz="2200" dirty="0" err="1">
                <a:solidFill>
                  <a:srgbClr val="FF0000"/>
                </a:solidFill>
              </a:rPr>
              <a:t>android:name</a:t>
            </a:r>
            <a:r>
              <a:rPr lang="fr-FR" sz="2200" dirty="0">
                <a:solidFill>
                  <a:srgbClr val="FF0000"/>
                </a:solidFill>
              </a:rPr>
              <a:t>="</a:t>
            </a:r>
            <a:r>
              <a:rPr lang="fr-FR" sz="2200" dirty="0" err="1">
                <a:solidFill>
                  <a:srgbClr val="FF0000"/>
                </a:solidFill>
              </a:rPr>
              <a:t>android.permission.INTERNET</a:t>
            </a:r>
            <a:r>
              <a:rPr lang="fr-FR" sz="2200" dirty="0">
                <a:solidFill>
                  <a:srgbClr val="FF0000"/>
                </a:solidFill>
              </a:rPr>
              <a:t> " </a:t>
            </a:r>
            <a:r>
              <a:rPr lang="fr-FR" sz="2200" dirty="0" smtClean="0">
                <a:solidFill>
                  <a:srgbClr val="FF0000"/>
                </a:solidFill>
              </a:rPr>
              <a:t>/&gt;</a:t>
            </a:r>
          </a:p>
          <a:p>
            <a:pPr marL="0" indent="0">
              <a:buNone/>
            </a:pPr>
            <a:endParaRPr lang="fr-FR" dirty="0" smtClean="0">
              <a:solidFill>
                <a:srgbClr val="FF0000"/>
              </a:solidFill>
            </a:endParaRPr>
          </a:p>
          <a:p>
            <a:pPr marL="0" indent="0">
              <a:buNone/>
            </a:pPr>
            <a:r>
              <a:rPr lang="fr-FR" dirty="0"/>
              <a:t>Si une permission a été omise et vous essayez d’utiliser la ressource correspondante, vous aurez une erreur à l’exécution! </a:t>
            </a:r>
            <a:endParaRPr lang="fr-FR" dirty="0" smtClean="0"/>
          </a:p>
          <a:p>
            <a:pPr marL="0" indent="0">
              <a:buNone/>
            </a:pPr>
            <a:endParaRPr lang="fr-FR" dirty="0"/>
          </a:p>
          <a:p>
            <a:pPr marL="0" indent="0">
              <a:buNone/>
            </a:pPr>
            <a:r>
              <a:rPr lang="fr-FR" dirty="0" smtClean="0"/>
              <a:t>Les permissions peuvent être ajoutées en utilisant l’outil </a:t>
            </a:r>
            <a:r>
              <a:rPr lang="fr-FR" dirty="0"/>
              <a:t>graphique </a:t>
            </a:r>
            <a:r>
              <a:rPr lang="fr-FR" dirty="0" smtClean="0"/>
              <a:t>d’édition du </a:t>
            </a:r>
            <a:r>
              <a:rPr lang="fr-FR" dirty="0" err="1" smtClean="0"/>
              <a:t>Manifest</a:t>
            </a:r>
            <a:r>
              <a:rPr lang="fr-FR" dirty="0" smtClean="0"/>
              <a:t> fourni par ADT</a:t>
            </a:r>
            <a:endParaRPr lang="fr-FR" dirty="0"/>
          </a:p>
          <a:p>
            <a:pPr marL="0" indent="0">
              <a:buNone/>
            </a:pPr>
            <a:endParaRPr lang="fr-FR" dirty="0">
              <a:solidFill>
                <a:srgbClr val="FF0000"/>
              </a:solidFill>
            </a:endParaRPr>
          </a:p>
        </p:txBody>
      </p:sp>
      <p:sp>
        <p:nvSpPr>
          <p:cNvPr id="4" name="Footer Placeholder 3"/>
          <p:cNvSpPr>
            <a:spLocks noGrp="1"/>
          </p:cNvSpPr>
          <p:nvPr>
            <p:ph type="ftr" sz="quarter" idx="11"/>
          </p:nvPr>
        </p:nvSpPr>
        <p:spPr/>
        <p:txBody>
          <a:bodyPr/>
          <a:lstStyle/>
          <a:p>
            <a:r>
              <a:rPr lang="en-US" altLang="ko-KR" smtClean="0"/>
              <a:t>Introduction à Android</a:t>
            </a:r>
            <a:endParaRPr lang="en-US" altLang="ko-K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90</a:t>
            </a:fld>
            <a:endParaRPr kumimoji="0" lang="en-US" sz="1400" b="1" dirty="0">
              <a:solidFill>
                <a:srgbClr val="FFFFFF"/>
              </a:solidFill>
            </a:endParaRPr>
          </a:p>
        </p:txBody>
      </p:sp>
    </p:spTree>
    <p:extLst>
      <p:ext uri="{BB962C8B-B14F-4D97-AF65-F5344CB8AC3E}">
        <p14:creationId xmlns:p14="http://schemas.microsoft.com/office/powerpoint/2010/main" val="19163611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4746" y="597989"/>
            <a:ext cx="7269480" cy="722811"/>
          </a:xfrm>
        </p:spPr>
        <p:txBody>
          <a:bodyPr/>
          <a:lstStyle/>
          <a:p>
            <a:pPr algn="ctr"/>
            <a:r>
              <a:rPr lang="fr-FR" dirty="0" smtClean="0"/>
              <a:t>Connectivité</a:t>
            </a:r>
            <a:endParaRPr lang="fr-FR" dirty="0"/>
          </a:p>
        </p:txBody>
      </p:sp>
      <p:sp>
        <p:nvSpPr>
          <p:cNvPr id="5" name="Content Placeholder 4"/>
          <p:cNvSpPr>
            <a:spLocks noGrp="1"/>
          </p:cNvSpPr>
          <p:nvPr>
            <p:ph idx="1"/>
          </p:nvPr>
        </p:nvSpPr>
        <p:spPr>
          <a:xfrm>
            <a:off x="946403" y="1553029"/>
            <a:ext cx="7762167" cy="4627109"/>
          </a:xfrm>
        </p:spPr>
        <p:txBody>
          <a:bodyPr>
            <a:normAutofit/>
          </a:bodyPr>
          <a:lstStyle/>
          <a:p>
            <a:r>
              <a:rPr lang="fr-FR" dirty="0" err="1" smtClean="0"/>
              <a:t>Android</a:t>
            </a:r>
            <a:r>
              <a:rPr lang="fr-FR" dirty="0" smtClean="0"/>
              <a:t> fournit des mécanismes permettant aux applications d’utiliser la connectivité pour accomplir certaines taches : </a:t>
            </a:r>
          </a:p>
          <a:p>
            <a:pPr lvl="1"/>
            <a:r>
              <a:rPr lang="fr-FR" dirty="0" smtClean="0"/>
              <a:t>Internet (WIFI, 3G,…) </a:t>
            </a:r>
          </a:p>
          <a:p>
            <a:pPr lvl="1"/>
            <a:r>
              <a:rPr lang="fr-FR" dirty="0" smtClean="0"/>
              <a:t>Bluetooth </a:t>
            </a:r>
          </a:p>
          <a:p>
            <a:pPr lvl="1"/>
            <a:r>
              <a:rPr lang="fr-FR" dirty="0" smtClean="0"/>
              <a:t>NFC </a:t>
            </a:r>
          </a:p>
          <a:p>
            <a:pPr lvl="1"/>
            <a:endParaRPr lang="fr-FR" dirty="0" smtClean="0"/>
          </a:p>
          <a:p>
            <a:r>
              <a:rPr lang="fr-FR" dirty="0" smtClean="0"/>
              <a:t>Pour accéder à ces ressources, il est obligatoire de demander explicitement la permission associée </a:t>
            </a:r>
          </a:p>
          <a:p>
            <a:pPr lvl="1"/>
            <a:endParaRPr lang="fr-FR" dirty="0">
              <a:solidFill>
                <a:srgbClr val="008080"/>
              </a:solidFill>
              <a:highlight>
                <a:srgbClr val="E8F2FE"/>
              </a:highlight>
              <a:latin typeface="Consolas"/>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744203200"/>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4746" y="597989"/>
            <a:ext cx="7269480" cy="722811"/>
          </a:xfrm>
        </p:spPr>
        <p:txBody>
          <a:bodyPr/>
          <a:lstStyle/>
          <a:p>
            <a:pPr algn="ctr"/>
            <a:r>
              <a:rPr lang="fr-FR" dirty="0" smtClean="0"/>
              <a:t>Internet</a:t>
            </a:r>
            <a:endParaRPr lang="fr-FR" dirty="0"/>
          </a:p>
        </p:txBody>
      </p:sp>
      <p:sp>
        <p:nvSpPr>
          <p:cNvPr id="5" name="Content Placeholder 4"/>
          <p:cNvSpPr>
            <a:spLocks noGrp="1"/>
          </p:cNvSpPr>
          <p:nvPr>
            <p:ph idx="1"/>
          </p:nvPr>
        </p:nvSpPr>
        <p:spPr>
          <a:xfrm>
            <a:off x="946404" y="1553029"/>
            <a:ext cx="6446520" cy="4627109"/>
          </a:xfrm>
        </p:spPr>
        <p:txBody>
          <a:bodyPr>
            <a:normAutofit fontScale="62500" lnSpcReduction="20000"/>
          </a:bodyPr>
          <a:lstStyle/>
          <a:p>
            <a:r>
              <a:rPr lang="fr-FR" dirty="0" smtClean="0"/>
              <a:t>Une application </a:t>
            </a:r>
            <a:r>
              <a:rPr lang="fr-FR" dirty="0" err="1" smtClean="0"/>
              <a:t>Android</a:t>
            </a:r>
            <a:r>
              <a:rPr lang="fr-FR" dirty="0" smtClean="0"/>
              <a:t> peut utiliser la connexion réseau du téléphone pour échanger par HTTP des informations avec une application distante (web service, web application,..)</a:t>
            </a:r>
          </a:p>
          <a:p>
            <a:endParaRPr lang="fr-FR" dirty="0" smtClean="0"/>
          </a:p>
          <a:p>
            <a:r>
              <a:rPr lang="fr-FR" dirty="0" smtClean="0"/>
              <a:t>Permission pour utiliser internet : </a:t>
            </a:r>
          </a:p>
          <a:p>
            <a:endParaRPr lang="fr-FR" dirty="0" smtClean="0"/>
          </a:p>
          <a:p>
            <a:pPr marL="0" lvl="1" indent="0">
              <a:buNone/>
            </a:pPr>
            <a:r>
              <a:rPr lang="fr-FR" dirty="0">
                <a:solidFill>
                  <a:srgbClr val="008080"/>
                </a:solidFill>
                <a:highlight>
                  <a:srgbClr val="E8F2FE"/>
                </a:highlight>
                <a:latin typeface="Consolas"/>
              </a:rPr>
              <a:t>&lt;</a:t>
            </a:r>
            <a:r>
              <a:rPr lang="fr-FR" dirty="0">
                <a:solidFill>
                  <a:srgbClr val="3F7F7F"/>
                </a:solidFill>
                <a:highlight>
                  <a:srgbClr val="E8F2FE"/>
                </a:highlight>
                <a:latin typeface="Consolas"/>
              </a:rPr>
              <a:t>uses-permission </a:t>
            </a:r>
            <a:r>
              <a:rPr lang="fr-FR" dirty="0" err="1">
                <a:solidFill>
                  <a:srgbClr val="7F007F"/>
                </a:solidFill>
                <a:highlight>
                  <a:srgbClr val="E8F2FE"/>
                </a:highlight>
                <a:latin typeface="Consolas"/>
              </a:rPr>
              <a:t>android:name</a:t>
            </a:r>
            <a:r>
              <a:rPr lang="fr-FR" dirty="0">
                <a:solidFill>
                  <a:srgbClr val="000000"/>
                </a:solidFill>
                <a:highlight>
                  <a:srgbClr val="E8F2FE"/>
                </a:highlight>
                <a:latin typeface="Consolas"/>
              </a:rPr>
              <a:t>=</a:t>
            </a:r>
            <a:r>
              <a:rPr lang="fr-FR" i="1" dirty="0">
                <a:solidFill>
                  <a:srgbClr val="2A00FF"/>
                </a:solidFill>
                <a:highlight>
                  <a:srgbClr val="E8F2FE"/>
                </a:highlight>
                <a:latin typeface="Consolas"/>
              </a:rPr>
              <a:t>"</a:t>
            </a:r>
            <a:r>
              <a:rPr lang="fr-FR" i="1" dirty="0" err="1">
                <a:solidFill>
                  <a:srgbClr val="2A00FF"/>
                </a:solidFill>
                <a:highlight>
                  <a:srgbClr val="E8F2FE"/>
                </a:highlight>
                <a:latin typeface="Consolas"/>
              </a:rPr>
              <a:t>android.permission.INTERNET</a:t>
            </a:r>
            <a:r>
              <a:rPr lang="fr-FR" i="1" dirty="0">
                <a:solidFill>
                  <a:srgbClr val="2A00FF"/>
                </a:solidFill>
                <a:highlight>
                  <a:srgbClr val="E8F2FE"/>
                </a:highlight>
                <a:latin typeface="Consolas"/>
              </a:rPr>
              <a:t>"</a:t>
            </a:r>
            <a:r>
              <a:rPr lang="fr-FR" i="1" dirty="0">
                <a:solidFill>
                  <a:srgbClr val="008080"/>
                </a:solidFill>
                <a:highlight>
                  <a:srgbClr val="E8F2FE"/>
                </a:highlight>
                <a:latin typeface="Consolas"/>
              </a:rPr>
              <a:t>/&gt;</a:t>
            </a:r>
            <a:r>
              <a:rPr lang="fr-FR" i="1" dirty="0">
                <a:solidFill>
                  <a:srgbClr val="000000"/>
                </a:solidFill>
                <a:highlight>
                  <a:srgbClr val="E8F2FE"/>
                </a:highlight>
                <a:latin typeface="Consolas"/>
              </a:rPr>
              <a:t> </a:t>
            </a:r>
            <a:endParaRPr lang="fr-FR" i="1" dirty="0" smtClean="0">
              <a:solidFill>
                <a:srgbClr val="000000"/>
              </a:solidFill>
              <a:highlight>
                <a:srgbClr val="E8F2FE"/>
              </a:highlight>
              <a:latin typeface="Consolas"/>
            </a:endParaRPr>
          </a:p>
          <a:p>
            <a:pPr marL="0" lvl="1" indent="0">
              <a:buNone/>
            </a:pPr>
            <a:endParaRPr lang="fr-FR" dirty="0"/>
          </a:p>
          <a:p>
            <a:r>
              <a:rPr lang="fr-FR" dirty="0" err="1" smtClean="0"/>
              <a:t>Android</a:t>
            </a:r>
            <a:r>
              <a:rPr lang="fr-FR" dirty="0" smtClean="0"/>
              <a:t> utilise la bibliothèque Apache Components pour les communications par http </a:t>
            </a:r>
          </a:p>
          <a:p>
            <a:pPr marL="0" indent="0">
              <a:buNone/>
            </a:pPr>
            <a:r>
              <a:rPr lang="fr-FR" dirty="0" err="1">
                <a:solidFill>
                  <a:srgbClr val="000000"/>
                </a:solidFill>
                <a:latin typeface="Consolas"/>
              </a:rPr>
              <a:t>HttpClient</a:t>
            </a:r>
            <a:r>
              <a:rPr lang="fr-FR" dirty="0">
                <a:solidFill>
                  <a:srgbClr val="000000"/>
                </a:solidFill>
                <a:latin typeface="Consolas"/>
              </a:rPr>
              <a:t> client =</a:t>
            </a:r>
            <a:r>
              <a:rPr lang="fr-FR" b="1" dirty="0">
                <a:solidFill>
                  <a:srgbClr val="006699"/>
                </a:solidFill>
                <a:latin typeface="Consolas"/>
              </a:rPr>
              <a:t>new</a:t>
            </a:r>
            <a:r>
              <a:rPr lang="fr-FR" dirty="0">
                <a:solidFill>
                  <a:srgbClr val="000000"/>
                </a:solidFill>
                <a:latin typeface="Consolas"/>
              </a:rPr>
              <a:t> </a:t>
            </a:r>
            <a:r>
              <a:rPr lang="fr-FR" dirty="0" err="1">
                <a:solidFill>
                  <a:srgbClr val="000000"/>
                </a:solidFill>
                <a:latin typeface="Consolas"/>
              </a:rPr>
              <a:t>DefaultHttpClient</a:t>
            </a:r>
            <a:r>
              <a:rPr lang="fr-FR" dirty="0">
                <a:solidFill>
                  <a:srgbClr val="000000"/>
                </a:solidFill>
                <a:latin typeface="Consolas"/>
              </a:rPr>
              <a:t>();  </a:t>
            </a:r>
            <a:endParaRPr lang="fr-FR" dirty="0" smtClean="0">
              <a:solidFill>
                <a:srgbClr val="000000"/>
              </a:solidFill>
              <a:latin typeface="Consolas"/>
            </a:endParaRPr>
          </a:p>
          <a:p>
            <a:pPr marL="0" indent="0">
              <a:buNone/>
            </a:pPr>
            <a:r>
              <a:rPr lang="fr-FR" dirty="0" err="1" smtClean="0">
                <a:solidFill>
                  <a:srgbClr val="000000"/>
                </a:solidFill>
                <a:latin typeface="Consolas"/>
              </a:rPr>
              <a:t>HttpGet</a:t>
            </a:r>
            <a:r>
              <a:rPr lang="fr-FR" dirty="0">
                <a:solidFill>
                  <a:srgbClr val="000000"/>
                </a:solidFill>
                <a:latin typeface="Consolas"/>
              </a:rPr>
              <a:t> </a:t>
            </a:r>
            <a:r>
              <a:rPr lang="fr-FR" dirty="0" err="1">
                <a:solidFill>
                  <a:srgbClr val="000000"/>
                </a:solidFill>
                <a:latin typeface="Consolas"/>
              </a:rPr>
              <a:t>request</a:t>
            </a:r>
            <a:r>
              <a:rPr lang="fr-FR" dirty="0">
                <a:solidFill>
                  <a:srgbClr val="000000"/>
                </a:solidFill>
                <a:latin typeface="Consolas"/>
              </a:rPr>
              <a:t> =</a:t>
            </a:r>
            <a:r>
              <a:rPr lang="fr-FR" b="1" dirty="0">
                <a:solidFill>
                  <a:srgbClr val="006699"/>
                </a:solidFill>
                <a:latin typeface="Consolas"/>
              </a:rPr>
              <a:t>new</a:t>
            </a:r>
            <a:r>
              <a:rPr lang="fr-FR" dirty="0">
                <a:solidFill>
                  <a:srgbClr val="000000"/>
                </a:solidFill>
                <a:latin typeface="Consolas"/>
              </a:rPr>
              <a:t> </a:t>
            </a:r>
            <a:r>
              <a:rPr lang="fr-FR" dirty="0" err="1">
                <a:solidFill>
                  <a:srgbClr val="000000"/>
                </a:solidFill>
                <a:latin typeface="Consolas"/>
              </a:rPr>
              <a:t>HttpGet</a:t>
            </a:r>
            <a:r>
              <a:rPr lang="fr-FR" dirty="0">
                <a:solidFill>
                  <a:srgbClr val="000000"/>
                </a:solidFill>
                <a:latin typeface="Consolas"/>
              </a:rPr>
              <a:t>(url); </a:t>
            </a:r>
            <a:endParaRPr lang="fr-FR" dirty="0" smtClean="0">
              <a:solidFill>
                <a:srgbClr val="000000"/>
              </a:solidFill>
              <a:latin typeface="Consolas"/>
            </a:endParaRPr>
          </a:p>
          <a:p>
            <a:pPr marL="0" indent="0">
              <a:buNone/>
            </a:pPr>
            <a:r>
              <a:rPr lang="fr-FR" dirty="0" err="1" smtClean="0">
                <a:solidFill>
                  <a:srgbClr val="000000"/>
                </a:solidFill>
                <a:latin typeface="Consolas"/>
              </a:rPr>
              <a:t>HttpResponse</a:t>
            </a:r>
            <a:r>
              <a:rPr lang="fr-FR" dirty="0" smtClean="0">
                <a:solidFill>
                  <a:srgbClr val="000000"/>
                </a:solidFill>
                <a:latin typeface="Consolas"/>
              </a:rPr>
              <a:t>  </a:t>
            </a:r>
            <a:r>
              <a:rPr lang="fr-FR" dirty="0" err="1" smtClean="0">
                <a:solidFill>
                  <a:srgbClr val="000000"/>
                </a:solidFill>
                <a:latin typeface="Consolas"/>
              </a:rPr>
              <a:t>response</a:t>
            </a:r>
            <a:r>
              <a:rPr lang="fr-FR" dirty="0">
                <a:solidFill>
                  <a:srgbClr val="000000"/>
                </a:solidFill>
                <a:latin typeface="Consolas"/>
              </a:rPr>
              <a:t> = </a:t>
            </a:r>
            <a:r>
              <a:rPr lang="fr-FR" dirty="0" err="1">
                <a:solidFill>
                  <a:srgbClr val="000000"/>
                </a:solidFill>
                <a:latin typeface="Consolas"/>
              </a:rPr>
              <a:t>client.execute</a:t>
            </a:r>
            <a:r>
              <a:rPr lang="fr-FR" dirty="0">
                <a:solidFill>
                  <a:srgbClr val="000000"/>
                </a:solidFill>
                <a:latin typeface="Consolas"/>
              </a:rPr>
              <a:t>(</a:t>
            </a:r>
            <a:r>
              <a:rPr lang="fr-FR" dirty="0" err="1">
                <a:solidFill>
                  <a:srgbClr val="000000"/>
                </a:solidFill>
                <a:latin typeface="Consolas"/>
              </a:rPr>
              <a:t>request</a:t>
            </a:r>
            <a:r>
              <a:rPr lang="fr-FR" dirty="0" smtClean="0">
                <a:solidFill>
                  <a:srgbClr val="000000"/>
                </a:solidFill>
                <a:latin typeface="Consolas"/>
              </a:rPr>
              <a:t>);</a:t>
            </a:r>
          </a:p>
          <a:p>
            <a:pPr marL="0" indent="0">
              <a:buNone/>
            </a:pPr>
            <a:r>
              <a:rPr lang="fr-FR" dirty="0" smtClean="0">
                <a:solidFill>
                  <a:srgbClr val="000000"/>
                </a:solidFill>
                <a:latin typeface="Consolas"/>
              </a:rPr>
              <a:t>…</a:t>
            </a:r>
          </a:p>
          <a:p>
            <a:pPr marL="0" indent="0">
              <a:buNone/>
            </a:pPr>
            <a:endParaRPr lang="fr-FR" dirty="0">
              <a:solidFill>
                <a:srgbClr val="000000"/>
              </a:solidFill>
              <a:latin typeface="Consolas"/>
            </a:endParaRPr>
          </a:p>
          <a:p>
            <a:pPr marL="0" indent="0">
              <a:buNone/>
            </a:pPr>
            <a:endParaRPr lang="fr-FR" dirty="0" smtClean="0">
              <a:solidFill>
                <a:srgbClr val="000000"/>
              </a:solidFill>
              <a:latin typeface="Consolas"/>
            </a:endParaRPr>
          </a:p>
          <a:p>
            <a:pPr marL="0" indent="0" algn="r">
              <a:buNone/>
            </a:pPr>
            <a:r>
              <a:rPr lang="fr-FR" dirty="0" smtClean="0">
                <a:solidFill>
                  <a:srgbClr val="000000"/>
                </a:solidFill>
                <a:latin typeface="Consolas"/>
              </a:rPr>
              <a:t>Réf : </a:t>
            </a:r>
            <a:r>
              <a:rPr lang="fr-FR" dirty="0" smtClean="0">
                <a:solidFill>
                  <a:srgbClr val="000000"/>
                </a:solidFill>
                <a:latin typeface="Consolas"/>
                <a:hlinkClick r:id="rId2"/>
              </a:rPr>
              <a:t>http</a:t>
            </a:r>
            <a:r>
              <a:rPr lang="fr-FR" dirty="0">
                <a:solidFill>
                  <a:srgbClr val="000000"/>
                </a:solidFill>
                <a:latin typeface="Consolas"/>
                <a:hlinkClick r:id="rId2"/>
              </a:rPr>
              <a:t>://</a:t>
            </a:r>
            <a:r>
              <a:rPr lang="fr-FR" dirty="0" smtClean="0">
                <a:solidFill>
                  <a:srgbClr val="000000"/>
                </a:solidFill>
                <a:latin typeface="Consolas"/>
                <a:hlinkClick r:id="rId2"/>
              </a:rPr>
              <a:t>hc.apache.org</a:t>
            </a:r>
            <a:endParaRPr lang="fr-FR" dirty="0">
              <a:solidFill>
                <a:srgbClr val="000000"/>
              </a:solidFill>
              <a:latin typeface="Consolas"/>
            </a:endParaRPr>
          </a:p>
          <a:p>
            <a:pPr marL="0" indent="0">
              <a:buNone/>
            </a:pPr>
            <a:endParaRPr lang="fr-FR" dirty="0" smtClean="0">
              <a:solidFill>
                <a:srgbClr val="5C5C5C"/>
              </a:solidFill>
              <a:latin typeface="Consolas"/>
            </a:endParaRPr>
          </a:p>
          <a:p>
            <a:pPr marL="0" indent="0">
              <a:buNone/>
            </a:pPr>
            <a:endParaRPr lang="fr-FR" dirty="0" smtClean="0"/>
          </a:p>
          <a:p>
            <a:endParaRPr lang="fr-FR"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41179331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Taches Asynchrones</a:t>
            </a:r>
            <a:endParaRPr lang="fr-FR" dirty="0"/>
          </a:p>
        </p:txBody>
      </p:sp>
      <p:sp>
        <p:nvSpPr>
          <p:cNvPr id="5" name="Content Placeholder 4"/>
          <p:cNvSpPr>
            <a:spLocks noGrp="1"/>
          </p:cNvSpPr>
          <p:nvPr>
            <p:ph idx="1"/>
          </p:nvPr>
        </p:nvSpPr>
        <p:spPr>
          <a:xfrm>
            <a:off x="1117599" y="1045029"/>
            <a:ext cx="7852229" cy="5120595"/>
          </a:xfrm>
        </p:spPr>
        <p:txBody>
          <a:bodyPr>
            <a:noAutofit/>
          </a:bodyPr>
          <a:lstStyle/>
          <a:p>
            <a:r>
              <a:rPr lang="fr-FR" sz="2000" dirty="0" smtClean="0"/>
              <a:t>La </a:t>
            </a:r>
            <a:r>
              <a:rPr lang="fr-FR" sz="2000" dirty="0" err="1" smtClean="0"/>
              <a:t>UIThread</a:t>
            </a:r>
            <a:r>
              <a:rPr lang="fr-FR" sz="2000" dirty="0" smtClean="0"/>
              <a:t> est le thread principal de gestion de l’interface utilisateur. L’exécution des processus longs dans ce thread comme l’accès au réseau doit se faire dans un thread secondaire.  </a:t>
            </a:r>
          </a:p>
          <a:p>
            <a:endParaRPr lang="fr-FR" sz="2000" dirty="0" smtClean="0"/>
          </a:p>
          <a:p>
            <a:r>
              <a:rPr lang="fr-FR" sz="2000" dirty="0" err="1" smtClean="0"/>
              <a:t>Android</a:t>
            </a:r>
            <a:r>
              <a:rPr lang="fr-FR" sz="2000" dirty="0" smtClean="0"/>
              <a:t> génère une exception pour tout opération longue s’exécutant dans le thread principal. </a:t>
            </a:r>
          </a:p>
          <a:p>
            <a:endParaRPr lang="fr-FR" sz="2000" dirty="0" smtClean="0"/>
          </a:p>
          <a:p>
            <a:r>
              <a:rPr lang="en-US" sz="2000" dirty="0" err="1" smtClean="0"/>
              <a:t>L’exécution</a:t>
            </a:r>
            <a:r>
              <a:rPr lang="en-US" sz="2000" dirty="0" smtClean="0"/>
              <a:t> des </a:t>
            </a:r>
            <a:r>
              <a:rPr lang="fr-FR" sz="2000" dirty="0" smtClean="0"/>
              <a:t>tâches</a:t>
            </a:r>
            <a:r>
              <a:rPr lang="en-US" sz="2000" dirty="0" smtClean="0"/>
              <a:t> </a:t>
            </a:r>
            <a:r>
              <a:rPr lang="fr-FR" sz="2000" dirty="0" smtClean="0"/>
              <a:t>asynchrones</a:t>
            </a:r>
            <a:r>
              <a:rPr lang="en-US" sz="2000" dirty="0" smtClean="0"/>
              <a:t> </a:t>
            </a:r>
            <a:r>
              <a:rPr lang="en-US" sz="2000" dirty="0" err="1" smtClean="0"/>
              <a:t>peut</a:t>
            </a:r>
            <a:r>
              <a:rPr lang="en-US" sz="2000" dirty="0" smtClean="0"/>
              <a:t> se faire de </a:t>
            </a:r>
            <a:r>
              <a:rPr lang="en-US" sz="2000" dirty="0" err="1" smtClean="0"/>
              <a:t>deux</a:t>
            </a:r>
            <a:r>
              <a:rPr lang="en-US" sz="2000" dirty="0" smtClean="0"/>
              <a:t> </a:t>
            </a:r>
            <a:r>
              <a:rPr lang="en-US" sz="2000" dirty="0" err="1" smtClean="0"/>
              <a:t>manières</a:t>
            </a:r>
            <a:r>
              <a:rPr lang="en-US" sz="2000" dirty="0" smtClean="0"/>
              <a:t>: </a:t>
            </a:r>
          </a:p>
          <a:p>
            <a:pPr lvl="1"/>
            <a:r>
              <a:rPr lang="en-US" sz="2000" dirty="0" err="1" smtClean="0"/>
              <a:t>L’utilisateur</a:t>
            </a:r>
            <a:r>
              <a:rPr lang="en-US" sz="2000" dirty="0" smtClean="0"/>
              <a:t> </a:t>
            </a:r>
            <a:r>
              <a:rPr lang="en-US" sz="2000" dirty="0" err="1" smtClean="0"/>
              <a:t>crée</a:t>
            </a:r>
            <a:r>
              <a:rPr lang="en-US" sz="2000" dirty="0" smtClean="0"/>
              <a:t> </a:t>
            </a:r>
            <a:r>
              <a:rPr lang="en-US" sz="2000" dirty="0" err="1" smtClean="0"/>
              <a:t>explicitement</a:t>
            </a:r>
            <a:r>
              <a:rPr lang="en-US" sz="2000" dirty="0" smtClean="0"/>
              <a:t> un thread </a:t>
            </a:r>
            <a:r>
              <a:rPr lang="en-US" sz="2000" dirty="0" err="1" smtClean="0"/>
              <a:t>auquel</a:t>
            </a:r>
            <a:r>
              <a:rPr lang="en-US" sz="2000" dirty="0" smtClean="0"/>
              <a:t> </a:t>
            </a:r>
            <a:r>
              <a:rPr lang="en-US" sz="2000" dirty="0" err="1" smtClean="0"/>
              <a:t>il</a:t>
            </a:r>
            <a:r>
              <a:rPr lang="en-US" sz="2000" dirty="0" smtClean="0"/>
              <a:t> </a:t>
            </a:r>
            <a:r>
              <a:rPr lang="en-US" sz="2000" dirty="0" err="1" smtClean="0"/>
              <a:t>délègue</a:t>
            </a:r>
            <a:r>
              <a:rPr lang="en-US" sz="2000" dirty="0" smtClean="0"/>
              <a:t> </a:t>
            </a:r>
            <a:r>
              <a:rPr lang="en-US" sz="2000" dirty="0" err="1" smtClean="0"/>
              <a:t>l’exécution</a:t>
            </a:r>
            <a:r>
              <a:rPr lang="en-US" sz="2000" dirty="0" smtClean="0"/>
              <a:t> des </a:t>
            </a:r>
            <a:r>
              <a:rPr lang="en-US" sz="2000" dirty="0" err="1" smtClean="0"/>
              <a:t>processus</a:t>
            </a:r>
            <a:r>
              <a:rPr lang="en-US" sz="2000" dirty="0" smtClean="0"/>
              <a:t> longs </a:t>
            </a:r>
          </a:p>
          <a:p>
            <a:pPr lvl="1"/>
            <a:endParaRPr lang="en-US" sz="2000" dirty="0" smtClean="0"/>
          </a:p>
          <a:p>
            <a:pPr lvl="1"/>
            <a:r>
              <a:rPr lang="en-US" sz="2000" dirty="0" err="1" smtClean="0"/>
              <a:t>Utiliser</a:t>
            </a:r>
            <a:r>
              <a:rPr lang="en-US" sz="2000" dirty="0" smtClean="0"/>
              <a:t> la </a:t>
            </a:r>
            <a:r>
              <a:rPr lang="en-US" sz="2000" dirty="0" err="1" smtClean="0"/>
              <a:t>classe</a:t>
            </a:r>
            <a:r>
              <a:rPr lang="en-US" sz="2000" dirty="0" smtClean="0"/>
              <a:t> </a:t>
            </a:r>
            <a:r>
              <a:rPr lang="en-US" sz="2000" dirty="0" err="1" smtClean="0"/>
              <a:t>AsyncTask</a:t>
            </a:r>
            <a:r>
              <a:rPr lang="en-US" sz="2000" dirty="0" smtClean="0"/>
              <a:t> du SDK qui se </a:t>
            </a:r>
            <a:r>
              <a:rPr lang="en-US" sz="2000" dirty="0" err="1" smtClean="0"/>
              <a:t>chargera</a:t>
            </a:r>
            <a:r>
              <a:rPr lang="en-US" sz="2000" dirty="0" smtClean="0"/>
              <a:t> de la </a:t>
            </a:r>
            <a:r>
              <a:rPr lang="en-US" sz="2000" dirty="0" err="1" smtClean="0"/>
              <a:t>création</a:t>
            </a:r>
            <a:r>
              <a:rPr lang="en-US" sz="2000" dirty="0" smtClean="0"/>
              <a:t> du thread </a:t>
            </a:r>
            <a:r>
              <a:rPr lang="en-US" sz="2000" dirty="0" err="1" smtClean="0"/>
              <a:t>secondaire</a:t>
            </a:r>
            <a:r>
              <a:rPr lang="en-US" sz="2000" dirty="0" smtClean="0"/>
              <a:t> </a:t>
            </a:r>
          </a:p>
          <a:p>
            <a:pPr marL="0" indent="0">
              <a:buNone/>
            </a:pPr>
            <a:endParaRPr lang="en-US" sz="2000" dirty="0"/>
          </a:p>
          <a:p>
            <a:pPr marL="0" indent="0">
              <a:spcBef>
                <a:spcPts val="0"/>
              </a:spcBef>
              <a:spcAft>
                <a:spcPts val="0"/>
              </a:spcAft>
              <a:buNone/>
            </a:pPr>
            <a:r>
              <a:rPr lang="en-US" sz="2000" b="1" dirty="0" smtClean="0">
                <a:solidFill>
                  <a:srgbClr val="7F0055"/>
                </a:solidFill>
                <a:latin typeface="Consolas"/>
              </a:rPr>
              <a:t> </a:t>
            </a: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76601083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Tâches Asynchrones</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0" indent="0">
              <a:buNone/>
            </a:pPr>
            <a:endParaRPr lang="en-US" sz="1400" b="1" dirty="0" smtClean="0">
              <a:solidFill>
                <a:srgbClr val="7F0055"/>
              </a:solidFill>
              <a:latin typeface="Consolas"/>
            </a:endParaRPr>
          </a:p>
          <a:p>
            <a:pPr marL="0" indent="0">
              <a:buNone/>
            </a:pPr>
            <a:r>
              <a:rPr lang="en-US" sz="1400" b="1" dirty="0" smtClean="0">
                <a:solidFill>
                  <a:srgbClr val="7F0055"/>
                </a:solidFill>
                <a:latin typeface="Consolas"/>
              </a:rPr>
              <a:t>protected</a:t>
            </a:r>
            <a:r>
              <a:rPr lang="en-US" sz="1400" b="1" dirty="0" smtClean="0">
                <a:solidFill>
                  <a:srgbClr val="000000"/>
                </a:solidFill>
                <a:latin typeface="Consolas"/>
              </a:rPr>
              <a:t> </a:t>
            </a:r>
            <a:r>
              <a:rPr lang="en-US" sz="1400" b="1" dirty="0">
                <a:solidFill>
                  <a:srgbClr val="7F0055"/>
                </a:solidFill>
                <a:latin typeface="Consolas"/>
              </a:rPr>
              <a:t>class</a:t>
            </a:r>
            <a:r>
              <a:rPr lang="en-US" sz="1400" b="1" dirty="0">
                <a:solidFill>
                  <a:srgbClr val="000000"/>
                </a:solidFill>
                <a:latin typeface="Consolas"/>
              </a:rPr>
              <a:t> </a:t>
            </a:r>
            <a:r>
              <a:rPr lang="en-US" sz="1400" b="1" dirty="0" err="1">
                <a:solidFill>
                  <a:srgbClr val="000000"/>
                </a:solidFill>
                <a:latin typeface="Consolas"/>
              </a:rPr>
              <a:t>LongTask</a:t>
            </a:r>
            <a:r>
              <a:rPr lang="en-US" sz="1400" b="1" dirty="0">
                <a:solidFill>
                  <a:srgbClr val="000000"/>
                </a:solidFill>
                <a:latin typeface="Consolas"/>
              </a:rPr>
              <a:t> </a:t>
            </a:r>
            <a:r>
              <a:rPr lang="en-US" sz="1400" b="1" dirty="0">
                <a:solidFill>
                  <a:srgbClr val="7F0055"/>
                </a:solidFill>
                <a:latin typeface="Consolas"/>
              </a:rPr>
              <a:t>extends</a:t>
            </a:r>
            <a:r>
              <a:rPr lang="en-US" sz="1400" b="1" dirty="0">
                <a:solidFill>
                  <a:srgbClr val="000000"/>
                </a:solidFill>
                <a:latin typeface="Consolas"/>
              </a:rPr>
              <a:t> </a:t>
            </a:r>
            <a:r>
              <a:rPr lang="en-US" sz="1400" b="1" dirty="0" err="1">
                <a:solidFill>
                  <a:srgbClr val="000000"/>
                </a:solidFill>
                <a:latin typeface="Consolas"/>
              </a:rPr>
              <a:t>AsyncTask</a:t>
            </a:r>
            <a:r>
              <a:rPr lang="en-US" sz="1400" b="1" dirty="0">
                <a:solidFill>
                  <a:srgbClr val="000000"/>
                </a:solidFill>
                <a:latin typeface="Consolas"/>
              </a:rPr>
              <a:t>&lt;String, Void, Void&gt; </a:t>
            </a:r>
            <a:r>
              <a:rPr lang="en-US" sz="1400" b="1" dirty="0" smtClean="0">
                <a:solidFill>
                  <a:srgbClr val="000000"/>
                </a:solidFill>
                <a:latin typeface="Consolas"/>
              </a:rPr>
              <a:t>{</a:t>
            </a:r>
            <a:endParaRPr lang="fr-FR" sz="1400" dirty="0">
              <a:solidFill>
                <a:srgbClr val="000000"/>
              </a:solidFill>
              <a:latin typeface="Consolas"/>
            </a:endParaRPr>
          </a:p>
          <a:p>
            <a:pPr marL="0" indent="0">
              <a:buNone/>
            </a:pPr>
            <a:r>
              <a:rPr lang="fr-FR" sz="1400" dirty="0">
                <a:solidFill>
                  <a:srgbClr val="000000"/>
                </a:solidFill>
                <a:latin typeface="Consolas"/>
              </a:rPr>
              <a:t>        </a:t>
            </a:r>
            <a:r>
              <a:rPr lang="fr-FR" sz="1400" dirty="0">
                <a:solidFill>
                  <a:srgbClr val="646464"/>
                </a:solidFill>
                <a:latin typeface="Consolas"/>
              </a:rPr>
              <a:t>@</a:t>
            </a:r>
            <a:r>
              <a:rPr lang="fr-FR" sz="1400" dirty="0" err="1">
                <a:solidFill>
                  <a:srgbClr val="646464"/>
                </a:solidFill>
                <a:latin typeface="Consolas"/>
              </a:rPr>
              <a:t>Override</a:t>
            </a:r>
            <a:endParaRPr lang="fr-FR" sz="1400" dirty="0">
              <a:solidFill>
                <a:srgbClr val="646464"/>
              </a:solidFill>
              <a:latin typeface="Consolas"/>
            </a:endParaRPr>
          </a:p>
          <a:p>
            <a:pPr marL="0" indent="0">
              <a:buNone/>
            </a:pPr>
            <a:r>
              <a:rPr lang="fr-FR" sz="1400" dirty="0">
                <a:solidFill>
                  <a:srgbClr val="000000"/>
                </a:solidFill>
                <a:latin typeface="Consolas"/>
              </a:rPr>
              <a:t>        </a:t>
            </a:r>
            <a:r>
              <a:rPr lang="fr-FR" sz="1400" b="1" dirty="0" err="1">
                <a:solidFill>
                  <a:srgbClr val="7F0055"/>
                </a:solidFill>
                <a:latin typeface="Consolas"/>
              </a:rPr>
              <a:t>protected</a:t>
            </a:r>
            <a:r>
              <a:rPr lang="fr-FR" sz="1400" b="1" dirty="0">
                <a:solidFill>
                  <a:srgbClr val="000000"/>
                </a:solidFill>
                <a:latin typeface="Consolas"/>
              </a:rPr>
              <a:t> </a:t>
            </a:r>
            <a:r>
              <a:rPr lang="fr-FR" sz="1400" b="1" dirty="0" err="1">
                <a:solidFill>
                  <a:srgbClr val="7F0055"/>
                </a:solidFill>
                <a:latin typeface="Consolas"/>
              </a:rPr>
              <a:t>void</a:t>
            </a:r>
            <a:r>
              <a:rPr lang="fr-FR" sz="1400" b="1" dirty="0">
                <a:solidFill>
                  <a:srgbClr val="000000"/>
                </a:solidFill>
                <a:latin typeface="Consolas"/>
              </a:rPr>
              <a:t> </a:t>
            </a:r>
            <a:r>
              <a:rPr lang="fr-FR" sz="1400" b="1" dirty="0" err="1">
                <a:solidFill>
                  <a:srgbClr val="000000"/>
                </a:solidFill>
                <a:latin typeface="Consolas"/>
              </a:rPr>
              <a:t>onPreExecute</a:t>
            </a:r>
            <a:r>
              <a:rPr lang="fr-FR" sz="1400" b="1" dirty="0">
                <a:solidFill>
                  <a:srgbClr val="000000"/>
                </a:solidFill>
                <a:latin typeface="Consolas"/>
              </a:rPr>
              <a:t>() {</a:t>
            </a:r>
          </a:p>
          <a:p>
            <a:pPr marL="0" indent="0">
              <a:buNone/>
            </a:pPr>
            <a:r>
              <a:rPr lang="fr-FR" sz="1400" dirty="0">
                <a:solidFill>
                  <a:srgbClr val="000000"/>
                </a:solidFill>
                <a:latin typeface="Consolas"/>
              </a:rPr>
              <a:t>            </a:t>
            </a:r>
            <a:r>
              <a:rPr lang="fr-FR" sz="1400" b="1" dirty="0" err="1">
                <a:solidFill>
                  <a:srgbClr val="7F0055"/>
                </a:solidFill>
                <a:latin typeface="Consolas"/>
              </a:rPr>
              <a:t>super</a:t>
            </a:r>
            <a:r>
              <a:rPr lang="fr-FR" sz="1400" b="1" dirty="0" err="1">
                <a:solidFill>
                  <a:srgbClr val="000000"/>
                </a:solidFill>
                <a:latin typeface="Consolas"/>
              </a:rPr>
              <a:t>.onPreExecute</a:t>
            </a:r>
            <a:r>
              <a:rPr lang="fr-FR" sz="1400" b="1" dirty="0">
                <a:solidFill>
                  <a:srgbClr val="000000"/>
                </a:solidFill>
                <a:latin typeface="Consolas"/>
              </a:rPr>
              <a:t>();</a:t>
            </a:r>
          </a:p>
          <a:p>
            <a:pPr marL="0" indent="0">
              <a:buNone/>
            </a:pPr>
            <a:r>
              <a:rPr lang="fr-FR" sz="1400" dirty="0">
                <a:solidFill>
                  <a:srgbClr val="000000"/>
                </a:solidFill>
                <a:latin typeface="Consolas"/>
              </a:rPr>
              <a:t>           </a:t>
            </a:r>
            <a:r>
              <a:rPr lang="fr-FR" sz="1400" dirty="0">
                <a:solidFill>
                  <a:srgbClr val="3F7F5F"/>
                </a:solidFill>
                <a:latin typeface="Consolas"/>
              </a:rPr>
              <a:t>//Avant l'</a:t>
            </a:r>
            <a:r>
              <a:rPr lang="fr-FR" sz="1400" dirty="0" err="1">
                <a:solidFill>
                  <a:srgbClr val="3F7F5F"/>
                </a:solidFill>
                <a:latin typeface="Consolas"/>
              </a:rPr>
              <a:t>execution</a:t>
            </a:r>
            <a:r>
              <a:rPr lang="fr-FR" sz="1400" dirty="0">
                <a:solidFill>
                  <a:srgbClr val="3F7F5F"/>
                </a:solidFill>
                <a:latin typeface="Consolas"/>
              </a:rPr>
              <a:t> </a:t>
            </a:r>
            <a:r>
              <a:rPr lang="fr-FR" sz="1400" u="sng" dirty="0">
                <a:solidFill>
                  <a:srgbClr val="3F7F5F"/>
                </a:solidFill>
                <a:latin typeface="Consolas"/>
              </a:rPr>
              <a:t>du processus long (Thread principal)</a:t>
            </a:r>
          </a:p>
          <a:p>
            <a:pPr marL="0" indent="0">
              <a:buNone/>
            </a:pPr>
            <a:r>
              <a:rPr lang="fr-FR" sz="1400" dirty="0">
                <a:solidFill>
                  <a:srgbClr val="000000"/>
                </a:solidFill>
                <a:latin typeface="Consolas"/>
              </a:rPr>
              <a:t>        </a:t>
            </a:r>
            <a:r>
              <a:rPr lang="fr-FR" sz="1400" dirty="0" smtClean="0">
                <a:solidFill>
                  <a:srgbClr val="000000"/>
                </a:solidFill>
                <a:latin typeface="Consolas"/>
              </a:rPr>
              <a:t>}</a:t>
            </a:r>
            <a:endParaRPr lang="fr-FR" sz="1400" dirty="0">
              <a:solidFill>
                <a:srgbClr val="000000"/>
              </a:solidFill>
              <a:latin typeface="Consolas"/>
            </a:endParaRPr>
          </a:p>
          <a:p>
            <a:pPr marL="0" indent="0">
              <a:buNone/>
            </a:pPr>
            <a:r>
              <a:rPr lang="fr-FR" sz="1400" dirty="0">
                <a:solidFill>
                  <a:srgbClr val="000000"/>
                </a:solidFill>
                <a:latin typeface="Consolas"/>
              </a:rPr>
              <a:t>        </a:t>
            </a:r>
            <a:r>
              <a:rPr lang="fr-FR" sz="1400" dirty="0">
                <a:solidFill>
                  <a:srgbClr val="646464"/>
                </a:solidFill>
                <a:latin typeface="Consolas"/>
              </a:rPr>
              <a:t>@</a:t>
            </a:r>
            <a:r>
              <a:rPr lang="fr-FR" sz="1400" dirty="0" err="1">
                <a:solidFill>
                  <a:srgbClr val="646464"/>
                </a:solidFill>
                <a:latin typeface="Consolas"/>
              </a:rPr>
              <a:t>Override</a:t>
            </a:r>
            <a:endParaRPr lang="fr-FR" sz="1400" dirty="0">
              <a:solidFill>
                <a:srgbClr val="646464"/>
              </a:solidFill>
              <a:latin typeface="Consolas"/>
            </a:endParaRPr>
          </a:p>
          <a:p>
            <a:pPr marL="0" indent="0">
              <a:buNone/>
            </a:pPr>
            <a:r>
              <a:rPr lang="fr-FR" sz="1400" dirty="0">
                <a:solidFill>
                  <a:srgbClr val="000000"/>
                </a:solidFill>
                <a:latin typeface="Consolas"/>
              </a:rPr>
              <a:t>        </a:t>
            </a:r>
            <a:r>
              <a:rPr lang="fr-FR" sz="1400" b="1" dirty="0" err="1">
                <a:solidFill>
                  <a:srgbClr val="7F0055"/>
                </a:solidFill>
                <a:latin typeface="Consolas"/>
              </a:rPr>
              <a:t>protected</a:t>
            </a:r>
            <a:r>
              <a:rPr lang="fr-FR" sz="1400" b="1" dirty="0">
                <a:solidFill>
                  <a:srgbClr val="000000"/>
                </a:solidFill>
                <a:latin typeface="Consolas"/>
              </a:rPr>
              <a:t> </a:t>
            </a:r>
            <a:r>
              <a:rPr lang="fr-FR" sz="1400" b="1" dirty="0" err="1">
                <a:solidFill>
                  <a:srgbClr val="7F0055"/>
                </a:solidFill>
                <a:latin typeface="Consolas"/>
              </a:rPr>
              <a:t>void</a:t>
            </a:r>
            <a:r>
              <a:rPr lang="fr-FR" sz="1400" b="1" dirty="0">
                <a:solidFill>
                  <a:srgbClr val="000000"/>
                </a:solidFill>
                <a:latin typeface="Consolas"/>
              </a:rPr>
              <a:t> </a:t>
            </a:r>
            <a:r>
              <a:rPr lang="fr-FR" sz="1400" b="1" dirty="0" err="1">
                <a:solidFill>
                  <a:srgbClr val="000000"/>
                </a:solidFill>
                <a:latin typeface="Consolas"/>
              </a:rPr>
              <a:t>onPostExecute</a:t>
            </a:r>
            <a:r>
              <a:rPr lang="fr-FR" sz="1400" b="1" dirty="0">
                <a:solidFill>
                  <a:srgbClr val="000000"/>
                </a:solidFill>
                <a:latin typeface="Consolas"/>
              </a:rPr>
              <a:t>(</a:t>
            </a:r>
            <a:r>
              <a:rPr lang="fr-FR" sz="1400" b="1" dirty="0" err="1">
                <a:solidFill>
                  <a:srgbClr val="000000"/>
                </a:solidFill>
                <a:latin typeface="Consolas"/>
              </a:rPr>
              <a:t>Void</a:t>
            </a:r>
            <a:r>
              <a:rPr lang="fr-FR" sz="1400" b="1" dirty="0">
                <a:solidFill>
                  <a:srgbClr val="000000"/>
                </a:solidFill>
                <a:latin typeface="Consolas"/>
              </a:rPr>
              <a:t> </a:t>
            </a:r>
            <a:r>
              <a:rPr lang="fr-FR" sz="1400" b="1" dirty="0" err="1">
                <a:solidFill>
                  <a:srgbClr val="000000"/>
                </a:solidFill>
                <a:latin typeface="Consolas"/>
              </a:rPr>
              <a:t>resp</a:t>
            </a:r>
            <a:r>
              <a:rPr lang="fr-FR" sz="1400" b="1" dirty="0">
                <a:solidFill>
                  <a:srgbClr val="000000"/>
                </a:solidFill>
                <a:latin typeface="Consolas"/>
              </a:rPr>
              <a:t>) {</a:t>
            </a:r>
          </a:p>
          <a:p>
            <a:pPr marL="0" indent="0">
              <a:buNone/>
            </a:pPr>
            <a:r>
              <a:rPr lang="fr-FR" sz="1400" dirty="0">
                <a:solidFill>
                  <a:srgbClr val="000000"/>
                </a:solidFill>
                <a:latin typeface="Consolas"/>
              </a:rPr>
              <a:t>            </a:t>
            </a:r>
            <a:r>
              <a:rPr lang="fr-FR" sz="1400" b="1" dirty="0" err="1">
                <a:solidFill>
                  <a:srgbClr val="7F0055"/>
                </a:solidFill>
                <a:latin typeface="Consolas"/>
              </a:rPr>
              <a:t>super</a:t>
            </a:r>
            <a:r>
              <a:rPr lang="fr-FR" sz="1400" b="1" dirty="0" err="1">
                <a:solidFill>
                  <a:srgbClr val="000000"/>
                </a:solidFill>
                <a:latin typeface="Consolas"/>
              </a:rPr>
              <a:t>.onPostExecute</a:t>
            </a:r>
            <a:r>
              <a:rPr lang="fr-FR" sz="1400" b="1" dirty="0">
                <a:solidFill>
                  <a:srgbClr val="000000"/>
                </a:solidFill>
                <a:latin typeface="Consolas"/>
              </a:rPr>
              <a:t>(</a:t>
            </a:r>
            <a:r>
              <a:rPr lang="fr-FR" sz="1400" b="1" dirty="0" err="1">
                <a:solidFill>
                  <a:srgbClr val="000000"/>
                </a:solidFill>
                <a:latin typeface="Consolas"/>
              </a:rPr>
              <a:t>resp</a:t>
            </a:r>
            <a:r>
              <a:rPr lang="fr-FR" sz="1400" b="1" dirty="0">
                <a:solidFill>
                  <a:srgbClr val="000000"/>
                </a:solidFill>
                <a:latin typeface="Consolas"/>
              </a:rPr>
              <a:t>);</a:t>
            </a:r>
          </a:p>
          <a:p>
            <a:pPr marL="0" indent="0">
              <a:buNone/>
            </a:pPr>
            <a:r>
              <a:rPr lang="fr-FR" sz="1400" dirty="0">
                <a:solidFill>
                  <a:srgbClr val="000000"/>
                </a:solidFill>
                <a:latin typeface="Consolas"/>
              </a:rPr>
              <a:t>            </a:t>
            </a:r>
            <a:r>
              <a:rPr lang="fr-FR" sz="1400" dirty="0">
                <a:solidFill>
                  <a:srgbClr val="3F7F5F"/>
                </a:solidFill>
                <a:latin typeface="Consolas"/>
              </a:rPr>
              <a:t>//</a:t>
            </a:r>
            <a:r>
              <a:rPr lang="fr-FR" sz="1400" u="sng" dirty="0">
                <a:solidFill>
                  <a:srgbClr val="3F7F5F"/>
                </a:solidFill>
                <a:latin typeface="Consolas"/>
              </a:rPr>
              <a:t>Apres l'</a:t>
            </a:r>
            <a:r>
              <a:rPr lang="fr-FR" sz="1400" u="sng" dirty="0" err="1">
                <a:solidFill>
                  <a:srgbClr val="3F7F5F"/>
                </a:solidFill>
                <a:latin typeface="Consolas"/>
              </a:rPr>
              <a:t>execution</a:t>
            </a:r>
            <a:r>
              <a:rPr lang="fr-FR" sz="1400" u="sng" dirty="0">
                <a:solidFill>
                  <a:srgbClr val="3F7F5F"/>
                </a:solidFill>
                <a:latin typeface="Consolas"/>
              </a:rPr>
              <a:t> du processus long (Thread principal)</a:t>
            </a:r>
          </a:p>
          <a:p>
            <a:pPr marL="0" indent="0">
              <a:buNone/>
            </a:pPr>
            <a:r>
              <a:rPr lang="fr-FR" sz="1400" dirty="0">
                <a:solidFill>
                  <a:srgbClr val="000000"/>
                </a:solidFill>
                <a:latin typeface="Consolas"/>
              </a:rPr>
              <a:t>        </a:t>
            </a:r>
            <a:r>
              <a:rPr lang="fr-FR" sz="1400" dirty="0" smtClean="0">
                <a:solidFill>
                  <a:srgbClr val="000000"/>
                </a:solidFill>
                <a:latin typeface="Consolas"/>
              </a:rPr>
              <a:t>}</a:t>
            </a:r>
            <a:endParaRPr lang="fr-FR" sz="1400" dirty="0">
              <a:latin typeface="Consolas"/>
            </a:endParaRPr>
          </a:p>
          <a:p>
            <a:pPr marL="0" indent="0">
              <a:buNone/>
            </a:pPr>
            <a:r>
              <a:rPr lang="fr-FR" sz="1400" dirty="0" smtClean="0">
                <a:solidFill>
                  <a:srgbClr val="646464"/>
                </a:solidFill>
                <a:latin typeface="Consolas"/>
              </a:rPr>
              <a:t>	@</a:t>
            </a:r>
            <a:r>
              <a:rPr lang="fr-FR" sz="1400" dirty="0" err="1">
                <a:solidFill>
                  <a:srgbClr val="646464"/>
                </a:solidFill>
                <a:latin typeface="Consolas"/>
              </a:rPr>
              <a:t>Override</a:t>
            </a:r>
            <a:endParaRPr lang="fr-FR" sz="1400" dirty="0">
              <a:solidFill>
                <a:srgbClr val="646464"/>
              </a:solidFill>
              <a:latin typeface="Consolas"/>
            </a:endParaRPr>
          </a:p>
          <a:p>
            <a:pPr marL="0" indent="0">
              <a:buNone/>
            </a:pPr>
            <a:r>
              <a:rPr lang="fr-FR" sz="1400" b="1" dirty="0" smtClean="0">
                <a:solidFill>
                  <a:srgbClr val="7F0055"/>
                </a:solidFill>
                <a:latin typeface="Consolas"/>
              </a:rPr>
              <a:t>	</a:t>
            </a:r>
            <a:r>
              <a:rPr lang="fr-FR" sz="1400" b="1" dirty="0" err="1" smtClean="0">
                <a:solidFill>
                  <a:srgbClr val="7F0055"/>
                </a:solidFill>
                <a:latin typeface="Consolas"/>
              </a:rPr>
              <a:t>protected</a:t>
            </a:r>
            <a:r>
              <a:rPr lang="fr-FR" sz="1400" b="1" dirty="0" smtClean="0">
                <a:solidFill>
                  <a:srgbClr val="000000"/>
                </a:solidFill>
                <a:latin typeface="Consolas"/>
              </a:rPr>
              <a:t> </a:t>
            </a:r>
            <a:r>
              <a:rPr lang="fr-FR" sz="1400" b="1" dirty="0" err="1">
                <a:solidFill>
                  <a:srgbClr val="000000"/>
                </a:solidFill>
                <a:latin typeface="Consolas"/>
              </a:rPr>
              <a:t>Void</a:t>
            </a:r>
            <a:r>
              <a:rPr lang="fr-FR" sz="1400" b="1" dirty="0">
                <a:solidFill>
                  <a:srgbClr val="000000"/>
                </a:solidFill>
                <a:latin typeface="Consolas"/>
              </a:rPr>
              <a:t> </a:t>
            </a:r>
            <a:r>
              <a:rPr lang="fr-FR" sz="1400" b="1" dirty="0" err="1">
                <a:solidFill>
                  <a:srgbClr val="000000"/>
                </a:solidFill>
                <a:latin typeface="Consolas"/>
              </a:rPr>
              <a:t>doInBackground</a:t>
            </a:r>
            <a:r>
              <a:rPr lang="fr-FR" sz="1400" b="1" dirty="0">
                <a:solidFill>
                  <a:srgbClr val="000000"/>
                </a:solidFill>
                <a:latin typeface="Consolas"/>
              </a:rPr>
              <a:t>(String... arg0) {</a:t>
            </a:r>
          </a:p>
          <a:p>
            <a:pPr marL="0" indent="0">
              <a:buNone/>
            </a:pPr>
            <a:r>
              <a:rPr lang="fr-FR" sz="1400" dirty="0" smtClean="0">
                <a:solidFill>
                  <a:srgbClr val="3F7F5F"/>
                </a:solidFill>
                <a:latin typeface="Consolas"/>
              </a:rPr>
              <a:t>		//</a:t>
            </a:r>
            <a:r>
              <a:rPr lang="fr-FR" sz="1400" dirty="0" err="1">
                <a:solidFill>
                  <a:srgbClr val="3F7F5F"/>
                </a:solidFill>
                <a:latin typeface="Consolas"/>
              </a:rPr>
              <a:t>Execution</a:t>
            </a:r>
            <a:r>
              <a:rPr lang="fr-FR" sz="1400" dirty="0">
                <a:solidFill>
                  <a:srgbClr val="3F7F5F"/>
                </a:solidFill>
                <a:latin typeface="Consolas"/>
              </a:rPr>
              <a:t> </a:t>
            </a:r>
            <a:r>
              <a:rPr lang="fr-FR" sz="1400" u="sng" dirty="0">
                <a:solidFill>
                  <a:srgbClr val="3F7F5F"/>
                </a:solidFill>
                <a:latin typeface="Consolas"/>
              </a:rPr>
              <a:t>du processus long (Thread secondaire)</a:t>
            </a:r>
          </a:p>
          <a:p>
            <a:pPr marL="0" indent="0">
              <a:buNone/>
            </a:pPr>
            <a:r>
              <a:rPr lang="fr-FR" sz="1400" b="1" dirty="0" smtClean="0">
                <a:solidFill>
                  <a:srgbClr val="7F0055"/>
                </a:solidFill>
                <a:latin typeface="Consolas"/>
              </a:rPr>
              <a:t>		return</a:t>
            </a:r>
            <a:r>
              <a:rPr lang="fr-FR" sz="1400" b="1" dirty="0" smtClean="0">
                <a:solidFill>
                  <a:srgbClr val="000000"/>
                </a:solidFill>
                <a:latin typeface="Consolas"/>
              </a:rPr>
              <a:t> </a:t>
            </a:r>
            <a:r>
              <a:rPr lang="fr-FR" sz="1400" b="1" dirty="0" err="1">
                <a:solidFill>
                  <a:srgbClr val="7F0055"/>
                </a:solidFill>
                <a:latin typeface="Consolas"/>
              </a:rPr>
              <a:t>null</a:t>
            </a:r>
            <a:r>
              <a:rPr lang="fr-FR" sz="1400" b="1" dirty="0">
                <a:solidFill>
                  <a:srgbClr val="000000"/>
                </a:solidFill>
                <a:latin typeface="Consolas"/>
              </a:rPr>
              <a:t>;</a:t>
            </a:r>
          </a:p>
          <a:p>
            <a:pPr marL="0" indent="0">
              <a:buNone/>
            </a:pPr>
            <a:r>
              <a:rPr lang="fr-FR" sz="1400" dirty="0" smtClean="0">
                <a:solidFill>
                  <a:srgbClr val="000000"/>
                </a:solidFill>
                <a:latin typeface="Consolas"/>
              </a:rPr>
              <a:t>		}</a:t>
            </a:r>
            <a:endParaRPr lang="fr-FR" sz="1400" dirty="0">
              <a:solidFill>
                <a:srgbClr val="000000"/>
              </a:solidFill>
              <a:latin typeface="Consolas"/>
            </a:endParaRPr>
          </a:p>
          <a:p>
            <a:pPr marL="0" indent="0">
              <a:buNone/>
            </a:pPr>
            <a:r>
              <a:rPr lang="fr-FR" sz="1400" dirty="0">
                <a:solidFill>
                  <a:srgbClr val="000000"/>
                </a:solidFill>
                <a:latin typeface="Consolas"/>
              </a:rPr>
              <a:t>    }</a:t>
            </a:r>
            <a:endParaRPr lang="fr-FR" sz="14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56052340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95</a:t>
            </a:fld>
            <a:endParaRPr kumimoji="0" lang="en-US" sz="1400" b="1" dirty="0">
              <a:solidFill>
                <a:srgbClr val="FFFFFF"/>
              </a:solidFill>
            </a:endParaRPr>
          </a:p>
        </p:txBody>
      </p:sp>
      <p:sp>
        <p:nvSpPr>
          <p:cNvPr id="5" name="Title 4"/>
          <p:cNvSpPr>
            <a:spLocks noGrp="1"/>
          </p:cNvSpPr>
          <p:nvPr>
            <p:ph type="title"/>
          </p:nvPr>
        </p:nvSpPr>
        <p:spPr>
          <a:xfrm>
            <a:off x="529771" y="2640466"/>
            <a:ext cx="8229600" cy="1143000"/>
          </a:xfrm>
        </p:spPr>
        <p:txBody>
          <a:bodyPr/>
          <a:lstStyle/>
          <a:p>
            <a:pPr algn="ctr"/>
            <a:r>
              <a:rPr lang="fr-FR" dirty="0" smtClean="0"/>
              <a:t>Session 3</a:t>
            </a:r>
            <a:endParaRPr lang="fr-FR" dirty="0"/>
          </a:p>
        </p:txBody>
      </p:sp>
    </p:spTree>
    <p:extLst>
      <p:ext uri="{BB962C8B-B14F-4D97-AF65-F5344CB8AC3E}">
        <p14:creationId xmlns:p14="http://schemas.microsoft.com/office/powerpoint/2010/main" val="246315187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Le SDK offre au développeur la possibilité d’ajouter les fonctionnalités liées à la géolocalisation dans leurs applications. </a:t>
            </a:r>
          </a:p>
          <a:p>
            <a:endParaRPr lang="fr-FR" sz="2000" dirty="0" smtClean="0"/>
          </a:p>
          <a:p>
            <a:pPr lvl="1"/>
            <a:r>
              <a:rPr lang="fr-FR" sz="1600" dirty="0"/>
              <a:t>Position géographique de l’utilisateur </a:t>
            </a:r>
          </a:p>
          <a:p>
            <a:pPr lvl="1"/>
            <a:r>
              <a:rPr lang="fr-FR" sz="1600" dirty="0"/>
              <a:t>Places </a:t>
            </a:r>
          </a:p>
          <a:p>
            <a:pPr lvl="1"/>
            <a:r>
              <a:rPr lang="fr-FR" sz="1600" dirty="0"/>
              <a:t>Géocodage (</a:t>
            </a:r>
            <a:r>
              <a:rPr lang="fr-FR" sz="1600" dirty="0" err="1"/>
              <a:t>Geocoding</a:t>
            </a:r>
            <a:r>
              <a:rPr lang="fr-FR" sz="1600" dirty="0"/>
              <a:t>, Reverse </a:t>
            </a:r>
            <a:r>
              <a:rPr lang="fr-FR" sz="1600" dirty="0" err="1"/>
              <a:t>Geocoding</a:t>
            </a:r>
            <a:r>
              <a:rPr lang="fr-FR" sz="1600" dirty="0"/>
              <a:t>)</a:t>
            </a:r>
          </a:p>
          <a:p>
            <a:endParaRPr lang="fr-FR" sz="2000" dirty="0" smtClean="0"/>
          </a:p>
          <a:p>
            <a:r>
              <a:rPr lang="fr-FR" sz="2000" dirty="0" err="1" smtClean="0"/>
              <a:t>Android.location</a:t>
            </a:r>
            <a:r>
              <a:rPr lang="fr-FR" sz="2000" dirty="0" smtClean="0"/>
              <a:t> : Package contenant un ensemble de classes et d’interfaces supportant la </a:t>
            </a:r>
            <a:r>
              <a:rPr lang="fr-FR" sz="2000" dirty="0" err="1" smtClean="0"/>
              <a:t>gélocalisation</a:t>
            </a:r>
            <a:r>
              <a:rPr lang="fr-FR" sz="2000" dirty="0" smtClean="0"/>
              <a:t> : </a:t>
            </a:r>
          </a:p>
          <a:p>
            <a:r>
              <a:rPr lang="fr-FR" sz="2000" dirty="0" smtClean="0"/>
              <a:t>Interfaces :</a:t>
            </a:r>
            <a:r>
              <a:rPr lang="fr-FR" sz="2000" dirty="0" err="1" smtClean="0"/>
              <a:t>GpsStatus.Listener</a:t>
            </a:r>
            <a:r>
              <a:rPr lang="fr-FR" sz="2000" dirty="0" smtClean="0"/>
              <a:t>, </a:t>
            </a:r>
            <a:r>
              <a:rPr lang="fr-FR" sz="2000" dirty="0" err="1" smtClean="0"/>
              <a:t>LocationListener</a:t>
            </a:r>
            <a:r>
              <a:rPr lang="fr-FR" sz="2000" dirty="0" smtClean="0"/>
              <a:t> </a:t>
            </a:r>
          </a:p>
          <a:p>
            <a:r>
              <a:rPr lang="fr-FR" sz="2000" dirty="0" smtClean="0"/>
              <a:t>Classes: </a:t>
            </a:r>
            <a:r>
              <a:rPr lang="fr-FR" sz="2000" dirty="0" err="1" smtClean="0"/>
              <a:t>Address</a:t>
            </a:r>
            <a:r>
              <a:rPr lang="fr-FR" sz="2000" dirty="0" smtClean="0"/>
              <a:t>, </a:t>
            </a:r>
            <a:r>
              <a:rPr lang="fr-FR" sz="2000" dirty="0" err="1" smtClean="0"/>
              <a:t>Criteria</a:t>
            </a:r>
            <a:r>
              <a:rPr lang="fr-FR" sz="2000" dirty="0" smtClean="0"/>
              <a:t>, </a:t>
            </a:r>
            <a:r>
              <a:rPr lang="fr-FR" sz="2000" dirty="0" err="1" smtClean="0"/>
              <a:t>Geocoder</a:t>
            </a:r>
            <a:r>
              <a:rPr lang="fr-FR" sz="2000" dirty="0" smtClean="0"/>
              <a:t>, Location, </a:t>
            </a:r>
            <a:r>
              <a:rPr lang="fr-FR" sz="2000" dirty="0" err="1" smtClean="0"/>
              <a:t>LocationManager</a:t>
            </a:r>
            <a:r>
              <a:rPr lang="fr-FR" sz="2000" dirty="0" smtClean="0"/>
              <a:t>, </a:t>
            </a:r>
            <a:r>
              <a:rPr lang="fr-FR" sz="2000" dirty="0" err="1" smtClean="0"/>
              <a:t>LocationProvider</a:t>
            </a:r>
            <a:endParaRPr lang="fr-FR" sz="2000" dirty="0" smtClean="0"/>
          </a:p>
          <a:p>
            <a:pPr marL="109728" indent="0">
              <a:buNone/>
            </a:pPr>
            <a:endParaRPr lang="fr-FR" sz="2000" dirty="0" smtClean="0"/>
          </a:p>
          <a:p>
            <a:pPr lvl="1"/>
            <a:endParaRPr lang="fr-FR" sz="1600" dirty="0" smtClean="0"/>
          </a:p>
          <a:p>
            <a:endParaRPr lang="fr-FR" sz="2000" dirty="0"/>
          </a:p>
          <a:p>
            <a:pPr marL="0" indent="0">
              <a:buNone/>
            </a:pPr>
            <a:endParaRPr lang="en-US" sz="2000" dirty="0"/>
          </a:p>
          <a:p>
            <a:pPr marL="0" indent="0">
              <a:spcBef>
                <a:spcPts val="0"/>
              </a:spcBef>
              <a:buNone/>
            </a:pPr>
            <a:r>
              <a:rPr lang="en-US" sz="2000" b="1" dirty="0">
                <a:solidFill>
                  <a:srgbClr val="7F0055"/>
                </a:solidFill>
                <a:latin typeface="Consolas"/>
              </a:rPr>
              <a:t> </a:t>
            </a:r>
          </a:p>
          <a:p>
            <a:pPr marL="0" indent="0">
              <a:buNone/>
            </a:pPr>
            <a:endParaRPr lang="fr-FR" sz="14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703330230"/>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Deux possibilités </a:t>
            </a:r>
          </a:p>
          <a:p>
            <a:pPr lvl="1"/>
            <a:r>
              <a:rPr lang="fr-FR" sz="1600" dirty="0" smtClean="0"/>
              <a:t>GPS</a:t>
            </a:r>
          </a:p>
          <a:p>
            <a:pPr lvl="1"/>
            <a:r>
              <a:rPr lang="fr-FR" sz="1600" dirty="0" smtClean="0"/>
              <a:t>NETWORK (WIFI, 3G)</a:t>
            </a:r>
          </a:p>
          <a:p>
            <a:endParaRPr lang="fr-FR" sz="2000" dirty="0"/>
          </a:p>
          <a:p>
            <a:r>
              <a:rPr lang="fr-FR" sz="2000" dirty="0" smtClean="0"/>
              <a:t>Permissions : </a:t>
            </a:r>
            <a:r>
              <a:rPr lang="fr-FR" sz="2000" dirty="0">
                <a:solidFill>
                  <a:srgbClr val="000000"/>
                </a:solidFill>
                <a:highlight>
                  <a:srgbClr val="E8F2FE"/>
                </a:highlight>
                <a:latin typeface="Consolas"/>
              </a:rPr>
              <a:t> </a:t>
            </a:r>
            <a:endParaRPr lang="fr-FR" sz="2000" dirty="0" smtClean="0">
              <a:solidFill>
                <a:srgbClr val="000000"/>
              </a:solidFill>
              <a:highlight>
                <a:srgbClr val="E8F2FE"/>
              </a:highlight>
              <a:latin typeface="Consolas"/>
            </a:endParaRPr>
          </a:p>
          <a:p>
            <a:pPr marL="109728" indent="0">
              <a:buNone/>
            </a:pPr>
            <a:r>
              <a:rPr lang="fr-FR" sz="2000" dirty="0" smtClean="0">
                <a:solidFill>
                  <a:srgbClr val="008080"/>
                </a:solidFill>
                <a:highlight>
                  <a:srgbClr val="E8F2FE"/>
                </a:highlight>
                <a:latin typeface="Consolas"/>
              </a:rPr>
              <a:t>&lt;</a:t>
            </a:r>
            <a:r>
              <a:rPr lang="fr-FR" sz="2000" dirty="0">
                <a:solidFill>
                  <a:srgbClr val="3F7F7F"/>
                </a:solidFill>
                <a:highlight>
                  <a:srgbClr val="E8F2FE"/>
                </a:highlight>
                <a:latin typeface="Consolas"/>
              </a:rPr>
              <a:t>uses-permission </a:t>
            </a:r>
            <a:r>
              <a:rPr lang="fr-FR" sz="2000" dirty="0" err="1">
                <a:solidFill>
                  <a:srgbClr val="7F007F"/>
                </a:solidFill>
                <a:highlight>
                  <a:srgbClr val="E8F2FE"/>
                </a:highlight>
                <a:latin typeface="Consolas"/>
              </a:rPr>
              <a:t>android:name</a:t>
            </a:r>
            <a:r>
              <a:rPr lang="fr-FR" sz="2000" dirty="0">
                <a:solidFill>
                  <a:srgbClr val="000000"/>
                </a:solidFill>
                <a:highlight>
                  <a:srgbClr val="E8F2FE"/>
                </a:highlight>
                <a:latin typeface="Consolas"/>
              </a:rPr>
              <a:t>=</a:t>
            </a:r>
            <a:r>
              <a:rPr lang="fr-FR" sz="2000" i="1" dirty="0">
                <a:solidFill>
                  <a:srgbClr val="2A00FF"/>
                </a:solidFill>
                <a:highlight>
                  <a:srgbClr val="E8F2FE"/>
                </a:highlight>
                <a:latin typeface="Consolas"/>
              </a:rPr>
              <a:t>"</a:t>
            </a:r>
            <a:r>
              <a:rPr lang="fr-FR" sz="2000" i="1" dirty="0" err="1">
                <a:solidFill>
                  <a:srgbClr val="2A00FF"/>
                </a:solidFill>
                <a:highlight>
                  <a:srgbClr val="E8F2FE"/>
                </a:highlight>
                <a:latin typeface="Consolas"/>
              </a:rPr>
              <a:t>android.permission.ACCESS_COARSE_LOCATION</a:t>
            </a:r>
            <a:r>
              <a:rPr lang="fr-FR" sz="2000" i="1" dirty="0">
                <a:solidFill>
                  <a:srgbClr val="2A00FF"/>
                </a:solidFill>
                <a:highlight>
                  <a:srgbClr val="E8F2FE"/>
                </a:highlight>
                <a:latin typeface="Consolas"/>
              </a:rPr>
              <a:t>" </a:t>
            </a:r>
            <a:r>
              <a:rPr lang="fr-FR" sz="2000" i="1" dirty="0" smtClean="0">
                <a:solidFill>
                  <a:srgbClr val="008080"/>
                </a:solidFill>
                <a:highlight>
                  <a:srgbClr val="E8F2FE"/>
                </a:highlight>
                <a:latin typeface="Consolas"/>
              </a:rPr>
              <a:t>/&gt;</a:t>
            </a:r>
          </a:p>
          <a:p>
            <a:pPr marL="109728" indent="0">
              <a:buNone/>
            </a:pPr>
            <a:endParaRPr lang="fr-FR" sz="2000" i="1" dirty="0">
              <a:solidFill>
                <a:srgbClr val="008080"/>
              </a:solidFill>
              <a:highlight>
                <a:srgbClr val="E8F2FE"/>
              </a:highlight>
              <a:latin typeface="Consolas"/>
            </a:endParaRPr>
          </a:p>
          <a:p>
            <a:pPr marL="109728" indent="0">
              <a:buNone/>
            </a:pPr>
            <a:r>
              <a:rPr lang="fr-FR" sz="2000" dirty="0">
                <a:solidFill>
                  <a:srgbClr val="008080"/>
                </a:solidFill>
                <a:highlight>
                  <a:srgbClr val="E8F2FE"/>
                </a:highlight>
                <a:latin typeface="Consolas"/>
              </a:rPr>
              <a:t>&lt;</a:t>
            </a:r>
            <a:r>
              <a:rPr lang="fr-FR" sz="2000" dirty="0">
                <a:solidFill>
                  <a:srgbClr val="3F7F7F"/>
                </a:solidFill>
                <a:highlight>
                  <a:srgbClr val="E8F2FE"/>
                </a:highlight>
                <a:latin typeface="Consolas"/>
              </a:rPr>
              <a:t>uses-permission </a:t>
            </a:r>
            <a:r>
              <a:rPr lang="fr-FR" sz="2000" dirty="0" err="1">
                <a:solidFill>
                  <a:srgbClr val="7F007F"/>
                </a:solidFill>
                <a:highlight>
                  <a:srgbClr val="E8F2FE"/>
                </a:highlight>
                <a:latin typeface="Consolas"/>
              </a:rPr>
              <a:t>android:name</a:t>
            </a:r>
            <a:r>
              <a:rPr lang="fr-FR" sz="2000" dirty="0">
                <a:solidFill>
                  <a:srgbClr val="000000"/>
                </a:solidFill>
                <a:highlight>
                  <a:srgbClr val="E8F2FE"/>
                </a:highlight>
                <a:latin typeface="Consolas"/>
              </a:rPr>
              <a:t>=</a:t>
            </a:r>
            <a:r>
              <a:rPr lang="fr-FR" sz="2000" i="1" dirty="0">
                <a:solidFill>
                  <a:srgbClr val="2A00FF"/>
                </a:solidFill>
                <a:highlight>
                  <a:srgbClr val="E8F2FE"/>
                </a:highlight>
                <a:latin typeface="Consolas"/>
              </a:rPr>
              <a:t>"</a:t>
            </a:r>
            <a:r>
              <a:rPr lang="fr-FR" sz="2000" i="1" dirty="0" err="1">
                <a:solidFill>
                  <a:srgbClr val="2A00FF"/>
                </a:solidFill>
                <a:highlight>
                  <a:srgbClr val="E8F2FE"/>
                </a:highlight>
                <a:latin typeface="Consolas"/>
              </a:rPr>
              <a:t>android.permission.ACCESS_FINE_LOCATION</a:t>
            </a:r>
            <a:r>
              <a:rPr lang="fr-FR" sz="2000" i="1" dirty="0">
                <a:solidFill>
                  <a:srgbClr val="2A00FF"/>
                </a:solidFill>
                <a:highlight>
                  <a:srgbClr val="E8F2FE"/>
                </a:highlight>
                <a:latin typeface="Consolas"/>
              </a:rPr>
              <a:t>" </a:t>
            </a:r>
            <a:r>
              <a:rPr lang="fr-FR" sz="2000" i="1" dirty="0">
                <a:solidFill>
                  <a:srgbClr val="008080"/>
                </a:solidFill>
                <a:highlight>
                  <a:srgbClr val="E8F2FE"/>
                </a:highlight>
                <a:latin typeface="Consolas"/>
              </a:rPr>
              <a:t>/&gt;</a:t>
            </a:r>
            <a:r>
              <a:rPr lang="fr-FR" sz="2000" i="1" dirty="0">
                <a:solidFill>
                  <a:srgbClr val="000000"/>
                </a:solidFill>
                <a:highlight>
                  <a:srgbClr val="E8F2FE"/>
                </a:highlight>
                <a:latin typeface="Consolas"/>
              </a:rPr>
              <a:t> </a:t>
            </a:r>
            <a:endParaRPr lang="fr-FR" sz="20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
        <p:nvSpPr>
          <p:cNvPr id="3" name="Line Callout 1 2"/>
          <p:cNvSpPr/>
          <p:nvPr/>
        </p:nvSpPr>
        <p:spPr>
          <a:xfrm>
            <a:off x="4688113" y="1944914"/>
            <a:ext cx="2583543" cy="612648"/>
          </a:xfrm>
          <a:prstGeom prst="borderCallout1">
            <a:avLst>
              <a:gd name="adj1" fmla="val 18750"/>
              <a:gd name="adj2" fmla="val -8333"/>
              <a:gd name="adj3" fmla="val 162252"/>
              <a:gd name="adj4" fmla="val -37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Localisation approximative : WIFI, 3G</a:t>
            </a:r>
            <a:endParaRPr lang="fr-FR" dirty="0"/>
          </a:p>
        </p:txBody>
      </p:sp>
      <p:sp>
        <p:nvSpPr>
          <p:cNvPr id="6" name="Line Callout 1 5"/>
          <p:cNvSpPr/>
          <p:nvPr/>
        </p:nvSpPr>
        <p:spPr>
          <a:xfrm>
            <a:off x="4499427" y="5152571"/>
            <a:ext cx="2583543" cy="612648"/>
          </a:xfrm>
          <a:prstGeom prst="borderCallout1">
            <a:avLst>
              <a:gd name="adj1" fmla="val 18750"/>
              <a:gd name="adj2" fmla="val -8333"/>
              <a:gd name="adj3" fmla="val -77028"/>
              <a:gd name="adj4" fmla="val -302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Localisation précise : GPS</a:t>
            </a:r>
            <a:endParaRPr lang="fr-FR" dirty="0"/>
          </a:p>
        </p:txBody>
      </p:sp>
    </p:spTree>
    <p:extLst>
      <p:ext uri="{BB962C8B-B14F-4D97-AF65-F5344CB8AC3E}">
        <p14:creationId xmlns:p14="http://schemas.microsoft.com/office/powerpoint/2010/main" val="3573362984"/>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err="1" smtClean="0"/>
              <a:t>LocationListener</a:t>
            </a:r>
            <a:r>
              <a:rPr lang="fr-FR" sz="2000" dirty="0" smtClean="0"/>
              <a:t>: </a:t>
            </a:r>
          </a:p>
          <a:p>
            <a:r>
              <a:rPr lang="fr-FR" sz="2000" dirty="0" smtClean="0"/>
              <a:t>Interface vous permettant d’abonner aux évènements de géolocalisation </a:t>
            </a:r>
          </a:p>
          <a:p>
            <a:pPr lvl="1"/>
            <a:r>
              <a:rPr lang="fr-FR" sz="1600" dirty="0" smtClean="0"/>
              <a:t>Détection d’une nouvelle position </a:t>
            </a:r>
          </a:p>
          <a:p>
            <a:pPr lvl="1"/>
            <a:r>
              <a:rPr lang="fr-FR" sz="1600" dirty="0" smtClean="0"/>
              <a:t>Changement de statut du fournisseur (activation, désactivation,…</a:t>
            </a:r>
          </a:p>
          <a:p>
            <a:pPr lvl="1"/>
            <a:endParaRPr lang="fr-FR" sz="1600" dirty="0" smtClean="0"/>
          </a:p>
          <a:p>
            <a:r>
              <a:rPr lang="fr-FR" sz="2000" dirty="0" smtClean="0"/>
              <a:t>Disposer d’une classe implémentant cette interface </a:t>
            </a:r>
          </a:p>
          <a:p>
            <a:pPr marL="736092" lvl="1" indent="-342900">
              <a:buFont typeface="+mj-lt"/>
              <a:buAutoNum type="arabicPeriod"/>
            </a:pPr>
            <a:r>
              <a:rPr lang="fr-FR" sz="1600" dirty="0" smtClean="0"/>
              <a:t>Vous créez une nouvelle classe</a:t>
            </a:r>
          </a:p>
          <a:p>
            <a:pPr marL="736092" lvl="1" indent="-342900">
              <a:buFont typeface="+mj-lt"/>
              <a:buAutoNum type="arabicPeriod"/>
            </a:pPr>
            <a:r>
              <a:rPr lang="fr-FR" sz="1600" dirty="0" smtClean="0"/>
              <a:t>Votre activité implémente cette interface </a:t>
            </a:r>
          </a:p>
          <a:p>
            <a:pPr marL="393192" lvl="1" indent="0">
              <a:buNone/>
            </a:pPr>
            <a:endParaRPr lang="fr-FR" sz="1600" dirty="0"/>
          </a:p>
          <a:p>
            <a:pPr marL="393192" lvl="1" indent="0">
              <a:buNone/>
            </a:pPr>
            <a:r>
              <a:rPr lang="fr-FR" sz="1600" dirty="0" smtClean="0"/>
              <a:t> </a:t>
            </a:r>
            <a:endParaRPr lang="fr-FR" sz="1600" dirty="0"/>
          </a:p>
          <a:p>
            <a:endParaRPr lang="fr-FR" sz="2000" dirty="0" smtClean="0"/>
          </a:p>
          <a:p>
            <a:endParaRPr lang="fr-FR" sz="20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
        <p:nvSpPr>
          <p:cNvPr id="10" name="Rectangle 9"/>
          <p:cNvSpPr/>
          <p:nvPr/>
        </p:nvSpPr>
        <p:spPr>
          <a:xfrm>
            <a:off x="1407886" y="4412343"/>
            <a:ext cx="3323771" cy="15675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fr-FR" dirty="0">
                <a:solidFill>
                  <a:srgbClr val="8000FF"/>
                </a:solidFill>
                <a:effectLst/>
                <a:latin typeface="Courier New"/>
              </a:rPr>
              <a:t>class</a:t>
            </a:r>
            <a:r>
              <a:rPr lang="fr-FR" dirty="0">
                <a:solidFill>
                  <a:srgbClr val="000000"/>
                </a:solidFill>
                <a:effectLst/>
                <a:latin typeface="Courier New"/>
              </a:rPr>
              <a:t> </a:t>
            </a:r>
            <a:r>
              <a:rPr lang="fr-FR" dirty="0" err="1">
                <a:solidFill>
                  <a:srgbClr val="000000"/>
                </a:solidFill>
                <a:effectLst/>
                <a:latin typeface="Courier New"/>
              </a:rPr>
              <a:t>MyListener</a:t>
            </a:r>
            <a:r>
              <a:rPr lang="fr-FR" dirty="0">
                <a:solidFill>
                  <a:srgbClr val="000000"/>
                </a:solidFill>
                <a:effectLst/>
                <a:latin typeface="Courier New"/>
              </a:rPr>
              <a:t> </a:t>
            </a:r>
            <a:r>
              <a:rPr lang="fr-FR" b="1" dirty="0" err="1">
                <a:solidFill>
                  <a:srgbClr val="0000FF"/>
                </a:solidFill>
                <a:effectLst/>
                <a:latin typeface="Courier New"/>
              </a:rPr>
              <a:t>implements</a:t>
            </a:r>
            <a:r>
              <a:rPr lang="fr-FR" dirty="0">
                <a:solidFill>
                  <a:srgbClr val="000000"/>
                </a:solidFill>
                <a:effectLst/>
                <a:latin typeface="Courier New"/>
              </a:rPr>
              <a:t> </a:t>
            </a:r>
            <a:r>
              <a:rPr lang="fr-FR" dirty="0" err="1">
                <a:solidFill>
                  <a:srgbClr val="000000"/>
                </a:solidFill>
                <a:effectLst/>
                <a:latin typeface="Courier New"/>
              </a:rPr>
              <a:t>LocationListener</a:t>
            </a:r>
            <a:r>
              <a:rPr lang="fr-FR" b="1" dirty="0" smtClean="0">
                <a:solidFill>
                  <a:srgbClr val="000080"/>
                </a:solidFill>
                <a:effectLst/>
                <a:latin typeface="Courier New"/>
              </a:rPr>
              <a:t>{</a:t>
            </a:r>
          </a:p>
          <a:p>
            <a:pPr algn="l"/>
            <a:r>
              <a:rPr lang="fr-FR" b="1" dirty="0" smtClean="0">
                <a:solidFill>
                  <a:srgbClr val="000080"/>
                </a:solidFill>
                <a:effectLst/>
                <a:latin typeface="Courier New"/>
              </a:rPr>
              <a:t>……</a:t>
            </a:r>
          </a:p>
          <a:p>
            <a:pPr algn="l"/>
            <a:r>
              <a:rPr lang="fr-FR" b="1" dirty="0" smtClean="0">
                <a:solidFill>
                  <a:srgbClr val="000080"/>
                </a:solidFill>
                <a:effectLst/>
                <a:latin typeface="Courier New"/>
              </a:rPr>
              <a:t>//Implémenter les méthodes</a:t>
            </a:r>
          </a:p>
          <a:p>
            <a:pPr algn="l"/>
            <a:r>
              <a:rPr lang="fr-FR" b="1" dirty="0">
                <a:solidFill>
                  <a:srgbClr val="000080"/>
                </a:solidFill>
                <a:effectLst/>
                <a:latin typeface="Courier New"/>
              </a:rPr>
              <a:t>}</a:t>
            </a:r>
            <a:endParaRPr lang="fr-FR" dirty="0">
              <a:effectLst/>
            </a:endParaRPr>
          </a:p>
        </p:txBody>
      </p:sp>
      <p:sp>
        <p:nvSpPr>
          <p:cNvPr id="11" name="Rectangle 10"/>
          <p:cNvSpPr/>
          <p:nvPr/>
        </p:nvSpPr>
        <p:spPr>
          <a:xfrm>
            <a:off x="5007429" y="4412343"/>
            <a:ext cx="3323771" cy="15675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8000FF"/>
                </a:solidFill>
                <a:effectLst/>
                <a:latin typeface="Courier New"/>
              </a:rPr>
              <a:t>public</a:t>
            </a:r>
            <a:r>
              <a:rPr lang="en-US" dirty="0">
                <a:solidFill>
                  <a:srgbClr val="000000"/>
                </a:solidFill>
                <a:effectLst/>
                <a:latin typeface="Courier New"/>
              </a:rPr>
              <a:t> </a:t>
            </a:r>
            <a:r>
              <a:rPr lang="en-US" dirty="0">
                <a:solidFill>
                  <a:srgbClr val="8000FF"/>
                </a:solidFill>
                <a:effectLst/>
                <a:latin typeface="Courier New"/>
              </a:rPr>
              <a:t>class</a:t>
            </a:r>
            <a:r>
              <a:rPr lang="en-US" dirty="0">
                <a:solidFill>
                  <a:srgbClr val="000000"/>
                </a:solidFill>
                <a:effectLst/>
                <a:latin typeface="Courier New"/>
              </a:rPr>
              <a:t> </a:t>
            </a:r>
            <a:r>
              <a:rPr lang="en-US" dirty="0" err="1">
                <a:solidFill>
                  <a:srgbClr val="000000"/>
                </a:solidFill>
                <a:effectLst/>
                <a:latin typeface="Courier New"/>
              </a:rPr>
              <a:t>HomeActivity</a:t>
            </a:r>
            <a:r>
              <a:rPr lang="en-US" dirty="0">
                <a:solidFill>
                  <a:srgbClr val="000000"/>
                </a:solidFill>
                <a:effectLst/>
                <a:latin typeface="Courier New"/>
              </a:rPr>
              <a:t> </a:t>
            </a:r>
            <a:r>
              <a:rPr lang="en-US" b="1" dirty="0">
                <a:solidFill>
                  <a:srgbClr val="0000FF"/>
                </a:solidFill>
                <a:effectLst/>
                <a:latin typeface="Courier New"/>
              </a:rPr>
              <a:t>extends</a:t>
            </a:r>
            <a:r>
              <a:rPr lang="en-US" dirty="0">
                <a:solidFill>
                  <a:srgbClr val="000000"/>
                </a:solidFill>
                <a:effectLst/>
                <a:latin typeface="Courier New"/>
              </a:rPr>
              <a:t> Activity </a:t>
            </a:r>
            <a:r>
              <a:rPr lang="en-US" b="1" dirty="0">
                <a:solidFill>
                  <a:srgbClr val="0000FF"/>
                </a:solidFill>
                <a:effectLst/>
                <a:latin typeface="Courier New"/>
              </a:rPr>
              <a:t>implements</a:t>
            </a:r>
            <a:r>
              <a:rPr lang="en-US" dirty="0">
                <a:solidFill>
                  <a:srgbClr val="000000"/>
                </a:solidFill>
                <a:effectLst/>
                <a:latin typeface="Courier New"/>
              </a:rPr>
              <a:t> </a:t>
            </a:r>
            <a:r>
              <a:rPr lang="en-US" dirty="0" err="1">
                <a:solidFill>
                  <a:srgbClr val="000000"/>
                </a:solidFill>
                <a:effectLst/>
                <a:latin typeface="Courier New"/>
              </a:rPr>
              <a:t>LocationListener</a:t>
            </a:r>
            <a:r>
              <a:rPr lang="en-US" dirty="0">
                <a:solidFill>
                  <a:srgbClr val="000000"/>
                </a:solidFill>
                <a:effectLst/>
                <a:latin typeface="Courier New"/>
              </a:rPr>
              <a:t> </a:t>
            </a:r>
            <a:r>
              <a:rPr lang="en-US" b="1" dirty="0" smtClean="0">
                <a:solidFill>
                  <a:srgbClr val="000080"/>
                </a:solidFill>
                <a:effectLst/>
                <a:latin typeface="Courier New"/>
              </a:rPr>
              <a:t>{</a:t>
            </a:r>
          </a:p>
          <a:p>
            <a:r>
              <a:rPr lang="en-US" b="1" dirty="0" smtClean="0">
                <a:solidFill>
                  <a:srgbClr val="000080"/>
                </a:solidFill>
                <a:effectLst/>
                <a:latin typeface="Courier New"/>
              </a:rPr>
              <a:t>…..</a:t>
            </a:r>
          </a:p>
          <a:p>
            <a:r>
              <a:rPr lang="en-US" b="1" dirty="0">
                <a:solidFill>
                  <a:srgbClr val="000080"/>
                </a:solidFill>
                <a:effectLst/>
                <a:latin typeface="Courier New"/>
              </a:rPr>
              <a:t>}</a:t>
            </a:r>
            <a:endParaRPr lang="en-US" dirty="0">
              <a:effectLst/>
            </a:endParaRPr>
          </a:p>
        </p:txBody>
      </p:sp>
    </p:spTree>
    <p:extLst>
      <p:ext uri="{BB962C8B-B14F-4D97-AF65-F5344CB8AC3E}">
        <p14:creationId xmlns:p14="http://schemas.microsoft.com/office/powerpoint/2010/main" val="63978468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err="1" smtClean="0"/>
              <a:t>LocationManager</a:t>
            </a:r>
            <a:r>
              <a:rPr lang="fr-FR" sz="2000" dirty="0" smtClean="0"/>
              <a:t> : </a:t>
            </a:r>
          </a:p>
          <a:p>
            <a:r>
              <a:rPr lang="fr-FR" sz="2000" dirty="0" smtClean="0"/>
              <a:t>dispose d’APIS vous permettant d’accéder au service de location du terminal </a:t>
            </a:r>
          </a:p>
          <a:p>
            <a:endParaRPr lang="fr-FR" sz="2000" dirty="0" smtClean="0"/>
          </a:p>
          <a:p>
            <a:r>
              <a:rPr lang="fr-FR" sz="2000" dirty="0" smtClean="0"/>
              <a:t>Ne peut être instanciée directement (comme c’est le cas pour la plupart des services système </a:t>
            </a:r>
            <a:r>
              <a:rPr lang="fr-FR" sz="2000" dirty="0" err="1" smtClean="0"/>
              <a:t>Android</a:t>
            </a:r>
            <a:r>
              <a:rPr lang="fr-FR" sz="2000" dirty="0" smtClean="0"/>
              <a:t>) </a:t>
            </a:r>
          </a:p>
          <a:p>
            <a:endParaRPr lang="fr-FR" sz="2000" dirty="0" smtClean="0"/>
          </a:p>
          <a:p>
            <a:r>
              <a:rPr lang="fr-FR" sz="2000" dirty="0" smtClean="0"/>
              <a:t>Une instance est obtenue par l’appel à la méthodes </a:t>
            </a:r>
            <a:r>
              <a:rPr lang="fr-FR" sz="2000" dirty="0" err="1" smtClean="0"/>
              <a:t>getSystemService</a:t>
            </a:r>
            <a:r>
              <a:rPr lang="fr-FR" sz="2000" dirty="0" smtClean="0"/>
              <a:t> (</a:t>
            </a:r>
            <a:r>
              <a:rPr lang="fr-FR" sz="2000" dirty="0" err="1" smtClean="0"/>
              <a:t>Context.Location_Service</a:t>
            </a:r>
            <a:r>
              <a:rPr lang="fr-FR" sz="2000" dirty="0" smtClean="0"/>
              <a:t>) qui retourne une instance de </a:t>
            </a:r>
            <a:r>
              <a:rPr lang="fr-FR" sz="2000" dirty="0" err="1" smtClean="0"/>
              <a:t>LocationManager</a:t>
            </a:r>
            <a:endParaRPr lang="fr-FR" sz="2000" dirty="0" smtClean="0"/>
          </a:p>
          <a:p>
            <a:endParaRPr lang="fr-FR" sz="2000" dirty="0"/>
          </a:p>
          <a:p>
            <a:r>
              <a:rPr lang="fr-FR" sz="2000" dirty="0">
                <a:solidFill>
                  <a:srgbClr val="000000"/>
                </a:solidFill>
                <a:latin typeface="Courier New"/>
              </a:rPr>
              <a:t>lm </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LocationManager</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this</a:t>
            </a:r>
            <a:r>
              <a:rPr lang="fr-FR" sz="2000" b="1" dirty="0" err="1">
                <a:solidFill>
                  <a:srgbClr val="000080"/>
                </a:solidFill>
                <a:latin typeface="Courier New"/>
              </a:rPr>
              <a:t>.</a:t>
            </a:r>
            <a:r>
              <a:rPr lang="fr-FR" sz="2000" dirty="0" err="1">
                <a:solidFill>
                  <a:srgbClr val="000000"/>
                </a:solidFill>
                <a:latin typeface="Courier New"/>
              </a:rPr>
              <a:t>getSystemService</a:t>
            </a:r>
            <a:r>
              <a:rPr lang="fr-FR" sz="2000" b="1" dirty="0">
                <a:solidFill>
                  <a:srgbClr val="000080"/>
                </a:solidFill>
                <a:latin typeface="Courier New"/>
              </a:rPr>
              <a:t>(</a:t>
            </a:r>
            <a:r>
              <a:rPr lang="fr-FR" sz="2000" dirty="0">
                <a:solidFill>
                  <a:srgbClr val="000000"/>
                </a:solidFill>
                <a:latin typeface="Courier New"/>
              </a:rPr>
              <a:t>LOCATION_SERVICE</a:t>
            </a:r>
            <a:r>
              <a:rPr lang="fr-FR" sz="2000" b="1" dirty="0">
                <a:solidFill>
                  <a:srgbClr val="000080"/>
                </a:solidFill>
                <a:latin typeface="Courier New"/>
              </a:rPr>
              <a:t>);</a:t>
            </a:r>
            <a:endParaRPr lang="fr-FR" sz="2000" dirty="0"/>
          </a:p>
          <a:p>
            <a:endParaRPr lang="fr-FR" sz="2000" dirty="0" smtClean="0"/>
          </a:p>
          <a:p>
            <a:endParaRPr lang="fr-FR" sz="20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81007486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Demandez la position courante de l’utilisateur : </a:t>
            </a:r>
          </a:p>
          <a:p>
            <a:pPr marL="109728" indent="0">
              <a:buNone/>
            </a:pPr>
            <a:r>
              <a:rPr lang="fr-FR" sz="1200" b="1" dirty="0">
                <a:solidFill>
                  <a:srgbClr val="0000FF"/>
                </a:solidFill>
                <a:latin typeface="Courier New"/>
              </a:rPr>
              <a:t>if</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lm</a:t>
            </a:r>
            <a:r>
              <a:rPr lang="fr-FR" sz="1200" b="1" dirty="0" err="1">
                <a:solidFill>
                  <a:srgbClr val="000080"/>
                </a:solidFill>
                <a:latin typeface="Courier New"/>
              </a:rPr>
              <a:t>.</a:t>
            </a:r>
            <a:r>
              <a:rPr lang="fr-FR" sz="1200" dirty="0" err="1">
                <a:solidFill>
                  <a:srgbClr val="000000"/>
                </a:solidFill>
                <a:latin typeface="Courier New"/>
              </a:rPr>
              <a:t>isProviderEnabled</a:t>
            </a:r>
            <a:r>
              <a:rPr lang="fr-FR" sz="1200" b="1" dirty="0">
                <a:solidFill>
                  <a:srgbClr val="000080"/>
                </a:solidFill>
                <a:latin typeface="Courier New"/>
              </a:rPr>
              <a:t>(</a:t>
            </a:r>
            <a:r>
              <a:rPr lang="fr-FR" sz="1200" dirty="0" err="1">
                <a:solidFill>
                  <a:srgbClr val="000000"/>
                </a:solidFill>
                <a:latin typeface="Courier New"/>
              </a:rPr>
              <a:t>LocationManager</a:t>
            </a:r>
            <a:r>
              <a:rPr lang="fr-FR" sz="1200" b="1" dirty="0" err="1">
                <a:solidFill>
                  <a:srgbClr val="000080"/>
                </a:solidFill>
                <a:latin typeface="Courier New"/>
              </a:rPr>
              <a:t>.</a:t>
            </a:r>
            <a:r>
              <a:rPr lang="fr-FR" sz="1200" dirty="0" err="1">
                <a:solidFill>
                  <a:srgbClr val="000000"/>
                </a:solidFill>
                <a:latin typeface="Courier New"/>
              </a:rPr>
              <a:t>GPS_PROVIDER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err="1" smtClean="0">
                <a:solidFill>
                  <a:srgbClr val="000000"/>
                </a:solidFill>
                <a:latin typeface="Courier New"/>
              </a:rPr>
              <a:t>lm</a:t>
            </a:r>
            <a:r>
              <a:rPr lang="fr-FR" sz="1200" b="1" dirty="0" err="1" smtClean="0">
                <a:solidFill>
                  <a:srgbClr val="000080"/>
                </a:solidFill>
                <a:latin typeface="Courier New"/>
              </a:rPr>
              <a:t>.</a:t>
            </a:r>
            <a:r>
              <a:rPr lang="fr-FR" sz="1200" dirty="0" err="1" smtClean="0">
                <a:solidFill>
                  <a:srgbClr val="000000"/>
                </a:solidFill>
                <a:latin typeface="Courier New"/>
              </a:rPr>
              <a:t>requestLocationUpdates</a:t>
            </a:r>
            <a:r>
              <a:rPr lang="fr-FR" sz="1200" b="1" dirty="0" smtClean="0">
                <a:solidFill>
                  <a:srgbClr val="000080"/>
                </a:solidFill>
                <a:latin typeface="Courier New"/>
              </a:rPr>
              <a:t>(</a:t>
            </a:r>
            <a:r>
              <a:rPr lang="fr-FR" sz="1200" dirty="0" err="1" smtClean="0">
                <a:solidFill>
                  <a:srgbClr val="000000"/>
                </a:solidFill>
                <a:latin typeface="Courier New"/>
              </a:rPr>
              <a:t>LocationManager</a:t>
            </a:r>
            <a:r>
              <a:rPr lang="fr-FR" sz="1200" b="1" dirty="0" err="1" smtClean="0">
                <a:solidFill>
                  <a:srgbClr val="000080"/>
                </a:solidFill>
                <a:latin typeface="Courier New"/>
              </a:rPr>
              <a:t>.</a:t>
            </a:r>
            <a:r>
              <a:rPr lang="fr-FR" sz="1200" dirty="0" err="1" smtClean="0">
                <a:solidFill>
                  <a:srgbClr val="000000"/>
                </a:solidFill>
                <a:latin typeface="Courier New"/>
              </a:rPr>
              <a:t>GPS_PROVIDER</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FF8000"/>
                </a:solidFill>
                <a:latin typeface="Courier New"/>
              </a:rPr>
              <a:t>10000</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FF8000"/>
                </a:solidFill>
                <a:latin typeface="Courier New"/>
              </a:rPr>
              <a:t>0</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locationListener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err="1" smtClean="0">
                <a:solidFill>
                  <a:srgbClr val="0000FF"/>
                </a:solidFill>
                <a:latin typeface="Courier New"/>
              </a:rPr>
              <a:t>else</a:t>
            </a:r>
            <a:r>
              <a:rPr lang="fr-FR" sz="1200" dirty="0" smtClean="0">
                <a:solidFill>
                  <a:srgbClr val="000000"/>
                </a:solidFill>
                <a:latin typeface="Courier New"/>
              </a:rPr>
              <a:t> </a:t>
            </a:r>
          </a:p>
          <a:p>
            <a:pPr marL="109728" indent="0">
              <a:buNone/>
            </a:pPr>
            <a:r>
              <a:rPr lang="fr-FR" sz="1200" dirty="0" err="1" smtClean="0">
                <a:solidFill>
                  <a:srgbClr val="000000"/>
                </a:solidFill>
                <a:latin typeface="Courier New"/>
              </a:rPr>
              <a:t>lm</a:t>
            </a:r>
            <a:r>
              <a:rPr lang="fr-FR" sz="1200" b="1" dirty="0" err="1" smtClean="0">
                <a:solidFill>
                  <a:srgbClr val="000080"/>
                </a:solidFill>
                <a:latin typeface="Courier New"/>
              </a:rPr>
              <a:t>.</a:t>
            </a:r>
            <a:r>
              <a:rPr lang="fr-FR" sz="1200" dirty="0" err="1" smtClean="0">
                <a:solidFill>
                  <a:srgbClr val="000000"/>
                </a:solidFill>
                <a:latin typeface="Courier New"/>
              </a:rPr>
              <a:t>requestLocationUpdates</a:t>
            </a:r>
            <a:r>
              <a:rPr lang="fr-FR" sz="1200" b="1" dirty="0" smtClean="0">
                <a:solidFill>
                  <a:srgbClr val="000080"/>
                </a:solidFill>
                <a:latin typeface="Courier New"/>
              </a:rPr>
              <a:t>(</a:t>
            </a:r>
            <a:r>
              <a:rPr lang="fr-FR" sz="1200" dirty="0" err="1" smtClean="0">
                <a:solidFill>
                  <a:srgbClr val="000000"/>
                </a:solidFill>
                <a:latin typeface="Courier New"/>
              </a:rPr>
              <a:t>LocationManager</a:t>
            </a:r>
            <a:r>
              <a:rPr lang="fr-FR" sz="1200" b="1" dirty="0" err="1" smtClean="0">
                <a:solidFill>
                  <a:srgbClr val="000080"/>
                </a:solidFill>
                <a:latin typeface="Courier New"/>
              </a:rPr>
              <a:t>.</a:t>
            </a:r>
            <a:r>
              <a:rPr lang="fr-FR" sz="1200" dirty="0" err="1" smtClean="0">
                <a:solidFill>
                  <a:srgbClr val="000000"/>
                </a:solidFill>
                <a:latin typeface="Courier New"/>
              </a:rPr>
              <a:t>NETWORK_PROVIDER</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FF8000"/>
                </a:solidFill>
                <a:latin typeface="Courier New"/>
              </a:rPr>
              <a:t>10000</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FF8000"/>
                </a:solidFill>
                <a:latin typeface="Courier New"/>
              </a:rPr>
              <a:t>0</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locationListener</a:t>
            </a:r>
            <a:r>
              <a:rPr lang="fr-FR" sz="1200" b="1" dirty="0" smtClean="0">
                <a:solidFill>
                  <a:srgbClr val="000080"/>
                </a:solidFill>
                <a:latin typeface="Courier New"/>
              </a:rPr>
              <a:t>);</a:t>
            </a:r>
          </a:p>
          <a:p>
            <a:pPr marL="109728" indent="0">
              <a:buNone/>
            </a:pPr>
            <a:endParaRPr lang="fr-FR" sz="1200" b="1" dirty="0" smtClean="0">
              <a:solidFill>
                <a:srgbClr val="000080"/>
              </a:solidFill>
              <a:latin typeface="Courier New"/>
            </a:endParaRPr>
          </a:p>
          <a:p>
            <a:pPr marL="109728" indent="0">
              <a:buNone/>
            </a:pPr>
            <a:endParaRPr lang="fr-FR" sz="1200" b="1" dirty="0">
              <a:solidFill>
                <a:srgbClr val="000080"/>
              </a:solidFill>
              <a:latin typeface="Courier New"/>
            </a:endParaRPr>
          </a:p>
          <a:p>
            <a:r>
              <a:rPr lang="fr-FR" sz="2000" dirty="0"/>
              <a:t>Quand une nouvelle position est disponible, le système appelle </a:t>
            </a:r>
            <a:r>
              <a:rPr lang="fr-FR" sz="2000" dirty="0"/>
              <a:t>la méthode </a:t>
            </a:r>
            <a:r>
              <a:rPr lang="fr-FR" sz="2000" dirty="0" err="1"/>
              <a:t>onLocationChanged</a:t>
            </a:r>
            <a:r>
              <a:rPr lang="fr-FR" sz="2000" dirty="0"/>
              <a:t> du </a:t>
            </a:r>
            <a:r>
              <a:rPr lang="fr-FR" sz="2000" dirty="0" err="1"/>
              <a:t>Listener</a:t>
            </a:r>
            <a:r>
              <a:rPr lang="fr-FR" sz="2000" dirty="0"/>
              <a:t> </a:t>
            </a:r>
            <a:endParaRPr lang="fr-FR" sz="2000" dirty="0" smtClean="0"/>
          </a:p>
          <a:p>
            <a:endParaRPr lang="fr-FR" sz="2000" dirty="0" smtClean="0"/>
          </a:p>
          <a:p>
            <a:pPr marL="109728" indent="0">
              <a:buNone/>
            </a:pPr>
            <a:r>
              <a:rPr lang="fr-FR" sz="1400" dirty="0">
                <a:solidFill>
                  <a:srgbClr val="000000"/>
                </a:solidFill>
                <a:latin typeface="Courier New"/>
              </a:rPr>
              <a:t>@</a:t>
            </a:r>
            <a:r>
              <a:rPr lang="fr-FR" sz="1400" dirty="0" err="1">
                <a:solidFill>
                  <a:srgbClr val="000000"/>
                </a:solidFill>
                <a:latin typeface="Courier New"/>
              </a:rPr>
              <a:t>Override</a:t>
            </a:r>
            <a:r>
              <a:rPr lang="fr-FR" sz="1400" dirty="0">
                <a:solidFill>
                  <a:srgbClr val="000000"/>
                </a:solidFill>
                <a:latin typeface="Courier New"/>
              </a:rPr>
              <a:t> </a:t>
            </a:r>
            <a:r>
              <a:rPr lang="fr-FR" sz="1400" dirty="0">
                <a:solidFill>
                  <a:srgbClr val="8000FF"/>
                </a:solidFill>
                <a:latin typeface="Courier New"/>
              </a:rPr>
              <a:t>public</a:t>
            </a:r>
            <a:r>
              <a:rPr lang="fr-FR" sz="1400" dirty="0">
                <a:solidFill>
                  <a:srgbClr val="000000"/>
                </a:solidFill>
                <a:latin typeface="Courier New"/>
              </a:rPr>
              <a:t> </a:t>
            </a:r>
            <a:r>
              <a:rPr lang="fr-FR" sz="1400" dirty="0" err="1">
                <a:solidFill>
                  <a:srgbClr val="8000FF"/>
                </a:solidFill>
                <a:latin typeface="Courier New"/>
              </a:rPr>
              <a:t>void</a:t>
            </a:r>
            <a:r>
              <a:rPr lang="fr-FR" sz="1400" dirty="0">
                <a:solidFill>
                  <a:srgbClr val="000000"/>
                </a:solidFill>
                <a:latin typeface="Courier New"/>
              </a:rPr>
              <a:t> </a:t>
            </a:r>
            <a:r>
              <a:rPr lang="fr-FR" sz="1400" dirty="0" err="1">
                <a:solidFill>
                  <a:srgbClr val="000000"/>
                </a:solidFill>
                <a:latin typeface="Courier New"/>
              </a:rPr>
              <a:t>onLocationChanged</a:t>
            </a:r>
            <a:r>
              <a:rPr lang="fr-FR" sz="1400" b="1" dirty="0">
                <a:solidFill>
                  <a:srgbClr val="000080"/>
                </a:solidFill>
                <a:latin typeface="Courier New"/>
              </a:rPr>
              <a:t>(</a:t>
            </a:r>
            <a:r>
              <a:rPr lang="fr-FR" sz="1400" dirty="0">
                <a:solidFill>
                  <a:srgbClr val="000000"/>
                </a:solidFill>
                <a:latin typeface="Courier New"/>
              </a:rPr>
              <a:t>Location </a:t>
            </a:r>
            <a:r>
              <a:rPr lang="fr-FR" sz="1400" dirty="0" err="1">
                <a:solidFill>
                  <a:srgbClr val="000000"/>
                </a:solidFill>
                <a:latin typeface="Courier New"/>
              </a:rPr>
              <a:t>location</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dirty="0">
                <a:solidFill>
                  <a:srgbClr val="008000"/>
                </a:solidFill>
                <a:latin typeface="Courier New"/>
              </a:rPr>
              <a:t>// TODO Auto-</a:t>
            </a:r>
            <a:r>
              <a:rPr lang="fr-FR" sz="1400" dirty="0" err="1">
                <a:solidFill>
                  <a:srgbClr val="008000"/>
                </a:solidFill>
                <a:latin typeface="Courier New"/>
              </a:rPr>
              <a:t>generated</a:t>
            </a:r>
            <a:r>
              <a:rPr lang="fr-FR" sz="1400" dirty="0">
                <a:solidFill>
                  <a:srgbClr val="008000"/>
                </a:solidFill>
                <a:latin typeface="Courier New"/>
              </a:rPr>
              <a:t> </a:t>
            </a:r>
            <a:r>
              <a:rPr lang="fr-FR" sz="1400" dirty="0" err="1">
                <a:solidFill>
                  <a:srgbClr val="008000"/>
                </a:solidFill>
                <a:latin typeface="Courier New"/>
              </a:rPr>
              <a:t>method</a:t>
            </a:r>
            <a:r>
              <a:rPr lang="fr-FR" sz="1400" dirty="0">
                <a:solidFill>
                  <a:srgbClr val="008000"/>
                </a:solidFill>
                <a:latin typeface="Courier New"/>
              </a:rPr>
              <a:t> stub </a:t>
            </a:r>
            <a:r>
              <a:rPr lang="fr-FR" sz="1400" dirty="0" err="1">
                <a:solidFill>
                  <a:srgbClr val="000000"/>
                </a:solidFill>
                <a:latin typeface="Courier New"/>
              </a:rPr>
              <a:t>Toast</a:t>
            </a:r>
            <a:r>
              <a:rPr lang="fr-FR" sz="1400" b="1" dirty="0" err="1">
                <a:solidFill>
                  <a:srgbClr val="000080"/>
                </a:solidFill>
                <a:latin typeface="Courier New"/>
              </a:rPr>
              <a:t>.</a:t>
            </a:r>
            <a:r>
              <a:rPr lang="fr-FR" sz="1400" dirty="0" err="1">
                <a:solidFill>
                  <a:srgbClr val="000000"/>
                </a:solidFill>
                <a:latin typeface="Courier New"/>
              </a:rPr>
              <a:t>makeText</a:t>
            </a:r>
            <a:r>
              <a:rPr lang="fr-FR" sz="1400" b="1" dirty="0">
                <a:solidFill>
                  <a:srgbClr val="000080"/>
                </a:solidFill>
                <a:latin typeface="Courier New"/>
              </a:rPr>
              <a:t>(</a:t>
            </a:r>
            <a:r>
              <a:rPr lang="fr-FR" sz="1400" b="1" dirty="0" err="1">
                <a:solidFill>
                  <a:srgbClr val="0000FF"/>
                </a:solidFill>
                <a:latin typeface="Courier New"/>
              </a:rPr>
              <a:t>this</a:t>
            </a:r>
            <a:r>
              <a:rPr lang="fr-FR" sz="1400" b="1" dirty="0">
                <a:solidFill>
                  <a:srgbClr val="000080"/>
                </a:solidFill>
                <a:latin typeface="Courier New"/>
              </a:rPr>
              <a:t>,</a:t>
            </a:r>
            <a:r>
              <a:rPr lang="fr-FR" sz="1400" dirty="0">
                <a:solidFill>
                  <a:srgbClr val="000000"/>
                </a:solidFill>
                <a:latin typeface="Courier New"/>
              </a:rPr>
              <a:t> </a:t>
            </a:r>
            <a:r>
              <a:rPr lang="fr-FR" sz="1400" dirty="0">
                <a:solidFill>
                  <a:srgbClr val="808080"/>
                </a:solidFill>
                <a:latin typeface="Courier New"/>
              </a:rPr>
              <a:t>"</a:t>
            </a:r>
            <a:r>
              <a:rPr lang="fr-FR" sz="1400" dirty="0" err="1">
                <a:solidFill>
                  <a:srgbClr val="808080"/>
                </a:solidFill>
                <a:latin typeface="Courier New"/>
              </a:rPr>
              <a:t>My</a:t>
            </a:r>
            <a:r>
              <a:rPr lang="fr-FR" sz="1400" dirty="0">
                <a:solidFill>
                  <a:srgbClr val="808080"/>
                </a:solidFill>
                <a:latin typeface="Courier New"/>
              </a:rPr>
              <a:t> Location "</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dirty="0" err="1">
                <a:solidFill>
                  <a:srgbClr val="000000"/>
                </a:solidFill>
                <a:latin typeface="Courier New"/>
              </a:rPr>
              <a:t>location</a:t>
            </a:r>
            <a:r>
              <a:rPr lang="fr-FR" sz="1400" b="1" dirty="0" err="1">
                <a:solidFill>
                  <a:srgbClr val="000080"/>
                </a:solidFill>
                <a:latin typeface="Courier New"/>
              </a:rPr>
              <a:t>.</a:t>
            </a:r>
            <a:r>
              <a:rPr lang="fr-FR" sz="1400" dirty="0" err="1">
                <a:solidFill>
                  <a:srgbClr val="000000"/>
                </a:solidFill>
                <a:latin typeface="Courier New"/>
              </a:rPr>
              <a:t>getLongitude</a:t>
            </a:r>
            <a:r>
              <a:rPr lang="fr-FR" sz="1400" b="1" dirty="0">
                <a:solidFill>
                  <a:srgbClr val="000080"/>
                </a:solidFill>
                <a:latin typeface="Courier New"/>
              </a:rPr>
              <a:t>(),</a:t>
            </a:r>
            <a:r>
              <a:rPr lang="fr-FR" sz="1400" dirty="0">
                <a:solidFill>
                  <a:srgbClr val="000000"/>
                </a:solidFill>
                <a:latin typeface="Courier New"/>
              </a:rPr>
              <a:t> </a:t>
            </a:r>
            <a:r>
              <a:rPr lang="fr-FR" sz="1400" dirty="0" err="1">
                <a:solidFill>
                  <a:srgbClr val="000000"/>
                </a:solidFill>
                <a:latin typeface="Courier New"/>
              </a:rPr>
              <a:t>Toast</a:t>
            </a:r>
            <a:r>
              <a:rPr lang="fr-FR" sz="1400" b="1" dirty="0" err="1">
                <a:solidFill>
                  <a:srgbClr val="000080"/>
                </a:solidFill>
                <a:latin typeface="Courier New"/>
              </a:rPr>
              <a:t>.</a:t>
            </a:r>
            <a:r>
              <a:rPr lang="fr-FR" sz="1400" dirty="0" err="1">
                <a:solidFill>
                  <a:srgbClr val="000000"/>
                </a:solidFill>
                <a:latin typeface="Courier New"/>
              </a:rPr>
              <a:t>LENGTH_LONG</a:t>
            </a:r>
            <a:r>
              <a:rPr lang="fr-FR" sz="1400" b="1" dirty="0">
                <a:solidFill>
                  <a:srgbClr val="000080"/>
                </a:solidFill>
                <a:latin typeface="Courier New"/>
              </a:rPr>
              <a:t>).</a:t>
            </a:r>
            <a:r>
              <a:rPr lang="fr-FR" sz="1400" dirty="0">
                <a:solidFill>
                  <a:srgbClr val="000000"/>
                </a:solidFill>
                <a:latin typeface="Courier New"/>
              </a:rPr>
              <a:t>show</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endParaRPr lang="fr-FR" sz="1400" dirty="0"/>
          </a:p>
          <a:p>
            <a:pPr marL="109728" indent="0">
              <a:buNone/>
            </a:pPr>
            <a:endParaRPr lang="fr-FR" sz="2000" dirty="0" smtClean="0"/>
          </a:p>
          <a:p>
            <a:pPr lvl="1"/>
            <a:endParaRPr lang="fr-FR" sz="16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5282553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Localisation</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smtClean="0"/>
              <a:t>Address</a:t>
            </a:r>
            <a:endParaRPr lang="fr-FR" sz="2000" dirty="0" smtClean="0"/>
          </a:p>
          <a:p>
            <a:pPr marL="109728" indent="0">
              <a:buNone/>
            </a:pPr>
            <a:r>
              <a:rPr lang="fr-FR" sz="2000" dirty="0" smtClean="0"/>
              <a:t>Permettant de représenter une adresse (rue, ville, code postal,….) </a:t>
            </a:r>
          </a:p>
          <a:p>
            <a:r>
              <a:rPr lang="fr-FR" sz="2000" dirty="0" err="1" smtClean="0"/>
              <a:t>Geocoder</a:t>
            </a:r>
            <a:r>
              <a:rPr lang="fr-FR" sz="2000" dirty="0" smtClean="0"/>
              <a:t> : Convertit une positon GPS en adresse et </a:t>
            </a:r>
            <a:r>
              <a:rPr lang="fr-FR" sz="2000" dirty="0" err="1" smtClean="0"/>
              <a:t>reciproquement</a:t>
            </a:r>
            <a:r>
              <a:rPr lang="fr-FR" sz="2000" dirty="0" smtClean="0"/>
              <a:t> </a:t>
            </a:r>
          </a:p>
          <a:p>
            <a:pPr marL="109728" indent="0">
              <a:buNone/>
            </a:pPr>
            <a:r>
              <a:rPr lang="fr-FR" sz="1400" dirty="0" err="1">
                <a:solidFill>
                  <a:srgbClr val="660066"/>
                </a:solidFill>
              </a:rPr>
              <a:t>Geocoder</a:t>
            </a:r>
            <a:r>
              <a:rPr lang="fr-FR" sz="1400" dirty="0">
                <a:solidFill>
                  <a:srgbClr val="000000"/>
                </a:solidFill>
              </a:rPr>
              <a:t> </a:t>
            </a:r>
            <a:r>
              <a:rPr lang="fr-FR" sz="1400" dirty="0" err="1">
                <a:solidFill>
                  <a:srgbClr val="000000"/>
                </a:solidFill>
              </a:rPr>
              <a:t>geocoder</a:t>
            </a:r>
            <a:r>
              <a:rPr lang="fr-FR" sz="1400" dirty="0">
                <a:solidFill>
                  <a:srgbClr val="000000"/>
                </a:solidFill>
              </a:rPr>
              <a:t> </a:t>
            </a:r>
            <a:r>
              <a:rPr lang="fr-FR" sz="1400" dirty="0" smtClean="0">
                <a:solidFill>
                  <a:srgbClr val="666600"/>
                </a:solidFill>
              </a:rPr>
              <a:t>=</a:t>
            </a:r>
            <a:r>
              <a:rPr lang="fr-FR" sz="1400" dirty="0" smtClean="0">
                <a:solidFill>
                  <a:srgbClr val="000000"/>
                </a:solidFill>
              </a:rPr>
              <a:t> </a:t>
            </a:r>
            <a:r>
              <a:rPr lang="fr-FR" sz="1400" dirty="0">
                <a:solidFill>
                  <a:srgbClr val="000088"/>
                </a:solidFill>
              </a:rPr>
              <a:t>new</a:t>
            </a:r>
            <a:r>
              <a:rPr lang="fr-FR" sz="1400" dirty="0">
                <a:solidFill>
                  <a:srgbClr val="000000"/>
                </a:solidFill>
              </a:rPr>
              <a:t> </a:t>
            </a:r>
            <a:r>
              <a:rPr lang="fr-FR" sz="1400" dirty="0" err="1" smtClean="0">
                <a:solidFill>
                  <a:srgbClr val="660066"/>
                </a:solidFill>
              </a:rPr>
              <a:t>Geocoder</a:t>
            </a:r>
            <a:r>
              <a:rPr lang="fr-FR" sz="1400" dirty="0" smtClean="0">
                <a:solidFill>
                  <a:srgbClr val="666600"/>
                </a:solidFill>
              </a:rPr>
              <a:t>(</a:t>
            </a:r>
            <a:r>
              <a:rPr lang="fr-FR" sz="1400" dirty="0" err="1">
                <a:solidFill>
                  <a:srgbClr val="000000"/>
                </a:solidFill>
              </a:rPr>
              <a:t>c</a:t>
            </a:r>
            <a:r>
              <a:rPr lang="fr-FR" sz="1400" dirty="0" err="1" smtClean="0">
                <a:solidFill>
                  <a:srgbClr val="000000"/>
                </a:solidFill>
              </a:rPr>
              <a:t>ontext</a:t>
            </a:r>
            <a:r>
              <a:rPr lang="fr-FR" sz="1400" dirty="0">
                <a:solidFill>
                  <a:srgbClr val="666600"/>
                </a:solidFill>
              </a:rPr>
              <a:t>,</a:t>
            </a:r>
            <a:r>
              <a:rPr lang="fr-FR" sz="1400" dirty="0">
                <a:solidFill>
                  <a:srgbClr val="000000"/>
                </a:solidFill>
              </a:rPr>
              <a:t> </a:t>
            </a:r>
            <a:r>
              <a:rPr lang="fr-FR" sz="1400" dirty="0" err="1">
                <a:solidFill>
                  <a:srgbClr val="660066"/>
                </a:solidFill>
              </a:rPr>
              <a:t>Locale</a:t>
            </a:r>
            <a:r>
              <a:rPr lang="fr-FR" sz="1400" dirty="0" err="1">
                <a:solidFill>
                  <a:srgbClr val="666600"/>
                </a:solidFill>
              </a:rPr>
              <a:t>.</a:t>
            </a:r>
            <a:r>
              <a:rPr lang="fr-FR" sz="1400" dirty="0" err="1">
                <a:solidFill>
                  <a:srgbClr val="000000"/>
                </a:solidFill>
              </a:rPr>
              <a:t>getDefault</a:t>
            </a:r>
            <a:r>
              <a:rPr lang="fr-FR" sz="1400" dirty="0" smtClean="0">
                <a:solidFill>
                  <a:srgbClr val="666600"/>
                </a:solidFill>
              </a:rPr>
              <a:t>());</a:t>
            </a:r>
          </a:p>
          <a:p>
            <a:pPr marL="109728" indent="0">
              <a:buNone/>
            </a:pPr>
            <a:r>
              <a:rPr lang="fr-FR" sz="1400" dirty="0"/>
              <a:t>List&lt;</a:t>
            </a:r>
            <a:r>
              <a:rPr lang="fr-FR" sz="1400" dirty="0" err="1"/>
              <a:t>Address</a:t>
            </a:r>
            <a:r>
              <a:rPr lang="fr-FR" sz="1400" dirty="0" smtClean="0"/>
              <a:t>&gt; </a:t>
            </a:r>
            <a:r>
              <a:rPr lang="fr-FR" sz="1400" dirty="0" err="1" smtClean="0">
                <a:solidFill>
                  <a:srgbClr val="000000"/>
                </a:solidFill>
              </a:rPr>
              <a:t>addresses</a:t>
            </a:r>
            <a:r>
              <a:rPr lang="fr-FR" sz="1400" dirty="0" smtClean="0">
                <a:solidFill>
                  <a:srgbClr val="000000"/>
                </a:solidFill>
              </a:rPr>
              <a:t> </a:t>
            </a:r>
            <a:r>
              <a:rPr lang="fr-FR" sz="1400" dirty="0">
                <a:solidFill>
                  <a:srgbClr val="666600"/>
                </a:solidFill>
              </a:rPr>
              <a:t>=</a:t>
            </a:r>
            <a:r>
              <a:rPr lang="fr-FR" sz="1400" dirty="0">
                <a:solidFill>
                  <a:srgbClr val="000000"/>
                </a:solidFill>
              </a:rPr>
              <a:t> </a:t>
            </a:r>
            <a:r>
              <a:rPr lang="fr-FR" sz="1400" dirty="0" err="1">
                <a:solidFill>
                  <a:srgbClr val="000000"/>
                </a:solidFill>
              </a:rPr>
              <a:t>geocoder</a:t>
            </a:r>
            <a:r>
              <a:rPr lang="fr-FR" sz="1400" dirty="0" err="1">
                <a:solidFill>
                  <a:srgbClr val="666600"/>
                </a:solidFill>
              </a:rPr>
              <a:t>.</a:t>
            </a:r>
            <a:r>
              <a:rPr lang="fr-FR" sz="1400" dirty="0" err="1">
                <a:solidFill>
                  <a:srgbClr val="000000"/>
                </a:solidFill>
              </a:rPr>
              <a:t>getFromLocation</a:t>
            </a:r>
            <a:r>
              <a:rPr lang="fr-FR" sz="1400" dirty="0">
                <a:solidFill>
                  <a:srgbClr val="666600"/>
                </a:solidFill>
              </a:rPr>
              <a:t>(</a:t>
            </a:r>
            <a:r>
              <a:rPr lang="fr-FR" sz="1400" dirty="0" err="1">
                <a:solidFill>
                  <a:srgbClr val="000000"/>
                </a:solidFill>
              </a:rPr>
              <a:t>loc</a:t>
            </a:r>
            <a:r>
              <a:rPr lang="fr-FR" sz="1400" dirty="0" err="1">
                <a:solidFill>
                  <a:srgbClr val="666600"/>
                </a:solidFill>
              </a:rPr>
              <a:t>.</a:t>
            </a:r>
            <a:r>
              <a:rPr lang="fr-FR" sz="1400" dirty="0" err="1">
                <a:solidFill>
                  <a:srgbClr val="000000"/>
                </a:solidFill>
              </a:rPr>
              <a:t>getLatitude</a:t>
            </a:r>
            <a:r>
              <a:rPr lang="fr-FR" sz="1400" dirty="0" smtClean="0">
                <a:solidFill>
                  <a:srgbClr val="666600"/>
                </a:solidFill>
              </a:rPr>
              <a:t>(),</a:t>
            </a:r>
            <a:r>
              <a:rPr lang="fr-FR" sz="1400" dirty="0" smtClean="0">
                <a:solidFill>
                  <a:srgbClr val="000000"/>
                </a:solidFill>
              </a:rPr>
              <a:t/>
            </a:r>
            <a:br>
              <a:rPr lang="fr-FR" sz="1400" dirty="0" smtClean="0">
                <a:solidFill>
                  <a:srgbClr val="000000"/>
                </a:solidFill>
              </a:rPr>
            </a:br>
            <a:r>
              <a:rPr lang="fr-FR" sz="1400" dirty="0">
                <a:solidFill>
                  <a:srgbClr val="000000"/>
                </a:solidFill>
              </a:rPr>
              <a:t>                        </a:t>
            </a:r>
            <a:r>
              <a:rPr lang="fr-FR" sz="1400" dirty="0" err="1">
                <a:solidFill>
                  <a:srgbClr val="000000"/>
                </a:solidFill>
              </a:rPr>
              <a:t>loc</a:t>
            </a:r>
            <a:r>
              <a:rPr lang="fr-FR" sz="1400" dirty="0" err="1">
                <a:solidFill>
                  <a:srgbClr val="666600"/>
                </a:solidFill>
              </a:rPr>
              <a:t>.</a:t>
            </a:r>
            <a:r>
              <a:rPr lang="fr-FR" sz="1400" dirty="0" err="1">
                <a:solidFill>
                  <a:srgbClr val="000000"/>
                </a:solidFill>
              </a:rPr>
              <a:t>getLongitude</a:t>
            </a:r>
            <a:r>
              <a:rPr lang="fr-FR" sz="1400" dirty="0">
                <a:solidFill>
                  <a:srgbClr val="666600"/>
                </a:solidFill>
              </a:rPr>
              <a:t>(),</a:t>
            </a:r>
            <a:r>
              <a:rPr lang="fr-FR" sz="1400" dirty="0">
                <a:solidFill>
                  <a:srgbClr val="000000"/>
                </a:solidFill>
              </a:rPr>
              <a:t> </a:t>
            </a:r>
            <a:r>
              <a:rPr lang="fr-FR" sz="1400" dirty="0">
                <a:solidFill>
                  <a:srgbClr val="006666"/>
                </a:solidFill>
              </a:rPr>
              <a:t>1</a:t>
            </a:r>
            <a:r>
              <a:rPr lang="fr-FR" sz="1400" dirty="0">
                <a:solidFill>
                  <a:srgbClr val="666600"/>
                </a:solidFill>
              </a:rPr>
              <a:t>);</a:t>
            </a:r>
            <a:endParaRPr lang="fr-FR" sz="1400" dirty="0" smtClean="0">
              <a:solidFill>
                <a:srgbClr val="666600"/>
              </a:solidFill>
            </a:endParaRPr>
          </a:p>
          <a:p>
            <a:pPr marL="109728" indent="0">
              <a:buNone/>
            </a:pPr>
            <a:endParaRPr lang="fr-FR" sz="1400" dirty="0" smtClean="0"/>
          </a:p>
          <a:p>
            <a:r>
              <a:rPr lang="fr-FR" sz="2000" dirty="0"/>
              <a:t>Bonne pratique </a:t>
            </a:r>
            <a:endParaRPr lang="fr-FR" sz="2000" dirty="0" smtClean="0"/>
          </a:p>
          <a:p>
            <a:pPr lvl="1"/>
            <a:r>
              <a:rPr lang="fr-FR" sz="1600" dirty="0" smtClean="0"/>
              <a:t>Lancer les requêtes  de mises à jour de la position dans </a:t>
            </a:r>
            <a:r>
              <a:rPr lang="fr-FR" sz="1600" dirty="0" err="1" smtClean="0"/>
              <a:t>onResume</a:t>
            </a:r>
            <a:r>
              <a:rPr lang="fr-FR" sz="1600" dirty="0" smtClean="0"/>
              <a:t> </a:t>
            </a:r>
          </a:p>
          <a:p>
            <a:pPr lvl="1"/>
            <a:r>
              <a:rPr lang="fr-FR" sz="1600" dirty="0" smtClean="0"/>
              <a:t>Stopper les demandes de mises à jour quand l’activité n’est plus visible (</a:t>
            </a:r>
            <a:r>
              <a:rPr lang="fr-FR" sz="1600" dirty="0" err="1" smtClean="0"/>
              <a:t>onPause</a:t>
            </a:r>
            <a:r>
              <a:rPr lang="fr-FR" sz="1600" dirty="0" smtClean="0"/>
              <a:t>, </a:t>
            </a:r>
            <a:r>
              <a:rPr lang="fr-FR" sz="1600" dirty="0" err="1" smtClean="0"/>
              <a:t>onStop</a:t>
            </a:r>
            <a:r>
              <a:rPr lang="fr-FR" sz="1600" dirty="0" smtClean="0"/>
              <a:t>)</a:t>
            </a:r>
          </a:p>
          <a:p>
            <a:pPr lvl="1"/>
            <a:r>
              <a:rPr lang="fr-FR" sz="1600" dirty="0" smtClean="0"/>
              <a:t>Faites le géocodage dans un thread secondaire car cette opération est déléguée par la suite aux serveurs de Google</a:t>
            </a:r>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01535650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Google MAPS</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smtClean="0"/>
              <a:t>Android</a:t>
            </a:r>
            <a:r>
              <a:rPr lang="fr-FR" sz="2000" dirty="0" smtClean="0"/>
              <a:t> supporte également les fonctionnalités de Google </a:t>
            </a:r>
            <a:r>
              <a:rPr lang="fr-FR" sz="2000" dirty="0" err="1" smtClean="0"/>
              <a:t>Maps</a:t>
            </a:r>
            <a:r>
              <a:rPr lang="fr-FR" sz="2000" dirty="0" smtClean="0"/>
              <a:t> et met à disposition des développeurs un ensemble d’APIs permettant d’ajouter des fonctionnalités liées à ce service à leurs applications </a:t>
            </a:r>
          </a:p>
          <a:p>
            <a:pPr lvl="1"/>
            <a:r>
              <a:rPr lang="fr-FR" sz="1600" dirty="0" smtClean="0"/>
              <a:t>Afficher la MAPS</a:t>
            </a:r>
          </a:p>
          <a:p>
            <a:pPr lvl="2"/>
            <a:r>
              <a:rPr lang="fr-FR" sz="1400" dirty="0" err="1" smtClean="0"/>
              <a:t>MapsView</a:t>
            </a:r>
            <a:r>
              <a:rPr lang="fr-FR" sz="1400" dirty="0" smtClean="0"/>
              <a:t> </a:t>
            </a:r>
          </a:p>
          <a:p>
            <a:pPr lvl="2"/>
            <a:r>
              <a:rPr lang="fr-FR" sz="1400" dirty="0" smtClean="0"/>
              <a:t>Markers </a:t>
            </a:r>
          </a:p>
          <a:p>
            <a:r>
              <a:rPr lang="fr-FR" sz="2000" dirty="0" smtClean="0"/>
              <a:t>Ces fonctionnalités sont disponibles via Google Play Library </a:t>
            </a:r>
          </a:p>
          <a:p>
            <a:r>
              <a:rPr lang="fr-FR" sz="2000" dirty="0" smtClean="0"/>
              <a:t>L’utilisation de Google MAPS nécessite d’ajouter une référence à cette librairie à votre projet </a:t>
            </a:r>
            <a:r>
              <a:rPr lang="fr-FR" sz="2000" dirty="0" smtClean="0">
                <a:sym typeface="Wingdings" panose="05000000000000000000" pitchFamily="2" charset="2"/>
              </a:rPr>
              <a:t> Ces fonctionnalités ne sont pas natives dans le SDK, ce sont des services de Google</a:t>
            </a:r>
            <a:r>
              <a:rPr lang="fr-FR" sz="2000" dirty="0" smtClean="0"/>
              <a:t> </a:t>
            </a:r>
          </a:p>
          <a:p>
            <a:pPr lvl="1"/>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419716782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Google MAPS</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a:t>Permissions </a:t>
            </a:r>
          </a:p>
          <a:p>
            <a:pPr marL="109728" indent="0">
              <a:buNone/>
            </a:pPr>
            <a:endParaRPr lang="fr-FR" sz="1600" dirty="0" smtClean="0"/>
          </a:p>
          <a:p>
            <a:pPr marL="109728" indent="0">
              <a:buNone/>
            </a:pPr>
            <a:r>
              <a:rPr lang="fr-FR" sz="1200" dirty="0" smtClean="0"/>
              <a:t>&lt;</a:t>
            </a:r>
            <a:r>
              <a:rPr lang="fr-FR" sz="1200" dirty="0"/>
              <a:t>permission </a:t>
            </a:r>
            <a:r>
              <a:rPr lang="fr-FR" sz="1200" dirty="0" err="1"/>
              <a:t>android:name</a:t>
            </a:r>
            <a:r>
              <a:rPr lang="fr-FR" sz="1200" dirty="0" smtClean="0"/>
              <a:t>=</a:t>
            </a:r>
            <a:r>
              <a:rPr lang="fr-FR" sz="1200" dirty="0" smtClean="0">
                <a:solidFill>
                  <a:srgbClr val="0000FF"/>
                </a:solidFill>
              </a:rPr>
              <a:t>« </a:t>
            </a:r>
            <a:r>
              <a:rPr lang="fr-FR" sz="1200" dirty="0" err="1" smtClean="0">
                <a:solidFill>
                  <a:srgbClr val="0000FF"/>
                </a:solidFill>
              </a:rPr>
              <a:t>your.package.name.permission.MAPS_RECEIVE</a:t>
            </a:r>
            <a:r>
              <a:rPr lang="fr-FR" sz="1200" dirty="0">
                <a:solidFill>
                  <a:srgbClr val="0000FF"/>
                </a:solidFill>
              </a:rPr>
              <a:t>"</a:t>
            </a:r>
            <a:r>
              <a:rPr lang="fr-FR" sz="1200" dirty="0"/>
              <a:t>  </a:t>
            </a:r>
            <a:r>
              <a:rPr lang="fr-FR" sz="1200" dirty="0" err="1" smtClean="0"/>
              <a:t>android:protectionLevel</a:t>
            </a:r>
            <a:r>
              <a:rPr lang="fr-FR" sz="1200" dirty="0"/>
              <a:t>=</a:t>
            </a:r>
            <a:r>
              <a:rPr lang="fr-FR" sz="1200" dirty="0">
                <a:solidFill>
                  <a:srgbClr val="0000FF"/>
                </a:solidFill>
              </a:rPr>
              <a:t>"signature"</a:t>
            </a:r>
            <a:r>
              <a:rPr lang="fr-FR" sz="1200" dirty="0"/>
              <a:t> </a:t>
            </a:r>
            <a:r>
              <a:rPr lang="fr-FR" sz="1200" dirty="0" smtClean="0"/>
              <a:t>/&gt;</a:t>
            </a:r>
          </a:p>
          <a:p>
            <a:pPr marL="109728" indent="0">
              <a:buNone/>
            </a:pPr>
            <a:endParaRPr lang="fr-FR" sz="1200" dirty="0"/>
          </a:p>
          <a:p>
            <a:pPr marL="109728" indent="0">
              <a:buNone/>
            </a:pPr>
            <a:r>
              <a:rPr lang="fr-FR" sz="1200" dirty="0"/>
              <a:t>&lt;uses-permission </a:t>
            </a:r>
            <a:r>
              <a:rPr lang="fr-FR" sz="1200" dirty="0" err="1"/>
              <a:t>android:name</a:t>
            </a:r>
            <a:r>
              <a:rPr lang="fr-FR" sz="1200" dirty="0" smtClean="0"/>
              <a:t>=</a:t>
            </a:r>
            <a:r>
              <a:rPr lang="fr-FR" sz="1200" dirty="0" smtClean="0">
                <a:solidFill>
                  <a:srgbClr val="0000FF"/>
                </a:solidFill>
              </a:rPr>
              <a:t>« </a:t>
            </a:r>
            <a:r>
              <a:rPr lang="fr-FR" sz="1200" dirty="0" err="1" smtClean="0">
                <a:solidFill>
                  <a:srgbClr val="0000FF"/>
                </a:solidFill>
              </a:rPr>
              <a:t>your.package.name.permission.MAPS_RECEIVE</a:t>
            </a:r>
            <a:r>
              <a:rPr lang="fr-FR" sz="1200" dirty="0">
                <a:solidFill>
                  <a:srgbClr val="0000FF"/>
                </a:solidFill>
              </a:rPr>
              <a:t>"</a:t>
            </a:r>
            <a:r>
              <a:rPr lang="fr-FR" sz="1200" dirty="0"/>
              <a:t> /&gt; &lt;uses-permission </a:t>
            </a:r>
            <a:r>
              <a:rPr lang="fr-FR" sz="1200" dirty="0" err="1"/>
              <a:t>android:name</a:t>
            </a:r>
            <a:r>
              <a:rPr lang="fr-FR" sz="1200" dirty="0"/>
              <a:t>=</a:t>
            </a:r>
            <a:r>
              <a:rPr lang="fr-FR" sz="1200" dirty="0">
                <a:solidFill>
                  <a:srgbClr val="0000FF"/>
                </a:solidFill>
              </a:rPr>
              <a:t>"</a:t>
            </a:r>
            <a:r>
              <a:rPr lang="fr-FR" sz="1200" dirty="0" err="1">
                <a:solidFill>
                  <a:srgbClr val="0000FF"/>
                </a:solidFill>
              </a:rPr>
              <a:t>android.permission.INTERNET</a:t>
            </a:r>
            <a:r>
              <a:rPr lang="fr-FR" sz="1200" dirty="0">
                <a:solidFill>
                  <a:srgbClr val="0000FF"/>
                </a:solidFill>
              </a:rPr>
              <a:t>"</a:t>
            </a:r>
            <a:r>
              <a:rPr lang="fr-FR" sz="1200" dirty="0"/>
              <a:t> /&gt; </a:t>
            </a:r>
            <a:endParaRPr lang="fr-FR" sz="1200" dirty="0" smtClean="0"/>
          </a:p>
          <a:p>
            <a:pPr marL="109728" indent="0">
              <a:buNone/>
            </a:pPr>
            <a:r>
              <a:rPr lang="fr-FR" sz="1200" dirty="0" smtClean="0"/>
              <a:t>&lt;</a:t>
            </a:r>
            <a:r>
              <a:rPr lang="fr-FR" sz="1200" dirty="0"/>
              <a:t>uses-permission </a:t>
            </a:r>
            <a:r>
              <a:rPr lang="fr-FR" sz="1200" dirty="0" err="1"/>
              <a:t>android:name</a:t>
            </a:r>
            <a:r>
              <a:rPr lang="fr-FR" sz="1200" dirty="0"/>
              <a:t>=</a:t>
            </a:r>
            <a:r>
              <a:rPr lang="fr-FR" sz="1200" dirty="0">
                <a:solidFill>
                  <a:srgbClr val="0000FF"/>
                </a:solidFill>
              </a:rPr>
              <a:t>"</a:t>
            </a:r>
            <a:r>
              <a:rPr lang="fr-FR" sz="1200" dirty="0" err="1">
                <a:solidFill>
                  <a:srgbClr val="0000FF"/>
                </a:solidFill>
              </a:rPr>
              <a:t>android.permission.WRITE_EXTERNAL_STORAGE</a:t>
            </a:r>
            <a:r>
              <a:rPr lang="fr-FR" sz="1200" dirty="0">
                <a:solidFill>
                  <a:srgbClr val="0000FF"/>
                </a:solidFill>
              </a:rPr>
              <a:t>"</a:t>
            </a:r>
            <a:r>
              <a:rPr lang="fr-FR" sz="1200" dirty="0"/>
              <a:t> /&gt; &lt;uses-permission </a:t>
            </a:r>
            <a:r>
              <a:rPr lang="fr-FR" sz="1200" dirty="0" err="1"/>
              <a:t>android:name</a:t>
            </a:r>
            <a:r>
              <a:rPr lang="fr-FR" sz="1200" dirty="0"/>
              <a:t>=</a:t>
            </a:r>
            <a:r>
              <a:rPr lang="fr-FR" sz="1200" dirty="0">
                <a:solidFill>
                  <a:srgbClr val="0000FF"/>
                </a:solidFill>
              </a:rPr>
              <a:t>"</a:t>
            </a:r>
            <a:r>
              <a:rPr lang="fr-FR" sz="1200" dirty="0" err="1">
                <a:solidFill>
                  <a:srgbClr val="0000FF"/>
                </a:solidFill>
              </a:rPr>
              <a:t>com.google.android.providers.gsf.permission.READ_GSERVICES</a:t>
            </a:r>
            <a:r>
              <a:rPr lang="fr-FR" sz="1200" dirty="0">
                <a:solidFill>
                  <a:srgbClr val="0000FF"/>
                </a:solidFill>
              </a:rPr>
              <a:t>"</a:t>
            </a:r>
            <a:r>
              <a:rPr lang="fr-FR" sz="1200" dirty="0"/>
              <a:t> /&gt; &lt;uses-permission </a:t>
            </a:r>
            <a:r>
              <a:rPr lang="fr-FR" sz="1200" dirty="0" err="1"/>
              <a:t>android:name</a:t>
            </a:r>
            <a:r>
              <a:rPr lang="fr-FR" sz="1200" dirty="0"/>
              <a:t>=</a:t>
            </a:r>
            <a:r>
              <a:rPr lang="fr-FR" sz="1200" dirty="0">
                <a:solidFill>
                  <a:srgbClr val="0000FF"/>
                </a:solidFill>
              </a:rPr>
              <a:t>"</a:t>
            </a:r>
            <a:r>
              <a:rPr lang="fr-FR" sz="1200" dirty="0" err="1">
                <a:solidFill>
                  <a:srgbClr val="0000FF"/>
                </a:solidFill>
              </a:rPr>
              <a:t>android.permission.ACCESS_COARSE_LOCATION</a:t>
            </a:r>
            <a:r>
              <a:rPr lang="fr-FR" sz="1200" dirty="0">
                <a:solidFill>
                  <a:srgbClr val="0000FF"/>
                </a:solidFill>
              </a:rPr>
              <a:t>"</a:t>
            </a:r>
            <a:r>
              <a:rPr lang="fr-FR" sz="1200" dirty="0"/>
              <a:t> /&gt; &lt;uses-permission </a:t>
            </a:r>
            <a:r>
              <a:rPr lang="fr-FR" sz="1200" dirty="0" err="1"/>
              <a:t>android:name</a:t>
            </a:r>
            <a:r>
              <a:rPr lang="fr-FR" sz="1200" dirty="0"/>
              <a:t>=</a:t>
            </a:r>
            <a:r>
              <a:rPr lang="fr-FR" sz="1200" dirty="0">
                <a:solidFill>
                  <a:srgbClr val="0000FF"/>
                </a:solidFill>
              </a:rPr>
              <a:t>"</a:t>
            </a:r>
            <a:r>
              <a:rPr lang="fr-FR" sz="1200" dirty="0" err="1">
                <a:solidFill>
                  <a:srgbClr val="0000FF"/>
                </a:solidFill>
              </a:rPr>
              <a:t>android.permission.ACCESS_FINE_LOCATION</a:t>
            </a:r>
            <a:r>
              <a:rPr lang="fr-FR" sz="1200" dirty="0">
                <a:solidFill>
                  <a:srgbClr val="0000FF"/>
                </a:solidFill>
              </a:rPr>
              <a:t>"</a:t>
            </a:r>
            <a:r>
              <a:rPr lang="fr-FR" sz="1200" dirty="0"/>
              <a:t> </a:t>
            </a:r>
            <a:r>
              <a:rPr lang="fr-FR" sz="1200" dirty="0" smtClean="0"/>
              <a:t>/&gt;</a:t>
            </a:r>
          </a:p>
          <a:p>
            <a:pPr marL="109728" indent="0">
              <a:buNone/>
            </a:pPr>
            <a:endParaRPr lang="fr-FR" sz="1200" dirty="0"/>
          </a:p>
          <a:p>
            <a:r>
              <a:rPr lang="fr-FR" sz="2000" dirty="0"/>
              <a:t>Capacité du terminal  :</a:t>
            </a:r>
          </a:p>
          <a:p>
            <a:pPr marL="109728" indent="0">
              <a:buNone/>
            </a:pPr>
            <a:r>
              <a:rPr lang="en-US" sz="1200" dirty="0"/>
              <a:t>&lt;uses-feature </a:t>
            </a:r>
            <a:r>
              <a:rPr lang="en-US" sz="1200" dirty="0" err="1"/>
              <a:t>android:glEsVersion</a:t>
            </a:r>
            <a:r>
              <a:rPr lang="en-US" sz="1200" dirty="0"/>
              <a:t>=</a:t>
            </a:r>
            <a:r>
              <a:rPr lang="en-US" sz="1200" dirty="0">
                <a:solidFill>
                  <a:srgbClr val="0000FF"/>
                </a:solidFill>
              </a:rPr>
              <a:t>"0x00020000"</a:t>
            </a:r>
            <a:r>
              <a:rPr lang="en-US" sz="1200" dirty="0"/>
              <a:t> </a:t>
            </a:r>
            <a:r>
              <a:rPr lang="en-US" sz="1200" dirty="0" err="1"/>
              <a:t>android:required</a:t>
            </a:r>
            <a:r>
              <a:rPr lang="en-US" sz="1200" dirty="0"/>
              <a:t>=</a:t>
            </a:r>
            <a:r>
              <a:rPr lang="en-US" sz="1200" dirty="0">
                <a:solidFill>
                  <a:srgbClr val="0000FF"/>
                </a:solidFill>
              </a:rPr>
              <a:t>"true"</a:t>
            </a:r>
            <a:r>
              <a:rPr lang="en-US" sz="1200" dirty="0"/>
              <a:t> </a:t>
            </a:r>
            <a:r>
              <a:rPr lang="en-US" sz="1200" dirty="0" smtClean="0"/>
              <a:t>/&gt;</a:t>
            </a:r>
          </a:p>
          <a:p>
            <a:pPr marL="109728" indent="0">
              <a:buNone/>
            </a:pPr>
            <a:endParaRPr lang="en-US" sz="1200" dirty="0"/>
          </a:p>
          <a:p>
            <a:r>
              <a:rPr lang="en-US" sz="2000" dirty="0" err="1"/>
              <a:t>Metadonnées</a:t>
            </a:r>
            <a:r>
              <a:rPr lang="en-US" sz="2000" dirty="0"/>
              <a:t> de </a:t>
            </a:r>
            <a:r>
              <a:rPr lang="en-US" sz="2000" dirty="0" err="1"/>
              <a:t>l’activité</a:t>
            </a:r>
            <a:r>
              <a:rPr lang="en-US" sz="2000" dirty="0"/>
              <a:t> : </a:t>
            </a:r>
          </a:p>
          <a:p>
            <a:pPr marL="109728" indent="0">
              <a:buNone/>
            </a:pPr>
            <a:r>
              <a:rPr lang="fr-FR" sz="1200" dirty="0"/>
              <a:t>&lt;</a:t>
            </a:r>
            <a:r>
              <a:rPr lang="fr-FR" sz="1200" dirty="0" err="1"/>
              <a:t>meta</a:t>
            </a:r>
            <a:r>
              <a:rPr lang="fr-FR" sz="1200" dirty="0"/>
              <a:t>-data </a:t>
            </a:r>
            <a:r>
              <a:rPr lang="fr-FR" sz="1200" dirty="0" err="1"/>
              <a:t>android:name</a:t>
            </a:r>
            <a:r>
              <a:rPr lang="fr-FR" sz="1200" dirty="0"/>
              <a:t>=</a:t>
            </a:r>
            <a:r>
              <a:rPr lang="fr-FR" sz="1200" dirty="0">
                <a:solidFill>
                  <a:srgbClr val="0000FF"/>
                </a:solidFill>
              </a:rPr>
              <a:t>"</a:t>
            </a:r>
            <a:r>
              <a:rPr lang="fr-FR" sz="1200" dirty="0" err="1" smtClean="0">
                <a:solidFill>
                  <a:srgbClr val="0000FF"/>
                </a:solidFill>
              </a:rPr>
              <a:t>com.google.android.maps.vx</a:t>
            </a:r>
            <a:r>
              <a:rPr lang="fr-FR" sz="1200" dirty="0" smtClean="0">
                <a:solidFill>
                  <a:srgbClr val="0000FF"/>
                </a:solidFill>
              </a:rPr>
              <a:t> (2,3).API_KEY</a:t>
            </a:r>
            <a:r>
              <a:rPr lang="fr-FR" sz="1200" dirty="0">
                <a:solidFill>
                  <a:srgbClr val="0000FF"/>
                </a:solidFill>
              </a:rPr>
              <a:t>"</a:t>
            </a:r>
            <a:r>
              <a:rPr lang="fr-FR" sz="1200" dirty="0"/>
              <a:t> </a:t>
            </a:r>
            <a:r>
              <a:rPr lang="fr-FR" sz="1200" dirty="0" smtClean="0"/>
              <a:t>  </a:t>
            </a:r>
            <a:r>
              <a:rPr lang="fr-FR" sz="1200" dirty="0" err="1" smtClean="0"/>
              <a:t>android:value</a:t>
            </a:r>
            <a:r>
              <a:rPr lang="fr-FR" sz="1200" dirty="0"/>
              <a:t>=</a:t>
            </a:r>
            <a:r>
              <a:rPr lang="fr-FR" sz="1200" dirty="0">
                <a:solidFill>
                  <a:srgbClr val="0000FF"/>
                </a:solidFill>
              </a:rPr>
              <a:t>"</a:t>
            </a:r>
            <a:r>
              <a:rPr lang="fr-FR" sz="1200" dirty="0" err="1">
                <a:solidFill>
                  <a:srgbClr val="0000FF"/>
                </a:solidFill>
              </a:rPr>
              <a:t>your_apikey</a:t>
            </a:r>
            <a:r>
              <a:rPr lang="fr-FR" sz="1200" dirty="0">
                <a:solidFill>
                  <a:srgbClr val="0000FF"/>
                </a:solidFill>
              </a:rPr>
              <a:t>"</a:t>
            </a:r>
            <a:r>
              <a:rPr lang="fr-FR" sz="1200" dirty="0"/>
              <a:t> /&gt;</a:t>
            </a:r>
            <a:endParaRPr lang="en-US" sz="1200" dirty="0" smtClean="0"/>
          </a:p>
          <a:p>
            <a:pPr marL="109728" indent="0">
              <a:buNone/>
            </a:pPr>
            <a:endParaRPr lang="en-US" sz="1200" dirty="0"/>
          </a:p>
          <a:p>
            <a:pPr marL="109728" indent="0">
              <a:buNone/>
            </a:pPr>
            <a:r>
              <a:rPr lang="fr-FR" sz="1200" dirty="0" smtClean="0"/>
              <a:t> </a:t>
            </a:r>
          </a:p>
          <a:p>
            <a:pPr marL="109728" indent="0">
              <a:buNone/>
            </a:pPr>
            <a:endParaRPr lang="fr-FR" sz="1200" dirty="0" smtClean="0"/>
          </a:p>
          <a:p>
            <a:pPr marL="109728" indent="0">
              <a:buNone/>
            </a:pPr>
            <a:endParaRPr lang="fr-FR" sz="1200" dirty="0" smtClean="0"/>
          </a:p>
          <a:p>
            <a:pPr marL="109728" indent="0">
              <a:buNone/>
            </a:pPr>
            <a:endParaRPr lang="fr-FR" sz="1200" dirty="0"/>
          </a:p>
          <a:p>
            <a:pPr marL="109728" indent="0">
              <a:buNone/>
            </a:pPr>
            <a:endParaRPr lang="fr-FR" sz="1200" dirty="0"/>
          </a:p>
          <a:p>
            <a:pPr lvl="1"/>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17355229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Android</a:t>
            </a:r>
            <a:r>
              <a:rPr lang="fr-FR" dirty="0" smtClean="0"/>
              <a:t> Persistance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smtClean="0"/>
              <a:t>Android</a:t>
            </a:r>
            <a:r>
              <a:rPr lang="fr-FR" sz="2000" dirty="0" smtClean="0"/>
              <a:t> offre plusieurs possibilités de persistance de données : </a:t>
            </a:r>
          </a:p>
          <a:p>
            <a:pPr lvl="1"/>
            <a:r>
              <a:rPr lang="fr-FR" sz="1600" dirty="0" smtClean="0"/>
              <a:t>Système de fichiers (</a:t>
            </a:r>
            <a:r>
              <a:rPr lang="fr-FR" sz="1600" dirty="0" err="1" smtClean="0"/>
              <a:t>xml</a:t>
            </a:r>
            <a:r>
              <a:rPr lang="fr-FR" sz="1600" dirty="0" smtClean="0"/>
              <a:t>, .</a:t>
            </a:r>
            <a:r>
              <a:rPr lang="fr-FR" sz="1600" dirty="0" err="1" smtClean="0"/>
              <a:t>txt</a:t>
            </a:r>
            <a:r>
              <a:rPr lang="fr-FR" sz="1600" dirty="0" smtClean="0"/>
              <a:t>, doc, …)</a:t>
            </a:r>
          </a:p>
          <a:p>
            <a:pPr lvl="1"/>
            <a:r>
              <a:rPr lang="fr-FR" sz="1600" dirty="0" smtClean="0"/>
              <a:t>Préférences</a:t>
            </a:r>
          </a:p>
          <a:p>
            <a:pPr lvl="1"/>
            <a:r>
              <a:rPr lang="fr-FR" sz="1600" dirty="0" smtClean="0"/>
              <a:t> </a:t>
            </a:r>
            <a:r>
              <a:rPr lang="fr-FR" sz="1600" dirty="0" err="1" smtClean="0"/>
              <a:t>SQLite</a:t>
            </a:r>
            <a:r>
              <a:rPr lang="fr-FR" sz="1600" dirty="0" smtClean="0"/>
              <a:t> </a:t>
            </a:r>
          </a:p>
          <a:p>
            <a:endParaRPr lang="en-US" sz="800" dirty="0" smtClean="0"/>
          </a:p>
          <a:p>
            <a:pPr marL="109728" indent="0">
              <a:buNone/>
            </a:pPr>
            <a:endParaRPr lang="en-US" sz="1200" dirty="0"/>
          </a:p>
          <a:p>
            <a:pPr marL="109728" indent="0">
              <a:buNone/>
            </a:pPr>
            <a:r>
              <a:rPr lang="fr-FR" sz="1200" dirty="0" smtClean="0"/>
              <a:t> </a:t>
            </a:r>
          </a:p>
          <a:p>
            <a:pPr marL="109728" indent="0">
              <a:buNone/>
            </a:pPr>
            <a:endParaRPr lang="fr-FR" sz="1200" dirty="0" smtClean="0"/>
          </a:p>
          <a:p>
            <a:pPr marL="109728" indent="0">
              <a:buNone/>
            </a:pPr>
            <a:endParaRPr lang="fr-FR" sz="1200" dirty="0" smtClean="0"/>
          </a:p>
          <a:p>
            <a:pPr marL="109728" indent="0">
              <a:buNone/>
            </a:pPr>
            <a:endParaRPr lang="fr-FR" sz="1200" dirty="0"/>
          </a:p>
          <a:p>
            <a:pPr marL="109728" indent="0">
              <a:buNone/>
            </a:pPr>
            <a:endParaRPr lang="fr-FR" sz="1200" dirty="0"/>
          </a:p>
          <a:p>
            <a:pPr lvl="1"/>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92279983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smtClean="0"/>
              <a:t>SQLite</a:t>
            </a:r>
            <a:r>
              <a:rPr lang="fr-FR" sz="2000" dirty="0" smtClean="0"/>
              <a:t> est une base de données relationnelles disponible sur tous les terminaux </a:t>
            </a:r>
            <a:r>
              <a:rPr lang="fr-FR" sz="2000" dirty="0" err="1" smtClean="0"/>
              <a:t>Android</a:t>
            </a:r>
            <a:r>
              <a:rPr lang="fr-FR" sz="2000" dirty="0" smtClean="0"/>
              <a:t> et le SDK fournit des API permettant au développeur de créer/gérer sa base de données privées. </a:t>
            </a:r>
          </a:p>
          <a:p>
            <a:endParaRPr lang="fr-FR" sz="2000" dirty="0" smtClean="0"/>
          </a:p>
          <a:p>
            <a:r>
              <a:rPr lang="fr-FR" sz="2000" dirty="0" smtClean="0"/>
              <a:t>Une application peut disposer de plusieurs bases de données (il n’y a pas de limitation à priori) .  Toutes les bases de données sont sauvegardées sous : </a:t>
            </a:r>
          </a:p>
          <a:p>
            <a:pPr lvl="1"/>
            <a:r>
              <a:rPr lang="fr-FR" sz="1200" dirty="0">
                <a:solidFill>
                  <a:srgbClr val="006600"/>
                </a:solidFill>
                <a:latin typeface="Courier New"/>
              </a:rPr>
              <a:t>/data/data/&lt;</a:t>
            </a:r>
            <a:r>
              <a:rPr lang="fr-FR" sz="1200" dirty="0" err="1">
                <a:solidFill>
                  <a:srgbClr val="006600"/>
                </a:solidFill>
                <a:latin typeface="Courier New"/>
              </a:rPr>
              <a:t>package_name</a:t>
            </a:r>
            <a:r>
              <a:rPr lang="fr-FR" sz="1200" dirty="0">
                <a:solidFill>
                  <a:srgbClr val="006600"/>
                </a:solidFill>
                <a:latin typeface="Courier New"/>
              </a:rPr>
              <a:t>&gt;/</a:t>
            </a:r>
            <a:r>
              <a:rPr lang="fr-FR" sz="1200" dirty="0" err="1">
                <a:solidFill>
                  <a:srgbClr val="006600"/>
                </a:solidFill>
                <a:latin typeface="Courier New"/>
              </a:rPr>
              <a:t>databases</a:t>
            </a:r>
            <a:endParaRPr lang="fr-FR" sz="1200" dirty="0" smtClean="0"/>
          </a:p>
          <a:p>
            <a:endParaRPr lang="en-US" sz="800" dirty="0" smtClean="0"/>
          </a:p>
          <a:p>
            <a:r>
              <a:rPr lang="en-US" sz="2000" dirty="0"/>
              <a:t>Le SDK dispose d’un </a:t>
            </a:r>
            <a:r>
              <a:rPr lang="en-US" sz="2000" dirty="0" err="1"/>
              <a:t>outil</a:t>
            </a:r>
            <a:r>
              <a:rPr lang="en-US" sz="2000" dirty="0"/>
              <a:t> </a:t>
            </a:r>
            <a:r>
              <a:rPr lang="en-US" sz="2000" dirty="0" err="1"/>
              <a:t>permettant</a:t>
            </a:r>
            <a:r>
              <a:rPr lang="en-US" sz="2000" dirty="0"/>
              <a:t> de </a:t>
            </a:r>
            <a:r>
              <a:rPr lang="en-US" sz="2000" dirty="0" err="1"/>
              <a:t>manipuler</a:t>
            </a:r>
            <a:r>
              <a:rPr lang="en-US" sz="2000" dirty="0"/>
              <a:t> </a:t>
            </a:r>
            <a:r>
              <a:rPr lang="en-US" sz="2000" dirty="0"/>
              <a:t>les bases de </a:t>
            </a:r>
            <a:r>
              <a:rPr lang="en-US" sz="2000" dirty="0" err="1"/>
              <a:t>données</a:t>
            </a:r>
            <a:r>
              <a:rPr lang="en-US" sz="2000" dirty="0"/>
              <a:t> du </a:t>
            </a:r>
            <a:r>
              <a:rPr lang="en-US" sz="2000" dirty="0" err="1"/>
              <a:t>téléphone</a:t>
            </a:r>
            <a:r>
              <a:rPr lang="en-US" sz="2000" dirty="0"/>
              <a:t> via </a:t>
            </a:r>
            <a:r>
              <a:rPr lang="en-US" sz="2000" dirty="0" err="1"/>
              <a:t>une</a:t>
            </a:r>
            <a:r>
              <a:rPr lang="en-US" sz="2000" dirty="0"/>
              <a:t> </a:t>
            </a:r>
            <a:r>
              <a:rPr lang="en-US" sz="2000" dirty="0" err="1" smtClean="0"/>
              <a:t>fenêtre</a:t>
            </a:r>
            <a:r>
              <a:rPr lang="en-US" sz="2000" dirty="0" smtClean="0"/>
              <a:t> </a:t>
            </a:r>
            <a:r>
              <a:rPr lang="en-US" sz="2000" dirty="0"/>
              <a:t>de </a:t>
            </a:r>
            <a:r>
              <a:rPr lang="en-US" sz="2000" dirty="0" err="1"/>
              <a:t>commande</a:t>
            </a:r>
            <a:r>
              <a:rPr lang="en-US" sz="2000" dirty="0"/>
              <a:t> </a:t>
            </a:r>
            <a:endParaRPr lang="en-US" sz="2000" dirty="0" smtClean="0"/>
          </a:p>
          <a:p>
            <a:pPr lvl="1"/>
            <a:r>
              <a:rPr lang="en-US" sz="1200" dirty="0">
                <a:solidFill>
                  <a:srgbClr val="006600"/>
                </a:solidFill>
                <a:latin typeface="Courier New"/>
              </a:rPr>
              <a:t>tools/sql3</a:t>
            </a:r>
            <a:endParaRPr lang="en-US" sz="1200" dirty="0">
              <a:solidFill>
                <a:srgbClr val="006600"/>
              </a:solidFill>
              <a:latin typeface="Courier New"/>
            </a:endParaRPr>
          </a:p>
          <a:p>
            <a:pPr marL="109728" indent="0">
              <a:buNone/>
            </a:pPr>
            <a:r>
              <a:rPr lang="fr-FR" sz="1200" dirty="0" smtClean="0"/>
              <a:t> </a:t>
            </a:r>
          </a:p>
          <a:p>
            <a:pPr marL="109728" indent="0">
              <a:buNone/>
            </a:pPr>
            <a:endParaRPr lang="fr-FR" sz="1200" dirty="0" smtClean="0"/>
          </a:p>
          <a:p>
            <a:pPr marL="109728" indent="0">
              <a:buNone/>
            </a:pPr>
            <a:endParaRPr lang="fr-FR" sz="1200" dirty="0" smtClean="0"/>
          </a:p>
          <a:p>
            <a:pPr marL="109728" indent="0">
              <a:buNone/>
            </a:pPr>
            <a:endParaRPr lang="fr-FR" sz="1200" dirty="0"/>
          </a:p>
          <a:p>
            <a:pPr marL="109728" indent="0">
              <a:buNone/>
            </a:pPr>
            <a:endParaRPr lang="fr-FR" sz="1200" dirty="0"/>
          </a:p>
          <a:p>
            <a:pPr lvl="1"/>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11684909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Les types de données supportées : </a:t>
            </a:r>
          </a:p>
          <a:p>
            <a:pPr lvl="1"/>
            <a:r>
              <a:rPr lang="fr-FR" sz="1200" dirty="0" smtClean="0"/>
              <a:t>INTEGER  : Valeur entière signée sur 1 à 8 bytes </a:t>
            </a:r>
          </a:p>
          <a:p>
            <a:pPr lvl="1"/>
            <a:r>
              <a:rPr lang="fr-FR" sz="1200" dirty="0" smtClean="0"/>
              <a:t>REAL : Valeur flottante </a:t>
            </a:r>
          </a:p>
          <a:p>
            <a:pPr lvl="1"/>
            <a:r>
              <a:rPr lang="fr-FR" sz="1200" dirty="0" smtClean="0"/>
              <a:t>TEXT : Chaine de caractère formatée (UTF-8</a:t>
            </a:r>
            <a:r>
              <a:rPr lang="fr-FR" sz="1200" dirty="0"/>
              <a:t>, UTF-16BE or UTF-16LE)</a:t>
            </a:r>
            <a:endParaRPr lang="fr-FR" sz="1200" dirty="0" smtClean="0"/>
          </a:p>
          <a:p>
            <a:pPr lvl="1"/>
            <a:r>
              <a:rPr lang="fr-FR" sz="1200" dirty="0" smtClean="0"/>
              <a:t>NUMERIC: données blob stockées comme elle a été entrée</a:t>
            </a:r>
          </a:p>
          <a:p>
            <a:pPr lvl="1"/>
            <a:r>
              <a:rPr lang="fr-FR" sz="1200" dirty="0" smtClean="0"/>
              <a:t>NONE : Type non précisé</a:t>
            </a:r>
          </a:p>
          <a:p>
            <a:pPr lvl="1"/>
            <a:endParaRPr lang="fr-FR" sz="1200" dirty="0" smtClean="0"/>
          </a:p>
          <a:p>
            <a:r>
              <a:rPr lang="fr-FR" sz="1600" dirty="0" err="1" smtClean="0"/>
              <a:t>SQLite</a:t>
            </a:r>
            <a:r>
              <a:rPr lang="fr-FR" sz="1600" dirty="0" smtClean="0"/>
              <a:t> propose un tableau d’affinité permettant de mapper un type de données dans les langages avancés à l’un des types supportés dans le </a:t>
            </a:r>
            <a:r>
              <a:rPr lang="fr-FR" sz="1600" dirty="0" err="1" smtClean="0"/>
              <a:t>framework</a:t>
            </a:r>
            <a:r>
              <a:rPr lang="fr-FR" sz="1600" dirty="0" smtClean="0"/>
              <a:t>. </a:t>
            </a:r>
          </a:p>
          <a:p>
            <a:endParaRPr lang="fr-FR" sz="1600" dirty="0"/>
          </a:p>
          <a:p>
            <a:r>
              <a:rPr lang="fr-FR" sz="1600" dirty="0" smtClean="0"/>
              <a:t>INT , INTEGER, TINYINT, SMALLINT, MEDIUMINT, BIGINT, UNSIGNED </a:t>
            </a:r>
            <a:r>
              <a:rPr lang="fr-FR" sz="1600" dirty="0"/>
              <a:t>BIG </a:t>
            </a:r>
            <a:r>
              <a:rPr lang="fr-FR" sz="1600" dirty="0" smtClean="0"/>
              <a:t>INT, INT2, INT8</a:t>
            </a:r>
          </a:p>
          <a:p>
            <a:pPr>
              <a:buFont typeface="Wingdings"/>
              <a:buChar char="è"/>
            </a:pPr>
            <a:r>
              <a:rPr lang="fr-FR" sz="1600" dirty="0" smtClean="0">
                <a:sym typeface="Wingdings" panose="05000000000000000000" pitchFamily="2" charset="2"/>
              </a:rPr>
              <a:t>INTEGER </a:t>
            </a:r>
          </a:p>
          <a:p>
            <a:pPr marL="109728" indent="0">
              <a:buNone/>
            </a:pPr>
            <a:endParaRPr lang="fr-FR" sz="1600" dirty="0">
              <a:sym typeface="Wingdings" panose="05000000000000000000" pitchFamily="2" charset="2"/>
            </a:endParaRPr>
          </a:p>
          <a:p>
            <a:pPr marL="109728" indent="0">
              <a:buNone/>
            </a:pPr>
            <a:r>
              <a:rPr lang="en-US" sz="1600" dirty="0"/>
              <a:t>CHARACTER(20</a:t>
            </a:r>
            <a:r>
              <a:rPr lang="en-US" sz="1600" dirty="0" smtClean="0"/>
              <a:t>) , VARCHAR(255), VARYING </a:t>
            </a:r>
            <a:r>
              <a:rPr lang="en-US" sz="1600" dirty="0"/>
              <a:t>CHARACTER(255</a:t>
            </a:r>
            <a:r>
              <a:rPr lang="en-US" sz="1600" dirty="0" smtClean="0"/>
              <a:t>), NCHAR(55), NATIVE </a:t>
            </a:r>
            <a:r>
              <a:rPr lang="en-US" sz="1600" dirty="0"/>
              <a:t>CHARACTER(70</a:t>
            </a:r>
            <a:r>
              <a:rPr lang="en-US" sz="1600" dirty="0" smtClean="0"/>
              <a:t>), NVARCHAR(100), TEXT, CLOB</a:t>
            </a:r>
          </a:p>
          <a:p>
            <a:pPr>
              <a:buFont typeface="Wingdings"/>
              <a:buChar char="è"/>
            </a:pPr>
            <a:r>
              <a:rPr lang="en-US" sz="1600" dirty="0" smtClean="0">
                <a:sym typeface="Wingdings" panose="05000000000000000000" pitchFamily="2" charset="2"/>
              </a:rPr>
              <a:t>TEXT </a:t>
            </a:r>
          </a:p>
          <a:p>
            <a:pPr>
              <a:buFont typeface="Wingdings"/>
              <a:buChar char="è"/>
            </a:pPr>
            <a:r>
              <a:rPr lang="en-US" sz="1600" dirty="0" smtClean="0">
                <a:sym typeface="Wingdings" panose="05000000000000000000" pitchFamily="2" charset="2"/>
              </a:rPr>
              <a:t>…..</a:t>
            </a:r>
          </a:p>
          <a:p>
            <a:pPr>
              <a:buFont typeface="Wingdings"/>
              <a:buChar char="è"/>
            </a:pPr>
            <a:endParaRPr lang="fr-FR" sz="1600" dirty="0"/>
          </a:p>
          <a:p>
            <a:pPr lvl="1"/>
            <a:endParaRPr lang="fr-FR" sz="12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61464994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1600" dirty="0" smtClean="0"/>
              <a:t>L’application embarque les commandes nécessaires pour la manipulation de la base de données : création, suppression,…. </a:t>
            </a:r>
          </a:p>
          <a:p>
            <a:endParaRPr lang="fr-FR" sz="1600" dirty="0" smtClean="0"/>
          </a:p>
          <a:p>
            <a:r>
              <a:rPr lang="fr-FR" sz="1600" dirty="0"/>
              <a:t>Le </a:t>
            </a:r>
            <a:r>
              <a:rPr lang="fr-FR" sz="1600" dirty="0" smtClean="0"/>
              <a:t>développeur </a:t>
            </a:r>
            <a:r>
              <a:rPr lang="fr-FR" sz="1600" dirty="0"/>
              <a:t>se doit de créer les scripts de création de la base de données et les intégrer à l’application au moment de la compilation. </a:t>
            </a:r>
          </a:p>
          <a:p>
            <a:r>
              <a:rPr lang="fr-FR" sz="1600" dirty="0" smtClean="0"/>
              <a:t> </a:t>
            </a:r>
            <a:endParaRPr lang="fr-FR" sz="1600" dirty="0"/>
          </a:p>
          <a:p>
            <a:r>
              <a:rPr lang="fr-FR" sz="1600" dirty="0" smtClean="0"/>
              <a:t>La base de donnée est automatiquement créée par le système qui dispose d’un mécanisme permettant de vérifier l’état de la base. </a:t>
            </a:r>
          </a:p>
          <a:p>
            <a:r>
              <a:rPr lang="fr-FR" sz="1600" dirty="0"/>
              <a:t>Lors du premier appel à la base, si celle-ci n’existe pas le système exécutera alors les scripts de création des tables. </a:t>
            </a:r>
            <a:endParaRPr lang="fr-FR" sz="1600" dirty="0" smtClean="0"/>
          </a:p>
          <a:p>
            <a:endParaRPr lang="fr-FR" sz="1600" dirty="0"/>
          </a:p>
          <a:p>
            <a:r>
              <a:rPr lang="fr-FR" sz="1600" dirty="0"/>
              <a:t>La base de données n’est pas créée tant qu’on y fait pas référence </a:t>
            </a:r>
            <a:endParaRPr lang="fr-FR" sz="1600" dirty="0" smtClean="0"/>
          </a:p>
          <a:p>
            <a:endParaRPr lang="fr-FR" sz="1600" dirty="0"/>
          </a:p>
          <a:p>
            <a:r>
              <a:rPr lang="fr-FR" sz="1600" dirty="0"/>
              <a:t>La base de données est générée au </a:t>
            </a:r>
            <a:r>
              <a:rPr lang="fr-FR" sz="1600" dirty="0" err="1"/>
              <a:t>runtime</a:t>
            </a:r>
            <a:r>
              <a:rPr lang="fr-FR" sz="1600" dirty="0"/>
              <a:t> </a:t>
            </a:r>
            <a:endParaRPr lang="fr-FR" sz="1600" dirty="0" smtClean="0"/>
          </a:p>
          <a:p>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44012688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a:t>Syntax</a:t>
            </a:r>
            <a:r>
              <a:rPr lang="fr-FR" sz="2000" dirty="0"/>
              <a:t> SQL </a:t>
            </a:r>
          </a:p>
          <a:p>
            <a:endParaRPr lang="fr-FR" sz="1600" dirty="0" smtClean="0"/>
          </a:p>
          <a:p>
            <a:pPr marL="109728" indent="0">
              <a:buNone/>
            </a:pPr>
            <a:r>
              <a:rPr lang="en-US" sz="1800" b="1" dirty="0">
                <a:solidFill>
                  <a:srgbClr val="0000FF"/>
                </a:solidFill>
                <a:latin typeface="Courier New"/>
              </a:rPr>
              <a:t>CREATE</a:t>
            </a:r>
            <a:r>
              <a:rPr lang="en-US" sz="1800" dirty="0">
                <a:solidFill>
                  <a:srgbClr val="000000"/>
                </a:solidFill>
                <a:latin typeface="Courier New"/>
              </a:rPr>
              <a:t> </a:t>
            </a:r>
            <a:r>
              <a:rPr lang="en-US" sz="1800" b="1" dirty="0">
                <a:solidFill>
                  <a:srgbClr val="0000FF"/>
                </a:solidFill>
                <a:latin typeface="Courier New"/>
              </a:rPr>
              <a:t>TABLE</a:t>
            </a:r>
            <a:r>
              <a:rPr lang="en-US" sz="1800" dirty="0">
                <a:solidFill>
                  <a:srgbClr val="000000"/>
                </a:solidFill>
                <a:latin typeface="Courier New"/>
              </a:rPr>
              <a:t> </a:t>
            </a:r>
            <a:r>
              <a:rPr lang="en-US" sz="1800" dirty="0" err="1" smtClean="0">
                <a:solidFill>
                  <a:srgbClr val="000000"/>
                </a:solidFill>
                <a:latin typeface="Courier New"/>
              </a:rPr>
              <a:t>categorie</a:t>
            </a:r>
            <a:r>
              <a:rPr lang="en-US" sz="1800" b="1" dirty="0" smtClean="0">
                <a:solidFill>
                  <a:srgbClr val="000080"/>
                </a:solidFill>
                <a:latin typeface="Courier New"/>
              </a:rPr>
              <a:t>(</a:t>
            </a:r>
            <a:r>
              <a:rPr lang="en-US" sz="1800" dirty="0" smtClean="0">
                <a:solidFill>
                  <a:srgbClr val="000000"/>
                </a:solidFill>
                <a:latin typeface="Courier New"/>
              </a:rPr>
              <a:t> </a:t>
            </a:r>
            <a:r>
              <a:rPr lang="en-US" sz="1800" dirty="0">
                <a:solidFill>
                  <a:srgbClr val="000000"/>
                </a:solidFill>
                <a:latin typeface="Courier New"/>
              </a:rPr>
              <a:t>nom TEXT</a:t>
            </a:r>
            <a:r>
              <a:rPr lang="en-US" sz="1800" b="1" dirty="0">
                <a:solidFill>
                  <a:srgbClr val="000080"/>
                </a:solidFill>
                <a:latin typeface="Courier New"/>
              </a:rPr>
              <a:t>,</a:t>
            </a:r>
            <a:r>
              <a:rPr lang="en-US" sz="1800" dirty="0">
                <a:solidFill>
                  <a:srgbClr val="000000"/>
                </a:solidFill>
                <a:latin typeface="Courier New"/>
              </a:rPr>
              <a:t> </a:t>
            </a:r>
            <a:endParaRPr lang="en-US" sz="1800" dirty="0" smtClean="0">
              <a:solidFill>
                <a:srgbClr val="000000"/>
              </a:solidFill>
              <a:latin typeface="Courier New"/>
            </a:endParaRPr>
          </a:p>
          <a:p>
            <a:pPr marL="109728" indent="0">
              <a:buNone/>
            </a:pPr>
            <a:r>
              <a:rPr lang="en-US" sz="1800" dirty="0" smtClean="0">
                <a:solidFill>
                  <a:srgbClr val="000000"/>
                </a:solidFill>
                <a:latin typeface="Courier New"/>
              </a:rPr>
              <a:t>description </a:t>
            </a:r>
            <a:r>
              <a:rPr lang="en-US" sz="1800" dirty="0">
                <a:solidFill>
                  <a:srgbClr val="000000"/>
                </a:solidFill>
                <a:latin typeface="Courier New"/>
              </a:rPr>
              <a:t>TEXT</a:t>
            </a:r>
            <a:r>
              <a:rPr lang="en-US" sz="1800" b="1" dirty="0">
                <a:solidFill>
                  <a:srgbClr val="000080"/>
                </a:solidFill>
                <a:latin typeface="Courier New"/>
              </a:rPr>
              <a:t>,</a:t>
            </a:r>
            <a:r>
              <a:rPr lang="en-US" sz="1800" dirty="0">
                <a:solidFill>
                  <a:srgbClr val="000000"/>
                </a:solidFill>
                <a:latin typeface="Courier New"/>
              </a:rPr>
              <a:t> </a:t>
            </a:r>
            <a:endParaRPr lang="en-US" sz="1800" dirty="0" smtClean="0">
              <a:solidFill>
                <a:srgbClr val="000000"/>
              </a:solidFill>
              <a:latin typeface="Courier New"/>
            </a:endParaRPr>
          </a:p>
          <a:p>
            <a:pPr marL="109728" indent="0">
              <a:buNone/>
            </a:pPr>
            <a:r>
              <a:rPr lang="en-US" sz="1800" dirty="0" smtClean="0">
                <a:solidFill>
                  <a:srgbClr val="000000"/>
                </a:solidFill>
                <a:latin typeface="Courier New"/>
              </a:rPr>
              <a:t>id </a:t>
            </a:r>
            <a:r>
              <a:rPr lang="en-US" sz="1800" b="1" dirty="0" smtClean="0">
                <a:solidFill>
                  <a:srgbClr val="0000FF"/>
                </a:solidFill>
                <a:latin typeface="Courier New"/>
              </a:rPr>
              <a:t>INTEGER PRIMARY KEY AUTOINCREMENT</a:t>
            </a:r>
            <a:r>
              <a:rPr lang="en-US" sz="1800" b="1" dirty="0" smtClean="0">
                <a:solidFill>
                  <a:srgbClr val="000080"/>
                </a:solidFill>
                <a:latin typeface="Courier New"/>
              </a:rPr>
              <a:t>,);</a:t>
            </a:r>
          </a:p>
          <a:p>
            <a:pPr marL="109728" indent="0">
              <a:buNone/>
            </a:pPr>
            <a:endParaRPr lang="en-US" sz="1800" dirty="0" smtClean="0"/>
          </a:p>
          <a:p>
            <a:r>
              <a:rPr lang="fr-FR" sz="1800" b="1" dirty="0">
                <a:solidFill>
                  <a:srgbClr val="0000FF"/>
                </a:solidFill>
                <a:latin typeface="Courier New"/>
              </a:rPr>
              <a:t>insert</a:t>
            </a:r>
            <a:r>
              <a:rPr lang="fr-FR" sz="1800" dirty="0">
                <a:solidFill>
                  <a:srgbClr val="000000"/>
                </a:solidFill>
                <a:latin typeface="Courier New"/>
              </a:rPr>
              <a:t> </a:t>
            </a:r>
            <a:r>
              <a:rPr lang="fr-FR" sz="1800" b="1" dirty="0" err="1">
                <a:solidFill>
                  <a:srgbClr val="0000FF"/>
                </a:solidFill>
                <a:latin typeface="Courier New"/>
              </a:rPr>
              <a:t>into</a:t>
            </a:r>
            <a:r>
              <a:rPr lang="fr-FR" sz="1800" dirty="0">
                <a:solidFill>
                  <a:srgbClr val="000000"/>
                </a:solidFill>
                <a:latin typeface="Courier New"/>
              </a:rPr>
              <a:t> </a:t>
            </a:r>
            <a:r>
              <a:rPr lang="fr-FR" sz="1800" dirty="0" err="1">
                <a:solidFill>
                  <a:srgbClr val="000000"/>
                </a:solidFill>
                <a:latin typeface="Courier New"/>
              </a:rPr>
              <a:t>categorie</a:t>
            </a:r>
            <a:r>
              <a:rPr lang="fr-FR" sz="1800" dirty="0">
                <a:solidFill>
                  <a:srgbClr val="000000"/>
                </a:solidFill>
                <a:latin typeface="Courier New"/>
              </a:rPr>
              <a:t> </a:t>
            </a:r>
            <a:r>
              <a:rPr lang="fr-FR" sz="1800" b="1" dirty="0">
                <a:solidFill>
                  <a:srgbClr val="0000FF"/>
                </a:solidFill>
                <a:latin typeface="Courier New"/>
              </a:rPr>
              <a:t>values</a:t>
            </a:r>
            <a:r>
              <a:rPr lang="fr-FR" sz="1800" dirty="0">
                <a:solidFill>
                  <a:srgbClr val="000000"/>
                </a:solidFill>
                <a:latin typeface="Courier New"/>
              </a:rPr>
              <a:t> </a:t>
            </a:r>
            <a:r>
              <a:rPr lang="fr-FR" sz="1800" b="1" dirty="0">
                <a:solidFill>
                  <a:srgbClr val="000080"/>
                </a:solidFill>
                <a:latin typeface="Courier New"/>
              </a:rPr>
              <a:t>(</a:t>
            </a:r>
            <a:r>
              <a:rPr lang="fr-FR" sz="1800" dirty="0">
                <a:solidFill>
                  <a:srgbClr val="808080"/>
                </a:solidFill>
                <a:latin typeface="Courier New"/>
              </a:rPr>
              <a:t>"Mathématique"</a:t>
            </a:r>
            <a:r>
              <a:rPr lang="fr-FR" sz="1800" b="1" dirty="0">
                <a:solidFill>
                  <a:srgbClr val="000080"/>
                </a:solidFill>
                <a:latin typeface="Courier New"/>
              </a:rPr>
              <a:t>,</a:t>
            </a:r>
            <a:r>
              <a:rPr lang="fr-FR" sz="1800" dirty="0">
                <a:solidFill>
                  <a:srgbClr val="000000"/>
                </a:solidFill>
                <a:latin typeface="Courier New"/>
              </a:rPr>
              <a:t> </a:t>
            </a:r>
            <a:r>
              <a:rPr lang="fr-FR" sz="1800" dirty="0">
                <a:solidFill>
                  <a:srgbClr val="808080"/>
                </a:solidFill>
                <a:latin typeface="Courier New"/>
              </a:rPr>
              <a:t>"Livre de mathématiques</a:t>
            </a:r>
            <a:r>
              <a:rPr lang="fr-FR" sz="1800" dirty="0" smtClean="0">
                <a:solidFill>
                  <a:srgbClr val="808080"/>
                </a:solidFill>
                <a:latin typeface="Courier New"/>
              </a:rPr>
              <a:t>"</a:t>
            </a:r>
            <a:r>
              <a:rPr lang="fr-FR" sz="1800" b="1" dirty="0" smtClean="0">
                <a:solidFill>
                  <a:srgbClr val="000080"/>
                </a:solidFill>
                <a:latin typeface="Courier New"/>
              </a:rPr>
              <a:t>);</a:t>
            </a:r>
          </a:p>
          <a:p>
            <a:endParaRPr lang="fr-FR" sz="1800" dirty="0"/>
          </a:p>
          <a:p>
            <a:r>
              <a:rPr lang="fr-FR" sz="1800" b="1" dirty="0">
                <a:solidFill>
                  <a:srgbClr val="0000FF"/>
                </a:solidFill>
                <a:latin typeface="Courier New"/>
              </a:rPr>
              <a:t>update</a:t>
            </a:r>
            <a:r>
              <a:rPr lang="fr-FR" sz="1800" dirty="0">
                <a:solidFill>
                  <a:srgbClr val="000000"/>
                </a:solidFill>
                <a:latin typeface="Courier New"/>
              </a:rPr>
              <a:t> </a:t>
            </a:r>
            <a:r>
              <a:rPr lang="fr-FR" sz="1800" dirty="0" err="1">
                <a:solidFill>
                  <a:srgbClr val="000000"/>
                </a:solidFill>
                <a:latin typeface="Courier New"/>
              </a:rPr>
              <a:t>categorie</a:t>
            </a:r>
            <a:r>
              <a:rPr lang="fr-FR" sz="1800" dirty="0">
                <a:solidFill>
                  <a:srgbClr val="000000"/>
                </a:solidFill>
                <a:latin typeface="Courier New"/>
              </a:rPr>
              <a:t> </a:t>
            </a:r>
            <a:r>
              <a:rPr lang="fr-FR" sz="1800" b="1" dirty="0">
                <a:solidFill>
                  <a:srgbClr val="0000FF"/>
                </a:solidFill>
                <a:latin typeface="Courier New"/>
              </a:rPr>
              <a:t>set</a:t>
            </a:r>
            <a:r>
              <a:rPr lang="fr-FR" sz="1800" dirty="0">
                <a:solidFill>
                  <a:srgbClr val="000000"/>
                </a:solidFill>
                <a:latin typeface="Courier New"/>
              </a:rPr>
              <a:t> description</a:t>
            </a:r>
            <a:r>
              <a:rPr lang="fr-FR" sz="1800" b="1" dirty="0">
                <a:solidFill>
                  <a:srgbClr val="000080"/>
                </a:solidFill>
                <a:latin typeface="Courier New"/>
              </a:rPr>
              <a:t>=</a:t>
            </a:r>
            <a:r>
              <a:rPr lang="fr-FR" sz="1800" dirty="0">
                <a:solidFill>
                  <a:srgbClr val="808080"/>
                </a:solidFill>
                <a:latin typeface="Courier New"/>
              </a:rPr>
              <a:t>"Description des livres de Mathématiques"</a:t>
            </a:r>
            <a:r>
              <a:rPr lang="fr-FR" sz="1800" dirty="0">
                <a:solidFill>
                  <a:srgbClr val="000000"/>
                </a:solidFill>
                <a:latin typeface="Courier New"/>
              </a:rPr>
              <a:t> </a:t>
            </a:r>
            <a:r>
              <a:rPr lang="fr-FR" sz="1800" b="1" dirty="0" err="1">
                <a:solidFill>
                  <a:srgbClr val="0000FF"/>
                </a:solidFill>
                <a:latin typeface="Courier New"/>
              </a:rPr>
              <a:t>where</a:t>
            </a:r>
            <a:r>
              <a:rPr lang="fr-FR" sz="1800" dirty="0">
                <a:solidFill>
                  <a:srgbClr val="000000"/>
                </a:solidFill>
                <a:latin typeface="Courier New"/>
              </a:rPr>
              <a:t> nom </a:t>
            </a:r>
            <a:r>
              <a:rPr lang="fr-FR" sz="1800" b="1" dirty="0" err="1">
                <a:solidFill>
                  <a:srgbClr val="0000FF"/>
                </a:solidFill>
                <a:latin typeface="Courier New"/>
              </a:rPr>
              <a:t>like</a:t>
            </a:r>
            <a:r>
              <a:rPr lang="fr-FR" sz="1800" dirty="0">
                <a:solidFill>
                  <a:srgbClr val="000000"/>
                </a:solidFill>
                <a:latin typeface="Courier New"/>
              </a:rPr>
              <a:t> </a:t>
            </a:r>
            <a:r>
              <a:rPr lang="fr-FR" sz="1800" b="1" dirty="0">
                <a:solidFill>
                  <a:srgbClr val="000080"/>
                </a:solidFill>
                <a:latin typeface="Courier New"/>
              </a:rPr>
              <a:t>%</a:t>
            </a:r>
            <a:r>
              <a:rPr lang="fr-FR" sz="1800" dirty="0" err="1">
                <a:solidFill>
                  <a:srgbClr val="000000"/>
                </a:solidFill>
                <a:latin typeface="Courier New"/>
              </a:rPr>
              <a:t>théma</a:t>
            </a:r>
            <a:r>
              <a:rPr lang="fr-FR" sz="1800" b="1" dirty="0">
                <a:solidFill>
                  <a:srgbClr val="000080"/>
                </a:solidFill>
                <a:latin typeface="Courier New"/>
              </a:rPr>
              <a:t>%;</a:t>
            </a:r>
            <a:endParaRPr lang="fr-FR" sz="1800" dirty="0"/>
          </a:p>
          <a:p>
            <a:pPr marL="109728" indent="0">
              <a:buNone/>
            </a:pPr>
            <a:endParaRPr lang="en-US" sz="1800" dirty="0" smtClean="0"/>
          </a:p>
          <a:p>
            <a:pPr marL="109728" indent="0">
              <a:buNone/>
            </a:pPr>
            <a:endParaRPr lang="en-US" sz="1800" dirty="0" smtClean="0"/>
          </a:p>
          <a:p>
            <a:pPr marL="109728" indent="0">
              <a:buNone/>
            </a:pPr>
            <a:endParaRPr lang="en-US" sz="1800" dirty="0" smtClean="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72300909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Packages </a:t>
            </a:r>
            <a:endParaRPr lang="fr-FR" sz="1600" dirty="0" smtClean="0"/>
          </a:p>
          <a:p>
            <a:pPr marL="109728" indent="0">
              <a:buNone/>
            </a:pPr>
            <a:endParaRPr lang="fr-FR" sz="2000" dirty="0"/>
          </a:p>
          <a:p>
            <a:pPr marL="109728" indent="0">
              <a:buNone/>
            </a:pPr>
            <a:r>
              <a:rPr lang="fr-FR" sz="2000" b="1" dirty="0" err="1" smtClean="0"/>
              <a:t>android.database</a:t>
            </a:r>
            <a:r>
              <a:rPr lang="fr-FR" sz="2000" b="1" dirty="0" smtClean="0"/>
              <a:t> </a:t>
            </a:r>
            <a:r>
              <a:rPr lang="fr-FR" sz="2000" dirty="0" smtClean="0"/>
              <a:t>: Encapsule les classes nécessaires pour travailler avec les bases de données </a:t>
            </a:r>
          </a:p>
          <a:p>
            <a:pPr marL="109728" indent="0">
              <a:buNone/>
            </a:pPr>
            <a:endParaRPr lang="fr-FR" sz="2000" dirty="0" smtClean="0"/>
          </a:p>
          <a:p>
            <a:pPr marL="109728" indent="0">
              <a:buNone/>
            </a:pPr>
            <a:r>
              <a:rPr lang="fr-FR" sz="2000" b="1" dirty="0" err="1" smtClean="0"/>
              <a:t>android.database.sqlite</a:t>
            </a:r>
            <a:r>
              <a:rPr lang="fr-FR" sz="2000" dirty="0" smtClean="0"/>
              <a:t> : Classes pour les fonctionnalités liées à </a:t>
            </a:r>
            <a:r>
              <a:rPr lang="fr-FR" sz="2000" dirty="0" err="1" smtClean="0"/>
              <a:t>SQLite</a:t>
            </a:r>
            <a:r>
              <a:rPr lang="fr-FR" sz="2000" dirty="0" smtClean="0"/>
              <a:t> </a:t>
            </a:r>
          </a:p>
          <a:p>
            <a:pPr marL="109728" indent="0">
              <a:buNone/>
            </a:pPr>
            <a:endParaRPr lang="fr-FR" sz="2000" dirty="0"/>
          </a:p>
          <a:p>
            <a:pPr lvl="0">
              <a:buClr>
                <a:srgbClr val="2DA2BF"/>
              </a:buClr>
            </a:pPr>
            <a:r>
              <a:rPr lang="fr-FR" sz="2000" dirty="0" smtClean="0">
                <a:solidFill>
                  <a:prstClr val="black"/>
                </a:solidFill>
              </a:rPr>
              <a:t>Manipuler la base de données </a:t>
            </a:r>
            <a:endParaRPr lang="fr-FR" sz="1600" dirty="0">
              <a:solidFill>
                <a:prstClr val="black"/>
              </a:solidFill>
            </a:endParaRPr>
          </a:p>
          <a:p>
            <a:pPr marL="109728" indent="0">
              <a:buNone/>
            </a:pPr>
            <a:r>
              <a:rPr lang="en-US" sz="2000" dirty="0" err="1" smtClean="0"/>
              <a:t>SQLiteOpenHelper</a:t>
            </a:r>
            <a:r>
              <a:rPr lang="en-US" sz="2000" dirty="0" smtClean="0"/>
              <a:t> </a:t>
            </a:r>
            <a:r>
              <a:rPr lang="en-US" sz="2000" dirty="0" err="1" smtClean="0"/>
              <a:t>permet</a:t>
            </a:r>
            <a:r>
              <a:rPr lang="en-US" sz="2000" dirty="0" smtClean="0"/>
              <a:t> de </a:t>
            </a:r>
            <a:r>
              <a:rPr lang="en-US" sz="2000" dirty="0" err="1" smtClean="0"/>
              <a:t>manipuler</a:t>
            </a:r>
            <a:r>
              <a:rPr lang="en-US" sz="2000" dirty="0" smtClean="0"/>
              <a:t> les bases de </a:t>
            </a:r>
            <a:r>
              <a:rPr lang="en-US" sz="2000" dirty="0" err="1" smtClean="0"/>
              <a:t>données</a:t>
            </a:r>
            <a:r>
              <a:rPr lang="en-US" sz="2000" dirty="0" smtClean="0"/>
              <a:t> SQLite : </a:t>
            </a:r>
            <a:r>
              <a:rPr lang="en-US" sz="2000" dirty="0" err="1" smtClean="0"/>
              <a:t>création</a:t>
            </a:r>
            <a:r>
              <a:rPr lang="en-US" sz="2000" dirty="0" smtClean="0"/>
              <a:t>, </a:t>
            </a:r>
            <a:r>
              <a:rPr lang="en-US" sz="2000" dirty="0" err="1" smtClean="0"/>
              <a:t>évolution</a:t>
            </a:r>
            <a:r>
              <a:rPr lang="en-US" sz="2000" dirty="0" smtClean="0"/>
              <a:t>… </a:t>
            </a:r>
          </a:p>
          <a:p>
            <a:pPr marL="109728" indent="0">
              <a:buNone/>
            </a:pPr>
            <a:r>
              <a:rPr lang="en-US" sz="2000" dirty="0" err="1" smtClean="0"/>
              <a:t>onCreate</a:t>
            </a:r>
            <a:r>
              <a:rPr lang="en-US" sz="2000" dirty="0" smtClean="0"/>
              <a:t>() :  à la </a:t>
            </a:r>
            <a:r>
              <a:rPr lang="en-US" sz="2000" dirty="0" err="1" smtClean="0"/>
              <a:t>création</a:t>
            </a:r>
            <a:r>
              <a:rPr lang="en-US" sz="2000" dirty="0" smtClean="0"/>
              <a:t> de la base </a:t>
            </a:r>
          </a:p>
          <a:p>
            <a:pPr marL="109728" indent="0">
              <a:buNone/>
            </a:pPr>
            <a:r>
              <a:rPr lang="en-US" sz="2000" dirty="0" err="1" smtClean="0"/>
              <a:t>onUpgrade</a:t>
            </a:r>
            <a:r>
              <a:rPr lang="en-US" sz="2000" dirty="0" smtClean="0"/>
              <a:t>() : Evolution de la base </a:t>
            </a:r>
          </a:p>
          <a:p>
            <a:pPr marL="109728" indent="0">
              <a:buNone/>
            </a:pPr>
            <a:endParaRPr lang="en-US" sz="2000" dirty="0"/>
          </a:p>
          <a:p>
            <a:pPr marL="109728" indent="0">
              <a:buNone/>
            </a:pPr>
            <a:endParaRPr lang="en-US" sz="1800" dirty="0" smtClean="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47257943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1600" dirty="0" err="1" smtClean="0"/>
              <a:t>SQLiteOpenHelper</a:t>
            </a:r>
            <a:r>
              <a:rPr lang="fr-FR" sz="1600" dirty="0" smtClean="0"/>
              <a:t> est appelé à chaque requête d’accès à la base, elle est chargée de la création et de la mise à jour de la BD. </a:t>
            </a:r>
          </a:p>
          <a:p>
            <a:endParaRPr lang="fr-FR" sz="1600" dirty="0"/>
          </a:p>
          <a:p>
            <a:r>
              <a:rPr lang="fr-FR" sz="1600" dirty="0" smtClean="0"/>
              <a:t>Créer une classe qui implémente </a:t>
            </a:r>
            <a:r>
              <a:rPr lang="fr-FR" sz="1600" dirty="0" err="1" smtClean="0"/>
              <a:t>SQLiteOpenHelper</a:t>
            </a:r>
            <a:r>
              <a:rPr lang="fr-FR" sz="1600" dirty="0" smtClean="0"/>
              <a:t> afin d’indiquer au système la structure de la base de données de l’application. </a:t>
            </a:r>
          </a:p>
          <a:p>
            <a:pPr marL="711200" indent="101600">
              <a:buNone/>
            </a:pPr>
            <a:r>
              <a:rPr lang="fr-FR" sz="1000" dirty="0" smtClean="0">
                <a:solidFill>
                  <a:srgbClr val="8000FF"/>
                </a:solidFill>
                <a:latin typeface="Courier New"/>
              </a:rPr>
              <a:t>public</a:t>
            </a:r>
            <a:r>
              <a:rPr lang="fr-FR" sz="1000" dirty="0" smtClean="0">
                <a:solidFill>
                  <a:srgbClr val="000000"/>
                </a:solidFill>
                <a:latin typeface="Courier New"/>
              </a:rPr>
              <a:t> </a:t>
            </a:r>
            <a:r>
              <a:rPr lang="fr-FR" sz="1000" dirty="0">
                <a:solidFill>
                  <a:srgbClr val="8000FF"/>
                </a:solidFill>
                <a:latin typeface="Courier New"/>
              </a:rPr>
              <a:t>class</a:t>
            </a:r>
            <a:r>
              <a:rPr lang="fr-FR" sz="1000" dirty="0">
                <a:solidFill>
                  <a:srgbClr val="000000"/>
                </a:solidFill>
                <a:latin typeface="Courier New"/>
              </a:rPr>
              <a:t> </a:t>
            </a:r>
            <a:r>
              <a:rPr lang="fr-FR" sz="1000" dirty="0" err="1">
                <a:solidFill>
                  <a:srgbClr val="000000"/>
                </a:solidFill>
                <a:latin typeface="Courier New"/>
              </a:rPr>
              <a:t>myDB</a:t>
            </a:r>
            <a:r>
              <a:rPr lang="fr-FR" sz="1000" dirty="0">
                <a:solidFill>
                  <a:srgbClr val="000000"/>
                </a:solidFill>
                <a:latin typeface="Courier New"/>
              </a:rPr>
              <a:t> </a:t>
            </a:r>
            <a:r>
              <a:rPr lang="fr-FR" sz="1000" b="1" dirty="0" err="1">
                <a:solidFill>
                  <a:srgbClr val="0000FF"/>
                </a:solidFill>
                <a:latin typeface="Courier New"/>
              </a:rPr>
              <a:t>extends</a:t>
            </a:r>
            <a:r>
              <a:rPr lang="fr-FR" sz="1000" dirty="0">
                <a:solidFill>
                  <a:srgbClr val="000000"/>
                </a:solidFill>
                <a:latin typeface="Courier New"/>
              </a:rPr>
              <a:t> </a:t>
            </a:r>
            <a:r>
              <a:rPr lang="fr-FR" sz="1000" dirty="0" err="1">
                <a:solidFill>
                  <a:srgbClr val="000000"/>
                </a:solidFill>
                <a:latin typeface="Courier New"/>
              </a:rPr>
              <a:t>SQLiteOpenHelper</a:t>
            </a:r>
            <a:r>
              <a:rPr lang="fr-FR" sz="1000" dirty="0">
                <a:solidFill>
                  <a:srgbClr val="000000"/>
                </a:solidFill>
                <a:latin typeface="Courier New"/>
              </a:rPr>
              <a:t> </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dirty="0" smtClean="0">
                <a:solidFill>
                  <a:srgbClr val="8000FF"/>
                </a:solidFill>
                <a:latin typeface="Courier New"/>
              </a:rPr>
              <a:t>public</a:t>
            </a:r>
            <a:r>
              <a:rPr lang="fr-FR" sz="1000" dirty="0" smtClean="0">
                <a:solidFill>
                  <a:srgbClr val="000000"/>
                </a:solidFill>
                <a:latin typeface="Courier New"/>
              </a:rPr>
              <a:t> </a:t>
            </a:r>
            <a:r>
              <a:rPr lang="fr-FR" sz="1000" dirty="0" err="1">
                <a:solidFill>
                  <a:srgbClr val="000000"/>
                </a:solidFill>
                <a:latin typeface="Courier New"/>
              </a:rPr>
              <a:t>myDB</a:t>
            </a:r>
            <a:r>
              <a:rPr lang="fr-FR" sz="1000" b="1" dirty="0">
                <a:solidFill>
                  <a:srgbClr val="000080"/>
                </a:solidFill>
                <a:latin typeface="Courier New"/>
              </a:rPr>
              <a:t>(</a:t>
            </a:r>
            <a:r>
              <a:rPr lang="fr-FR" sz="1000" dirty="0" err="1">
                <a:solidFill>
                  <a:srgbClr val="000000"/>
                </a:solidFill>
                <a:latin typeface="Courier New"/>
              </a:rPr>
              <a:t>Context</a:t>
            </a:r>
            <a:r>
              <a:rPr lang="fr-FR" sz="1000" dirty="0">
                <a:solidFill>
                  <a:srgbClr val="000000"/>
                </a:solidFill>
                <a:latin typeface="Courier New"/>
              </a:rPr>
              <a:t> </a:t>
            </a:r>
            <a:r>
              <a:rPr lang="fr-FR" sz="1000" dirty="0" err="1">
                <a:solidFill>
                  <a:srgbClr val="000000"/>
                </a:solidFill>
                <a:latin typeface="Courier New"/>
              </a:rPr>
              <a:t>context</a:t>
            </a:r>
            <a:r>
              <a:rPr lang="fr-FR" sz="1000" b="1" dirty="0">
                <a:solidFill>
                  <a:srgbClr val="000080"/>
                </a:solidFill>
                <a:latin typeface="Courier New"/>
              </a:rPr>
              <a:t>,</a:t>
            </a:r>
            <a:r>
              <a:rPr lang="fr-FR" sz="1000" dirty="0">
                <a:solidFill>
                  <a:srgbClr val="000000"/>
                </a:solidFill>
                <a:latin typeface="Courier New"/>
              </a:rPr>
              <a:t> String </a:t>
            </a:r>
            <a:r>
              <a:rPr lang="fr-FR" sz="1000" dirty="0" err="1">
                <a:solidFill>
                  <a:srgbClr val="000000"/>
                </a:solidFill>
                <a:latin typeface="Courier New"/>
              </a:rPr>
              <a:t>name</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000000"/>
                </a:solidFill>
                <a:latin typeface="Courier New"/>
              </a:rPr>
              <a:t>CursorFactory</a:t>
            </a:r>
            <a:r>
              <a:rPr lang="fr-FR" sz="1000" dirty="0">
                <a:solidFill>
                  <a:srgbClr val="000000"/>
                </a:solidFill>
                <a:latin typeface="Courier New"/>
              </a:rPr>
              <a:t> </a:t>
            </a:r>
            <a:r>
              <a:rPr lang="fr-FR" sz="1000" dirty="0" err="1">
                <a:solidFill>
                  <a:srgbClr val="000000"/>
                </a:solidFill>
                <a:latin typeface="Courier New"/>
              </a:rPr>
              <a:t>factory</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8000FF"/>
                </a:solidFill>
                <a:latin typeface="Courier New"/>
              </a:rPr>
              <a:t>int</a:t>
            </a:r>
            <a:r>
              <a:rPr lang="fr-FR" sz="1000" dirty="0">
                <a:solidFill>
                  <a:srgbClr val="000000"/>
                </a:solidFill>
                <a:latin typeface="Courier New"/>
              </a:rPr>
              <a:t> version</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b="1" dirty="0" smtClean="0">
                <a:solidFill>
                  <a:srgbClr val="000080"/>
                </a:solidFill>
                <a:latin typeface="Courier New"/>
              </a:rPr>
              <a:t>{</a:t>
            </a:r>
            <a:r>
              <a:rPr lang="fr-FR" sz="1000" dirty="0" smtClean="0">
                <a:solidFill>
                  <a:srgbClr val="000000"/>
                </a:solidFill>
                <a:latin typeface="Courier New"/>
              </a:rPr>
              <a:t> </a:t>
            </a:r>
            <a:r>
              <a:rPr lang="fr-FR" sz="1000" b="1" dirty="0">
                <a:solidFill>
                  <a:srgbClr val="0000FF"/>
                </a:solidFill>
                <a:latin typeface="Courier New"/>
              </a:rPr>
              <a:t>super</a:t>
            </a:r>
            <a:r>
              <a:rPr lang="fr-FR" sz="1000" b="1" dirty="0">
                <a:solidFill>
                  <a:srgbClr val="000080"/>
                </a:solidFill>
                <a:latin typeface="Courier New"/>
              </a:rPr>
              <a:t>(</a:t>
            </a:r>
            <a:r>
              <a:rPr lang="fr-FR" sz="1000" dirty="0" err="1">
                <a:solidFill>
                  <a:srgbClr val="000000"/>
                </a:solidFill>
                <a:latin typeface="Courier New"/>
              </a:rPr>
              <a:t>context</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000000"/>
                </a:solidFill>
                <a:latin typeface="Courier New"/>
              </a:rPr>
              <a:t>name</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000000"/>
                </a:solidFill>
                <a:latin typeface="Courier New"/>
              </a:rPr>
              <a:t>factory</a:t>
            </a:r>
            <a:r>
              <a:rPr lang="fr-FR" sz="1000" b="1" dirty="0">
                <a:solidFill>
                  <a:srgbClr val="000080"/>
                </a:solidFill>
                <a:latin typeface="Courier New"/>
              </a:rPr>
              <a:t>,</a:t>
            </a:r>
            <a:r>
              <a:rPr lang="fr-FR" sz="1000" dirty="0">
                <a:solidFill>
                  <a:srgbClr val="000000"/>
                </a:solidFill>
                <a:latin typeface="Courier New"/>
              </a:rPr>
              <a:t> version</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dirty="0" smtClean="0">
                <a:solidFill>
                  <a:srgbClr val="008000"/>
                </a:solidFill>
                <a:latin typeface="Courier New"/>
              </a:rPr>
              <a:t>// TODO </a:t>
            </a:r>
            <a:r>
              <a:rPr lang="fr-FR" sz="1000" dirty="0">
                <a:solidFill>
                  <a:srgbClr val="008000"/>
                </a:solidFill>
                <a:latin typeface="Courier New"/>
              </a:rPr>
              <a:t>Auto-</a:t>
            </a:r>
            <a:r>
              <a:rPr lang="fr-FR" sz="1000" dirty="0" err="1">
                <a:solidFill>
                  <a:srgbClr val="008000"/>
                </a:solidFill>
                <a:latin typeface="Courier New"/>
              </a:rPr>
              <a:t>generated</a:t>
            </a:r>
            <a:r>
              <a:rPr lang="fr-FR" sz="1000" dirty="0">
                <a:solidFill>
                  <a:srgbClr val="008000"/>
                </a:solidFill>
                <a:latin typeface="Courier New"/>
              </a:rPr>
              <a:t> </a:t>
            </a:r>
            <a:r>
              <a:rPr lang="fr-FR" sz="1000" dirty="0" err="1">
                <a:solidFill>
                  <a:srgbClr val="008000"/>
                </a:solidFill>
                <a:latin typeface="Courier New"/>
              </a:rPr>
              <a:t>constructor</a:t>
            </a:r>
            <a:r>
              <a:rPr lang="fr-FR" sz="1000" dirty="0">
                <a:solidFill>
                  <a:srgbClr val="008000"/>
                </a:solidFill>
                <a:latin typeface="Courier New"/>
              </a:rPr>
              <a:t> stub </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endParaRPr lang="fr-FR" sz="1000" dirty="0" smtClean="0">
              <a:solidFill>
                <a:srgbClr val="000000"/>
              </a:solidFill>
              <a:latin typeface="Courier New"/>
            </a:endParaRPr>
          </a:p>
          <a:p>
            <a:pPr marL="711200" indent="101600">
              <a:buNone/>
            </a:pPr>
            <a:r>
              <a:rPr lang="fr-FR" sz="1000" dirty="0" smtClean="0">
                <a:solidFill>
                  <a:srgbClr val="000000"/>
                </a:solidFill>
                <a:latin typeface="Courier New"/>
              </a:rPr>
              <a:t>@</a:t>
            </a:r>
            <a:r>
              <a:rPr lang="fr-FR" sz="1000" dirty="0" err="1">
                <a:solidFill>
                  <a:srgbClr val="000000"/>
                </a:solidFill>
                <a:latin typeface="Courier New"/>
              </a:rPr>
              <a:t>Override</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dirty="0" smtClean="0">
                <a:solidFill>
                  <a:srgbClr val="8000FF"/>
                </a:solidFill>
                <a:latin typeface="Courier New"/>
              </a:rPr>
              <a:t>public</a:t>
            </a:r>
            <a:r>
              <a:rPr lang="fr-FR" sz="1000" dirty="0" smtClean="0">
                <a:solidFill>
                  <a:srgbClr val="000000"/>
                </a:solidFill>
                <a:latin typeface="Courier New"/>
              </a:rPr>
              <a:t> </a:t>
            </a:r>
            <a:r>
              <a:rPr lang="fr-FR" sz="1000" dirty="0" err="1">
                <a:solidFill>
                  <a:srgbClr val="8000FF"/>
                </a:solidFill>
                <a:latin typeface="Courier New"/>
              </a:rPr>
              <a:t>void</a:t>
            </a:r>
            <a:r>
              <a:rPr lang="fr-FR" sz="1000" dirty="0">
                <a:solidFill>
                  <a:srgbClr val="000000"/>
                </a:solidFill>
                <a:latin typeface="Courier New"/>
              </a:rPr>
              <a:t> </a:t>
            </a:r>
            <a:r>
              <a:rPr lang="fr-FR" sz="1000" dirty="0" err="1">
                <a:solidFill>
                  <a:srgbClr val="000000"/>
                </a:solidFill>
                <a:latin typeface="Courier New"/>
              </a:rPr>
              <a:t>onCreate</a:t>
            </a:r>
            <a:r>
              <a:rPr lang="fr-FR" sz="1000" b="1" dirty="0">
                <a:solidFill>
                  <a:srgbClr val="000080"/>
                </a:solidFill>
                <a:latin typeface="Courier New"/>
              </a:rPr>
              <a:t>(</a:t>
            </a:r>
            <a:r>
              <a:rPr lang="fr-FR" sz="1000" dirty="0" err="1">
                <a:solidFill>
                  <a:srgbClr val="000000"/>
                </a:solidFill>
                <a:latin typeface="Courier New"/>
              </a:rPr>
              <a:t>SQLiteDatabase</a:t>
            </a:r>
            <a:r>
              <a:rPr lang="fr-FR" sz="1000" dirty="0">
                <a:solidFill>
                  <a:srgbClr val="000000"/>
                </a:solidFill>
                <a:latin typeface="Courier New"/>
              </a:rPr>
              <a:t> </a:t>
            </a:r>
            <a:r>
              <a:rPr lang="fr-FR" sz="1000" dirty="0" err="1">
                <a:solidFill>
                  <a:srgbClr val="000000"/>
                </a:solidFill>
                <a:latin typeface="Courier New"/>
              </a:rPr>
              <a:t>db</a:t>
            </a:r>
            <a:r>
              <a:rPr lang="fr-FR" sz="1000" b="1" dirty="0">
                <a:solidFill>
                  <a:srgbClr val="000080"/>
                </a:solidFill>
                <a:latin typeface="Courier New"/>
              </a:rPr>
              <a:t>)</a:t>
            </a:r>
            <a:r>
              <a:rPr lang="fr-FR" sz="1000" dirty="0">
                <a:solidFill>
                  <a:srgbClr val="000000"/>
                </a:solidFill>
                <a:latin typeface="Courier New"/>
              </a:rPr>
              <a:t> </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dirty="0" smtClean="0">
                <a:solidFill>
                  <a:srgbClr val="008000"/>
                </a:solidFill>
                <a:latin typeface="Courier New"/>
              </a:rPr>
              <a:t>//Script de Création de la base </a:t>
            </a:r>
          </a:p>
          <a:p>
            <a:pPr marL="711200" indent="101600">
              <a:buNone/>
            </a:pPr>
            <a:r>
              <a:rPr lang="fr-FR" sz="1000" b="1" dirty="0" smtClean="0">
                <a:solidFill>
                  <a:srgbClr val="000080"/>
                </a:solidFill>
                <a:latin typeface="Courier New"/>
              </a:rPr>
              <a:t>}</a:t>
            </a:r>
            <a:r>
              <a:rPr lang="fr-FR" sz="1000" dirty="0" smtClean="0">
                <a:solidFill>
                  <a:srgbClr val="000000"/>
                </a:solidFill>
                <a:latin typeface="Courier New"/>
              </a:rPr>
              <a:t> </a:t>
            </a:r>
          </a:p>
          <a:p>
            <a:pPr marL="711200" indent="101600">
              <a:buNone/>
            </a:pPr>
            <a:r>
              <a:rPr lang="fr-FR" sz="1000" dirty="0" smtClean="0">
                <a:solidFill>
                  <a:srgbClr val="000000"/>
                </a:solidFill>
                <a:latin typeface="Courier New"/>
              </a:rPr>
              <a:t>@</a:t>
            </a:r>
            <a:r>
              <a:rPr lang="fr-FR" sz="1000" dirty="0" err="1" smtClean="0">
                <a:solidFill>
                  <a:srgbClr val="000000"/>
                </a:solidFill>
                <a:latin typeface="Courier New"/>
              </a:rPr>
              <a:t>Override</a:t>
            </a:r>
            <a:endParaRPr lang="fr-FR" sz="1000" dirty="0" smtClean="0">
              <a:solidFill>
                <a:srgbClr val="000000"/>
              </a:solidFill>
              <a:latin typeface="Courier New"/>
            </a:endParaRPr>
          </a:p>
          <a:p>
            <a:pPr marL="711200" indent="101600">
              <a:buNone/>
            </a:pPr>
            <a:r>
              <a:rPr lang="fr-FR" sz="1000" dirty="0" smtClean="0">
                <a:solidFill>
                  <a:srgbClr val="000000"/>
                </a:solidFill>
                <a:latin typeface="Courier New"/>
              </a:rPr>
              <a:t> </a:t>
            </a:r>
            <a:r>
              <a:rPr lang="fr-FR" sz="1000" dirty="0">
                <a:solidFill>
                  <a:srgbClr val="8000FF"/>
                </a:solidFill>
                <a:latin typeface="Courier New"/>
              </a:rPr>
              <a:t>public</a:t>
            </a:r>
            <a:r>
              <a:rPr lang="fr-FR" sz="1000" dirty="0">
                <a:solidFill>
                  <a:srgbClr val="000000"/>
                </a:solidFill>
                <a:latin typeface="Courier New"/>
              </a:rPr>
              <a:t> </a:t>
            </a:r>
            <a:r>
              <a:rPr lang="fr-FR" sz="1000" dirty="0" err="1">
                <a:solidFill>
                  <a:srgbClr val="8000FF"/>
                </a:solidFill>
                <a:latin typeface="Courier New"/>
              </a:rPr>
              <a:t>void</a:t>
            </a:r>
            <a:r>
              <a:rPr lang="fr-FR" sz="1000" dirty="0">
                <a:solidFill>
                  <a:srgbClr val="000000"/>
                </a:solidFill>
                <a:latin typeface="Courier New"/>
              </a:rPr>
              <a:t> </a:t>
            </a:r>
            <a:r>
              <a:rPr lang="fr-FR" sz="1000" dirty="0" err="1">
                <a:solidFill>
                  <a:srgbClr val="000000"/>
                </a:solidFill>
                <a:latin typeface="Courier New"/>
              </a:rPr>
              <a:t>onUpgrade</a:t>
            </a:r>
            <a:r>
              <a:rPr lang="fr-FR" sz="1000" b="1" dirty="0">
                <a:solidFill>
                  <a:srgbClr val="000080"/>
                </a:solidFill>
                <a:latin typeface="Courier New"/>
              </a:rPr>
              <a:t>(</a:t>
            </a:r>
            <a:r>
              <a:rPr lang="fr-FR" sz="1000" dirty="0" err="1">
                <a:solidFill>
                  <a:srgbClr val="000000"/>
                </a:solidFill>
                <a:latin typeface="Courier New"/>
              </a:rPr>
              <a:t>SQLiteDatabase</a:t>
            </a:r>
            <a:r>
              <a:rPr lang="fr-FR" sz="1000" dirty="0">
                <a:solidFill>
                  <a:srgbClr val="000000"/>
                </a:solidFill>
                <a:latin typeface="Courier New"/>
              </a:rPr>
              <a:t> </a:t>
            </a:r>
            <a:r>
              <a:rPr lang="fr-FR" sz="1000" dirty="0" err="1">
                <a:solidFill>
                  <a:srgbClr val="000000"/>
                </a:solidFill>
                <a:latin typeface="Courier New"/>
              </a:rPr>
              <a:t>db</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8000FF"/>
                </a:solidFill>
                <a:latin typeface="Courier New"/>
              </a:rPr>
              <a:t>int</a:t>
            </a:r>
            <a:r>
              <a:rPr lang="fr-FR" sz="1000" dirty="0">
                <a:solidFill>
                  <a:srgbClr val="000000"/>
                </a:solidFill>
                <a:latin typeface="Courier New"/>
              </a:rPr>
              <a:t> </a:t>
            </a:r>
            <a:r>
              <a:rPr lang="fr-FR" sz="1000" dirty="0" err="1">
                <a:solidFill>
                  <a:srgbClr val="000000"/>
                </a:solidFill>
                <a:latin typeface="Courier New"/>
              </a:rPr>
              <a:t>oldVersion</a:t>
            </a:r>
            <a:r>
              <a:rPr lang="fr-FR" sz="1000" b="1" dirty="0">
                <a:solidFill>
                  <a:srgbClr val="000080"/>
                </a:solidFill>
                <a:latin typeface="Courier New"/>
              </a:rPr>
              <a:t>,</a:t>
            </a:r>
            <a:r>
              <a:rPr lang="fr-FR" sz="1000" dirty="0">
                <a:solidFill>
                  <a:srgbClr val="000000"/>
                </a:solidFill>
                <a:latin typeface="Courier New"/>
              </a:rPr>
              <a:t> </a:t>
            </a:r>
            <a:r>
              <a:rPr lang="fr-FR" sz="1000" dirty="0" err="1">
                <a:solidFill>
                  <a:srgbClr val="8000FF"/>
                </a:solidFill>
                <a:latin typeface="Courier New"/>
              </a:rPr>
              <a:t>int</a:t>
            </a:r>
            <a:r>
              <a:rPr lang="fr-FR" sz="1000" dirty="0">
                <a:solidFill>
                  <a:srgbClr val="000000"/>
                </a:solidFill>
                <a:latin typeface="Courier New"/>
              </a:rPr>
              <a:t> </a:t>
            </a:r>
            <a:r>
              <a:rPr lang="fr-FR" sz="1000" dirty="0" err="1">
                <a:solidFill>
                  <a:srgbClr val="000000"/>
                </a:solidFill>
                <a:latin typeface="Courier New"/>
              </a:rPr>
              <a:t>newVersion</a:t>
            </a:r>
            <a:r>
              <a:rPr lang="fr-FR" sz="1000" b="1" dirty="0">
                <a:solidFill>
                  <a:srgbClr val="000080"/>
                </a:solidFill>
                <a:latin typeface="Courier New"/>
              </a:rPr>
              <a:t>)</a:t>
            </a:r>
            <a:r>
              <a:rPr lang="fr-FR" sz="1000" dirty="0">
                <a:solidFill>
                  <a:srgbClr val="000000"/>
                </a:solidFill>
                <a:latin typeface="Courier New"/>
              </a:rPr>
              <a:t> </a:t>
            </a:r>
            <a:endParaRPr lang="fr-FR" sz="1000" dirty="0" smtClean="0">
              <a:solidFill>
                <a:srgbClr val="000000"/>
              </a:solidFill>
              <a:latin typeface="Courier New"/>
            </a:endParaRPr>
          </a:p>
          <a:p>
            <a:pPr marL="711200" indent="101600">
              <a:buNone/>
            </a:pPr>
            <a:r>
              <a:rPr lang="fr-FR" sz="1000" b="1" dirty="0" smtClean="0">
                <a:solidFill>
                  <a:srgbClr val="000080"/>
                </a:solidFill>
                <a:latin typeface="Courier New"/>
              </a:rPr>
              <a:t>{</a:t>
            </a:r>
            <a:r>
              <a:rPr lang="fr-FR" sz="1000" dirty="0" smtClean="0">
                <a:solidFill>
                  <a:srgbClr val="000000"/>
                </a:solidFill>
                <a:latin typeface="Courier New"/>
              </a:rPr>
              <a:t> </a:t>
            </a:r>
          </a:p>
          <a:p>
            <a:pPr marL="711200" indent="101600">
              <a:buNone/>
            </a:pPr>
            <a:r>
              <a:rPr lang="fr-FR" sz="1000" dirty="0" smtClean="0">
                <a:solidFill>
                  <a:srgbClr val="008000"/>
                </a:solidFill>
                <a:latin typeface="Courier New"/>
              </a:rPr>
              <a:t>// Script de </a:t>
            </a:r>
            <a:r>
              <a:rPr lang="fr-FR" sz="1000" dirty="0" err="1" smtClean="0">
                <a:solidFill>
                  <a:srgbClr val="008000"/>
                </a:solidFill>
                <a:latin typeface="Courier New"/>
              </a:rPr>
              <a:t>ise</a:t>
            </a:r>
            <a:r>
              <a:rPr lang="fr-FR" sz="1000" dirty="0" smtClean="0">
                <a:solidFill>
                  <a:srgbClr val="008000"/>
                </a:solidFill>
                <a:latin typeface="Courier New"/>
              </a:rPr>
              <a:t> à jour de la base </a:t>
            </a:r>
          </a:p>
          <a:p>
            <a:pPr marL="711200" indent="101600">
              <a:buNone/>
            </a:pPr>
            <a:r>
              <a:rPr lang="fr-FR" sz="1000" b="1" dirty="0" smtClean="0">
                <a:solidFill>
                  <a:srgbClr val="000080"/>
                </a:solidFill>
                <a:latin typeface="Courier New"/>
              </a:rPr>
              <a:t>}</a:t>
            </a:r>
            <a:r>
              <a:rPr lang="fr-FR" sz="1000" dirty="0" smtClean="0">
                <a:solidFill>
                  <a:srgbClr val="000000"/>
                </a:solidFill>
                <a:latin typeface="Courier New"/>
              </a:rPr>
              <a:t> </a:t>
            </a:r>
          </a:p>
          <a:p>
            <a:pPr marL="711200" indent="101600">
              <a:buNone/>
            </a:pPr>
            <a:r>
              <a:rPr lang="fr-FR" sz="1000" b="1" dirty="0" smtClean="0">
                <a:solidFill>
                  <a:srgbClr val="000080"/>
                </a:solidFill>
                <a:latin typeface="Courier New"/>
              </a:rPr>
              <a:t>}</a:t>
            </a:r>
            <a:endParaRPr lang="fr-FR" sz="1000" dirty="0"/>
          </a:p>
          <a:p>
            <a:pPr marL="109728" indent="0">
              <a:buNone/>
            </a:pPr>
            <a:endParaRPr lang="en-US" sz="2000" dirty="0" smtClean="0"/>
          </a:p>
          <a:p>
            <a:pPr marL="109728" indent="0">
              <a:buNone/>
            </a:pPr>
            <a:endParaRPr lang="en-US" sz="2000" dirty="0"/>
          </a:p>
          <a:p>
            <a:pPr marL="109728" indent="0">
              <a:buNone/>
            </a:pPr>
            <a:endParaRPr lang="en-US" sz="1800" dirty="0" smtClean="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81891332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err="1" smtClean="0"/>
              <a:t>SQLiteDatabase</a:t>
            </a:r>
            <a:r>
              <a:rPr lang="fr-FR" sz="2000" dirty="0" smtClean="0"/>
              <a:t> : Classe permettant de manipuler une base de données </a:t>
            </a:r>
            <a:r>
              <a:rPr lang="fr-FR" sz="2000" dirty="0" err="1" smtClean="0"/>
              <a:t>SQLite</a:t>
            </a:r>
            <a:r>
              <a:rPr lang="fr-FR" sz="2000" dirty="0" smtClean="0"/>
              <a:t> sous </a:t>
            </a:r>
            <a:r>
              <a:rPr lang="fr-FR" sz="2000" dirty="0" err="1" smtClean="0"/>
              <a:t>Android</a:t>
            </a:r>
            <a:r>
              <a:rPr lang="fr-FR" sz="2000" dirty="0" smtClean="0"/>
              <a:t>.  Elle dispose d’un ensemble de  méthodes  permettant d’accéder à la base en lecture et en écriture: </a:t>
            </a:r>
          </a:p>
          <a:p>
            <a:pPr lvl="1"/>
            <a:r>
              <a:rPr lang="fr-FR" sz="1400" dirty="0" smtClean="0">
                <a:effectLst/>
              </a:rPr>
              <a:t>Open() : Ouvrir la base de données en lecture ou en écriture </a:t>
            </a:r>
          </a:p>
          <a:p>
            <a:pPr lvl="1"/>
            <a:r>
              <a:rPr lang="fr-FR" sz="1400" dirty="0" err="1" smtClean="0"/>
              <a:t>Query</a:t>
            </a:r>
            <a:r>
              <a:rPr lang="fr-FR" sz="1400" dirty="0" smtClean="0"/>
              <a:t>() : Pour exécuter des requêtes SQL </a:t>
            </a:r>
          </a:p>
          <a:p>
            <a:pPr lvl="1"/>
            <a:r>
              <a:rPr lang="fr-FR" sz="1400" dirty="0" smtClean="0">
                <a:effectLst/>
              </a:rPr>
              <a:t>Update () : Fermer </a:t>
            </a:r>
            <a:r>
              <a:rPr lang="fr-FR" sz="1400" dirty="0" err="1" smtClean="0">
                <a:effectLst/>
              </a:rPr>
              <a:t>dla</a:t>
            </a:r>
            <a:r>
              <a:rPr lang="fr-FR" sz="1400" dirty="0" smtClean="0">
                <a:effectLst/>
              </a:rPr>
              <a:t> base </a:t>
            </a:r>
          </a:p>
          <a:p>
            <a:pPr lvl="1"/>
            <a:r>
              <a:rPr lang="fr-FR" sz="1400" dirty="0" smtClean="0"/>
              <a:t>Close() : Fermer une </a:t>
            </a:r>
            <a:r>
              <a:rPr lang="fr-FR" sz="1400" dirty="0" err="1" smtClean="0"/>
              <a:t>connection</a:t>
            </a:r>
            <a:r>
              <a:rPr lang="fr-FR" sz="1400" dirty="0" smtClean="0"/>
              <a:t> à la base </a:t>
            </a:r>
          </a:p>
          <a:p>
            <a:endParaRPr lang="fr-FR" sz="1800" dirty="0"/>
          </a:p>
          <a:p>
            <a:r>
              <a:rPr lang="fr-FR" sz="1800" dirty="0" smtClean="0"/>
              <a:t>Plus spécifiquement elle propose des méthodes génériques pour les requêtes CRUD : </a:t>
            </a:r>
            <a:r>
              <a:rPr lang="fr-FR" sz="1800" dirty="0" err="1" smtClean="0"/>
              <a:t>Create</a:t>
            </a:r>
            <a:r>
              <a:rPr lang="fr-FR" sz="1800" dirty="0" smtClean="0"/>
              <a:t>, </a:t>
            </a:r>
            <a:r>
              <a:rPr lang="fr-FR" sz="1800" dirty="0" err="1" smtClean="0"/>
              <a:t>read</a:t>
            </a:r>
            <a:r>
              <a:rPr lang="fr-FR" sz="1800" dirty="0" smtClean="0"/>
              <a:t>, update, </a:t>
            </a:r>
            <a:r>
              <a:rPr lang="fr-FR" sz="1800" dirty="0" err="1" smtClean="0"/>
              <a:t>delete</a:t>
            </a:r>
            <a:r>
              <a:rPr lang="fr-FR" sz="1800" dirty="0" smtClean="0"/>
              <a:t>. </a:t>
            </a:r>
          </a:p>
          <a:p>
            <a:endParaRPr lang="fr-FR" sz="1800" dirty="0"/>
          </a:p>
          <a:p>
            <a:r>
              <a:rPr lang="fr-FR" sz="1800" dirty="0" smtClean="0"/>
              <a:t>En addition elle propose </a:t>
            </a:r>
            <a:r>
              <a:rPr lang="fr-FR" sz="1800" dirty="0" err="1" smtClean="0"/>
              <a:t>execSQL</a:t>
            </a:r>
            <a:r>
              <a:rPr lang="fr-FR" sz="1800" dirty="0" smtClean="0"/>
              <a:t> permettant d’exécuter des requêtes SQL natives. </a:t>
            </a:r>
          </a:p>
          <a:p>
            <a:endParaRPr lang="fr-FR" sz="1800" dirty="0"/>
          </a:p>
          <a:p>
            <a:endParaRPr lang="fr-FR" sz="1800" dirty="0" smtClean="0"/>
          </a:p>
          <a:p>
            <a:endParaRPr lang="fr-FR" sz="18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87111770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endParaRPr lang="fr-FR" sz="1800" b="1" dirty="0" smtClean="0">
              <a:solidFill>
                <a:srgbClr val="000000"/>
              </a:solidFill>
              <a:latin typeface="Courier New"/>
            </a:endParaRPr>
          </a:p>
          <a:p>
            <a:pPr marL="109728" indent="0">
              <a:buNone/>
            </a:pPr>
            <a:r>
              <a:rPr lang="fr-FR" sz="1800" b="1" dirty="0" smtClean="0">
                <a:solidFill>
                  <a:srgbClr val="000000"/>
                </a:solidFill>
                <a:latin typeface="Courier New"/>
              </a:rPr>
              <a:t>Création d’une table dans la base de données</a:t>
            </a:r>
          </a:p>
          <a:p>
            <a:pPr marL="109728" indent="0">
              <a:buNone/>
            </a:pPr>
            <a:endParaRPr lang="fr-FR" sz="1800" b="1" dirty="0" smtClean="0">
              <a:solidFill>
                <a:srgbClr val="000000"/>
              </a:solidFill>
              <a:latin typeface="Courier New"/>
            </a:endParaRPr>
          </a:p>
          <a:p>
            <a:pPr marL="109728" indent="0">
              <a:buNone/>
            </a:pPr>
            <a:r>
              <a:rPr lang="fr-FR" sz="1800" dirty="0" smtClean="0">
                <a:solidFill>
                  <a:srgbClr val="000000"/>
                </a:solidFill>
                <a:latin typeface="Courier New"/>
              </a:rPr>
              <a:t>@</a:t>
            </a:r>
            <a:r>
              <a:rPr lang="fr-FR" sz="1800" dirty="0" err="1">
                <a:solidFill>
                  <a:srgbClr val="000000"/>
                </a:solidFill>
                <a:latin typeface="Courier New"/>
              </a:rPr>
              <a:t>Override</a:t>
            </a:r>
            <a:r>
              <a:rPr lang="fr-FR" sz="1800" dirty="0">
                <a:solidFill>
                  <a:srgbClr val="000000"/>
                </a:solidFill>
                <a:latin typeface="Courier New"/>
              </a:rPr>
              <a:t> </a:t>
            </a:r>
            <a:endParaRPr lang="fr-FR" sz="1800" dirty="0" smtClean="0">
              <a:solidFill>
                <a:srgbClr val="000000"/>
              </a:solidFill>
              <a:latin typeface="Courier New"/>
            </a:endParaRPr>
          </a:p>
          <a:p>
            <a:pPr marL="109728" indent="0">
              <a:buNone/>
            </a:pPr>
            <a:r>
              <a:rPr lang="fr-FR" sz="1800" dirty="0" smtClean="0">
                <a:solidFill>
                  <a:srgbClr val="8000FF"/>
                </a:solidFill>
                <a:latin typeface="Courier New"/>
              </a:rPr>
              <a:t>public</a:t>
            </a:r>
            <a:r>
              <a:rPr lang="fr-FR" sz="1800" dirty="0" smtClean="0">
                <a:solidFill>
                  <a:srgbClr val="000000"/>
                </a:solidFill>
                <a:latin typeface="Courier New"/>
              </a:rPr>
              <a:t> </a:t>
            </a:r>
            <a:r>
              <a:rPr lang="fr-FR" sz="1800" dirty="0" err="1">
                <a:solidFill>
                  <a:srgbClr val="8000FF"/>
                </a:solidFill>
                <a:latin typeface="Courier New"/>
              </a:rPr>
              <a:t>void</a:t>
            </a:r>
            <a:r>
              <a:rPr lang="fr-FR" sz="1800" dirty="0">
                <a:solidFill>
                  <a:srgbClr val="000000"/>
                </a:solidFill>
                <a:latin typeface="Courier New"/>
              </a:rPr>
              <a:t> </a:t>
            </a:r>
            <a:r>
              <a:rPr lang="fr-FR" sz="1800" dirty="0" err="1">
                <a:solidFill>
                  <a:srgbClr val="000000"/>
                </a:solidFill>
                <a:latin typeface="Courier New"/>
              </a:rPr>
              <a:t>onCreate</a:t>
            </a:r>
            <a:r>
              <a:rPr lang="fr-FR" sz="1800" b="1" dirty="0">
                <a:solidFill>
                  <a:srgbClr val="000080"/>
                </a:solidFill>
                <a:latin typeface="Courier New"/>
              </a:rPr>
              <a:t>(</a:t>
            </a:r>
            <a:r>
              <a:rPr lang="fr-FR" sz="1800" dirty="0" err="1">
                <a:solidFill>
                  <a:srgbClr val="000000"/>
                </a:solidFill>
                <a:latin typeface="Courier New"/>
              </a:rPr>
              <a:t>SQLiteDatabase</a:t>
            </a:r>
            <a:r>
              <a:rPr lang="fr-FR" sz="1800" dirty="0">
                <a:solidFill>
                  <a:srgbClr val="000000"/>
                </a:solidFill>
                <a:latin typeface="Courier New"/>
              </a:rPr>
              <a:t> </a:t>
            </a:r>
            <a:r>
              <a:rPr lang="fr-FR" sz="1800" dirty="0" err="1">
                <a:solidFill>
                  <a:srgbClr val="000000"/>
                </a:solidFill>
                <a:latin typeface="Courier New"/>
              </a:rPr>
              <a:t>db</a:t>
            </a:r>
            <a:r>
              <a:rPr lang="fr-FR" sz="1800" b="1" dirty="0">
                <a:solidFill>
                  <a:srgbClr val="000080"/>
                </a:solidFill>
                <a:latin typeface="Courier New"/>
              </a:rPr>
              <a:t>)</a:t>
            </a:r>
            <a:r>
              <a:rPr lang="fr-FR" sz="1800" dirty="0">
                <a:solidFill>
                  <a:srgbClr val="000000"/>
                </a:solidFill>
                <a:latin typeface="Courier New"/>
              </a:rPr>
              <a:t> </a:t>
            </a:r>
            <a:endParaRPr lang="fr-FR" sz="1800" dirty="0" smtClean="0">
              <a:solidFill>
                <a:srgbClr val="000000"/>
              </a:solidFill>
              <a:latin typeface="Courier New"/>
            </a:endParaRPr>
          </a:p>
          <a:p>
            <a:pPr marL="109728" indent="0">
              <a:buNone/>
            </a:pPr>
            <a:r>
              <a:rPr lang="fr-FR" sz="1800" b="1" dirty="0" smtClean="0">
                <a:solidFill>
                  <a:srgbClr val="000080"/>
                </a:solidFill>
                <a:latin typeface="Courier New"/>
              </a:rPr>
              <a:t>{</a:t>
            </a:r>
          </a:p>
          <a:p>
            <a:pPr marL="109728" indent="0">
              <a:buNone/>
            </a:pPr>
            <a:r>
              <a:rPr lang="fr-FR" sz="1800" dirty="0" smtClean="0">
                <a:solidFill>
                  <a:srgbClr val="000000"/>
                </a:solidFill>
                <a:latin typeface="Courier New"/>
              </a:rPr>
              <a:t>	String </a:t>
            </a:r>
            <a:r>
              <a:rPr lang="fr-FR" sz="1800" dirty="0">
                <a:solidFill>
                  <a:srgbClr val="000000"/>
                </a:solidFill>
                <a:latin typeface="Courier New"/>
              </a:rPr>
              <a:t>script </a:t>
            </a:r>
            <a:r>
              <a:rPr lang="fr-FR" sz="1800" b="1" dirty="0">
                <a:solidFill>
                  <a:srgbClr val="000080"/>
                </a:solidFill>
                <a:latin typeface="Courier New"/>
              </a:rPr>
              <a:t>=</a:t>
            </a:r>
            <a:r>
              <a:rPr lang="fr-FR" sz="1800" dirty="0">
                <a:solidFill>
                  <a:srgbClr val="000000"/>
                </a:solidFill>
                <a:latin typeface="Courier New"/>
              </a:rPr>
              <a:t> </a:t>
            </a:r>
            <a:r>
              <a:rPr lang="fr-FR" sz="1800" dirty="0">
                <a:solidFill>
                  <a:srgbClr val="808080"/>
                </a:solidFill>
                <a:latin typeface="Courier New"/>
              </a:rPr>
              <a:t>"CREATE TABLE </a:t>
            </a:r>
            <a:r>
              <a:rPr lang="fr-FR" sz="1800" dirty="0" err="1">
                <a:solidFill>
                  <a:srgbClr val="808080"/>
                </a:solidFill>
                <a:latin typeface="Courier New"/>
              </a:rPr>
              <a:t>categorie</a:t>
            </a:r>
            <a:r>
              <a:rPr lang="fr-FR" sz="1800" dirty="0">
                <a:solidFill>
                  <a:srgbClr val="808080"/>
                </a:solidFill>
                <a:latin typeface="Courier New"/>
              </a:rPr>
              <a:t>( "</a:t>
            </a:r>
            <a:r>
              <a:rPr lang="fr-FR" sz="1800" dirty="0">
                <a:solidFill>
                  <a:srgbClr val="000000"/>
                </a:solidFill>
                <a:latin typeface="Courier New"/>
              </a:rPr>
              <a:t> </a:t>
            </a:r>
            <a:r>
              <a:rPr lang="fr-FR" sz="1800" dirty="0" smtClean="0">
                <a:solidFill>
                  <a:srgbClr val="000000"/>
                </a:solidFill>
                <a:latin typeface="Courier New"/>
              </a:rPr>
              <a:t>	</a:t>
            </a:r>
            <a:r>
              <a:rPr lang="fr-FR" sz="1800" b="1" dirty="0" smtClean="0">
                <a:solidFill>
                  <a:srgbClr val="000080"/>
                </a:solidFill>
                <a:latin typeface="Courier New"/>
              </a:rPr>
              <a:t>+</a:t>
            </a:r>
            <a:r>
              <a:rPr lang="fr-FR" sz="1800" dirty="0" smtClean="0">
                <a:solidFill>
                  <a:srgbClr val="000000"/>
                </a:solidFill>
                <a:latin typeface="Courier New"/>
              </a:rPr>
              <a:t> </a:t>
            </a:r>
            <a:r>
              <a:rPr lang="fr-FR" sz="1800" dirty="0">
                <a:solidFill>
                  <a:srgbClr val="808080"/>
                </a:solidFill>
                <a:latin typeface="Courier New"/>
              </a:rPr>
              <a:t>" nom TEXT, </a:t>
            </a:r>
            <a:r>
              <a:rPr lang="fr-FR" sz="1800" dirty="0" smtClean="0">
                <a:solidFill>
                  <a:srgbClr val="808080"/>
                </a:solidFill>
                <a:latin typeface="Courier New"/>
              </a:rPr>
              <a:t>"</a:t>
            </a:r>
            <a:r>
              <a:rPr lang="fr-FR" sz="1800" dirty="0" smtClean="0">
                <a:solidFill>
                  <a:srgbClr val="000000"/>
                </a:solidFill>
                <a:latin typeface="Courier New"/>
              </a:rPr>
              <a:t> </a:t>
            </a:r>
            <a:r>
              <a:rPr lang="fr-FR" sz="1800" b="1" dirty="0">
                <a:solidFill>
                  <a:srgbClr val="000080"/>
                </a:solidFill>
                <a:latin typeface="Courier New"/>
              </a:rPr>
              <a:t>+</a:t>
            </a:r>
            <a:r>
              <a:rPr lang="fr-FR" sz="1800" dirty="0">
                <a:solidFill>
                  <a:srgbClr val="000000"/>
                </a:solidFill>
                <a:latin typeface="Courier New"/>
              </a:rPr>
              <a:t> </a:t>
            </a:r>
            <a:endParaRPr lang="fr-FR" sz="1800" dirty="0" smtClean="0">
              <a:solidFill>
                <a:srgbClr val="000000"/>
              </a:solidFill>
              <a:latin typeface="Courier New"/>
            </a:endParaRPr>
          </a:p>
          <a:p>
            <a:pPr marL="109728" indent="0">
              <a:buNone/>
            </a:pPr>
            <a:r>
              <a:rPr lang="fr-FR" sz="1800" dirty="0" smtClean="0">
                <a:solidFill>
                  <a:srgbClr val="808080"/>
                </a:solidFill>
                <a:latin typeface="Courier New"/>
              </a:rPr>
              <a:t>	"description TEXT"</a:t>
            </a:r>
            <a:r>
              <a:rPr lang="fr-FR" sz="1800" dirty="0" smtClean="0">
                <a:solidFill>
                  <a:srgbClr val="000000"/>
                </a:solidFill>
                <a:latin typeface="Courier New"/>
              </a:rPr>
              <a:t> </a:t>
            </a:r>
            <a:r>
              <a:rPr lang="fr-FR" sz="1800" b="1" dirty="0">
                <a:solidFill>
                  <a:srgbClr val="000080"/>
                </a:solidFill>
                <a:latin typeface="Courier New"/>
              </a:rPr>
              <a:t>+</a:t>
            </a:r>
            <a:r>
              <a:rPr lang="fr-FR" sz="1800" dirty="0">
                <a:solidFill>
                  <a:srgbClr val="000000"/>
                </a:solidFill>
                <a:latin typeface="Courier New"/>
              </a:rPr>
              <a:t> </a:t>
            </a:r>
            <a:endParaRPr lang="fr-FR" sz="1800" dirty="0" smtClean="0">
              <a:solidFill>
                <a:srgbClr val="000000"/>
              </a:solidFill>
              <a:latin typeface="Courier New"/>
            </a:endParaRPr>
          </a:p>
          <a:p>
            <a:pPr marL="109728" indent="0">
              <a:buNone/>
            </a:pPr>
            <a:r>
              <a:rPr lang="fr-FR" sz="1800" dirty="0" smtClean="0">
                <a:solidFill>
                  <a:srgbClr val="808080"/>
                </a:solidFill>
                <a:latin typeface="Courier New"/>
              </a:rPr>
              <a:t>	"</a:t>
            </a:r>
            <a:r>
              <a:rPr lang="fr-FR" sz="1800" dirty="0">
                <a:solidFill>
                  <a:srgbClr val="808080"/>
                </a:solidFill>
                <a:latin typeface="Courier New"/>
              </a:rPr>
              <a:t>id INTEGER PRIMARY KEY </a:t>
            </a:r>
            <a:r>
              <a:rPr lang="fr-FR" sz="1800" dirty="0" smtClean="0">
                <a:solidFill>
                  <a:srgbClr val="808080"/>
                </a:solidFill>
                <a:latin typeface="Courier New"/>
              </a:rPr>
              <a:t>AUTOINCREMENT);"</a:t>
            </a:r>
            <a:r>
              <a:rPr lang="fr-FR" sz="1800" b="1" dirty="0" smtClean="0">
                <a:solidFill>
                  <a:srgbClr val="000080"/>
                </a:solidFill>
                <a:latin typeface="Courier New"/>
              </a:rPr>
              <a:t>;</a:t>
            </a:r>
            <a:r>
              <a:rPr lang="fr-FR" sz="1800" dirty="0" smtClean="0">
                <a:solidFill>
                  <a:srgbClr val="000000"/>
                </a:solidFill>
                <a:latin typeface="Courier New"/>
              </a:rPr>
              <a:t> 	</a:t>
            </a:r>
            <a:r>
              <a:rPr lang="fr-FR" sz="1800" dirty="0" err="1" smtClean="0">
                <a:solidFill>
                  <a:srgbClr val="000000"/>
                </a:solidFill>
                <a:latin typeface="Courier New"/>
              </a:rPr>
              <a:t>db</a:t>
            </a:r>
            <a:r>
              <a:rPr lang="fr-FR" sz="1800" b="1" dirty="0" err="1" smtClean="0">
                <a:solidFill>
                  <a:srgbClr val="000080"/>
                </a:solidFill>
                <a:latin typeface="Courier New"/>
              </a:rPr>
              <a:t>.</a:t>
            </a:r>
            <a:r>
              <a:rPr lang="fr-FR" sz="1800" dirty="0" err="1" smtClean="0">
                <a:solidFill>
                  <a:srgbClr val="000000"/>
                </a:solidFill>
                <a:latin typeface="Courier New"/>
              </a:rPr>
              <a:t>execSQL</a:t>
            </a:r>
            <a:r>
              <a:rPr lang="fr-FR" sz="1800" b="1" dirty="0" smtClean="0">
                <a:solidFill>
                  <a:srgbClr val="000080"/>
                </a:solidFill>
                <a:latin typeface="Courier New"/>
              </a:rPr>
              <a:t>(</a:t>
            </a:r>
            <a:r>
              <a:rPr lang="fr-FR" sz="1800" dirty="0" smtClean="0">
                <a:solidFill>
                  <a:srgbClr val="000000"/>
                </a:solidFill>
                <a:latin typeface="Courier New"/>
              </a:rPr>
              <a:t>script</a:t>
            </a:r>
            <a:r>
              <a:rPr lang="fr-FR" sz="1800" b="1" dirty="0">
                <a:solidFill>
                  <a:srgbClr val="000080"/>
                </a:solidFill>
                <a:latin typeface="Courier New"/>
              </a:rPr>
              <a:t>);</a:t>
            </a:r>
            <a:r>
              <a:rPr lang="fr-FR" sz="1800" dirty="0">
                <a:solidFill>
                  <a:srgbClr val="000000"/>
                </a:solidFill>
                <a:latin typeface="Courier New"/>
              </a:rPr>
              <a:t> </a:t>
            </a:r>
            <a:endParaRPr lang="fr-FR" sz="1800" dirty="0" smtClean="0">
              <a:solidFill>
                <a:srgbClr val="000000"/>
              </a:solidFill>
              <a:latin typeface="Courier New"/>
            </a:endParaRPr>
          </a:p>
          <a:p>
            <a:pPr marL="109728" indent="0">
              <a:buNone/>
            </a:pPr>
            <a:r>
              <a:rPr lang="fr-FR" sz="1800" b="1" dirty="0" smtClean="0">
                <a:solidFill>
                  <a:srgbClr val="000080"/>
                </a:solidFill>
                <a:latin typeface="Courier New"/>
              </a:rPr>
              <a:t>}</a:t>
            </a:r>
            <a:endParaRPr lang="fr-FR" sz="1800" dirty="0"/>
          </a:p>
          <a:p>
            <a:pPr marL="109728" indent="0">
              <a:buNone/>
            </a:pPr>
            <a:endParaRPr lang="en-US" sz="1800" dirty="0" smtClean="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99113710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endParaRPr lang="fr-FR" sz="1800" b="1" dirty="0" smtClean="0">
              <a:solidFill>
                <a:srgbClr val="000000"/>
              </a:solidFill>
              <a:latin typeface="Courier New"/>
            </a:endParaRPr>
          </a:p>
          <a:p>
            <a:r>
              <a:rPr lang="fr-FR" sz="2000" dirty="0"/>
              <a:t>Accéder à la base : </a:t>
            </a:r>
            <a:endParaRPr lang="fr-FR" sz="2000" dirty="0" smtClean="0"/>
          </a:p>
          <a:p>
            <a:pPr marL="109728" indent="0">
              <a:buNone/>
            </a:pPr>
            <a:endParaRPr lang="fr-FR" sz="1400" dirty="0" smtClean="0">
              <a:solidFill>
                <a:srgbClr val="000000"/>
              </a:solidFill>
              <a:latin typeface="Courier New"/>
            </a:endParaRPr>
          </a:p>
          <a:p>
            <a:pPr marL="109728" indent="0">
              <a:buNone/>
            </a:pPr>
            <a:endParaRPr lang="fr-FR" sz="1400" dirty="0">
              <a:solidFill>
                <a:srgbClr val="000000"/>
              </a:solidFill>
              <a:latin typeface="Courier New"/>
            </a:endParaRPr>
          </a:p>
          <a:p>
            <a:pPr marL="109728" indent="0">
              <a:buNone/>
            </a:pPr>
            <a:r>
              <a:rPr lang="fr-FR" sz="1400" dirty="0" err="1" smtClean="0">
                <a:solidFill>
                  <a:srgbClr val="000000"/>
                </a:solidFill>
                <a:latin typeface="Courier New"/>
              </a:rPr>
              <a:t>myDB</a:t>
            </a:r>
            <a:r>
              <a:rPr lang="fr-FR" sz="1400" dirty="0" smtClean="0">
                <a:solidFill>
                  <a:srgbClr val="000000"/>
                </a:solidFill>
                <a:latin typeface="Courier New"/>
              </a:rPr>
              <a:t> </a:t>
            </a:r>
            <a:r>
              <a:rPr lang="fr-FR" sz="1400" dirty="0" err="1" smtClean="0">
                <a:solidFill>
                  <a:srgbClr val="000000"/>
                </a:solidFill>
                <a:latin typeface="Courier New"/>
              </a:rPr>
              <a:t>helper</a:t>
            </a:r>
            <a:r>
              <a:rPr lang="fr-FR" sz="1400" dirty="0" smtClean="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FF"/>
                </a:solidFill>
                <a:latin typeface="Courier New"/>
              </a:rPr>
              <a:t>new</a:t>
            </a:r>
            <a:r>
              <a:rPr lang="fr-FR" sz="1400" dirty="0">
                <a:solidFill>
                  <a:srgbClr val="000000"/>
                </a:solidFill>
                <a:latin typeface="Courier New"/>
              </a:rPr>
              <a:t> </a:t>
            </a:r>
            <a:r>
              <a:rPr lang="fr-FR" sz="1400" dirty="0" err="1">
                <a:solidFill>
                  <a:srgbClr val="000000"/>
                </a:solidFill>
                <a:latin typeface="Courier New"/>
              </a:rPr>
              <a:t>myDB</a:t>
            </a:r>
            <a:r>
              <a:rPr lang="fr-FR" sz="1400" b="1" dirty="0">
                <a:solidFill>
                  <a:srgbClr val="000080"/>
                </a:solidFill>
                <a:latin typeface="Courier New"/>
              </a:rPr>
              <a:t>(</a:t>
            </a:r>
            <a:r>
              <a:rPr lang="fr-FR" sz="1400" dirty="0" err="1">
                <a:solidFill>
                  <a:srgbClr val="000000"/>
                </a:solidFill>
                <a:latin typeface="Courier New"/>
              </a:rPr>
              <a:t>HomeActivity</a:t>
            </a:r>
            <a:r>
              <a:rPr lang="fr-FR" sz="1400" b="1" dirty="0" err="1">
                <a:solidFill>
                  <a:srgbClr val="000080"/>
                </a:solidFill>
                <a:latin typeface="Courier New"/>
              </a:rPr>
              <a:t>.</a:t>
            </a:r>
            <a:r>
              <a:rPr lang="fr-FR" sz="1400" b="1" dirty="0" err="1">
                <a:solidFill>
                  <a:srgbClr val="0000FF"/>
                </a:solidFill>
                <a:latin typeface="Courier New"/>
              </a:rPr>
              <a:t>this</a:t>
            </a:r>
            <a:r>
              <a:rPr lang="fr-FR" sz="1400" b="1" dirty="0">
                <a:solidFill>
                  <a:srgbClr val="000080"/>
                </a:solidFill>
                <a:latin typeface="Courier New"/>
              </a:rPr>
              <a:t>,</a:t>
            </a:r>
            <a:r>
              <a:rPr lang="fr-FR" sz="1400" dirty="0">
                <a:solidFill>
                  <a:srgbClr val="000000"/>
                </a:solidFill>
                <a:latin typeface="Courier New"/>
              </a:rPr>
              <a:t> </a:t>
            </a:r>
            <a:r>
              <a:rPr lang="fr-FR" sz="1400" dirty="0">
                <a:solidFill>
                  <a:srgbClr val="808080"/>
                </a:solidFill>
                <a:latin typeface="Courier New"/>
              </a:rPr>
              <a:t>"</a:t>
            </a:r>
            <a:r>
              <a:rPr lang="fr-FR" sz="1400" dirty="0" err="1">
                <a:solidFill>
                  <a:srgbClr val="808080"/>
                </a:solidFill>
                <a:latin typeface="Courier New"/>
              </a:rPr>
              <a:t>myDB</a:t>
            </a:r>
            <a:r>
              <a:rPr lang="fr-FR" sz="1400" dirty="0">
                <a:solidFill>
                  <a:srgbClr val="808080"/>
                </a:solidFill>
                <a:latin typeface="Courier New"/>
              </a:rPr>
              <a:t>"</a:t>
            </a:r>
            <a:r>
              <a:rPr lang="fr-FR" sz="1400" b="1" dirty="0">
                <a:solidFill>
                  <a:srgbClr val="000080"/>
                </a:solidFill>
                <a:latin typeface="Courier New"/>
              </a:rPr>
              <a:t>,</a:t>
            </a:r>
            <a:r>
              <a:rPr lang="fr-FR" sz="1400" dirty="0">
                <a:solidFill>
                  <a:srgbClr val="000000"/>
                </a:solidFill>
                <a:latin typeface="Courier New"/>
              </a:rPr>
              <a:t> </a:t>
            </a:r>
            <a:r>
              <a:rPr lang="fr-FR" sz="1400" b="1" dirty="0" err="1">
                <a:solidFill>
                  <a:srgbClr val="0000FF"/>
                </a:solidFill>
                <a:latin typeface="Courier New"/>
              </a:rPr>
              <a:t>null</a:t>
            </a:r>
            <a:r>
              <a:rPr lang="fr-FR" sz="1400" b="1" dirty="0">
                <a:solidFill>
                  <a:srgbClr val="000080"/>
                </a:solidFill>
                <a:latin typeface="Courier New"/>
              </a:rPr>
              <a:t>,</a:t>
            </a:r>
            <a:r>
              <a:rPr lang="fr-FR" sz="1400" dirty="0">
                <a:solidFill>
                  <a:srgbClr val="000000"/>
                </a:solidFill>
                <a:latin typeface="Courier New"/>
              </a:rPr>
              <a:t> </a:t>
            </a:r>
            <a:r>
              <a:rPr lang="fr-FR" sz="1400" dirty="0">
                <a:solidFill>
                  <a:srgbClr val="FF8000"/>
                </a:solidFill>
                <a:latin typeface="Courier New"/>
              </a:rPr>
              <a:t>1</a:t>
            </a:r>
            <a:r>
              <a:rPr lang="fr-FR" sz="1400" b="1" dirty="0" smtClean="0">
                <a:solidFill>
                  <a:srgbClr val="000080"/>
                </a:solidFill>
                <a:latin typeface="Courier New"/>
              </a:rPr>
              <a:t>);</a:t>
            </a:r>
          </a:p>
          <a:p>
            <a:pPr marL="109728" indent="0">
              <a:buNone/>
            </a:pPr>
            <a:endParaRPr lang="fr-FR" sz="1400" b="1" dirty="0">
              <a:solidFill>
                <a:srgbClr val="000080"/>
              </a:solidFill>
              <a:latin typeface="Courier New"/>
            </a:endParaRPr>
          </a:p>
          <a:p>
            <a:pPr lvl="0">
              <a:buClr>
                <a:srgbClr val="2DA2BF"/>
              </a:buClr>
            </a:pPr>
            <a:r>
              <a:rPr lang="fr-FR" sz="2000" dirty="0" smtClean="0">
                <a:solidFill>
                  <a:prstClr val="black"/>
                </a:solidFill>
              </a:rPr>
              <a:t>Ouvrir la base de données en écriture </a:t>
            </a:r>
          </a:p>
          <a:p>
            <a:pPr marL="109728" indent="0">
              <a:buNone/>
            </a:pPr>
            <a:r>
              <a:rPr lang="fr-FR" sz="1600" dirty="0" err="1">
                <a:solidFill>
                  <a:srgbClr val="000000"/>
                </a:solidFill>
                <a:latin typeface="Courier New"/>
              </a:rPr>
              <a:t>SQLiteDatabase</a:t>
            </a:r>
            <a:r>
              <a:rPr lang="fr-FR" sz="1600" dirty="0">
                <a:solidFill>
                  <a:srgbClr val="000000"/>
                </a:solidFill>
                <a:latin typeface="Courier New"/>
              </a:rPr>
              <a:t> </a:t>
            </a:r>
            <a:r>
              <a:rPr lang="fr-FR" sz="1600" dirty="0" err="1" smtClean="0">
                <a:solidFill>
                  <a:srgbClr val="000000"/>
                </a:solidFill>
                <a:latin typeface="Courier New"/>
              </a:rPr>
              <a:t>db</a:t>
            </a:r>
            <a:r>
              <a:rPr lang="fr-FR" sz="1600" dirty="0" smtClean="0">
                <a:solidFill>
                  <a:srgbClr val="000000"/>
                </a:solidFill>
                <a:latin typeface="Courier New"/>
              </a:rPr>
              <a:t> </a:t>
            </a:r>
            <a:r>
              <a:rPr lang="fr-FR" sz="1600" b="1" dirty="0" smtClean="0">
                <a:solidFill>
                  <a:srgbClr val="000080"/>
                </a:solidFill>
                <a:latin typeface="Courier New"/>
              </a:rPr>
              <a:t>=</a:t>
            </a:r>
            <a:r>
              <a:rPr lang="fr-FR" sz="1600" dirty="0" smtClean="0">
                <a:solidFill>
                  <a:srgbClr val="000000"/>
                </a:solidFill>
                <a:latin typeface="Courier New"/>
              </a:rPr>
              <a:t> </a:t>
            </a:r>
            <a:r>
              <a:rPr lang="fr-FR" sz="1600" dirty="0" err="1" smtClean="0">
                <a:solidFill>
                  <a:srgbClr val="000000"/>
                </a:solidFill>
                <a:latin typeface="Courier New"/>
              </a:rPr>
              <a:t>db</a:t>
            </a:r>
            <a:r>
              <a:rPr lang="fr-FR" sz="1600" b="1" dirty="0" err="1" smtClean="0">
                <a:solidFill>
                  <a:srgbClr val="000080"/>
                </a:solidFill>
                <a:latin typeface="Courier New"/>
              </a:rPr>
              <a:t>.</a:t>
            </a:r>
            <a:r>
              <a:rPr lang="fr-FR" sz="1600" dirty="0" err="1" smtClean="0">
                <a:solidFill>
                  <a:srgbClr val="000000"/>
                </a:solidFill>
                <a:latin typeface="Courier New"/>
              </a:rPr>
              <a:t>getWritableDatabase</a:t>
            </a:r>
            <a:r>
              <a:rPr lang="fr-FR" sz="1600" b="1" dirty="0" smtClean="0">
                <a:solidFill>
                  <a:srgbClr val="000080"/>
                </a:solidFill>
                <a:latin typeface="Courier New"/>
              </a:rPr>
              <a:t>();</a:t>
            </a:r>
          </a:p>
          <a:p>
            <a:pPr marL="109728" indent="0">
              <a:buNone/>
            </a:pPr>
            <a:endParaRPr lang="fr-FR" sz="1600" dirty="0"/>
          </a:p>
          <a:p>
            <a:pPr lvl="0">
              <a:buClr>
                <a:srgbClr val="2DA2BF"/>
              </a:buClr>
            </a:pPr>
            <a:r>
              <a:rPr lang="fr-FR" sz="2000" dirty="0">
                <a:solidFill>
                  <a:prstClr val="black"/>
                </a:solidFill>
              </a:rPr>
              <a:t>Ouvrir la base de données en </a:t>
            </a:r>
            <a:r>
              <a:rPr lang="fr-FR" sz="2000" dirty="0" smtClean="0">
                <a:solidFill>
                  <a:prstClr val="black"/>
                </a:solidFill>
              </a:rPr>
              <a:t>lecture </a:t>
            </a:r>
            <a:endParaRPr lang="fr-FR" sz="2000" dirty="0">
              <a:solidFill>
                <a:prstClr val="black"/>
              </a:solidFill>
            </a:endParaRPr>
          </a:p>
          <a:p>
            <a:pPr marL="109728" indent="0">
              <a:buNone/>
            </a:pPr>
            <a:r>
              <a:rPr lang="fr-FR" sz="1600" dirty="0" err="1">
                <a:solidFill>
                  <a:srgbClr val="000000"/>
                </a:solidFill>
                <a:latin typeface="Courier New"/>
              </a:rPr>
              <a:t>SQLiteDatabase</a:t>
            </a:r>
            <a:r>
              <a:rPr lang="fr-FR" sz="1600" dirty="0">
                <a:solidFill>
                  <a:srgbClr val="000000"/>
                </a:solidFill>
                <a:latin typeface="Courier New"/>
              </a:rPr>
              <a:t> </a:t>
            </a:r>
            <a:r>
              <a:rPr lang="fr-FR" sz="1600" dirty="0" err="1">
                <a:solidFill>
                  <a:srgbClr val="000000"/>
                </a:solidFill>
                <a:latin typeface="Courier New"/>
              </a:rPr>
              <a:t>db</a:t>
            </a:r>
            <a:r>
              <a:rPr lang="fr-FR" sz="1600" dirty="0">
                <a:solidFill>
                  <a:srgbClr val="000000"/>
                </a:solidFill>
                <a:latin typeface="Courier New"/>
              </a:rPr>
              <a:t> </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db</a:t>
            </a:r>
            <a:r>
              <a:rPr lang="fr-FR" sz="1600" b="1" dirty="0" err="1">
                <a:solidFill>
                  <a:srgbClr val="000080"/>
                </a:solidFill>
                <a:latin typeface="Courier New"/>
              </a:rPr>
              <a:t>.</a:t>
            </a:r>
            <a:r>
              <a:rPr lang="fr-FR" sz="1600" dirty="0" err="1">
                <a:solidFill>
                  <a:srgbClr val="000000"/>
                </a:solidFill>
                <a:latin typeface="Courier New"/>
              </a:rPr>
              <a:t>getReadableDatabase</a:t>
            </a:r>
            <a:r>
              <a:rPr lang="fr-FR" sz="1600" b="1" dirty="0">
                <a:solidFill>
                  <a:srgbClr val="000080"/>
                </a:solidFill>
                <a:latin typeface="Courier New"/>
              </a:rPr>
              <a:t>();</a:t>
            </a:r>
          </a:p>
          <a:p>
            <a:pPr marL="109728" indent="0">
              <a:buNone/>
            </a:pPr>
            <a:r>
              <a:rPr lang="fr-FR" sz="1400" dirty="0" smtClean="0">
                <a:solidFill>
                  <a:srgbClr val="000000"/>
                </a:solidFill>
                <a:latin typeface="Courier New"/>
              </a:rPr>
              <a:t> </a:t>
            </a:r>
            <a:endParaRPr lang="fr-FR" sz="1400" dirty="0"/>
          </a:p>
          <a:p>
            <a:pPr marL="109728" indent="0">
              <a:buNone/>
            </a:pPr>
            <a:endParaRPr lang="fr-FR" sz="2000" dirty="0"/>
          </a:p>
          <a:p>
            <a:pPr marL="109728" indent="0">
              <a:buNone/>
            </a:pPr>
            <a:endParaRPr lang="fr-FR" sz="1800" b="1" dirty="0" smtClean="0">
              <a:solidFill>
                <a:srgbClr val="000000"/>
              </a:solidFill>
              <a:latin typeface="Courier New"/>
            </a:endParaRPr>
          </a:p>
          <a:p>
            <a:pPr marL="109728" indent="0">
              <a:buNone/>
            </a:pPr>
            <a:endParaRPr lang="fr-FR" sz="1800" dirty="0" smtClean="0">
              <a:solidFill>
                <a:srgbClr val="000000"/>
              </a:solidFill>
              <a:latin typeface="Courier New"/>
            </a:endParaRPr>
          </a:p>
          <a:p>
            <a:pPr marL="109728" indent="0">
              <a:buNone/>
            </a:pPr>
            <a:endParaRPr lang="en-US" sz="1800" dirty="0" smtClean="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
        <p:nvSpPr>
          <p:cNvPr id="3" name="Line Callout 1 2"/>
          <p:cNvSpPr/>
          <p:nvPr/>
        </p:nvSpPr>
        <p:spPr>
          <a:xfrm>
            <a:off x="4601029" y="1056495"/>
            <a:ext cx="1451428" cy="467505"/>
          </a:xfrm>
          <a:prstGeom prst="borderCallout1">
            <a:avLst>
              <a:gd name="adj1" fmla="val 18750"/>
              <a:gd name="adj2" fmla="val -8333"/>
              <a:gd name="adj3" fmla="val 280304"/>
              <a:gd name="adj4" fmla="val -193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Context</a:t>
            </a:r>
            <a:endParaRPr lang="fr-FR" dirty="0"/>
          </a:p>
        </p:txBody>
      </p:sp>
      <p:sp>
        <p:nvSpPr>
          <p:cNvPr id="6" name="Line Callout 1 5"/>
          <p:cNvSpPr/>
          <p:nvPr/>
        </p:nvSpPr>
        <p:spPr>
          <a:xfrm>
            <a:off x="6371771" y="1056494"/>
            <a:ext cx="1886857" cy="467505"/>
          </a:xfrm>
          <a:prstGeom prst="borderCallout1">
            <a:avLst>
              <a:gd name="adj1" fmla="val 18750"/>
              <a:gd name="adj2" fmla="val -8333"/>
              <a:gd name="adj3" fmla="val 280304"/>
              <a:gd name="adj4" fmla="val -193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Nom de la base</a:t>
            </a:r>
            <a:endParaRPr lang="fr-FR" dirty="0"/>
          </a:p>
        </p:txBody>
      </p:sp>
      <p:sp>
        <p:nvSpPr>
          <p:cNvPr id="9" name="Line Callout 1 8"/>
          <p:cNvSpPr/>
          <p:nvPr/>
        </p:nvSpPr>
        <p:spPr>
          <a:xfrm>
            <a:off x="6821713" y="1730245"/>
            <a:ext cx="1886857" cy="467505"/>
          </a:xfrm>
          <a:prstGeom prst="borderCallout1">
            <a:avLst>
              <a:gd name="adj1" fmla="val 18750"/>
              <a:gd name="adj2" fmla="val -8333"/>
              <a:gd name="adj3" fmla="val 149910"/>
              <a:gd name="adj4" fmla="val -6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CursorFactory</a:t>
            </a:r>
            <a:endParaRPr lang="fr-FR" dirty="0"/>
          </a:p>
        </p:txBody>
      </p:sp>
      <p:sp>
        <p:nvSpPr>
          <p:cNvPr id="10" name="Line Callout 1 9"/>
          <p:cNvSpPr/>
          <p:nvPr/>
        </p:nvSpPr>
        <p:spPr>
          <a:xfrm>
            <a:off x="7097484" y="2818817"/>
            <a:ext cx="1886857" cy="467505"/>
          </a:xfrm>
          <a:prstGeom prst="borderCallout1">
            <a:avLst>
              <a:gd name="adj1" fmla="val 18750"/>
              <a:gd name="adj2" fmla="val -8333"/>
              <a:gd name="adj3" fmla="val -82937"/>
              <a:gd name="adj4" fmla="val 122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Version de la base</a:t>
            </a:r>
            <a:endParaRPr lang="fr-FR" dirty="0"/>
          </a:p>
        </p:txBody>
      </p:sp>
    </p:spTree>
    <p:extLst>
      <p:ext uri="{BB962C8B-B14F-4D97-AF65-F5344CB8AC3E}">
        <p14:creationId xmlns:p14="http://schemas.microsoft.com/office/powerpoint/2010/main" val="2045057423"/>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a:t>Ajouter un nouvel objet dans la base de </a:t>
            </a:r>
            <a:r>
              <a:rPr lang="fr-FR" sz="2000" dirty="0" smtClean="0"/>
              <a:t>données</a:t>
            </a:r>
          </a:p>
          <a:p>
            <a:pPr lvl="1"/>
            <a:r>
              <a:rPr lang="fr-FR" sz="1600" dirty="0" smtClean="0"/>
              <a:t>Utiliser les requêtes natives SQL </a:t>
            </a:r>
          </a:p>
          <a:p>
            <a:pPr lvl="1"/>
            <a:r>
              <a:rPr lang="fr-FR" sz="1600" dirty="0" smtClean="0"/>
              <a:t>Utiliser les méthodes génériques de la classe </a:t>
            </a:r>
            <a:r>
              <a:rPr lang="fr-FR" sz="1600" dirty="0" err="1" smtClean="0"/>
              <a:t>SQLDatabase</a:t>
            </a:r>
            <a:r>
              <a:rPr lang="fr-FR" sz="1600" dirty="0" smtClean="0"/>
              <a:t> </a:t>
            </a:r>
          </a:p>
          <a:p>
            <a:endParaRPr lang="fr-FR" sz="2000" dirty="0"/>
          </a:p>
          <a:p>
            <a:r>
              <a:rPr lang="fr-FR" sz="2000" dirty="0" smtClean="0"/>
              <a:t>Les méthodes génériques permettent d’effectuer les requêtes CRUD plus simplement. </a:t>
            </a:r>
          </a:p>
          <a:p>
            <a:pPr marL="109728" indent="0">
              <a:buNone/>
            </a:pPr>
            <a:endParaRPr lang="fr-FR" sz="2000" dirty="0" smtClean="0"/>
          </a:p>
          <a:p>
            <a:pPr marL="109728" indent="0">
              <a:buNone/>
            </a:pPr>
            <a:r>
              <a:rPr lang="fr-FR" sz="1600" dirty="0" err="1">
                <a:solidFill>
                  <a:srgbClr val="000000"/>
                </a:solidFill>
                <a:latin typeface="Courier New"/>
              </a:rPr>
              <a:t>ContentValues</a:t>
            </a:r>
            <a:r>
              <a:rPr lang="fr-FR" sz="1600" dirty="0">
                <a:solidFill>
                  <a:srgbClr val="000000"/>
                </a:solidFill>
                <a:latin typeface="Courier New"/>
              </a:rPr>
              <a:t> ct </a:t>
            </a:r>
            <a:r>
              <a:rPr lang="fr-FR" sz="1600" b="1" dirty="0">
                <a:solidFill>
                  <a:srgbClr val="000080"/>
                </a:solidFill>
                <a:latin typeface="Courier New"/>
              </a:rPr>
              <a:t>=</a:t>
            </a:r>
            <a:r>
              <a:rPr lang="fr-FR" sz="1600" dirty="0">
                <a:solidFill>
                  <a:srgbClr val="000000"/>
                </a:solidFill>
                <a:latin typeface="Courier New"/>
              </a:rPr>
              <a:t> </a:t>
            </a:r>
            <a:r>
              <a:rPr lang="fr-FR" sz="1600" b="1" dirty="0">
                <a:solidFill>
                  <a:srgbClr val="0000FF"/>
                </a:solidFill>
                <a:latin typeface="Courier New"/>
              </a:rPr>
              <a:t>new</a:t>
            </a:r>
            <a:r>
              <a:rPr lang="fr-FR" sz="1600" dirty="0">
                <a:solidFill>
                  <a:srgbClr val="000000"/>
                </a:solidFill>
                <a:latin typeface="Courier New"/>
              </a:rPr>
              <a:t> </a:t>
            </a:r>
            <a:r>
              <a:rPr lang="fr-FR" sz="1600" dirty="0" err="1">
                <a:solidFill>
                  <a:srgbClr val="000000"/>
                </a:solidFill>
                <a:latin typeface="Courier New"/>
              </a:rPr>
              <a:t>ContentValues</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Categorie</a:t>
            </a:r>
            <a:r>
              <a:rPr lang="fr-FR" sz="1600" dirty="0">
                <a:solidFill>
                  <a:srgbClr val="000000"/>
                </a:solidFill>
                <a:latin typeface="Courier New"/>
              </a:rPr>
              <a:t> c </a:t>
            </a:r>
            <a:r>
              <a:rPr lang="fr-FR" sz="1600" b="1" dirty="0">
                <a:solidFill>
                  <a:srgbClr val="000080"/>
                </a:solidFill>
                <a:latin typeface="Courier New"/>
              </a:rPr>
              <a:t>=</a:t>
            </a:r>
            <a:r>
              <a:rPr lang="fr-FR" sz="1600" dirty="0">
                <a:solidFill>
                  <a:srgbClr val="000000"/>
                </a:solidFill>
                <a:latin typeface="Courier New"/>
              </a:rPr>
              <a:t> </a:t>
            </a:r>
            <a:r>
              <a:rPr lang="fr-FR" sz="1600" b="1" dirty="0">
                <a:solidFill>
                  <a:srgbClr val="0000FF"/>
                </a:solidFill>
                <a:latin typeface="Courier New"/>
              </a:rPr>
              <a:t>new</a:t>
            </a:r>
            <a:r>
              <a:rPr lang="fr-FR" sz="1600" dirty="0">
                <a:solidFill>
                  <a:srgbClr val="000000"/>
                </a:solidFill>
                <a:latin typeface="Courier New"/>
              </a:rPr>
              <a:t> </a:t>
            </a:r>
            <a:r>
              <a:rPr lang="fr-FR" sz="1600" dirty="0" err="1">
                <a:solidFill>
                  <a:srgbClr val="000000"/>
                </a:solidFill>
                <a:latin typeface="Courier New"/>
              </a:rPr>
              <a:t>Categorie</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c</a:t>
            </a:r>
            <a:r>
              <a:rPr lang="fr-FR" sz="1600" b="1" dirty="0" err="1">
                <a:solidFill>
                  <a:srgbClr val="000080"/>
                </a:solidFill>
                <a:latin typeface="Courier New"/>
              </a:rPr>
              <a:t>.</a:t>
            </a:r>
            <a:r>
              <a:rPr lang="fr-FR" sz="1600" dirty="0" err="1">
                <a:solidFill>
                  <a:srgbClr val="000000"/>
                </a:solidFill>
                <a:latin typeface="Courier New"/>
              </a:rPr>
              <a:t>description</a:t>
            </a:r>
            <a:r>
              <a:rPr lang="fr-FR" sz="1600" dirty="0">
                <a:solidFill>
                  <a:srgbClr val="000000"/>
                </a:solidFill>
                <a:latin typeface="Courier New"/>
              </a:rPr>
              <a:t> </a:t>
            </a:r>
            <a:r>
              <a:rPr lang="fr-FR" sz="1600" b="1" dirty="0">
                <a:solidFill>
                  <a:srgbClr val="000080"/>
                </a:solidFill>
                <a:latin typeface="Courier New"/>
              </a:rPr>
              <a:t>=</a:t>
            </a:r>
            <a:r>
              <a:rPr lang="fr-FR" sz="1600" dirty="0">
                <a:solidFill>
                  <a:srgbClr val="000000"/>
                </a:solidFill>
                <a:latin typeface="Courier New"/>
              </a:rPr>
              <a:t> </a:t>
            </a:r>
            <a:r>
              <a:rPr lang="fr-FR" sz="1600" dirty="0">
                <a:solidFill>
                  <a:srgbClr val="808080"/>
                </a:solidFill>
                <a:latin typeface="Courier New"/>
              </a:rPr>
              <a:t>"Description of </a:t>
            </a:r>
            <a:r>
              <a:rPr lang="fr-FR" sz="1600" dirty="0" err="1">
                <a:solidFill>
                  <a:srgbClr val="808080"/>
                </a:solidFill>
                <a:latin typeface="Courier New"/>
              </a:rPr>
              <a:t>categorie</a:t>
            </a:r>
            <a:r>
              <a:rPr lang="fr-FR" sz="1600" dirty="0">
                <a:solidFill>
                  <a:srgbClr val="808080"/>
                </a:solidFill>
                <a:latin typeface="Courier New"/>
              </a:rPr>
              <a:t>"</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c</a:t>
            </a:r>
            <a:r>
              <a:rPr lang="fr-FR" sz="1600" b="1" dirty="0" err="1">
                <a:solidFill>
                  <a:srgbClr val="000080"/>
                </a:solidFill>
                <a:latin typeface="Courier New"/>
              </a:rPr>
              <a:t>.</a:t>
            </a:r>
            <a:r>
              <a:rPr lang="fr-FR" sz="1600" dirty="0" err="1">
                <a:solidFill>
                  <a:srgbClr val="000000"/>
                </a:solidFill>
                <a:latin typeface="Courier New"/>
              </a:rPr>
              <a:t>nom</a:t>
            </a:r>
            <a:r>
              <a:rPr lang="fr-FR" sz="1600" dirty="0">
                <a:solidFill>
                  <a:srgbClr val="000000"/>
                </a:solidFill>
                <a:latin typeface="Courier New"/>
              </a:rPr>
              <a:t> </a:t>
            </a:r>
            <a:r>
              <a:rPr lang="fr-FR" sz="1600" b="1" dirty="0">
                <a:solidFill>
                  <a:srgbClr val="000080"/>
                </a:solidFill>
                <a:latin typeface="Courier New"/>
              </a:rPr>
              <a:t>=</a:t>
            </a:r>
            <a:r>
              <a:rPr lang="fr-FR" sz="1600" dirty="0">
                <a:solidFill>
                  <a:srgbClr val="000000"/>
                </a:solidFill>
                <a:latin typeface="Courier New"/>
              </a:rPr>
              <a:t> </a:t>
            </a:r>
            <a:r>
              <a:rPr lang="fr-FR" sz="1600" dirty="0">
                <a:solidFill>
                  <a:srgbClr val="808080"/>
                </a:solidFill>
                <a:latin typeface="Courier New"/>
              </a:rPr>
              <a:t>"Mathématiques"</a:t>
            </a:r>
            <a:r>
              <a:rPr lang="fr-FR" sz="1600" b="1" dirty="0">
                <a:solidFill>
                  <a:srgbClr val="000080"/>
                </a:solidFill>
                <a:latin typeface="Courier New"/>
              </a:rPr>
              <a:t>;</a:t>
            </a:r>
            <a:r>
              <a:rPr lang="fr-FR" sz="1600" dirty="0">
                <a:solidFill>
                  <a:srgbClr val="000000"/>
                </a:solidFill>
                <a:latin typeface="Courier New"/>
              </a:rPr>
              <a:t> </a:t>
            </a:r>
            <a:endParaRPr lang="fr-FR" sz="1600" dirty="0" smtClean="0">
              <a:solidFill>
                <a:srgbClr val="000000"/>
              </a:solidFill>
              <a:latin typeface="Courier New"/>
            </a:endParaRPr>
          </a:p>
          <a:p>
            <a:pPr marL="109728" indent="0">
              <a:buNone/>
            </a:pPr>
            <a:r>
              <a:rPr lang="fr-FR" sz="1600" dirty="0" err="1" smtClean="0">
                <a:solidFill>
                  <a:srgbClr val="000000"/>
                </a:solidFill>
                <a:latin typeface="Courier New"/>
              </a:rPr>
              <a:t>ct</a:t>
            </a:r>
            <a:r>
              <a:rPr lang="fr-FR" sz="1600" b="1" dirty="0" err="1" smtClean="0">
                <a:solidFill>
                  <a:srgbClr val="000080"/>
                </a:solidFill>
                <a:latin typeface="Courier New"/>
              </a:rPr>
              <a:t>.</a:t>
            </a:r>
            <a:r>
              <a:rPr lang="fr-FR" sz="1600" dirty="0" err="1" smtClean="0">
                <a:solidFill>
                  <a:srgbClr val="000000"/>
                </a:solidFill>
                <a:latin typeface="Courier New"/>
              </a:rPr>
              <a:t>put</a:t>
            </a:r>
            <a:r>
              <a:rPr lang="fr-FR" sz="1600" b="1" dirty="0">
                <a:solidFill>
                  <a:srgbClr val="000080"/>
                </a:solidFill>
                <a:latin typeface="Courier New"/>
              </a:rPr>
              <a:t>(</a:t>
            </a:r>
            <a:r>
              <a:rPr lang="fr-FR" sz="1600" dirty="0">
                <a:solidFill>
                  <a:srgbClr val="808080"/>
                </a:solidFill>
                <a:latin typeface="Courier New"/>
              </a:rPr>
              <a:t>"nom"</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c</a:t>
            </a:r>
            <a:r>
              <a:rPr lang="fr-FR" sz="1600" b="1" dirty="0" err="1">
                <a:solidFill>
                  <a:srgbClr val="000080"/>
                </a:solidFill>
                <a:latin typeface="Courier New"/>
              </a:rPr>
              <a:t>.</a:t>
            </a:r>
            <a:r>
              <a:rPr lang="fr-FR" sz="1600" dirty="0" err="1">
                <a:solidFill>
                  <a:srgbClr val="000000"/>
                </a:solidFill>
                <a:latin typeface="Courier New"/>
              </a:rPr>
              <a:t>description</a:t>
            </a:r>
            <a:r>
              <a:rPr lang="fr-FR" sz="1600" b="1" dirty="0">
                <a:solidFill>
                  <a:srgbClr val="000080"/>
                </a:solidFill>
                <a:latin typeface="Courier New"/>
              </a:rPr>
              <a:t>);</a:t>
            </a:r>
            <a:r>
              <a:rPr lang="fr-FR" sz="1600" dirty="0">
                <a:solidFill>
                  <a:srgbClr val="000000"/>
                </a:solidFill>
                <a:latin typeface="Courier New"/>
              </a:rPr>
              <a:t> </a:t>
            </a:r>
            <a:endParaRPr lang="fr-FR" sz="1600" dirty="0" smtClean="0">
              <a:solidFill>
                <a:srgbClr val="000000"/>
              </a:solidFill>
              <a:latin typeface="Courier New"/>
            </a:endParaRPr>
          </a:p>
          <a:p>
            <a:pPr marL="109728" indent="0">
              <a:buNone/>
            </a:pPr>
            <a:r>
              <a:rPr lang="fr-FR" sz="1600" dirty="0" err="1" smtClean="0">
                <a:solidFill>
                  <a:srgbClr val="000000"/>
                </a:solidFill>
                <a:latin typeface="Courier New"/>
              </a:rPr>
              <a:t>ct</a:t>
            </a:r>
            <a:r>
              <a:rPr lang="fr-FR" sz="1600" b="1" dirty="0" err="1" smtClean="0">
                <a:solidFill>
                  <a:srgbClr val="000080"/>
                </a:solidFill>
                <a:latin typeface="Courier New"/>
              </a:rPr>
              <a:t>.</a:t>
            </a:r>
            <a:r>
              <a:rPr lang="fr-FR" sz="1600" dirty="0" err="1" smtClean="0">
                <a:solidFill>
                  <a:srgbClr val="000000"/>
                </a:solidFill>
                <a:latin typeface="Courier New"/>
              </a:rPr>
              <a:t>put</a:t>
            </a:r>
            <a:r>
              <a:rPr lang="fr-FR" sz="1600" b="1" dirty="0">
                <a:solidFill>
                  <a:srgbClr val="000080"/>
                </a:solidFill>
                <a:latin typeface="Courier New"/>
              </a:rPr>
              <a:t>(</a:t>
            </a:r>
            <a:r>
              <a:rPr lang="fr-FR" sz="1600" dirty="0">
                <a:solidFill>
                  <a:srgbClr val="808080"/>
                </a:solidFill>
                <a:latin typeface="Courier New"/>
              </a:rPr>
              <a:t>"nom"</a:t>
            </a:r>
            <a:r>
              <a:rPr lang="fr-FR" sz="1600" b="1" dirty="0">
                <a:solidFill>
                  <a:srgbClr val="000080"/>
                </a:solidFill>
                <a:latin typeface="Courier New"/>
              </a:rPr>
              <a:t>,</a:t>
            </a:r>
            <a:r>
              <a:rPr lang="fr-FR" sz="1600" dirty="0">
                <a:solidFill>
                  <a:srgbClr val="000000"/>
                </a:solidFill>
                <a:latin typeface="Courier New"/>
              </a:rPr>
              <a:t> </a:t>
            </a:r>
            <a:r>
              <a:rPr lang="fr-FR" sz="1600" dirty="0" err="1">
                <a:solidFill>
                  <a:srgbClr val="000000"/>
                </a:solidFill>
                <a:latin typeface="Courier New"/>
              </a:rPr>
              <a:t>c</a:t>
            </a:r>
            <a:r>
              <a:rPr lang="fr-FR" sz="1600" b="1" dirty="0" err="1">
                <a:solidFill>
                  <a:srgbClr val="000080"/>
                </a:solidFill>
                <a:latin typeface="Courier New"/>
              </a:rPr>
              <a:t>.</a:t>
            </a:r>
            <a:r>
              <a:rPr lang="fr-FR" sz="1600" dirty="0" err="1">
                <a:solidFill>
                  <a:srgbClr val="000000"/>
                </a:solidFill>
                <a:latin typeface="Courier New"/>
              </a:rPr>
              <a:t>nom</a:t>
            </a:r>
            <a:r>
              <a:rPr lang="fr-FR" sz="1600" b="1" dirty="0">
                <a:solidFill>
                  <a:srgbClr val="000080"/>
                </a:solidFill>
                <a:latin typeface="Courier New"/>
              </a:rPr>
              <a:t>);</a:t>
            </a:r>
            <a:r>
              <a:rPr lang="fr-FR" sz="1600" dirty="0">
                <a:solidFill>
                  <a:srgbClr val="000000"/>
                </a:solidFill>
                <a:latin typeface="Courier New"/>
              </a:rPr>
              <a:t> </a:t>
            </a:r>
            <a:endParaRPr lang="fr-FR" sz="1600" dirty="0" smtClean="0">
              <a:solidFill>
                <a:srgbClr val="000000"/>
              </a:solidFill>
              <a:latin typeface="Courier New"/>
            </a:endParaRPr>
          </a:p>
          <a:p>
            <a:pPr marL="109728" indent="0">
              <a:buNone/>
            </a:pPr>
            <a:r>
              <a:rPr lang="fr-FR" sz="1600" dirty="0" err="1" smtClean="0">
                <a:solidFill>
                  <a:srgbClr val="000000"/>
                </a:solidFill>
                <a:latin typeface="Courier New"/>
              </a:rPr>
              <a:t>db</a:t>
            </a:r>
            <a:r>
              <a:rPr lang="fr-FR" sz="1600" b="1" dirty="0" err="1" smtClean="0">
                <a:solidFill>
                  <a:srgbClr val="000080"/>
                </a:solidFill>
                <a:latin typeface="Courier New"/>
              </a:rPr>
              <a:t>.</a:t>
            </a:r>
            <a:r>
              <a:rPr lang="fr-FR" sz="1600" dirty="0" err="1" smtClean="0">
                <a:solidFill>
                  <a:srgbClr val="000000"/>
                </a:solidFill>
                <a:latin typeface="Courier New"/>
              </a:rPr>
              <a:t>insert</a:t>
            </a:r>
            <a:r>
              <a:rPr lang="fr-FR" sz="1600" b="1" dirty="0">
                <a:solidFill>
                  <a:srgbClr val="000080"/>
                </a:solidFill>
                <a:latin typeface="Courier New"/>
              </a:rPr>
              <a:t>(</a:t>
            </a:r>
            <a:r>
              <a:rPr lang="fr-FR" sz="1600" dirty="0">
                <a:solidFill>
                  <a:srgbClr val="808080"/>
                </a:solidFill>
                <a:latin typeface="Courier New"/>
              </a:rPr>
              <a:t>"</a:t>
            </a:r>
            <a:r>
              <a:rPr lang="fr-FR" sz="1600" dirty="0" err="1" smtClean="0">
                <a:solidFill>
                  <a:srgbClr val="808080"/>
                </a:solidFill>
                <a:latin typeface="Courier New"/>
              </a:rPr>
              <a:t>categorie</a:t>
            </a:r>
            <a:r>
              <a:rPr lang="fr-FR" sz="1600" dirty="0">
                <a:solidFill>
                  <a:srgbClr val="808080"/>
                </a:solidFill>
                <a:latin typeface="Courier New"/>
              </a:rPr>
              <a:t>"</a:t>
            </a:r>
            <a:r>
              <a:rPr lang="fr-FR" sz="1600" b="1" dirty="0">
                <a:solidFill>
                  <a:srgbClr val="000080"/>
                </a:solidFill>
                <a:latin typeface="Courier New"/>
              </a:rPr>
              <a:t>,</a:t>
            </a:r>
            <a:r>
              <a:rPr lang="fr-FR" sz="1600" dirty="0">
                <a:solidFill>
                  <a:srgbClr val="000000"/>
                </a:solidFill>
                <a:latin typeface="Courier New"/>
              </a:rPr>
              <a:t> </a:t>
            </a:r>
            <a:r>
              <a:rPr lang="fr-FR" sz="1600" b="1" dirty="0" err="1">
                <a:solidFill>
                  <a:srgbClr val="0000FF"/>
                </a:solidFill>
                <a:latin typeface="Courier New"/>
              </a:rPr>
              <a:t>null</a:t>
            </a:r>
            <a:r>
              <a:rPr lang="fr-FR" sz="1600" b="1" dirty="0">
                <a:solidFill>
                  <a:srgbClr val="000080"/>
                </a:solidFill>
                <a:latin typeface="Courier New"/>
              </a:rPr>
              <a:t>,</a:t>
            </a:r>
            <a:r>
              <a:rPr lang="fr-FR" sz="1600" dirty="0">
                <a:solidFill>
                  <a:srgbClr val="000000"/>
                </a:solidFill>
                <a:latin typeface="Courier New"/>
              </a:rPr>
              <a:t> ct</a:t>
            </a:r>
            <a:r>
              <a:rPr lang="fr-FR" sz="1600" b="1" dirty="0">
                <a:solidFill>
                  <a:srgbClr val="000080"/>
                </a:solidFill>
                <a:latin typeface="Courier New"/>
              </a:rPr>
              <a:t>);</a:t>
            </a:r>
            <a:r>
              <a:rPr lang="fr-FR" sz="1600" dirty="0">
                <a:solidFill>
                  <a:srgbClr val="000000"/>
                </a:solidFill>
                <a:latin typeface="Courier New"/>
              </a:rPr>
              <a:t> </a:t>
            </a:r>
            <a:endParaRPr lang="fr-FR" sz="1600" dirty="0"/>
          </a:p>
          <a:p>
            <a:pPr marL="109728" indent="0">
              <a:buNone/>
            </a:pPr>
            <a:endParaRPr lang="fr-FR" sz="2000" dirty="0" smtClean="0"/>
          </a:p>
          <a:p>
            <a:pPr marL="109728" indent="0">
              <a:buNone/>
            </a:pPr>
            <a:endParaRPr lang="en-US" sz="20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
        <p:nvSpPr>
          <p:cNvPr id="3" name="Line Callout 1 2"/>
          <p:cNvSpPr/>
          <p:nvPr/>
        </p:nvSpPr>
        <p:spPr>
          <a:xfrm>
            <a:off x="1930399" y="5617029"/>
            <a:ext cx="1364343" cy="612648"/>
          </a:xfrm>
          <a:prstGeom prst="borderCallout1">
            <a:avLst>
              <a:gd name="adj1" fmla="val -7310"/>
              <a:gd name="adj2" fmla="val 48050"/>
              <a:gd name="adj3" fmla="val -105458"/>
              <a:gd name="adj4" fmla="val 920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Nom de la table</a:t>
            </a:r>
            <a:endParaRPr lang="fr-FR" dirty="0"/>
          </a:p>
        </p:txBody>
      </p:sp>
      <p:sp>
        <p:nvSpPr>
          <p:cNvPr id="6" name="Line Callout 1 5"/>
          <p:cNvSpPr/>
          <p:nvPr/>
        </p:nvSpPr>
        <p:spPr>
          <a:xfrm>
            <a:off x="3701142" y="5617029"/>
            <a:ext cx="2162629" cy="612648"/>
          </a:xfrm>
          <a:prstGeom prst="borderCallout1">
            <a:avLst>
              <a:gd name="adj1" fmla="val -7310"/>
              <a:gd name="adj2" fmla="val 48050"/>
              <a:gd name="adj3" fmla="val -105458"/>
              <a:gd name="adj4" fmla="val 308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Forcer une colonne à recevoir une valeur nulle</a:t>
            </a:r>
            <a:endParaRPr lang="fr-FR" dirty="0"/>
          </a:p>
        </p:txBody>
      </p:sp>
      <p:sp>
        <p:nvSpPr>
          <p:cNvPr id="7" name="Line Callout 1 6"/>
          <p:cNvSpPr/>
          <p:nvPr/>
        </p:nvSpPr>
        <p:spPr>
          <a:xfrm>
            <a:off x="6168570" y="5617029"/>
            <a:ext cx="2162629" cy="612648"/>
          </a:xfrm>
          <a:prstGeom prst="borderCallout1">
            <a:avLst>
              <a:gd name="adj1" fmla="val -7310"/>
              <a:gd name="adj2" fmla="val 48050"/>
              <a:gd name="adj3" fmla="val -110197"/>
              <a:gd name="adj4" fmla="val -544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HashMap</a:t>
            </a:r>
            <a:r>
              <a:rPr lang="fr-FR" dirty="0" smtClean="0"/>
              <a:t> contenant les colonnes de la table et leur valeurs</a:t>
            </a:r>
            <a:endParaRPr lang="fr-FR" dirty="0"/>
          </a:p>
        </p:txBody>
      </p:sp>
    </p:spTree>
    <p:extLst>
      <p:ext uri="{BB962C8B-B14F-4D97-AF65-F5344CB8AC3E}">
        <p14:creationId xmlns:p14="http://schemas.microsoft.com/office/powerpoint/2010/main" val="167453172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err="1" smtClean="0"/>
              <a:t>ContentValues</a:t>
            </a:r>
            <a:endParaRPr lang="fr-FR" sz="2000" dirty="0" smtClean="0"/>
          </a:p>
          <a:p>
            <a:pPr marL="109728" indent="0">
              <a:buNone/>
            </a:pPr>
            <a:endParaRPr lang="fr-FR" sz="2000" dirty="0" smtClean="0"/>
          </a:p>
          <a:p>
            <a:r>
              <a:rPr lang="fr-FR" sz="2000" dirty="0" smtClean="0"/>
              <a:t>Classe de type </a:t>
            </a:r>
            <a:r>
              <a:rPr lang="fr-FR" sz="2000" dirty="0" err="1" smtClean="0"/>
              <a:t>HashMap</a:t>
            </a:r>
            <a:r>
              <a:rPr lang="fr-FR" sz="2000" dirty="0" smtClean="0"/>
              <a:t> permettant de passer les valeurs à insérer dans la base de données aux méthodes génériques </a:t>
            </a:r>
          </a:p>
          <a:p>
            <a:endParaRPr lang="fr-FR" sz="2000" dirty="0"/>
          </a:p>
          <a:p>
            <a:r>
              <a:rPr lang="fr-FR" sz="2000" dirty="0" smtClean="0"/>
              <a:t>Les clefs sont les noms des colonnes des tables telles qu’elles ont été nommées à la création de la table </a:t>
            </a:r>
          </a:p>
          <a:p>
            <a:endParaRPr lang="fr-FR" sz="2000" dirty="0"/>
          </a:p>
          <a:p>
            <a:r>
              <a:rPr lang="fr-FR" sz="2000" dirty="0" smtClean="0"/>
              <a:t>Les valeurs sont les valeurs à insérer pour chaque colonne </a:t>
            </a:r>
          </a:p>
          <a:p>
            <a:pPr marL="109728" indent="0">
              <a:buNone/>
            </a:pPr>
            <a:r>
              <a:rPr lang="fr-FR" sz="2000" dirty="0" smtClean="0"/>
              <a:t> </a:t>
            </a:r>
            <a:endParaRPr lang="fr-FR" sz="1600" dirty="0"/>
          </a:p>
          <a:p>
            <a:pPr marL="109728" indent="0">
              <a:buNone/>
            </a:pPr>
            <a:endParaRPr lang="fr-FR" sz="2000" dirty="0" smtClean="0"/>
          </a:p>
          <a:p>
            <a:pPr marL="109728" indent="0">
              <a:buNone/>
            </a:pPr>
            <a:endParaRPr lang="en-US" sz="20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93186079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smtClean="0"/>
              <a:t>Requêtes natives SQL </a:t>
            </a:r>
          </a:p>
          <a:p>
            <a:pPr marL="109728" indent="0">
              <a:buNone/>
            </a:pPr>
            <a:endParaRPr lang="fr-FR" sz="2000" dirty="0" smtClean="0"/>
          </a:p>
          <a:p>
            <a:r>
              <a:rPr lang="fr-FR" sz="2000" dirty="0" err="1">
                <a:solidFill>
                  <a:srgbClr val="000000"/>
                </a:solidFill>
                <a:latin typeface="Courier New"/>
              </a:rPr>
              <a:t>myBase</a:t>
            </a:r>
            <a:r>
              <a:rPr lang="fr-FR" sz="2000" b="1" dirty="0" err="1">
                <a:solidFill>
                  <a:srgbClr val="000080"/>
                </a:solidFill>
                <a:latin typeface="Courier New"/>
              </a:rPr>
              <a:t>.</a:t>
            </a:r>
            <a:r>
              <a:rPr lang="fr-FR" sz="2000" dirty="0" err="1">
                <a:solidFill>
                  <a:srgbClr val="000000"/>
                </a:solidFill>
                <a:latin typeface="Courier New"/>
              </a:rPr>
              <a:t>execSQL</a:t>
            </a:r>
            <a:r>
              <a:rPr lang="fr-FR" sz="2000" b="1" dirty="0">
                <a:solidFill>
                  <a:srgbClr val="000080"/>
                </a:solidFill>
                <a:latin typeface="Courier New"/>
              </a:rPr>
              <a:t>(</a:t>
            </a:r>
            <a:r>
              <a:rPr lang="fr-FR" sz="2000" dirty="0">
                <a:solidFill>
                  <a:srgbClr val="808080"/>
                </a:solidFill>
                <a:latin typeface="Courier New"/>
              </a:rPr>
              <a:t>"insert </a:t>
            </a:r>
            <a:r>
              <a:rPr lang="fr-FR" sz="2000" dirty="0" err="1">
                <a:solidFill>
                  <a:srgbClr val="808080"/>
                </a:solidFill>
                <a:latin typeface="Courier New"/>
              </a:rPr>
              <a:t>into</a:t>
            </a:r>
            <a:r>
              <a:rPr lang="fr-FR" sz="2000" dirty="0">
                <a:solidFill>
                  <a:srgbClr val="808080"/>
                </a:solidFill>
                <a:latin typeface="Courier New"/>
              </a:rPr>
              <a:t> </a:t>
            </a:r>
            <a:r>
              <a:rPr lang="fr-FR" sz="2000" dirty="0" err="1">
                <a:solidFill>
                  <a:srgbClr val="808080"/>
                </a:solidFill>
                <a:latin typeface="Courier New"/>
              </a:rPr>
              <a:t>categorie</a:t>
            </a:r>
            <a:r>
              <a:rPr lang="fr-FR" sz="2000" dirty="0">
                <a:solidFill>
                  <a:srgbClr val="808080"/>
                </a:solidFill>
                <a:latin typeface="Courier New"/>
              </a:rPr>
              <a:t> values ("</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dirty="0" err="1">
                <a:solidFill>
                  <a:srgbClr val="000000"/>
                </a:solidFill>
                <a:latin typeface="Courier New"/>
              </a:rPr>
              <a:t>c</a:t>
            </a:r>
            <a:r>
              <a:rPr lang="fr-FR" sz="2000" b="1" dirty="0" err="1">
                <a:solidFill>
                  <a:srgbClr val="000080"/>
                </a:solidFill>
                <a:latin typeface="Courier New"/>
              </a:rPr>
              <a:t>.</a:t>
            </a:r>
            <a:r>
              <a:rPr lang="fr-FR" sz="2000" dirty="0" err="1">
                <a:solidFill>
                  <a:srgbClr val="000000"/>
                </a:solidFill>
                <a:latin typeface="Courier New"/>
              </a:rPr>
              <a:t>nom</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dirty="0">
                <a:solidFill>
                  <a:srgbClr val="808080"/>
                </a:solidFill>
                <a:latin typeface="Courier New"/>
              </a:rPr>
              <a:t>", "</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dirty="0" err="1">
                <a:solidFill>
                  <a:srgbClr val="000000"/>
                </a:solidFill>
                <a:latin typeface="Courier New"/>
              </a:rPr>
              <a:t>c</a:t>
            </a:r>
            <a:r>
              <a:rPr lang="fr-FR" sz="2000" b="1" dirty="0" err="1">
                <a:solidFill>
                  <a:srgbClr val="000080"/>
                </a:solidFill>
                <a:latin typeface="Courier New"/>
              </a:rPr>
              <a:t>.</a:t>
            </a:r>
            <a:r>
              <a:rPr lang="fr-FR" sz="2000" dirty="0" err="1">
                <a:solidFill>
                  <a:srgbClr val="000000"/>
                </a:solidFill>
                <a:latin typeface="Courier New"/>
              </a:rPr>
              <a:t>description</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dirty="0" smtClean="0">
                <a:solidFill>
                  <a:srgbClr val="808080"/>
                </a:solidFill>
                <a:latin typeface="Courier New"/>
              </a:rPr>
              <a:t>""</a:t>
            </a:r>
            <a:r>
              <a:rPr lang="fr-FR" sz="2000" b="1" dirty="0" smtClean="0">
                <a:solidFill>
                  <a:srgbClr val="000080"/>
                </a:solidFill>
                <a:latin typeface="Courier New"/>
              </a:rPr>
              <a:t>);</a:t>
            </a:r>
          </a:p>
          <a:p>
            <a:endParaRPr lang="fr-FR" sz="2000" b="1" dirty="0">
              <a:solidFill>
                <a:srgbClr val="000080"/>
              </a:solidFill>
              <a:latin typeface="Courier New"/>
            </a:endParaRPr>
          </a:p>
          <a:p>
            <a:r>
              <a:rPr lang="fr-FR" sz="2000" dirty="0" err="1">
                <a:solidFill>
                  <a:srgbClr val="000000"/>
                </a:solidFill>
                <a:latin typeface="Courier New"/>
              </a:rPr>
              <a:t>myBase</a:t>
            </a:r>
            <a:r>
              <a:rPr lang="fr-FR" sz="2000" b="1" dirty="0" err="1">
                <a:solidFill>
                  <a:srgbClr val="000080"/>
                </a:solidFill>
                <a:latin typeface="Courier New"/>
              </a:rPr>
              <a:t>.</a:t>
            </a:r>
            <a:r>
              <a:rPr lang="fr-FR" sz="2000" dirty="0" err="1">
                <a:solidFill>
                  <a:srgbClr val="000000"/>
                </a:solidFill>
                <a:latin typeface="Courier New"/>
              </a:rPr>
              <a:t>execSQL</a:t>
            </a:r>
            <a:r>
              <a:rPr lang="fr-FR" sz="2000" b="1" dirty="0">
                <a:solidFill>
                  <a:srgbClr val="000080"/>
                </a:solidFill>
                <a:latin typeface="Courier New"/>
              </a:rPr>
              <a:t>(</a:t>
            </a:r>
            <a:r>
              <a:rPr lang="fr-FR" sz="2000" dirty="0">
                <a:solidFill>
                  <a:srgbClr val="808080"/>
                </a:solidFill>
                <a:latin typeface="Courier New"/>
              </a:rPr>
              <a:t>"insert </a:t>
            </a:r>
            <a:r>
              <a:rPr lang="fr-FR" sz="2000" dirty="0" err="1">
                <a:solidFill>
                  <a:srgbClr val="808080"/>
                </a:solidFill>
                <a:latin typeface="Courier New"/>
              </a:rPr>
              <a:t>into</a:t>
            </a:r>
            <a:r>
              <a:rPr lang="fr-FR" sz="2000" dirty="0">
                <a:solidFill>
                  <a:srgbClr val="808080"/>
                </a:solidFill>
                <a:latin typeface="Courier New"/>
              </a:rPr>
              <a:t> </a:t>
            </a:r>
            <a:r>
              <a:rPr lang="fr-FR" sz="2000" dirty="0" err="1">
                <a:solidFill>
                  <a:srgbClr val="808080"/>
                </a:solidFill>
                <a:latin typeface="Courier New"/>
              </a:rPr>
              <a:t>categorie</a:t>
            </a:r>
            <a:r>
              <a:rPr lang="fr-FR" sz="2000" dirty="0">
                <a:solidFill>
                  <a:srgbClr val="808080"/>
                </a:solidFill>
                <a:latin typeface="Courier New"/>
              </a:rPr>
              <a:t> values ( ?, ?"</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FF"/>
                </a:solidFill>
                <a:latin typeface="Courier New"/>
              </a:rPr>
              <a:t>new</a:t>
            </a:r>
            <a:r>
              <a:rPr lang="fr-FR" sz="2000" dirty="0">
                <a:solidFill>
                  <a:srgbClr val="000000"/>
                </a:solidFill>
                <a:latin typeface="Courier New"/>
              </a:rPr>
              <a:t> String</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c</a:t>
            </a:r>
            <a:r>
              <a:rPr lang="fr-FR" sz="2000" b="1" dirty="0" err="1">
                <a:solidFill>
                  <a:srgbClr val="000080"/>
                </a:solidFill>
                <a:latin typeface="Courier New"/>
              </a:rPr>
              <a:t>.</a:t>
            </a:r>
            <a:r>
              <a:rPr lang="fr-FR" sz="2000" dirty="0" err="1">
                <a:solidFill>
                  <a:srgbClr val="000000"/>
                </a:solidFill>
                <a:latin typeface="Courier New"/>
              </a:rPr>
              <a:t>nom</a:t>
            </a:r>
            <a:r>
              <a:rPr lang="fr-FR" sz="2000" b="1" dirty="0">
                <a:solidFill>
                  <a:srgbClr val="000080"/>
                </a:solidFill>
                <a:latin typeface="Courier New"/>
              </a:rPr>
              <a:t>,</a:t>
            </a:r>
            <a:r>
              <a:rPr lang="fr-FR" sz="2000" dirty="0">
                <a:solidFill>
                  <a:srgbClr val="000000"/>
                </a:solidFill>
                <a:latin typeface="Courier New"/>
              </a:rPr>
              <a:t> </a:t>
            </a:r>
            <a:r>
              <a:rPr lang="fr-FR" sz="2000" dirty="0" err="1">
                <a:solidFill>
                  <a:srgbClr val="000000"/>
                </a:solidFill>
                <a:latin typeface="Courier New"/>
              </a:rPr>
              <a:t>c</a:t>
            </a:r>
            <a:r>
              <a:rPr lang="fr-FR" sz="2000" b="1" dirty="0" err="1">
                <a:solidFill>
                  <a:srgbClr val="000080"/>
                </a:solidFill>
                <a:latin typeface="Courier New"/>
              </a:rPr>
              <a:t>.</a:t>
            </a:r>
            <a:r>
              <a:rPr lang="fr-FR" sz="2000" dirty="0" err="1">
                <a:solidFill>
                  <a:srgbClr val="000000"/>
                </a:solidFill>
                <a:latin typeface="Courier New"/>
              </a:rPr>
              <a:t>description</a:t>
            </a:r>
            <a:r>
              <a:rPr lang="fr-FR" sz="2000" b="1" dirty="0">
                <a:solidFill>
                  <a:srgbClr val="000080"/>
                </a:solidFill>
                <a:latin typeface="Courier New"/>
              </a:rPr>
              <a:t>});</a:t>
            </a:r>
            <a:endParaRPr lang="fr-FR" sz="2000" dirty="0"/>
          </a:p>
          <a:p>
            <a:endParaRPr lang="fr-FR" sz="2000" b="1" dirty="0" smtClean="0">
              <a:solidFill>
                <a:srgbClr val="000080"/>
              </a:solidFill>
              <a:latin typeface="Courier New"/>
            </a:endParaRPr>
          </a:p>
          <a:p>
            <a:r>
              <a:rPr lang="fr-FR" sz="2000" dirty="0" err="1">
                <a:solidFill>
                  <a:srgbClr val="000000"/>
                </a:solidFill>
                <a:latin typeface="Courier New"/>
              </a:rPr>
              <a:t>myBase</a:t>
            </a:r>
            <a:r>
              <a:rPr lang="fr-FR" sz="2000" b="1" dirty="0" err="1">
                <a:solidFill>
                  <a:srgbClr val="000080"/>
                </a:solidFill>
                <a:latin typeface="Courier New"/>
              </a:rPr>
              <a:t>.</a:t>
            </a:r>
            <a:r>
              <a:rPr lang="fr-FR" sz="2000" dirty="0" err="1">
                <a:solidFill>
                  <a:srgbClr val="000000"/>
                </a:solidFill>
                <a:latin typeface="Courier New"/>
              </a:rPr>
              <a:t>execSQL</a:t>
            </a:r>
            <a:r>
              <a:rPr lang="fr-FR" sz="2000" b="1" dirty="0">
                <a:solidFill>
                  <a:srgbClr val="000080"/>
                </a:solidFill>
                <a:latin typeface="Courier New"/>
              </a:rPr>
              <a:t>(</a:t>
            </a:r>
            <a:r>
              <a:rPr lang="fr-FR" sz="2000" dirty="0">
                <a:solidFill>
                  <a:srgbClr val="808080"/>
                </a:solidFill>
                <a:latin typeface="Courier New"/>
              </a:rPr>
              <a:t>"</a:t>
            </a:r>
            <a:r>
              <a:rPr lang="fr-FR" sz="2000" dirty="0" err="1">
                <a:solidFill>
                  <a:srgbClr val="808080"/>
                </a:solidFill>
                <a:latin typeface="Courier New"/>
              </a:rPr>
              <a:t>delete</a:t>
            </a:r>
            <a:r>
              <a:rPr lang="fr-FR" sz="2000" dirty="0">
                <a:solidFill>
                  <a:srgbClr val="808080"/>
                </a:solidFill>
                <a:latin typeface="Courier New"/>
              </a:rPr>
              <a:t> </a:t>
            </a:r>
            <a:r>
              <a:rPr lang="fr-FR" sz="2000" dirty="0" err="1">
                <a:solidFill>
                  <a:srgbClr val="808080"/>
                </a:solidFill>
                <a:latin typeface="Courier New"/>
              </a:rPr>
              <a:t>from</a:t>
            </a:r>
            <a:r>
              <a:rPr lang="fr-FR" sz="2000" dirty="0">
                <a:solidFill>
                  <a:srgbClr val="808080"/>
                </a:solidFill>
                <a:latin typeface="Courier New"/>
              </a:rPr>
              <a:t> </a:t>
            </a:r>
            <a:r>
              <a:rPr lang="fr-FR" sz="2000" dirty="0" err="1">
                <a:solidFill>
                  <a:srgbClr val="808080"/>
                </a:solidFill>
                <a:latin typeface="Courier New"/>
              </a:rPr>
              <a:t>categorie</a:t>
            </a:r>
            <a:r>
              <a:rPr lang="fr-FR" sz="2000" dirty="0" smtClean="0">
                <a:solidFill>
                  <a:srgbClr val="808080"/>
                </a:solidFill>
                <a:latin typeface="Courier New"/>
              </a:rPr>
              <a:t>"</a:t>
            </a:r>
            <a:r>
              <a:rPr lang="fr-FR" sz="2000" b="1" dirty="0" smtClean="0">
                <a:solidFill>
                  <a:srgbClr val="000080"/>
                </a:solidFill>
                <a:latin typeface="Courier New"/>
              </a:rPr>
              <a:t>);</a:t>
            </a:r>
          </a:p>
          <a:p>
            <a:endParaRPr lang="fr-FR" sz="2000" b="1" dirty="0" smtClean="0">
              <a:solidFill>
                <a:srgbClr val="000080"/>
              </a:solidFill>
              <a:latin typeface="Courier New"/>
            </a:endParaRPr>
          </a:p>
          <a:p>
            <a:r>
              <a:rPr lang="en-US" sz="2000" dirty="0" err="1">
                <a:solidFill>
                  <a:srgbClr val="000000"/>
                </a:solidFill>
                <a:latin typeface="Courier New"/>
              </a:rPr>
              <a:t>myBase</a:t>
            </a:r>
            <a:r>
              <a:rPr lang="en-US" sz="2000" b="1" dirty="0" err="1">
                <a:solidFill>
                  <a:srgbClr val="000080"/>
                </a:solidFill>
                <a:latin typeface="Courier New"/>
              </a:rPr>
              <a:t>.</a:t>
            </a:r>
            <a:r>
              <a:rPr lang="en-US" sz="2000" dirty="0" err="1">
                <a:solidFill>
                  <a:srgbClr val="000000"/>
                </a:solidFill>
                <a:latin typeface="Courier New"/>
              </a:rPr>
              <a:t>execSQL</a:t>
            </a:r>
            <a:r>
              <a:rPr lang="en-US" sz="2000" b="1" dirty="0">
                <a:solidFill>
                  <a:srgbClr val="000080"/>
                </a:solidFill>
                <a:latin typeface="Courier New"/>
              </a:rPr>
              <a:t>(</a:t>
            </a:r>
            <a:r>
              <a:rPr lang="en-US" sz="2000" dirty="0">
                <a:solidFill>
                  <a:srgbClr val="808080"/>
                </a:solidFill>
                <a:latin typeface="Courier New"/>
              </a:rPr>
              <a:t>"delete from </a:t>
            </a:r>
            <a:r>
              <a:rPr lang="en-US" sz="2000" dirty="0" err="1">
                <a:solidFill>
                  <a:srgbClr val="808080"/>
                </a:solidFill>
                <a:latin typeface="Courier New"/>
              </a:rPr>
              <a:t>categorie</a:t>
            </a:r>
            <a:r>
              <a:rPr lang="en-US" sz="2000" dirty="0">
                <a:solidFill>
                  <a:srgbClr val="808080"/>
                </a:solidFill>
                <a:latin typeface="Courier New"/>
              </a:rPr>
              <a:t> where id=?"</a:t>
            </a:r>
            <a:r>
              <a:rPr lang="en-US" sz="2000" b="1" dirty="0">
                <a:solidFill>
                  <a:srgbClr val="000080"/>
                </a:solidFill>
                <a:latin typeface="Courier New"/>
              </a:rPr>
              <a:t>,</a:t>
            </a:r>
            <a:r>
              <a:rPr lang="en-US" sz="2000" dirty="0">
                <a:solidFill>
                  <a:srgbClr val="000000"/>
                </a:solidFill>
                <a:latin typeface="Courier New"/>
              </a:rPr>
              <a:t> </a:t>
            </a:r>
            <a:r>
              <a:rPr lang="en-US" sz="2000" b="1" dirty="0">
                <a:solidFill>
                  <a:srgbClr val="0000FF"/>
                </a:solidFill>
                <a:latin typeface="Courier New"/>
              </a:rPr>
              <a:t>new</a:t>
            </a:r>
            <a:r>
              <a:rPr lang="en-US" sz="2000" dirty="0">
                <a:solidFill>
                  <a:srgbClr val="000000"/>
                </a:solidFill>
                <a:latin typeface="Courier New"/>
              </a:rPr>
              <a:t> Integer</a:t>
            </a:r>
            <a:r>
              <a:rPr lang="en-US" sz="2000" b="1" dirty="0">
                <a:solidFill>
                  <a:srgbClr val="000080"/>
                </a:solidFill>
                <a:latin typeface="Courier New"/>
              </a:rPr>
              <a:t>[]</a:t>
            </a:r>
            <a:r>
              <a:rPr lang="en-US" sz="2000" dirty="0">
                <a:solidFill>
                  <a:srgbClr val="000000"/>
                </a:solidFill>
                <a:latin typeface="Courier New"/>
              </a:rPr>
              <a:t> </a:t>
            </a:r>
            <a:r>
              <a:rPr lang="en-US" sz="2000" b="1" dirty="0">
                <a:solidFill>
                  <a:srgbClr val="000080"/>
                </a:solidFill>
                <a:latin typeface="Courier New"/>
              </a:rPr>
              <a:t>{</a:t>
            </a:r>
            <a:r>
              <a:rPr lang="en-US" sz="2000" dirty="0">
                <a:solidFill>
                  <a:srgbClr val="FF8000"/>
                </a:solidFill>
                <a:latin typeface="Courier New"/>
              </a:rPr>
              <a:t>18</a:t>
            </a:r>
            <a:r>
              <a:rPr lang="en-US" sz="2000" b="1" dirty="0">
                <a:solidFill>
                  <a:srgbClr val="000080"/>
                </a:solidFill>
                <a:latin typeface="Courier New"/>
              </a:rPr>
              <a:t>});</a:t>
            </a:r>
            <a:endParaRPr lang="en-US" sz="2000" dirty="0"/>
          </a:p>
          <a:p>
            <a:endParaRPr lang="fr-FR" sz="2000" b="1" dirty="0" smtClean="0">
              <a:solidFill>
                <a:srgbClr val="000080"/>
              </a:solidFill>
              <a:latin typeface="Courier New"/>
            </a:endParaRPr>
          </a:p>
          <a:p>
            <a:endParaRPr lang="fr-FR" sz="2000" dirty="0"/>
          </a:p>
          <a:p>
            <a:endParaRPr lang="fr-FR" sz="2000" dirty="0" smtClean="0"/>
          </a:p>
          <a:p>
            <a:pPr marL="109728" indent="0">
              <a:buNone/>
            </a:pPr>
            <a:endParaRPr lang="en-US" sz="20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48195476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smtClean="0"/>
              <a:t>Curseur « </a:t>
            </a:r>
            <a:r>
              <a:rPr lang="fr-FR" sz="2000" dirty="0" err="1" smtClean="0"/>
              <a:t>SQLiteCursor</a:t>
            </a:r>
            <a:r>
              <a:rPr lang="fr-FR" sz="2000" dirty="0" smtClean="0"/>
              <a:t> »</a:t>
            </a:r>
          </a:p>
          <a:p>
            <a:pPr marL="109728" indent="0">
              <a:buNone/>
            </a:pPr>
            <a:endParaRPr lang="fr-FR" sz="2000" dirty="0" smtClean="0"/>
          </a:p>
          <a:p>
            <a:r>
              <a:rPr lang="fr-FR" sz="2000" dirty="0"/>
              <a:t>Un curseur est une classe permettant d’exposer les réponses d’une requête </a:t>
            </a:r>
            <a:r>
              <a:rPr lang="fr-FR" sz="2000" dirty="0" err="1"/>
              <a:t>SQLite</a:t>
            </a:r>
            <a:r>
              <a:rPr lang="fr-FR" sz="2000" dirty="0"/>
              <a:t> en </a:t>
            </a:r>
            <a:r>
              <a:rPr lang="fr-FR" sz="2000" dirty="0" err="1"/>
              <a:t>Android</a:t>
            </a:r>
            <a:r>
              <a:rPr lang="fr-FR" sz="2000" dirty="0"/>
              <a:t>. </a:t>
            </a:r>
          </a:p>
          <a:p>
            <a:endParaRPr lang="fr-FR" sz="2000" dirty="0"/>
          </a:p>
          <a:p>
            <a:r>
              <a:rPr lang="fr-FR" sz="2000" dirty="0"/>
              <a:t>Les curseurs peuvent être considérés comme des </a:t>
            </a:r>
            <a:r>
              <a:rPr lang="fr-FR" sz="2000" dirty="0" err="1"/>
              <a:t>ResultSet</a:t>
            </a:r>
            <a:r>
              <a:rPr lang="fr-FR" sz="2000" dirty="0"/>
              <a:t> </a:t>
            </a:r>
          </a:p>
          <a:p>
            <a:endParaRPr lang="fr-FR" sz="2000" dirty="0"/>
          </a:p>
          <a:p>
            <a:r>
              <a:rPr lang="fr-FR" sz="2000" dirty="0"/>
              <a:t>Utilisés dans les requêtes de lecture sur la base</a:t>
            </a:r>
          </a:p>
          <a:p>
            <a:endParaRPr lang="fr-FR" sz="2000" dirty="0" smtClean="0"/>
          </a:p>
          <a:p>
            <a:r>
              <a:rPr lang="fr-FR" sz="2000" dirty="0" err="1" smtClean="0"/>
              <a:t>Cursor</a:t>
            </a:r>
            <a:r>
              <a:rPr lang="fr-FR" sz="2000" dirty="0" smtClean="0"/>
              <a:t> est une classe dérivée de </a:t>
            </a:r>
            <a:r>
              <a:rPr lang="fr-FR" sz="2000" dirty="0" err="1" smtClean="0"/>
              <a:t>SQLCursor</a:t>
            </a:r>
            <a:r>
              <a:rPr lang="fr-FR" sz="2000" dirty="0" smtClean="0"/>
              <a:t> exposant les des méthodes permettant de manipuler plus simplement les curseurs</a:t>
            </a:r>
          </a:p>
          <a:p>
            <a:pPr marL="109728" indent="0">
              <a:buNone/>
            </a:pPr>
            <a:endParaRPr lang="en-US" sz="20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420289457"/>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pPr marL="109728" indent="0">
              <a:buNone/>
            </a:pPr>
            <a:r>
              <a:rPr lang="fr-FR" sz="2000" dirty="0" err="1" smtClean="0">
                <a:solidFill>
                  <a:srgbClr val="000000"/>
                </a:solidFill>
                <a:latin typeface="Courier New"/>
              </a:rPr>
              <a:t>Cursor</a:t>
            </a:r>
            <a:r>
              <a:rPr lang="fr-FR" sz="2000" dirty="0" smtClean="0">
                <a:solidFill>
                  <a:srgbClr val="000000"/>
                </a:solidFill>
                <a:latin typeface="Courier New"/>
              </a:rPr>
              <a:t> </a:t>
            </a:r>
            <a:r>
              <a:rPr lang="fr-FR" sz="2000" dirty="0" err="1">
                <a:solidFill>
                  <a:srgbClr val="000000"/>
                </a:solidFill>
                <a:latin typeface="Courier New"/>
              </a:rPr>
              <a:t>cursor</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dirty="0" err="1">
                <a:solidFill>
                  <a:srgbClr val="000000"/>
                </a:solidFill>
                <a:latin typeface="Courier New"/>
              </a:rPr>
              <a:t>myBase</a:t>
            </a:r>
            <a:r>
              <a:rPr lang="fr-FR" sz="2000" b="1" dirty="0" err="1">
                <a:solidFill>
                  <a:srgbClr val="000080"/>
                </a:solidFill>
                <a:latin typeface="Courier New"/>
              </a:rPr>
              <a:t>.</a:t>
            </a:r>
            <a:r>
              <a:rPr lang="fr-FR" sz="2000" dirty="0" err="1">
                <a:solidFill>
                  <a:srgbClr val="000000"/>
                </a:solidFill>
                <a:latin typeface="Courier New"/>
              </a:rPr>
              <a:t>query</a:t>
            </a:r>
            <a:r>
              <a:rPr lang="fr-FR" sz="2000" b="1" dirty="0">
                <a:solidFill>
                  <a:srgbClr val="000080"/>
                </a:solidFill>
                <a:latin typeface="Courier New"/>
              </a:rPr>
              <a:t>(</a:t>
            </a:r>
            <a:r>
              <a:rPr lang="fr-FR" sz="2000" dirty="0">
                <a:solidFill>
                  <a:srgbClr val="808080"/>
                </a:solidFill>
                <a:latin typeface="Courier New"/>
              </a:rPr>
              <a:t>"</a:t>
            </a:r>
            <a:r>
              <a:rPr lang="fr-FR" sz="2000" dirty="0" err="1">
                <a:solidFill>
                  <a:srgbClr val="808080"/>
                </a:solidFill>
                <a:latin typeface="Courier New"/>
              </a:rPr>
              <a:t>categorie</a:t>
            </a:r>
            <a:r>
              <a:rPr lang="fr-FR" sz="2000" dirty="0">
                <a:solidFill>
                  <a:srgbClr val="808080"/>
                </a:solidFill>
                <a:latin typeface="Courier New"/>
              </a:rPr>
              <a:t>"</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a:solidFill>
                  <a:srgbClr val="000080"/>
                </a:solidFill>
                <a:latin typeface="Courier New"/>
              </a:rPr>
              <a:t>,</a:t>
            </a:r>
            <a:r>
              <a:rPr lang="fr-FR" sz="2000" dirty="0">
                <a:solidFill>
                  <a:srgbClr val="000000"/>
                </a:solidFill>
                <a:latin typeface="Courier New"/>
              </a:rPr>
              <a:t> </a:t>
            </a:r>
            <a:r>
              <a:rPr lang="fr-FR" sz="2000" b="1" dirty="0" err="1">
                <a:solidFill>
                  <a:srgbClr val="0000FF"/>
                </a:solidFill>
                <a:latin typeface="Courier New"/>
              </a:rPr>
              <a:t>null</a:t>
            </a:r>
            <a:r>
              <a:rPr lang="fr-FR" sz="2000" b="1" dirty="0" smtClean="0">
                <a:solidFill>
                  <a:srgbClr val="000080"/>
                </a:solidFill>
                <a:latin typeface="Courier New"/>
              </a:rPr>
              <a:t>);</a:t>
            </a:r>
          </a:p>
          <a:p>
            <a:endParaRPr lang="fr-FR" sz="2000" b="1" dirty="0">
              <a:solidFill>
                <a:srgbClr val="000080"/>
              </a:solidFill>
              <a:latin typeface="Courier New"/>
            </a:endParaRPr>
          </a:p>
          <a:p>
            <a:r>
              <a:rPr lang="fr-FR" sz="2000" dirty="0"/>
              <a:t>Renvoie toutes les lignes et toutes les colonnes de la table </a:t>
            </a:r>
          </a:p>
          <a:p>
            <a:endParaRPr lang="fr-FR" sz="2000" dirty="0"/>
          </a:p>
          <a:p>
            <a:r>
              <a:rPr lang="fr-FR" sz="2000" dirty="0"/>
              <a:t>Ouverture explicite </a:t>
            </a:r>
          </a:p>
          <a:p>
            <a:endParaRPr lang="fr-FR" sz="2000" dirty="0"/>
          </a:p>
          <a:p>
            <a:r>
              <a:rPr lang="fr-FR" sz="2000" dirty="0"/>
              <a:t>Parcourir le curseur : </a:t>
            </a:r>
          </a:p>
          <a:p>
            <a:pPr marL="109728" indent="0">
              <a:buNone/>
            </a:pPr>
            <a:r>
              <a:rPr lang="fr-FR" sz="1200" dirty="0" err="1" smtClean="0">
                <a:solidFill>
                  <a:srgbClr val="000000"/>
                </a:solidFill>
                <a:latin typeface="Courier New"/>
              </a:rPr>
              <a:t>Cursor</a:t>
            </a:r>
            <a:r>
              <a:rPr lang="fr-FR" sz="1200" dirty="0" smtClean="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myBase</a:t>
            </a:r>
            <a:r>
              <a:rPr lang="fr-FR" sz="1200" b="1" dirty="0" err="1">
                <a:solidFill>
                  <a:srgbClr val="000080"/>
                </a:solidFill>
                <a:latin typeface="Courier New"/>
              </a:rPr>
              <a:t>.</a:t>
            </a:r>
            <a:r>
              <a:rPr lang="fr-FR" sz="1200" dirty="0" err="1">
                <a:solidFill>
                  <a:srgbClr val="000000"/>
                </a:solidFill>
                <a:latin typeface="Courier New"/>
              </a:rPr>
              <a:t>query</a:t>
            </a:r>
            <a:r>
              <a:rPr lang="fr-FR" sz="1200" b="1" dirty="0">
                <a:solidFill>
                  <a:srgbClr val="000080"/>
                </a:solidFill>
                <a:latin typeface="Courier New"/>
              </a:rPr>
              <a:t>(</a:t>
            </a:r>
            <a:r>
              <a:rPr lang="fr-FR" sz="1200" dirty="0">
                <a:solidFill>
                  <a:srgbClr val="808080"/>
                </a:solidFill>
                <a:latin typeface="Courier New"/>
              </a:rPr>
              <a:t>"</a:t>
            </a:r>
            <a:r>
              <a:rPr lang="fr-FR" sz="1200" dirty="0" err="1">
                <a:solidFill>
                  <a:srgbClr val="808080"/>
                </a:solidFill>
                <a:latin typeface="Courier New"/>
              </a:rPr>
              <a:t>categorie</a:t>
            </a:r>
            <a:r>
              <a:rPr lang="fr-FR" sz="1200" dirty="0">
                <a:solidFill>
                  <a:srgbClr val="808080"/>
                </a:solidFill>
                <a:latin typeface="Courier New"/>
              </a:rPr>
              <a:t>"</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r>
              <a:rPr lang="fr-FR" sz="1200" b="1" dirty="0" err="1">
                <a:solidFill>
                  <a:srgbClr val="0000FF"/>
                </a:solidFill>
                <a:latin typeface="Courier New"/>
              </a:rPr>
              <a:t>null</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err="1" smtClean="0">
                <a:solidFill>
                  <a:srgbClr val="0000FF"/>
                </a:solidFill>
                <a:latin typeface="Courier New"/>
              </a:rPr>
              <a:t>while</a:t>
            </a:r>
            <a:r>
              <a:rPr lang="fr-FR" sz="1200" dirty="0" smtClean="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moveToNext</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000000"/>
                </a:solidFill>
                <a:latin typeface="Courier New"/>
              </a:rPr>
              <a:t>nom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getString</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000000"/>
                </a:solidFill>
                <a:latin typeface="Courier New"/>
              </a:rPr>
              <a:t>description </a:t>
            </a:r>
            <a:r>
              <a:rPr lang="fr-FR" sz="1200" b="1" dirty="0">
                <a:solidFill>
                  <a:srgbClr val="000080"/>
                </a:solidFill>
                <a:latin typeface="Courier New"/>
              </a:rPr>
              <a:t>=</a:t>
            </a:r>
            <a:r>
              <a:rPr lang="fr-FR" sz="1200" dirty="0">
                <a:solidFill>
                  <a:srgbClr val="000000"/>
                </a:solidFill>
                <a:latin typeface="Courier New"/>
              </a:rPr>
              <a:t> </a:t>
            </a:r>
            <a:r>
              <a:rPr lang="fr-FR" sz="1200" dirty="0" err="1" smtClean="0">
                <a:solidFill>
                  <a:srgbClr val="000000"/>
                </a:solidFill>
                <a:latin typeface="Courier New"/>
              </a:rPr>
              <a:t>cursor</a:t>
            </a:r>
            <a:r>
              <a:rPr lang="fr-FR" sz="1200" b="1" dirty="0" err="1" smtClean="0">
                <a:solidFill>
                  <a:srgbClr val="000080"/>
                </a:solidFill>
                <a:latin typeface="Courier New"/>
              </a:rPr>
              <a:t>.</a:t>
            </a:r>
            <a:r>
              <a:rPr lang="fr-FR" sz="1200" dirty="0" err="1" smtClean="0">
                <a:solidFill>
                  <a:srgbClr val="000000"/>
                </a:solidFill>
                <a:latin typeface="Courier New"/>
              </a:rPr>
              <a:t>getString</a:t>
            </a:r>
            <a:r>
              <a:rPr lang="fr-FR" sz="1200" b="1" dirty="0" smtClean="0">
                <a:solidFill>
                  <a:srgbClr val="000080"/>
                </a:solidFill>
                <a:latin typeface="Courier New"/>
              </a:rPr>
              <a:t>(</a:t>
            </a:r>
            <a:r>
              <a:rPr lang="fr-FR" sz="1200" dirty="0" err="1" smtClean="0">
                <a:solidFill>
                  <a:srgbClr val="000000"/>
                </a:solidFill>
                <a:latin typeface="Courier New"/>
              </a:rPr>
              <a:t>cursor</a:t>
            </a:r>
            <a:r>
              <a:rPr lang="fr-FR" sz="1200" b="1" dirty="0" err="1" smtClean="0">
                <a:solidFill>
                  <a:srgbClr val="000080"/>
                </a:solidFill>
                <a:latin typeface="Courier New"/>
              </a:rPr>
              <a:t>.</a:t>
            </a:r>
            <a:r>
              <a:rPr lang="fr-FR" sz="1200" dirty="0" err="1" smtClean="0">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b="1" dirty="0" smtClean="0">
                <a:solidFill>
                  <a:srgbClr val="000080"/>
                </a:solidFill>
                <a:latin typeface="Courier New"/>
              </a:rPr>
              <a:t>}</a:t>
            </a:r>
          </a:p>
          <a:p>
            <a:pPr marL="109728" indent="0">
              <a:buNone/>
            </a:pPr>
            <a:endParaRPr lang="fr-FR" sz="1200" b="1" dirty="0">
              <a:solidFill>
                <a:srgbClr val="000080"/>
              </a:solidFill>
              <a:latin typeface="Courier New"/>
            </a:endParaRPr>
          </a:p>
          <a:p>
            <a:endParaRPr lang="fr-FR" sz="1200" dirty="0" smtClean="0">
              <a:solidFill>
                <a:srgbClr val="000000"/>
              </a:solidFill>
              <a:latin typeface="Courier New"/>
            </a:endParaRPr>
          </a:p>
          <a:p>
            <a:pPr marL="109728" indent="0">
              <a:buNone/>
            </a:pPr>
            <a:endParaRPr lang="en-US" sz="20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01240743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Obtenir le nombre </a:t>
            </a:r>
            <a:r>
              <a:rPr lang="fr-FR" sz="2000" dirty="0"/>
              <a:t>de lignes dans un curseur : </a:t>
            </a:r>
          </a:p>
          <a:p>
            <a:pPr marL="109728" indent="0">
              <a:buNone/>
            </a:pPr>
            <a:r>
              <a:rPr lang="fr-FR" sz="2000" dirty="0" smtClean="0">
                <a:solidFill>
                  <a:srgbClr val="000000"/>
                </a:solidFill>
                <a:latin typeface="Courier New"/>
              </a:rPr>
              <a:t>	</a:t>
            </a:r>
            <a:r>
              <a:rPr lang="fr-FR" sz="2000" dirty="0" err="1" smtClean="0">
                <a:solidFill>
                  <a:srgbClr val="000000"/>
                </a:solidFill>
                <a:latin typeface="Courier New"/>
              </a:rPr>
              <a:t>cursor</a:t>
            </a:r>
            <a:r>
              <a:rPr lang="fr-FR" sz="2000" b="1" dirty="0" err="1" smtClean="0">
                <a:solidFill>
                  <a:srgbClr val="000080"/>
                </a:solidFill>
                <a:latin typeface="Courier New"/>
              </a:rPr>
              <a:t>.</a:t>
            </a:r>
            <a:r>
              <a:rPr lang="fr-FR" sz="2000" dirty="0" err="1" smtClean="0">
                <a:solidFill>
                  <a:srgbClr val="000000"/>
                </a:solidFill>
                <a:latin typeface="Courier New"/>
              </a:rPr>
              <a:t>getCount</a:t>
            </a:r>
            <a:r>
              <a:rPr lang="fr-FR" sz="2000" b="1" dirty="0" smtClean="0">
                <a:solidFill>
                  <a:srgbClr val="000080"/>
                </a:solidFill>
                <a:latin typeface="Courier New"/>
              </a:rPr>
              <a:t>();</a:t>
            </a:r>
          </a:p>
          <a:p>
            <a:endParaRPr lang="fr-FR" sz="2000" b="1" dirty="0" smtClean="0">
              <a:solidFill>
                <a:srgbClr val="000080"/>
              </a:solidFill>
              <a:latin typeface="Courier New"/>
            </a:endParaRPr>
          </a:p>
          <a:p>
            <a:r>
              <a:rPr lang="fr-FR" sz="2000" dirty="0"/>
              <a:t>Obtenir le nombre de colonnes : </a:t>
            </a:r>
          </a:p>
          <a:p>
            <a:pPr marL="109728" indent="0">
              <a:buNone/>
            </a:pPr>
            <a:r>
              <a:rPr lang="fr-FR" sz="2000" dirty="0" smtClean="0">
                <a:solidFill>
                  <a:srgbClr val="000000"/>
                </a:solidFill>
                <a:latin typeface="Courier New"/>
              </a:rPr>
              <a:t>	</a:t>
            </a:r>
            <a:r>
              <a:rPr lang="fr-FR" sz="2000" dirty="0" err="1" smtClean="0">
                <a:solidFill>
                  <a:srgbClr val="000000"/>
                </a:solidFill>
                <a:latin typeface="Courier New"/>
              </a:rPr>
              <a:t>cursor.getColumnCount</a:t>
            </a:r>
            <a:r>
              <a:rPr lang="fr-FR" sz="2000" dirty="0">
                <a:solidFill>
                  <a:srgbClr val="000000"/>
                </a:solidFill>
                <a:latin typeface="Courier New"/>
              </a:rPr>
              <a:t>();</a:t>
            </a:r>
          </a:p>
          <a:p>
            <a:pPr lvl="1"/>
            <a:endParaRPr lang="fr-FR" sz="1600" b="1" dirty="0" smtClean="0">
              <a:solidFill>
                <a:srgbClr val="000080"/>
              </a:solidFill>
              <a:latin typeface="Courier New"/>
            </a:endParaRPr>
          </a:p>
          <a:p>
            <a:r>
              <a:rPr lang="fr-FR" sz="2000" dirty="0" smtClean="0"/>
              <a:t>Se </a:t>
            </a:r>
            <a:r>
              <a:rPr lang="fr-FR" sz="2000" dirty="0" err="1" smtClean="0"/>
              <a:t>deplacer</a:t>
            </a:r>
            <a:r>
              <a:rPr lang="fr-FR" sz="2000" dirty="0" smtClean="0"/>
              <a:t> dans un curseur </a:t>
            </a:r>
          </a:p>
          <a:p>
            <a:pPr marL="109728" indent="0">
              <a:buNone/>
            </a:pPr>
            <a:r>
              <a:rPr lang="fr-FR" sz="2000" dirty="0" err="1">
                <a:solidFill>
                  <a:srgbClr val="000000"/>
                </a:solidFill>
                <a:latin typeface="Consolas"/>
              </a:rPr>
              <a:t>cursor.move</a:t>
            </a:r>
            <a:r>
              <a:rPr lang="fr-FR" sz="2000" dirty="0">
                <a:solidFill>
                  <a:srgbClr val="000000"/>
                </a:solidFill>
                <a:latin typeface="Consolas"/>
              </a:rPr>
              <a:t>(-1); </a:t>
            </a:r>
            <a:r>
              <a:rPr lang="fr-FR" sz="2000" dirty="0" smtClean="0">
                <a:solidFill>
                  <a:srgbClr val="000000"/>
                </a:solidFill>
                <a:latin typeface="Consolas"/>
              </a:rPr>
              <a:t>//remonter d’un niveau</a:t>
            </a:r>
            <a:endParaRPr lang="fr-FR" sz="2000" dirty="0">
              <a:solidFill>
                <a:srgbClr val="000000"/>
              </a:solidFill>
              <a:latin typeface="Consolas"/>
            </a:endParaRPr>
          </a:p>
          <a:p>
            <a:pPr marL="109728" indent="0">
              <a:buNone/>
            </a:pPr>
            <a:r>
              <a:rPr lang="fr-FR" sz="2000" dirty="0" err="1" smtClean="0">
                <a:solidFill>
                  <a:srgbClr val="000000"/>
                </a:solidFill>
                <a:latin typeface="Consolas"/>
              </a:rPr>
              <a:t>cursor.move</a:t>
            </a:r>
            <a:r>
              <a:rPr lang="fr-FR" sz="2000" dirty="0" smtClean="0">
                <a:solidFill>
                  <a:srgbClr val="000000"/>
                </a:solidFill>
                <a:latin typeface="Consolas"/>
              </a:rPr>
              <a:t>(2</a:t>
            </a:r>
            <a:r>
              <a:rPr lang="fr-FR" sz="2000" dirty="0">
                <a:solidFill>
                  <a:srgbClr val="000000"/>
                </a:solidFill>
                <a:latin typeface="Consolas"/>
              </a:rPr>
              <a:t>); </a:t>
            </a:r>
            <a:r>
              <a:rPr lang="fr-FR" sz="2000" dirty="0" smtClean="0">
                <a:solidFill>
                  <a:srgbClr val="000000"/>
                </a:solidFill>
                <a:latin typeface="Consolas"/>
              </a:rPr>
              <a:t> //Descendre de deux niveaux</a:t>
            </a:r>
          </a:p>
          <a:p>
            <a:pPr marL="109728" indent="0">
              <a:buNone/>
            </a:pPr>
            <a:endParaRPr lang="fr-FR" sz="2000" dirty="0">
              <a:solidFill>
                <a:srgbClr val="000000"/>
              </a:solidFill>
              <a:latin typeface="Consolas"/>
            </a:endParaRPr>
          </a:p>
          <a:p>
            <a:r>
              <a:rPr lang="fr-FR" sz="2000" dirty="0" smtClean="0">
                <a:solidFill>
                  <a:srgbClr val="000000"/>
                </a:solidFill>
                <a:latin typeface="Consolas"/>
              </a:rPr>
              <a:t>Fermer le </a:t>
            </a:r>
            <a:r>
              <a:rPr lang="fr-FR" sz="2000" dirty="0" err="1" smtClean="0">
                <a:solidFill>
                  <a:srgbClr val="000000"/>
                </a:solidFill>
                <a:latin typeface="Consolas"/>
              </a:rPr>
              <a:t>cursor</a:t>
            </a:r>
            <a:r>
              <a:rPr lang="fr-FR" sz="2000" dirty="0" smtClean="0">
                <a:solidFill>
                  <a:srgbClr val="000000"/>
                </a:solidFill>
                <a:latin typeface="Consolas"/>
              </a:rPr>
              <a:t> : </a:t>
            </a:r>
          </a:p>
          <a:p>
            <a:pPr marL="109728" indent="0">
              <a:buNone/>
            </a:pPr>
            <a:r>
              <a:rPr lang="fr-FR" sz="2000" dirty="0" err="1">
                <a:solidFill>
                  <a:srgbClr val="000000"/>
                </a:solidFill>
                <a:latin typeface="Courier New"/>
              </a:rPr>
              <a:t>cursor</a:t>
            </a:r>
            <a:r>
              <a:rPr lang="fr-FR" sz="2000" b="1" dirty="0" err="1">
                <a:solidFill>
                  <a:srgbClr val="000080"/>
                </a:solidFill>
                <a:latin typeface="Courier New"/>
              </a:rPr>
              <a:t>.</a:t>
            </a:r>
            <a:r>
              <a:rPr lang="fr-FR" sz="2000" dirty="0" err="1">
                <a:solidFill>
                  <a:srgbClr val="000000"/>
                </a:solidFill>
                <a:latin typeface="Courier New"/>
              </a:rPr>
              <a:t>close</a:t>
            </a:r>
            <a:r>
              <a:rPr lang="fr-FR" sz="2000" b="1" dirty="0" smtClean="0">
                <a:solidFill>
                  <a:srgbClr val="000080"/>
                </a:solidFill>
                <a:latin typeface="Courier New"/>
              </a:rPr>
              <a:t>();</a:t>
            </a:r>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
        <p:nvSpPr>
          <p:cNvPr id="3" name="Line Callout 1 2"/>
          <p:cNvSpPr/>
          <p:nvPr/>
        </p:nvSpPr>
        <p:spPr>
          <a:xfrm>
            <a:off x="5050971" y="5515429"/>
            <a:ext cx="3338286" cy="612648"/>
          </a:xfrm>
          <a:prstGeom prst="borderCallout1">
            <a:avLst>
              <a:gd name="adj1" fmla="val 18750"/>
              <a:gd name="adj2" fmla="val -8333"/>
              <a:gd name="adj3" fmla="val -65183"/>
              <a:gd name="adj4" fmla="val -414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Il est obligatoire de fermer un curseur après utilisation!</a:t>
            </a:r>
            <a:endParaRPr lang="fr-FR" dirty="0"/>
          </a:p>
        </p:txBody>
      </p:sp>
    </p:spTree>
    <p:extLst>
      <p:ext uri="{BB962C8B-B14F-4D97-AF65-F5344CB8AC3E}">
        <p14:creationId xmlns:p14="http://schemas.microsoft.com/office/powerpoint/2010/main" val="366643762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SQLite</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Bonnes pratiques </a:t>
            </a:r>
          </a:p>
          <a:p>
            <a:pPr lvl="1"/>
            <a:r>
              <a:rPr lang="fr-FR" sz="1600" dirty="0" smtClean="0"/>
              <a:t>Utiliser une classe statique dans laquelle vous déclarerez le nom de la base de données, des tables ainsi que les colonnes des tables.  Ce qui vous permettra de vous embrouiller dans les noms des tables ainsi que les colonnes. </a:t>
            </a:r>
          </a:p>
          <a:p>
            <a:pPr lvl="1"/>
            <a:endParaRPr lang="fr-FR" sz="1600" dirty="0"/>
          </a:p>
          <a:p>
            <a:pPr lvl="1"/>
            <a:r>
              <a:rPr lang="fr-FR" sz="1600" dirty="0" smtClean="0"/>
              <a:t>N’oubliez jamais de fermer la base de données après chaque utilisation </a:t>
            </a:r>
          </a:p>
          <a:p>
            <a:pPr lvl="1"/>
            <a:endParaRPr lang="fr-FR" sz="1600" dirty="0"/>
          </a:p>
          <a:p>
            <a:pPr lvl="1"/>
            <a:r>
              <a:rPr lang="fr-FR" sz="1600" dirty="0" smtClean="0"/>
              <a:t>Toujours fermer les curseurs  </a:t>
            </a:r>
          </a:p>
          <a:p>
            <a:pPr lvl="1"/>
            <a:endParaRPr lang="fr-FR" sz="1600" dirty="0"/>
          </a:p>
          <a:p>
            <a:pPr lvl="1"/>
            <a:r>
              <a:rPr lang="fr-FR" sz="1600" dirty="0" smtClean="0"/>
              <a:t>Vérifiez toujours qu’un curseur a au moins une ligne avant de  le parcourir. </a:t>
            </a:r>
          </a:p>
          <a:p>
            <a:pPr lvl="1"/>
            <a:endParaRPr lang="fr-FR" sz="1600" dirty="0" smtClean="0"/>
          </a:p>
          <a:p>
            <a:pPr lvl="1"/>
            <a:r>
              <a:rPr lang="fr-FR" sz="1600" dirty="0" smtClean="0"/>
              <a:t>Evitez d’accéder à la base de données dans le thread principal de l’application </a:t>
            </a:r>
          </a:p>
          <a:p>
            <a:pPr lvl="1"/>
            <a:endParaRPr lang="fr-FR" sz="1600" dirty="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220398070"/>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CursorAdapter</a:t>
            </a:r>
            <a:endParaRPr lang="fr-FR" dirty="0"/>
          </a:p>
        </p:txBody>
      </p:sp>
      <p:sp>
        <p:nvSpPr>
          <p:cNvPr id="5" name="Content Placeholder 4"/>
          <p:cNvSpPr>
            <a:spLocks noGrp="1"/>
          </p:cNvSpPr>
          <p:nvPr>
            <p:ph idx="1"/>
          </p:nvPr>
        </p:nvSpPr>
        <p:spPr>
          <a:xfrm>
            <a:off x="1117600" y="1045029"/>
            <a:ext cx="6899438" cy="5120595"/>
          </a:xfrm>
        </p:spPr>
        <p:txBody>
          <a:bodyPr>
            <a:noAutofit/>
          </a:bodyPr>
          <a:lstStyle/>
          <a:p>
            <a:r>
              <a:rPr lang="fr-FR" sz="2000" dirty="0" smtClean="0"/>
              <a:t>Vous pouvez utiliser les curseurs pour créer des adaptateurs pour les vues de groupes</a:t>
            </a:r>
          </a:p>
          <a:p>
            <a:endParaRPr lang="fr-FR" sz="1200" dirty="0" smtClean="0">
              <a:solidFill>
                <a:srgbClr val="8000FF"/>
              </a:solidFill>
              <a:latin typeface="Courier New"/>
            </a:endParaRPr>
          </a:p>
          <a:p>
            <a:pPr marL="109728" indent="0">
              <a:buNone/>
            </a:pPr>
            <a:r>
              <a:rPr lang="fr-FR" sz="1200" dirty="0">
                <a:solidFill>
                  <a:srgbClr val="8000FF"/>
                </a:solidFill>
                <a:latin typeface="Courier New"/>
              </a:rPr>
              <a:t>public</a:t>
            </a:r>
            <a:r>
              <a:rPr lang="fr-FR" sz="1200" dirty="0">
                <a:solidFill>
                  <a:srgbClr val="000000"/>
                </a:solidFill>
                <a:latin typeface="Courier New"/>
              </a:rPr>
              <a:t> </a:t>
            </a:r>
            <a:r>
              <a:rPr lang="fr-FR" sz="1200" dirty="0">
                <a:solidFill>
                  <a:srgbClr val="8000FF"/>
                </a:solidFill>
                <a:latin typeface="Courier New"/>
              </a:rPr>
              <a:t>class</a:t>
            </a:r>
            <a:r>
              <a:rPr lang="fr-FR" sz="1200" dirty="0">
                <a:solidFill>
                  <a:srgbClr val="000000"/>
                </a:solidFill>
                <a:latin typeface="Courier New"/>
              </a:rPr>
              <a:t> </a:t>
            </a:r>
            <a:r>
              <a:rPr lang="fr-FR" sz="1200" dirty="0" err="1">
                <a:solidFill>
                  <a:srgbClr val="000000"/>
                </a:solidFill>
                <a:latin typeface="Courier New"/>
              </a:rPr>
              <a:t>CategorieAdapter</a:t>
            </a:r>
            <a:r>
              <a:rPr lang="fr-FR" sz="1200" dirty="0">
                <a:solidFill>
                  <a:srgbClr val="000000"/>
                </a:solidFill>
                <a:latin typeface="Courier New"/>
              </a:rPr>
              <a:t> </a:t>
            </a:r>
            <a:r>
              <a:rPr lang="fr-FR" sz="1200" b="1" dirty="0" err="1">
                <a:solidFill>
                  <a:srgbClr val="0000FF"/>
                </a:solidFill>
                <a:latin typeface="Courier New"/>
              </a:rPr>
              <a:t>extends</a:t>
            </a:r>
            <a:r>
              <a:rPr lang="fr-FR" sz="1200" dirty="0">
                <a:solidFill>
                  <a:srgbClr val="000000"/>
                </a:solidFill>
                <a:latin typeface="Courier New"/>
              </a:rPr>
              <a:t> </a:t>
            </a:r>
            <a:r>
              <a:rPr lang="fr-FR" sz="1200" dirty="0" err="1">
                <a:solidFill>
                  <a:srgbClr val="000000"/>
                </a:solidFill>
                <a:latin typeface="Courier New"/>
              </a:rPr>
              <a:t>CursorAdapter</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000000"/>
                </a:solidFill>
                <a:latin typeface="Courier New"/>
              </a:rPr>
              <a:t>CategorieAdapter</a:t>
            </a:r>
            <a:r>
              <a:rPr lang="fr-FR" sz="1200" b="1" dirty="0">
                <a:solidFill>
                  <a:srgbClr val="000080"/>
                </a:solidFill>
                <a:latin typeface="Courier New"/>
              </a:rPr>
              <a:t>(</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c</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8000FF"/>
                </a:solidFill>
                <a:latin typeface="Courier New"/>
              </a:rPr>
              <a:t>boolean</a:t>
            </a:r>
            <a:r>
              <a:rPr lang="fr-FR" sz="1200" dirty="0">
                <a:solidFill>
                  <a:srgbClr val="000000"/>
                </a:solidFill>
                <a:latin typeface="Courier New"/>
              </a:rPr>
              <a:t> </a:t>
            </a:r>
            <a:r>
              <a:rPr lang="fr-FR" sz="1200" dirty="0" err="1">
                <a:solidFill>
                  <a:srgbClr val="000000"/>
                </a:solidFill>
                <a:latin typeface="Courier New"/>
              </a:rPr>
              <a:t>autoRequery</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FF"/>
                </a:solidFill>
                <a:latin typeface="Courier New"/>
              </a:rPr>
              <a:t>   super</a:t>
            </a:r>
            <a:r>
              <a:rPr lang="fr-FR" sz="1200" b="1" dirty="0" smtClean="0">
                <a:solidFill>
                  <a:srgbClr val="000080"/>
                </a:solidFill>
                <a:latin typeface="Courier New"/>
              </a:rPr>
              <a:t>(</a:t>
            </a:r>
            <a:r>
              <a:rPr lang="fr-FR" sz="1200" dirty="0" err="1" smtClean="0">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c</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autoRequery</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dirty="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8000FF"/>
                </a:solidFill>
                <a:latin typeface="Courier New"/>
              </a:rPr>
              <a:t>void</a:t>
            </a:r>
            <a:r>
              <a:rPr lang="fr-FR" sz="1200" dirty="0">
                <a:solidFill>
                  <a:srgbClr val="000000"/>
                </a:solidFill>
                <a:latin typeface="Courier New"/>
              </a:rPr>
              <a:t> </a:t>
            </a:r>
            <a:r>
              <a:rPr lang="fr-FR" sz="1200" dirty="0" err="1">
                <a:solidFill>
                  <a:srgbClr val="000000"/>
                </a:solidFill>
                <a:latin typeface="Courier New"/>
              </a:rPr>
              <a:t>bindView</a:t>
            </a:r>
            <a:r>
              <a:rPr lang="fr-FR" sz="1200" b="1" dirty="0">
                <a:solidFill>
                  <a:srgbClr val="000080"/>
                </a:solidFill>
                <a:latin typeface="Courier New"/>
              </a:rPr>
              <a:t>(</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smtClean="0">
                <a:solidFill>
                  <a:srgbClr val="008000"/>
                </a:solidFill>
                <a:latin typeface="Courier New"/>
              </a:rPr>
              <a:t>//</a:t>
            </a:r>
            <a:r>
              <a:rPr lang="fr-FR" sz="1200" dirty="0">
                <a:solidFill>
                  <a:srgbClr val="008000"/>
                </a:solidFill>
                <a:latin typeface="Courier New"/>
              </a:rPr>
              <a:t>Les informations à ajouter dans la vue du groupe </a:t>
            </a:r>
            <a:endParaRPr lang="fr-FR" sz="1200" dirty="0" smtClean="0">
              <a:solidFill>
                <a:srgbClr val="008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endParaRPr lang="fr-FR" sz="1200" dirty="0" smtClean="0">
              <a:solidFill>
                <a:srgbClr val="000000"/>
              </a:solidFill>
              <a:latin typeface="Courier New"/>
            </a:endParaRPr>
          </a:p>
          <a:p>
            <a:pPr marL="109728" indent="0">
              <a:buNone/>
            </a:pPr>
            <a:r>
              <a:rPr lang="fr-FR" sz="1200" dirty="0" smtClean="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newView</a:t>
            </a:r>
            <a:r>
              <a:rPr lang="fr-FR" sz="1200" b="1" dirty="0">
                <a:solidFill>
                  <a:srgbClr val="000080"/>
                </a:solidFill>
                <a:latin typeface="Courier New"/>
              </a:rPr>
              <a:t>(</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ViewGroup</a:t>
            </a:r>
            <a:r>
              <a:rPr lang="fr-FR" sz="1200" dirty="0">
                <a:solidFill>
                  <a:srgbClr val="000000"/>
                </a:solidFill>
                <a:latin typeface="Courier New"/>
              </a:rPr>
              <a:t> parent</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smtClean="0">
                <a:solidFill>
                  <a:srgbClr val="008000"/>
                </a:solidFill>
                <a:latin typeface="Courier New"/>
              </a:rPr>
              <a:t>//</a:t>
            </a:r>
            <a:r>
              <a:rPr lang="fr-FR" sz="1200" dirty="0">
                <a:solidFill>
                  <a:srgbClr val="008000"/>
                </a:solidFill>
                <a:latin typeface="Courier New"/>
              </a:rPr>
              <a:t>La vue à jouter dans le groupe </a:t>
            </a:r>
            <a:endParaRPr lang="fr-FR" sz="1200" dirty="0" smtClean="0">
              <a:solidFill>
                <a:srgbClr val="008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b="1" dirty="0" smtClean="0">
                <a:solidFill>
                  <a:srgbClr val="000080"/>
                </a:solidFill>
                <a:latin typeface="Courier New"/>
              </a:rPr>
              <a:t>}</a:t>
            </a:r>
            <a:endParaRPr lang="fr-FR" sz="1200" dirty="0"/>
          </a:p>
          <a:p>
            <a:pPr marL="109728" indent="0">
              <a:buNone/>
            </a:pPr>
            <a:endParaRPr lang="fr-FR" sz="1600" dirty="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775304028"/>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CursorAdapter</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Vous pouvez utiliser les curseurs pour créer des adaptateurs pour les vues de groupes</a:t>
            </a:r>
          </a:p>
          <a:p>
            <a:endParaRPr lang="fr-FR" sz="1200" dirty="0" smtClean="0">
              <a:solidFill>
                <a:srgbClr val="8000FF"/>
              </a:solidFill>
              <a:latin typeface="Courier New"/>
            </a:endParaRPr>
          </a:p>
          <a:p>
            <a:pPr marL="109728" indent="0">
              <a:buNone/>
            </a:pPr>
            <a:r>
              <a:rPr lang="fr-FR" sz="1200" dirty="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8000FF"/>
                </a:solidFill>
                <a:latin typeface="Courier New"/>
              </a:rPr>
              <a:t>void</a:t>
            </a:r>
            <a:r>
              <a:rPr lang="fr-FR" sz="1200" dirty="0">
                <a:solidFill>
                  <a:srgbClr val="000000"/>
                </a:solidFill>
                <a:latin typeface="Courier New"/>
              </a:rPr>
              <a:t> </a:t>
            </a:r>
            <a:r>
              <a:rPr lang="fr-FR" sz="1200" dirty="0" err="1">
                <a:solidFill>
                  <a:srgbClr val="000000"/>
                </a:solidFill>
                <a:latin typeface="Courier New"/>
              </a:rPr>
              <a:t>bindView</a:t>
            </a:r>
            <a:r>
              <a:rPr lang="fr-FR" sz="1200" b="1" dirty="0">
                <a:solidFill>
                  <a:srgbClr val="000080"/>
                </a:solidFill>
                <a:latin typeface="Courier New"/>
              </a:rPr>
              <a:t>(</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err="1" smtClean="0">
                <a:solidFill>
                  <a:srgbClr val="000000"/>
                </a:solidFill>
                <a:latin typeface="Courier New"/>
              </a:rPr>
              <a:t>TextView</a:t>
            </a:r>
            <a:r>
              <a:rPr lang="fr-FR" sz="1200" dirty="0" smtClean="0">
                <a:solidFill>
                  <a:srgbClr val="000000"/>
                </a:solidFill>
                <a:latin typeface="Courier New"/>
              </a:rPr>
              <a:t> </a:t>
            </a:r>
            <a:r>
              <a:rPr lang="fr-FR" sz="1200" dirty="0" err="1">
                <a:solidFill>
                  <a:srgbClr val="000000"/>
                </a:solidFill>
                <a:latin typeface="Courier New"/>
              </a:rPr>
              <a:t>textViewPersonName</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TextView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a:t>
            </a:r>
            <a:r>
              <a:rPr lang="fr-FR" sz="1200" b="1" dirty="0" err="1">
                <a:solidFill>
                  <a:srgbClr val="000080"/>
                </a:solidFill>
                <a:latin typeface="Courier New"/>
              </a:rPr>
              <a:t>.</a:t>
            </a:r>
            <a:r>
              <a:rPr lang="fr-FR" sz="1200" dirty="0" err="1">
                <a:solidFill>
                  <a:srgbClr val="000000"/>
                </a:solidFill>
                <a:latin typeface="Courier New"/>
              </a:rPr>
              <a:t>findViewById</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textViewPersonName</a:t>
            </a:r>
            <a:r>
              <a:rPr lang="fr-FR" sz="1200" b="1" dirty="0" err="1">
                <a:solidFill>
                  <a:srgbClr val="000080"/>
                </a:solidFill>
                <a:latin typeface="Courier New"/>
              </a:rPr>
              <a:t>.</a:t>
            </a:r>
            <a:r>
              <a:rPr lang="fr-FR" sz="1200" dirty="0" err="1">
                <a:solidFill>
                  <a:srgbClr val="000000"/>
                </a:solidFill>
                <a:latin typeface="Courier New"/>
              </a:rPr>
              <a:t>setText</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getString</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err="1" smtClean="0">
                <a:solidFill>
                  <a:srgbClr val="000000"/>
                </a:solidFill>
                <a:latin typeface="Courier New"/>
              </a:rPr>
              <a:t>TextView</a:t>
            </a:r>
            <a:r>
              <a:rPr lang="fr-FR" sz="1200" dirty="0" smtClean="0">
                <a:solidFill>
                  <a:srgbClr val="000000"/>
                </a:solidFill>
                <a:latin typeface="Courier New"/>
              </a:rPr>
              <a:t> </a:t>
            </a:r>
            <a:r>
              <a:rPr lang="fr-FR" sz="1200" dirty="0" err="1">
                <a:solidFill>
                  <a:srgbClr val="000000"/>
                </a:solidFill>
                <a:latin typeface="Courier New"/>
              </a:rPr>
              <a:t>textViewPersonPIN</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TextView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a:t>
            </a:r>
            <a:r>
              <a:rPr lang="fr-FR" sz="1200" b="1" dirty="0" err="1">
                <a:solidFill>
                  <a:srgbClr val="000080"/>
                </a:solidFill>
                <a:latin typeface="Courier New"/>
              </a:rPr>
              <a:t>.</a:t>
            </a:r>
            <a:r>
              <a:rPr lang="fr-FR" sz="1200" dirty="0" err="1">
                <a:solidFill>
                  <a:srgbClr val="000000"/>
                </a:solidFill>
                <a:latin typeface="Courier New"/>
              </a:rPr>
              <a:t>findViewById</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textViewPersonPIN</a:t>
            </a:r>
            <a:r>
              <a:rPr lang="fr-FR" sz="1200" b="1" dirty="0" err="1">
                <a:solidFill>
                  <a:srgbClr val="000080"/>
                </a:solidFill>
                <a:latin typeface="Courier New"/>
              </a:rPr>
              <a:t>.</a:t>
            </a:r>
            <a:r>
              <a:rPr lang="fr-FR" sz="1200" dirty="0" err="1">
                <a:solidFill>
                  <a:srgbClr val="000000"/>
                </a:solidFill>
                <a:latin typeface="Courier New"/>
              </a:rPr>
              <a:t>setText</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getString</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endParaRPr lang="fr-FR" sz="1200" dirty="0">
              <a:solidFill>
                <a:srgbClr val="000000"/>
              </a:solidFill>
              <a:latin typeface="Courier New"/>
            </a:endParaRPr>
          </a:p>
          <a:p>
            <a:pPr marL="109728" indent="0">
              <a:buNone/>
            </a:pPr>
            <a:r>
              <a:rPr lang="fr-FR" sz="1200" dirty="0" smtClean="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newView</a:t>
            </a:r>
            <a:r>
              <a:rPr lang="fr-FR" sz="1200" b="1" dirty="0">
                <a:solidFill>
                  <a:srgbClr val="000080"/>
                </a:solidFill>
                <a:latin typeface="Courier New"/>
              </a:rPr>
              <a:t>(</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ViewGroup</a:t>
            </a:r>
            <a:r>
              <a:rPr lang="fr-FR" sz="1200" dirty="0">
                <a:solidFill>
                  <a:srgbClr val="000000"/>
                </a:solidFill>
                <a:latin typeface="Courier New"/>
              </a:rPr>
              <a:t> parent</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dirty="0">
                <a:solidFill>
                  <a:srgbClr val="008000"/>
                </a:solidFill>
                <a:latin typeface="Courier New"/>
              </a:rPr>
              <a:t>// TODO Auto-</a:t>
            </a:r>
            <a:r>
              <a:rPr lang="fr-FR" sz="1200" dirty="0" err="1">
                <a:solidFill>
                  <a:srgbClr val="008000"/>
                </a:solidFill>
                <a:latin typeface="Courier New"/>
              </a:rPr>
              <a:t>generated</a:t>
            </a:r>
            <a:r>
              <a:rPr lang="fr-FR" sz="1200" dirty="0">
                <a:solidFill>
                  <a:srgbClr val="008000"/>
                </a:solidFill>
                <a:latin typeface="Courier New"/>
              </a:rPr>
              <a:t> </a:t>
            </a:r>
            <a:r>
              <a:rPr lang="fr-FR" sz="1200" dirty="0" err="1">
                <a:solidFill>
                  <a:srgbClr val="008000"/>
                </a:solidFill>
                <a:latin typeface="Courier New"/>
              </a:rPr>
              <a:t>method</a:t>
            </a:r>
            <a:r>
              <a:rPr lang="fr-FR" sz="1200" dirty="0">
                <a:solidFill>
                  <a:srgbClr val="008000"/>
                </a:solidFill>
                <a:latin typeface="Courier New"/>
              </a:rPr>
              <a:t> stub </a:t>
            </a:r>
            <a:endParaRPr lang="fr-FR" sz="1200" dirty="0" smtClean="0">
              <a:solidFill>
                <a:srgbClr val="008000"/>
              </a:solidFill>
              <a:latin typeface="Courier New"/>
            </a:endParaRPr>
          </a:p>
          <a:p>
            <a:pPr marL="109728" indent="0">
              <a:buNone/>
            </a:pPr>
            <a:r>
              <a:rPr lang="fr-FR" sz="1200" dirty="0" err="1" smtClean="0">
                <a:solidFill>
                  <a:srgbClr val="000000"/>
                </a:solidFill>
                <a:latin typeface="Courier New"/>
              </a:rPr>
              <a:t>LayoutInflater</a:t>
            </a:r>
            <a:r>
              <a:rPr lang="fr-FR" sz="1200" dirty="0" smtClean="0">
                <a:solidFill>
                  <a:srgbClr val="000000"/>
                </a:solidFill>
                <a:latin typeface="Courier New"/>
              </a:rPr>
              <a:t> </a:t>
            </a:r>
            <a:r>
              <a:rPr lang="fr-FR" sz="1200" dirty="0" err="1">
                <a:solidFill>
                  <a:srgbClr val="000000"/>
                </a:solidFill>
                <a:latin typeface="Courier New"/>
              </a:rPr>
              <a:t>inflater</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LayoutInflater</a:t>
            </a:r>
            <a:r>
              <a:rPr lang="fr-FR" sz="1200" b="1" dirty="0" err="1">
                <a:solidFill>
                  <a:srgbClr val="000080"/>
                </a:solidFill>
                <a:latin typeface="Courier New"/>
              </a:rPr>
              <a:t>.</a:t>
            </a:r>
            <a:r>
              <a:rPr lang="fr-FR" sz="1200" dirty="0" err="1">
                <a:solidFill>
                  <a:srgbClr val="000000"/>
                </a:solidFill>
                <a:latin typeface="Courier New"/>
              </a:rPr>
              <a:t>from</a:t>
            </a:r>
            <a:r>
              <a:rPr lang="fr-FR" sz="1200" b="1" dirty="0">
                <a:solidFill>
                  <a:srgbClr val="000080"/>
                </a:solidFill>
                <a:latin typeface="Courier New"/>
              </a:rPr>
              <a:t>(</a:t>
            </a:r>
            <a:r>
              <a:rPr lang="fr-FR" sz="1200" dirty="0" err="1">
                <a:solidFill>
                  <a:srgbClr val="000000"/>
                </a:solidFill>
                <a:latin typeface="Courier New"/>
              </a:rPr>
              <a:t>parent</a:t>
            </a:r>
            <a:r>
              <a:rPr lang="fr-FR" sz="1200" b="1" dirty="0" err="1">
                <a:solidFill>
                  <a:srgbClr val="000080"/>
                </a:solidFill>
                <a:latin typeface="Courier New"/>
              </a:rPr>
              <a:t>.</a:t>
            </a:r>
            <a:r>
              <a:rPr lang="fr-FR" sz="1200" dirty="0" err="1">
                <a:solidFill>
                  <a:srgbClr val="000000"/>
                </a:solidFill>
                <a:latin typeface="Courier New"/>
              </a:rPr>
              <a:t>getContext</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err="1" smtClean="0">
                <a:solidFill>
                  <a:srgbClr val="000000"/>
                </a:solidFill>
                <a:latin typeface="Courier New"/>
              </a:rPr>
              <a:t>View</a:t>
            </a:r>
            <a:r>
              <a:rPr lang="fr-FR" sz="1200" dirty="0" smtClean="0">
                <a:solidFill>
                  <a:srgbClr val="000000"/>
                </a:solidFill>
                <a:latin typeface="Courier New"/>
              </a:rPr>
              <a:t> </a:t>
            </a:r>
            <a:r>
              <a:rPr lang="fr-FR" sz="1200" dirty="0" err="1">
                <a:solidFill>
                  <a:srgbClr val="000000"/>
                </a:solidFill>
                <a:latin typeface="Courier New"/>
              </a:rPr>
              <a:t>retView</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inflater</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inflate</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layout</a:t>
            </a:r>
            <a:r>
              <a:rPr lang="fr-FR" sz="1200" b="1" dirty="0" err="1">
                <a:solidFill>
                  <a:srgbClr val="000080"/>
                </a:solidFill>
                <a:latin typeface="Courier New"/>
              </a:rPr>
              <a:t>.</a:t>
            </a:r>
            <a:r>
              <a:rPr lang="fr-FR" sz="1200" dirty="0" err="1">
                <a:solidFill>
                  <a:srgbClr val="000000"/>
                </a:solidFill>
                <a:latin typeface="Courier New"/>
              </a:rPr>
              <a:t>line_categorie</a:t>
            </a:r>
            <a:r>
              <a:rPr lang="fr-FR" sz="1200" b="1" dirty="0">
                <a:solidFill>
                  <a:srgbClr val="000080"/>
                </a:solidFill>
                <a:latin typeface="Courier New"/>
              </a:rPr>
              <a:t>,</a:t>
            </a:r>
            <a:r>
              <a:rPr lang="fr-FR" sz="1200" dirty="0">
                <a:solidFill>
                  <a:srgbClr val="000000"/>
                </a:solidFill>
                <a:latin typeface="Courier New"/>
              </a:rPr>
              <a:t> parent</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false</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FF"/>
                </a:solidFill>
                <a:latin typeface="Courier New"/>
              </a:rPr>
              <a:t>return</a:t>
            </a:r>
            <a:r>
              <a:rPr lang="fr-FR" sz="1200" dirty="0" smtClean="0">
                <a:solidFill>
                  <a:srgbClr val="000000"/>
                </a:solidFill>
                <a:latin typeface="Courier New"/>
              </a:rPr>
              <a:t> </a:t>
            </a:r>
            <a:r>
              <a:rPr lang="fr-FR" sz="1200" dirty="0" err="1">
                <a:solidFill>
                  <a:srgbClr val="000000"/>
                </a:solidFill>
                <a:latin typeface="Courier New"/>
              </a:rPr>
              <a:t>retView</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endParaRPr lang="fr-FR" sz="1200" dirty="0">
              <a:solidFill>
                <a:srgbClr val="000000"/>
              </a:solidFill>
              <a:latin typeface="Courier New"/>
            </a:endParaRPr>
          </a:p>
          <a:p>
            <a:pPr marL="109728" indent="0">
              <a:buNone/>
            </a:pPr>
            <a:endParaRPr lang="fr-FR" sz="1600" dirty="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133882355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CursorAdapter</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Vous pouvez utiliser les curseurs pour créer des adaptateurs pour les vues de groupes</a:t>
            </a:r>
          </a:p>
          <a:p>
            <a:endParaRPr lang="fr-FR" sz="1200" dirty="0" smtClean="0">
              <a:solidFill>
                <a:srgbClr val="8000FF"/>
              </a:solidFill>
              <a:latin typeface="Courier New"/>
            </a:endParaRPr>
          </a:p>
          <a:p>
            <a:pPr marL="109728" indent="0">
              <a:buNone/>
            </a:pPr>
            <a:r>
              <a:rPr lang="fr-FR" sz="1200" dirty="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8000FF"/>
                </a:solidFill>
                <a:latin typeface="Courier New"/>
              </a:rPr>
              <a:t>void</a:t>
            </a:r>
            <a:r>
              <a:rPr lang="fr-FR" sz="1200" dirty="0">
                <a:solidFill>
                  <a:srgbClr val="000000"/>
                </a:solidFill>
                <a:latin typeface="Courier New"/>
              </a:rPr>
              <a:t> </a:t>
            </a:r>
            <a:r>
              <a:rPr lang="fr-FR" sz="1200" dirty="0" err="1">
                <a:solidFill>
                  <a:srgbClr val="000000"/>
                </a:solidFill>
                <a:latin typeface="Courier New"/>
              </a:rPr>
              <a:t>bindView</a:t>
            </a:r>
            <a:r>
              <a:rPr lang="fr-FR" sz="1200" b="1" dirty="0">
                <a:solidFill>
                  <a:srgbClr val="000080"/>
                </a:solidFill>
                <a:latin typeface="Courier New"/>
              </a:rPr>
              <a:t>(</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err="1" smtClean="0">
                <a:solidFill>
                  <a:srgbClr val="000000"/>
                </a:solidFill>
                <a:latin typeface="Courier New"/>
              </a:rPr>
              <a:t>TextView</a:t>
            </a:r>
            <a:r>
              <a:rPr lang="fr-FR" sz="1200" dirty="0" smtClean="0">
                <a:solidFill>
                  <a:srgbClr val="000000"/>
                </a:solidFill>
                <a:latin typeface="Courier New"/>
              </a:rPr>
              <a:t> </a:t>
            </a:r>
            <a:r>
              <a:rPr lang="fr-FR" sz="1200" dirty="0" err="1">
                <a:solidFill>
                  <a:srgbClr val="000000"/>
                </a:solidFill>
                <a:latin typeface="Courier New"/>
              </a:rPr>
              <a:t>textViewPersonName</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TextView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a:t>
            </a:r>
            <a:r>
              <a:rPr lang="fr-FR" sz="1200" b="1" dirty="0" err="1">
                <a:solidFill>
                  <a:srgbClr val="000080"/>
                </a:solidFill>
                <a:latin typeface="Courier New"/>
              </a:rPr>
              <a:t>.</a:t>
            </a:r>
            <a:r>
              <a:rPr lang="fr-FR" sz="1200" dirty="0" err="1">
                <a:solidFill>
                  <a:srgbClr val="000000"/>
                </a:solidFill>
                <a:latin typeface="Courier New"/>
              </a:rPr>
              <a:t>findViewById</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textViewPersonName</a:t>
            </a:r>
            <a:r>
              <a:rPr lang="fr-FR" sz="1200" b="1" dirty="0" err="1">
                <a:solidFill>
                  <a:srgbClr val="000080"/>
                </a:solidFill>
                <a:latin typeface="Courier New"/>
              </a:rPr>
              <a:t>.</a:t>
            </a:r>
            <a:r>
              <a:rPr lang="fr-FR" sz="1200" dirty="0" err="1">
                <a:solidFill>
                  <a:srgbClr val="000000"/>
                </a:solidFill>
                <a:latin typeface="Courier New"/>
              </a:rPr>
              <a:t>setText</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getString</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err="1" smtClean="0">
                <a:solidFill>
                  <a:srgbClr val="000000"/>
                </a:solidFill>
                <a:latin typeface="Courier New"/>
              </a:rPr>
              <a:t>TextView</a:t>
            </a:r>
            <a:r>
              <a:rPr lang="fr-FR" sz="1200" dirty="0" smtClean="0">
                <a:solidFill>
                  <a:srgbClr val="000000"/>
                </a:solidFill>
                <a:latin typeface="Courier New"/>
              </a:rPr>
              <a:t> </a:t>
            </a:r>
            <a:r>
              <a:rPr lang="fr-FR" sz="1200" dirty="0" err="1">
                <a:solidFill>
                  <a:srgbClr val="000000"/>
                </a:solidFill>
                <a:latin typeface="Courier New"/>
              </a:rPr>
              <a:t>textViewPersonPIN</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TextView</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a:t>
            </a:r>
            <a:r>
              <a:rPr lang="fr-FR" sz="1200" b="1" dirty="0" err="1">
                <a:solidFill>
                  <a:srgbClr val="000080"/>
                </a:solidFill>
                <a:latin typeface="Courier New"/>
              </a:rPr>
              <a:t>.</a:t>
            </a:r>
            <a:r>
              <a:rPr lang="fr-FR" sz="1200" dirty="0" err="1">
                <a:solidFill>
                  <a:srgbClr val="000000"/>
                </a:solidFill>
                <a:latin typeface="Courier New"/>
              </a:rPr>
              <a:t>findViewById</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textViewPersonPIN</a:t>
            </a:r>
            <a:r>
              <a:rPr lang="fr-FR" sz="1200" b="1" dirty="0" err="1">
                <a:solidFill>
                  <a:srgbClr val="000080"/>
                </a:solidFill>
                <a:latin typeface="Courier New"/>
              </a:rPr>
              <a:t>.</a:t>
            </a:r>
            <a:r>
              <a:rPr lang="fr-FR" sz="1200" dirty="0" err="1">
                <a:solidFill>
                  <a:srgbClr val="000000"/>
                </a:solidFill>
                <a:latin typeface="Courier New"/>
              </a:rPr>
              <a:t>setText</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getString</a:t>
            </a:r>
            <a:r>
              <a:rPr lang="fr-FR" sz="1200" b="1" dirty="0">
                <a:solidFill>
                  <a:srgbClr val="000080"/>
                </a:solidFill>
                <a:latin typeface="Courier New"/>
              </a:rPr>
              <a:t>(</a:t>
            </a:r>
            <a:r>
              <a:rPr lang="fr-FR" sz="1200" dirty="0" err="1">
                <a:solidFill>
                  <a:srgbClr val="000000"/>
                </a:solidFill>
                <a:latin typeface="Courier New"/>
              </a:rPr>
              <a:t>cursor</a:t>
            </a:r>
            <a:r>
              <a:rPr lang="fr-FR" sz="1200" b="1" dirty="0" err="1">
                <a:solidFill>
                  <a:srgbClr val="000080"/>
                </a:solidFill>
                <a:latin typeface="Courier New"/>
              </a:rPr>
              <a:t>.</a:t>
            </a:r>
            <a:r>
              <a:rPr lang="fr-FR" sz="1200" dirty="0" err="1">
                <a:solidFill>
                  <a:srgbClr val="000000"/>
                </a:solidFill>
                <a:latin typeface="Courier New"/>
              </a:rPr>
              <a:t>getColumnIndex</a:t>
            </a:r>
            <a:r>
              <a:rPr lang="fr-FR" sz="1200" b="1" dirty="0">
                <a:solidFill>
                  <a:srgbClr val="000080"/>
                </a:solidFill>
                <a:latin typeface="Courier New"/>
              </a:rPr>
              <a:t>(</a:t>
            </a:r>
            <a:r>
              <a:rPr lang="fr-FR" sz="1200" dirty="0">
                <a:solidFill>
                  <a:srgbClr val="80808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endParaRPr lang="fr-FR" sz="1200" dirty="0">
              <a:solidFill>
                <a:srgbClr val="000000"/>
              </a:solidFill>
              <a:latin typeface="Courier New"/>
            </a:endParaRPr>
          </a:p>
          <a:p>
            <a:pPr marL="109728" indent="0">
              <a:buNone/>
            </a:pPr>
            <a:r>
              <a:rPr lang="fr-FR" sz="1200" dirty="0" smtClean="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000000"/>
                </a:solidFill>
                <a:latin typeface="Courier New"/>
              </a:rPr>
              <a:t>View</a:t>
            </a:r>
            <a:r>
              <a:rPr lang="fr-FR" sz="1200" dirty="0">
                <a:solidFill>
                  <a:srgbClr val="000000"/>
                </a:solidFill>
                <a:latin typeface="Courier New"/>
              </a:rPr>
              <a:t> </a:t>
            </a:r>
            <a:r>
              <a:rPr lang="fr-FR" sz="1200" dirty="0" err="1">
                <a:solidFill>
                  <a:srgbClr val="000000"/>
                </a:solidFill>
                <a:latin typeface="Courier New"/>
              </a:rPr>
              <a:t>newView</a:t>
            </a:r>
            <a:r>
              <a:rPr lang="fr-FR" sz="1200" b="1" dirty="0">
                <a:solidFill>
                  <a:srgbClr val="000080"/>
                </a:solidFill>
                <a:latin typeface="Courier New"/>
              </a:rPr>
              <a:t>(</a:t>
            </a:r>
            <a:r>
              <a:rPr lang="fr-FR" sz="1200" dirty="0" err="1">
                <a:solidFill>
                  <a:srgbClr val="000000"/>
                </a:solidFill>
                <a:latin typeface="Courier New"/>
              </a:rPr>
              <a:t>Context</a:t>
            </a:r>
            <a:r>
              <a:rPr lang="fr-FR" sz="1200" dirty="0">
                <a:solidFill>
                  <a:srgbClr val="000000"/>
                </a:solidFill>
                <a:latin typeface="Courier New"/>
              </a:rPr>
              <a:t> </a:t>
            </a:r>
            <a:r>
              <a:rPr lang="fr-FR" sz="1200" dirty="0" err="1">
                <a:solidFill>
                  <a:srgbClr val="000000"/>
                </a:solidFill>
                <a:latin typeface="Courier New"/>
              </a:rPr>
              <a:t>context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Cursor</a:t>
            </a:r>
            <a:r>
              <a:rPr lang="fr-FR" sz="1200" dirty="0">
                <a:solidFill>
                  <a:srgbClr val="000000"/>
                </a:solidFill>
                <a:latin typeface="Courier New"/>
              </a:rPr>
              <a:t> </a:t>
            </a: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ViewGroup</a:t>
            </a:r>
            <a:r>
              <a:rPr lang="fr-FR" sz="1200" dirty="0">
                <a:solidFill>
                  <a:srgbClr val="000000"/>
                </a:solidFill>
                <a:latin typeface="Courier New"/>
              </a:rPr>
              <a:t> parent</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dirty="0">
                <a:solidFill>
                  <a:srgbClr val="008000"/>
                </a:solidFill>
                <a:latin typeface="Courier New"/>
              </a:rPr>
              <a:t>// TODO Auto-</a:t>
            </a:r>
            <a:r>
              <a:rPr lang="fr-FR" sz="1200" dirty="0" err="1">
                <a:solidFill>
                  <a:srgbClr val="008000"/>
                </a:solidFill>
                <a:latin typeface="Courier New"/>
              </a:rPr>
              <a:t>generated</a:t>
            </a:r>
            <a:r>
              <a:rPr lang="fr-FR" sz="1200" dirty="0">
                <a:solidFill>
                  <a:srgbClr val="008000"/>
                </a:solidFill>
                <a:latin typeface="Courier New"/>
              </a:rPr>
              <a:t> </a:t>
            </a:r>
            <a:r>
              <a:rPr lang="fr-FR" sz="1200" dirty="0" err="1">
                <a:solidFill>
                  <a:srgbClr val="008000"/>
                </a:solidFill>
                <a:latin typeface="Courier New"/>
              </a:rPr>
              <a:t>method</a:t>
            </a:r>
            <a:r>
              <a:rPr lang="fr-FR" sz="1200" dirty="0">
                <a:solidFill>
                  <a:srgbClr val="008000"/>
                </a:solidFill>
                <a:latin typeface="Courier New"/>
              </a:rPr>
              <a:t> stub </a:t>
            </a:r>
            <a:endParaRPr lang="fr-FR" sz="1200" dirty="0" smtClean="0">
              <a:solidFill>
                <a:srgbClr val="008000"/>
              </a:solidFill>
              <a:latin typeface="Courier New"/>
            </a:endParaRPr>
          </a:p>
          <a:p>
            <a:pPr marL="109728" indent="0">
              <a:buNone/>
            </a:pPr>
            <a:r>
              <a:rPr lang="fr-FR" sz="1200" dirty="0" err="1" smtClean="0">
                <a:solidFill>
                  <a:srgbClr val="000000"/>
                </a:solidFill>
                <a:latin typeface="Courier New"/>
              </a:rPr>
              <a:t>LayoutInflater</a:t>
            </a:r>
            <a:r>
              <a:rPr lang="fr-FR" sz="1200" dirty="0" smtClean="0">
                <a:solidFill>
                  <a:srgbClr val="000000"/>
                </a:solidFill>
                <a:latin typeface="Courier New"/>
              </a:rPr>
              <a:t> </a:t>
            </a:r>
            <a:r>
              <a:rPr lang="fr-FR" sz="1200" dirty="0" err="1">
                <a:solidFill>
                  <a:srgbClr val="000000"/>
                </a:solidFill>
                <a:latin typeface="Courier New"/>
              </a:rPr>
              <a:t>inflater</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LayoutInflater</a:t>
            </a:r>
            <a:r>
              <a:rPr lang="fr-FR" sz="1200" b="1" dirty="0" err="1">
                <a:solidFill>
                  <a:srgbClr val="000080"/>
                </a:solidFill>
                <a:latin typeface="Courier New"/>
              </a:rPr>
              <a:t>.</a:t>
            </a:r>
            <a:r>
              <a:rPr lang="fr-FR" sz="1200" dirty="0" err="1">
                <a:solidFill>
                  <a:srgbClr val="000000"/>
                </a:solidFill>
                <a:latin typeface="Courier New"/>
              </a:rPr>
              <a:t>from</a:t>
            </a:r>
            <a:r>
              <a:rPr lang="fr-FR" sz="1200" b="1" dirty="0">
                <a:solidFill>
                  <a:srgbClr val="000080"/>
                </a:solidFill>
                <a:latin typeface="Courier New"/>
              </a:rPr>
              <a:t>(</a:t>
            </a:r>
            <a:r>
              <a:rPr lang="fr-FR" sz="1200" dirty="0" err="1">
                <a:solidFill>
                  <a:srgbClr val="000000"/>
                </a:solidFill>
                <a:latin typeface="Courier New"/>
              </a:rPr>
              <a:t>parent</a:t>
            </a:r>
            <a:r>
              <a:rPr lang="fr-FR" sz="1200" b="1" dirty="0" err="1">
                <a:solidFill>
                  <a:srgbClr val="000080"/>
                </a:solidFill>
                <a:latin typeface="Courier New"/>
              </a:rPr>
              <a:t>.</a:t>
            </a:r>
            <a:r>
              <a:rPr lang="fr-FR" sz="1200" dirty="0" err="1">
                <a:solidFill>
                  <a:srgbClr val="000000"/>
                </a:solidFill>
                <a:latin typeface="Courier New"/>
              </a:rPr>
              <a:t>getContext</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err="1" smtClean="0">
                <a:solidFill>
                  <a:srgbClr val="000000"/>
                </a:solidFill>
                <a:latin typeface="Courier New"/>
              </a:rPr>
              <a:t>View</a:t>
            </a:r>
            <a:r>
              <a:rPr lang="fr-FR" sz="1200" dirty="0" smtClean="0">
                <a:solidFill>
                  <a:srgbClr val="000000"/>
                </a:solidFill>
                <a:latin typeface="Courier New"/>
              </a:rPr>
              <a:t> </a:t>
            </a:r>
            <a:r>
              <a:rPr lang="fr-FR" sz="1200" dirty="0" err="1">
                <a:solidFill>
                  <a:srgbClr val="000000"/>
                </a:solidFill>
                <a:latin typeface="Courier New"/>
              </a:rPr>
              <a:t>retView</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inflater</a:t>
            </a:r>
            <a:r>
              <a:rPr lang="fr-FR" sz="1200" dirty="0">
                <a:solidFill>
                  <a:srgbClr val="000000"/>
                </a:solidFill>
                <a:latin typeface="Courier New"/>
              </a:rPr>
              <a:t> </a:t>
            </a:r>
            <a:r>
              <a:rPr lang="fr-FR" sz="1200" b="1" dirty="0">
                <a:solidFill>
                  <a:srgbClr val="000080"/>
                </a:solidFill>
                <a:latin typeface="Courier New"/>
              </a:rPr>
              <a:t>.</a:t>
            </a:r>
            <a:r>
              <a:rPr lang="fr-FR" sz="1200" dirty="0" err="1">
                <a:solidFill>
                  <a:srgbClr val="000000"/>
                </a:solidFill>
                <a:latin typeface="Courier New"/>
              </a:rPr>
              <a:t>inflate</a:t>
            </a:r>
            <a:r>
              <a:rPr lang="fr-FR" sz="1200" b="1" dirty="0">
                <a:solidFill>
                  <a:srgbClr val="000080"/>
                </a:solidFill>
                <a:latin typeface="Courier New"/>
              </a:rPr>
              <a:t>(</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layout</a:t>
            </a:r>
            <a:r>
              <a:rPr lang="fr-FR" sz="1200" b="1" dirty="0" err="1">
                <a:solidFill>
                  <a:srgbClr val="000080"/>
                </a:solidFill>
                <a:latin typeface="Courier New"/>
              </a:rPr>
              <a:t>.</a:t>
            </a:r>
            <a:r>
              <a:rPr lang="fr-FR" sz="1200" dirty="0" err="1">
                <a:solidFill>
                  <a:srgbClr val="000000"/>
                </a:solidFill>
                <a:latin typeface="Courier New"/>
              </a:rPr>
              <a:t>line_categorie</a:t>
            </a:r>
            <a:r>
              <a:rPr lang="fr-FR" sz="1200" b="1" dirty="0">
                <a:solidFill>
                  <a:srgbClr val="000080"/>
                </a:solidFill>
                <a:latin typeface="Courier New"/>
              </a:rPr>
              <a:t>,</a:t>
            </a:r>
            <a:r>
              <a:rPr lang="fr-FR" sz="1200" dirty="0">
                <a:solidFill>
                  <a:srgbClr val="000000"/>
                </a:solidFill>
                <a:latin typeface="Courier New"/>
              </a:rPr>
              <a:t> parent</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false</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FF"/>
                </a:solidFill>
                <a:latin typeface="Courier New"/>
              </a:rPr>
              <a:t>return</a:t>
            </a:r>
            <a:r>
              <a:rPr lang="fr-FR" sz="1200" dirty="0" smtClean="0">
                <a:solidFill>
                  <a:srgbClr val="000000"/>
                </a:solidFill>
                <a:latin typeface="Courier New"/>
              </a:rPr>
              <a:t> </a:t>
            </a:r>
            <a:r>
              <a:rPr lang="fr-FR" sz="1200" dirty="0" err="1">
                <a:solidFill>
                  <a:srgbClr val="000000"/>
                </a:solidFill>
                <a:latin typeface="Courier New"/>
              </a:rPr>
              <a:t>retView</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endParaRPr lang="fr-FR" sz="1200" dirty="0">
              <a:solidFill>
                <a:srgbClr val="000000"/>
              </a:solidFill>
              <a:latin typeface="Courier New"/>
            </a:endParaRPr>
          </a:p>
          <a:p>
            <a:pPr marL="109728" indent="0">
              <a:buNone/>
            </a:pPr>
            <a:endParaRPr lang="fr-FR" sz="1600" dirty="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607880824"/>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SimpleCursorAdaptor</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Adaptateur générique permettant de mapper les colonnes d’un curseur à des vues puis les attacher à une vue de groupe </a:t>
            </a:r>
          </a:p>
          <a:p>
            <a:endParaRPr lang="fr-FR" sz="1200" dirty="0" smtClean="0">
              <a:solidFill>
                <a:srgbClr val="8000FF"/>
              </a:solidFill>
              <a:latin typeface="Courier New"/>
            </a:endParaRPr>
          </a:p>
          <a:p>
            <a:pPr marL="365760" lvl="1" indent="0">
              <a:buNone/>
            </a:pPr>
            <a:r>
              <a:rPr lang="fr-FR" sz="1200" dirty="0" err="1">
                <a:solidFill>
                  <a:srgbClr val="000000"/>
                </a:solidFill>
                <a:latin typeface="Courier New"/>
              </a:rPr>
              <a:t>SimpleCursorAdapter</a:t>
            </a:r>
            <a:r>
              <a:rPr lang="fr-FR" sz="1200" dirty="0">
                <a:solidFill>
                  <a:srgbClr val="000000"/>
                </a:solidFill>
                <a:latin typeface="Courier New"/>
              </a:rPr>
              <a:t> adapter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new</a:t>
            </a:r>
            <a:r>
              <a:rPr lang="fr-FR" sz="1200" dirty="0">
                <a:solidFill>
                  <a:srgbClr val="000000"/>
                </a:solidFill>
                <a:latin typeface="Courier New"/>
              </a:rPr>
              <a:t> </a:t>
            </a:r>
            <a:r>
              <a:rPr lang="fr-FR" sz="1200" dirty="0" err="1">
                <a:solidFill>
                  <a:srgbClr val="000000"/>
                </a:solidFill>
                <a:latin typeface="Courier New"/>
              </a:rPr>
              <a:t>SimpleCursorAdapter</a:t>
            </a:r>
            <a:r>
              <a:rPr lang="fr-FR" sz="1200" b="1" dirty="0" smtClean="0">
                <a:solidFill>
                  <a:srgbClr val="000080"/>
                </a:solidFill>
                <a:latin typeface="Courier New"/>
              </a:rPr>
              <a:t>(</a:t>
            </a:r>
          </a:p>
          <a:p>
            <a:pPr marL="365760" lvl="1" indent="0">
              <a:buNone/>
            </a:pPr>
            <a:r>
              <a:rPr lang="fr-FR" sz="1200" dirty="0" err="1" smtClean="0">
                <a:solidFill>
                  <a:srgbClr val="000000"/>
                </a:solidFill>
                <a:latin typeface="Courier New"/>
              </a:rPr>
              <a:t>HomeActivity</a:t>
            </a:r>
            <a:r>
              <a:rPr lang="fr-FR" sz="1200" b="1" dirty="0" err="1" smtClean="0">
                <a:solidFill>
                  <a:srgbClr val="000080"/>
                </a:solidFill>
                <a:latin typeface="Courier New"/>
              </a:rPr>
              <a:t>.</a:t>
            </a:r>
            <a:r>
              <a:rPr lang="fr-FR" sz="1200" b="1" dirty="0" err="1" smtClean="0">
                <a:solidFill>
                  <a:srgbClr val="0000FF"/>
                </a:solidFill>
                <a:latin typeface="Courier New"/>
              </a:rPr>
              <a:t>this</a:t>
            </a:r>
            <a:r>
              <a:rPr lang="fr-FR" sz="1200" b="1" dirty="0">
                <a:solidFill>
                  <a:srgbClr val="000080"/>
                </a:solidFill>
                <a:latin typeface="Courier New"/>
              </a:rPr>
              <a:t>,</a:t>
            </a:r>
            <a:r>
              <a:rPr lang="fr-FR" sz="1200" dirty="0">
                <a:solidFill>
                  <a:srgbClr val="000000"/>
                </a:solidFill>
                <a:latin typeface="Courier New"/>
              </a:rPr>
              <a:t> </a:t>
            </a:r>
            <a:r>
              <a:rPr lang="fr-FR" sz="1200" dirty="0" err="1" smtClean="0">
                <a:solidFill>
                  <a:srgbClr val="000000"/>
                </a:solidFill>
                <a:latin typeface="Courier New"/>
              </a:rPr>
              <a:t>R</a:t>
            </a:r>
            <a:r>
              <a:rPr lang="fr-FR" sz="1200" b="1" dirty="0" err="1" smtClean="0">
                <a:solidFill>
                  <a:srgbClr val="000080"/>
                </a:solidFill>
                <a:latin typeface="Courier New"/>
              </a:rPr>
              <a:t>.</a:t>
            </a:r>
            <a:r>
              <a:rPr lang="fr-FR" sz="1200" dirty="0" err="1" smtClean="0">
                <a:solidFill>
                  <a:srgbClr val="000000"/>
                </a:solidFill>
                <a:latin typeface="Courier New"/>
              </a:rPr>
              <a:t>layout</a:t>
            </a:r>
            <a:r>
              <a:rPr lang="fr-FR" sz="1200" b="1" dirty="0" err="1" smtClean="0">
                <a:solidFill>
                  <a:srgbClr val="000080"/>
                </a:solidFill>
                <a:latin typeface="Courier New"/>
              </a:rPr>
              <a:t>.</a:t>
            </a:r>
            <a:r>
              <a:rPr lang="fr-FR" sz="1200" dirty="0" err="1" smtClean="0">
                <a:solidFill>
                  <a:srgbClr val="000000"/>
                </a:solidFill>
                <a:latin typeface="Courier New"/>
              </a:rPr>
              <a:t>line_categorie</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365760" lvl="1" indent="0">
              <a:buNone/>
            </a:pPr>
            <a:r>
              <a:rPr lang="fr-FR" sz="1200" dirty="0" err="1" smtClean="0">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FF"/>
                </a:solidFill>
                <a:latin typeface="Courier New"/>
              </a:rPr>
              <a:t>new</a:t>
            </a:r>
            <a:r>
              <a:rPr lang="fr-FR" sz="1200" dirty="0" smtClean="0">
                <a:solidFill>
                  <a:srgbClr val="000000"/>
                </a:solidFill>
                <a:latin typeface="Courier New"/>
              </a:rPr>
              <a:t> </a:t>
            </a:r>
            <a:r>
              <a:rPr lang="fr-FR" sz="1200" dirty="0">
                <a:solidFill>
                  <a:srgbClr val="000000"/>
                </a:solidFill>
                <a:latin typeface="Courier New"/>
              </a:rPr>
              <a:t>String</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80808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808080"/>
                </a:solidFill>
                <a:latin typeface="Courier New"/>
              </a:rPr>
              <a:t>"description"</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365760" lvl="1" indent="0">
              <a:buNone/>
            </a:pPr>
            <a:r>
              <a:rPr lang="fr-FR" sz="1200" b="1" dirty="0" smtClean="0">
                <a:solidFill>
                  <a:srgbClr val="0000FF"/>
                </a:solidFill>
                <a:latin typeface="Courier New"/>
              </a:rPr>
              <a:t>new</a:t>
            </a:r>
            <a:r>
              <a:rPr lang="fr-FR" sz="1200" dirty="0" smtClean="0">
                <a:solidFill>
                  <a:srgbClr val="000000"/>
                </a:solidFill>
                <a:latin typeface="Courier New"/>
              </a:rPr>
              <a:t> </a:t>
            </a:r>
            <a:r>
              <a:rPr lang="fr-FR" sz="1200" dirty="0" err="1">
                <a:solidFill>
                  <a:srgbClr val="8000FF"/>
                </a:solidFill>
                <a:latin typeface="Courier New"/>
              </a:rPr>
              <a:t>int</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r>
              <a:rPr lang="fr-FR" sz="1200" dirty="0" smtClean="0">
                <a:solidFill>
                  <a:srgbClr val="000000"/>
                </a:solidFill>
                <a:latin typeface="Courier New"/>
              </a:rPr>
              <a:t> </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description</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365760" lvl="1" indent="0">
              <a:buNone/>
            </a:pPr>
            <a:r>
              <a:rPr lang="fr-FR" sz="1200" dirty="0" err="1" smtClean="0">
                <a:solidFill>
                  <a:srgbClr val="000000"/>
                </a:solidFill>
                <a:latin typeface="Courier New"/>
              </a:rPr>
              <a:t>setListAdapter</a:t>
            </a:r>
            <a:r>
              <a:rPr lang="fr-FR" sz="1200" b="1" dirty="0" smtClean="0">
                <a:solidFill>
                  <a:srgbClr val="000080"/>
                </a:solidFill>
                <a:latin typeface="Courier New"/>
              </a:rPr>
              <a:t>(</a:t>
            </a:r>
            <a:r>
              <a:rPr lang="fr-FR" sz="1200" dirty="0" smtClean="0">
                <a:solidFill>
                  <a:srgbClr val="000000"/>
                </a:solidFill>
                <a:latin typeface="Courier New"/>
              </a:rPr>
              <a:t>adapter </a:t>
            </a:r>
            <a:r>
              <a:rPr lang="fr-FR" sz="1200" b="1" dirty="0">
                <a:solidFill>
                  <a:srgbClr val="000080"/>
                </a:solidFill>
                <a:latin typeface="Courier New"/>
              </a:rPr>
              <a:t>);</a:t>
            </a:r>
            <a:endParaRPr lang="fr-FR" sz="1200" dirty="0"/>
          </a:p>
          <a:p>
            <a:pPr marL="109728" indent="0">
              <a:buNone/>
            </a:pPr>
            <a:endParaRPr lang="fr-FR" sz="1600" dirty="0" smtClean="0"/>
          </a:p>
          <a:p>
            <a:pPr>
              <a:buFont typeface="Wingdings"/>
              <a:buChar char="è"/>
            </a:pPr>
            <a:r>
              <a:rPr lang="fr-FR" sz="1600" dirty="0" smtClean="0">
                <a:sym typeface="Wingdings" panose="05000000000000000000" pitchFamily="2" charset="2"/>
              </a:rPr>
              <a:t>Cette méthode est dépréciée à partir de l’API 11 car s’exécutant dans le thread principal </a:t>
            </a:r>
          </a:p>
          <a:p>
            <a:pPr>
              <a:buFont typeface="Wingdings"/>
              <a:buChar char="è"/>
            </a:pPr>
            <a:endParaRPr lang="fr-FR" sz="1600" dirty="0">
              <a:sym typeface="Wingdings" panose="05000000000000000000" pitchFamily="2" charset="2"/>
            </a:endParaRPr>
          </a:p>
          <a:p>
            <a:pPr>
              <a:buFont typeface="Wingdings"/>
              <a:buChar char="è"/>
            </a:pPr>
            <a:r>
              <a:rPr lang="fr-FR" sz="1600" dirty="0" smtClean="0">
                <a:sym typeface="Wingdings" panose="05000000000000000000" pitchFamily="2" charset="2"/>
              </a:rPr>
              <a:t>Pour un projet avec une version minimum 11, utilisez : </a:t>
            </a:r>
          </a:p>
          <a:p>
            <a:pPr>
              <a:buFont typeface="Wingdings"/>
              <a:buChar char="è"/>
            </a:pPr>
            <a:endParaRPr lang="fr-FR" sz="1600" dirty="0" smtClean="0">
              <a:sym typeface="Wingdings" panose="05000000000000000000" pitchFamily="2" charset="2"/>
            </a:endParaRPr>
          </a:p>
          <a:p>
            <a:pPr marL="365760" lvl="1" indent="0">
              <a:buNone/>
            </a:pPr>
            <a:r>
              <a:rPr lang="fr-FR" sz="1200" dirty="0" err="1">
                <a:solidFill>
                  <a:srgbClr val="000000"/>
                </a:solidFill>
                <a:latin typeface="Courier New"/>
              </a:rPr>
              <a:t>SimpleCursorAdapter</a:t>
            </a:r>
            <a:r>
              <a:rPr lang="fr-FR" sz="1200" dirty="0">
                <a:solidFill>
                  <a:srgbClr val="000000"/>
                </a:solidFill>
                <a:latin typeface="Courier New"/>
              </a:rPr>
              <a:t> adapter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new</a:t>
            </a:r>
            <a:r>
              <a:rPr lang="fr-FR" sz="1200" dirty="0">
                <a:solidFill>
                  <a:srgbClr val="000000"/>
                </a:solidFill>
                <a:latin typeface="Courier New"/>
              </a:rPr>
              <a:t> </a:t>
            </a:r>
            <a:r>
              <a:rPr lang="fr-FR" sz="1200" dirty="0" err="1">
                <a:solidFill>
                  <a:srgbClr val="000000"/>
                </a:solidFill>
                <a:latin typeface="Courier New"/>
              </a:rPr>
              <a:t>SimpleCursorAdapter</a:t>
            </a:r>
            <a:r>
              <a:rPr lang="fr-FR" sz="1200" b="1" dirty="0">
                <a:solidFill>
                  <a:srgbClr val="000080"/>
                </a:solidFill>
                <a:latin typeface="Courier New"/>
              </a:rPr>
              <a:t>(</a:t>
            </a:r>
          </a:p>
          <a:p>
            <a:pPr marL="365760" lvl="1" indent="0">
              <a:buNone/>
            </a:pPr>
            <a:r>
              <a:rPr lang="fr-FR" sz="1200" dirty="0" err="1">
                <a:solidFill>
                  <a:srgbClr val="000000"/>
                </a:solidFill>
                <a:latin typeface="Courier New"/>
              </a:rPr>
              <a:t>HomeActivity</a:t>
            </a:r>
            <a:r>
              <a:rPr lang="fr-FR" sz="1200" b="1" dirty="0" err="1">
                <a:solidFill>
                  <a:srgbClr val="000080"/>
                </a:solidFill>
                <a:latin typeface="Courier New"/>
              </a:rPr>
              <a:t>.</a:t>
            </a:r>
            <a:r>
              <a:rPr lang="fr-FR" sz="1200" b="1" dirty="0" err="1">
                <a:solidFill>
                  <a:srgbClr val="0000FF"/>
                </a:solidFill>
                <a:latin typeface="Courier New"/>
              </a:rPr>
              <a:t>this</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layout</a:t>
            </a:r>
            <a:r>
              <a:rPr lang="fr-FR" sz="1200" b="1" dirty="0" err="1">
                <a:solidFill>
                  <a:srgbClr val="000080"/>
                </a:solidFill>
                <a:latin typeface="Courier New"/>
              </a:rPr>
              <a:t>.</a:t>
            </a:r>
            <a:r>
              <a:rPr lang="fr-FR" sz="1200" dirty="0" err="1">
                <a:solidFill>
                  <a:srgbClr val="000000"/>
                </a:solidFill>
                <a:latin typeface="Courier New"/>
              </a:rPr>
              <a:t>line_categorie</a:t>
            </a:r>
            <a:r>
              <a:rPr lang="fr-FR" sz="1200" b="1" dirty="0">
                <a:solidFill>
                  <a:srgbClr val="000080"/>
                </a:solidFill>
                <a:latin typeface="Courier New"/>
              </a:rPr>
              <a:t>,</a:t>
            </a:r>
            <a:r>
              <a:rPr lang="fr-FR" sz="1200" dirty="0">
                <a:solidFill>
                  <a:srgbClr val="000000"/>
                </a:solidFill>
                <a:latin typeface="Courier New"/>
              </a:rPr>
              <a:t> </a:t>
            </a:r>
          </a:p>
          <a:p>
            <a:pPr marL="365760" lvl="1" indent="0">
              <a:buNone/>
            </a:pPr>
            <a:r>
              <a:rPr lang="fr-FR" sz="1200" dirty="0" err="1">
                <a:solidFill>
                  <a:srgbClr val="000000"/>
                </a:solidFill>
                <a:latin typeface="Courier New"/>
              </a:rPr>
              <a:t>cursor</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new</a:t>
            </a:r>
            <a:r>
              <a:rPr lang="fr-FR" sz="1200" dirty="0">
                <a:solidFill>
                  <a:srgbClr val="000000"/>
                </a:solidFill>
                <a:latin typeface="Courier New"/>
              </a:rPr>
              <a:t> String</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80808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a:solidFill>
                  <a:srgbClr val="808080"/>
                </a:solidFill>
                <a:latin typeface="Courier New"/>
              </a:rPr>
              <a:t>"description"</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p>
          <a:p>
            <a:pPr marL="365760" lvl="1" indent="0">
              <a:buNone/>
            </a:pPr>
            <a:r>
              <a:rPr lang="fr-FR" sz="1200" b="1" dirty="0">
                <a:solidFill>
                  <a:srgbClr val="0000FF"/>
                </a:solidFill>
                <a:latin typeface="Courier New"/>
              </a:rPr>
              <a:t>new</a:t>
            </a:r>
            <a:r>
              <a:rPr lang="fr-FR" sz="1200" dirty="0">
                <a:solidFill>
                  <a:srgbClr val="000000"/>
                </a:solidFill>
                <a:latin typeface="Courier New"/>
              </a:rPr>
              <a:t> </a:t>
            </a:r>
            <a:r>
              <a:rPr lang="fr-FR" sz="1200" dirty="0" err="1">
                <a:solidFill>
                  <a:srgbClr val="8000FF"/>
                </a:solidFill>
                <a:latin typeface="Courier New"/>
              </a:rPr>
              <a:t>int</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nom</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R</a:t>
            </a:r>
            <a:r>
              <a:rPr lang="fr-FR" sz="1200" b="1" dirty="0" err="1">
                <a:solidFill>
                  <a:srgbClr val="000080"/>
                </a:solidFill>
                <a:latin typeface="Courier New"/>
              </a:rPr>
              <a:t>.</a:t>
            </a:r>
            <a:r>
              <a:rPr lang="fr-FR" sz="1200" dirty="0" err="1">
                <a:solidFill>
                  <a:srgbClr val="000000"/>
                </a:solidFill>
                <a:latin typeface="Courier New"/>
              </a:rPr>
              <a:t>id</a:t>
            </a:r>
            <a:r>
              <a:rPr lang="fr-FR" sz="1200" b="1" dirty="0" err="1">
                <a:solidFill>
                  <a:srgbClr val="000080"/>
                </a:solidFill>
                <a:latin typeface="Courier New"/>
              </a:rPr>
              <a:t>.</a:t>
            </a:r>
            <a:r>
              <a:rPr lang="fr-FR" sz="1200" dirty="0" err="1">
                <a:solidFill>
                  <a:srgbClr val="000000"/>
                </a:solidFill>
                <a:latin typeface="Courier New"/>
              </a:rPr>
              <a:t>description</a:t>
            </a:r>
            <a:r>
              <a:rPr lang="fr-FR" sz="1200" b="1" dirty="0" smtClean="0">
                <a:solidFill>
                  <a:srgbClr val="000080"/>
                </a:solidFill>
                <a:latin typeface="Courier New"/>
              </a:rPr>
              <a:t>}, 1);</a:t>
            </a:r>
            <a:r>
              <a:rPr lang="fr-FR" sz="1200" dirty="0" smtClean="0">
                <a:solidFill>
                  <a:srgbClr val="000000"/>
                </a:solidFill>
                <a:latin typeface="Courier New"/>
              </a:rPr>
              <a:t> </a:t>
            </a:r>
            <a:endParaRPr lang="fr-FR" sz="1200" dirty="0">
              <a:solidFill>
                <a:srgbClr val="000000"/>
              </a:solidFill>
              <a:latin typeface="Courier New"/>
            </a:endParaRPr>
          </a:p>
          <a:p>
            <a:pPr>
              <a:buFont typeface="Wingdings"/>
              <a:buChar char="è"/>
            </a:pPr>
            <a:endParaRPr lang="fr-FR" sz="1600" dirty="0" smtClean="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638265315"/>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Service</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Un service est une composante d’une application ne nécessitant pas d’interaction avec les utilisateurs et dans lequel une application peut effectuer des processus longs de manière transparente pour l’utilisateur final. </a:t>
            </a:r>
          </a:p>
          <a:p>
            <a:endParaRPr lang="fr-FR" sz="2000" dirty="0"/>
          </a:p>
          <a:p>
            <a:pPr lvl="1"/>
            <a:endParaRPr lang="fr-FR" sz="1600" dirty="0"/>
          </a:p>
          <a:p>
            <a:r>
              <a:rPr lang="fr-FR" sz="2000" dirty="0"/>
              <a:t>Un service doit être déclaré dans le </a:t>
            </a:r>
            <a:r>
              <a:rPr lang="fr-FR" sz="2000" dirty="0" err="1"/>
              <a:t>Manifest</a:t>
            </a:r>
            <a:r>
              <a:rPr lang="fr-FR" sz="2000" dirty="0"/>
              <a:t> du projet en utilisant la balise &lt;service&gt; </a:t>
            </a:r>
            <a:endParaRPr lang="fr-FR" sz="2000" dirty="0" smtClean="0"/>
          </a:p>
          <a:p>
            <a:endParaRPr lang="fr-FR" sz="2000" dirty="0" smtClean="0"/>
          </a:p>
          <a:p>
            <a:r>
              <a:rPr lang="fr-FR" sz="2000" dirty="0" smtClean="0"/>
              <a:t>Un service n’est pas un processus séparé, il s’exécute dans le contexte de l’application </a:t>
            </a:r>
          </a:p>
          <a:p>
            <a:endParaRPr lang="fr-FR" sz="2000" dirty="0"/>
          </a:p>
          <a:p>
            <a:r>
              <a:rPr lang="fr-FR" sz="2000" dirty="0" smtClean="0"/>
              <a:t>Un service n’est pas un thread </a:t>
            </a:r>
            <a:endParaRPr lang="fr-FR" sz="2000" dirty="0"/>
          </a:p>
          <a:p>
            <a:pPr marL="109728" indent="0">
              <a:buNone/>
            </a:pPr>
            <a:endParaRPr lang="fr-FR" sz="1200" dirty="0" smtClean="0"/>
          </a:p>
          <a:p>
            <a:pPr lvl="1"/>
            <a:endParaRPr lang="fr-FR" sz="1600" dirty="0" smtClean="0"/>
          </a:p>
          <a:p>
            <a:pPr lvl="1"/>
            <a:endParaRPr lang="fr-FR" sz="1600" dirty="0" smtClean="0"/>
          </a:p>
          <a:p>
            <a:pPr marL="109728" indent="0">
              <a:buNone/>
            </a:pPr>
            <a:endParaRPr lang="fr-FR" sz="2000" b="1" dirty="0">
              <a:solidFill>
                <a:srgbClr val="000080"/>
              </a:solidFill>
              <a:effectLst/>
              <a:latin typeface="Courier New"/>
            </a:endParaRP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40174495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Services</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Il existe deux façons de démarrer un service </a:t>
            </a:r>
          </a:p>
          <a:p>
            <a:pPr lvl="1"/>
            <a:r>
              <a:rPr lang="fr-FR" sz="1600" dirty="0" smtClean="0"/>
              <a:t>Le client appelle la méthode </a:t>
            </a:r>
            <a:r>
              <a:rPr lang="fr-FR" sz="1600" dirty="0" err="1" smtClean="0"/>
              <a:t>startService</a:t>
            </a:r>
            <a:r>
              <a:rPr lang="fr-FR" sz="1600" dirty="0"/>
              <a:t> </a:t>
            </a:r>
            <a:r>
              <a:rPr lang="fr-FR" sz="1600" dirty="0" smtClean="0"/>
              <a:t>auquel cas le système récupère le service en question et appelle sa méthode </a:t>
            </a:r>
            <a:r>
              <a:rPr lang="fr-FR" sz="1600" dirty="0" err="1" smtClean="0"/>
              <a:t>onCreate</a:t>
            </a:r>
            <a:r>
              <a:rPr lang="fr-FR" sz="1600" dirty="0" smtClean="0"/>
              <a:t> si nécessaire sinon il appelle la méthode </a:t>
            </a:r>
            <a:r>
              <a:rPr lang="fr-FR" sz="1600" dirty="0" err="1" smtClean="0"/>
              <a:t>onStartCommand</a:t>
            </a:r>
            <a:r>
              <a:rPr lang="fr-FR" sz="1600" dirty="0" smtClean="0"/>
              <a:t>.  Le service s ’exécute tant qu’il ne s’arrête lui-même (</a:t>
            </a:r>
            <a:r>
              <a:rPr lang="fr-FR" sz="1600" dirty="0" err="1" smtClean="0"/>
              <a:t>stopSelf</a:t>
            </a:r>
            <a:r>
              <a:rPr lang="fr-FR" sz="1600" dirty="0" smtClean="0"/>
              <a:t>()) ou le client ne l’arrête (</a:t>
            </a:r>
            <a:r>
              <a:rPr lang="fr-FR" sz="1600" dirty="0" err="1" smtClean="0"/>
              <a:t>Context.stopService</a:t>
            </a:r>
            <a:r>
              <a:rPr lang="fr-FR" sz="1600" dirty="0" smtClean="0"/>
              <a:t>()). </a:t>
            </a:r>
          </a:p>
          <a:p>
            <a:pPr lvl="1"/>
            <a:endParaRPr lang="fr-FR" sz="1600" dirty="0" smtClean="0"/>
          </a:p>
          <a:p>
            <a:pPr lvl="1"/>
            <a:r>
              <a:rPr lang="fr-FR" sz="1600" dirty="0" smtClean="0"/>
              <a:t>On peut aussi obtenir une </a:t>
            </a:r>
            <a:r>
              <a:rPr lang="fr-FR" sz="1600" dirty="0" err="1" smtClean="0"/>
              <a:t>connection</a:t>
            </a:r>
            <a:r>
              <a:rPr lang="fr-FR" sz="1600" dirty="0" smtClean="0"/>
              <a:t> persistante à un service en appelant sa méthode </a:t>
            </a:r>
            <a:r>
              <a:rPr lang="fr-FR" sz="1600" dirty="0" err="1" smtClean="0"/>
              <a:t>Context.bindService</a:t>
            </a:r>
            <a:r>
              <a:rPr lang="fr-FR" sz="1600" dirty="0" smtClean="0"/>
              <a:t>(), auquel cas le système récupère le service et renvoie un objet </a:t>
            </a:r>
            <a:r>
              <a:rPr lang="fr-FR" sz="1600" dirty="0" err="1" smtClean="0"/>
              <a:t>IBinder</a:t>
            </a:r>
            <a:r>
              <a:rPr lang="fr-FR" sz="1600" dirty="0" smtClean="0"/>
              <a:t> au client.  Par cette approche, le service est démarré mais le système n’appelle pas la méthode </a:t>
            </a:r>
            <a:r>
              <a:rPr lang="fr-FR" sz="1600" dirty="0" err="1" smtClean="0"/>
              <a:t>onStartCommand</a:t>
            </a:r>
            <a:r>
              <a:rPr lang="fr-FR" sz="1600" dirty="0" smtClean="0"/>
              <a:t>().   Le service tourne tant qu’il existe au moins une connexion. </a:t>
            </a:r>
          </a:p>
          <a:p>
            <a:pPr lvl="1"/>
            <a:endParaRPr lang="fr-FR" sz="1600" dirty="0"/>
          </a:p>
          <a:p>
            <a:endParaRPr lang="fr-FR" sz="2000" dirty="0" smtClean="0"/>
          </a:p>
          <a:p>
            <a:pPr lvl="1"/>
            <a:endParaRPr lang="fr-FR" sz="1600" dirty="0"/>
          </a:p>
          <a:p>
            <a:pPr lvl="1"/>
            <a:endParaRPr lang="fr-FR" sz="16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89361494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Services</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pPr marL="109728" indent="0">
              <a:buNone/>
            </a:pPr>
            <a:r>
              <a:rPr lang="fr-FR" sz="1200" dirty="0">
                <a:solidFill>
                  <a:srgbClr val="8000FF"/>
                </a:solidFill>
                <a:latin typeface="Courier New"/>
              </a:rPr>
              <a:t>public</a:t>
            </a:r>
            <a:r>
              <a:rPr lang="fr-FR" sz="1200" dirty="0">
                <a:solidFill>
                  <a:srgbClr val="000000"/>
                </a:solidFill>
                <a:latin typeface="Courier New"/>
              </a:rPr>
              <a:t> </a:t>
            </a:r>
            <a:r>
              <a:rPr lang="fr-FR" sz="1200" dirty="0">
                <a:solidFill>
                  <a:srgbClr val="8000FF"/>
                </a:solidFill>
                <a:latin typeface="Courier New"/>
              </a:rPr>
              <a:t>class</a:t>
            </a:r>
            <a:r>
              <a:rPr lang="fr-FR" sz="1200" dirty="0">
                <a:solidFill>
                  <a:srgbClr val="000000"/>
                </a:solidFill>
                <a:latin typeface="Courier New"/>
              </a:rPr>
              <a:t> </a:t>
            </a:r>
            <a:r>
              <a:rPr lang="fr-FR" sz="1200" dirty="0" err="1">
                <a:solidFill>
                  <a:srgbClr val="000000"/>
                </a:solidFill>
                <a:latin typeface="Courier New"/>
              </a:rPr>
              <a:t>MyService</a:t>
            </a:r>
            <a:r>
              <a:rPr lang="fr-FR" sz="1200" dirty="0">
                <a:solidFill>
                  <a:srgbClr val="000000"/>
                </a:solidFill>
                <a:latin typeface="Courier New"/>
              </a:rPr>
              <a:t> </a:t>
            </a:r>
            <a:r>
              <a:rPr lang="fr-FR" sz="1200" b="1" dirty="0" err="1">
                <a:solidFill>
                  <a:srgbClr val="0000FF"/>
                </a:solidFill>
                <a:latin typeface="Courier New"/>
              </a:rPr>
              <a:t>extends</a:t>
            </a:r>
            <a:r>
              <a:rPr lang="fr-FR" sz="1200" dirty="0">
                <a:solidFill>
                  <a:srgbClr val="000000"/>
                </a:solidFill>
                <a:latin typeface="Courier New"/>
              </a:rPr>
              <a:t> Service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000000"/>
                </a:solidFill>
                <a:latin typeface="Courier New"/>
              </a:rPr>
              <a:t>MyService</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err="1" smtClean="0">
                <a:solidFill>
                  <a:srgbClr val="8000FF"/>
                </a:solidFill>
                <a:latin typeface="Courier New"/>
              </a:rPr>
              <a:t>private</a:t>
            </a:r>
            <a:r>
              <a:rPr lang="fr-FR" sz="1200" dirty="0" smtClean="0">
                <a:solidFill>
                  <a:srgbClr val="000000"/>
                </a:solidFill>
                <a:latin typeface="Courier New"/>
              </a:rPr>
              <a:t> </a:t>
            </a:r>
            <a:r>
              <a:rPr lang="fr-FR" sz="1200" dirty="0">
                <a:solidFill>
                  <a:srgbClr val="8000FF"/>
                </a:solidFill>
                <a:latin typeface="Courier New"/>
              </a:rPr>
              <a:t>final</a:t>
            </a:r>
            <a:r>
              <a:rPr lang="fr-FR" sz="1200" dirty="0">
                <a:solidFill>
                  <a:srgbClr val="000000"/>
                </a:solidFill>
                <a:latin typeface="Courier New"/>
              </a:rPr>
              <a:t> </a:t>
            </a:r>
            <a:r>
              <a:rPr lang="fr-FR" sz="1200" dirty="0" err="1">
                <a:solidFill>
                  <a:srgbClr val="000000"/>
                </a:solidFill>
                <a:latin typeface="Courier New"/>
              </a:rPr>
              <a:t>IBinder</a:t>
            </a:r>
            <a:r>
              <a:rPr lang="fr-FR" sz="1200" dirty="0">
                <a:solidFill>
                  <a:srgbClr val="000000"/>
                </a:solidFill>
                <a:latin typeface="Courier New"/>
              </a:rPr>
              <a:t> </a:t>
            </a:r>
            <a:r>
              <a:rPr lang="fr-FR" sz="1200" dirty="0" err="1">
                <a:solidFill>
                  <a:srgbClr val="000000"/>
                </a:solidFill>
                <a:latin typeface="Courier New"/>
              </a:rPr>
              <a:t>mBinder</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FF"/>
                </a:solidFill>
                <a:latin typeface="Courier New"/>
              </a:rPr>
              <a:t>new</a:t>
            </a:r>
            <a:r>
              <a:rPr lang="fr-FR" sz="1200" dirty="0">
                <a:solidFill>
                  <a:srgbClr val="000000"/>
                </a:solidFill>
                <a:latin typeface="Courier New"/>
              </a:rPr>
              <a:t> </a:t>
            </a:r>
            <a:r>
              <a:rPr lang="fr-FR" sz="1200" dirty="0" err="1">
                <a:solidFill>
                  <a:srgbClr val="000000"/>
                </a:solidFill>
                <a:latin typeface="Courier New"/>
              </a:rPr>
              <a:t>LocalBinder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a:solidFill>
                  <a:srgbClr val="8000FF"/>
                </a:solidFill>
                <a:latin typeface="Courier New"/>
              </a:rPr>
              <a:t>class</a:t>
            </a:r>
            <a:r>
              <a:rPr lang="fr-FR" sz="1200" dirty="0">
                <a:solidFill>
                  <a:srgbClr val="000000"/>
                </a:solidFill>
                <a:latin typeface="Courier New"/>
              </a:rPr>
              <a:t> </a:t>
            </a:r>
            <a:r>
              <a:rPr lang="fr-FR" sz="1200" dirty="0" err="1">
                <a:solidFill>
                  <a:srgbClr val="000000"/>
                </a:solidFill>
                <a:latin typeface="Courier New"/>
              </a:rPr>
              <a:t>LocalBinder</a:t>
            </a:r>
            <a:r>
              <a:rPr lang="fr-FR" sz="1200" dirty="0">
                <a:solidFill>
                  <a:srgbClr val="000000"/>
                </a:solidFill>
                <a:latin typeface="Courier New"/>
              </a:rPr>
              <a:t> </a:t>
            </a:r>
            <a:r>
              <a:rPr lang="fr-FR" sz="1200" b="1" dirty="0" err="1">
                <a:solidFill>
                  <a:srgbClr val="0000FF"/>
                </a:solidFill>
                <a:latin typeface="Courier New"/>
              </a:rPr>
              <a:t>extends</a:t>
            </a:r>
            <a:r>
              <a:rPr lang="fr-FR" sz="1200" dirty="0">
                <a:solidFill>
                  <a:srgbClr val="000000"/>
                </a:solidFill>
                <a:latin typeface="Courier New"/>
              </a:rPr>
              <a:t> Binder </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000000"/>
                </a:solidFill>
                <a:latin typeface="Courier New"/>
              </a:rPr>
              <a:t>MyService</a:t>
            </a:r>
            <a:r>
              <a:rPr lang="fr-FR" sz="1200" dirty="0">
                <a:solidFill>
                  <a:srgbClr val="000000"/>
                </a:solidFill>
                <a:latin typeface="Courier New"/>
              </a:rPr>
              <a:t> </a:t>
            </a:r>
            <a:r>
              <a:rPr lang="fr-FR" sz="1200" dirty="0" err="1">
                <a:solidFill>
                  <a:srgbClr val="000000"/>
                </a:solidFill>
                <a:latin typeface="Courier New"/>
              </a:rPr>
              <a:t>getService</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FF"/>
                </a:solidFill>
                <a:latin typeface="Courier New"/>
              </a:rPr>
              <a:t>return</a:t>
            </a:r>
            <a:r>
              <a:rPr lang="fr-FR" sz="1200" dirty="0" smtClean="0">
                <a:solidFill>
                  <a:srgbClr val="000000"/>
                </a:solidFill>
                <a:latin typeface="Courier New"/>
              </a:rPr>
              <a:t> </a:t>
            </a:r>
            <a:r>
              <a:rPr lang="fr-FR" sz="1200" dirty="0" err="1">
                <a:solidFill>
                  <a:srgbClr val="000000"/>
                </a:solidFill>
                <a:latin typeface="Courier New"/>
              </a:rPr>
              <a:t>MyService</a:t>
            </a:r>
            <a:r>
              <a:rPr lang="fr-FR" sz="1200" b="1" dirty="0" err="1">
                <a:solidFill>
                  <a:srgbClr val="000080"/>
                </a:solidFill>
                <a:latin typeface="Courier New"/>
              </a:rPr>
              <a:t>.</a:t>
            </a:r>
            <a:r>
              <a:rPr lang="fr-FR" sz="1200" b="1" dirty="0" err="1">
                <a:solidFill>
                  <a:srgbClr val="0000FF"/>
                </a:solidFill>
                <a:latin typeface="Courier New"/>
              </a:rPr>
              <a:t>this</a:t>
            </a:r>
            <a:r>
              <a:rPr lang="fr-FR" sz="1200" b="1" dirty="0">
                <a:solidFill>
                  <a:srgbClr val="000080"/>
                </a:solidFill>
                <a:latin typeface="Courier New"/>
              </a:rPr>
              <a:t>;</a:t>
            </a:r>
            <a:r>
              <a:rPr lang="fr-FR" sz="1200" dirty="0">
                <a:solidFill>
                  <a:srgbClr val="000000"/>
                </a:solidFill>
                <a:latin typeface="Courier New"/>
              </a:rPr>
              <a:t>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smtClean="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r>
              <a:rPr lang="fr-FR" sz="1200" dirty="0">
                <a:solidFill>
                  <a:srgbClr val="8000FF"/>
                </a:solidFill>
                <a:latin typeface="Courier New"/>
              </a:rPr>
              <a:t>public</a:t>
            </a:r>
            <a:r>
              <a:rPr lang="fr-FR" sz="1200" dirty="0">
                <a:solidFill>
                  <a:srgbClr val="000000"/>
                </a:solidFill>
                <a:latin typeface="Courier New"/>
              </a:rPr>
              <a:t> </a:t>
            </a:r>
            <a:r>
              <a:rPr lang="fr-FR" sz="1200" dirty="0" err="1">
                <a:solidFill>
                  <a:srgbClr val="000000"/>
                </a:solidFill>
                <a:latin typeface="Courier New"/>
              </a:rPr>
              <a:t>IBinder</a:t>
            </a:r>
            <a:r>
              <a:rPr lang="fr-FR" sz="1200" dirty="0">
                <a:solidFill>
                  <a:srgbClr val="000000"/>
                </a:solidFill>
                <a:latin typeface="Courier New"/>
              </a:rPr>
              <a:t> </a:t>
            </a:r>
            <a:r>
              <a:rPr lang="fr-FR" sz="1200" dirty="0" err="1">
                <a:solidFill>
                  <a:srgbClr val="000000"/>
                </a:solidFill>
                <a:latin typeface="Courier New"/>
              </a:rPr>
              <a:t>onBind</a:t>
            </a:r>
            <a:r>
              <a:rPr lang="fr-FR" sz="1200" b="1" dirty="0">
                <a:solidFill>
                  <a:srgbClr val="000080"/>
                </a:solidFill>
                <a:latin typeface="Courier New"/>
              </a:rPr>
              <a:t>(</a:t>
            </a:r>
            <a:r>
              <a:rPr lang="fr-FR" sz="1200" dirty="0" err="1">
                <a:solidFill>
                  <a:srgbClr val="000000"/>
                </a:solidFill>
                <a:latin typeface="Courier New"/>
              </a:rPr>
              <a:t>Intent</a:t>
            </a:r>
            <a:r>
              <a:rPr lang="fr-FR" sz="1200" dirty="0">
                <a:solidFill>
                  <a:srgbClr val="000000"/>
                </a:solidFill>
                <a:latin typeface="Courier New"/>
              </a:rPr>
              <a:t> </a:t>
            </a:r>
            <a:r>
              <a:rPr lang="fr-FR" sz="1200" dirty="0" err="1">
                <a:solidFill>
                  <a:srgbClr val="000000"/>
                </a:solidFill>
                <a:latin typeface="Courier New"/>
              </a:rPr>
              <a:t>intent</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b="1" dirty="0" smtClean="0">
                <a:solidFill>
                  <a:srgbClr val="0000FF"/>
                </a:solidFill>
                <a:latin typeface="Courier New"/>
              </a:rPr>
              <a:t>return</a:t>
            </a:r>
            <a:r>
              <a:rPr lang="fr-FR" sz="1200" dirty="0" smtClean="0">
                <a:solidFill>
                  <a:srgbClr val="000000"/>
                </a:solidFill>
                <a:latin typeface="Courier New"/>
              </a:rPr>
              <a:t> </a:t>
            </a:r>
            <a:r>
              <a:rPr lang="fr-FR" sz="1200" dirty="0" err="1">
                <a:solidFill>
                  <a:srgbClr val="000000"/>
                </a:solidFill>
                <a:latin typeface="Courier New"/>
              </a:rPr>
              <a:t>mBinder</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b="1" dirty="0" smtClean="0">
                <a:solidFill>
                  <a:srgbClr val="000080"/>
                </a:solidFill>
                <a:latin typeface="Courier New"/>
              </a:rPr>
              <a:t>}</a:t>
            </a:r>
            <a:r>
              <a:rPr lang="fr-FR" sz="1200" dirty="0" smtClean="0">
                <a:solidFill>
                  <a:srgbClr val="000000"/>
                </a:solidFill>
                <a:latin typeface="Courier New"/>
              </a:rPr>
              <a:t> </a:t>
            </a:r>
          </a:p>
          <a:p>
            <a:pPr marL="109728" indent="0">
              <a:buNone/>
            </a:pPr>
            <a:r>
              <a:rPr lang="fr-FR" sz="1200" dirty="0" smtClean="0">
                <a:solidFill>
                  <a:srgbClr val="000000"/>
                </a:solidFill>
                <a:latin typeface="Courier New"/>
              </a:rPr>
              <a:t>@</a:t>
            </a:r>
            <a:r>
              <a:rPr lang="fr-FR" sz="1200" dirty="0" err="1">
                <a:solidFill>
                  <a:srgbClr val="000000"/>
                </a:solidFill>
                <a:latin typeface="Courier New"/>
              </a:rPr>
              <a:t>Override</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8000FF"/>
                </a:solidFill>
                <a:latin typeface="Courier New"/>
              </a:rPr>
              <a:t>public</a:t>
            </a:r>
            <a:r>
              <a:rPr lang="fr-FR" sz="1200" dirty="0" smtClean="0">
                <a:solidFill>
                  <a:srgbClr val="000000"/>
                </a:solidFill>
                <a:latin typeface="Courier New"/>
              </a:rPr>
              <a:t> </a:t>
            </a:r>
            <a:r>
              <a:rPr lang="fr-FR" sz="1200" dirty="0" err="1">
                <a:solidFill>
                  <a:srgbClr val="8000FF"/>
                </a:solidFill>
                <a:latin typeface="Courier New"/>
              </a:rPr>
              <a:t>void</a:t>
            </a:r>
            <a:r>
              <a:rPr lang="fr-FR" sz="1200" dirty="0">
                <a:solidFill>
                  <a:srgbClr val="000000"/>
                </a:solidFill>
                <a:latin typeface="Courier New"/>
              </a:rPr>
              <a:t> </a:t>
            </a:r>
            <a:r>
              <a:rPr lang="fr-FR" sz="1200" dirty="0" err="1">
                <a:solidFill>
                  <a:srgbClr val="000000"/>
                </a:solidFill>
                <a:latin typeface="Courier New"/>
              </a:rPr>
              <a:t>onCreate</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dirty="0">
                <a:solidFill>
                  <a:srgbClr val="008000"/>
                </a:solidFill>
                <a:latin typeface="Courier New"/>
              </a:rPr>
              <a:t>//Nous faisons notre travail ici </a:t>
            </a:r>
            <a:r>
              <a:rPr lang="fr-FR" sz="1200" b="1" dirty="0">
                <a:solidFill>
                  <a:srgbClr val="000080"/>
                </a:solidFill>
                <a:latin typeface="Courier New"/>
              </a:rPr>
              <a:t>}</a:t>
            </a:r>
            <a:r>
              <a:rPr lang="fr-FR" sz="1200" dirty="0">
                <a:solidFill>
                  <a:srgbClr val="000000"/>
                </a:solidFill>
                <a:latin typeface="Courier New"/>
              </a:rPr>
              <a:t> </a:t>
            </a:r>
            <a:endParaRPr lang="fr-FR" sz="1200" dirty="0" smtClean="0">
              <a:solidFill>
                <a:srgbClr val="000000"/>
              </a:solidFill>
              <a:latin typeface="Courier New"/>
            </a:endParaRPr>
          </a:p>
          <a:p>
            <a:pPr marL="109728" indent="0">
              <a:buNone/>
            </a:pPr>
            <a:r>
              <a:rPr lang="fr-FR" sz="1200" dirty="0" smtClean="0">
                <a:solidFill>
                  <a:srgbClr val="000000"/>
                </a:solidFill>
                <a:latin typeface="Courier New"/>
              </a:rPr>
              <a:t>@</a:t>
            </a:r>
            <a:r>
              <a:rPr lang="fr-FR" sz="1200" dirty="0" err="1" smtClean="0">
                <a:solidFill>
                  <a:srgbClr val="000000"/>
                </a:solidFill>
                <a:latin typeface="Courier New"/>
              </a:rPr>
              <a:t>Override</a:t>
            </a:r>
            <a:r>
              <a:rPr lang="fr-FR" sz="1200" dirty="0" smtClean="0">
                <a:solidFill>
                  <a:srgbClr val="000000"/>
                </a:solidFill>
                <a:latin typeface="Courier New"/>
              </a:rPr>
              <a:t> </a:t>
            </a:r>
            <a:r>
              <a:rPr lang="fr-FR" sz="1200" dirty="0">
                <a:solidFill>
                  <a:srgbClr val="8000FF"/>
                </a:solidFill>
                <a:latin typeface="Courier New"/>
              </a:rPr>
              <a:t>public</a:t>
            </a:r>
            <a:r>
              <a:rPr lang="fr-FR" sz="1200" dirty="0">
                <a:solidFill>
                  <a:srgbClr val="000000"/>
                </a:solidFill>
                <a:latin typeface="Courier New"/>
              </a:rPr>
              <a:t> </a:t>
            </a:r>
            <a:r>
              <a:rPr lang="fr-FR" sz="1200" dirty="0" err="1">
                <a:solidFill>
                  <a:srgbClr val="8000FF"/>
                </a:solidFill>
                <a:latin typeface="Courier New"/>
              </a:rPr>
              <a:t>int</a:t>
            </a:r>
            <a:r>
              <a:rPr lang="fr-FR" sz="1200" dirty="0">
                <a:solidFill>
                  <a:srgbClr val="000000"/>
                </a:solidFill>
                <a:latin typeface="Courier New"/>
              </a:rPr>
              <a:t> </a:t>
            </a:r>
            <a:r>
              <a:rPr lang="fr-FR" sz="1200" dirty="0" err="1">
                <a:solidFill>
                  <a:srgbClr val="000000"/>
                </a:solidFill>
                <a:latin typeface="Courier New"/>
              </a:rPr>
              <a:t>onStartCommand</a:t>
            </a:r>
            <a:r>
              <a:rPr lang="fr-FR" sz="1200" b="1" dirty="0">
                <a:solidFill>
                  <a:srgbClr val="000080"/>
                </a:solidFill>
                <a:latin typeface="Courier New"/>
              </a:rPr>
              <a:t>(</a:t>
            </a:r>
            <a:r>
              <a:rPr lang="fr-FR" sz="1200" dirty="0" err="1">
                <a:solidFill>
                  <a:srgbClr val="000000"/>
                </a:solidFill>
                <a:latin typeface="Courier New"/>
              </a:rPr>
              <a:t>Intent</a:t>
            </a:r>
            <a:r>
              <a:rPr lang="fr-FR" sz="1200" dirty="0">
                <a:solidFill>
                  <a:srgbClr val="000000"/>
                </a:solidFill>
                <a:latin typeface="Courier New"/>
              </a:rPr>
              <a:t> </a:t>
            </a:r>
            <a:r>
              <a:rPr lang="fr-FR" sz="1200" dirty="0" err="1">
                <a:solidFill>
                  <a:srgbClr val="000000"/>
                </a:solidFill>
                <a:latin typeface="Courier New"/>
              </a:rPr>
              <a:t>intent</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8000FF"/>
                </a:solidFill>
                <a:latin typeface="Courier New"/>
              </a:rPr>
              <a:t>int</a:t>
            </a:r>
            <a:r>
              <a:rPr lang="fr-FR" sz="1200" dirty="0">
                <a:solidFill>
                  <a:srgbClr val="000000"/>
                </a:solidFill>
                <a:latin typeface="Courier New"/>
              </a:rPr>
              <a:t> flags</a:t>
            </a:r>
            <a:r>
              <a:rPr lang="fr-FR" sz="1200" b="1" dirty="0">
                <a:solidFill>
                  <a:srgbClr val="000080"/>
                </a:solidFill>
                <a:latin typeface="Courier New"/>
              </a:rPr>
              <a:t>,</a:t>
            </a:r>
            <a:r>
              <a:rPr lang="fr-FR" sz="1200" dirty="0">
                <a:solidFill>
                  <a:srgbClr val="000000"/>
                </a:solidFill>
                <a:latin typeface="Courier New"/>
              </a:rPr>
              <a:t> </a:t>
            </a:r>
            <a:r>
              <a:rPr lang="fr-FR" sz="1200" dirty="0" err="1">
                <a:solidFill>
                  <a:srgbClr val="8000FF"/>
                </a:solidFill>
                <a:latin typeface="Courier New"/>
              </a:rPr>
              <a:t>int</a:t>
            </a:r>
            <a:r>
              <a:rPr lang="fr-FR" sz="1200" dirty="0">
                <a:solidFill>
                  <a:srgbClr val="000000"/>
                </a:solidFill>
                <a:latin typeface="Courier New"/>
              </a:rPr>
              <a:t> </a:t>
            </a:r>
            <a:r>
              <a:rPr lang="fr-FR" sz="1200" dirty="0" err="1">
                <a:solidFill>
                  <a:srgbClr val="000000"/>
                </a:solidFill>
                <a:latin typeface="Courier New"/>
              </a:rPr>
              <a:t>startId</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b="1" dirty="0">
                <a:solidFill>
                  <a:srgbClr val="0000FF"/>
                </a:solidFill>
                <a:latin typeface="Courier New"/>
              </a:rPr>
              <a:t>return</a:t>
            </a:r>
            <a:r>
              <a:rPr lang="fr-FR" sz="1200" dirty="0">
                <a:solidFill>
                  <a:srgbClr val="000000"/>
                </a:solidFill>
                <a:latin typeface="Courier New"/>
              </a:rPr>
              <a:t> START_STICKY</a:t>
            </a:r>
            <a:r>
              <a:rPr lang="fr-FR" sz="1200" b="1" dirty="0">
                <a:solidFill>
                  <a:srgbClr val="000080"/>
                </a:solidFill>
                <a:latin typeface="Courier New"/>
              </a:rPr>
              <a:t>;</a:t>
            </a:r>
            <a:r>
              <a:rPr lang="fr-FR" sz="1200" dirty="0">
                <a:solidFill>
                  <a:srgbClr val="000000"/>
                </a:solidFill>
                <a:latin typeface="Courier New"/>
              </a:rPr>
              <a:t> </a:t>
            </a:r>
            <a:r>
              <a:rPr lang="fr-FR" sz="1200" b="1" dirty="0" smtClean="0">
                <a:solidFill>
                  <a:srgbClr val="000080"/>
                </a:solidFill>
                <a:latin typeface="Courier New"/>
              </a:rPr>
              <a:t>}</a:t>
            </a:r>
          </a:p>
          <a:p>
            <a:pPr marL="109728" indent="0">
              <a:buNone/>
            </a:pPr>
            <a:r>
              <a:rPr lang="fr-FR" sz="1200" dirty="0" smtClean="0">
                <a:solidFill>
                  <a:srgbClr val="000000"/>
                </a:solidFill>
                <a:latin typeface="Courier New"/>
              </a:rPr>
              <a:t> </a:t>
            </a:r>
            <a:r>
              <a:rPr lang="fr-FR" sz="1200" b="1" dirty="0">
                <a:solidFill>
                  <a:srgbClr val="000080"/>
                </a:solidFill>
                <a:latin typeface="Courier New"/>
              </a:rPr>
              <a:t>}</a:t>
            </a:r>
            <a:endParaRPr lang="fr-FR" sz="1200" dirty="0"/>
          </a:p>
          <a:p>
            <a:pPr marL="393192" lvl="1" indent="0">
              <a:buNone/>
            </a:pPr>
            <a:endParaRPr lang="fr-FR" sz="14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297135641"/>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Services</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a:t>Démarrer le service en mode interactif : </a:t>
            </a:r>
          </a:p>
          <a:p>
            <a:pPr marL="109728" indent="0">
              <a:buNone/>
            </a:pPr>
            <a:endParaRPr lang="fr-FR" sz="1200" dirty="0"/>
          </a:p>
          <a:p>
            <a:pPr marL="109728" indent="0">
              <a:buNone/>
            </a:pPr>
            <a:r>
              <a:rPr lang="fr-FR" sz="1400" dirty="0" err="1">
                <a:solidFill>
                  <a:srgbClr val="8000FF"/>
                </a:solidFill>
                <a:latin typeface="Courier New"/>
              </a:rPr>
              <a:t>private</a:t>
            </a:r>
            <a:r>
              <a:rPr lang="fr-FR" sz="1400" dirty="0">
                <a:solidFill>
                  <a:srgbClr val="000000"/>
                </a:solidFill>
                <a:latin typeface="Courier New"/>
              </a:rPr>
              <a:t> </a:t>
            </a:r>
            <a:r>
              <a:rPr lang="fr-FR" sz="1400" dirty="0" err="1">
                <a:solidFill>
                  <a:srgbClr val="000000"/>
                </a:solidFill>
                <a:latin typeface="Courier New"/>
              </a:rPr>
              <a:t>MyService</a:t>
            </a:r>
            <a:r>
              <a:rPr lang="fr-FR" sz="1400" dirty="0">
                <a:solidFill>
                  <a:srgbClr val="000000"/>
                </a:solidFill>
                <a:latin typeface="Courier New"/>
              </a:rPr>
              <a:t> </a:t>
            </a:r>
            <a:r>
              <a:rPr lang="fr-FR" sz="1400" dirty="0" err="1" smtClean="0">
                <a:solidFill>
                  <a:srgbClr val="000000"/>
                </a:solidFill>
                <a:latin typeface="Courier New"/>
              </a:rPr>
              <a:t>mBoundService</a:t>
            </a:r>
            <a:r>
              <a:rPr lang="fr-FR" sz="1400" b="1" dirty="0" smtClean="0">
                <a:solidFill>
                  <a:srgbClr val="000080"/>
                </a:solidFill>
                <a:latin typeface="Courier New"/>
              </a:rPr>
              <a:t>;</a:t>
            </a:r>
          </a:p>
          <a:p>
            <a:pPr marL="109728" indent="0">
              <a:buNone/>
            </a:pPr>
            <a:r>
              <a:rPr lang="fr-FR" sz="1400" dirty="0" smtClean="0">
                <a:solidFill>
                  <a:srgbClr val="000000"/>
                </a:solidFill>
                <a:latin typeface="Courier New"/>
              </a:rPr>
              <a:t> </a:t>
            </a:r>
            <a:r>
              <a:rPr lang="fr-FR" sz="1400" dirty="0" err="1">
                <a:solidFill>
                  <a:srgbClr val="8000FF"/>
                </a:solidFill>
                <a:latin typeface="Courier New"/>
              </a:rPr>
              <a:t>private</a:t>
            </a:r>
            <a:r>
              <a:rPr lang="fr-FR" sz="1400" dirty="0">
                <a:solidFill>
                  <a:srgbClr val="000000"/>
                </a:solidFill>
                <a:latin typeface="Courier New"/>
              </a:rPr>
              <a:t> </a:t>
            </a:r>
            <a:r>
              <a:rPr lang="fr-FR" sz="1400" dirty="0" err="1">
                <a:solidFill>
                  <a:srgbClr val="000000"/>
                </a:solidFill>
                <a:latin typeface="Courier New"/>
              </a:rPr>
              <a:t>ServiceConnection</a:t>
            </a:r>
            <a:r>
              <a:rPr lang="fr-FR" sz="1400" dirty="0">
                <a:solidFill>
                  <a:srgbClr val="000000"/>
                </a:solidFill>
                <a:latin typeface="Courier New"/>
              </a:rPr>
              <a:t> </a:t>
            </a:r>
            <a:r>
              <a:rPr lang="fr-FR" sz="1400" dirty="0" err="1">
                <a:solidFill>
                  <a:srgbClr val="000000"/>
                </a:solidFill>
                <a:latin typeface="Courier New"/>
              </a:rPr>
              <a:t>mConnection</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FF"/>
                </a:solidFill>
                <a:latin typeface="Courier New"/>
              </a:rPr>
              <a:t>new</a:t>
            </a:r>
            <a:r>
              <a:rPr lang="fr-FR" sz="1400" dirty="0">
                <a:solidFill>
                  <a:srgbClr val="000000"/>
                </a:solidFill>
                <a:latin typeface="Courier New"/>
              </a:rPr>
              <a:t> </a:t>
            </a:r>
            <a:r>
              <a:rPr lang="fr-FR" sz="1400" dirty="0" err="1">
                <a:solidFill>
                  <a:srgbClr val="000000"/>
                </a:solidFill>
                <a:latin typeface="Courier New"/>
              </a:rPr>
              <a:t>ServiceConnection</a:t>
            </a:r>
            <a:r>
              <a:rPr lang="fr-FR" sz="1400" b="1" dirty="0">
                <a:solidFill>
                  <a:srgbClr val="000080"/>
                </a:solidFill>
                <a:latin typeface="Courier New"/>
              </a:rPr>
              <a:t>()</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b="1" dirty="0" smtClean="0">
                <a:solidFill>
                  <a:srgbClr val="000080"/>
                </a:solidFill>
                <a:latin typeface="Courier New"/>
              </a:rPr>
              <a:t>{</a:t>
            </a:r>
            <a:r>
              <a:rPr lang="fr-FR" sz="1400" dirty="0" smtClean="0">
                <a:solidFill>
                  <a:srgbClr val="000000"/>
                </a:solidFill>
                <a:latin typeface="Courier New"/>
              </a:rPr>
              <a:t> </a:t>
            </a:r>
          </a:p>
          <a:p>
            <a:pPr marL="109728" indent="0">
              <a:buNone/>
            </a:pPr>
            <a:r>
              <a:rPr lang="fr-FR" sz="1400" dirty="0" smtClean="0">
                <a:solidFill>
                  <a:srgbClr val="8000FF"/>
                </a:solidFill>
                <a:latin typeface="Courier New"/>
              </a:rPr>
              <a:t>public</a:t>
            </a:r>
            <a:r>
              <a:rPr lang="fr-FR" sz="1400" dirty="0" smtClean="0">
                <a:solidFill>
                  <a:srgbClr val="000000"/>
                </a:solidFill>
                <a:latin typeface="Courier New"/>
              </a:rPr>
              <a:t> </a:t>
            </a:r>
            <a:r>
              <a:rPr lang="fr-FR" sz="1400" dirty="0" err="1">
                <a:solidFill>
                  <a:srgbClr val="8000FF"/>
                </a:solidFill>
                <a:latin typeface="Courier New"/>
              </a:rPr>
              <a:t>void</a:t>
            </a:r>
            <a:r>
              <a:rPr lang="fr-FR" sz="1400" dirty="0">
                <a:solidFill>
                  <a:srgbClr val="000000"/>
                </a:solidFill>
                <a:latin typeface="Courier New"/>
              </a:rPr>
              <a:t> </a:t>
            </a:r>
            <a:r>
              <a:rPr lang="fr-FR" sz="1400" dirty="0" err="1">
                <a:solidFill>
                  <a:srgbClr val="000000"/>
                </a:solidFill>
                <a:latin typeface="Courier New"/>
              </a:rPr>
              <a:t>onServiceConnected</a:t>
            </a:r>
            <a:r>
              <a:rPr lang="fr-FR" sz="1400" b="1" dirty="0">
                <a:solidFill>
                  <a:srgbClr val="000080"/>
                </a:solidFill>
                <a:latin typeface="Courier New"/>
              </a:rPr>
              <a:t>(</a:t>
            </a:r>
            <a:r>
              <a:rPr lang="fr-FR" sz="1400" dirty="0" err="1">
                <a:solidFill>
                  <a:srgbClr val="000000"/>
                </a:solidFill>
                <a:latin typeface="Courier New"/>
              </a:rPr>
              <a:t>ComponentName</a:t>
            </a:r>
            <a:r>
              <a:rPr lang="fr-FR" sz="1400" dirty="0">
                <a:solidFill>
                  <a:srgbClr val="000000"/>
                </a:solidFill>
                <a:latin typeface="Courier New"/>
              </a:rPr>
              <a:t> </a:t>
            </a:r>
            <a:r>
              <a:rPr lang="fr-FR" sz="1400" dirty="0" err="1">
                <a:solidFill>
                  <a:srgbClr val="000000"/>
                </a:solidFill>
                <a:latin typeface="Courier New"/>
              </a:rPr>
              <a:t>className</a:t>
            </a:r>
            <a:r>
              <a:rPr lang="fr-FR" sz="1400" b="1" dirty="0">
                <a:solidFill>
                  <a:srgbClr val="000080"/>
                </a:solidFill>
                <a:latin typeface="Courier New"/>
              </a:rPr>
              <a:t>,</a:t>
            </a:r>
            <a:r>
              <a:rPr lang="fr-FR" sz="1400" dirty="0">
                <a:solidFill>
                  <a:srgbClr val="000000"/>
                </a:solidFill>
                <a:latin typeface="Courier New"/>
              </a:rPr>
              <a:t> </a:t>
            </a:r>
            <a:r>
              <a:rPr lang="fr-FR" sz="1400" dirty="0" err="1">
                <a:solidFill>
                  <a:srgbClr val="000000"/>
                </a:solidFill>
                <a:latin typeface="Courier New"/>
              </a:rPr>
              <a:t>IBinder</a:t>
            </a:r>
            <a:r>
              <a:rPr lang="fr-FR" sz="1400" dirty="0">
                <a:solidFill>
                  <a:srgbClr val="000000"/>
                </a:solidFill>
                <a:latin typeface="Courier New"/>
              </a:rPr>
              <a:t> service</a:t>
            </a:r>
            <a:r>
              <a:rPr lang="fr-FR" sz="1400" b="1" dirty="0">
                <a:solidFill>
                  <a:srgbClr val="000080"/>
                </a:solidFill>
                <a:latin typeface="Courier New"/>
              </a:rPr>
              <a:t>)</a:t>
            </a:r>
            <a:r>
              <a:rPr lang="fr-FR" sz="1400" dirty="0">
                <a:solidFill>
                  <a:srgbClr val="000000"/>
                </a:solidFill>
                <a:latin typeface="Courier New"/>
              </a:rPr>
              <a:t> </a:t>
            </a:r>
            <a:r>
              <a:rPr lang="fr-FR" sz="1400" b="1" dirty="0" smtClean="0">
                <a:solidFill>
                  <a:srgbClr val="000080"/>
                </a:solidFill>
                <a:latin typeface="Courier New"/>
              </a:rPr>
              <a:t>{</a:t>
            </a:r>
          </a:p>
          <a:p>
            <a:pPr marL="109728" indent="0">
              <a:buNone/>
            </a:pPr>
            <a:r>
              <a:rPr lang="fr-FR" sz="1400" dirty="0" smtClean="0">
                <a:solidFill>
                  <a:srgbClr val="000000"/>
                </a:solidFill>
                <a:latin typeface="Courier New"/>
              </a:rPr>
              <a:t> </a:t>
            </a:r>
            <a:r>
              <a:rPr lang="fr-FR" sz="1400" b="1" dirty="0" smtClean="0">
                <a:solidFill>
                  <a:srgbClr val="000080"/>
                </a:solidFill>
                <a:latin typeface="Courier New"/>
              </a:rPr>
              <a:t>}</a:t>
            </a:r>
          </a:p>
          <a:p>
            <a:pPr marL="109728" indent="0">
              <a:buNone/>
            </a:pPr>
            <a:r>
              <a:rPr lang="fr-FR" sz="1400" dirty="0" smtClean="0">
                <a:solidFill>
                  <a:srgbClr val="000000"/>
                </a:solidFill>
                <a:latin typeface="Courier New"/>
              </a:rPr>
              <a:t> </a:t>
            </a:r>
            <a:r>
              <a:rPr lang="fr-FR" sz="1400" dirty="0">
                <a:solidFill>
                  <a:srgbClr val="8000FF"/>
                </a:solidFill>
                <a:latin typeface="Courier New"/>
              </a:rPr>
              <a:t>public</a:t>
            </a:r>
            <a:r>
              <a:rPr lang="fr-FR" sz="1400" dirty="0">
                <a:solidFill>
                  <a:srgbClr val="000000"/>
                </a:solidFill>
                <a:latin typeface="Courier New"/>
              </a:rPr>
              <a:t> </a:t>
            </a:r>
            <a:r>
              <a:rPr lang="fr-FR" sz="1400" dirty="0" err="1">
                <a:solidFill>
                  <a:srgbClr val="8000FF"/>
                </a:solidFill>
                <a:latin typeface="Courier New"/>
              </a:rPr>
              <a:t>void</a:t>
            </a:r>
            <a:r>
              <a:rPr lang="fr-FR" sz="1400" dirty="0">
                <a:solidFill>
                  <a:srgbClr val="000000"/>
                </a:solidFill>
                <a:latin typeface="Courier New"/>
              </a:rPr>
              <a:t> </a:t>
            </a:r>
            <a:r>
              <a:rPr lang="fr-FR" sz="1400" dirty="0" err="1">
                <a:solidFill>
                  <a:srgbClr val="000000"/>
                </a:solidFill>
                <a:latin typeface="Courier New"/>
              </a:rPr>
              <a:t>onServiceDisconnected</a:t>
            </a:r>
            <a:r>
              <a:rPr lang="fr-FR" sz="1400" b="1" dirty="0">
                <a:solidFill>
                  <a:srgbClr val="000080"/>
                </a:solidFill>
                <a:latin typeface="Courier New"/>
              </a:rPr>
              <a:t>(</a:t>
            </a:r>
            <a:r>
              <a:rPr lang="fr-FR" sz="1400" dirty="0" err="1">
                <a:solidFill>
                  <a:srgbClr val="000000"/>
                </a:solidFill>
                <a:latin typeface="Courier New"/>
              </a:rPr>
              <a:t>ComponentName</a:t>
            </a:r>
            <a:r>
              <a:rPr lang="fr-FR" sz="1400" dirty="0">
                <a:solidFill>
                  <a:srgbClr val="000000"/>
                </a:solidFill>
                <a:latin typeface="Courier New"/>
              </a:rPr>
              <a:t> </a:t>
            </a:r>
            <a:r>
              <a:rPr lang="fr-FR" sz="1400" dirty="0" err="1">
                <a:solidFill>
                  <a:srgbClr val="000000"/>
                </a:solidFill>
                <a:latin typeface="Courier New"/>
              </a:rPr>
              <a:t>className</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b="1" dirty="0" smtClean="0">
                <a:solidFill>
                  <a:srgbClr val="000080"/>
                </a:solidFill>
                <a:latin typeface="Courier New"/>
              </a:rPr>
              <a:t>}</a:t>
            </a:r>
            <a:r>
              <a:rPr lang="fr-FR" sz="1400" dirty="0" smtClean="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dirty="0" err="1" smtClean="0">
                <a:solidFill>
                  <a:srgbClr val="8000FF"/>
                </a:solidFill>
                <a:latin typeface="Courier New"/>
              </a:rPr>
              <a:t>void</a:t>
            </a:r>
            <a:r>
              <a:rPr lang="fr-FR" sz="1400" dirty="0" smtClean="0">
                <a:solidFill>
                  <a:srgbClr val="000000"/>
                </a:solidFill>
                <a:latin typeface="Courier New"/>
              </a:rPr>
              <a:t> </a:t>
            </a:r>
            <a:r>
              <a:rPr lang="fr-FR" sz="1400" dirty="0" err="1">
                <a:solidFill>
                  <a:srgbClr val="000000"/>
                </a:solidFill>
                <a:latin typeface="Courier New"/>
              </a:rPr>
              <a:t>doBindService</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dirty="0" err="1" smtClean="0">
                <a:solidFill>
                  <a:srgbClr val="8000FF"/>
                </a:solidFill>
                <a:latin typeface="Courier New"/>
              </a:rPr>
              <a:t>void</a:t>
            </a:r>
            <a:r>
              <a:rPr lang="fr-FR" sz="1400" dirty="0" smtClean="0">
                <a:solidFill>
                  <a:srgbClr val="000000"/>
                </a:solidFill>
                <a:latin typeface="Courier New"/>
              </a:rPr>
              <a:t> </a:t>
            </a:r>
            <a:r>
              <a:rPr lang="fr-FR" sz="1400" dirty="0" err="1">
                <a:solidFill>
                  <a:srgbClr val="000000"/>
                </a:solidFill>
                <a:latin typeface="Courier New"/>
              </a:rPr>
              <a:t>doUnbindService</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dirty="0" smtClean="0">
                <a:solidFill>
                  <a:srgbClr val="000000"/>
                </a:solidFill>
                <a:latin typeface="Courier New"/>
              </a:rPr>
              <a:t>@</a:t>
            </a:r>
            <a:r>
              <a:rPr lang="fr-FR" sz="1400" dirty="0" err="1">
                <a:solidFill>
                  <a:srgbClr val="000000"/>
                </a:solidFill>
                <a:latin typeface="Courier New"/>
              </a:rPr>
              <a:t>Override</a:t>
            </a:r>
            <a:r>
              <a:rPr lang="fr-FR" sz="1400" dirty="0">
                <a:solidFill>
                  <a:srgbClr val="000000"/>
                </a:solidFill>
                <a:latin typeface="Courier New"/>
              </a:rPr>
              <a:t> </a:t>
            </a:r>
            <a:endParaRPr lang="fr-FR" sz="1400" dirty="0" smtClean="0">
              <a:solidFill>
                <a:srgbClr val="000000"/>
              </a:solidFill>
              <a:latin typeface="Courier New"/>
            </a:endParaRPr>
          </a:p>
          <a:p>
            <a:pPr marL="109728" indent="0">
              <a:buNone/>
            </a:pPr>
            <a:r>
              <a:rPr lang="fr-FR" sz="1400" dirty="0" err="1" smtClean="0">
                <a:solidFill>
                  <a:srgbClr val="8000FF"/>
                </a:solidFill>
                <a:latin typeface="Courier New"/>
              </a:rPr>
              <a:t>protected</a:t>
            </a:r>
            <a:r>
              <a:rPr lang="fr-FR" sz="1400" dirty="0" smtClean="0">
                <a:solidFill>
                  <a:srgbClr val="000000"/>
                </a:solidFill>
                <a:latin typeface="Courier New"/>
              </a:rPr>
              <a:t> </a:t>
            </a:r>
            <a:r>
              <a:rPr lang="fr-FR" sz="1400" dirty="0" err="1">
                <a:solidFill>
                  <a:srgbClr val="8000FF"/>
                </a:solidFill>
                <a:latin typeface="Courier New"/>
              </a:rPr>
              <a:t>void</a:t>
            </a:r>
            <a:r>
              <a:rPr lang="fr-FR" sz="1400" dirty="0">
                <a:solidFill>
                  <a:srgbClr val="000000"/>
                </a:solidFill>
                <a:latin typeface="Courier New"/>
              </a:rPr>
              <a:t> </a:t>
            </a:r>
            <a:r>
              <a:rPr lang="fr-FR" sz="1400" dirty="0" err="1">
                <a:solidFill>
                  <a:srgbClr val="000000"/>
                </a:solidFill>
                <a:latin typeface="Courier New"/>
              </a:rPr>
              <a:t>onDestroy</a:t>
            </a:r>
            <a:r>
              <a:rPr lang="fr-FR" sz="1400" b="1" dirty="0">
                <a:solidFill>
                  <a:srgbClr val="000080"/>
                </a:solidFill>
                <a:latin typeface="Courier New"/>
              </a:rPr>
              <a:t>()</a:t>
            </a:r>
            <a:r>
              <a:rPr lang="fr-FR" sz="1400" dirty="0">
                <a:solidFill>
                  <a:srgbClr val="000000"/>
                </a:solidFill>
                <a:latin typeface="Courier New"/>
              </a:rPr>
              <a:t> </a:t>
            </a:r>
            <a:r>
              <a:rPr lang="fr-FR" sz="1400" b="1" dirty="0">
                <a:solidFill>
                  <a:srgbClr val="000080"/>
                </a:solidFill>
                <a:latin typeface="Courier New"/>
              </a:rPr>
              <a:t>{</a:t>
            </a:r>
            <a:r>
              <a:rPr lang="fr-FR" sz="1400" dirty="0">
                <a:solidFill>
                  <a:srgbClr val="000000"/>
                </a:solidFill>
                <a:latin typeface="Courier New"/>
              </a:rPr>
              <a:t> </a:t>
            </a:r>
            <a:r>
              <a:rPr lang="fr-FR" sz="1400" b="1" dirty="0" smtClean="0">
                <a:solidFill>
                  <a:srgbClr val="000080"/>
                </a:solidFill>
                <a:latin typeface="Courier New"/>
              </a:rPr>
              <a:t>}</a:t>
            </a:r>
          </a:p>
          <a:p>
            <a:pPr marL="109728" indent="0">
              <a:buNone/>
            </a:pPr>
            <a:r>
              <a:rPr lang="fr-FR" sz="1400" b="1" dirty="0">
                <a:solidFill>
                  <a:srgbClr val="000080"/>
                </a:solidFill>
                <a:latin typeface="Courier New"/>
              </a:rPr>
              <a:t>}</a:t>
            </a:r>
            <a:endParaRPr lang="fr-FR" sz="1400" dirty="0"/>
          </a:p>
          <a:p>
            <a:pPr marL="393192" lvl="1" indent="0">
              <a:buNone/>
            </a:pPr>
            <a:endParaRPr lang="fr-FR" sz="14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63740539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Services</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a:t>Démarrer le service </a:t>
            </a:r>
            <a:r>
              <a:rPr lang="fr-FR" sz="2000" dirty="0" smtClean="0"/>
              <a:t>sans maintenir une connexion : </a:t>
            </a:r>
            <a:endParaRPr lang="fr-FR" sz="1200" dirty="0"/>
          </a:p>
          <a:p>
            <a:pPr marL="109728" indent="0">
              <a:buNone/>
            </a:pPr>
            <a:endParaRPr lang="en-US" sz="2800" dirty="0" smtClean="0">
              <a:solidFill>
                <a:srgbClr val="000000"/>
              </a:solidFill>
              <a:latin typeface="Courier New"/>
            </a:endParaRPr>
          </a:p>
          <a:p>
            <a:pPr marL="109728" indent="0">
              <a:buNone/>
            </a:pPr>
            <a:r>
              <a:rPr lang="en-US" sz="1800" dirty="0" smtClean="0">
                <a:solidFill>
                  <a:srgbClr val="000000"/>
                </a:solidFill>
                <a:latin typeface="Courier New"/>
              </a:rPr>
              <a:t>Intent </a:t>
            </a:r>
            <a:r>
              <a:rPr lang="en-US" sz="1800" dirty="0" err="1">
                <a:solidFill>
                  <a:srgbClr val="000000"/>
                </a:solidFill>
                <a:latin typeface="Courier New"/>
              </a:rPr>
              <a:t>i</a:t>
            </a:r>
            <a:r>
              <a:rPr lang="en-US" sz="1800" dirty="0">
                <a:solidFill>
                  <a:srgbClr val="000000"/>
                </a:solidFill>
                <a:latin typeface="Courier New"/>
              </a:rPr>
              <a:t> </a:t>
            </a:r>
            <a:r>
              <a:rPr lang="en-US" sz="1800" b="1" dirty="0">
                <a:solidFill>
                  <a:srgbClr val="000080"/>
                </a:solidFill>
                <a:latin typeface="Courier New"/>
              </a:rPr>
              <a:t>=</a:t>
            </a:r>
            <a:r>
              <a:rPr lang="en-US" sz="1800" dirty="0">
                <a:solidFill>
                  <a:srgbClr val="000000"/>
                </a:solidFill>
                <a:latin typeface="Courier New"/>
              </a:rPr>
              <a:t> </a:t>
            </a:r>
            <a:r>
              <a:rPr lang="en-US" sz="1800" b="1" dirty="0">
                <a:solidFill>
                  <a:srgbClr val="0000FF"/>
                </a:solidFill>
                <a:latin typeface="Courier New"/>
              </a:rPr>
              <a:t>new</a:t>
            </a:r>
            <a:r>
              <a:rPr lang="en-US" sz="1800" dirty="0">
                <a:solidFill>
                  <a:srgbClr val="000000"/>
                </a:solidFill>
                <a:latin typeface="Courier New"/>
              </a:rPr>
              <a:t> Intent</a:t>
            </a:r>
            <a:r>
              <a:rPr lang="en-US" sz="1800" b="1" dirty="0">
                <a:solidFill>
                  <a:srgbClr val="000080"/>
                </a:solidFill>
                <a:latin typeface="Courier New"/>
              </a:rPr>
              <a:t>(</a:t>
            </a:r>
            <a:r>
              <a:rPr lang="en-US" sz="1800" b="1" dirty="0">
                <a:solidFill>
                  <a:srgbClr val="0000FF"/>
                </a:solidFill>
                <a:latin typeface="Courier New"/>
              </a:rPr>
              <a:t>this</a:t>
            </a:r>
            <a:r>
              <a:rPr lang="en-US" sz="1800" b="1" dirty="0">
                <a:solidFill>
                  <a:srgbClr val="000080"/>
                </a:solidFill>
                <a:latin typeface="Courier New"/>
              </a:rPr>
              <a:t>,</a:t>
            </a:r>
            <a:r>
              <a:rPr lang="en-US" sz="1800" dirty="0">
                <a:solidFill>
                  <a:srgbClr val="000000"/>
                </a:solidFill>
                <a:latin typeface="Courier New"/>
              </a:rPr>
              <a:t> </a:t>
            </a:r>
            <a:r>
              <a:rPr lang="en-US" sz="1800" dirty="0" err="1">
                <a:solidFill>
                  <a:srgbClr val="000000"/>
                </a:solidFill>
                <a:latin typeface="Courier New"/>
              </a:rPr>
              <a:t>MyService</a:t>
            </a:r>
            <a:r>
              <a:rPr lang="en-US" sz="1800" b="1" dirty="0" err="1">
                <a:solidFill>
                  <a:srgbClr val="000080"/>
                </a:solidFill>
                <a:latin typeface="Courier New"/>
              </a:rPr>
              <a:t>.</a:t>
            </a:r>
            <a:r>
              <a:rPr lang="en-US" sz="1800" dirty="0" err="1">
                <a:solidFill>
                  <a:srgbClr val="8000FF"/>
                </a:solidFill>
                <a:latin typeface="Courier New"/>
              </a:rPr>
              <a:t>class</a:t>
            </a:r>
            <a:r>
              <a:rPr lang="en-US" sz="1800" b="1" dirty="0">
                <a:solidFill>
                  <a:srgbClr val="000080"/>
                </a:solidFill>
                <a:latin typeface="Courier New"/>
              </a:rPr>
              <a:t>);</a:t>
            </a:r>
            <a:r>
              <a:rPr lang="en-US" sz="1800" dirty="0">
                <a:solidFill>
                  <a:srgbClr val="000000"/>
                </a:solidFill>
                <a:latin typeface="Courier New"/>
              </a:rPr>
              <a:t> </a:t>
            </a:r>
            <a:r>
              <a:rPr lang="en-US" sz="1800" dirty="0" err="1">
                <a:solidFill>
                  <a:srgbClr val="000000"/>
                </a:solidFill>
                <a:latin typeface="Courier New"/>
              </a:rPr>
              <a:t>startService</a:t>
            </a:r>
            <a:r>
              <a:rPr lang="en-US" sz="1800" b="1" dirty="0">
                <a:solidFill>
                  <a:srgbClr val="000080"/>
                </a:solidFill>
                <a:latin typeface="Courier New"/>
              </a:rPr>
              <a:t>(</a:t>
            </a:r>
            <a:r>
              <a:rPr lang="en-US" sz="1800" dirty="0" err="1">
                <a:solidFill>
                  <a:srgbClr val="000000"/>
                </a:solidFill>
                <a:latin typeface="Courier New"/>
              </a:rPr>
              <a:t>i</a:t>
            </a:r>
            <a:r>
              <a:rPr lang="en-US" sz="1800" b="1" dirty="0" smtClean="0">
                <a:solidFill>
                  <a:srgbClr val="000080"/>
                </a:solidFill>
                <a:latin typeface="Courier New"/>
              </a:rPr>
              <a:t>);</a:t>
            </a:r>
          </a:p>
          <a:p>
            <a:pPr marL="109728" indent="0">
              <a:buNone/>
            </a:pPr>
            <a:endParaRPr lang="en-US" sz="1800" b="1" dirty="0">
              <a:solidFill>
                <a:srgbClr val="000080"/>
              </a:solidFill>
              <a:latin typeface="Courier New"/>
            </a:endParaRPr>
          </a:p>
          <a:p>
            <a:pPr marL="109728" indent="0">
              <a:buNone/>
            </a:pPr>
            <a:r>
              <a:rPr lang="fr-FR" sz="1800" dirty="0" smtClean="0"/>
              <a:t>Dans ce cas, le système démarre le service s’il n’a pas encore été démarré</a:t>
            </a:r>
          </a:p>
          <a:p>
            <a:pPr marL="109728" indent="0">
              <a:buNone/>
            </a:pPr>
            <a:endParaRPr lang="fr-FR" sz="1400" dirty="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649494730"/>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Notification</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r>
              <a:rPr lang="fr-FR" sz="2000" dirty="0" smtClean="0"/>
              <a:t>Les notifications sont des mécanismes permettant d’alerter l’utilisateur sur des évènements s’effectuant en tâche de fond. </a:t>
            </a:r>
          </a:p>
          <a:p>
            <a:endParaRPr lang="fr-FR" sz="2000" dirty="0"/>
          </a:p>
          <a:p>
            <a:r>
              <a:rPr lang="fr-FR" sz="2000" dirty="0" smtClean="0"/>
              <a:t>Elles apparaissent dans la barre de taches et peuvent être de trois types: </a:t>
            </a:r>
            <a:endParaRPr lang="fr-FR" sz="1400" dirty="0" smtClean="0"/>
          </a:p>
          <a:p>
            <a:pPr lvl="1"/>
            <a:r>
              <a:rPr lang="fr-FR" sz="1600" dirty="0"/>
              <a:t>Une icone persistante dans la barre de statut et accessible via le lanceur (the </a:t>
            </a:r>
            <a:r>
              <a:rPr lang="fr-FR" sz="1600" dirty="0" err="1"/>
              <a:t>launcher</a:t>
            </a:r>
            <a:r>
              <a:rPr lang="fr-FR" sz="1600" dirty="0"/>
              <a:t>)! </a:t>
            </a:r>
            <a:r>
              <a:rPr lang="fr-FR" sz="1600" dirty="0"/>
              <a:t>Quand l’utilisateur le </a:t>
            </a:r>
            <a:r>
              <a:rPr lang="fr-FR" sz="1600" dirty="0" smtClean="0"/>
              <a:t>sélectionne </a:t>
            </a:r>
            <a:r>
              <a:rPr lang="fr-FR" sz="1600" dirty="0"/>
              <a:t>une intention peut être déclenchée </a:t>
            </a:r>
            <a:endParaRPr lang="fr-FR" sz="1600" dirty="0" smtClean="0"/>
          </a:p>
          <a:p>
            <a:pPr lvl="1"/>
            <a:r>
              <a:rPr lang="fr-FR" sz="1600" dirty="0" smtClean="0"/>
              <a:t>Clignote les </a:t>
            </a:r>
            <a:r>
              <a:rPr lang="fr-FR" sz="1600" dirty="0" err="1" smtClean="0"/>
              <a:t>LEDs</a:t>
            </a:r>
            <a:r>
              <a:rPr lang="fr-FR" sz="1600" dirty="0" smtClean="0"/>
              <a:t> de notifications </a:t>
            </a:r>
          </a:p>
          <a:p>
            <a:pPr lvl="1"/>
            <a:r>
              <a:rPr lang="fr-FR" sz="1600" dirty="0" smtClean="0"/>
              <a:t>Alerter l’utilisateur en allumant son écran, jouer une sonnerie ou vibrer le terminal </a:t>
            </a:r>
          </a:p>
          <a:p>
            <a:endParaRPr lang="fr-FR" sz="2000" dirty="0"/>
          </a:p>
          <a:p>
            <a:pPr lvl="1"/>
            <a:endParaRPr lang="fr-FR" sz="1600" dirty="0" smtClean="0"/>
          </a:p>
          <a:p>
            <a:endParaRPr lang="fr-FR" sz="2000" dirty="0"/>
          </a:p>
          <a:p>
            <a:endParaRPr lang="fr-FR" sz="20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85192095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Notification</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pPr marL="109728" indent="0">
              <a:buNone/>
            </a:pPr>
            <a:r>
              <a:rPr lang="fr-FR" sz="2000" dirty="0" smtClean="0"/>
              <a:t>Créer une notification </a:t>
            </a:r>
          </a:p>
          <a:p>
            <a:endParaRPr lang="fr-FR" sz="2000" dirty="0" smtClean="0"/>
          </a:p>
          <a:p>
            <a:r>
              <a:rPr lang="fr-FR" sz="2000" dirty="0" smtClean="0"/>
              <a:t>Méthode dépréciée à partir de l’API 11</a:t>
            </a:r>
          </a:p>
          <a:p>
            <a:pPr marL="109728" indent="0">
              <a:buNone/>
            </a:pPr>
            <a:r>
              <a:rPr lang="en-US" sz="1200" dirty="0">
                <a:solidFill>
                  <a:srgbClr val="000088"/>
                </a:solidFill>
              </a:rPr>
              <a:t>private</a:t>
            </a:r>
            <a:r>
              <a:rPr lang="en-US" sz="1200" dirty="0">
                <a:solidFill>
                  <a:srgbClr val="000000"/>
                </a:solidFill>
              </a:rPr>
              <a:t> </a:t>
            </a:r>
            <a:r>
              <a:rPr lang="en-US" sz="1200" dirty="0">
                <a:solidFill>
                  <a:srgbClr val="000088"/>
                </a:solidFill>
              </a:rPr>
              <a:t>void</a:t>
            </a:r>
            <a:r>
              <a:rPr lang="en-US" sz="1200" dirty="0">
                <a:solidFill>
                  <a:srgbClr val="000000"/>
                </a:solidFill>
              </a:rPr>
              <a:t> </a:t>
            </a:r>
            <a:r>
              <a:rPr lang="en-US" sz="1200" dirty="0" err="1">
                <a:solidFill>
                  <a:srgbClr val="000000"/>
                </a:solidFill>
              </a:rPr>
              <a:t>showNotification</a:t>
            </a:r>
            <a:r>
              <a:rPr lang="en-US" sz="1200" dirty="0">
                <a:solidFill>
                  <a:srgbClr val="666600"/>
                </a:solidFill>
              </a:rPr>
              <a:t>()</a:t>
            </a:r>
            <a:r>
              <a:rPr lang="en-US" sz="1200" dirty="0">
                <a:solidFill>
                  <a:srgbClr val="000000"/>
                </a:solidFill>
              </a:rPr>
              <a:t> </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880000"/>
                </a:solidFill>
              </a:rPr>
              <a:t>// In this sample, we'll use the same text for the ticker and the expanded notification</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err="1">
                <a:solidFill>
                  <a:srgbClr val="660066"/>
                </a:solidFill>
              </a:rPr>
              <a:t>CharSequence</a:t>
            </a:r>
            <a:r>
              <a:rPr lang="en-US" sz="1200" dirty="0">
                <a:solidFill>
                  <a:srgbClr val="000000"/>
                </a:solidFill>
              </a:rPr>
              <a:t> text </a:t>
            </a:r>
            <a:r>
              <a:rPr lang="en-US" sz="1200" dirty="0">
                <a:solidFill>
                  <a:srgbClr val="666600"/>
                </a:solidFill>
              </a:rPr>
              <a:t>=</a:t>
            </a:r>
            <a:r>
              <a:rPr lang="en-US" sz="1200" dirty="0">
                <a:solidFill>
                  <a:srgbClr val="000000"/>
                </a:solidFill>
              </a:rPr>
              <a:t> </a:t>
            </a:r>
            <a:r>
              <a:rPr lang="en-US" sz="1200" dirty="0" err="1" smtClean="0">
                <a:solidFill>
                  <a:srgbClr val="000000"/>
                </a:solidFill>
              </a:rPr>
              <a:t>getText</a:t>
            </a:r>
            <a:r>
              <a:rPr lang="en-US" sz="1200" dirty="0" smtClean="0">
                <a:solidFill>
                  <a:srgbClr val="666600"/>
                </a:solidFill>
              </a:rPr>
              <a:t>(</a:t>
            </a:r>
            <a:r>
              <a:rPr lang="en-US" sz="1200" dirty="0" err="1" smtClean="0">
                <a:solidFill>
                  <a:srgbClr val="000000"/>
                </a:solidFill>
              </a:rPr>
              <a:t>R</a:t>
            </a:r>
            <a:r>
              <a:rPr lang="en-US" sz="1200" dirty="0" err="1" smtClean="0">
                <a:solidFill>
                  <a:srgbClr val="666600"/>
                </a:solidFill>
              </a:rPr>
              <a:t>.</a:t>
            </a:r>
            <a:r>
              <a:rPr lang="en-US" sz="1200" dirty="0" err="1" smtClean="0">
                <a:solidFill>
                  <a:srgbClr val="000088"/>
                </a:solidFill>
              </a:rPr>
              <a:t>string</a:t>
            </a:r>
            <a:r>
              <a:rPr lang="en-US" sz="1200" dirty="0" err="1" smtClean="0">
                <a:solidFill>
                  <a:srgbClr val="666600"/>
                </a:solidFill>
              </a:rPr>
              <a:t>.</a:t>
            </a:r>
            <a:r>
              <a:rPr lang="en-US" sz="1200" dirty="0" err="1" smtClean="0">
                <a:solidFill>
                  <a:srgbClr val="000000"/>
                </a:solidFill>
              </a:rPr>
              <a:t>notif_message</a:t>
            </a:r>
            <a:r>
              <a:rPr lang="en-US" sz="1200" dirty="0" smtClean="0">
                <a:solidFill>
                  <a:srgbClr val="000000"/>
                </a:solidFill>
              </a:rPr>
              <a:t>)</a:t>
            </a:r>
            <a:r>
              <a:rPr lang="en-US" sz="1200" dirty="0" smtClean="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880000"/>
                </a:solidFill>
              </a:rPr>
              <a:t>// Set the icon, scrolling text and timestamp</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660066"/>
                </a:solidFill>
              </a:rPr>
              <a:t>Notification</a:t>
            </a:r>
            <a:r>
              <a:rPr lang="en-US" sz="1200" dirty="0">
                <a:solidFill>
                  <a:srgbClr val="000000"/>
                </a:solidFill>
              </a:rPr>
              <a:t> </a:t>
            </a:r>
            <a:r>
              <a:rPr lang="en-US" sz="1200" dirty="0" err="1">
                <a:solidFill>
                  <a:srgbClr val="000000"/>
                </a:solidFill>
              </a:rPr>
              <a:t>notification</a:t>
            </a:r>
            <a:r>
              <a:rPr lang="en-US" sz="1200" dirty="0">
                <a:solidFill>
                  <a:srgbClr val="000000"/>
                </a:solidFill>
              </a:rPr>
              <a:t> </a:t>
            </a:r>
            <a:r>
              <a:rPr lang="en-US" sz="1200" dirty="0">
                <a:solidFill>
                  <a:srgbClr val="666600"/>
                </a:solidFill>
              </a:rPr>
              <a:t>=</a:t>
            </a:r>
            <a:r>
              <a:rPr lang="en-US" sz="1200" dirty="0">
                <a:solidFill>
                  <a:srgbClr val="000000"/>
                </a:solidFill>
              </a:rPr>
              <a:t> </a:t>
            </a:r>
            <a:r>
              <a:rPr lang="en-US" sz="1200" dirty="0">
                <a:solidFill>
                  <a:srgbClr val="000088"/>
                </a:solidFill>
              </a:rPr>
              <a:t>new</a:t>
            </a:r>
            <a:r>
              <a:rPr lang="en-US" sz="1200" dirty="0">
                <a:solidFill>
                  <a:srgbClr val="000000"/>
                </a:solidFill>
              </a:rPr>
              <a:t> </a:t>
            </a:r>
            <a:r>
              <a:rPr lang="en-US" sz="1200" dirty="0" smtClean="0">
                <a:solidFill>
                  <a:srgbClr val="660066"/>
                </a:solidFill>
              </a:rPr>
              <a:t>Notification</a:t>
            </a:r>
            <a:r>
              <a:rPr lang="en-US" sz="1200" dirty="0" smtClean="0">
                <a:solidFill>
                  <a:srgbClr val="666600"/>
                </a:solidFill>
              </a:rPr>
              <a:t>(</a:t>
            </a:r>
            <a:r>
              <a:rPr lang="en-US" sz="1200" dirty="0" err="1" smtClean="0">
                <a:solidFill>
                  <a:srgbClr val="000000"/>
                </a:solidFill>
              </a:rPr>
              <a:t>R</a:t>
            </a:r>
            <a:r>
              <a:rPr lang="en-US" sz="1200" dirty="0" err="1" smtClean="0">
                <a:solidFill>
                  <a:srgbClr val="666600"/>
                </a:solidFill>
              </a:rPr>
              <a:t>.</a:t>
            </a:r>
            <a:r>
              <a:rPr lang="en-US" sz="1200" dirty="0" err="1" smtClean="0">
                <a:solidFill>
                  <a:srgbClr val="000000"/>
                </a:solidFill>
              </a:rPr>
              <a:t>drawable</a:t>
            </a:r>
            <a:r>
              <a:rPr lang="en-US" sz="1200" dirty="0" err="1" smtClean="0">
                <a:solidFill>
                  <a:srgbClr val="666600"/>
                </a:solidFill>
              </a:rPr>
              <a:t>.my_</a:t>
            </a:r>
            <a:r>
              <a:rPr lang="en-US" sz="1200" dirty="0" err="1" smtClean="0">
                <a:solidFill>
                  <a:srgbClr val="000000"/>
                </a:solidFill>
              </a:rPr>
              <a:t>icon</a:t>
            </a:r>
            <a:r>
              <a:rPr lang="en-US" sz="1200" dirty="0" smtClean="0">
                <a:solidFill>
                  <a:srgbClr val="666600"/>
                </a:solidFill>
              </a:rPr>
              <a:t>,</a:t>
            </a:r>
            <a:r>
              <a:rPr lang="en-US" sz="1200" dirty="0" smtClean="0">
                <a:solidFill>
                  <a:srgbClr val="000000"/>
                </a:solidFill>
              </a:rPr>
              <a:t> </a:t>
            </a:r>
            <a:r>
              <a:rPr lang="en-US" sz="1200" dirty="0">
                <a:solidFill>
                  <a:srgbClr val="000000"/>
                </a:solidFill>
              </a:rPr>
              <a:t>text</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err="1">
                <a:solidFill>
                  <a:srgbClr val="660066"/>
                </a:solidFill>
              </a:rPr>
              <a:t>System</a:t>
            </a:r>
            <a:r>
              <a:rPr lang="en-US" sz="1200" dirty="0" err="1">
                <a:solidFill>
                  <a:srgbClr val="666600"/>
                </a:solidFill>
              </a:rPr>
              <a:t>.</a:t>
            </a:r>
            <a:r>
              <a:rPr lang="en-US" sz="1200" dirty="0" err="1">
                <a:solidFill>
                  <a:srgbClr val="000000"/>
                </a:solidFill>
              </a:rPr>
              <a:t>currentTimeMillis</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880000"/>
                </a:solidFill>
              </a:rPr>
              <a:t>// The </a:t>
            </a:r>
            <a:r>
              <a:rPr lang="en-US" sz="1200" dirty="0" err="1">
                <a:solidFill>
                  <a:srgbClr val="880000"/>
                </a:solidFill>
              </a:rPr>
              <a:t>PendingIntent</a:t>
            </a:r>
            <a:r>
              <a:rPr lang="en-US" sz="1200" dirty="0">
                <a:solidFill>
                  <a:srgbClr val="880000"/>
                </a:solidFill>
              </a:rPr>
              <a:t> to launch our activity if the user selects this notification</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err="1">
                <a:solidFill>
                  <a:srgbClr val="660066"/>
                </a:solidFill>
              </a:rPr>
              <a:t>PendingIntent</a:t>
            </a:r>
            <a:r>
              <a:rPr lang="en-US" sz="1200" dirty="0">
                <a:solidFill>
                  <a:srgbClr val="000000"/>
                </a:solidFill>
              </a:rPr>
              <a:t> </a:t>
            </a:r>
            <a:r>
              <a:rPr lang="en-US" sz="1200" dirty="0" err="1">
                <a:solidFill>
                  <a:srgbClr val="000000"/>
                </a:solidFill>
              </a:rPr>
              <a:t>contentIntent</a:t>
            </a:r>
            <a:r>
              <a:rPr lang="en-US" sz="1200" dirty="0">
                <a:solidFill>
                  <a:srgbClr val="000000"/>
                </a:solidFill>
              </a:rPr>
              <a:t> </a:t>
            </a:r>
            <a:r>
              <a:rPr lang="en-US" sz="1200" dirty="0">
                <a:solidFill>
                  <a:srgbClr val="666600"/>
                </a:solidFill>
              </a:rPr>
              <a:t>=</a:t>
            </a:r>
            <a:r>
              <a:rPr lang="en-US" sz="1200" dirty="0">
                <a:solidFill>
                  <a:srgbClr val="000000"/>
                </a:solidFill>
              </a:rPr>
              <a:t> </a:t>
            </a:r>
            <a:r>
              <a:rPr lang="en-US" sz="1200" dirty="0" err="1">
                <a:solidFill>
                  <a:srgbClr val="660066"/>
                </a:solidFill>
              </a:rPr>
              <a:t>PendingIntent</a:t>
            </a:r>
            <a:r>
              <a:rPr lang="en-US" sz="1200" dirty="0" err="1">
                <a:solidFill>
                  <a:srgbClr val="666600"/>
                </a:solidFill>
              </a:rPr>
              <a:t>.</a:t>
            </a:r>
            <a:r>
              <a:rPr lang="en-US" sz="1200" dirty="0" err="1">
                <a:solidFill>
                  <a:srgbClr val="000000"/>
                </a:solidFill>
              </a:rPr>
              <a:t>getActivity</a:t>
            </a:r>
            <a:r>
              <a:rPr lang="en-US" sz="1200" dirty="0">
                <a:solidFill>
                  <a:srgbClr val="666600"/>
                </a:solidFill>
              </a:rPr>
              <a:t>(</a:t>
            </a:r>
            <a:r>
              <a:rPr lang="en-US" sz="1200" dirty="0">
                <a:solidFill>
                  <a:srgbClr val="000088"/>
                </a:solidFill>
              </a:rPr>
              <a:t>this</a:t>
            </a:r>
            <a:r>
              <a:rPr lang="en-US" sz="1200" dirty="0">
                <a:solidFill>
                  <a:srgbClr val="666600"/>
                </a:solidFill>
              </a:rPr>
              <a:t>,</a:t>
            </a:r>
            <a:r>
              <a:rPr lang="en-US" sz="1200" dirty="0">
                <a:solidFill>
                  <a:srgbClr val="000000"/>
                </a:solidFill>
              </a:rPr>
              <a:t> </a:t>
            </a:r>
            <a:r>
              <a:rPr lang="en-US" sz="1200" dirty="0">
                <a:solidFill>
                  <a:srgbClr val="006666"/>
                </a:solidFill>
              </a:rPr>
              <a:t>0</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000088"/>
                </a:solidFill>
              </a:rPr>
              <a:t>new</a:t>
            </a:r>
            <a:r>
              <a:rPr lang="en-US" sz="1200" dirty="0">
                <a:solidFill>
                  <a:srgbClr val="000000"/>
                </a:solidFill>
              </a:rPr>
              <a:t> </a:t>
            </a:r>
            <a:r>
              <a:rPr lang="en-US" sz="1200" dirty="0">
                <a:solidFill>
                  <a:srgbClr val="660066"/>
                </a:solidFill>
              </a:rPr>
              <a:t>Intent</a:t>
            </a:r>
            <a:r>
              <a:rPr lang="en-US" sz="1200" dirty="0">
                <a:solidFill>
                  <a:srgbClr val="666600"/>
                </a:solidFill>
              </a:rPr>
              <a:t>(</a:t>
            </a:r>
            <a:r>
              <a:rPr lang="en-US" sz="1200" dirty="0">
                <a:solidFill>
                  <a:srgbClr val="000088"/>
                </a:solidFill>
              </a:rPr>
              <a:t>this</a:t>
            </a:r>
            <a:r>
              <a:rPr lang="en-US" sz="1200" dirty="0">
                <a:solidFill>
                  <a:srgbClr val="666600"/>
                </a:solidFill>
              </a:rPr>
              <a:t>,</a:t>
            </a:r>
            <a:r>
              <a:rPr lang="en-US" sz="1200" dirty="0">
                <a:solidFill>
                  <a:srgbClr val="000000"/>
                </a:solidFill>
              </a:rPr>
              <a:t> </a:t>
            </a:r>
            <a:r>
              <a:rPr lang="en-US" sz="1200" dirty="0" err="1">
                <a:solidFill>
                  <a:srgbClr val="660066"/>
                </a:solidFill>
              </a:rPr>
              <a:t>LocalServiceActivities</a:t>
            </a:r>
            <a:r>
              <a:rPr lang="en-US" sz="1200" dirty="0" err="1">
                <a:solidFill>
                  <a:srgbClr val="666600"/>
                </a:solidFill>
              </a:rPr>
              <a:t>.</a:t>
            </a:r>
            <a:r>
              <a:rPr lang="en-US" sz="1200" dirty="0" err="1">
                <a:solidFill>
                  <a:srgbClr val="660066"/>
                </a:solidFill>
              </a:rPr>
              <a:t>Controller</a:t>
            </a:r>
            <a:r>
              <a:rPr lang="en-US" sz="1200" dirty="0" err="1">
                <a:solidFill>
                  <a:srgbClr val="666600"/>
                </a:solidFill>
              </a:rPr>
              <a:t>.</a:t>
            </a:r>
            <a:r>
              <a:rPr lang="en-US" sz="1200" dirty="0" err="1">
                <a:solidFill>
                  <a:srgbClr val="000088"/>
                </a:solidFill>
              </a:rPr>
              <a:t>class</a:t>
            </a:r>
            <a:r>
              <a:rPr lang="en-US" sz="1200" dirty="0">
                <a:solidFill>
                  <a:srgbClr val="666600"/>
                </a:solidFill>
              </a:rPr>
              <a:t>),</a:t>
            </a:r>
            <a:r>
              <a:rPr lang="en-US" sz="1200" dirty="0">
                <a:solidFill>
                  <a:srgbClr val="000000"/>
                </a:solidFill>
              </a:rPr>
              <a:t> </a:t>
            </a:r>
            <a:r>
              <a:rPr lang="en-US" sz="1200" dirty="0">
                <a:solidFill>
                  <a:srgbClr val="006666"/>
                </a:solidFill>
              </a:rPr>
              <a:t>0</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880000"/>
                </a:solidFill>
              </a:rPr>
              <a:t>// Set the info for the views that show in the notification panel.</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err="1">
                <a:solidFill>
                  <a:srgbClr val="000000"/>
                </a:solidFill>
              </a:rPr>
              <a:t>notification</a:t>
            </a:r>
            <a:r>
              <a:rPr lang="en-US" sz="1200" dirty="0" err="1">
                <a:solidFill>
                  <a:srgbClr val="666600"/>
                </a:solidFill>
              </a:rPr>
              <a:t>.</a:t>
            </a:r>
            <a:r>
              <a:rPr lang="en-US" sz="1200" dirty="0" err="1">
                <a:solidFill>
                  <a:srgbClr val="000000"/>
                </a:solidFill>
              </a:rPr>
              <a:t>setLatestEventInfo</a:t>
            </a:r>
            <a:r>
              <a:rPr lang="en-US" sz="1200" dirty="0">
                <a:solidFill>
                  <a:srgbClr val="666600"/>
                </a:solidFill>
              </a:rPr>
              <a:t>(</a:t>
            </a:r>
            <a:r>
              <a:rPr lang="en-US" sz="1200" dirty="0">
                <a:solidFill>
                  <a:srgbClr val="000088"/>
                </a:solidFill>
              </a:rPr>
              <a:t>this</a:t>
            </a:r>
            <a:r>
              <a:rPr lang="en-US" sz="1200" dirty="0">
                <a:solidFill>
                  <a:srgbClr val="666600"/>
                </a:solidFill>
              </a:rPr>
              <a:t>,</a:t>
            </a:r>
            <a:r>
              <a:rPr lang="en-US" sz="1200" dirty="0">
                <a:solidFill>
                  <a:srgbClr val="000000"/>
                </a:solidFill>
              </a:rPr>
              <a:t> </a:t>
            </a:r>
            <a:r>
              <a:rPr lang="en-US" sz="1200" dirty="0" err="1" smtClean="0">
                <a:solidFill>
                  <a:srgbClr val="000000"/>
                </a:solidFill>
              </a:rPr>
              <a:t>getText</a:t>
            </a:r>
            <a:r>
              <a:rPr lang="en-US" sz="1200" dirty="0" smtClean="0">
                <a:solidFill>
                  <a:srgbClr val="666600"/>
                </a:solidFill>
              </a:rPr>
              <a:t>(</a:t>
            </a:r>
            <a:r>
              <a:rPr lang="en-US" sz="1200" dirty="0" err="1" smtClean="0">
                <a:solidFill>
                  <a:srgbClr val="000000"/>
                </a:solidFill>
              </a:rPr>
              <a:t>R</a:t>
            </a:r>
            <a:r>
              <a:rPr lang="en-US" sz="1200" dirty="0" err="1" smtClean="0">
                <a:solidFill>
                  <a:srgbClr val="666600"/>
                </a:solidFill>
              </a:rPr>
              <a:t>.</a:t>
            </a:r>
            <a:r>
              <a:rPr lang="en-US" sz="1200" dirty="0" err="1" smtClean="0">
                <a:solidFill>
                  <a:srgbClr val="000088"/>
                </a:solidFill>
              </a:rPr>
              <a:t>string</a:t>
            </a:r>
            <a:r>
              <a:rPr lang="en-US" sz="1200" dirty="0" err="1" smtClean="0">
                <a:solidFill>
                  <a:srgbClr val="666600"/>
                </a:solidFill>
              </a:rPr>
              <a:t>.</a:t>
            </a:r>
            <a:r>
              <a:rPr lang="en-US" sz="1200" dirty="0" err="1" smtClean="0">
                <a:solidFill>
                  <a:srgbClr val="000000"/>
                </a:solidFill>
              </a:rPr>
              <a:t>notif_mesage</a:t>
            </a:r>
            <a:r>
              <a:rPr lang="en-US" sz="1200" dirty="0" smtClean="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text</a:t>
            </a:r>
            <a:r>
              <a:rPr lang="en-US" sz="1200" dirty="0">
                <a:solidFill>
                  <a:srgbClr val="666600"/>
                </a:solidFill>
              </a:rPr>
              <a:t>,</a:t>
            </a:r>
            <a:r>
              <a:rPr lang="en-US" sz="1200" dirty="0">
                <a:solidFill>
                  <a:srgbClr val="000000"/>
                </a:solidFill>
              </a:rPr>
              <a:t> </a:t>
            </a:r>
            <a:r>
              <a:rPr lang="en-US" sz="1200" dirty="0" err="1">
                <a:solidFill>
                  <a:srgbClr val="000000"/>
                </a:solidFill>
              </a:rPr>
              <a:t>contentIntent</a:t>
            </a:r>
            <a:r>
              <a:rPr lang="en-US" sz="1200" dirty="0">
                <a:solidFill>
                  <a:srgbClr val="666600"/>
                </a:solidFill>
              </a:rPr>
              <a:t>);</a:t>
            </a:r>
            <a:r>
              <a:rPr lang="en-US" sz="1200" dirty="0">
                <a:solidFill>
                  <a:srgbClr val="000000"/>
                </a:solidFill>
              </a:rPr>
              <a:t/>
            </a:r>
            <a:br>
              <a:rPr lang="en-US" sz="1200" dirty="0">
                <a:solidFill>
                  <a:srgbClr val="000000"/>
                </a:solidFill>
              </a:rPr>
            </a:b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a:solidFill>
                  <a:srgbClr val="880000"/>
                </a:solidFill>
              </a:rPr>
              <a:t>// Send the notification.</a:t>
            </a:r>
            <a:r>
              <a:rPr lang="en-US" sz="1200" dirty="0">
                <a:solidFill>
                  <a:srgbClr val="000000"/>
                </a:solidFill>
              </a:rPr>
              <a:t/>
            </a:r>
            <a:br>
              <a:rPr lang="en-US" sz="1200" dirty="0">
                <a:solidFill>
                  <a:srgbClr val="000000"/>
                </a:solidFill>
              </a:rPr>
            </a:br>
            <a:r>
              <a:rPr lang="en-US" sz="1200" dirty="0">
                <a:solidFill>
                  <a:srgbClr val="000000"/>
                </a:solidFill>
              </a:rPr>
              <a:t>       </a:t>
            </a:r>
            <a:r>
              <a:rPr lang="en-US" sz="1200" dirty="0" smtClean="0">
                <a:solidFill>
                  <a:srgbClr val="000000"/>
                </a:solidFill>
              </a:rPr>
              <a:t> </a:t>
            </a:r>
            <a:r>
              <a:rPr lang="en-US" sz="1200" dirty="0" err="1" smtClean="0">
                <a:solidFill>
                  <a:srgbClr val="000000"/>
                </a:solidFill>
              </a:rPr>
              <a:t>manager</a:t>
            </a:r>
            <a:r>
              <a:rPr lang="en-US" sz="1200" dirty="0" err="1" smtClean="0">
                <a:solidFill>
                  <a:srgbClr val="666600"/>
                </a:solidFill>
              </a:rPr>
              <a:t>.</a:t>
            </a:r>
            <a:r>
              <a:rPr lang="en-US" sz="1200" dirty="0" err="1" smtClean="0">
                <a:solidFill>
                  <a:srgbClr val="000000"/>
                </a:solidFill>
              </a:rPr>
              <a:t>notify</a:t>
            </a:r>
            <a:r>
              <a:rPr lang="en-US" sz="1200" dirty="0" smtClean="0">
                <a:solidFill>
                  <a:srgbClr val="666600"/>
                </a:solidFill>
              </a:rPr>
              <a:t>(</a:t>
            </a:r>
            <a:r>
              <a:rPr lang="en-US" sz="1200" dirty="0" smtClean="0">
                <a:solidFill>
                  <a:srgbClr val="000000"/>
                </a:solidFill>
              </a:rPr>
              <a:t>NOTIFICATION</a:t>
            </a:r>
            <a:r>
              <a:rPr lang="en-US" sz="1200" dirty="0">
                <a:solidFill>
                  <a:srgbClr val="666600"/>
                </a:solidFill>
              </a:rPr>
              <a:t>,</a:t>
            </a:r>
            <a:r>
              <a:rPr lang="en-US" sz="1200" dirty="0">
                <a:solidFill>
                  <a:srgbClr val="000000"/>
                </a:solidFill>
              </a:rPr>
              <a:t> notification</a:t>
            </a:r>
            <a:r>
              <a:rPr lang="en-US" sz="1200" dirty="0">
                <a:solidFill>
                  <a:srgbClr val="666600"/>
                </a:solidFill>
              </a:rPr>
              <a:t>);</a:t>
            </a:r>
            <a:r>
              <a:rPr lang="en-US" sz="1600" dirty="0">
                <a:solidFill>
                  <a:srgbClr val="000000"/>
                </a:solidFill>
              </a:rPr>
              <a:t/>
            </a:r>
            <a:br>
              <a:rPr lang="en-US" sz="1600" dirty="0">
                <a:solidFill>
                  <a:srgbClr val="000000"/>
                </a:solidFill>
              </a:rPr>
            </a:br>
            <a:r>
              <a:rPr lang="en-US" sz="1600" dirty="0">
                <a:solidFill>
                  <a:srgbClr val="000000"/>
                </a:solidFill>
              </a:rPr>
              <a:t>    </a:t>
            </a:r>
            <a:r>
              <a:rPr lang="en-US" sz="1600" dirty="0">
                <a:solidFill>
                  <a:srgbClr val="666600"/>
                </a:solidFill>
              </a:rPr>
              <a:t>}</a:t>
            </a:r>
            <a:endParaRPr lang="fr-FR" sz="1600" dirty="0" smtClean="0"/>
          </a:p>
          <a:p>
            <a:endParaRPr lang="fr-FR" sz="2000" dirty="0"/>
          </a:p>
          <a:p>
            <a:pPr lvl="1"/>
            <a:endParaRPr lang="fr-FR" sz="1600" dirty="0" smtClean="0"/>
          </a:p>
          <a:p>
            <a:endParaRPr lang="fr-FR" sz="2000" dirty="0"/>
          </a:p>
          <a:p>
            <a:endParaRPr lang="fr-FR" sz="2000" dirty="0" smtClean="0"/>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2794875002"/>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smtClean="0"/>
              <a:t>Notification</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pPr marL="109728" indent="0">
              <a:buNone/>
            </a:pPr>
            <a:r>
              <a:rPr lang="fr-FR" sz="2000" dirty="0" smtClean="0"/>
              <a:t>Créer une notification </a:t>
            </a:r>
          </a:p>
          <a:p>
            <a:endParaRPr lang="fr-FR" sz="2000" dirty="0" smtClean="0"/>
          </a:p>
          <a:p>
            <a:r>
              <a:rPr lang="fr-FR" sz="2000" dirty="0" smtClean="0"/>
              <a:t>Nouvelle approche</a:t>
            </a:r>
          </a:p>
          <a:p>
            <a:endParaRPr lang="fr-FR" sz="2000" dirty="0"/>
          </a:p>
          <a:p>
            <a:pPr marL="109728" indent="0">
              <a:buNone/>
            </a:pPr>
            <a:r>
              <a:rPr lang="fr-FR" sz="2000" dirty="0">
                <a:solidFill>
                  <a:srgbClr val="000000"/>
                </a:solidFill>
                <a:latin typeface="Courier New"/>
              </a:rPr>
              <a:t>Notification </a:t>
            </a:r>
            <a:r>
              <a:rPr lang="fr-FR" sz="2000" dirty="0" err="1">
                <a:solidFill>
                  <a:srgbClr val="000000"/>
                </a:solidFill>
                <a:latin typeface="Courier New"/>
              </a:rPr>
              <a:t>notif</a:t>
            </a:r>
            <a:r>
              <a:rPr lang="fr-FR" sz="2000" dirty="0">
                <a:solidFill>
                  <a:srgbClr val="000000"/>
                </a:solidFill>
                <a:latin typeface="Courier New"/>
              </a:rPr>
              <a:t> </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FF"/>
                </a:solidFill>
                <a:latin typeface="Courier New"/>
              </a:rPr>
              <a:t>new</a:t>
            </a:r>
            <a:r>
              <a:rPr lang="fr-FR" sz="2000" dirty="0">
                <a:solidFill>
                  <a:srgbClr val="000000"/>
                </a:solidFill>
                <a:latin typeface="Courier New"/>
              </a:rPr>
              <a:t> </a:t>
            </a:r>
            <a:r>
              <a:rPr lang="fr-FR" sz="2000" dirty="0" err="1">
                <a:solidFill>
                  <a:srgbClr val="000000"/>
                </a:solidFill>
                <a:latin typeface="Courier New"/>
              </a:rPr>
              <a:t>Notification</a:t>
            </a:r>
            <a:r>
              <a:rPr lang="fr-FR" sz="2000" b="1" dirty="0" err="1">
                <a:solidFill>
                  <a:srgbClr val="000080"/>
                </a:solidFill>
                <a:latin typeface="Courier New"/>
              </a:rPr>
              <a:t>.</a:t>
            </a:r>
            <a:r>
              <a:rPr lang="fr-FR" sz="2000" dirty="0" err="1">
                <a:solidFill>
                  <a:srgbClr val="000000"/>
                </a:solidFill>
                <a:latin typeface="Courier New"/>
              </a:rPr>
              <a:t>Builder</a:t>
            </a:r>
            <a:r>
              <a:rPr lang="fr-FR" sz="2000" b="1" dirty="0">
                <a:solidFill>
                  <a:srgbClr val="000080"/>
                </a:solidFill>
                <a:latin typeface="Courier New"/>
              </a:rPr>
              <a:t>(</a:t>
            </a:r>
            <a:r>
              <a:rPr lang="fr-FR" sz="2000" b="1" dirty="0" err="1">
                <a:solidFill>
                  <a:srgbClr val="0000FF"/>
                </a:solidFill>
                <a:latin typeface="Courier New"/>
              </a:rPr>
              <a:t>this</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setContentTitle</a:t>
            </a:r>
            <a:r>
              <a:rPr lang="fr-FR" sz="2000" b="1" dirty="0">
                <a:solidFill>
                  <a:srgbClr val="000080"/>
                </a:solidFill>
                <a:latin typeface="Courier New"/>
              </a:rPr>
              <a:t>(</a:t>
            </a:r>
            <a:r>
              <a:rPr lang="fr-FR" sz="2000" dirty="0" err="1">
                <a:solidFill>
                  <a:srgbClr val="000000"/>
                </a:solidFill>
                <a:latin typeface="Courier New"/>
              </a:rPr>
              <a:t>getString</a:t>
            </a:r>
            <a:r>
              <a:rPr lang="fr-FR" sz="2000" b="1" dirty="0">
                <a:solidFill>
                  <a:srgbClr val="000080"/>
                </a:solidFill>
                <a:latin typeface="Courier New"/>
              </a:rPr>
              <a:t>(</a:t>
            </a:r>
            <a:r>
              <a:rPr lang="fr-FR" sz="2000" dirty="0" err="1">
                <a:solidFill>
                  <a:srgbClr val="000000"/>
                </a:solidFill>
                <a:latin typeface="Courier New"/>
              </a:rPr>
              <a:t>R</a:t>
            </a:r>
            <a:r>
              <a:rPr lang="fr-FR" sz="2000" b="1" dirty="0" err="1">
                <a:solidFill>
                  <a:srgbClr val="000080"/>
                </a:solidFill>
                <a:latin typeface="Courier New"/>
              </a:rPr>
              <a:t>.</a:t>
            </a:r>
            <a:r>
              <a:rPr lang="fr-FR" sz="2000" dirty="0" err="1">
                <a:solidFill>
                  <a:srgbClr val="000000"/>
                </a:solidFill>
                <a:latin typeface="Courier New"/>
              </a:rPr>
              <a:t>string</a:t>
            </a:r>
            <a:r>
              <a:rPr lang="fr-FR" sz="2000" b="1" dirty="0" err="1">
                <a:solidFill>
                  <a:srgbClr val="000080"/>
                </a:solidFill>
                <a:latin typeface="Courier New"/>
              </a:rPr>
              <a:t>.</a:t>
            </a:r>
            <a:r>
              <a:rPr lang="fr-FR" sz="2000" dirty="0" err="1">
                <a:solidFill>
                  <a:srgbClr val="000000"/>
                </a:solidFill>
                <a:latin typeface="Courier New"/>
              </a:rPr>
              <a:t>app_name</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setContentText</a:t>
            </a:r>
            <a:r>
              <a:rPr lang="fr-FR" sz="2000" b="1" dirty="0">
                <a:solidFill>
                  <a:srgbClr val="000080"/>
                </a:solidFill>
                <a:latin typeface="Courier New"/>
              </a:rPr>
              <a:t>(</a:t>
            </a:r>
            <a:r>
              <a:rPr lang="fr-FR" sz="2000" dirty="0" err="1">
                <a:solidFill>
                  <a:srgbClr val="000000"/>
                </a:solidFill>
                <a:latin typeface="Courier New"/>
              </a:rPr>
              <a:t>getString</a:t>
            </a:r>
            <a:r>
              <a:rPr lang="fr-FR" sz="2000" b="1" dirty="0">
                <a:solidFill>
                  <a:srgbClr val="000080"/>
                </a:solidFill>
                <a:latin typeface="Courier New"/>
              </a:rPr>
              <a:t>(</a:t>
            </a:r>
            <a:r>
              <a:rPr lang="fr-FR" sz="2000" dirty="0" err="1">
                <a:solidFill>
                  <a:srgbClr val="000000"/>
                </a:solidFill>
                <a:latin typeface="Courier New"/>
              </a:rPr>
              <a:t>R</a:t>
            </a:r>
            <a:r>
              <a:rPr lang="fr-FR" sz="2000" b="1" dirty="0" err="1">
                <a:solidFill>
                  <a:srgbClr val="000080"/>
                </a:solidFill>
                <a:latin typeface="Courier New"/>
              </a:rPr>
              <a:t>.</a:t>
            </a:r>
            <a:r>
              <a:rPr lang="fr-FR" sz="2000" dirty="0" err="1">
                <a:solidFill>
                  <a:srgbClr val="000000"/>
                </a:solidFill>
                <a:latin typeface="Courier New"/>
              </a:rPr>
              <a:t>string</a:t>
            </a:r>
            <a:r>
              <a:rPr lang="fr-FR" sz="2000" b="1" dirty="0" err="1">
                <a:solidFill>
                  <a:srgbClr val="000080"/>
                </a:solidFill>
                <a:latin typeface="Courier New"/>
              </a:rPr>
              <a:t>.</a:t>
            </a:r>
            <a:r>
              <a:rPr lang="fr-FR" sz="2000" dirty="0" err="1">
                <a:solidFill>
                  <a:srgbClr val="000000"/>
                </a:solidFill>
                <a:latin typeface="Courier New"/>
              </a:rPr>
              <a:t>app_name</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setSmallIcon</a:t>
            </a:r>
            <a:r>
              <a:rPr lang="fr-FR" sz="2000" b="1" dirty="0">
                <a:solidFill>
                  <a:srgbClr val="000080"/>
                </a:solidFill>
                <a:latin typeface="Courier New"/>
              </a:rPr>
              <a:t>(</a:t>
            </a:r>
            <a:r>
              <a:rPr lang="fr-FR" sz="2000" dirty="0" err="1">
                <a:solidFill>
                  <a:srgbClr val="000000"/>
                </a:solidFill>
                <a:latin typeface="Courier New"/>
              </a:rPr>
              <a:t>R</a:t>
            </a:r>
            <a:r>
              <a:rPr lang="fr-FR" sz="2000" b="1" dirty="0" err="1">
                <a:solidFill>
                  <a:srgbClr val="000080"/>
                </a:solidFill>
                <a:latin typeface="Courier New"/>
              </a:rPr>
              <a:t>.</a:t>
            </a:r>
            <a:r>
              <a:rPr lang="fr-FR" sz="2000" dirty="0" err="1">
                <a:solidFill>
                  <a:srgbClr val="000000"/>
                </a:solidFill>
                <a:latin typeface="Courier New"/>
              </a:rPr>
              <a:t>drawable</a:t>
            </a:r>
            <a:r>
              <a:rPr lang="fr-FR" sz="2000" b="1" dirty="0" err="1">
                <a:solidFill>
                  <a:srgbClr val="000080"/>
                </a:solidFill>
                <a:latin typeface="Courier New"/>
              </a:rPr>
              <a:t>.</a:t>
            </a:r>
            <a:r>
              <a:rPr lang="fr-FR" sz="2000" dirty="0" err="1">
                <a:solidFill>
                  <a:srgbClr val="000000"/>
                </a:solidFill>
                <a:latin typeface="Courier New"/>
              </a:rPr>
              <a:t>ic_launcher</a:t>
            </a:r>
            <a:r>
              <a:rPr lang="fr-FR" sz="2000" b="1" dirty="0">
                <a:solidFill>
                  <a:srgbClr val="000080"/>
                </a:solidFill>
                <a:latin typeface="Courier New"/>
              </a:rPr>
              <a:t>)</a:t>
            </a:r>
            <a:r>
              <a:rPr lang="fr-FR" sz="2000" dirty="0">
                <a:solidFill>
                  <a:srgbClr val="000000"/>
                </a:solidFill>
                <a:latin typeface="Courier New"/>
              </a:rPr>
              <a:t> </a:t>
            </a:r>
            <a:endParaRPr lang="fr-FR" sz="2000" dirty="0" smtClean="0">
              <a:solidFill>
                <a:srgbClr val="000000"/>
              </a:solidFill>
              <a:latin typeface="Courier New"/>
            </a:endParaRPr>
          </a:p>
          <a:p>
            <a:pPr marL="109728" indent="0">
              <a:buNone/>
            </a:pPr>
            <a:r>
              <a:rPr lang="fr-FR" sz="2000" b="1" dirty="0" smtClean="0">
                <a:solidFill>
                  <a:srgbClr val="000080"/>
                </a:solidFill>
                <a:latin typeface="Courier New"/>
              </a:rPr>
              <a:t>.</a:t>
            </a:r>
            <a:r>
              <a:rPr lang="fr-FR" sz="2000" dirty="0" err="1">
                <a:solidFill>
                  <a:srgbClr val="000000"/>
                </a:solidFill>
                <a:latin typeface="Courier New"/>
              </a:rPr>
              <a:t>build</a:t>
            </a:r>
            <a:r>
              <a:rPr lang="fr-FR" sz="2000" b="1" dirty="0" smtClean="0">
                <a:solidFill>
                  <a:srgbClr val="000080"/>
                </a:solidFill>
                <a:latin typeface="Courier New"/>
              </a:rPr>
              <a:t>();</a:t>
            </a:r>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3057273069"/>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6404" y="365760"/>
            <a:ext cx="7269480" cy="722811"/>
          </a:xfrm>
        </p:spPr>
        <p:txBody>
          <a:bodyPr/>
          <a:lstStyle/>
          <a:p>
            <a:pPr algn="ctr"/>
            <a:r>
              <a:rPr lang="fr-FR" dirty="0" err="1" smtClean="0"/>
              <a:t>NotificationManager</a:t>
            </a:r>
            <a:endParaRPr lang="fr-FR" dirty="0"/>
          </a:p>
        </p:txBody>
      </p:sp>
      <p:sp>
        <p:nvSpPr>
          <p:cNvPr id="5" name="Content Placeholder 4"/>
          <p:cNvSpPr>
            <a:spLocks noGrp="1"/>
          </p:cNvSpPr>
          <p:nvPr>
            <p:ph idx="1"/>
          </p:nvPr>
        </p:nvSpPr>
        <p:spPr>
          <a:xfrm>
            <a:off x="362857" y="1045029"/>
            <a:ext cx="8476343" cy="5120595"/>
          </a:xfrm>
        </p:spPr>
        <p:txBody>
          <a:bodyPr>
            <a:noAutofit/>
          </a:bodyPr>
          <a:lstStyle/>
          <a:p>
            <a:pPr marL="109728" indent="0">
              <a:buNone/>
            </a:pPr>
            <a:r>
              <a:rPr lang="fr-FR" sz="2000" dirty="0" smtClean="0"/>
              <a:t>Les </a:t>
            </a:r>
            <a:r>
              <a:rPr lang="fr-FR" sz="2000" dirty="0" err="1" smtClean="0"/>
              <a:t>notificationManagers</a:t>
            </a:r>
            <a:r>
              <a:rPr lang="fr-FR" sz="2000" dirty="0" smtClean="0"/>
              <a:t> sont utilisés pour gérer les notifications : </a:t>
            </a:r>
          </a:p>
          <a:p>
            <a:r>
              <a:rPr lang="fr-FR" sz="2000" dirty="0"/>
              <a:t>Afficher une notification </a:t>
            </a:r>
          </a:p>
          <a:p>
            <a:endParaRPr lang="fr-FR" sz="2000" b="1" dirty="0" smtClean="0">
              <a:solidFill>
                <a:srgbClr val="000080"/>
              </a:solidFill>
              <a:latin typeface="Courier New"/>
            </a:endParaRPr>
          </a:p>
          <a:p>
            <a:r>
              <a:rPr lang="fr-FR" sz="2000" dirty="0"/>
              <a:t>Enlever une notification dans la barre des statuts </a:t>
            </a:r>
          </a:p>
          <a:p>
            <a:pPr marL="109728" indent="0">
              <a:buNone/>
            </a:pPr>
            <a:endParaRPr lang="fr-FR" sz="2000" dirty="0" smtClean="0">
              <a:effectLst/>
            </a:endParaRPr>
          </a:p>
          <a:p>
            <a:pPr marL="109728" indent="0">
              <a:buNone/>
            </a:pPr>
            <a:r>
              <a:rPr lang="fr-FR" sz="2000" dirty="0" err="1">
                <a:solidFill>
                  <a:srgbClr val="000000"/>
                </a:solidFill>
                <a:latin typeface="Courier New"/>
              </a:rPr>
              <a:t>NotificationManager</a:t>
            </a:r>
            <a:r>
              <a:rPr lang="fr-FR" sz="2000" dirty="0">
                <a:solidFill>
                  <a:srgbClr val="000000"/>
                </a:solidFill>
                <a:latin typeface="Courier New"/>
              </a:rPr>
              <a:t> </a:t>
            </a:r>
            <a:r>
              <a:rPr lang="fr-FR" sz="2000" dirty="0" smtClean="0">
                <a:solidFill>
                  <a:srgbClr val="000000"/>
                </a:solidFill>
                <a:latin typeface="Courier New"/>
              </a:rPr>
              <a:t>manager </a:t>
            </a:r>
            <a:r>
              <a:rPr lang="fr-FR" sz="2000" b="1" dirty="0">
                <a:solidFill>
                  <a:srgbClr val="000080"/>
                </a:solidFill>
                <a:latin typeface="Courier New"/>
              </a:rPr>
              <a:t>=</a:t>
            </a:r>
            <a:r>
              <a:rPr lang="fr-FR" sz="2000" dirty="0">
                <a:solidFill>
                  <a:srgbClr val="000000"/>
                </a:solidFill>
                <a:latin typeface="Courier New"/>
              </a:rPr>
              <a:t> </a:t>
            </a:r>
            <a:r>
              <a:rPr lang="fr-FR" sz="2000" b="1" dirty="0">
                <a:solidFill>
                  <a:srgbClr val="000080"/>
                </a:solidFill>
                <a:latin typeface="Courier New"/>
              </a:rPr>
              <a:t>(</a:t>
            </a:r>
            <a:r>
              <a:rPr lang="fr-FR" sz="2000" dirty="0" err="1">
                <a:solidFill>
                  <a:srgbClr val="000000"/>
                </a:solidFill>
                <a:latin typeface="Courier New"/>
              </a:rPr>
              <a:t>NotificationManager</a:t>
            </a:r>
            <a:r>
              <a:rPr lang="fr-FR" sz="2000" b="1" dirty="0">
                <a:solidFill>
                  <a:srgbClr val="000080"/>
                </a:solidFill>
                <a:latin typeface="Courier New"/>
              </a:rPr>
              <a:t>)</a:t>
            </a:r>
            <a:r>
              <a:rPr lang="fr-FR" sz="2000" dirty="0" err="1">
                <a:solidFill>
                  <a:srgbClr val="000000"/>
                </a:solidFill>
                <a:latin typeface="Courier New"/>
              </a:rPr>
              <a:t>getSystemService</a:t>
            </a:r>
            <a:r>
              <a:rPr lang="fr-FR" sz="2000" b="1" dirty="0">
                <a:solidFill>
                  <a:srgbClr val="000080"/>
                </a:solidFill>
                <a:latin typeface="Courier New"/>
              </a:rPr>
              <a:t>(</a:t>
            </a:r>
            <a:r>
              <a:rPr lang="fr-FR" sz="2000" dirty="0">
                <a:solidFill>
                  <a:srgbClr val="000000"/>
                </a:solidFill>
                <a:latin typeface="Courier New"/>
              </a:rPr>
              <a:t>NOTIFICATION_SERVICE</a:t>
            </a:r>
            <a:r>
              <a:rPr lang="fr-FR" sz="2000" b="1" dirty="0" smtClean="0">
                <a:solidFill>
                  <a:srgbClr val="000080"/>
                </a:solidFill>
                <a:latin typeface="Courier New"/>
              </a:rPr>
              <a:t>);</a:t>
            </a:r>
          </a:p>
          <a:p>
            <a:pPr marL="109728" indent="0">
              <a:buNone/>
            </a:pPr>
            <a:r>
              <a:rPr lang="en-US" sz="1800" dirty="0" smtClean="0">
                <a:solidFill>
                  <a:srgbClr val="000000"/>
                </a:solidFill>
                <a:latin typeface="Courier New"/>
              </a:rPr>
              <a:t>	</a:t>
            </a:r>
            <a:r>
              <a:rPr lang="en-US" sz="1800" dirty="0" err="1" smtClean="0">
                <a:solidFill>
                  <a:srgbClr val="000000"/>
                </a:solidFill>
                <a:latin typeface="Courier New"/>
              </a:rPr>
              <a:t>manager.notify</a:t>
            </a:r>
            <a:r>
              <a:rPr lang="en-US" sz="1800" dirty="0" smtClean="0">
                <a:solidFill>
                  <a:srgbClr val="000000"/>
                </a:solidFill>
                <a:latin typeface="Courier New"/>
              </a:rPr>
              <a:t>(CODE</a:t>
            </a:r>
            <a:r>
              <a:rPr lang="en-US" sz="1800" dirty="0">
                <a:solidFill>
                  <a:srgbClr val="000000"/>
                </a:solidFill>
                <a:latin typeface="Courier New"/>
              </a:rPr>
              <a:t>, </a:t>
            </a:r>
            <a:r>
              <a:rPr lang="en-US" sz="1800" dirty="0" err="1" smtClean="0">
                <a:solidFill>
                  <a:srgbClr val="000000"/>
                </a:solidFill>
                <a:latin typeface="Courier New"/>
              </a:rPr>
              <a:t>notif</a:t>
            </a:r>
            <a:r>
              <a:rPr lang="en-US" sz="1800" dirty="0" smtClean="0">
                <a:solidFill>
                  <a:srgbClr val="000000"/>
                </a:solidFill>
                <a:latin typeface="Courier New"/>
              </a:rPr>
              <a:t>);</a:t>
            </a:r>
            <a:endParaRPr lang="en-US" sz="1800" dirty="0">
              <a:solidFill>
                <a:srgbClr val="000000"/>
              </a:solidFill>
              <a:latin typeface="Courier New"/>
            </a:endParaRPr>
          </a:p>
          <a:p>
            <a:pPr marL="109728" indent="0">
              <a:buNone/>
            </a:pPr>
            <a:r>
              <a:rPr lang="fr-FR" sz="1800" dirty="0" smtClean="0">
                <a:solidFill>
                  <a:srgbClr val="000000"/>
                </a:solidFill>
                <a:latin typeface="Courier New"/>
              </a:rPr>
              <a:t>	</a:t>
            </a:r>
            <a:r>
              <a:rPr lang="fr-FR" sz="1800" dirty="0" err="1" smtClean="0">
                <a:solidFill>
                  <a:srgbClr val="000000"/>
                </a:solidFill>
                <a:latin typeface="Courier New"/>
              </a:rPr>
              <a:t>manager</a:t>
            </a:r>
            <a:r>
              <a:rPr lang="fr-FR" sz="1800" b="1" dirty="0" err="1" smtClean="0">
                <a:solidFill>
                  <a:srgbClr val="000080"/>
                </a:solidFill>
                <a:latin typeface="Courier New"/>
              </a:rPr>
              <a:t>.</a:t>
            </a:r>
            <a:r>
              <a:rPr lang="fr-FR" sz="1800" dirty="0" err="1" smtClean="0">
                <a:solidFill>
                  <a:srgbClr val="000000"/>
                </a:solidFill>
                <a:latin typeface="Courier New"/>
              </a:rPr>
              <a:t>cancel</a:t>
            </a:r>
            <a:r>
              <a:rPr lang="fr-FR" sz="1800" b="1" dirty="0" smtClean="0">
                <a:solidFill>
                  <a:srgbClr val="000080"/>
                </a:solidFill>
                <a:latin typeface="Courier New"/>
              </a:rPr>
              <a:t>(</a:t>
            </a:r>
            <a:r>
              <a:rPr lang="fr-FR" sz="1800" dirty="0" smtClean="0">
                <a:solidFill>
                  <a:srgbClr val="FF8000"/>
                </a:solidFill>
                <a:latin typeface="Courier New"/>
              </a:rPr>
              <a:t>0</a:t>
            </a:r>
            <a:r>
              <a:rPr lang="fr-FR" sz="1800" b="1" dirty="0" smtClean="0">
                <a:solidFill>
                  <a:srgbClr val="000080"/>
                </a:solidFill>
                <a:latin typeface="Courier New"/>
              </a:rPr>
              <a:t>);</a:t>
            </a:r>
            <a:r>
              <a:rPr lang="en-US" sz="1600" dirty="0" smtClean="0">
                <a:solidFill>
                  <a:srgbClr val="000000"/>
                </a:solidFill>
              </a:rPr>
              <a:t/>
            </a:r>
            <a:br>
              <a:rPr lang="en-US" sz="1600" dirty="0" smtClean="0">
                <a:solidFill>
                  <a:srgbClr val="000000"/>
                </a:solidFill>
              </a:rPr>
            </a:br>
            <a:endParaRPr lang="fr-FR" sz="2000" dirty="0" smtClean="0"/>
          </a:p>
          <a:p>
            <a:pPr marL="109728" indent="0">
              <a:buNone/>
            </a:pPr>
            <a:endParaRPr lang="fr-FR" sz="2000" dirty="0">
              <a:effectLst/>
            </a:endParaRPr>
          </a:p>
        </p:txBody>
      </p:sp>
      <p:sp>
        <p:nvSpPr>
          <p:cNvPr id="2" name="Footer Placeholder 1"/>
          <p:cNvSpPr>
            <a:spLocks noGrp="1"/>
          </p:cNvSpPr>
          <p:nvPr>
            <p:ph type="ftr" sz="quarter" idx="11"/>
          </p:nvPr>
        </p:nvSpPr>
        <p:spPr/>
        <p:txBody>
          <a:bodyPr/>
          <a:lstStyle/>
          <a:p>
            <a:r>
              <a:rPr lang="en-US" altLang="zh-CN" smtClean="0"/>
              <a:t>Introduction à Android</a:t>
            </a:r>
            <a:endParaRPr lang="en-US" altLang="ko-KR"/>
          </a:p>
        </p:txBody>
      </p:sp>
    </p:spTree>
    <p:extLst>
      <p:ext uri="{BB962C8B-B14F-4D97-AF65-F5344CB8AC3E}">
        <p14:creationId xmlns:p14="http://schemas.microsoft.com/office/powerpoint/2010/main" val="4037352236"/>
      </p:ext>
    </p:extLst>
  </p:cSld>
  <p:clrMapOvr>
    <a:masterClrMapping/>
  </p:clrMapOvr>
  <mc:AlternateContent xmlns:mc="http://schemas.openxmlformats.org/markup-compatibility/2006" xmlns:p14="http://schemas.microsoft.com/office/powerpoint/2010/main">
    <mc:Choice Requires="p14">
      <p:transition>
        <p14:prism isContent="1"/>
      </p:transition>
    </mc:Choice>
    <mc:Fallback xmlns="">
      <p:transition>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6348</TotalTime>
  <Words>6941</Words>
  <Application>Microsoft Office PowerPoint</Application>
  <PresentationFormat>On-screen Show (4:3)</PresentationFormat>
  <Paragraphs>1601</Paragraphs>
  <Slides>133</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133</vt:i4>
      </vt:variant>
    </vt:vector>
  </HeadingPairs>
  <TitlesOfParts>
    <vt:vector size="135" baseType="lpstr">
      <vt:lpstr>Concourse</vt:lpstr>
      <vt:lpstr>Document</vt:lpstr>
      <vt:lpstr>PowerPoint Presentation</vt:lpstr>
      <vt:lpstr>OBJECTIF DU COURS</vt:lpstr>
      <vt:lpstr>Référence </vt:lpstr>
      <vt:lpstr>Pourquoi Android?</vt:lpstr>
      <vt:lpstr>Pourquoi Android?</vt:lpstr>
      <vt:lpstr>Historique/ Définition</vt:lpstr>
      <vt:lpstr>Historique</vt:lpstr>
      <vt:lpstr>Smartphones Statistiques </vt:lpstr>
      <vt:lpstr>Plateforme Android</vt:lpstr>
      <vt:lpstr>Plateforme / Architecture</vt:lpstr>
      <vt:lpstr>Android SDK</vt:lpstr>
      <vt:lpstr>Outils du SDK</vt:lpstr>
      <vt:lpstr>PowerPoint Presentation</vt:lpstr>
      <vt:lpstr>Compilation</vt:lpstr>
      <vt:lpstr>PowerPoint Presentation</vt:lpstr>
      <vt:lpstr>PowerPoint Presentation</vt:lpstr>
      <vt:lpstr>PowerPoint Presentation</vt:lpstr>
      <vt:lpstr>Type de Projet Android</vt:lpstr>
      <vt:lpstr>Composante d’une application Android</vt:lpstr>
      <vt:lpstr>Composante d’une application Android</vt:lpstr>
      <vt:lpstr>Type d’application Android</vt:lpstr>
      <vt:lpstr>Charpente d’une application Android ADT</vt:lpstr>
      <vt:lpstr>Android Manifest</vt:lpstr>
      <vt:lpstr>Android Manifest</vt:lpstr>
      <vt:lpstr>PowerPoint Presentation</vt:lpstr>
      <vt:lpstr>PowerPoint Presentation</vt:lpstr>
      <vt:lpstr>PowerPoint Presentation</vt:lpstr>
      <vt:lpstr>Activité (Activity)</vt:lpstr>
      <vt:lpstr>PowerPoint Presentation</vt:lpstr>
      <vt:lpstr>Activité /cycle de vie</vt:lpstr>
      <vt:lpstr>Activité / Création</vt:lpstr>
      <vt:lpstr>Contexte (Context)</vt:lpstr>
      <vt:lpstr>Les Intentions (Intent)</vt:lpstr>
      <vt:lpstr>Résolution d’intention</vt:lpstr>
      <vt:lpstr>Méthodes de la classe Intent</vt:lpstr>
      <vt:lpstr>Quelques valeurs prédéfinies</vt:lpstr>
      <vt:lpstr>Lancer une activité</vt:lpstr>
      <vt:lpstr>Lancer une activité</vt:lpstr>
      <vt:lpstr>Activités / Paramètres (Bundle)</vt:lpstr>
      <vt:lpstr>Travaux Pratiques</vt:lpstr>
      <vt:lpstr>Ressources (Resource)</vt:lpstr>
      <vt:lpstr>Ressources &amp; valeurs</vt:lpstr>
      <vt:lpstr>Référencer les ressources</vt:lpstr>
      <vt:lpstr>Référencer les ressources</vt:lpstr>
      <vt:lpstr>Référencer les ressources</vt:lpstr>
      <vt:lpstr>Référencer les ressources</vt:lpstr>
      <vt:lpstr>Interfaces (Layout)</vt:lpstr>
      <vt:lpstr>Interfaces / Vues</vt:lpstr>
      <vt:lpstr>Vues Propriétés communes</vt:lpstr>
      <vt:lpstr>Vues Propriétés communes</vt:lpstr>
      <vt:lpstr>Les conteneurs (ViewGroups)</vt:lpstr>
      <vt:lpstr>Les conteneurs (ViewGroups)</vt:lpstr>
      <vt:lpstr>Interfaces graphiques</vt:lpstr>
      <vt:lpstr>Interfaces graphiques</vt:lpstr>
      <vt:lpstr>Interfaces graphiques</vt:lpstr>
      <vt:lpstr>Interfaces graphiques</vt:lpstr>
      <vt:lpstr>LinearLayout</vt:lpstr>
      <vt:lpstr>LinearLayout</vt:lpstr>
      <vt:lpstr>RelativeLayout</vt:lpstr>
      <vt:lpstr>TableLayout</vt:lpstr>
      <vt:lpstr>Vues de base (Widgets)</vt:lpstr>
      <vt:lpstr>Widgets  Création</vt:lpstr>
      <vt:lpstr>Widgets  Création</vt:lpstr>
      <vt:lpstr>Widgets  Instance</vt:lpstr>
      <vt:lpstr>Widgets  Contenus</vt:lpstr>
      <vt:lpstr>Widgets  Evènements</vt:lpstr>
      <vt:lpstr>Widgets  Validation</vt:lpstr>
      <vt:lpstr>Travaux Pratiques</vt:lpstr>
      <vt:lpstr>Session 2</vt:lpstr>
      <vt:lpstr>Les Groupes</vt:lpstr>
      <vt:lpstr>Les Groupes</vt:lpstr>
      <vt:lpstr>Les Groupes</vt:lpstr>
      <vt:lpstr>Les Adapters</vt:lpstr>
      <vt:lpstr>Les Adapters</vt:lpstr>
      <vt:lpstr>ArrayAdapter</vt:lpstr>
      <vt:lpstr>ArrayAdapter</vt:lpstr>
      <vt:lpstr>ArrayAdapter</vt:lpstr>
      <vt:lpstr>ArrayAdapter</vt:lpstr>
      <vt:lpstr>ArrayAdapter</vt:lpstr>
      <vt:lpstr>ListView</vt:lpstr>
      <vt:lpstr>ListView</vt:lpstr>
      <vt:lpstr>Listview </vt:lpstr>
      <vt:lpstr>Listview </vt:lpstr>
      <vt:lpstr>GridView</vt:lpstr>
      <vt:lpstr>GridView</vt:lpstr>
      <vt:lpstr>GridView</vt:lpstr>
      <vt:lpstr>GridView</vt:lpstr>
      <vt:lpstr>Groupes  Evènements</vt:lpstr>
      <vt:lpstr>Permission</vt:lpstr>
      <vt:lpstr>Permission</vt:lpstr>
      <vt:lpstr>Connectivité</vt:lpstr>
      <vt:lpstr>Internet</vt:lpstr>
      <vt:lpstr>Taches Asynchrones</vt:lpstr>
      <vt:lpstr>Tâches Asynchrones</vt:lpstr>
      <vt:lpstr>Session 3</vt:lpstr>
      <vt:lpstr>Android Localisation</vt:lpstr>
      <vt:lpstr>Android Localisation</vt:lpstr>
      <vt:lpstr>Android Localisation</vt:lpstr>
      <vt:lpstr>Android Localisation</vt:lpstr>
      <vt:lpstr>Android Localisation</vt:lpstr>
      <vt:lpstr>Android Localisation</vt:lpstr>
      <vt:lpstr>Google MAPS</vt:lpstr>
      <vt:lpstr>Google MAPS</vt:lpstr>
      <vt:lpstr>Android Persistance</vt:lpstr>
      <vt:lpstr>SQLite</vt:lpstr>
      <vt:lpstr>SQLite</vt:lpstr>
      <vt:lpstr>SQLite</vt:lpstr>
      <vt:lpstr>SQLite</vt:lpstr>
      <vt:lpstr>SQLite</vt:lpstr>
      <vt:lpstr>SQLite</vt:lpstr>
      <vt:lpstr>SQLite</vt:lpstr>
      <vt:lpstr>SQLite</vt:lpstr>
      <vt:lpstr>SQLite</vt:lpstr>
      <vt:lpstr>SQLite</vt:lpstr>
      <vt:lpstr>SQLite</vt:lpstr>
      <vt:lpstr>SQLite</vt:lpstr>
      <vt:lpstr>SQLite</vt:lpstr>
      <vt:lpstr>SQLite</vt:lpstr>
      <vt:lpstr>SQLite</vt:lpstr>
      <vt:lpstr>SQLite</vt:lpstr>
      <vt:lpstr>CursorAdapter</vt:lpstr>
      <vt:lpstr>CursorAdapter</vt:lpstr>
      <vt:lpstr>CursorAdapter</vt:lpstr>
      <vt:lpstr>SimpleCursorAdaptor</vt:lpstr>
      <vt:lpstr>Service</vt:lpstr>
      <vt:lpstr>Services</vt:lpstr>
      <vt:lpstr>Services</vt:lpstr>
      <vt:lpstr>Services</vt:lpstr>
      <vt:lpstr>Services</vt:lpstr>
      <vt:lpstr>Notification</vt:lpstr>
      <vt:lpstr>Notification</vt:lpstr>
      <vt:lpstr>Notification</vt:lpstr>
      <vt:lpstr>NotificationManager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dc:title>
  <dc:creator>Edou</dc:creator>
  <cp:lastModifiedBy>edou</cp:lastModifiedBy>
  <cp:revision>622</cp:revision>
  <dcterms:created xsi:type="dcterms:W3CDTF">2012-09-26T16:47:17Z</dcterms:created>
  <dcterms:modified xsi:type="dcterms:W3CDTF">2013-10-28T22:34:35Z</dcterms:modified>
</cp:coreProperties>
</file>