
<file path=[Content_Types].xml><?xml version="1.0" encoding="utf-8"?>
<Types xmlns="http://schemas.openxmlformats.org/package/2006/content-types">
  <Default Extension="tmp" ContentType="image/png"/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71" r:id="rId1"/>
  </p:sldMasterIdLst>
  <p:notesMasterIdLst>
    <p:notesMasterId r:id="rId58"/>
  </p:notesMasterIdLst>
  <p:sldIdLst>
    <p:sldId id="262" r:id="rId2"/>
    <p:sldId id="268" r:id="rId3"/>
    <p:sldId id="291" r:id="rId4"/>
    <p:sldId id="342" r:id="rId5"/>
    <p:sldId id="272" r:id="rId6"/>
    <p:sldId id="284" r:id="rId7"/>
    <p:sldId id="275" r:id="rId8"/>
    <p:sldId id="276" r:id="rId9"/>
    <p:sldId id="277" r:id="rId10"/>
    <p:sldId id="279" r:id="rId11"/>
    <p:sldId id="324" r:id="rId12"/>
    <p:sldId id="325" r:id="rId13"/>
    <p:sldId id="292" r:id="rId14"/>
    <p:sldId id="334" r:id="rId15"/>
    <p:sldId id="294" r:id="rId16"/>
    <p:sldId id="337" r:id="rId17"/>
    <p:sldId id="339" r:id="rId18"/>
    <p:sldId id="340" r:id="rId19"/>
    <p:sldId id="348" r:id="rId20"/>
    <p:sldId id="387" r:id="rId21"/>
    <p:sldId id="379" r:id="rId22"/>
    <p:sldId id="349" r:id="rId23"/>
    <p:sldId id="350" r:id="rId24"/>
    <p:sldId id="351" r:id="rId25"/>
    <p:sldId id="353" r:id="rId26"/>
    <p:sldId id="354" r:id="rId27"/>
    <p:sldId id="381" r:id="rId28"/>
    <p:sldId id="382" r:id="rId29"/>
    <p:sldId id="383" r:id="rId30"/>
    <p:sldId id="384" r:id="rId31"/>
    <p:sldId id="385" r:id="rId32"/>
    <p:sldId id="386" r:id="rId33"/>
    <p:sldId id="356" r:id="rId34"/>
    <p:sldId id="389" r:id="rId35"/>
    <p:sldId id="362" r:id="rId36"/>
    <p:sldId id="363" r:id="rId37"/>
    <p:sldId id="364" r:id="rId38"/>
    <p:sldId id="395" r:id="rId39"/>
    <p:sldId id="357" r:id="rId40"/>
    <p:sldId id="365" r:id="rId41"/>
    <p:sldId id="366" r:id="rId42"/>
    <p:sldId id="367" r:id="rId43"/>
    <p:sldId id="391" r:id="rId44"/>
    <p:sldId id="390" r:id="rId45"/>
    <p:sldId id="392" r:id="rId46"/>
    <p:sldId id="358" r:id="rId47"/>
    <p:sldId id="359" r:id="rId48"/>
    <p:sldId id="360" r:id="rId49"/>
    <p:sldId id="369" r:id="rId50"/>
    <p:sldId id="373" r:id="rId51"/>
    <p:sldId id="374" r:id="rId52"/>
    <p:sldId id="376" r:id="rId53"/>
    <p:sldId id="393" r:id="rId54"/>
    <p:sldId id="377" r:id="rId55"/>
    <p:sldId id="394" r:id="rId56"/>
    <p:sldId id="378" r:id="rId57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5pPr>
    <a:lvl6pPr marL="22860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6pPr>
    <a:lvl7pPr marL="27432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7pPr>
    <a:lvl8pPr marL="32004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8pPr>
    <a:lvl9pPr marL="36576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111"/>
    <a:srgbClr val="D0D505"/>
    <a:srgbClr val="2B7C02"/>
    <a:srgbClr val="328F03"/>
    <a:srgbClr val="213200"/>
    <a:srgbClr val="E8F0E4"/>
    <a:srgbClr val="293E00"/>
    <a:srgbClr val="3D5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60" autoAdjust="0"/>
    <p:restoredTop sz="91274" autoAdjust="0"/>
  </p:normalViewPr>
  <p:slideViewPr>
    <p:cSldViewPr snapToGrid="0">
      <p:cViewPr>
        <p:scale>
          <a:sx n="66" d="100"/>
          <a:sy n="66" d="100"/>
        </p:scale>
        <p:origin x="-1512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7462F-D8C1-48C6-AB5C-802FD685FA12}" type="datetimeFigureOut">
              <a:rPr lang="fr-FR" smtClean="0"/>
              <a:t>20/10/2013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42227-4CFF-4675-975B-2AB82BC6B46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216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assgame.fr/iphone.html" TargetMode="External"/><Relationship Id="rId3" Type="http://schemas.openxmlformats.org/officeDocument/2006/relationships/hyperlink" Target="http://android-france.fr/tag/android" TargetMode="External"/><Relationship Id="rId7" Type="http://schemas.openxmlformats.org/officeDocument/2006/relationships/hyperlink" Target="http://android-france.fr/tag/iphone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android-france.fr/tag/apple" TargetMode="External"/><Relationship Id="rId11" Type="http://schemas.openxmlformats.org/officeDocument/2006/relationships/hyperlink" Target="http://android-france.fr/category/materiel/" TargetMode="External"/><Relationship Id="rId5" Type="http://schemas.openxmlformats.org/officeDocument/2006/relationships/hyperlink" Target="http://android-france.fr/tag/Open-Handset-Alliance" TargetMode="External"/><Relationship Id="rId10" Type="http://schemas.openxmlformats.org/officeDocument/2006/relationships/hyperlink" Target="http://android-france.fr/category/logiciel/" TargetMode="External"/><Relationship Id="rId4" Type="http://schemas.openxmlformats.org/officeDocument/2006/relationships/hyperlink" Target="http://android-france.fr/tag/google" TargetMode="External"/><Relationship Id="rId9" Type="http://schemas.openxmlformats.org/officeDocument/2006/relationships/hyperlink" Target="http://android-france.fr/tag/blackberry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eveloper.android.com/reference/android/app/Activity.html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developer.android.com/reference/android/app/Activity.html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726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Android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 un système d’exploitation Open Source pour </a:t>
            </a:r>
            <a:r>
              <a:rPr lang="fr-F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smartphones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PDA et terminaux mobiles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conçu par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fr-F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Android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une startup rachetée par </a:t>
            </a:r>
            <a:r>
              <a:rPr lang="fr-FR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Google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et annoncé officiellement le 15 novembre 2007. Afin de promouvoir ce système d’exploitation ouvert,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Google 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su fédérer autour de lui une trentaine de partenaires réunis au sein de l’</a:t>
            </a:r>
            <a:r>
              <a:rPr lang="fr-FR" sz="1200" b="1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Open </a:t>
            </a:r>
            <a:r>
              <a:rPr lang="fr-FR" sz="1200" b="1" i="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Handset</a:t>
            </a:r>
            <a:r>
              <a:rPr lang="fr-FR" sz="1200" b="1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 Alliance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Ils ont comme principaux concurrents </a:t>
            </a:r>
            <a:r>
              <a:rPr lang="fr-FR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Apple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avec </a:t>
            </a:r>
            <a:r>
              <a:rPr lang="fr-FR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iPhone OS 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 équipe l’</a:t>
            </a:r>
            <a:r>
              <a:rPr lang="fr-FR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iPhone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Motion avec </a:t>
            </a:r>
            <a:r>
              <a:rPr lang="fr-FR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BlackBerry OS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Palm 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avec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Nova 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 </a:t>
            </a:r>
            <a:r>
              <a:rPr lang="fr-F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webOS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 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</a:t>
            </a:r>
            <a:r>
              <a:rPr lang="fr-F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</a:t>
            </a:r>
            <a:r>
              <a:rPr lang="fr-F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Mobile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Nokia 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avec </a:t>
            </a:r>
            <a:r>
              <a:rPr lang="fr-F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Symbian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OS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libéré en 2008, et bien sûr </a:t>
            </a:r>
            <a:r>
              <a:rPr lang="fr-F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OpenMoko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le projet dont les spécifications </a:t>
            </a:r>
            <a:r>
              <a:rPr lang="fr-FR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logicielles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et </a:t>
            </a:r>
            <a:r>
              <a:rPr lang="fr-FR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matérielles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sont ouvertes.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067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http://developer.android.com/about/dashboards/index.html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955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Applications: Produit</a:t>
            </a:r>
            <a:r>
              <a:rPr lang="fr-FR" baseline="0" dirty="0" smtClean="0"/>
              <a:t> final, ce que l’utilisateur voit, ce qui lui permet d’interagir avec le système (</a:t>
            </a:r>
            <a:r>
              <a:rPr lang="fr-FR" baseline="0" dirty="0" err="1" smtClean="0"/>
              <a:t>telephone</a:t>
            </a:r>
            <a:r>
              <a:rPr lang="fr-FR" baseline="0" dirty="0" smtClean="0"/>
              <a:t>, PDA, Tablet….)</a:t>
            </a:r>
          </a:p>
          <a:p>
            <a:r>
              <a:rPr lang="fr-FR" baseline="0" dirty="0" smtClean="0"/>
              <a:t>Application </a:t>
            </a:r>
            <a:r>
              <a:rPr lang="fr-FR" baseline="0" dirty="0" err="1" smtClean="0"/>
              <a:t>FrameWork</a:t>
            </a:r>
            <a:r>
              <a:rPr lang="fr-FR" baseline="0" dirty="0" smtClean="0"/>
              <a:t> : Interface permettant aux </a:t>
            </a:r>
            <a:r>
              <a:rPr lang="fr-FR" baseline="0" dirty="0" err="1" smtClean="0"/>
              <a:t>developpeurs</a:t>
            </a:r>
            <a:r>
              <a:rPr lang="fr-FR" baseline="0" dirty="0" smtClean="0"/>
              <a:t> de dialoguer avec les librairies basiques d’</a:t>
            </a:r>
            <a:r>
              <a:rPr lang="fr-FR" baseline="0" dirty="0" err="1" smtClean="0"/>
              <a:t>Android</a:t>
            </a:r>
            <a:r>
              <a:rPr lang="fr-FR" baseline="0" dirty="0" smtClean="0"/>
              <a:t> </a:t>
            </a:r>
          </a:p>
          <a:p>
            <a:r>
              <a:rPr lang="fr-FR" baseline="0" dirty="0" smtClean="0"/>
              <a:t>Librairies : Middleware </a:t>
            </a:r>
            <a:r>
              <a:rPr lang="fr-FR" baseline="0" dirty="0" err="1" smtClean="0"/>
              <a:t>ecrit</a:t>
            </a:r>
            <a:r>
              <a:rPr lang="fr-FR" baseline="0" dirty="0" smtClean="0"/>
              <a:t> en C++, Librairies natives de Android manipulant le </a:t>
            </a:r>
            <a:r>
              <a:rPr lang="fr-FR" baseline="0" dirty="0" err="1" smtClean="0"/>
              <a:t>materiel</a:t>
            </a:r>
            <a:r>
              <a:rPr lang="fr-FR" baseline="0" dirty="0" smtClean="0"/>
              <a:t> </a:t>
            </a:r>
          </a:p>
          <a:p>
            <a:r>
              <a:rPr lang="fr-FR" baseline="0" dirty="0" smtClean="0"/>
              <a:t>Linux </a:t>
            </a:r>
            <a:r>
              <a:rPr lang="fr-FR" baseline="0" dirty="0" err="1" smtClean="0"/>
              <a:t>Kernel</a:t>
            </a:r>
            <a:r>
              <a:rPr lang="fr-FR" baseline="0" dirty="0" smtClean="0"/>
              <a:t> : Noyau Linux pour la gestion et la configuration du </a:t>
            </a:r>
            <a:r>
              <a:rPr lang="fr-FR" baseline="0" dirty="0" err="1" smtClean="0"/>
              <a:t>materiel</a:t>
            </a:r>
            <a:r>
              <a:rPr lang="fr-FR" baseline="0" dirty="0" smtClean="0"/>
              <a:t> </a:t>
            </a:r>
          </a:p>
          <a:p>
            <a:r>
              <a:rPr lang="fr-FR" baseline="0" dirty="0" smtClean="0"/>
              <a:t>Android </a:t>
            </a:r>
            <a:r>
              <a:rPr lang="fr-FR" baseline="0" dirty="0" err="1" smtClean="0"/>
              <a:t>Runtime</a:t>
            </a:r>
            <a:r>
              <a:rPr lang="fr-FR" baseline="0" dirty="0" smtClean="0"/>
              <a:t>: La machine virtuelle d’</a:t>
            </a:r>
            <a:r>
              <a:rPr lang="fr-FR" baseline="0" dirty="0" err="1" smtClean="0"/>
              <a:t>android</a:t>
            </a:r>
            <a:r>
              <a:rPr lang="fr-FR" baseline="0" dirty="0" smtClean="0"/>
              <a:t>; celui-ci nous facilite trop la vie puisqu’il se charge de la destruction des objets non utilises</a:t>
            </a:r>
          </a:p>
          <a:p>
            <a:r>
              <a:rPr lang="fr-FR" baseline="0" dirty="0" err="1" smtClean="0"/>
              <a:t>Core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Libraries</a:t>
            </a:r>
            <a:r>
              <a:rPr lang="fr-FR" baseline="0" dirty="0" smtClean="0"/>
              <a:t> : Ensemble de classe utilisés par la machine virtuelle 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931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00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Reference : </a:t>
            </a:r>
            <a:r>
              <a:rPr lang="fr-FR" dirty="0" smtClean="0">
                <a:hlinkClick r:id="rId3"/>
              </a:rPr>
              <a:t>http://developer.android.com/reference/android/app/Activity.html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15634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Reference </a:t>
            </a:r>
            <a:r>
              <a:rPr lang="fr-FR" dirty="0" smtClean="0"/>
              <a:t>: </a:t>
            </a:r>
            <a:r>
              <a:rPr lang="fr-FR" dirty="0" smtClean="0">
                <a:hlinkClick r:id="rId3"/>
              </a:rPr>
              <a:t>http://developer.android.com/reference/android/app/Activity.html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5634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2514601"/>
            <a:ext cx="668654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477738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4529541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058750"/>
            <a:ext cx="668654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46088"/>
            <a:ext cx="26288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598613"/>
            <a:ext cx="26288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1"/>
            <a:ext cx="668655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627406"/>
            <a:ext cx="16557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6"/>
            <a:ext cx="485775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5" name="Rectangle 2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510338"/>
            <a:ext cx="21336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47C5BE3F-A469-4835-81B8-076241ACA9C6}" type="datetime1">
              <a:rPr lang="en-US" altLang="ko-KR" smtClean="0"/>
              <a:t>10/20/2013</a:t>
            </a:fld>
            <a:endParaRPr lang="en-US" altLang="ko-KR"/>
          </a:p>
        </p:txBody>
      </p:sp>
      <p:sp>
        <p:nvSpPr>
          <p:cNvPr id="13336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3452813" y="6451600"/>
            <a:ext cx="2895600" cy="152400"/>
          </a:xfrm>
        </p:spPr>
        <p:txBody>
          <a:bodyPr/>
          <a:lstStyle>
            <a:lvl1pPr algn="ctr">
              <a:defRPr sz="1400" b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defRPr>
            </a:lvl1pPr>
          </a:lstStyle>
          <a:p>
            <a:r>
              <a:rPr lang="en-US" altLang="zh-CN" smtClean="0"/>
              <a:t>Introduction à Android</a:t>
            </a:r>
            <a:endParaRPr lang="en-US" altLang="ko-KR"/>
          </a:p>
        </p:txBody>
      </p:sp>
      <p:sp>
        <p:nvSpPr>
          <p:cNvPr id="13489" name="Rectangle 177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3813" y="1663700"/>
            <a:ext cx="6821487" cy="147002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4000">
                <a:solidFill>
                  <a:srgbClr val="293E00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zh-CN" alt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07329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157"/>
            <a:ext cx="1767506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916547A9-97ED-4C45-8D7E-C9349205A1B4}" type="datetime1">
              <a:rPr lang="en-US" smtClean="0"/>
              <a:t>10/20/2013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6135809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787783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887" r:id="rId16"/>
    <p:sldLayoutId id="2147483888" r:id="rId17"/>
  </p:sldLayoutIdLst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eveloper.android.com/index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developer.android.com/about/versions/android-4.2.html" TargetMode="External"/><Relationship Id="rId3" Type="http://schemas.openxmlformats.org/officeDocument/2006/relationships/hyperlink" Target="http://developer.android.com/about/versions/android-2.2.html" TargetMode="External"/><Relationship Id="rId7" Type="http://schemas.openxmlformats.org/officeDocument/2006/relationships/hyperlink" Target="http://developer.android.com/about/versions/android-4.1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eveloper.android.com/about/versions/android-4.0.html" TargetMode="External"/><Relationship Id="rId5" Type="http://schemas.openxmlformats.org/officeDocument/2006/relationships/hyperlink" Target="http://developer.android.com/about/versions/android-3.2.html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://developer.android.com/about/versions/android-2.3.3.html" TargetMode="External"/><Relationship Id="rId9" Type="http://schemas.openxmlformats.org/officeDocument/2006/relationships/hyperlink" Target="http://developer.android.com/about/versions/android-4.3.html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tel:0641xxxx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80" name="Rectangle 380"/>
          <p:cNvSpPr>
            <a:spLocks noChangeArrowheads="1"/>
          </p:cNvSpPr>
          <p:nvPr/>
        </p:nvSpPr>
        <p:spPr bwMode="auto">
          <a:xfrm>
            <a:off x="660349" y="2273558"/>
            <a:ext cx="7680960" cy="1639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</a:pPr>
            <a:r>
              <a:rPr lang="en-US" altLang="ko-KR" sz="3600" dirty="0" smtClean="0">
                <a:solidFill>
                  <a:schemeClr val="folHlink"/>
                </a:solidFill>
                <a:effectLst/>
                <a:latin typeface="Verdana" pitchFamily="34" charset="0"/>
              </a:rPr>
              <a:t>Introduction au </a:t>
            </a:r>
            <a:r>
              <a:rPr lang="fr-FR" altLang="ko-KR" sz="3600" dirty="0" smtClean="0">
                <a:solidFill>
                  <a:schemeClr val="folHlink"/>
                </a:solidFill>
                <a:effectLst/>
                <a:latin typeface="Verdana" pitchFamily="34" charset="0"/>
              </a:rPr>
              <a:t>Développement</a:t>
            </a:r>
            <a:r>
              <a:rPr lang="en-US" altLang="ko-KR" sz="3600" dirty="0" smtClean="0">
                <a:solidFill>
                  <a:schemeClr val="folHlink"/>
                </a:solidFill>
                <a:effectLst/>
                <a:latin typeface="Verdana" pitchFamily="34" charset="0"/>
              </a:rPr>
              <a:t> </a:t>
            </a:r>
            <a:r>
              <a:rPr lang="en-US" altLang="ko-KR" sz="3600" dirty="0" err="1" smtClean="0">
                <a:solidFill>
                  <a:schemeClr val="folHlink"/>
                </a:solidFill>
                <a:effectLst/>
                <a:latin typeface="Verdana" pitchFamily="34" charset="0"/>
              </a:rPr>
              <a:t>d’Application</a:t>
            </a:r>
            <a:r>
              <a:rPr lang="en-US" altLang="ko-KR" sz="3600" dirty="0" smtClean="0">
                <a:solidFill>
                  <a:schemeClr val="folHlink"/>
                </a:solidFill>
                <a:effectLst/>
                <a:latin typeface="Verdana" pitchFamily="34" charset="0"/>
              </a:rPr>
              <a:t> Android</a:t>
            </a:r>
            <a:endParaRPr lang="en-US" altLang="ko-KR" sz="3600" dirty="0">
              <a:solidFill>
                <a:schemeClr val="folHlink"/>
              </a:solidFill>
              <a:effectLst/>
              <a:latin typeface="Verdana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72358" y="5264187"/>
            <a:ext cx="26569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 smtClean="0">
                <a:solidFill>
                  <a:schemeClr val="tx1"/>
                </a:solidFill>
                <a:effectLst/>
                <a:latin typeface="Verdana" pitchFamily="34" charset="0"/>
              </a:rPr>
              <a:t>Amosse</a:t>
            </a:r>
            <a:r>
              <a:rPr lang="fr-FR" sz="2000" dirty="0" smtClean="0">
                <a:solidFill>
                  <a:schemeClr val="tx1"/>
                </a:solidFill>
                <a:effectLst/>
                <a:latin typeface="Verdana" pitchFamily="34" charset="0"/>
              </a:rPr>
              <a:t> EDOUARD,</a:t>
            </a:r>
            <a:endParaRPr lang="fr-FR" sz="2000" dirty="0">
              <a:solidFill>
                <a:schemeClr val="tx1"/>
              </a:solidFill>
              <a:effectLst/>
              <a:latin typeface="Verdana" pitchFamily="34" charset="0"/>
            </a:endParaRPr>
          </a:p>
          <a:p>
            <a:r>
              <a:rPr lang="fr-FR" sz="2000" dirty="0" smtClean="0">
                <a:solidFill>
                  <a:schemeClr val="tx1"/>
                </a:solidFill>
                <a:effectLst/>
                <a:latin typeface="Verdana" pitchFamily="34" charset="0"/>
              </a:rPr>
              <a:t>Doctorant</a:t>
            </a:r>
            <a:endParaRPr lang="fr-FR" sz="2000" dirty="0"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xfrm>
            <a:off x="1271697" y="739149"/>
            <a:ext cx="7051675" cy="490537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en-US" altLang="ko-KR" dirty="0" smtClean="0">
                <a:ea typeface="굴림" pitchFamily="34" charset="-127"/>
              </a:rPr>
              <a:t>OBJECTIF DU COURS</a:t>
            </a:r>
            <a:endParaRPr lang="zh-CN" altLang="en-US" dirty="0">
              <a:ea typeface="宋体" pitchFamily="2" charset="-122"/>
            </a:endParaRPr>
          </a:p>
        </p:txBody>
      </p:sp>
      <p:sp>
        <p:nvSpPr>
          <p:cNvPr id="58373" name="Rectangle 5"/>
          <p:cNvSpPr>
            <a:spLocks noGrp="1" noChangeArrowheads="1"/>
          </p:cNvSpPr>
          <p:nvPr>
            <p:ph idx="1"/>
          </p:nvPr>
        </p:nvSpPr>
        <p:spPr>
          <a:xfrm>
            <a:off x="1053528" y="1369152"/>
            <a:ext cx="7400925" cy="4394962"/>
          </a:xfrm>
          <a:noFill/>
          <a:ln/>
        </p:spPr>
        <p:txBody>
          <a:bodyPr>
            <a:normAutofit/>
          </a:bodyPr>
          <a:lstStyle/>
          <a:p>
            <a:pPr lvl="1"/>
            <a:endParaRPr lang="en-US" altLang="ko-KR" sz="2000" dirty="0" smtClean="0">
              <a:ea typeface="굴림" pitchFamily="34" charset="-127"/>
            </a:endParaRPr>
          </a:p>
          <a:p>
            <a:pPr lvl="1"/>
            <a:endParaRPr lang="en-US" altLang="ko-KR" sz="2000" dirty="0">
              <a:ea typeface="굴림" pitchFamily="34" charset="-127"/>
            </a:endParaRPr>
          </a:p>
          <a:p>
            <a:pPr lvl="1"/>
            <a:r>
              <a:rPr lang="en-US" altLang="ko-KR" sz="2000" dirty="0" err="1" smtClean="0">
                <a:ea typeface="굴림" pitchFamily="34" charset="-127"/>
              </a:rPr>
              <a:t>Comprendre</a:t>
            </a:r>
            <a:r>
              <a:rPr lang="en-US" altLang="ko-KR" sz="2000" dirty="0" smtClean="0">
                <a:ea typeface="굴림" pitchFamily="34" charset="-127"/>
              </a:rPr>
              <a:t> </a:t>
            </a:r>
            <a:r>
              <a:rPr lang="en-US" altLang="ko-KR" sz="2000" dirty="0" err="1" smtClean="0">
                <a:ea typeface="굴림" pitchFamily="34" charset="-127"/>
              </a:rPr>
              <a:t>l’architecture</a:t>
            </a:r>
            <a:r>
              <a:rPr lang="en-US" altLang="ko-KR" sz="2000" dirty="0" smtClean="0">
                <a:ea typeface="굴림" pitchFamily="34" charset="-127"/>
              </a:rPr>
              <a:t> </a:t>
            </a:r>
            <a:r>
              <a:rPr lang="en-US" altLang="ko-KR" sz="2000" dirty="0" smtClean="0">
                <a:ea typeface="굴림" pitchFamily="34" charset="-127"/>
              </a:rPr>
              <a:t>du </a:t>
            </a:r>
            <a:r>
              <a:rPr lang="fr-FR" altLang="ko-KR" sz="2000" dirty="0" smtClean="0">
                <a:ea typeface="굴림" pitchFamily="34" charset="-127"/>
              </a:rPr>
              <a:t>système</a:t>
            </a:r>
            <a:r>
              <a:rPr lang="en-US" altLang="ko-KR" sz="2000" dirty="0" smtClean="0">
                <a:ea typeface="굴림" pitchFamily="34" charset="-127"/>
              </a:rPr>
              <a:t> Android</a:t>
            </a:r>
          </a:p>
          <a:p>
            <a:pPr lvl="1"/>
            <a:r>
              <a:rPr lang="en-US" altLang="ko-KR" sz="2000" dirty="0" err="1" smtClean="0">
                <a:ea typeface="굴림" pitchFamily="34" charset="-127"/>
              </a:rPr>
              <a:t>Comprendre</a:t>
            </a:r>
            <a:r>
              <a:rPr lang="en-US" altLang="ko-KR" sz="2000" dirty="0" smtClean="0">
                <a:ea typeface="굴림" pitchFamily="34" charset="-127"/>
              </a:rPr>
              <a:t> </a:t>
            </a:r>
            <a:r>
              <a:rPr lang="en-US" altLang="ko-KR" sz="2000" dirty="0" err="1" smtClean="0">
                <a:ea typeface="굴림" pitchFamily="34" charset="-127"/>
              </a:rPr>
              <a:t>l’organisation</a:t>
            </a:r>
            <a:r>
              <a:rPr lang="en-US" altLang="ko-KR" sz="2000" dirty="0" smtClean="0">
                <a:ea typeface="굴림" pitchFamily="34" charset="-127"/>
              </a:rPr>
              <a:t> </a:t>
            </a:r>
            <a:r>
              <a:rPr lang="en-US" altLang="ko-KR" sz="2000" dirty="0" err="1" smtClean="0">
                <a:ea typeface="굴림" pitchFamily="34" charset="-127"/>
              </a:rPr>
              <a:t>d’une</a:t>
            </a:r>
            <a:r>
              <a:rPr lang="en-US" altLang="ko-KR" sz="2000" dirty="0" smtClean="0">
                <a:ea typeface="굴림" pitchFamily="34" charset="-127"/>
              </a:rPr>
              <a:t> </a:t>
            </a:r>
            <a:r>
              <a:rPr lang="en-US" altLang="ko-KR" sz="2000" dirty="0" smtClean="0">
                <a:ea typeface="굴림" pitchFamily="34" charset="-127"/>
              </a:rPr>
              <a:t>application Android </a:t>
            </a:r>
          </a:p>
          <a:p>
            <a:pPr lvl="1"/>
            <a:r>
              <a:rPr lang="en-US" altLang="ko-KR" sz="2000" dirty="0" err="1">
                <a:ea typeface="굴림" pitchFamily="34" charset="-127"/>
              </a:rPr>
              <a:t>D</a:t>
            </a:r>
            <a:r>
              <a:rPr lang="en-US" altLang="ko-KR" sz="2000" dirty="0" err="1" smtClean="0">
                <a:ea typeface="굴림" pitchFamily="34" charset="-127"/>
              </a:rPr>
              <a:t>évelopper</a:t>
            </a:r>
            <a:r>
              <a:rPr lang="en-US" altLang="ko-KR" sz="2000" dirty="0" smtClean="0">
                <a:ea typeface="굴림" pitchFamily="34" charset="-127"/>
              </a:rPr>
              <a:t> </a:t>
            </a:r>
            <a:r>
              <a:rPr lang="en-US" altLang="ko-KR" sz="2000" dirty="0" smtClean="0">
                <a:ea typeface="굴림" pitchFamily="34" charset="-127"/>
              </a:rPr>
              <a:t> et </a:t>
            </a:r>
            <a:r>
              <a:rPr lang="en-US" altLang="ko-KR" sz="2000" dirty="0" err="1" smtClean="0">
                <a:ea typeface="굴림" pitchFamily="34" charset="-127"/>
              </a:rPr>
              <a:t>déployer</a:t>
            </a:r>
            <a:r>
              <a:rPr lang="en-US" altLang="ko-KR" sz="2000" dirty="0" smtClean="0">
                <a:ea typeface="굴림" pitchFamily="34" charset="-127"/>
              </a:rPr>
              <a:t> des applications natives Android</a:t>
            </a:r>
            <a:endParaRPr lang="en-US" altLang="ko-KR" sz="2000" dirty="0">
              <a:ea typeface="굴림" pitchFamily="34" charset="-127"/>
            </a:endParaRPr>
          </a:p>
          <a:p>
            <a:pPr marL="0" indent="0">
              <a:buNone/>
            </a:pPr>
            <a:endParaRPr lang="fr-FR" altLang="zh-CN" sz="2000" dirty="0" smtClean="0">
              <a:ea typeface="굴림" pitchFamily="34" charset="-127"/>
            </a:endParaRPr>
          </a:p>
          <a:p>
            <a:pPr marL="0" indent="0">
              <a:buNone/>
            </a:pPr>
            <a:endParaRPr lang="fr-FR" altLang="zh-CN" sz="2000" dirty="0">
              <a:ea typeface="굴림" pitchFamily="34" charset="-127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2" y="536448"/>
            <a:ext cx="8183880" cy="621792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Référence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0145" y="1615440"/>
            <a:ext cx="7140079" cy="4187952"/>
          </a:xfrm>
        </p:spPr>
        <p:txBody>
          <a:bodyPr/>
          <a:lstStyle/>
          <a:p>
            <a:r>
              <a:rPr lang="fr-FR" dirty="0" smtClean="0"/>
              <a:t>L’art du développement Android par </a:t>
            </a:r>
            <a:r>
              <a:rPr lang="fr-FR" b="1" dirty="0"/>
              <a:t>Mark L. </a:t>
            </a:r>
            <a:r>
              <a:rPr lang="fr-FR" b="1" dirty="0" smtClean="0"/>
              <a:t>Murphy</a:t>
            </a:r>
          </a:p>
          <a:p>
            <a:r>
              <a:rPr lang="fr-FR" dirty="0" smtClean="0"/>
              <a:t>Professional NFC application </a:t>
            </a:r>
            <a:r>
              <a:rPr lang="fr-FR" dirty="0" err="1" smtClean="0"/>
              <a:t>development</a:t>
            </a:r>
            <a:r>
              <a:rPr lang="fr-FR" dirty="0" smtClean="0"/>
              <a:t> for </a:t>
            </a:r>
            <a:r>
              <a:rPr lang="fr-FR" dirty="0" err="1" smtClean="0"/>
              <a:t>android</a:t>
            </a:r>
            <a:r>
              <a:rPr lang="fr-FR" dirty="0" smtClean="0"/>
              <a:t> by </a:t>
            </a:r>
            <a:r>
              <a:rPr lang="fr-FR" b="1" dirty="0" err="1" smtClean="0"/>
              <a:t>Vedat</a:t>
            </a:r>
            <a:r>
              <a:rPr lang="fr-FR" b="1" dirty="0" smtClean="0"/>
              <a:t> </a:t>
            </a:r>
            <a:r>
              <a:rPr lang="fr-FR" b="1" dirty="0" err="1" smtClean="0"/>
              <a:t>Coskun</a:t>
            </a:r>
            <a:endParaRPr lang="fr-FR" b="1" dirty="0" smtClean="0"/>
          </a:p>
          <a:p>
            <a:r>
              <a:rPr lang="fr-FR" dirty="0"/>
              <a:t>Android </a:t>
            </a:r>
            <a:r>
              <a:rPr lang="fr-FR" dirty="0" err="1"/>
              <a:t>developer</a:t>
            </a:r>
            <a:r>
              <a:rPr lang="fr-FR" dirty="0"/>
              <a:t> : </a:t>
            </a:r>
            <a:r>
              <a:rPr lang="fr-FR" dirty="0">
                <a:hlinkClick r:id="rId3"/>
              </a:rPr>
              <a:t>http://developer.android.com/index.html</a:t>
            </a:r>
            <a:endParaRPr lang="fr-FR" dirty="0"/>
          </a:p>
          <a:p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253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6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fr-FR" dirty="0" smtClean="0"/>
              <a:t>Introduction &amp; Définition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458200" y="6172200"/>
            <a:ext cx="685800" cy="5937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15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xfrm>
            <a:off x="1215962" y="531305"/>
            <a:ext cx="7051675" cy="490537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en-US" altLang="zh-CN" dirty="0" smtClean="0">
                <a:ea typeface="굴림" pitchFamily="34" charset="-127"/>
              </a:rPr>
              <a:t>Introduction / </a:t>
            </a:r>
            <a:r>
              <a:rPr lang="en-US" altLang="zh-CN" dirty="0" err="1" smtClean="0">
                <a:ea typeface="굴림" pitchFamily="34" charset="-127"/>
              </a:rPr>
              <a:t>Définition</a:t>
            </a:r>
            <a:endParaRPr lang="zh-CN" altLang="en-US" dirty="0">
              <a:ea typeface="宋体" pitchFamily="2" charset="-122"/>
            </a:endParaRPr>
          </a:p>
        </p:txBody>
      </p:sp>
      <p:sp>
        <p:nvSpPr>
          <p:cNvPr id="58373" name="Rectangle 5"/>
          <p:cNvSpPr>
            <a:spLocks noGrp="1" noChangeArrowheads="1"/>
          </p:cNvSpPr>
          <p:nvPr>
            <p:ph idx="1"/>
          </p:nvPr>
        </p:nvSpPr>
        <p:spPr>
          <a:xfrm>
            <a:off x="853058" y="1164590"/>
            <a:ext cx="7766685" cy="4687570"/>
          </a:xfrm>
          <a:noFill/>
          <a:ln/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>
              <a:ea typeface="굴림" pitchFamily="34" charset="-127"/>
            </a:endParaRPr>
          </a:p>
          <a:p>
            <a:r>
              <a:rPr lang="en-US" altLang="ko-KR" dirty="0" smtClean="0">
                <a:ea typeface="굴림" pitchFamily="34" charset="-127"/>
              </a:rPr>
              <a:t>Android </a:t>
            </a:r>
            <a:r>
              <a:rPr lang="en-US" altLang="ko-KR" dirty="0" err="1" smtClean="0">
                <a:ea typeface="굴림" pitchFamily="34" charset="-127"/>
              </a:rPr>
              <a:t>est</a:t>
            </a:r>
            <a:r>
              <a:rPr lang="en-US" altLang="ko-KR" dirty="0" smtClean="0">
                <a:ea typeface="굴림" pitchFamily="34" charset="-127"/>
              </a:rPr>
              <a:t> un </a:t>
            </a:r>
            <a:r>
              <a:rPr lang="fr-FR" altLang="ko-KR" dirty="0" smtClean="0">
                <a:ea typeface="굴림" pitchFamily="34" charset="-127"/>
              </a:rPr>
              <a:t>système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d’exploitation</a:t>
            </a:r>
            <a:r>
              <a:rPr lang="en-US" altLang="ko-KR" dirty="0" smtClean="0">
                <a:ea typeface="굴림" pitchFamily="34" charset="-127"/>
              </a:rPr>
              <a:t>  </a:t>
            </a:r>
            <a:r>
              <a:rPr lang="en-US" altLang="ko-KR" u="sng" dirty="0" smtClean="0">
                <a:ea typeface="굴림" pitchFamily="34" charset="-127"/>
              </a:rPr>
              <a:t>OPEN SOURCE </a:t>
            </a:r>
            <a:r>
              <a:rPr lang="en-US" altLang="ko-KR" dirty="0" smtClean="0">
                <a:ea typeface="굴림" pitchFamily="34" charset="-127"/>
              </a:rPr>
              <a:t>pour smartphones, PDA, </a:t>
            </a:r>
            <a:r>
              <a:rPr lang="en-US" altLang="ko-KR" dirty="0" err="1" smtClean="0">
                <a:ea typeface="굴림" pitchFamily="34" charset="-127"/>
              </a:rPr>
              <a:t>terminaux</a:t>
            </a:r>
            <a:r>
              <a:rPr lang="en-US" altLang="ko-KR" dirty="0" smtClean="0">
                <a:ea typeface="굴림" pitchFamily="34" charset="-127"/>
              </a:rPr>
              <a:t> mobiles,….</a:t>
            </a:r>
          </a:p>
          <a:p>
            <a:endParaRPr lang="en-US" altLang="ko-KR" dirty="0" smtClean="0">
              <a:ea typeface="굴림" pitchFamily="34" charset="-127"/>
            </a:endParaRPr>
          </a:p>
          <a:p>
            <a:r>
              <a:rPr lang="en-US" altLang="ko-KR" dirty="0" err="1" smtClean="0">
                <a:ea typeface="굴림" pitchFamily="34" charset="-127"/>
              </a:rPr>
              <a:t>Conçu</a:t>
            </a:r>
            <a:r>
              <a:rPr lang="en-US" altLang="ko-KR" dirty="0" smtClean="0">
                <a:ea typeface="굴림" pitchFamily="34" charset="-127"/>
              </a:rPr>
              <a:t> à la base par </a:t>
            </a:r>
            <a:r>
              <a:rPr lang="en-US" altLang="ko-KR" dirty="0" err="1" smtClean="0">
                <a:ea typeface="굴림" pitchFamily="34" charset="-127"/>
              </a:rPr>
              <a:t>une</a:t>
            </a:r>
            <a:r>
              <a:rPr lang="en-US" altLang="ko-KR" dirty="0" smtClean="0">
                <a:ea typeface="굴림" pitchFamily="34" charset="-127"/>
              </a:rPr>
              <a:t> startup (Android) </a:t>
            </a:r>
            <a:r>
              <a:rPr lang="en-US" altLang="ko-KR" dirty="0" err="1" smtClean="0">
                <a:ea typeface="굴림" pitchFamily="34" charset="-127"/>
              </a:rPr>
              <a:t>rachetée</a:t>
            </a:r>
            <a:r>
              <a:rPr lang="en-US" altLang="ko-KR" dirty="0" smtClean="0">
                <a:ea typeface="굴림" pitchFamily="34" charset="-127"/>
              </a:rPr>
              <a:t> par Google en 2005</a:t>
            </a:r>
          </a:p>
          <a:p>
            <a:endParaRPr lang="en-US" altLang="ko-KR" dirty="0" smtClean="0">
              <a:ea typeface="굴림" pitchFamily="34" charset="-127"/>
            </a:endParaRPr>
          </a:p>
          <a:p>
            <a:r>
              <a:rPr lang="en-US" altLang="ko-KR" dirty="0" smtClean="0">
                <a:ea typeface="굴림" pitchFamily="34" charset="-127"/>
              </a:rPr>
              <a:t>Pour la promotion de </a:t>
            </a:r>
            <a:r>
              <a:rPr lang="en-US" altLang="ko-KR" dirty="0" err="1" smtClean="0">
                <a:ea typeface="굴림" pitchFamily="34" charset="-127"/>
              </a:rPr>
              <a:t>ce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système</a:t>
            </a:r>
            <a:r>
              <a:rPr lang="en-US" altLang="ko-KR" dirty="0" smtClean="0">
                <a:ea typeface="굴림" pitchFamily="34" charset="-127"/>
              </a:rPr>
              <a:t> Google a </a:t>
            </a:r>
            <a:r>
              <a:rPr lang="en-US" altLang="ko-KR" dirty="0" err="1" smtClean="0">
                <a:ea typeface="굴림" pitchFamily="34" charset="-127"/>
              </a:rPr>
              <a:t>fédéré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autour</a:t>
            </a:r>
            <a:r>
              <a:rPr lang="en-US" altLang="ko-KR" dirty="0" smtClean="0">
                <a:ea typeface="굴림" pitchFamily="34" charset="-127"/>
              </a:rPr>
              <a:t> de </a:t>
            </a:r>
            <a:r>
              <a:rPr lang="en-US" altLang="ko-KR" dirty="0" err="1" smtClean="0">
                <a:ea typeface="굴림" pitchFamily="34" charset="-127"/>
              </a:rPr>
              <a:t>lui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une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trentaine</a:t>
            </a:r>
            <a:r>
              <a:rPr lang="en-US" altLang="ko-KR" dirty="0" smtClean="0">
                <a:ea typeface="굴림" pitchFamily="34" charset="-127"/>
              </a:rPr>
              <a:t> de </a:t>
            </a:r>
            <a:r>
              <a:rPr lang="en-US" altLang="ko-KR" dirty="0" err="1" smtClean="0">
                <a:ea typeface="굴림" pitchFamily="34" charset="-127"/>
              </a:rPr>
              <a:t>partenaires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réunis</a:t>
            </a:r>
            <a:r>
              <a:rPr lang="en-US" altLang="ko-KR" dirty="0" smtClean="0">
                <a:ea typeface="굴림" pitchFamily="34" charset="-127"/>
              </a:rPr>
              <a:t> au </a:t>
            </a:r>
            <a:r>
              <a:rPr lang="fr-FR" altLang="ko-KR" dirty="0" smtClean="0">
                <a:ea typeface="굴림" pitchFamily="34" charset="-127"/>
              </a:rPr>
              <a:t>sein</a:t>
            </a:r>
            <a:r>
              <a:rPr lang="en-US" altLang="ko-KR" dirty="0" smtClean="0">
                <a:ea typeface="굴림" pitchFamily="34" charset="-127"/>
              </a:rPr>
              <a:t> de </a:t>
            </a:r>
            <a:r>
              <a:rPr lang="en-US" altLang="ko-KR" dirty="0" err="1" smtClean="0">
                <a:ea typeface="굴림" pitchFamily="34" charset="-127"/>
              </a:rPr>
              <a:t>l’Open</a:t>
            </a:r>
            <a:r>
              <a:rPr lang="en-US" altLang="ko-KR" dirty="0" smtClean="0">
                <a:ea typeface="굴림" pitchFamily="34" charset="-127"/>
              </a:rPr>
              <a:t> Handset Alliance (OHA)</a:t>
            </a:r>
          </a:p>
          <a:p>
            <a:endParaRPr lang="en-US" altLang="ko-KR" dirty="0" smtClean="0">
              <a:ea typeface="굴림" pitchFamily="34" charset="-127"/>
            </a:endParaRPr>
          </a:p>
          <a:p>
            <a:r>
              <a:rPr lang="en-US" altLang="ko-KR" dirty="0" err="1" smtClean="0">
                <a:ea typeface="굴림" pitchFamily="34" charset="-127"/>
              </a:rPr>
              <a:t>C’est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aujourd’hui</a:t>
            </a:r>
            <a:r>
              <a:rPr lang="en-US" altLang="ko-KR" dirty="0" smtClean="0">
                <a:ea typeface="굴림" pitchFamily="34" charset="-127"/>
              </a:rPr>
              <a:t> le </a:t>
            </a:r>
            <a:r>
              <a:rPr lang="fr-FR" altLang="ko-KR" dirty="0" smtClean="0">
                <a:ea typeface="굴림" pitchFamily="34" charset="-127"/>
              </a:rPr>
              <a:t>système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d’exploitation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fr-FR" altLang="ko-KR" dirty="0" smtClean="0">
                <a:ea typeface="굴림" pitchFamily="34" charset="-127"/>
              </a:rPr>
              <a:t>mobile </a:t>
            </a:r>
            <a:r>
              <a:rPr lang="en-US" altLang="ko-KR" dirty="0" smtClean="0">
                <a:ea typeface="굴림" pitchFamily="34" charset="-127"/>
              </a:rPr>
              <a:t>le </a:t>
            </a:r>
            <a:r>
              <a:rPr lang="en-US" altLang="ko-KR" dirty="0" smtClean="0">
                <a:ea typeface="굴림" pitchFamily="34" charset="-127"/>
              </a:rPr>
              <a:t>plus </a:t>
            </a:r>
            <a:r>
              <a:rPr lang="en-US" altLang="ko-KR" dirty="0" err="1" smtClean="0">
                <a:ea typeface="굴림" pitchFamily="34" charset="-127"/>
              </a:rPr>
              <a:t>utilisé</a:t>
            </a:r>
            <a:r>
              <a:rPr lang="en-US" altLang="ko-KR" dirty="0" smtClean="0">
                <a:ea typeface="굴림" pitchFamily="34" charset="-127"/>
              </a:rPr>
              <a:t> à travers le monde</a:t>
            </a:r>
          </a:p>
          <a:p>
            <a:endParaRPr lang="en-US" altLang="ko-KR" dirty="0" smtClean="0">
              <a:ea typeface="굴림" pitchFamily="34" charset="-127"/>
            </a:endParaRPr>
          </a:p>
          <a:p>
            <a:pPr marL="0" indent="0">
              <a:buNone/>
            </a:pPr>
            <a:endParaRPr lang="zh-CN" altLang="en-US" dirty="0">
              <a:ea typeface="굴림" pitchFamily="34" charset="-127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8953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506286"/>
            <a:ext cx="7467600" cy="578802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Smartphones Statistiques 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</a:t>
            </a:fld>
            <a:endParaRPr kumimoji="0" lang="en-US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657" y="1298140"/>
            <a:ext cx="5795362" cy="473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4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192" y="567246"/>
            <a:ext cx="7467600" cy="44469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Historique</a:t>
            </a:r>
            <a:endParaRPr lang="fr-FR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4721158"/>
              </p:ext>
            </p:extLst>
          </p:nvPr>
        </p:nvGraphicFramePr>
        <p:xfrm>
          <a:off x="1683655" y="1326055"/>
          <a:ext cx="6168576" cy="2684413"/>
        </p:xfrm>
        <a:graphic>
          <a:graphicData uri="http://schemas.openxmlformats.org/drawingml/2006/table">
            <a:tbl>
              <a:tblPr/>
              <a:tblGrid>
                <a:gridCol w="1542144"/>
                <a:gridCol w="1542144"/>
                <a:gridCol w="1542144"/>
                <a:gridCol w="1542144"/>
              </a:tblGrid>
              <a:tr h="352702"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 b="0" dirty="0">
                          <a:solidFill>
                            <a:srgbClr val="FFFFFF"/>
                          </a:solidFill>
                          <a:effectLst/>
                        </a:rPr>
                        <a:t>Version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 b="0">
                          <a:solidFill>
                            <a:srgbClr val="FFFFFF"/>
                          </a:solidFill>
                          <a:effectLst/>
                        </a:rPr>
                        <a:t>Codename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 b="0">
                          <a:solidFill>
                            <a:srgbClr val="FFFFFF"/>
                          </a:solidFill>
                          <a:effectLst/>
                        </a:rPr>
                        <a:t>API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 b="0">
                          <a:solidFill>
                            <a:srgbClr val="FFFFFF"/>
                          </a:solidFill>
                          <a:effectLst/>
                        </a:rPr>
                        <a:t>Distribution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</a:tr>
              <a:tr h="245098"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 u="none" strike="noStrike">
                          <a:solidFill>
                            <a:srgbClr val="258AAF"/>
                          </a:solidFill>
                          <a:effectLst/>
                          <a:hlinkClick r:id="rId3"/>
                        </a:rPr>
                        <a:t>2.2</a:t>
                      </a:r>
                      <a:endParaRPr lang="fr-FR" sz="1200">
                        <a:effectLst/>
                      </a:endParaRP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>
                          <a:effectLst/>
                        </a:rPr>
                        <a:t>Froyo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>
                          <a:effectLst/>
                        </a:rPr>
                        <a:t>8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>
                          <a:effectLst/>
                        </a:rPr>
                        <a:t>2.2%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</a:tr>
              <a:tr h="375544"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 u="none" strike="noStrike" dirty="0">
                          <a:solidFill>
                            <a:srgbClr val="258AAF"/>
                          </a:solidFill>
                          <a:effectLst/>
                          <a:hlinkClick r:id="rId4"/>
                        </a:rPr>
                        <a:t>2.3.3 -</a:t>
                      </a:r>
                      <a:br>
                        <a:rPr lang="fr-FR" sz="1200" u="none" strike="noStrike" dirty="0">
                          <a:solidFill>
                            <a:srgbClr val="258AAF"/>
                          </a:solidFill>
                          <a:effectLst/>
                          <a:hlinkClick r:id="rId4"/>
                        </a:rPr>
                      </a:br>
                      <a:r>
                        <a:rPr lang="fr-FR" sz="1200" u="none" strike="noStrike" dirty="0">
                          <a:solidFill>
                            <a:srgbClr val="258AAF"/>
                          </a:solidFill>
                          <a:effectLst/>
                          <a:hlinkClick r:id="rId4"/>
                        </a:rPr>
                        <a:t>2.3.7</a:t>
                      </a:r>
                      <a:endParaRPr lang="fr-FR" sz="1200" dirty="0">
                        <a:effectLst/>
                      </a:endParaRP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>
                          <a:effectLst/>
                        </a:rPr>
                        <a:t>Gingerbread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>
                          <a:effectLst/>
                        </a:rPr>
                        <a:t>10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>
                          <a:effectLst/>
                        </a:rPr>
                        <a:t>28.5%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</a:tr>
              <a:tr h="272463"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 u="none" strike="noStrike">
                          <a:solidFill>
                            <a:srgbClr val="258AAF"/>
                          </a:solidFill>
                          <a:effectLst/>
                          <a:hlinkClick r:id="rId5"/>
                        </a:rPr>
                        <a:t>3.2</a:t>
                      </a:r>
                      <a:endParaRPr lang="fr-FR" sz="1200">
                        <a:effectLst/>
                      </a:endParaRP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>
                          <a:effectLst/>
                        </a:rPr>
                        <a:t>Honeycomb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>
                          <a:effectLst/>
                        </a:rPr>
                        <a:t>13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 dirty="0">
                          <a:effectLst/>
                        </a:rPr>
                        <a:t>0.1%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</a:tr>
              <a:tr h="675514"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 u="none" strike="noStrike">
                          <a:solidFill>
                            <a:srgbClr val="258AAF"/>
                          </a:solidFill>
                          <a:effectLst/>
                          <a:hlinkClick r:id="rId6"/>
                        </a:rPr>
                        <a:t>4.0.3 -</a:t>
                      </a:r>
                      <a:br>
                        <a:rPr lang="fr-FR" sz="1200" u="none" strike="noStrike">
                          <a:solidFill>
                            <a:srgbClr val="258AAF"/>
                          </a:solidFill>
                          <a:effectLst/>
                          <a:hlinkClick r:id="rId6"/>
                        </a:rPr>
                      </a:br>
                      <a:r>
                        <a:rPr lang="fr-FR" sz="1200" u="none" strike="noStrike">
                          <a:solidFill>
                            <a:srgbClr val="258AAF"/>
                          </a:solidFill>
                          <a:effectLst/>
                          <a:hlinkClick r:id="rId6"/>
                        </a:rPr>
                        <a:t>4.0.4</a:t>
                      </a:r>
                      <a:endParaRPr lang="fr-FR" sz="1200">
                        <a:effectLst/>
                      </a:endParaRP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>
                          <a:effectLst/>
                        </a:rPr>
                        <a:t>Ice Cream Sandwich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 dirty="0">
                          <a:effectLst/>
                        </a:rPr>
                        <a:t>15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 dirty="0">
                          <a:effectLst/>
                        </a:rPr>
                        <a:t>20.6%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</a:tr>
              <a:tr h="245098"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 u="none" strike="noStrike">
                          <a:solidFill>
                            <a:srgbClr val="258AAF"/>
                          </a:solidFill>
                          <a:effectLst/>
                          <a:hlinkClick r:id="rId7"/>
                        </a:rPr>
                        <a:t>4.1.x</a:t>
                      </a:r>
                      <a:endParaRPr lang="fr-FR" sz="1200">
                        <a:effectLst/>
                      </a:endParaRP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fr-FR" sz="1200">
                          <a:effectLst/>
                        </a:rPr>
                        <a:t>Jelly Bean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>
                          <a:effectLst/>
                        </a:rPr>
                        <a:t>16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>
                          <a:effectLst/>
                        </a:rPr>
                        <a:t>36.5%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</a:tr>
              <a:tr h="245098"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 u="none" strike="noStrike">
                          <a:solidFill>
                            <a:srgbClr val="258AAF"/>
                          </a:solidFill>
                          <a:effectLst/>
                          <a:hlinkClick r:id="rId8"/>
                        </a:rPr>
                        <a:t>4.2.x</a:t>
                      </a:r>
                      <a:endParaRPr lang="fr-FR" sz="1200">
                        <a:effectLst/>
                      </a:endParaRP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>
                          <a:effectLst/>
                        </a:rPr>
                        <a:t>17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>
                          <a:effectLst/>
                        </a:rPr>
                        <a:t>10.6%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</a:tr>
              <a:tr h="210314"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 u="none" strike="noStrike" dirty="0">
                          <a:solidFill>
                            <a:srgbClr val="258AAF"/>
                          </a:solidFill>
                          <a:effectLst/>
                          <a:hlinkClick r:id="rId9"/>
                        </a:rPr>
                        <a:t>4.3</a:t>
                      </a:r>
                      <a:endParaRPr lang="fr-FR" sz="1200" dirty="0">
                        <a:effectLst/>
                      </a:endParaRP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>
                          <a:effectLst/>
                        </a:rPr>
                        <a:t>18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200" dirty="0">
                          <a:effectLst/>
                        </a:rPr>
                        <a:t>1.5%</a:t>
                      </a:r>
                    </a:p>
                  </a:txBody>
                  <a:tcPr marL="74851" marR="74851" marT="24950" marB="24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7</a:t>
            </a:fld>
            <a:endParaRPr kumimoji="0" lang="en-US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162300" y="1793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http://chart.googleapis.com/chart?chs=500x250&amp;cht=p&amp;chco=c4df9b%2C6fad0c&amp;chf=bg%2Cs%2C00000000&amp;chd=t%3A2.2%2C28.5%2C0.1%2C20.6%2C48.6&amp;chl=Froyo%7CGingerbread%7CHoneycomb%7CIce%20Cream%20Sandwich%7CJelly%20Bea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422" y="4058103"/>
            <a:ext cx="4762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55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591630"/>
            <a:ext cx="7467600" cy="664146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Plateforme Android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9357" y="1454042"/>
            <a:ext cx="7726680" cy="4187952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Le système d’exploitation Android est basé sur Linux. Au plus bas niveau de ce système se trouve un noyau Linux destiné à la gestion du matériel comme :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>
                <a:latin typeface="Arial" charset="0"/>
              </a:rPr>
              <a:t>Drivers </a:t>
            </a:r>
            <a:r>
              <a:rPr lang="fr-FR" dirty="0">
                <a:latin typeface="Arial" charset="0"/>
              </a:rPr>
              <a:t>de ces terminaux, </a:t>
            </a:r>
            <a:endParaRPr lang="fr-FR" dirty="0" smtClean="0">
              <a:latin typeface="Arial" charset="0"/>
            </a:endParaRPr>
          </a:p>
          <a:p>
            <a:r>
              <a:rPr lang="fr-FR" dirty="0">
                <a:latin typeface="Arial" charset="0"/>
              </a:rPr>
              <a:t>L</a:t>
            </a:r>
            <a:r>
              <a:rPr lang="fr-FR" dirty="0" smtClean="0">
                <a:latin typeface="Arial" charset="0"/>
              </a:rPr>
              <a:t>a </a:t>
            </a:r>
            <a:r>
              <a:rPr lang="fr-FR" dirty="0">
                <a:latin typeface="Arial" charset="0"/>
              </a:rPr>
              <a:t>gestion de la </a:t>
            </a:r>
            <a:r>
              <a:rPr lang="fr-FR" dirty="0" smtClean="0">
                <a:latin typeface="Arial" charset="0"/>
              </a:rPr>
              <a:t>mémoire</a:t>
            </a:r>
            <a:r>
              <a:rPr lang="fr-FR" dirty="0">
                <a:latin typeface="Arial" charset="0"/>
              </a:rPr>
              <a:t>, </a:t>
            </a:r>
            <a:endParaRPr lang="fr-FR" dirty="0" smtClean="0">
              <a:latin typeface="Arial" charset="0"/>
            </a:endParaRPr>
          </a:p>
          <a:p>
            <a:r>
              <a:rPr lang="fr-FR" dirty="0">
                <a:latin typeface="Arial" charset="0"/>
              </a:rPr>
              <a:t>L</a:t>
            </a:r>
            <a:r>
              <a:rPr lang="fr-FR" dirty="0" smtClean="0">
                <a:latin typeface="Arial" charset="0"/>
              </a:rPr>
              <a:t>a </a:t>
            </a:r>
            <a:r>
              <a:rPr lang="fr-FR" dirty="0">
                <a:latin typeface="Arial" charset="0"/>
              </a:rPr>
              <a:t>gestion des processus </a:t>
            </a:r>
          </a:p>
          <a:p>
            <a:r>
              <a:rPr lang="fr-FR" dirty="0" smtClean="0">
                <a:latin typeface="Arial" charset="0"/>
              </a:rPr>
              <a:t>L’accès </a:t>
            </a:r>
            <a:r>
              <a:rPr lang="fr-FR" dirty="0">
                <a:latin typeface="Arial" charset="0"/>
              </a:rPr>
              <a:t>au </a:t>
            </a:r>
            <a:r>
              <a:rPr lang="fr-FR" dirty="0" smtClean="0">
                <a:latin typeface="Arial" charset="0"/>
              </a:rPr>
              <a:t>réseau</a:t>
            </a:r>
            <a:endParaRPr lang="fr-FR" dirty="0"/>
          </a:p>
          <a:p>
            <a:r>
              <a:rPr lang="fr-FR" dirty="0" smtClean="0"/>
              <a:t>…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8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3326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08" y="436562"/>
            <a:ext cx="7467600" cy="60318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Plateforme </a:t>
            </a:r>
            <a:r>
              <a:rPr lang="fr-FR" dirty="0"/>
              <a:t>/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1936"/>
            <a:ext cx="8065008" cy="5462016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9</a:t>
            </a:fld>
            <a:endParaRPr kumimoji="0"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64" y="1186052"/>
            <a:ext cx="7686344" cy="4617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ight Arrow 5"/>
          <p:cNvSpPr/>
          <p:nvPr/>
        </p:nvSpPr>
        <p:spPr>
          <a:xfrm rot="10800000">
            <a:off x="8388908" y="1425537"/>
            <a:ext cx="711549" cy="5950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ight Arrow 7"/>
          <p:cNvSpPr/>
          <p:nvPr/>
        </p:nvSpPr>
        <p:spPr>
          <a:xfrm rot="10800000">
            <a:off x="8388907" y="2397994"/>
            <a:ext cx="711549" cy="5950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160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579438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Production de logiciel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467600" cy="4483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10</a:t>
            </a:fld>
            <a:endParaRPr kumimoji="0"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46" y="1117600"/>
            <a:ext cx="6642768" cy="500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06716" y="6276450"/>
            <a:ext cx="4127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http://developer.android.com/tools/building/index.html</a:t>
            </a:r>
          </a:p>
        </p:txBody>
      </p:sp>
    </p:spTree>
    <p:extLst>
      <p:ext uri="{BB962C8B-B14F-4D97-AF65-F5344CB8AC3E}">
        <p14:creationId xmlns:p14="http://schemas.microsoft.com/office/powerpoint/2010/main" val="389432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579438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err="1" smtClean="0"/>
              <a:t>Android</a:t>
            </a:r>
            <a:r>
              <a:rPr lang="fr-FR" dirty="0" smtClean="0"/>
              <a:t> SDK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467600" cy="4483608"/>
          </a:xfrm>
        </p:spPr>
        <p:txBody>
          <a:bodyPr>
            <a:normAutofit/>
          </a:bodyPr>
          <a:lstStyle/>
          <a:p>
            <a:r>
              <a:rPr lang="fr-FR" dirty="0" smtClean="0"/>
              <a:t>Disponible en téléchargement sur </a:t>
            </a:r>
            <a:r>
              <a:rPr lang="fr-FR" dirty="0" smtClean="0"/>
              <a:t>: developper.android.com/</a:t>
            </a:r>
            <a:r>
              <a:rPr lang="fr-FR" dirty="0" err="1" smtClean="0"/>
              <a:t>sdk</a:t>
            </a:r>
            <a:r>
              <a:rPr lang="fr-FR" dirty="0" smtClean="0"/>
              <a:t>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Propose </a:t>
            </a:r>
            <a:r>
              <a:rPr lang="fr-FR" dirty="0"/>
              <a:t>le </a:t>
            </a:r>
            <a:r>
              <a:rPr lang="fr-FR" dirty="0" err="1"/>
              <a:t>SDKManager</a:t>
            </a:r>
            <a:r>
              <a:rPr lang="fr-FR" dirty="0"/>
              <a:t> qui</a:t>
            </a:r>
          </a:p>
          <a:p>
            <a:r>
              <a:rPr lang="fr-FR" dirty="0" smtClean="0"/>
              <a:t>¨Permet </a:t>
            </a:r>
            <a:r>
              <a:rPr lang="fr-FR" dirty="0"/>
              <a:t>de télécharger </a:t>
            </a:r>
            <a:r>
              <a:rPr lang="fr-FR" dirty="0" smtClean="0"/>
              <a:t>les plateformes </a:t>
            </a:r>
            <a:r>
              <a:rPr lang="fr-FR" dirty="0"/>
              <a:t>et outils :</a:t>
            </a:r>
          </a:p>
          <a:p>
            <a:pPr marL="0" indent="0">
              <a:buNone/>
            </a:pPr>
            <a:r>
              <a:rPr lang="fr-FR" dirty="0" smtClean="0"/>
              <a:t>	– </a:t>
            </a:r>
            <a:r>
              <a:rPr lang="fr-FR" dirty="0" err="1"/>
              <a:t>Android</a:t>
            </a:r>
            <a:r>
              <a:rPr lang="fr-FR" dirty="0"/>
              <a:t> versions xx</a:t>
            </a:r>
          </a:p>
          <a:p>
            <a:pPr marL="0" indent="0">
              <a:buNone/>
            </a:pPr>
            <a:r>
              <a:rPr lang="fr-FR" dirty="0" smtClean="0"/>
              <a:t>	– </a:t>
            </a:r>
            <a:r>
              <a:rPr lang="fr-FR" dirty="0"/>
              <a:t>Google API versions xx</a:t>
            </a:r>
          </a:p>
          <a:p>
            <a:pPr marL="0" indent="0">
              <a:buNone/>
            </a:pPr>
            <a:r>
              <a:rPr lang="fr-FR" dirty="0" smtClean="0"/>
              <a:t>	– </a:t>
            </a:r>
            <a:r>
              <a:rPr lang="fr-FR" dirty="0"/>
              <a:t>Outils (</a:t>
            </a:r>
            <a:r>
              <a:rPr lang="fr-FR" dirty="0" err="1"/>
              <a:t>tools</a:t>
            </a:r>
            <a:r>
              <a:rPr lang="fr-FR" dirty="0"/>
              <a:t> et </a:t>
            </a:r>
            <a:r>
              <a:rPr lang="fr-FR" dirty="0" err="1"/>
              <a:t>platform-tools</a:t>
            </a:r>
            <a:r>
              <a:rPr lang="fr-FR" dirty="0"/>
              <a:t>)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11</a:t>
            </a:fld>
            <a:endParaRPr kumimoji="0"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18291"/>
            <a:ext cx="2523447" cy="359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607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579438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Outils du SDK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467600" cy="4483608"/>
          </a:xfrm>
        </p:spPr>
        <p:txBody>
          <a:bodyPr>
            <a:normAutofit/>
          </a:bodyPr>
          <a:lstStyle/>
          <a:p>
            <a:r>
              <a:rPr lang="fr-FR" dirty="0" smtClean="0">
                <a:sym typeface="Wingdings" pitchFamily="2" charset="2"/>
              </a:rPr>
              <a:t> </a:t>
            </a:r>
            <a:r>
              <a:rPr lang="fr-FR" dirty="0" smtClean="0"/>
              <a:t>Accessibles à partir d’une ligne de commande (fenêtre DOS) </a:t>
            </a:r>
            <a:r>
              <a:rPr lang="fr-FR" dirty="0" err="1" smtClean="0"/>
              <a:t>adb</a:t>
            </a:r>
            <a:r>
              <a:rPr lang="fr-FR" dirty="0" smtClean="0"/>
              <a:t> permet la connexion au terminal (</a:t>
            </a:r>
            <a:r>
              <a:rPr lang="fr-FR" dirty="0" err="1" smtClean="0"/>
              <a:t>smartphone</a:t>
            </a:r>
            <a:r>
              <a:rPr lang="fr-FR" dirty="0" smtClean="0"/>
              <a:t> ou simulateur) pour 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Transférer </a:t>
            </a:r>
            <a:r>
              <a:rPr lang="fr-FR" dirty="0" smtClean="0"/>
              <a:t>des fichiers (push / pull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Installer </a:t>
            </a:r>
            <a:r>
              <a:rPr lang="fr-FR" dirty="0" smtClean="0"/>
              <a:t>une application (</a:t>
            </a:r>
            <a:r>
              <a:rPr lang="fr-FR" dirty="0" err="1" smtClean="0"/>
              <a:t>install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Paramétrer </a:t>
            </a:r>
            <a:r>
              <a:rPr lang="fr-FR" dirty="0" smtClean="0"/>
              <a:t>le réseau (</a:t>
            </a:r>
            <a:r>
              <a:rPr lang="fr-FR" dirty="0" err="1" smtClean="0"/>
              <a:t>forward</a:t>
            </a:r>
            <a:r>
              <a:rPr lang="fr-FR" dirty="0" smtClean="0"/>
              <a:t>)</a:t>
            </a:r>
          </a:p>
          <a:p>
            <a:r>
              <a:rPr lang="fr-FR" dirty="0" smtClean="0"/>
              <a:t> </a:t>
            </a:r>
            <a:r>
              <a:rPr lang="fr-FR" b="1" dirty="0" smtClean="0"/>
              <a:t>dx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Transforme </a:t>
            </a:r>
            <a:r>
              <a:rPr lang="fr-FR" dirty="0" smtClean="0"/>
              <a:t>le </a:t>
            </a:r>
            <a:r>
              <a:rPr lang="fr-FR" dirty="0" err="1" smtClean="0"/>
              <a:t>bytecode</a:t>
            </a:r>
            <a:r>
              <a:rPr lang="fr-FR" dirty="0" smtClean="0"/>
              <a:t> java en code </a:t>
            </a:r>
            <a:r>
              <a:rPr lang="fr-FR" dirty="0" err="1" smtClean="0"/>
              <a:t>Dalvik</a:t>
            </a:r>
            <a:endParaRPr lang="fr-FR" dirty="0" smtClean="0"/>
          </a:p>
          <a:p>
            <a:r>
              <a:rPr lang="fr-FR" b="1" dirty="0" err="1" smtClean="0"/>
              <a:t>apkbuilder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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smtClean="0">
                <a:sym typeface="Wingdings" panose="05000000000000000000" pitchFamily="2" charset="2"/>
              </a:rPr>
              <a:t>C</a:t>
            </a:r>
            <a:r>
              <a:rPr lang="fr-FR" dirty="0" smtClean="0"/>
              <a:t>ompiler les sources d’une application </a:t>
            </a:r>
            <a:r>
              <a:rPr lang="fr-FR" dirty="0" err="1" smtClean="0"/>
              <a:t>Android</a:t>
            </a:r>
            <a:r>
              <a:rPr lang="fr-FR" dirty="0" smtClean="0"/>
              <a:t> pour constituer une </a:t>
            </a:r>
            <a:r>
              <a:rPr lang="fr-FR" dirty="0" err="1" smtClean="0"/>
              <a:t>archieve</a:t>
            </a:r>
            <a:r>
              <a:rPr lang="fr-FR" dirty="0" smtClean="0"/>
              <a:t> (.</a:t>
            </a:r>
            <a:r>
              <a:rPr lang="fr-FR" dirty="0" err="1" smtClean="0"/>
              <a:t>apk</a:t>
            </a:r>
            <a:r>
              <a:rPr lang="fr-FR" dirty="0" smtClean="0"/>
              <a:t>) directement installable sous un terminal </a:t>
            </a:r>
            <a:r>
              <a:rPr lang="fr-FR" dirty="0" err="1" smtClean="0"/>
              <a:t>Android</a:t>
            </a:r>
            <a:endParaRPr lang="fr-FR" dirty="0" smtClean="0"/>
          </a:p>
          <a:p>
            <a:r>
              <a:rPr lang="fr-FR" b="1" dirty="0" smtClean="0"/>
              <a:t>DDMS / Monitor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 Monitoring sur les activités du terminale </a:t>
            </a:r>
            <a:endParaRPr lang="fr-F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0360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53886" y="549829"/>
            <a:ext cx="7467600" cy="770971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Structure d’une application</a:t>
            </a:r>
            <a:endParaRPr lang="fr-FR" dirty="0"/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761" y="1694687"/>
            <a:ext cx="2220881" cy="408425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13</a:t>
            </a:fld>
            <a:endParaRPr kumimoji="0"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724458" y="1540799"/>
            <a:ext cx="2896568" cy="307777"/>
            <a:chOff x="724458" y="1540799"/>
            <a:chExt cx="2896568" cy="307777"/>
          </a:xfrm>
        </p:grpSpPr>
        <p:sp>
          <p:nvSpPr>
            <p:cNvPr id="9" name="TextBox 8"/>
            <p:cNvSpPr txBox="1"/>
            <p:nvPr/>
          </p:nvSpPr>
          <p:spPr>
            <a:xfrm>
              <a:off x="724458" y="1540799"/>
              <a:ext cx="1787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Nom de l’application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>
              <a:endCxn id="9" idx="3"/>
            </p:cNvCxnSpPr>
            <p:nvPr/>
          </p:nvCxnSpPr>
          <p:spPr>
            <a:xfrm flipH="1">
              <a:off x="2512128" y="1694687"/>
              <a:ext cx="1108898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762930" y="1962912"/>
            <a:ext cx="2992206" cy="524256"/>
            <a:chOff x="762930" y="1962912"/>
            <a:chExt cx="2992206" cy="524256"/>
          </a:xfrm>
        </p:grpSpPr>
        <p:sp>
          <p:nvSpPr>
            <p:cNvPr id="17" name="TextBox 16"/>
            <p:cNvSpPr txBox="1"/>
            <p:nvPr/>
          </p:nvSpPr>
          <p:spPr>
            <a:xfrm>
              <a:off x="762930" y="2179391"/>
              <a:ext cx="23198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Code Source de l’application 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21" name="Straight Arrow Connector 20"/>
            <p:cNvCxnSpPr>
              <a:endCxn id="17" idx="3"/>
            </p:cNvCxnSpPr>
            <p:nvPr/>
          </p:nvCxnSpPr>
          <p:spPr>
            <a:xfrm flipH="1">
              <a:off x="3082797" y="1962912"/>
              <a:ext cx="672339" cy="3703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Left Brace 21"/>
          <p:cNvSpPr/>
          <p:nvPr/>
        </p:nvSpPr>
        <p:spPr>
          <a:xfrm>
            <a:off x="3552444" y="2142274"/>
            <a:ext cx="202692" cy="48274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2" name="Group 51"/>
          <p:cNvGrpSpPr/>
          <p:nvPr/>
        </p:nvGrpSpPr>
        <p:grpSpPr>
          <a:xfrm>
            <a:off x="451104" y="2383648"/>
            <a:ext cx="3101340" cy="818835"/>
            <a:chOff x="451104" y="2383648"/>
            <a:chExt cx="3101340" cy="818835"/>
          </a:xfrm>
        </p:grpSpPr>
        <p:sp>
          <p:nvSpPr>
            <p:cNvPr id="23" name="TextBox 22"/>
            <p:cNvSpPr txBox="1"/>
            <p:nvPr/>
          </p:nvSpPr>
          <p:spPr>
            <a:xfrm>
              <a:off x="451104" y="2679263"/>
              <a:ext cx="23895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Dossier Android, On ne les touche pas!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25" name="Straight Arrow Connector 24"/>
            <p:cNvCxnSpPr>
              <a:stCxn id="22" idx="1"/>
              <a:endCxn id="23" idx="3"/>
            </p:cNvCxnSpPr>
            <p:nvPr/>
          </p:nvCxnSpPr>
          <p:spPr>
            <a:xfrm flipH="1">
              <a:off x="2840627" y="2383648"/>
              <a:ext cx="711817" cy="55722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611727" y="2940873"/>
            <a:ext cx="3119025" cy="605963"/>
            <a:chOff x="611727" y="2940873"/>
            <a:chExt cx="3119025" cy="605963"/>
          </a:xfrm>
        </p:grpSpPr>
        <p:sp>
          <p:nvSpPr>
            <p:cNvPr id="34" name="TextBox 33"/>
            <p:cNvSpPr txBox="1"/>
            <p:nvPr/>
          </p:nvSpPr>
          <p:spPr>
            <a:xfrm>
              <a:off x="611727" y="3239059"/>
              <a:ext cx="23262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Contient les fichiers compilés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Arrow Connector 35"/>
            <p:cNvCxnSpPr>
              <a:endCxn id="34" idx="3"/>
            </p:cNvCxnSpPr>
            <p:nvPr/>
          </p:nvCxnSpPr>
          <p:spPr>
            <a:xfrm flipH="1">
              <a:off x="2938006" y="2940873"/>
              <a:ext cx="792746" cy="45207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812102" y="3166910"/>
            <a:ext cx="2943034" cy="803074"/>
            <a:chOff x="812102" y="3166910"/>
            <a:chExt cx="2943034" cy="803074"/>
          </a:xfrm>
        </p:grpSpPr>
        <p:sp>
          <p:nvSpPr>
            <p:cNvPr id="37" name="TextBox 36"/>
            <p:cNvSpPr txBox="1"/>
            <p:nvPr/>
          </p:nvSpPr>
          <p:spPr>
            <a:xfrm>
              <a:off x="812102" y="3662207"/>
              <a:ext cx="19255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Librairies de références 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39" name="Straight Arrow Connector 38"/>
            <p:cNvCxnSpPr>
              <a:endCxn id="37" idx="3"/>
            </p:cNvCxnSpPr>
            <p:nvPr/>
          </p:nvCxnSpPr>
          <p:spPr>
            <a:xfrm flipH="1">
              <a:off x="2737629" y="3166910"/>
              <a:ext cx="1017507" cy="64918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/>
          <p:cNvGrpSpPr/>
          <p:nvPr/>
        </p:nvGrpSpPr>
        <p:grpSpPr>
          <a:xfrm>
            <a:off x="5205984" y="3239059"/>
            <a:ext cx="3121152" cy="2210765"/>
            <a:chOff x="5205984" y="3239059"/>
            <a:chExt cx="3121152" cy="2210765"/>
          </a:xfrm>
        </p:grpSpPr>
        <p:sp>
          <p:nvSpPr>
            <p:cNvPr id="42" name="Right Brace 41"/>
            <p:cNvSpPr/>
            <p:nvPr/>
          </p:nvSpPr>
          <p:spPr>
            <a:xfrm>
              <a:off x="5205984" y="3239059"/>
              <a:ext cx="365760" cy="2210765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915538" y="3662206"/>
              <a:ext cx="24115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Fichiers de ressources, images, interfaces, textes, styles ,….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45" name="Straight Arrow Connector 44"/>
            <p:cNvCxnSpPr>
              <a:endCxn id="43" idx="1"/>
            </p:cNvCxnSpPr>
            <p:nvPr/>
          </p:nvCxnSpPr>
          <p:spPr>
            <a:xfrm flipV="1">
              <a:off x="5571744" y="3923816"/>
              <a:ext cx="343794" cy="42062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611727" y="4344441"/>
            <a:ext cx="3338481" cy="1312647"/>
            <a:chOff x="611727" y="4344441"/>
            <a:chExt cx="3338481" cy="1312647"/>
          </a:xfrm>
        </p:grpSpPr>
        <p:sp>
          <p:nvSpPr>
            <p:cNvPr id="46" name="TextBox 45"/>
            <p:cNvSpPr txBox="1"/>
            <p:nvPr/>
          </p:nvSpPr>
          <p:spPr>
            <a:xfrm>
              <a:off x="611727" y="4344441"/>
              <a:ext cx="26613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Fichier de configuration de l’application 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48" name="Straight Arrow Connector 47"/>
            <p:cNvCxnSpPr>
              <a:endCxn id="46" idx="2"/>
            </p:cNvCxnSpPr>
            <p:nvPr/>
          </p:nvCxnSpPr>
          <p:spPr>
            <a:xfrm flipH="1" flipV="1">
              <a:off x="1942397" y="4867661"/>
              <a:ext cx="2007811" cy="78942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3809637" y="5831763"/>
            <a:ext cx="4922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Référence : http</a:t>
            </a:r>
            <a:r>
              <a:rPr lang="fr-FR" dirty="0">
                <a:solidFill>
                  <a:schemeClr val="tx1"/>
                </a:solidFill>
              </a:rPr>
              <a:t>://developer.android.com/tools/projects/index.html</a:t>
            </a:r>
          </a:p>
        </p:txBody>
      </p:sp>
    </p:spTree>
    <p:extLst>
      <p:ext uri="{BB962C8B-B14F-4D97-AF65-F5344CB8AC3E}">
        <p14:creationId xmlns:p14="http://schemas.microsoft.com/office/powerpoint/2010/main" val="23109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176" y="510903"/>
            <a:ext cx="7269480" cy="737326"/>
          </a:xfrm>
        </p:spPr>
        <p:txBody>
          <a:bodyPr>
            <a:normAutofit/>
          </a:bodyPr>
          <a:lstStyle/>
          <a:p>
            <a:r>
              <a:rPr lang="fr-FR" dirty="0"/>
              <a:t>Structure</a:t>
            </a:r>
            <a:r>
              <a:rPr lang="fr-FR" dirty="0"/>
              <a:t> d’une 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3774" y="1364344"/>
            <a:ext cx="6934853" cy="4873852"/>
          </a:xfrm>
        </p:spPr>
        <p:txBody>
          <a:bodyPr>
            <a:normAutofit fontScale="92500"/>
          </a:bodyPr>
          <a:lstStyle/>
          <a:p>
            <a:r>
              <a:rPr lang="fr-FR" b="1" dirty="0" smtClean="0"/>
              <a:t>Activité</a:t>
            </a:r>
            <a:r>
              <a:rPr lang="fr-FR" dirty="0" smtClean="0"/>
              <a:t> </a:t>
            </a:r>
            <a:r>
              <a:rPr lang="fr-FR" dirty="0"/>
              <a:t>(</a:t>
            </a:r>
            <a:r>
              <a:rPr lang="fr-FR" dirty="0" err="1" smtClean="0"/>
              <a:t>android.app.Activity</a:t>
            </a:r>
            <a:r>
              <a:rPr lang="fr-FR" dirty="0" smtClean="0"/>
              <a:t> </a:t>
            </a:r>
            <a:r>
              <a:rPr lang="fr-FR" dirty="0" smtClean="0"/>
              <a:t>) </a:t>
            </a:r>
            <a:r>
              <a:rPr lang="fr-FR" dirty="0" smtClean="0">
                <a:sym typeface="Wingdings" panose="05000000000000000000" pitchFamily="2" charset="2"/>
              </a:rPr>
              <a:t></a:t>
            </a:r>
            <a:r>
              <a:rPr lang="fr-FR" dirty="0" smtClean="0"/>
              <a:t> </a:t>
            </a:r>
            <a:r>
              <a:rPr lang="fr-FR" dirty="0" smtClean="0"/>
              <a:t>Programme </a:t>
            </a:r>
            <a:r>
              <a:rPr lang="fr-FR" dirty="0"/>
              <a:t>qui gère une interface graphique</a:t>
            </a:r>
          </a:p>
          <a:p>
            <a:r>
              <a:rPr lang="fr-FR" b="1" dirty="0" smtClean="0"/>
              <a:t>Service</a:t>
            </a:r>
            <a:r>
              <a:rPr lang="fr-FR" dirty="0" smtClean="0"/>
              <a:t> </a:t>
            </a:r>
            <a:r>
              <a:rPr lang="fr-FR" dirty="0"/>
              <a:t>(</a:t>
            </a:r>
            <a:r>
              <a:rPr lang="fr-FR" dirty="0" err="1" smtClean="0"/>
              <a:t>android.app.Service</a:t>
            </a:r>
            <a:r>
              <a:rPr lang="fr-FR" dirty="0" smtClean="0"/>
              <a:t>)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 </a:t>
            </a:r>
            <a:r>
              <a:rPr lang="fr-FR" dirty="0" smtClean="0"/>
              <a:t>Programme </a:t>
            </a:r>
            <a:r>
              <a:rPr lang="fr-FR" dirty="0"/>
              <a:t>qui fonctionne en tâche de fond sans interface</a:t>
            </a:r>
          </a:p>
          <a:p>
            <a:r>
              <a:rPr lang="fr-FR" b="1" dirty="0" smtClean="0"/>
              <a:t>Fournisseur </a:t>
            </a:r>
            <a:r>
              <a:rPr lang="fr-FR" b="1" dirty="0"/>
              <a:t>de contenu </a:t>
            </a:r>
            <a:r>
              <a:rPr lang="fr-FR" dirty="0"/>
              <a:t>(</a:t>
            </a:r>
            <a:r>
              <a:rPr lang="fr-FR" dirty="0" err="1" smtClean="0"/>
              <a:t>android.content.ContentProvider</a:t>
            </a:r>
            <a:r>
              <a:rPr lang="fr-FR" dirty="0" smtClean="0"/>
              <a:t>)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Partage </a:t>
            </a:r>
            <a:r>
              <a:rPr lang="fr-FR" dirty="0"/>
              <a:t>d’informations entre applications</a:t>
            </a:r>
          </a:p>
          <a:p>
            <a:r>
              <a:rPr lang="fr-FR" b="1" dirty="0" err="1"/>
              <a:t>C</a:t>
            </a:r>
            <a:r>
              <a:rPr lang="fr-FR" b="1" dirty="0" err="1" smtClean="0"/>
              <a:t>outeur</a:t>
            </a:r>
            <a:r>
              <a:rPr lang="fr-FR" b="1" dirty="0" smtClean="0"/>
              <a:t> </a:t>
            </a:r>
            <a:r>
              <a:rPr lang="fr-FR" b="1" dirty="0"/>
              <a:t>d’intention</a:t>
            </a:r>
            <a:r>
              <a:rPr lang="fr-FR" dirty="0"/>
              <a:t> </a:t>
            </a:r>
            <a:r>
              <a:rPr lang="fr-FR" dirty="0" smtClean="0"/>
              <a:t> </a:t>
            </a:r>
            <a:r>
              <a:rPr lang="fr-FR" dirty="0" smtClean="0"/>
              <a:t>(</a:t>
            </a:r>
            <a:r>
              <a:rPr lang="fr-FR" dirty="0" err="1"/>
              <a:t>android.content.BroadcastReceiver</a:t>
            </a:r>
            <a:r>
              <a:rPr lang="fr-FR" dirty="0"/>
              <a:t>)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Permet </a:t>
            </a:r>
            <a:r>
              <a:rPr lang="fr-FR" dirty="0"/>
              <a:t>à une application de récupérer des informations générales (</a:t>
            </a:r>
            <a:r>
              <a:rPr lang="fr-FR" dirty="0" smtClean="0"/>
              <a:t>réception d’un </a:t>
            </a:r>
            <a:r>
              <a:rPr lang="fr-FR" dirty="0"/>
              <a:t>SMS, batterie faible, …)</a:t>
            </a:r>
          </a:p>
          <a:p>
            <a:r>
              <a:rPr lang="fr-FR" b="1" dirty="0"/>
              <a:t>Eléments </a:t>
            </a:r>
            <a:r>
              <a:rPr lang="fr-FR" b="1" dirty="0" smtClean="0"/>
              <a:t>d’interaction</a:t>
            </a:r>
          </a:p>
          <a:p>
            <a:pPr lvl="1"/>
            <a:r>
              <a:rPr lang="fr-FR" dirty="0" smtClean="0"/>
              <a:t>Intention </a:t>
            </a:r>
            <a:r>
              <a:rPr lang="fr-FR" dirty="0"/>
              <a:t>(</a:t>
            </a:r>
            <a:r>
              <a:rPr lang="fr-FR" dirty="0" err="1"/>
              <a:t>android.content.Intent</a:t>
            </a:r>
            <a:r>
              <a:rPr lang="fr-FR" dirty="0"/>
              <a:t>) : permet à une application d’indiquer </a:t>
            </a:r>
            <a:r>
              <a:rPr lang="fr-FR" dirty="0" smtClean="0"/>
              <a:t>ce  qu’elle </a:t>
            </a:r>
            <a:r>
              <a:rPr lang="fr-FR" dirty="0"/>
              <a:t>sait faire ou de chercher un </a:t>
            </a:r>
            <a:r>
              <a:rPr lang="fr-FR" dirty="0" smtClean="0"/>
              <a:t>savoir-faire</a:t>
            </a:r>
          </a:p>
          <a:p>
            <a:pPr lvl="1"/>
            <a:r>
              <a:rPr lang="fr-FR" dirty="0" smtClean="0"/>
              <a:t>Filtre </a:t>
            </a:r>
            <a:r>
              <a:rPr lang="fr-FR" dirty="0"/>
              <a:t>d’intentions (&lt;</a:t>
            </a:r>
            <a:r>
              <a:rPr lang="fr-FR" dirty="0" err="1"/>
              <a:t>intent-filter</a:t>
            </a:r>
            <a:r>
              <a:rPr lang="fr-FR" dirty="0"/>
              <a:t>&gt; : permet de choisir la meilleure </a:t>
            </a:r>
            <a:r>
              <a:rPr lang="fr-FR" dirty="0" smtClean="0"/>
              <a:t>application pour </a:t>
            </a:r>
            <a:r>
              <a:rPr lang="fr-FR" dirty="0"/>
              <a:t>assurer un savoir-faire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14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3315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66354"/>
          </a:xfrm>
        </p:spPr>
        <p:txBody>
          <a:bodyPr>
            <a:normAutofit/>
          </a:bodyPr>
          <a:lstStyle/>
          <a:p>
            <a:pPr algn="ctr"/>
            <a:r>
              <a:rPr lang="fr-FR" dirty="0" err="1" smtClean="0"/>
              <a:t>Android</a:t>
            </a:r>
            <a:r>
              <a:rPr lang="fr-FR" dirty="0" smtClean="0"/>
              <a:t> </a:t>
            </a:r>
            <a:r>
              <a:rPr lang="fr-FR" dirty="0" err="1" smtClean="0"/>
              <a:t>Manifest</a:t>
            </a:r>
            <a:endParaRPr lang="fr-FR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946404" y="1436915"/>
            <a:ext cx="3360420" cy="4743224"/>
          </a:xfrm>
        </p:spPr>
        <p:txBody>
          <a:bodyPr>
            <a:normAutofit fontScale="55000" lnSpcReduction="20000"/>
          </a:bodyPr>
          <a:lstStyle/>
          <a:p>
            <a:r>
              <a:rPr lang="fr-FR" dirty="0" smtClean="0"/>
              <a:t>Définit </a:t>
            </a:r>
            <a:r>
              <a:rPr lang="fr-FR" dirty="0"/>
              <a:t>le nom de package de l’application; </a:t>
            </a:r>
          </a:p>
          <a:p>
            <a:r>
              <a:rPr lang="fr-FR" dirty="0"/>
              <a:t>Décrit les composantes de l’application: activités, services, fournisseurs de contenus…., il nomme les classes implémentant chacun de ces composants et propage leur capacité sur le système;</a:t>
            </a:r>
          </a:p>
          <a:p>
            <a:r>
              <a:rPr lang="fr-FR" dirty="0"/>
              <a:t>Détermine quel processus répond à une action donnée;</a:t>
            </a:r>
          </a:p>
          <a:p>
            <a:r>
              <a:rPr lang="fr-FR" dirty="0"/>
              <a:t>Déclare les permissions de l’application; </a:t>
            </a:r>
          </a:p>
          <a:p>
            <a:r>
              <a:rPr lang="fr-FR" dirty="0"/>
              <a:t>Déclare également les permissions que doivent avoir d’autres applications qui veulent interagir avec l’application qu’elle décrit;</a:t>
            </a:r>
          </a:p>
          <a:p>
            <a:pPr>
              <a:buFont typeface="Wingdings" pitchFamily="2" charset="2"/>
              <a:buChar char="è"/>
            </a:pPr>
            <a:endParaRPr lang="fr-FR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94860" y="1422401"/>
            <a:ext cx="3360420" cy="47577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latin typeface="Courier New"/>
              </a:rPr>
              <a:t>&lt;?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xml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FF0000"/>
                </a:solidFill>
                <a:latin typeface="Courier New"/>
              </a:rPr>
              <a:t>version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b="1" dirty="0" smtClean="0">
                <a:solidFill>
                  <a:srgbClr val="8000FF"/>
                </a:solidFill>
                <a:latin typeface="Courier New"/>
              </a:rPr>
              <a:t>1.0"</a:t>
            </a:r>
            <a:r>
              <a:rPr lang="fr-FR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encoding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"utf-8"</a:t>
            </a:r>
            <a:r>
              <a:rPr lang="fr-FR" dirty="0">
                <a:solidFill>
                  <a:srgbClr val="FF0000"/>
                </a:solidFill>
                <a:latin typeface="Courier New"/>
              </a:rPr>
              <a:t>?&gt;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manifest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xmlns:android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b="1" u="sng" dirty="0">
                <a:solidFill>
                  <a:srgbClr val="8000FF"/>
                </a:solidFill>
                <a:latin typeface="Courier New"/>
              </a:rPr>
              <a:t>http://schemas.android.com/</a:t>
            </a:r>
            <a:r>
              <a:rPr lang="fr-FR" b="1" u="sng" dirty="0" err="1">
                <a:solidFill>
                  <a:srgbClr val="8000FF"/>
                </a:solidFill>
                <a:latin typeface="Courier New"/>
              </a:rPr>
              <a:t>apk</a:t>
            </a:r>
            <a:r>
              <a:rPr lang="fr-FR" b="1" u="sng" dirty="0">
                <a:solidFill>
                  <a:srgbClr val="8000FF"/>
                </a:solidFill>
                <a:latin typeface="Courier New"/>
              </a:rPr>
              <a:t>/</a:t>
            </a:r>
            <a:r>
              <a:rPr lang="fr-FR" b="1" u="sng" dirty="0" err="1">
                <a:solidFill>
                  <a:srgbClr val="8000FF"/>
                </a:solidFill>
                <a:latin typeface="Courier New"/>
              </a:rPr>
              <a:t>res</a:t>
            </a:r>
            <a:r>
              <a:rPr lang="fr-FR" b="1" u="sng" dirty="0">
                <a:solidFill>
                  <a:srgbClr val="8000FF"/>
                </a:solidFill>
                <a:latin typeface="Courier New"/>
              </a:rPr>
              <a:t>/</a:t>
            </a:r>
            <a:r>
              <a:rPr lang="fr-FR" b="1" u="sng" dirty="0" err="1">
                <a:solidFill>
                  <a:srgbClr val="8000FF"/>
                </a:solidFill>
                <a:latin typeface="Courier New"/>
              </a:rPr>
              <a:t>android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FF0000"/>
                </a:solidFill>
                <a:latin typeface="Courier New"/>
              </a:rPr>
              <a:t>package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ht.solutions.android.whereami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android:versionCode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"1"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android:versionName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"1.0"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uses-permission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android:name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android.permission.ACCESS_FINE_LOCATION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uses-permission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android:name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android.permission.INTERNET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application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android:label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"@string/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app_name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android:icon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"@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drawable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/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ic_launcher</a:t>
            </a:r>
            <a:r>
              <a:rPr lang="fr-FR" b="1" dirty="0" smtClean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 smtClean="0">
                <a:solidFill>
                  <a:srgbClr val="0000FF"/>
                </a:solidFill>
                <a:latin typeface="Courier New"/>
              </a:rPr>
              <a:t>&gt;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activity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android:name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"Home"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android:label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"@string/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app_name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intent-filter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&lt;action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android:name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android.intent.action.MAIN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category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android:name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android.intent.category.LAUNCHER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intent-filter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activity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application&gt;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manifest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&gt;</a:t>
            </a:r>
            <a:endParaRPr lang="fr-FR" dirty="0">
              <a:effectLst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à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15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496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6690" y="568960"/>
            <a:ext cx="7269480" cy="795383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Activité (</a:t>
            </a:r>
            <a:r>
              <a:rPr lang="fr-FR" dirty="0" err="1" smtClean="0"/>
              <a:t>Activity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483432" y="1451429"/>
            <a:ext cx="7094510" cy="4714195"/>
          </a:xfrm>
        </p:spPr>
        <p:txBody>
          <a:bodyPr>
            <a:normAutofit/>
          </a:bodyPr>
          <a:lstStyle/>
          <a:p>
            <a:r>
              <a:rPr lang="fr-FR" dirty="0" smtClean="0"/>
              <a:t>Une activité décrit les actions que peuvent effectuer un utilisateur.  Elles sont destinées à interagir avec l’utilisateur</a:t>
            </a:r>
            <a:endParaRPr lang="fr-FR" dirty="0"/>
          </a:p>
          <a:p>
            <a:r>
              <a:rPr lang="fr-FR" dirty="0" smtClean="0">
                <a:solidFill>
                  <a:srgbClr val="111111"/>
                </a:solidFill>
              </a:rPr>
              <a:t>Classe héritant de la classe </a:t>
            </a:r>
            <a:r>
              <a:rPr lang="fr-FR" dirty="0" err="1" smtClean="0">
                <a:solidFill>
                  <a:srgbClr val="111111"/>
                </a:solidFill>
              </a:rPr>
              <a:t>Activity</a:t>
            </a:r>
            <a:r>
              <a:rPr lang="fr-FR" dirty="0" smtClean="0">
                <a:solidFill>
                  <a:srgbClr val="111111"/>
                </a:solidFill>
              </a:rPr>
              <a:t> d’</a:t>
            </a:r>
            <a:r>
              <a:rPr lang="fr-FR" dirty="0" err="1" smtClean="0">
                <a:solidFill>
                  <a:srgbClr val="111111"/>
                </a:solidFill>
              </a:rPr>
              <a:t>Android</a:t>
            </a:r>
            <a:r>
              <a:rPr lang="fr-FR" dirty="0" smtClean="0">
                <a:solidFill>
                  <a:srgbClr val="111111"/>
                </a:solidFill>
              </a:rPr>
              <a:t> </a:t>
            </a:r>
          </a:p>
          <a:p>
            <a:r>
              <a:rPr lang="fr-FR" dirty="0" smtClean="0">
                <a:solidFill>
                  <a:srgbClr val="111111"/>
                </a:solidFill>
              </a:rPr>
              <a:t>Doit être déclarée dans le </a:t>
            </a:r>
            <a:r>
              <a:rPr lang="fr-FR" dirty="0" err="1" smtClean="0">
                <a:solidFill>
                  <a:srgbClr val="111111"/>
                </a:solidFill>
              </a:rPr>
              <a:t>Manifest</a:t>
            </a:r>
            <a:r>
              <a:rPr lang="fr-FR" dirty="0" smtClean="0">
                <a:solidFill>
                  <a:srgbClr val="111111"/>
                </a:solidFill>
              </a:rPr>
              <a:t> pour être visible par le système</a:t>
            </a:r>
          </a:p>
          <a:p>
            <a:r>
              <a:rPr lang="fr-FR" dirty="0" smtClean="0">
                <a:solidFill>
                  <a:srgbClr val="111111"/>
                </a:solidFill>
              </a:rPr>
              <a:t>Ne peut être instanciée directement, cette tache se fait par le système </a:t>
            </a:r>
          </a:p>
          <a:p>
            <a:endParaRPr lang="fr-FR" dirty="0">
              <a:solidFill>
                <a:srgbClr val="111111"/>
              </a:solidFill>
            </a:endParaRPr>
          </a:p>
          <a:p>
            <a:pPr marL="0" indent="0">
              <a:buNone/>
            </a:pPr>
            <a:endParaRPr lang="fr-FR" dirty="0" smtClean="0">
              <a:solidFill>
                <a:srgbClr val="111111"/>
              </a:solidFill>
            </a:endParaRPr>
          </a:p>
          <a:p>
            <a:r>
              <a:rPr lang="fr-FR" dirty="0" smtClean="0">
                <a:solidFill>
                  <a:srgbClr val="111111"/>
                </a:solidFill>
              </a:rPr>
              <a:t>L’instanciation d’une activité se fait par les intentions </a:t>
            </a:r>
            <a:endParaRPr lang="fr-FR" dirty="0">
              <a:solidFill>
                <a:srgbClr val="11111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16</a:t>
            </a:fld>
            <a:endParaRPr kumimoji="0" lang="en-US"/>
          </a:p>
        </p:txBody>
      </p:sp>
      <p:sp>
        <p:nvSpPr>
          <p:cNvPr id="3" name="Rectangle 2"/>
          <p:cNvSpPr/>
          <p:nvPr/>
        </p:nvSpPr>
        <p:spPr>
          <a:xfrm>
            <a:off x="3106058" y="4078515"/>
            <a:ext cx="3526971" cy="5515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Activity</a:t>
            </a:r>
            <a:r>
              <a:rPr lang="fr-FR" dirty="0" smtClean="0"/>
              <a:t> a = new </a:t>
            </a:r>
            <a:r>
              <a:rPr lang="fr-FR" dirty="0" err="1" smtClean="0"/>
              <a:t>Activity</a:t>
            </a:r>
            <a:r>
              <a:rPr lang="fr-FR" dirty="0" smtClean="0"/>
              <a:t>();</a:t>
            </a:r>
            <a:endParaRPr lang="fr-FR" dirty="0"/>
          </a:p>
        </p:txBody>
      </p:sp>
      <p:sp>
        <p:nvSpPr>
          <p:cNvPr id="7" name="Multiply 6"/>
          <p:cNvSpPr/>
          <p:nvPr/>
        </p:nvSpPr>
        <p:spPr>
          <a:xfrm>
            <a:off x="3926114" y="3817256"/>
            <a:ext cx="1886857" cy="1074057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73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0" y="506286"/>
            <a:ext cx="7467600" cy="542226"/>
          </a:xfrm>
        </p:spPr>
        <p:txBody>
          <a:bodyPr>
            <a:noAutofit/>
          </a:bodyPr>
          <a:lstStyle/>
          <a:p>
            <a:pPr algn="ctr"/>
            <a:r>
              <a:rPr lang="fr-FR" dirty="0" smtClean="0"/>
              <a:t>Activité /cycle de vie</a:t>
            </a:r>
            <a:endParaRPr lang="fr-FR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381" y="1046234"/>
            <a:ext cx="4241919" cy="548224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à Android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17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4083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0" y="506286"/>
            <a:ext cx="7467600" cy="54222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Activité / </a:t>
            </a:r>
            <a:r>
              <a:rPr lang="fr-FR" dirty="0" smtClean="0"/>
              <a:t>Création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à Android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18</a:t>
            </a:fld>
            <a:endParaRPr kumimoji="0" lang="en-US" dirty="0"/>
          </a:p>
        </p:txBody>
      </p:sp>
      <p:graphicFrame>
        <p:nvGraphicFramePr>
          <p:cNvPr id="6" name="Content Placeholder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763481"/>
              </p:ext>
            </p:extLst>
          </p:nvPr>
        </p:nvGraphicFramePr>
        <p:xfrm>
          <a:off x="849992" y="1378630"/>
          <a:ext cx="7922331" cy="5283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Document" r:id="rId4" imgW="6094080" imgH="4064040" progId="Word.OpenDocumentText.12">
                  <p:embed/>
                </p:oleObj>
              </mc:Choice>
              <mc:Fallback>
                <p:oleObj name="Document" r:id="rId4" imgW="6094080" imgH="40640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9992" y="1378630"/>
                        <a:ext cx="7922331" cy="52834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397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93147" y="554446"/>
            <a:ext cx="7269480" cy="679268"/>
          </a:xfrm>
        </p:spPr>
        <p:txBody>
          <a:bodyPr/>
          <a:lstStyle/>
          <a:p>
            <a:pPr algn="ctr"/>
            <a:r>
              <a:rPr lang="fr-FR" dirty="0" smtClean="0"/>
              <a:t>Contexte (</a:t>
            </a:r>
            <a:r>
              <a:rPr lang="fr-FR" dirty="0" err="1" smtClean="0"/>
              <a:t>Context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46404" y="1553029"/>
            <a:ext cx="7065482" cy="462710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itchFamily="2" charset="2"/>
              </a:rPr>
              <a:t>Interface fournissant des informations globales sur l’environnement de l’application: </a:t>
            </a:r>
          </a:p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itchFamily="2" charset="2"/>
              </a:rPr>
              <a:t>C’est une classe abstraite implémentée par  le système </a:t>
            </a:r>
            <a:r>
              <a:rPr lang="fr-FR" dirty="0" err="1" smtClean="0">
                <a:sym typeface="Wingdings" pitchFamily="2" charset="2"/>
              </a:rPr>
              <a:t>Android</a:t>
            </a:r>
            <a:r>
              <a:rPr lang="fr-FR" dirty="0" smtClean="0">
                <a:sym typeface="Wingdings" pitchFamily="2" charset="2"/>
              </a:rPr>
              <a:t> </a:t>
            </a:r>
          </a:p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itchFamily="2" charset="2"/>
              </a:rPr>
              <a:t>Il permet d’accéder aux principales ressources de l’application </a:t>
            </a:r>
          </a:p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itchFamily="2" charset="2"/>
              </a:rPr>
              <a:t>Obtenir le contexte courant d’une application</a:t>
            </a:r>
          </a:p>
          <a:p>
            <a:pPr lvl="1">
              <a:buFont typeface="Wingdings" pitchFamily="2" charset="2"/>
              <a:buChar char="è"/>
            </a:pPr>
            <a:r>
              <a:rPr lang="fr-FR" dirty="0" err="1" smtClean="0">
                <a:sym typeface="Wingdings" pitchFamily="2" charset="2"/>
              </a:rPr>
              <a:t>Context</a:t>
            </a:r>
            <a:r>
              <a:rPr lang="fr-FR" dirty="0" smtClean="0">
                <a:sym typeface="Wingdings" pitchFamily="2" charset="2"/>
              </a:rPr>
              <a:t> c = </a:t>
            </a:r>
            <a:r>
              <a:rPr lang="fr-FR" dirty="0" err="1" smtClean="0">
                <a:sym typeface="Wingdings" pitchFamily="2" charset="2"/>
              </a:rPr>
              <a:t>getApplicationContext</a:t>
            </a:r>
            <a:r>
              <a:rPr lang="fr-FR" dirty="0" smtClean="0">
                <a:sym typeface="Wingdings" pitchFamily="2" charset="2"/>
              </a:rPr>
              <a:t>(): Contexte global de l’application</a:t>
            </a:r>
          </a:p>
          <a:p>
            <a:pPr lvl="1">
              <a:buFont typeface="Wingdings" pitchFamily="2" charset="2"/>
              <a:buChar char="è"/>
            </a:pPr>
            <a:r>
              <a:rPr lang="fr-FR" dirty="0" err="1" smtClean="0">
                <a:sym typeface="Wingdings" pitchFamily="2" charset="2"/>
              </a:rPr>
              <a:t>Context</a:t>
            </a:r>
            <a:r>
              <a:rPr lang="fr-FR" dirty="0" smtClean="0">
                <a:sym typeface="Wingdings" pitchFamily="2" charset="2"/>
              </a:rPr>
              <a:t> c = </a:t>
            </a:r>
            <a:r>
              <a:rPr lang="fr-FR" dirty="0" err="1" smtClean="0">
                <a:sym typeface="Wingdings" pitchFamily="2" charset="2"/>
              </a:rPr>
              <a:t>Activity.this</a:t>
            </a:r>
            <a:r>
              <a:rPr lang="fr-FR" dirty="0" smtClean="0">
                <a:sym typeface="Wingdings" pitchFamily="2" charset="2"/>
              </a:rPr>
              <a:t>, </a:t>
            </a:r>
            <a:r>
              <a:rPr lang="fr-FR" dirty="0" err="1" smtClean="0">
                <a:sym typeface="Wingdings" pitchFamily="2" charset="2"/>
              </a:rPr>
              <a:t>getContext</a:t>
            </a:r>
            <a:r>
              <a:rPr lang="fr-FR" dirty="0" smtClean="0">
                <a:sym typeface="Wingdings" pitchFamily="2" charset="2"/>
              </a:rPr>
              <a:t>(): Contexte d’une activité ou un service</a:t>
            </a:r>
            <a:endParaRPr lang="fr-FR" dirty="0" smtClean="0">
              <a:sym typeface="Wingdings" pitchFamily="2" charset="2"/>
            </a:endParaRPr>
          </a:p>
          <a:p>
            <a:pPr lvl="1">
              <a:buFont typeface="Wingdings" pitchFamily="2" charset="2"/>
              <a:buChar char="è"/>
            </a:pPr>
            <a:endParaRPr lang="fr-FR" dirty="0" smtClean="0">
              <a:sym typeface="Wingdings" pitchFamily="2" charset="2"/>
            </a:endParaRPr>
          </a:p>
          <a:p>
            <a:pPr marL="0" indent="0">
              <a:buNone/>
            </a:pPr>
            <a:endParaRPr lang="fr-FR" dirty="0" smtClean="0">
              <a:sym typeface="Wingdings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19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64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93147" y="554446"/>
            <a:ext cx="7269480" cy="867954"/>
          </a:xfrm>
        </p:spPr>
        <p:txBody>
          <a:bodyPr/>
          <a:lstStyle/>
          <a:p>
            <a:pPr algn="ctr"/>
            <a:r>
              <a:rPr lang="fr-FR" dirty="0" smtClean="0"/>
              <a:t>Les Intentions (</a:t>
            </a:r>
            <a:r>
              <a:rPr lang="fr-FR" dirty="0" err="1" smtClean="0"/>
              <a:t>Intent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46404" y="1553029"/>
            <a:ext cx="7065482" cy="46271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ym typeface="Wingdings" pitchFamily="2" charset="2"/>
              </a:rPr>
              <a:t>Description abstraite d’une action à exécuter:  </a:t>
            </a:r>
            <a:endParaRPr lang="fr-FR" dirty="0">
              <a:sym typeface="Wingdings" pitchFamily="2" charset="2"/>
            </a:endParaRPr>
          </a:p>
          <a:p>
            <a:pPr marL="0" indent="0">
              <a:buNone/>
            </a:pPr>
            <a:r>
              <a:rPr lang="fr-FR" b="1" dirty="0" smtClean="0">
                <a:sym typeface="Wingdings" pitchFamily="2" charset="2"/>
              </a:rPr>
              <a:t>Action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smtClean="0">
                <a:sym typeface="Wingdings" pitchFamily="2" charset="2"/>
              </a:rPr>
              <a:t>: </a:t>
            </a:r>
            <a:r>
              <a:rPr lang="fr-FR" dirty="0" smtClean="0">
                <a:sym typeface="Wingdings" pitchFamily="2" charset="2"/>
              </a:rPr>
              <a:t> Action à exécuter </a:t>
            </a:r>
          </a:p>
          <a:p>
            <a:pPr marL="0" indent="0">
              <a:buNone/>
            </a:pPr>
            <a:r>
              <a:rPr lang="fr-FR" b="1" dirty="0" smtClean="0">
                <a:sym typeface="Wingdings" pitchFamily="2" charset="2"/>
              </a:rPr>
              <a:t>Data</a:t>
            </a:r>
            <a:r>
              <a:rPr lang="fr-FR" dirty="0" smtClean="0">
                <a:sym typeface="Wingdings" pitchFamily="2" charset="2"/>
              </a:rPr>
              <a:t> : Données sur lesquelles l’action va opérer</a:t>
            </a:r>
            <a:endParaRPr lang="fr-FR" dirty="0" smtClean="0">
              <a:sym typeface="Wingdings" pitchFamily="2" charset="2"/>
            </a:endParaRPr>
          </a:p>
          <a:p>
            <a:pPr marL="0" indent="0">
              <a:buNone/>
            </a:pPr>
            <a:r>
              <a:rPr lang="fr-FR" dirty="0" smtClean="0">
                <a:sym typeface="Wingdings" pitchFamily="2" charset="2"/>
              </a:rPr>
              <a:t>Exemple : </a:t>
            </a:r>
            <a:r>
              <a:rPr lang="fr-FR" dirty="0" err="1" smtClean="0">
                <a:sym typeface="Wingdings" pitchFamily="2" charset="2"/>
              </a:rPr>
              <a:t>Action_DIAL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smtClean="0">
                <a:sym typeface="Wingdings" pitchFamily="2" charset="2"/>
                <a:hlinkClick r:id="rId2"/>
              </a:rPr>
              <a:t>tel:0641xxxx</a:t>
            </a:r>
            <a:endParaRPr lang="fr-FR" dirty="0" smtClean="0">
              <a:sym typeface="Wingdings" pitchFamily="2" charset="2"/>
            </a:endParaRPr>
          </a:p>
          <a:p>
            <a:pPr marL="0" indent="0">
              <a:buNone/>
            </a:pPr>
            <a:r>
              <a:rPr lang="fr-FR" dirty="0" smtClean="0">
                <a:sym typeface="Wingdings" pitchFamily="2" charset="2"/>
              </a:rPr>
              <a:t>Autres attributs : </a:t>
            </a:r>
          </a:p>
          <a:p>
            <a:pPr marL="0" indent="0">
              <a:buNone/>
            </a:pPr>
            <a:r>
              <a:rPr lang="fr-FR" b="1" dirty="0" err="1" smtClean="0">
                <a:sym typeface="Wingdings" pitchFamily="2" charset="2"/>
              </a:rPr>
              <a:t>Category</a:t>
            </a:r>
            <a:r>
              <a:rPr lang="fr-FR" dirty="0" smtClean="0">
                <a:sym typeface="Wingdings" pitchFamily="2" charset="2"/>
              </a:rPr>
              <a:t> : Précise la catégorie de l’activité demandée </a:t>
            </a:r>
          </a:p>
          <a:p>
            <a:pPr marL="0" indent="0">
              <a:buNone/>
            </a:pPr>
            <a:r>
              <a:rPr lang="fr-FR" b="1" dirty="0" smtClean="0">
                <a:sym typeface="Wingdings" pitchFamily="2" charset="2"/>
              </a:rPr>
              <a:t>Type</a:t>
            </a:r>
            <a:r>
              <a:rPr lang="fr-FR" dirty="0" smtClean="0">
                <a:sym typeface="Wingdings" pitchFamily="2" charset="2"/>
              </a:rPr>
              <a:t>: Préciser le type de contenus des données de l’intention </a:t>
            </a:r>
          </a:p>
          <a:p>
            <a:pPr marL="0" indent="0">
              <a:buNone/>
            </a:pPr>
            <a:r>
              <a:rPr lang="fr-FR" b="1" dirty="0" smtClean="0">
                <a:sym typeface="Wingdings" pitchFamily="2" charset="2"/>
              </a:rPr>
              <a:t>Extras</a:t>
            </a:r>
            <a:r>
              <a:rPr lang="fr-FR" dirty="0" smtClean="0">
                <a:sym typeface="Wingdings" pitchFamily="2" charset="2"/>
              </a:rPr>
              <a:t> : Informations additionnelles envoyées à l’action (envoie d’un email, par exemple)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20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26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64119" y="554446"/>
            <a:ext cx="7269480" cy="867954"/>
          </a:xfrm>
        </p:spPr>
        <p:txBody>
          <a:bodyPr/>
          <a:lstStyle/>
          <a:p>
            <a:pPr algn="ctr"/>
            <a:r>
              <a:rPr lang="fr-FR" dirty="0" smtClean="0"/>
              <a:t>Résolution d’intention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46404" y="1553029"/>
            <a:ext cx="7065482" cy="46271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Il existe deux principaux types d’intentions : </a:t>
            </a:r>
          </a:p>
          <a:p>
            <a:pPr>
              <a:buFont typeface="Wingdings" pitchFamily="2" charset="2"/>
              <a:buChar char="è"/>
            </a:pPr>
            <a:r>
              <a:rPr lang="fr-FR" b="1" dirty="0" smtClean="0">
                <a:sym typeface="Wingdings" panose="05000000000000000000" pitchFamily="2" charset="2"/>
              </a:rPr>
              <a:t>Explicite</a:t>
            </a:r>
            <a:r>
              <a:rPr lang="fr-FR" dirty="0" smtClean="0">
                <a:sym typeface="Wingdings" panose="05000000000000000000" pitchFamily="2" charset="2"/>
              </a:rPr>
              <a:t> : Spécifie les composants qui précisent la classe exacte qui doit être exécutée</a:t>
            </a:r>
            <a:r>
              <a:rPr lang="fr-FR" dirty="0" smtClean="0">
                <a:sym typeface="Wingdings" panose="05000000000000000000" pitchFamily="2" charset="2"/>
              </a:rPr>
              <a:t> (</a:t>
            </a:r>
            <a:r>
              <a:rPr lang="fr-FR" dirty="0" err="1" smtClean="0">
                <a:sym typeface="Wingdings" panose="05000000000000000000" pitchFamily="2" charset="2"/>
              </a:rPr>
              <a:t>setComponant</a:t>
            </a:r>
            <a:r>
              <a:rPr lang="fr-FR" dirty="0" smtClean="0">
                <a:sym typeface="Wingdings" panose="05000000000000000000" pitchFamily="2" charset="2"/>
              </a:rPr>
              <a:t> (nom) ou </a:t>
            </a:r>
            <a:r>
              <a:rPr lang="fr-FR" dirty="0" err="1" smtClean="0">
                <a:sym typeface="Wingdings" panose="05000000000000000000" pitchFamily="2" charset="2"/>
              </a:rPr>
              <a:t>setClass</a:t>
            </a:r>
            <a:r>
              <a:rPr lang="fr-FR" dirty="0" smtClean="0">
                <a:sym typeface="Wingdings" panose="05000000000000000000" pitchFamily="2" charset="2"/>
              </a:rPr>
              <a:t>(</a:t>
            </a:r>
            <a:r>
              <a:rPr lang="fr-FR" dirty="0" err="1" smtClean="0">
                <a:sym typeface="Wingdings" panose="05000000000000000000" pitchFamily="2" charset="2"/>
              </a:rPr>
              <a:t>context</a:t>
            </a:r>
            <a:r>
              <a:rPr lang="fr-FR" dirty="0" smtClean="0">
                <a:sym typeface="Wingdings" panose="05000000000000000000" pitchFamily="2" charset="2"/>
              </a:rPr>
              <a:t>, class))</a:t>
            </a:r>
          </a:p>
          <a:p>
            <a:pPr>
              <a:buFont typeface="Wingdings" pitchFamily="2" charset="2"/>
              <a:buChar char="è"/>
            </a:pPr>
            <a:r>
              <a:rPr lang="fr-FR" b="1" dirty="0" smtClean="0">
                <a:sym typeface="Wingdings" panose="05000000000000000000" pitchFamily="2" charset="2"/>
              </a:rPr>
              <a:t>Implicite</a:t>
            </a:r>
            <a:r>
              <a:rPr lang="fr-FR" dirty="0" smtClean="0">
                <a:sym typeface="Wingdings" panose="05000000000000000000" pitchFamily="2" charset="2"/>
              </a:rPr>
              <a:t> : Ne spécifie pas le composant mais fournit assez d’informations permettant au système de </a:t>
            </a:r>
            <a:r>
              <a:rPr lang="fr-FR" dirty="0" err="1" smtClean="0">
                <a:sym typeface="Wingdings" panose="05000000000000000000" pitchFamily="2" charset="2"/>
              </a:rPr>
              <a:t>determiner</a:t>
            </a:r>
            <a:r>
              <a:rPr lang="fr-FR" dirty="0" smtClean="0">
                <a:sym typeface="Wingdings" panose="05000000000000000000" pitchFamily="2" charset="2"/>
              </a:rPr>
              <a:t> les composants nécessaires correspondant à cette action.</a:t>
            </a:r>
          </a:p>
          <a:p>
            <a:pPr>
              <a:buFont typeface="Wingdings" pitchFamily="2" charset="2"/>
              <a:buChar char="è"/>
            </a:pPr>
            <a:endParaRPr lang="fr-FR" dirty="0" smtClean="0">
              <a:sym typeface="Wingdings" panose="05000000000000000000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à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21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71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78632" y="641531"/>
            <a:ext cx="7269480" cy="63572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Méthodes de la classe </a:t>
            </a:r>
            <a:r>
              <a:rPr lang="fr-FR" dirty="0" err="1"/>
              <a:t>Intent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946404" y="1407886"/>
            <a:ext cx="3360420" cy="494642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2000" b="1" dirty="0"/>
              <a:t>Construction</a:t>
            </a:r>
          </a:p>
          <a:p>
            <a:pPr>
              <a:lnSpc>
                <a:spcPct val="100000"/>
              </a:lnSpc>
            </a:pPr>
            <a:r>
              <a:rPr lang="fr-FR" sz="2000" dirty="0"/>
              <a:t>– </a:t>
            </a:r>
            <a:r>
              <a:rPr lang="fr-FR" sz="2000" dirty="0" err="1"/>
              <a:t>Intent</a:t>
            </a:r>
            <a:r>
              <a:rPr lang="fr-FR" sz="2000" dirty="0"/>
              <a:t>(String) : avec action</a:t>
            </a:r>
          </a:p>
          <a:p>
            <a:pPr>
              <a:lnSpc>
                <a:spcPct val="100000"/>
              </a:lnSpc>
            </a:pPr>
            <a:r>
              <a:rPr lang="fr-FR" sz="2000" dirty="0"/>
              <a:t>– </a:t>
            </a:r>
            <a:r>
              <a:rPr lang="fr-FR" sz="2000" dirty="0" err="1"/>
              <a:t>Intent</a:t>
            </a:r>
            <a:r>
              <a:rPr lang="fr-FR" sz="2000" dirty="0"/>
              <a:t>(String, Uri) :avec action et Uri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2000" b="1" dirty="0" smtClean="0"/>
              <a:t>Ajout </a:t>
            </a:r>
            <a:r>
              <a:rPr lang="fr-FR" sz="2000" b="1" dirty="0"/>
              <a:t>de catégorie</a:t>
            </a:r>
          </a:p>
          <a:p>
            <a:pPr>
              <a:lnSpc>
                <a:spcPct val="100000"/>
              </a:lnSpc>
            </a:pPr>
            <a:r>
              <a:rPr lang="fr-FR" sz="2000" dirty="0"/>
              <a:t>– </a:t>
            </a:r>
            <a:r>
              <a:rPr lang="fr-FR" sz="2000" dirty="0" err="1"/>
              <a:t>addCategory</a:t>
            </a:r>
            <a:r>
              <a:rPr lang="fr-FR" sz="2000" dirty="0"/>
              <a:t>(String) ajoute une catégorie</a:t>
            </a:r>
          </a:p>
          <a:p>
            <a:pPr>
              <a:lnSpc>
                <a:spcPct val="100000"/>
              </a:lnSpc>
            </a:pPr>
            <a:r>
              <a:rPr lang="fr-FR" sz="2000" dirty="0"/>
              <a:t>– </a:t>
            </a:r>
            <a:r>
              <a:rPr lang="fr-FR" sz="2000" dirty="0" err="1"/>
              <a:t>setDataAndType</a:t>
            </a:r>
            <a:r>
              <a:rPr lang="fr-FR" sz="2000" dirty="0"/>
              <a:t>(Uri, String) définit l’Uri et le type mime des </a:t>
            </a:r>
            <a:r>
              <a:rPr lang="fr-FR" sz="2000" dirty="0" smtClean="0"/>
              <a:t>données</a:t>
            </a:r>
            <a:endParaRPr lang="fr-FR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80345" y="1407886"/>
            <a:ext cx="3360420" cy="49028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b="1" dirty="0" smtClean="0"/>
              <a:t>Paramètres</a:t>
            </a:r>
            <a:endParaRPr lang="fr-FR" sz="2000" b="1" dirty="0"/>
          </a:p>
          <a:p>
            <a:pPr marL="0" indent="0">
              <a:buNone/>
            </a:pPr>
            <a:r>
              <a:rPr lang="fr-FR" sz="2000" dirty="0"/>
              <a:t>– </a:t>
            </a:r>
            <a:r>
              <a:rPr lang="fr-FR" sz="2000" dirty="0" err="1"/>
              <a:t>putExtra</a:t>
            </a:r>
            <a:r>
              <a:rPr lang="fr-FR" sz="2000" dirty="0"/>
              <a:t>(nom, valeur) ajoute un paramètre associé à un nom</a:t>
            </a:r>
          </a:p>
          <a:p>
            <a:pPr marL="0" indent="0">
              <a:buNone/>
            </a:pPr>
            <a:r>
              <a:rPr lang="fr-FR" sz="2000" dirty="0"/>
              <a:t>– </a:t>
            </a:r>
            <a:r>
              <a:rPr lang="fr-FR" sz="2000" dirty="0" err="1"/>
              <a:t>getxxxExtra</a:t>
            </a:r>
            <a:r>
              <a:rPr lang="fr-FR" sz="2000" dirty="0"/>
              <a:t>(nom) renvoie le paramètres correspondant au nom (xxx dépend du</a:t>
            </a:r>
          </a:p>
          <a:p>
            <a:pPr marL="0" indent="0">
              <a:buNone/>
            </a:pPr>
            <a:r>
              <a:rPr lang="fr-FR" sz="2000" dirty="0"/>
              <a:t>type de paramètre : Int, String, </a:t>
            </a:r>
            <a:r>
              <a:rPr lang="fr-FR" sz="2000" dirty="0" err="1"/>
              <a:t>StringArray</a:t>
            </a:r>
            <a:r>
              <a:rPr lang="fr-FR" sz="2000" dirty="0"/>
              <a:t> …)</a:t>
            </a:r>
            <a:endParaRPr lang="fr-FR" sz="2000" dirty="0">
              <a:sym typeface="Wingdings" pitchFamily="2" charset="2"/>
            </a:endParaRPr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22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04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22176" y="568960"/>
            <a:ext cx="7269480" cy="809897"/>
          </a:xfrm>
        </p:spPr>
        <p:txBody>
          <a:bodyPr/>
          <a:lstStyle/>
          <a:p>
            <a:pPr algn="ctr"/>
            <a:r>
              <a:rPr lang="fr-FR" dirty="0" smtClean="0"/>
              <a:t>Quelques valeurs prédéfinies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46403" y="1407887"/>
            <a:ext cx="7326739" cy="477225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/>
              <a:t>Actions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android.intent.action.CALL</a:t>
            </a:r>
            <a:r>
              <a:rPr lang="fr-FR" dirty="0"/>
              <a:t> appel téléphonique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android.intent.action.EDIT</a:t>
            </a:r>
            <a:r>
              <a:rPr lang="fr-FR" dirty="0">
                <a:solidFill>
                  <a:srgbClr val="00B0F0"/>
                </a:solidFill>
              </a:rPr>
              <a:t> </a:t>
            </a:r>
            <a:r>
              <a:rPr lang="fr-FR" dirty="0"/>
              <a:t>affichage de données pour édition par l’utilisateur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android.intent.action.MAIN</a:t>
            </a:r>
            <a:r>
              <a:rPr lang="fr-FR" dirty="0"/>
              <a:t> activité principale d’une application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android.intent.action.VIEW</a:t>
            </a:r>
            <a:r>
              <a:rPr lang="fr-FR" dirty="0"/>
              <a:t> affichage de données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android.intent.action.WEB</a:t>
            </a:r>
            <a:r>
              <a:rPr lang="fr-FR" dirty="0" err="1"/>
              <a:t>_SEARCH</a:t>
            </a:r>
            <a:r>
              <a:rPr lang="fr-FR" dirty="0"/>
              <a:t> recherche sur le WEB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smtClean="0"/>
              <a:t>Catégories</a:t>
            </a:r>
            <a:endParaRPr lang="fr-FR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android.intent.category.DEFAULT</a:t>
            </a:r>
            <a:r>
              <a:rPr lang="fr-FR" dirty="0"/>
              <a:t> activité pouvant être lancée explicitement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android.intent.category.BROWSABLE</a:t>
            </a:r>
            <a:r>
              <a:rPr lang="fr-FR" dirty="0"/>
              <a:t> peut afficher une information désignée </a:t>
            </a:r>
            <a:r>
              <a:rPr lang="fr-FR" dirty="0" smtClean="0"/>
              <a:t>par un </a:t>
            </a:r>
            <a:r>
              <a:rPr lang="fr-FR" dirty="0"/>
              <a:t>lien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android.intent.category.LAUNCHER</a:t>
            </a:r>
            <a:r>
              <a:rPr lang="fr-FR" dirty="0"/>
              <a:t> activité proposée au lancement </a:t>
            </a:r>
            <a:r>
              <a:rPr lang="fr-FR" dirty="0" smtClean="0"/>
              <a:t>par </a:t>
            </a:r>
            <a:r>
              <a:rPr lang="fr-FR" dirty="0" err="1" smtClean="0"/>
              <a:t>Android</a:t>
            </a:r>
            <a:endParaRPr lang="fr-FR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android.intent.category.TAB</a:t>
            </a:r>
            <a:r>
              <a:rPr lang="fr-FR" dirty="0"/>
              <a:t> activité associée dans un onglet </a:t>
            </a:r>
            <a:r>
              <a:rPr lang="fr-FR" dirty="0" smtClean="0"/>
              <a:t>d’interface (</a:t>
            </a:r>
            <a:r>
              <a:rPr lang="fr-FR" dirty="0" err="1"/>
              <a:t>TabHost</a:t>
            </a:r>
            <a:r>
              <a:rPr lang="fr-FR" dirty="0"/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23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08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36689" y="612503"/>
            <a:ext cx="7269480" cy="809897"/>
          </a:xfrm>
        </p:spPr>
        <p:txBody>
          <a:bodyPr/>
          <a:lstStyle/>
          <a:p>
            <a:pPr algn="ctr"/>
            <a:r>
              <a:rPr lang="fr-FR" dirty="0" smtClean="0"/>
              <a:t>Démarrer une </a:t>
            </a:r>
            <a:r>
              <a:rPr lang="fr-FR" dirty="0"/>
              <a:t>activité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35089" y="1407887"/>
            <a:ext cx="7326739" cy="477225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/>
              <a:t>Lancer explicitement une activité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00B0F0"/>
                </a:solidFill>
              </a:rPr>
              <a:t>Intent</a:t>
            </a:r>
            <a:r>
              <a:rPr lang="fr-FR" dirty="0">
                <a:solidFill>
                  <a:srgbClr val="00B0F0"/>
                </a:solidFill>
              </a:rPr>
              <a:t> </a:t>
            </a:r>
            <a:r>
              <a:rPr lang="fr-FR" dirty="0" err="1"/>
              <a:t>demarre</a:t>
            </a:r>
            <a:r>
              <a:rPr lang="fr-FR" dirty="0"/>
              <a:t> = new </a:t>
            </a:r>
            <a:r>
              <a:rPr lang="fr-FR" dirty="0" err="1" smtClean="0">
                <a:solidFill>
                  <a:srgbClr val="00B0F0"/>
                </a:solidFill>
              </a:rPr>
              <a:t>Intent</a:t>
            </a:r>
            <a:r>
              <a:rPr lang="fr-FR" dirty="0" smtClean="0">
                <a:solidFill>
                  <a:srgbClr val="00B0F0"/>
                </a:solidFill>
              </a:rPr>
              <a:t>(</a:t>
            </a:r>
            <a:r>
              <a:rPr lang="fr-FR" dirty="0" err="1" smtClean="0">
                <a:solidFill>
                  <a:srgbClr val="00B0F0"/>
                </a:solidFill>
              </a:rPr>
              <a:t>context</a:t>
            </a:r>
            <a:r>
              <a:rPr lang="fr-FR" dirty="0" smtClean="0"/>
              <a:t>, </a:t>
            </a:r>
            <a:r>
              <a:rPr lang="fr-FR" dirty="0" err="1" smtClean="0"/>
              <a:t>NomDeLaClasseDeLActiviteALancer.class</a:t>
            </a:r>
            <a:r>
              <a:rPr lang="fr-FR" dirty="0"/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00B0F0"/>
                </a:solidFill>
              </a:rPr>
              <a:t>startActivity</a:t>
            </a:r>
            <a:r>
              <a:rPr lang="fr-FR" dirty="0"/>
              <a:t>(</a:t>
            </a:r>
            <a:r>
              <a:rPr lang="fr-FR" dirty="0" err="1"/>
              <a:t>demarre</a:t>
            </a:r>
            <a:r>
              <a:rPr lang="fr-FR" dirty="0"/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smtClean="0"/>
              <a:t>Lancer </a:t>
            </a:r>
            <a:r>
              <a:rPr lang="fr-FR" b="1" dirty="0"/>
              <a:t>implicitement une activité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Exemple : lancer un navigateur sur une page 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B0F0"/>
                </a:solidFill>
              </a:rPr>
              <a:t>Uri</a:t>
            </a:r>
            <a:r>
              <a:rPr lang="fr-FR" dirty="0"/>
              <a:t> chemin = </a:t>
            </a:r>
            <a:r>
              <a:rPr lang="fr-FR" dirty="0" err="1">
                <a:solidFill>
                  <a:srgbClr val="00B0F0"/>
                </a:solidFill>
              </a:rPr>
              <a:t>Uri.parse</a:t>
            </a:r>
            <a:r>
              <a:rPr lang="fr-FR" dirty="0"/>
              <a:t>("http://www.google.fr");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00B0F0"/>
                </a:solidFill>
              </a:rPr>
              <a:t>Intent</a:t>
            </a:r>
            <a:r>
              <a:rPr lang="fr-FR" dirty="0"/>
              <a:t> naviguer = new </a:t>
            </a:r>
            <a:r>
              <a:rPr lang="fr-FR" dirty="0" err="1">
                <a:solidFill>
                  <a:srgbClr val="00B0F0"/>
                </a:solidFill>
              </a:rPr>
              <a:t>Intent</a:t>
            </a:r>
            <a:r>
              <a:rPr lang="fr-FR" dirty="0">
                <a:solidFill>
                  <a:srgbClr val="00B0F0"/>
                </a:solidFill>
              </a:rPr>
              <a:t>(</a:t>
            </a:r>
            <a:r>
              <a:rPr lang="fr-FR" dirty="0" err="1">
                <a:solidFill>
                  <a:srgbClr val="00B0F0"/>
                </a:solidFill>
              </a:rPr>
              <a:t>Intent.ACTION_VIEW</a:t>
            </a:r>
            <a:r>
              <a:rPr lang="fr-FR" dirty="0"/>
              <a:t>, chemin);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00B0F0"/>
                </a:solidFill>
              </a:rPr>
              <a:t>startActivity</a:t>
            </a:r>
            <a:r>
              <a:rPr lang="fr-FR" dirty="0">
                <a:solidFill>
                  <a:srgbClr val="00B0F0"/>
                </a:solidFill>
              </a:rPr>
              <a:t>(naviguer</a:t>
            </a:r>
            <a:r>
              <a:rPr lang="fr-FR" dirty="0" smtClean="0"/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Exemple : appeler un n</a:t>
            </a:r>
            <a:r>
              <a:rPr lang="fr-FR" dirty="0" smtClean="0"/>
              <a:t>° de </a:t>
            </a:r>
            <a:r>
              <a:rPr lang="fr-FR" dirty="0"/>
              <a:t>téléphone 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B0F0"/>
                </a:solidFill>
              </a:rPr>
              <a:t>Uri</a:t>
            </a:r>
            <a:r>
              <a:rPr lang="fr-FR" dirty="0"/>
              <a:t> </a:t>
            </a:r>
            <a:r>
              <a:rPr lang="fr-FR" dirty="0" err="1"/>
              <a:t>numero</a:t>
            </a:r>
            <a:r>
              <a:rPr lang="fr-FR" dirty="0"/>
              <a:t> = </a:t>
            </a:r>
            <a:r>
              <a:rPr lang="fr-FR" dirty="0" err="1">
                <a:solidFill>
                  <a:srgbClr val="00B0F0"/>
                </a:solidFill>
              </a:rPr>
              <a:t>Uri.parse</a:t>
            </a:r>
            <a:r>
              <a:rPr lang="fr-FR" dirty="0"/>
              <a:t>("</a:t>
            </a:r>
            <a:r>
              <a:rPr lang="fr-FR" dirty="0" smtClean="0"/>
              <a:t>tel:0123456789");</a:t>
            </a:r>
            <a:endParaRPr lang="fr-FR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00B0F0"/>
                </a:solidFill>
              </a:rPr>
              <a:t>Intent</a:t>
            </a:r>
            <a:r>
              <a:rPr lang="fr-FR" dirty="0"/>
              <a:t> appeler = new </a:t>
            </a:r>
            <a:r>
              <a:rPr lang="fr-FR" dirty="0" err="1">
                <a:solidFill>
                  <a:srgbClr val="00B0F0"/>
                </a:solidFill>
              </a:rPr>
              <a:t>Intent</a:t>
            </a:r>
            <a:r>
              <a:rPr lang="fr-FR" dirty="0">
                <a:solidFill>
                  <a:srgbClr val="00B0F0"/>
                </a:solidFill>
              </a:rPr>
              <a:t>(</a:t>
            </a:r>
            <a:r>
              <a:rPr lang="fr-FR" dirty="0" err="1">
                <a:solidFill>
                  <a:srgbClr val="00B0F0"/>
                </a:solidFill>
              </a:rPr>
              <a:t>Intent.ACTION_CALL</a:t>
            </a:r>
            <a:r>
              <a:rPr lang="fr-FR" dirty="0"/>
              <a:t>, </a:t>
            </a:r>
            <a:r>
              <a:rPr lang="fr-FR" dirty="0" err="1"/>
              <a:t>numero</a:t>
            </a:r>
            <a:r>
              <a:rPr lang="fr-FR" dirty="0"/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00B0F0"/>
                </a:solidFill>
              </a:rPr>
              <a:t>startActivity</a:t>
            </a:r>
            <a:r>
              <a:rPr lang="fr-FR" dirty="0"/>
              <a:t>(appeler);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24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95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80233" y="568960"/>
            <a:ext cx="7269480" cy="809897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Démarrer une activité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51203" y="1407887"/>
            <a:ext cx="7326739" cy="477225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La classe </a:t>
            </a:r>
            <a:r>
              <a:rPr lang="fr-FR" dirty="0" err="1"/>
              <a:t>Intent</a:t>
            </a:r>
            <a:r>
              <a:rPr lang="fr-FR" dirty="0"/>
              <a:t> permet de passer des paramètres </a:t>
            </a:r>
            <a:r>
              <a:rPr lang="fr-FR" dirty="0" smtClean="0"/>
              <a:t>à l’activité </a:t>
            </a:r>
            <a:r>
              <a:rPr lang="fr-FR" dirty="0"/>
              <a:t>appelée et d’en récupérer les valeurs en </a:t>
            </a:r>
            <a:r>
              <a:rPr lang="fr-FR" dirty="0" smtClean="0"/>
              <a:t>retour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/>
              <a:t>Ajouter </a:t>
            </a:r>
            <a:r>
              <a:rPr lang="fr-FR" dirty="0"/>
              <a:t>des paramètres (types simples ou tableaux)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 smtClean="0"/>
              <a:t>intent.putExtra</a:t>
            </a:r>
            <a:r>
              <a:rPr lang="fr-FR" dirty="0" smtClean="0"/>
              <a:t>(String</a:t>
            </a:r>
            <a:r>
              <a:rPr lang="fr-FR" dirty="0"/>
              <a:t>, val)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Le 1er paramètre est un nom (clé)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Le second paramètre est la valeur 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• De type simple (</a:t>
            </a:r>
            <a:r>
              <a:rPr lang="fr-FR" dirty="0" err="1"/>
              <a:t>boolean</a:t>
            </a:r>
            <a:r>
              <a:rPr lang="fr-FR" dirty="0"/>
              <a:t>, </a:t>
            </a:r>
            <a:r>
              <a:rPr lang="fr-FR" dirty="0" err="1"/>
              <a:t>int</a:t>
            </a:r>
            <a:r>
              <a:rPr lang="fr-FR" dirty="0"/>
              <a:t>, short, long, </a:t>
            </a:r>
            <a:r>
              <a:rPr lang="fr-FR" dirty="0" err="1"/>
              <a:t>float</a:t>
            </a:r>
            <a:r>
              <a:rPr lang="fr-FR" dirty="0"/>
              <a:t>, double, char)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• Tableau de types </a:t>
            </a:r>
            <a:r>
              <a:rPr lang="fr-FR" dirty="0" smtClean="0"/>
              <a:t>simples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/>
              <a:t>L’activité </a:t>
            </a:r>
            <a:r>
              <a:rPr lang="fr-FR" dirty="0"/>
              <a:t>appelée pourra récupérer ces paramètres par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leur nom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25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22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49604" y="656047"/>
            <a:ext cx="7269480" cy="65024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Activités / Paramètres (Bundle)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46403" y="1407887"/>
            <a:ext cx="7326739" cy="477225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L’activité lancée récupère l’objet de classe </a:t>
            </a:r>
            <a:r>
              <a:rPr lang="fr-FR" dirty="0" smtClean="0"/>
              <a:t>Bundle contenant </a:t>
            </a:r>
            <a:r>
              <a:rPr lang="fr-FR" dirty="0"/>
              <a:t>les paramètres par </a:t>
            </a:r>
            <a:r>
              <a:rPr lang="fr-FR" dirty="0" smtClean="0"/>
              <a:t>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/>
              <a:t>Bundle </a:t>
            </a:r>
            <a:r>
              <a:rPr lang="fr-FR" dirty="0" err="1"/>
              <a:t>params</a:t>
            </a:r>
            <a:r>
              <a:rPr lang="fr-FR" dirty="0"/>
              <a:t> = </a:t>
            </a:r>
            <a:r>
              <a:rPr lang="fr-FR" dirty="0" err="1"/>
              <a:t>getIntent</a:t>
            </a:r>
            <a:r>
              <a:rPr lang="fr-FR" dirty="0"/>
              <a:t>().</a:t>
            </a:r>
            <a:r>
              <a:rPr lang="fr-FR" dirty="0" err="1"/>
              <a:t>getExtras</a:t>
            </a:r>
            <a:r>
              <a:rPr lang="fr-FR" dirty="0" smtClean="0"/>
              <a:t>()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• Les paramètres sont récupérés dans ce Bundle par ses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méthodes 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/>
              <a:t>getBoolean</a:t>
            </a:r>
            <a:r>
              <a:rPr lang="fr-FR" dirty="0"/>
              <a:t>(String)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/>
              <a:t>getInt</a:t>
            </a:r>
            <a:r>
              <a:rPr lang="fr-FR" dirty="0"/>
              <a:t>(String</a:t>
            </a:r>
            <a:r>
              <a:rPr lang="fr-FR" dirty="0" smtClean="0"/>
              <a:t>)</a:t>
            </a: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/>
              <a:t>getBooleanArray</a:t>
            </a:r>
            <a:r>
              <a:rPr lang="fr-FR" dirty="0"/>
              <a:t>(String)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…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/>
              <a:t>Exemple :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/>
              <a:t>String </a:t>
            </a:r>
            <a:r>
              <a:rPr lang="fr-FR" dirty="0" err="1" smtClean="0"/>
              <a:t>myId</a:t>
            </a:r>
            <a:r>
              <a:rPr lang="fr-FR" dirty="0" smtClean="0"/>
              <a:t> = </a:t>
            </a:r>
            <a:r>
              <a:rPr lang="fr-FR" dirty="0" err="1" smtClean="0"/>
              <a:t>getIntent</a:t>
            </a:r>
            <a:r>
              <a:rPr lang="fr-FR" dirty="0" smtClean="0"/>
              <a:t>().</a:t>
            </a:r>
            <a:r>
              <a:rPr lang="fr-FR" dirty="0" err="1" smtClean="0"/>
              <a:t>getStringExtra</a:t>
            </a:r>
            <a:r>
              <a:rPr lang="fr-FR" dirty="0" smtClean="0"/>
              <a:t>(« id»);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26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62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579438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Ressources (Resource)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467600" cy="448360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è"/>
            </a:pPr>
            <a:r>
              <a:rPr lang="fr-FR" dirty="0" smtClean="0"/>
              <a:t>Une application </a:t>
            </a:r>
            <a:r>
              <a:rPr lang="fr-FR" dirty="0" err="1" smtClean="0"/>
              <a:t>Android</a:t>
            </a:r>
            <a:r>
              <a:rPr lang="fr-FR" dirty="0" smtClean="0"/>
              <a:t> n’est pas seulement fait de codes  mais aussi de ressources statiques (images, sons, </a:t>
            </a:r>
            <a:r>
              <a:rPr lang="fr-FR" dirty="0" err="1" smtClean="0"/>
              <a:t>text</a:t>
            </a:r>
            <a:r>
              <a:rPr lang="fr-FR" dirty="0" smtClean="0"/>
              <a:t> statique,….)</a:t>
            </a:r>
          </a:p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anose="05000000000000000000" pitchFamily="2" charset="2"/>
              </a:rPr>
              <a:t>Tout projet </a:t>
            </a:r>
            <a:r>
              <a:rPr lang="fr-FR" dirty="0" err="1" smtClean="0">
                <a:sym typeface="Wingdings" panose="05000000000000000000" pitchFamily="2" charset="2"/>
              </a:rPr>
              <a:t>Android</a:t>
            </a:r>
            <a:r>
              <a:rPr lang="fr-FR" dirty="0" smtClean="0">
                <a:sym typeface="Wingdings" panose="05000000000000000000" pitchFamily="2" charset="2"/>
              </a:rPr>
              <a:t> a un dossier de ressources (</a:t>
            </a:r>
            <a:r>
              <a:rPr lang="fr-FR" dirty="0" err="1">
                <a:solidFill>
                  <a:srgbClr val="0070C0"/>
                </a:solidFill>
                <a:sym typeface="Wingdings" panose="05000000000000000000" pitchFamily="2" charset="2"/>
              </a:rPr>
              <a:t>res</a:t>
            </a:r>
            <a:r>
              <a:rPr lang="fr-FR" dirty="0" smtClean="0">
                <a:solidFill>
                  <a:srgbClr val="0070C0"/>
                </a:solidFill>
                <a:sym typeface="Wingdings" panose="05000000000000000000" pitchFamily="2" charset="2"/>
              </a:rPr>
              <a:t>/</a:t>
            </a:r>
            <a:r>
              <a:rPr lang="fr-FR" dirty="0" smtClean="0">
                <a:sym typeface="Wingdings" panose="05000000000000000000" pitchFamily="2" charset="2"/>
              </a:rPr>
              <a:t>) contenant les ressources du projet (bitmap, </a:t>
            </a:r>
            <a:r>
              <a:rPr lang="fr-FR" dirty="0" err="1" smtClean="0">
                <a:sym typeface="Wingdings" panose="05000000000000000000" pitchFamily="2" charset="2"/>
              </a:rPr>
              <a:t>xml</a:t>
            </a:r>
            <a:r>
              <a:rPr lang="fr-FR" dirty="0" smtClean="0">
                <a:sym typeface="Wingdings" panose="05000000000000000000" pitchFamily="2" charset="2"/>
              </a:rPr>
              <a:t>,…)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res</a:t>
            </a:r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drawable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fr-FR" dirty="0" smtClean="0"/>
              <a:t>images (</a:t>
            </a:r>
            <a:r>
              <a:rPr lang="fr-FR" dirty="0" err="1" smtClean="0"/>
              <a:t>R.drawable.nom_de_la</a:t>
            </a:r>
            <a:r>
              <a:rPr lang="fr-FR" dirty="0" err="1" smtClean="0"/>
              <a:t>_ressources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res</a:t>
            </a:r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layout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 Design des vues (</a:t>
            </a:r>
            <a:r>
              <a:rPr lang="fr-FR" dirty="0" err="1" smtClean="0">
                <a:sym typeface="Wingdings" panose="05000000000000000000" pitchFamily="2" charset="2"/>
              </a:rPr>
              <a:t>R.layout.nom_de_la_vue</a:t>
            </a:r>
            <a:r>
              <a:rPr lang="fr-FR" dirty="0" smtClean="0">
                <a:sym typeface="Wingdings" panose="05000000000000000000" pitchFamily="2" charset="2"/>
              </a:rPr>
              <a:t>)</a:t>
            </a:r>
            <a:endParaRPr lang="fr-FR" dirty="0"/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res</a:t>
            </a:r>
            <a:r>
              <a:rPr lang="fr-FR" dirty="0" smtClean="0">
                <a:solidFill>
                  <a:srgbClr val="0070C0"/>
                </a:solidFill>
              </a:rPr>
              <a:t>/v</a:t>
            </a:r>
            <a:r>
              <a:rPr lang="fr-FR" dirty="0" smtClean="0">
                <a:solidFill>
                  <a:srgbClr val="0070C0"/>
                </a:solidFill>
              </a:rPr>
              <a:t>alues/strings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Chaînes de caractères, </a:t>
            </a:r>
            <a:r>
              <a:rPr lang="fr-FR" dirty="0" smtClean="0"/>
              <a:t>tableaux, valeurs </a:t>
            </a:r>
            <a:r>
              <a:rPr lang="fr-FR" dirty="0"/>
              <a:t>numériques </a:t>
            </a:r>
            <a:r>
              <a:rPr lang="fr-FR" dirty="0" smtClean="0"/>
              <a:t>… (</a:t>
            </a:r>
            <a:r>
              <a:rPr lang="fr-FR" dirty="0" err="1" smtClean="0"/>
              <a:t>R.string.nom_chaine</a:t>
            </a:r>
            <a:r>
              <a:rPr lang="fr-FR" dirty="0" smtClean="0"/>
              <a:t>, </a:t>
            </a:r>
            <a:r>
              <a:rPr lang="fr-FR" dirty="0" err="1" smtClean="0"/>
              <a:t>R.array.nom</a:t>
            </a:r>
            <a:r>
              <a:rPr lang="fr-FR" dirty="0" smtClean="0"/>
              <a:t>)</a:t>
            </a:r>
            <a:endParaRPr lang="fr-FR" dirty="0"/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res</a:t>
            </a:r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anim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</a:t>
            </a:r>
            <a:r>
              <a:rPr lang="fr-FR" dirty="0" smtClean="0"/>
              <a:t>description d’animations</a:t>
            </a:r>
            <a:r>
              <a:rPr lang="fr-FR" dirty="0"/>
              <a:t> </a:t>
            </a:r>
            <a:r>
              <a:rPr lang="fr-FR" dirty="0" smtClean="0"/>
              <a:t>(</a:t>
            </a:r>
            <a:r>
              <a:rPr lang="fr-FR" dirty="0" err="1" smtClean="0"/>
              <a:t>R.anim.nom_animation</a:t>
            </a:r>
            <a:r>
              <a:rPr lang="fr-FR" dirty="0" smtClean="0"/>
              <a:t>_)</a:t>
            </a:r>
            <a:endParaRPr lang="fr-FR" dirty="0"/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res</a:t>
            </a:r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smtClean="0">
                <a:solidFill>
                  <a:srgbClr val="0070C0"/>
                </a:solidFill>
              </a:rPr>
              <a:t>menus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Menus pour l’application (</a:t>
            </a:r>
            <a:r>
              <a:rPr lang="fr-FR" dirty="0" err="1" smtClean="0"/>
              <a:t>R.menu.nom_menu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res</a:t>
            </a:r>
            <a:r>
              <a:rPr lang="fr-FR" dirty="0" smtClean="0">
                <a:solidFill>
                  <a:srgbClr val="0070C0"/>
                </a:solidFill>
              </a:rPr>
              <a:t>/values/</a:t>
            </a:r>
            <a:r>
              <a:rPr lang="fr-FR" dirty="0" err="1" smtClean="0">
                <a:solidFill>
                  <a:srgbClr val="0070C0"/>
                </a:solidFill>
              </a:rPr>
              <a:t>c</a:t>
            </a:r>
            <a:r>
              <a:rPr lang="fr-FR" dirty="0" err="1" smtClean="0">
                <a:solidFill>
                  <a:srgbClr val="0070C0"/>
                </a:solidFill>
              </a:rPr>
              <a:t>olor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fr-FR" dirty="0" smtClean="0"/>
              <a:t>Code de couleurs (</a:t>
            </a:r>
            <a:r>
              <a:rPr lang="fr-FR" dirty="0" err="1" smtClean="0"/>
              <a:t>R.color.nom_couleur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…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27</a:t>
            </a:fld>
            <a:endParaRPr kumimoji="0" lang="en-US"/>
          </a:p>
        </p:txBody>
      </p:sp>
      <p:pic>
        <p:nvPicPr>
          <p:cNvPr id="2050" name="Picture 2" descr="http://developer.android.com/images/develop/resourc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63" y="5143955"/>
            <a:ext cx="1825058" cy="146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46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76" y="695552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Ressources &amp; valeurs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9111" y="1432995"/>
            <a:ext cx="7467600" cy="4483608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FF0000"/>
                </a:solidFill>
                <a:latin typeface="Courier New"/>
              </a:rPr>
              <a:t>&lt;?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xml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 New"/>
              </a:rPr>
              <a:t>version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b="1" dirty="0">
                <a:solidFill>
                  <a:srgbClr val="8000FF"/>
                </a:solidFill>
                <a:latin typeface="Courier New"/>
              </a:rPr>
              <a:t>"1.0"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 New"/>
              </a:rPr>
              <a:t>encoding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b="1" dirty="0">
                <a:solidFill>
                  <a:srgbClr val="8000FF"/>
                </a:solidFill>
                <a:latin typeface="Courier New"/>
              </a:rPr>
              <a:t>"utf-8"</a:t>
            </a:r>
            <a:r>
              <a:rPr lang="en-US" dirty="0">
                <a:solidFill>
                  <a:srgbClr val="FF0000"/>
                </a:solidFill>
                <a:latin typeface="Courier New"/>
              </a:rPr>
              <a:t>?&gt;</a:t>
            </a:r>
            <a:r>
              <a:rPr lang="en-US" b="1" dirty="0">
                <a:solidFill>
                  <a:srgbClr val="000000"/>
                </a:solidFill>
                <a:latin typeface="Courier New"/>
              </a:rPr>
              <a:t> </a:t>
            </a:r>
            <a:endParaRPr lang="en-US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resources&gt;</a:t>
            </a:r>
            <a:r>
              <a:rPr lang="en-US" b="1" dirty="0">
                <a:solidFill>
                  <a:srgbClr val="000000"/>
                </a:solidFill>
                <a:latin typeface="Courier New"/>
              </a:rPr>
              <a:t> </a:t>
            </a:r>
            <a:endParaRPr lang="en-US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 New"/>
              </a:rPr>
              <a:t>name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en-US" b="1" dirty="0" err="1">
                <a:solidFill>
                  <a:srgbClr val="8000FF"/>
                </a:solidFill>
                <a:latin typeface="Courier New"/>
              </a:rPr>
              <a:t>app_name</a:t>
            </a:r>
            <a:r>
              <a:rPr lang="en-US" b="1" dirty="0" smtClean="0">
                <a:solidFill>
                  <a:srgbClr val="8000FF"/>
                </a:solidFill>
                <a:latin typeface="Courier New"/>
              </a:rPr>
              <a:t>"</a:t>
            </a:r>
            <a:r>
              <a:rPr lang="en-US" dirty="0" smtClean="0">
                <a:solidFill>
                  <a:srgbClr val="0000FF"/>
                </a:solidFill>
                <a:latin typeface="Courier New"/>
              </a:rPr>
              <a:t>&gt;</a:t>
            </a:r>
            <a:r>
              <a:rPr lang="en-US" b="1" dirty="0" smtClean="0">
                <a:solidFill>
                  <a:srgbClr val="000000"/>
                </a:solidFill>
                <a:latin typeface="Courier New"/>
              </a:rPr>
              <a:t>Mon application</a:t>
            </a:r>
            <a:r>
              <a:rPr lang="en-US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string&gt;</a:t>
            </a:r>
            <a:r>
              <a:rPr lang="en-US" b="1" dirty="0">
                <a:solidFill>
                  <a:srgbClr val="000000"/>
                </a:solidFill>
                <a:latin typeface="Courier New"/>
              </a:rPr>
              <a:t> </a:t>
            </a:r>
            <a:endParaRPr lang="en-US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 New"/>
              </a:rPr>
              <a:t>name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en-US" b="1" dirty="0" err="1">
                <a:solidFill>
                  <a:srgbClr val="8000FF"/>
                </a:solidFill>
                <a:latin typeface="Courier New"/>
              </a:rPr>
              <a:t>server_url</a:t>
            </a:r>
            <a:r>
              <a:rPr lang="en-US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en-US" b="1" u="sng" dirty="0" smtClean="0">
                <a:solidFill>
                  <a:srgbClr val="000000"/>
                </a:solidFill>
                <a:latin typeface="Courier New"/>
              </a:rPr>
              <a:t>http://mon.serveur.com</a:t>
            </a:r>
            <a:r>
              <a:rPr lang="en-US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string&gt;</a:t>
            </a:r>
            <a:r>
              <a:rPr lang="en-US" b="1" dirty="0">
                <a:solidFill>
                  <a:srgbClr val="000000"/>
                </a:solidFill>
                <a:latin typeface="Courier New"/>
              </a:rPr>
              <a:t> </a:t>
            </a:r>
            <a:endParaRPr lang="en-US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&lt;integer-array </a:t>
            </a:r>
            <a:r>
              <a:rPr lang="en-US" dirty="0" smtClean="0">
                <a:solidFill>
                  <a:srgbClr val="FF0000"/>
                </a:solidFill>
                <a:latin typeface="Courier New"/>
              </a:rPr>
              <a:t>name</a:t>
            </a:r>
            <a:r>
              <a:rPr lang="en-US" dirty="0" smtClean="0">
                <a:solidFill>
                  <a:srgbClr val="0000FF"/>
                </a:solidFill>
                <a:latin typeface="Courier New"/>
              </a:rPr>
              <a:t>=“</a:t>
            </a:r>
            <a:r>
              <a:rPr lang="en-US" dirty="0" err="1" smtClean="0">
                <a:solidFill>
                  <a:srgbClr val="0000FF"/>
                </a:solidFill>
                <a:latin typeface="Courier New"/>
              </a:rPr>
              <a:t>codes_postaux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“&gt;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&lt;item&gt;64100&lt;/item&gt;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&lt;item&gt;33000&lt;/item&gt;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&lt;/integer-array</a:t>
            </a:r>
            <a:r>
              <a:rPr lang="en-US" dirty="0" smtClean="0">
                <a:solidFill>
                  <a:srgbClr val="0000FF"/>
                </a:solidFill>
                <a:latin typeface="Courier New"/>
              </a:rPr>
              <a:t>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&lt;string-array </a:t>
            </a:r>
            <a:r>
              <a:rPr lang="en-US" dirty="0">
                <a:solidFill>
                  <a:srgbClr val="FF0000"/>
                </a:solidFill>
                <a:latin typeface="Courier New"/>
              </a:rPr>
              <a:t>name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= “</a:t>
            </a:r>
            <a:r>
              <a:rPr lang="en-US" dirty="0" err="1">
                <a:solidFill>
                  <a:srgbClr val="0000FF"/>
                </a:solidFill>
                <a:latin typeface="Courier New"/>
              </a:rPr>
              <a:t>planetes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“&gt;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&lt;item&gt;</a:t>
            </a:r>
            <a:r>
              <a:rPr lang="en-US" dirty="0" err="1">
                <a:solidFill>
                  <a:srgbClr val="0000FF"/>
                </a:solidFill>
                <a:latin typeface="Courier New"/>
              </a:rPr>
              <a:t>Mercure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&lt;/item&gt;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&lt;item&gt;Venus&lt;/item&gt;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&lt;/string-array</a:t>
            </a:r>
            <a:r>
              <a:rPr lang="en-US" dirty="0" smtClean="0">
                <a:solidFill>
                  <a:srgbClr val="0000FF"/>
                </a:solidFill>
                <a:latin typeface="Courier New"/>
              </a:rPr>
              <a:t>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nl-NL" dirty="0">
                <a:solidFill>
                  <a:srgbClr val="0000FF"/>
                </a:solidFill>
                <a:latin typeface="Courier New"/>
              </a:rPr>
              <a:t>&lt;dimen </a:t>
            </a:r>
            <a:r>
              <a:rPr lang="nl-NL" dirty="0">
                <a:solidFill>
                  <a:srgbClr val="FF0000"/>
                </a:solidFill>
                <a:latin typeface="Courier New"/>
              </a:rPr>
              <a:t>name</a:t>
            </a:r>
            <a:r>
              <a:rPr lang="nl-NL" dirty="0">
                <a:solidFill>
                  <a:srgbClr val="0000FF"/>
                </a:solidFill>
                <a:latin typeface="Courier New"/>
              </a:rPr>
              <a:t> “taille“&gt;55px&lt;/dimen&gt;</a:t>
            </a:r>
            <a:endParaRPr lang="en-US" dirty="0">
              <a:solidFill>
                <a:srgbClr val="0000FF"/>
              </a:solidFill>
              <a:latin typeface="Courier New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resources&gt;</a:t>
            </a:r>
            <a:endParaRPr lang="en-US" dirty="0"/>
          </a:p>
          <a:p>
            <a:pPr>
              <a:lnSpc>
                <a:spcPct val="120000"/>
              </a:lnSpc>
            </a:pP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28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9378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45" y="652010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Référencer les ressources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467600" cy="448360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fr-FR" dirty="0" smtClean="0"/>
              <a:t>L’ensemble ressources sont modélisés par la classe « R.java »  et les sous dossiers par des classes internes  à R</a:t>
            </a:r>
          </a:p>
          <a:p>
            <a:pPr>
              <a:lnSpc>
                <a:spcPct val="120000"/>
              </a:lnSpc>
            </a:pPr>
            <a:r>
              <a:rPr lang="fr-FR" dirty="0" smtClean="0"/>
              <a:t>Chaque ressource est un attribut de la classe représentant le sous dossier dans lequel il est déclaré</a:t>
            </a:r>
          </a:p>
          <a:p>
            <a:pPr marL="0" indent="0">
              <a:lnSpc>
                <a:spcPct val="120000"/>
              </a:lnSpc>
              <a:buNone/>
            </a:pP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29</a:t>
            </a:fld>
            <a:endParaRPr kumimoji="0" lang="en-US"/>
          </a:p>
        </p:txBody>
      </p:sp>
      <p:grpSp>
        <p:nvGrpSpPr>
          <p:cNvPr id="6" name="Group 5"/>
          <p:cNvGrpSpPr/>
          <p:nvPr/>
        </p:nvGrpSpPr>
        <p:grpSpPr>
          <a:xfrm>
            <a:off x="1995192" y="2944377"/>
            <a:ext cx="3583681" cy="990738"/>
            <a:chOff x="1018386" y="3891574"/>
            <a:chExt cx="3583681" cy="990738"/>
          </a:xfrm>
        </p:grpSpPr>
        <p:pic>
          <p:nvPicPr>
            <p:cNvPr id="7" name="Picture 6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386" y="3891574"/>
              <a:ext cx="1533739" cy="99073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248811" y="3935115"/>
              <a:ext cx="13532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>
                  <a:solidFill>
                    <a:schemeClr val="tx1"/>
                  </a:solidFill>
                </a:rPr>
                <a:t>R.layout.accueil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2174754" y="4089004"/>
              <a:ext cx="107405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1463033" y="4204328"/>
            <a:ext cx="6534338" cy="1384995"/>
            <a:chOff x="1201776" y="4896826"/>
            <a:chExt cx="6534338" cy="1384995"/>
          </a:xfrm>
        </p:grpSpPr>
        <p:sp>
          <p:nvSpPr>
            <p:cNvPr id="12" name="TextBox 11"/>
            <p:cNvSpPr txBox="1"/>
            <p:nvPr/>
          </p:nvSpPr>
          <p:spPr>
            <a:xfrm>
              <a:off x="1201776" y="4896826"/>
              <a:ext cx="653433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FF0000"/>
                  </a:solidFill>
                  <a:latin typeface="Courier New"/>
                </a:rPr>
                <a:t>&lt;?</a:t>
              </a:r>
              <a:r>
                <a:rPr lang="en-US" dirty="0">
                  <a:solidFill>
                    <a:srgbClr val="0000FF"/>
                  </a:solidFill>
                  <a:latin typeface="Courier New"/>
                </a:rPr>
                <a:t>xml</a:t>
              </a:r>
              <a:r>
                <a:rPr lang="en-US" dirty="0">
                  <a:solidFill>
                    <a:srgbClr val="000000"/>
                  </a:solidFill>
                  <a:latin typeface="Courier New"/>
                </a:rPr>
                <a:t> </a:t>
              </a:r>
              <a:r>
                <a:rPr lang="en-US" dirty="0">
                  <a:solidFill>
                    <a:srgbClr val="FF0000"/>
                  </a:solidFill>
                  <a:latin typeface="Courier New"/>
                </a:rPr>
                <a:t>version</a:t>
              </a:r>
              <a:r>
                <a:rPr lang="en-US" dirty="0">
                  <a:solidFill>
                    <a:srgbClr val="000000"/>
                  </a:solidFill>
                  <a:latin typeface="Courier New"/>
                </a:rPr>
                <a:t>=</a:t>
              </a:r>
              <a:r>
                <a:rPr lang="en-US" b="1" dirty="0">
                  <a:solidFill>
                    <a:srgbClr val="8000FF"/>
                  </a:solidFill>
                  <a:latin typeface="Courier New"/>
                </a:rPr>
                <a:t>"1.0"</a:t>
              </a:r>
              <a:r>
                <a:rPr lang="en-US" dirty="0">
                  <a:solidFill>
                    <a:srgbClr val="000000"/>
                  </a:solidFill>
                  <a:latin typeface="Courier New"/>
                </a:rPr>
                <a:t> </a:t>
              </a:r>
              <a:r>
                <a:rPr lang="en-US" dirty="0">
                  <a:solidFill>
                    <a:srgbClr val="FF0000"/>
                  </a:solidFill>
                  <a:latin typeface="Courier New"/>
                </a:rPr>
                <a:t>encoding</a:t>
              </a:r>
              <a:r>
                <a:rPr lang="en-US" dirty="0">
                  <a:solidFill>
                    <a:srgbClr val="000000"/>
                  </a:solidFill>
                  <a:latin typeface="Courier New"/>
                </a:rPr>
                <a:t>=</a:t>
              </a:r>
              <a:r>
                <a:rPr lang="en-US" b="1" dirty="0">
                  <a:solidFill>
                    <a:srgbClr val="8000FF"/>
                  </a:solidFill>
                  <a:latin typeface="Courier New"/>
                </a:rPr>
                <a:t>"utf-8"</a:t>
              </a:r>
              <a:r>
                <a:rPr lang="en-US" dirty="0">
                  <a:solidFill>
                    <a:srgbClr val="FF0000"/>
                  </a:solidFill>
                  <a:latin typeface="Courier New"/>
                </a:rPr>
                <a:t>?&gt;</a:t>
              </a:r>
              <a:r>
                <a:rPr lang="en-US" b="1" dirty="0">
                  <a:solidFill>
                    <a:srgbClr val="000000"/>
                  </a:solidFill>
                  <a:latin typeface="Courier New"/>
                </a:rPr>
                <a:t> </a:t>
              </a:r>
            </a:p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0000FF"/>
                  </a:solidFill>
                  <a:latin typeface="Courier New"/>
                </a:rPr>
                <a:t>&lt;resources&gt;</a:t>
              </a:r>
              <a:r>
                <a:rPr lang="en-US" b="1" dirty="0">
                  <a:solidFill>
                    <a:srgbClr val="000000"/>
                  </a:solidFill>
                  <a:latin typeface="Courier New"/>
                </a:rPr>
                <a:t> </a:t>
              </a:r>
            </a:p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0000FF"/>
                  </a:solidFill>
                  <a:latin typeface="Courier New"/>
                </a:rPr>
                <a:t>&lt;string</a:t>
              </a:r>
              <a:r>
                <a:rPr lang="en-US" dirty="0">
                  <a:solidFill>
                    <a:srgbClr val="000000"/>
                  </a:solidFill>
                  <a:latin typeface="Courier New"/>
                </a:rPr>
                <a:t> </a:t>
              </a:r>
              <a:r>
                <a:rPr lang="en-US" dirty="0">
                  <a:solidFill>
                    <a:srgbClr val="FF0000"/>
                  </a:solidFill>
                  <a:latin typeface="Courier New"/>
                </a:rPr>
                <a:t>name</a:t>
              </a:r>
              <a:r>
                <a:rPr lang="en-US" dirty="0">
                  <a:solidFill>
                    <a:srgbClr val="000000"/>
                  </a:solidFill>
                  <a:latin typeface="Courier New"/>
                </a:rPr>
                <a:t>=</a:t>
              </a:r>
              <a:r>
                <a:rPr lang="en-US" b="1" dirty="0">
                  <a:solidFill>
                    <a:srgbClr val="8000FF"/>
                  </a:solidFill>
                  <a:latin typeface="Courier New"/>
                </a:rPr>
                <a:t>"</a:t>
              </a:r>
              <a:r>
                <a:rPr lang="en-US" b="1" dirty="0" err="1">
                  <a:solidFill>
                    <a:srgbClr val="8000FF"/>
                  </a:solidFill>
                  <a:latin typeface="Courier New"/>
                </a:rPr>
                <a:t>app_name</a:t>
              </a:r>
              <a:r>
                <a:rPr lang="en-US" b="1" dirty="0">
                  <a:solidFill>
                    <a:srgbClr val="8000FF"/>
                  </a:solidFill>
                  <a:latin typeface="Courier New"/>
                </a:rPr>
                <a:t>"</a:t>
              </a:r>
              <a:r>
                <a:rPr lang="en-US" dirty="0">
                  <a:solidFill>
                    <a:srgbClr val="0000FF"/>
                  </a:solidFill>
                  <a:latin typeface="Courier New"/>
                </a:rPr>
                <a:t>&gt;</a:t>
              </a:r>
              <a:r>
                <a:rPr lang="en-US" b="1" dirty="0">
                  <a:solidFill>
                    <a:srgbClr val="000000"/>
                  </a:solidFill>
                  <a:latin typeface="Courier New"/>
                </a:rPr>
                <a:t>Mon application</a:t>
              </a:r>
              <a:r>
                <a:rPr lang="en-US" dirty="0">
                  <a:solidFill>
                    <a:srgbClr val="0000FF"/>
                  </a:solidFill>
                  <a:latin typeface="Courier New"/>
                </a:rPr>
                <a:t>&lt;/string</a:t>
              </a:r>
              <a:r>
                <a:rPr lang="en-US" dirty="0" smtClean="0">
                  <a:solidFill>
                    <a:srgbClr val="0000FF"/>
                  </a:solidFill>
                  <a:latin typeface="Courier New"/>
                </a:rPr>
                <a:t>&gt;</a:t>
              </a:r>
            </a:p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b="1" dirty="0" smtClean="0">
                  <a:solidFill>
                    <a:srgbClr val="0000FF"/>
                  </a:solidFill>
                  <a:latin typeface="Courier New"/>
                </a:rPr>
                <a:t>……</a:t>
              </a:r>
            </a:p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b="1" dirty="0" smtClean="0">
                  <a:solidFill>
                    <a:srgbClr val="0000FF"/>
                  </a:solidFill>
                  <a:latin typeface="Courier New"/>
                </a:rPr>
                <a:t>&lt;/resources&gt;</a:t>
              </a:r>
              <a:r>
                <a:rPr lang="en-US" b="1" dirty="0" smtClean="0">
                  <a:solidFill>
                    <a:srgbClr val="000000"/>
                  </a:solidFill>
                  <a:latin typeface="Courier New"/>
                </a:rPr>
                <a:t> </a:t>
              </a:r>
              <a:endParaRPr lang="en-US" b="1" dirty="0">
                <a:solidFill>
                  <a:srgbClr val="000000"/>
                </a:solidFill>
                <a:latin typeface="Courier New"/>
              </a:endParaRPr>
            </a:p>
            <a:p>
              <a:pPr algn="l"/>
              <a:endParaRPr lang="fr-FR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82922" y="5974044"/>
              <a:ext cx="15424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>
                  <a:solidFill>
                    <a:schemeClr val="tx1"/>
                  </a:solidFill>
                </a:rPr>
                <a:t>R.string.app_name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4602067" y="5589323"/>
              <a:ext cx="1842276" cy="346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082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579438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Référencer les ressources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467600" cy="448360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dirty="0"/>
              <a:t>Référencement d’une ressource dans </a:t>
            </a:r>
            <a:r>
              <a:rPr lang="fr-FR" dirty="0" smtClean="0"/>
              <a:t>une autre ressource. </a:t>
            </a:r>
            <a:r>
              <a:rPr lang="fr-FR" dirty="0" smtClean="0"/>
              <a:t>La forme </a:t>
            </a:r>
            <a:r>
              <a:rPr lang="fr-FR" dirty="0"/>
              <a:t>générale est :</a:t>
            </a:r>
            <a:r>
              <a:rPr lang="fr-FR" dirty="0" smtClean="0"/>
              <a:t> </a:t>
            </a:r>
            <a:r>
              <a:rPr lang="fr-FR" dirty="0">
                <a:solidFill>
                  <a:srgbClr val="C00000"/>
                </a:solidFill>
              </a:rPr>
              <a:t>"@</a:t>
            </a:r>
            <a:r>
              <a:rPr lang="fr-FR" dirty="0" smtClean="0">
                <a:solidFill>
                  <a:srgbClr val="C00000"/>
                </a:solidFill>
              </a:rPr>
              <a:t>type/identificateur"</a:t>
            </a:r>
          </a:p>
          <a:p>
            <a:pPr marL="0" indent="0">
              <a:lnSpc>
                <a:spcPct val="120000"/>
              </a:lnSpc>
              <a:buNone/>
            </a:pPr>
            <a:endParaRPr lang="fr-F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30</a:t>
            </a:fld>
            <a:endParaRPr kumimoji="0"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255672"/>
              </p:ext>
            </p:extLst>
          </p:nvPr>
        </p:nvGraphicFramePr>
        <p:xfrm>
          <a:off x="1001713" y="2249488"/>
          <a:ext cx="7185025" cy="394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8" name="Document" r:id="rId4" imgW="7367400" imgH="4058280" progId="Word.OpenDocumentText.12">
                  <p:embed/>
                </p:oleObj>
              </mc:Choice>
              <mc:Fallback>
                <p:oleObj name="Document" r:id="rId4" imgW="7367400" imgH="40582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01713" y="2249488"/>
                        <a:ext cx="7185025" cy="3948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850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579438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Référencer les ressources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912318" cy="4483608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Dans le code (java), on </a:t>
            </a:r>
            <a:r>
              <a:rPr lang="fr-FR" dirty="0"/>
              <a:t>obtient une instance de cette classe par </a:t>
            </a:r>
            <a:r>
              <a:rPr lang="fr-FR" dirty="0" err="1"/>
              <a:t>getResources</a:t>
            </a:r>
            <a:r>
              <a:rPr lang="fr-FR" dirty="0"/>
              <a:t>() </a:t>
            </a:r>
            <a:endParaRPr lang="fr-FR" dirty="0" smtClean="0"/>
          </a:p>
          <a:p>
            <a:r>
              <a:rPr lang="fr-FR" dirty="0" smtClean="0"/>
              <a:t>Principales </a:t>
            </a:r>
            <a:r>
              <a:rPr lang="fr-FR" dirty="0"/>
              <a:t>méthodes de la classe </a:t>
            </a:r>
            <a:r>
              <a:rPr lang="fr-FR" dirty="0" err="1"/>
              <a:t>Resources</a:t>
            </a:r>
            <a:r>
              <a:rPr lang="fr-FR" dirty="0"/>
              <a:t> (le paramètre est </a:t>
            </a:r>
            <a:r>
              <a:rPr lang="fr-FR" dirty="0" smtClean="0"/>
              <a:t>un identifiant </a:t>
            </a:r>
            <a:r>
              <a:rPr lang="fr-FR" dirty="0"/>
              <a:t>défini dans R de la forme </a:t>
            </a:r>
            <a:r>
              <a:rPr lang="fr-FR" dirty="0" err="1">
                <a:solidFill>
                  <a:srgbClr val="C00000"/>
                </a:solidFill>
              </a:rPr>
              <a:t>R.type.nom</a:t>
            </a:r>
            <a:r>
              <a:rPr lang="fr-FR" dirty="0"/>
              <a:t>) </a:t>
            </a:r>
            <a:r>
              <a:rPr lang="fr-FR" dirty="0" smtClean="0"/>
              <a:t>:</a:t>
            </a:r>
          </a:p>
          <a:p>
            <a:pPr lvl="1"/>
            <a:r>
              <a:rPr lang="fr-FR" dirty="0" err="1" smtClean="0"/>
              <a:t>boolean</a:t>
            </a:r>
            <a:r>
              <a:rPr lang="fr-FR" dirty="0" smtClean="0"/>
              <a:t> </a:t>
            </a:r>
            <a:r>
              <a:rPr lang="fr-FR" dirty="0" err="1"/>
              <a:t>getBoolean</a:t>
            </a:r>
            <a:r>
              <a:rPr lang="fr-FR" dirty="0"/>
              <a:t>(</a:t>
            </a:r>
            <a:r>
              <a:rPr lang="fr-FR" dirty="0" err="1"/>
              <a:t>int</a:t>
            </a:r>
            <a:r>
              <a:rPr lang="fr-FR" dirty="0" smtClean="0"/>
              <a:t>)</a:t>
            </a:r>
          </a:p>
          <a:p>
            <a:pPr lvl="1"/>
            <a:r>
              <a:rPr lang="fr-FR" dirty="0" err="1" smtClean="0"/>
              <a:t>int</a:t>
            </a:r>
            <a:r>
              <a:rPr lang="fr-FR" dirty="0" smtClean="0"/>
              <a:t> </a:t>
            </a:r>
            <a:r>
              <a:rPr lang="fr-FR" dirty="0" err="1" smtClean="0"/>
              <a:t>getInteger</a:t>
            </a:r>
            <a:r>
              <a:rPr lang="fr-FR" dirty="0" smtClean="0"/>
              <a:t>(</a:t>
            </a:r>
            <a:r>
              <a:rPr lang="fr-FR" dirty="0" err="1" smtClean="0"/>
              <a:t>int</a:t>
            </a:r>
            <a:r>
              <a:rPr lang="fr-FR" dirty="0" smtClean="0"/>
              <a:t>)</a:t>
            </a:r>
          </a:p>
          <a:p>
            <a:pPr lvl="1"/>
            <a:r>
              <a:rPr lang="fr-FR" dirty="0" err="1" smtClean="0"/>
              <a:t>int</a:t>
            </a:r>
            <a:r>
              <a:rPr lang="fr-FR" dirty="0"/>
              <a:t>[] </a:t>
            </a:r>
            <a:r>
              <a:rPr lang="fr-FR" dirty="0" err="1" smtClean="0"/>
              <a:t>getArray</a:t>
            </a:r>
            <a:r>
              <a:rPr lang="fr-FR" dirty="0" smtClean="0"/>
              <a:t>(</a:t>
            </a:r>
            <a:r>
              <a:rPr lang="fr-FR" dirty="0" err="1" smtClean="0"/>
              <a:t>int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String </a:t>
            </a:r>
            <a:r>
              <a:rPr lang="fr-FR" dirty="0" err="1"/>
              <a:t>getString</a:t>
            </a:r>
            <a:r>
              <a:rPr lang="fr-FR" dirty="0"/>
              <a:t>(</a:t>
            </a:r>
            <a:r>
              <a:rPr lang="fr-FR" dirty="0" err="1"/>
              <a:t>int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String</a:t>
            </a:r>
            <a:r>
              <a:rPr lang="fr-FR" dirty="0"/>
              <a:t>[] </a:t>
            </a:r>
            <a:r>
              <a:rPr lang="fr-FR" dirty="0" err="1" smtClean="0"/>
              <a:t>getStringArray</a:t>
            </a:r>
            <a:r>
              <a:rPr lang="fr-FR" dirty="0" smtClean="0"/>
              <a:t>(</a:t>
            </a:r>
            <a:r>
              <a:rPr lang="fr-FR" dirty="0" err="1" smtClean="0"/>
              <a:t>int</a:t>
            </a:r>
            <a:r>
              <a:rPr lang="fr-FR" dirty="0" smtClean="0"/>
              <a:t>)</a:t>
            </a:r>
          </a:p>
          <a:p>
            <a:pPr lvl="1"/>
            <a:r>
              <a:rPr lang="fr-FR" dirty="0" err="1" smtClean="0"/>
              <a:t>int</a:t>
            </a:r>
            <a:r>
              <a:rPr lang="fr-FR" dirty="0" smtClean="0"/>
              <a:t> </a:t>
            </a:r>
            <a:r>
              <a:rPr lang="fr-FR" dirty="0" err="1" smtClean="0"/>
              <a:t>getColor</a:t>
            </a:r>
            <a:r>
              <a:rPr lang="fr-FR" dirty="0" smtClean="0"/>
              <a:t>(</a:t>
            </a:r>
            <a:r>
              <a:rPr lang="fr-FR" dirty="0" err="1" smtClean="0"/>
              <a:t>int</a:t>
            </a:r>
            <a:r>
              <a:rPr lang="fr-FR" dirty="0" smtClean="0"/>
              <a:t>)</a:t>
            </a:r>
          </a:p>
          <a:p>
            <a:pPr lvl="1"/>
            <a:r>
              <a:rPr lang="fr-FR" dirty="0" err="1" smtClean="0"/>
              <a:t>float</a:t>
            </a:r>
            <a:r>
              <a:rPr lang="fr-FR" dirty="0" smtClean="0"/>
              <a:t> </a:t>
            </a:r>
            <a:r>
              <a:rPr lang="fr-FR" dirty="0" err="1"/>
              <a:t>getDimension</a:t>
            </a:r>
            <a:r>
              <a:rPr lang="fr-FR" dirty="0"/>
              <a:t>(</a:t>
            </a:r>
            <a:r>
              <a:rPr lang="fr-FR" dirty="0" err="1"/>
              <a:t>int</a:t>
            </a:r>
            <a:r>
              <a:rPr lang="fr-FR" dirty="0" smtClean="0"/>
              <a:t>)</a:t>
            </a:r>
          </a:p>
          <a:p>
            <a:pPr lvl="1"/>
            <a:r>
              <a:rPr lang="fr-FR" dirty="0" err="1" smtClean="0"/>
              <a:t>Drawable</a:t>
            </a:r>
            <a:r>
              <a:rPr lang="fr-FR" dirty="0" smtClean="0"/>
              <a:t> </a:t>
            </a:r>
            <a:r>
              <a:rPr lang="fr-FR" dirty="0" err="1"/>
              <a:t>getDrawable</a:t>
            </a:r>
            <a:r>
              <a:rPr lang="fr-FR" dirty="0"/>
              <a:t>(</a:t>
            </a:r>
            <a:r>
              <a:rPr lang="fr-FR" dirty="0" err="1"/>
              <a:t>int</a:t>
            </a:r>
            <a:r>
              <a:rPr lang="fr-FR" dirty="0"/>
              <a:t>)</a:t>
            </a:r>
          </a:p>
          <a:p>
            <a:pPr marL="0" indent="0">
              <a:buNone/>
            </a:pPr>
            <a:r>
              <a:rPr lang="fr-FR" sz="1700" dirty="0" smtClean="0"/>
              <a:t>Exemple </a:t>
            </a:r>
            <a:r>
              <a:rPr lang="fr-FR" sz="1700" dirty="0"/>
              <a:t>: String titre = </a:t>
            </a:r>
            <a:r>
              <a:rPr lang="fr-FR" sz="1700" dirty="0" err="1" smtClean="0"/>
              <a:t>context.getResources</a:t>
            </a:r>
            <a:r>
              <a:rPr lang="fr-FR" sz="1700" dirty="0"/>
              <a:t>().</a:t>
            </a:r>
            <a:r>
              <a:rPr lang="fr-FR" sz="1700" dirty="0" err="1"/>
              <a:t>getString</a:t>
            </a:r>
            <a:r>
              <a:rPr lang="fr-FR" sz="1700" dirty="0"/>
              <a:t>(</a:t>
            </a:r>
            <a:r>
              <a:rPr lang="fr-FR" sz="1700" dirty="0" err="1">
                <a:solidFill>
                  <a:srgbClr val="C00000"/>
                </a:solidFill>
              </a:rPr>
              <a:t>R.string.ma_chaine</a:t>
            </a:r>
            <a:r>
              <a:rPr lang="fr-FR" sz="1700" dirty="0" smtClean="0"/>
              <a:t>);</a:t>
            </a:r>
          </a:p>
          <a:p>
            <a:pPr marL="0" indent="0">
              <a:buNone/>
            </a:pPr>
            <a:r>
              <a:rPr lang="fr-FR" dirty="0" smtClean="0"/>
              <a:t>Mais dans une activité on peut faire plus simplement : </a:t>
            </a:r>
          </a:p>
          <a:p>
            <a:pPr marL="0" indent="0">
              <a:buNone/>
            </a:pPr>
            <a:r>
              <a:rPr lang="fr-FR" dirty="0" smtClean="0"/>
              <a:t>String titre = </a:t>
            </a:r>
            <a:r>
              <a:rPr lang="fr-FR" dirty="0" err="1" smtClean="0"/>
              <a:t>getString</a:t>
            </a:r>
            <a:r>
              <a:rPr lang="fr-FR" dirty="0" smtClean="0"/>
              <a:t>(</a:t>
            </a:r>
            <a:r>
              <a:rPr lang="fr-FR" dirty="0" err="1">
                <a:solidFill>
                  <a:srgbClr val="C00000"/>
                </a:solidFill>
              </a:rPr>
              <a:t>R.string.ma_chaine</a:t>
            </a:r>
            <a:r>
              <a:rPr lang="fr-FR" dirty="0" smtClean="0"/>
              <a:t>);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9931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579438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Référencer les ressources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467600" cy="4483608"/>
          </a:xfrm>
        </p:spPr>
        <p:txBody>
          <a:bodyPr>
            <a:normAutofit/>
          </a:bodyPr>
          <a:lstStyle/>
          <a:p>
            <a:r>
              <a:rPr lang="fr-FR" dirty="0" smtClean="0"/>
              <a:t>Accéder aux vues : </a:t>
            </a:r>
            <a:r>
              <a:rPr lang="fr-FR" dirty="0" err="1" smtClean="0">
                <a:solidFill>
                  <a:srgbClr val="C00000"/>
                </a:solidFill>
              </a:rPr>
              <a:t>getResources</a:t>
            </a:r>
            <a:r>
              <a:rPr lang="fr-FR" dirty="0" smtClean="0">
                <a:solidFill>
                  <a:srgbClr val="C00000"/>
                </a:solidFill>
              </a:rPr>
              <a:t>().</a:t>
            </a:r>
            <a:r>
              <a:rPr lang="fr-FR" dirty="0" err="1" smtClean="0">
                <a:solidFill>
                  <a:srgbClr val="C00000"/>
                </a:solidFill>
              </a:rPr>
              <a:t>getLayout</a:t>
            </a:r>
            <a:r>
              <a:rPr lang="fr-FR" dirty="0" smtClean="0">
                <a:solidFill>
                  <a:srgbClr val="C00000"/>
                </a:solidFill>
              </a:rPr>
              <a:t>(</a:t>
            </a:r>
            <a:r>
              <a:rPr lang="fr-FR" dirty="0" err="1" smtClean="0">
                <a:solidFill>
                  <a:srgbClr val="C00000"/>
                </a:solidFill>
              </a:rPr>
              <a:t>R.layout.nom_layout</a:t>
            </a:r>
            <a:r>
              <a:rPr lang="fr-FR" dirty="0" smtClean="0">
                <a:solidFill>
                  <a:srgbClr val="C00000"/>
                </a:solidFill>
              </a:rPr>
              <a:t>);</a:t>
            </a:r>
            <a:endParaRPr lang="fr-FR" dirty="0">
              <a:solidFill>
                <a:srgbClr val="C00000"/>
              </a:solidFill>
            </a:endParaRPr>
          </a:p>
          <a:p>
            <a:r>
              <a:rPr lang="fr-FR" dirty="0" smtClean="0"/>
              <a:t>Accéder aux valeurs : </a:t>
            </a:r>
            <a:endParaRPr lang="fr-FR" dirty="0"/>
          </a:p>
          <a:p>
            <a:pPr marL="0" indent="0">
              <a:buNone/>
            </a:pPr>
            <a:r>
              <a:rPr lang="fr-FR" sz="1600" dirty="0" smtClean="0">
                <a:solidFill>
                  <a:srgbClr val="C00000"/>
                </a:solidFill>
              </a:rPr>
              <a:t>String chaine = </a:t>
            </a:r>
            <a:r>
              <a:rPr lang="fr-FR" sz="1600" dirty="0" err="1">
                <a:solidFill>
                  <a:srgbClr val="C00000"/>
                </a:solidFill>
              </a:rPr>
              <a:t>getResources</a:t>
            </a:r>
            <a:r>
              <a:rPr lang="fr-FR" sz="1600" dirty="0">
                <a:solidFill>
                  <a:srgbClr val="C00000"/>
                </a:solidFill>
              </a:rPr>
              <a:t>().</a:t>
            </a:r>
            <a:r>
              <a:rPr lang="fr-FR" sz="1600" dirty="0" err="1" smtClean="0">
                <a:solidFill>
                  <a:srgbClr val="C00000"/>
                </a:solidFill>
              </a:rPr>
              <a:t>getString</a:t>
            </a:r>
            <a:r>
              <a:rPr lang="fr-FR" sz="1600" dirty="0" smtClean="0">
                <a:solidFill>
                  <a:srgbClr val="C00000"/>
                </a:solidFill>
              </a:rPr>
              <a:t> (</a:t>
            </a:r>
            <a:r>
              <a:rPr lang="fr-FR" sz="1600" dirty="0" err="1" smtClean="0">
                <a:solidFill>
                  <a:srgbClr val="C00000"/>
                </a:solidFill>
              </a:rPr>
              <a:t>R.string.nom_string</a:t>
            </a:r>
            <a:r>
              <a:rPr lang="fr-FR" sz="1600" dirty="0" smtClean="0">
                <a:solidFill>
                  <a:srgbClr val="C00000"/>
                </a:solidFill>
              </a:rPr>
              <a:t>);</a:t>
            </a:r>
          </a:p>
          <a:p>
            <a:pPr marL="0" indent="0">
              <a:buNone/>
            </a:pPr>
            <a:r>
              <a:rPr lang="fr-FR" sz="1600" dirty="0" smtClean="0">
                <a:solidFill>
                  <a:srgbClr val="C00000"/>
                </a:solidFill>
              </a:rPr>
              <a:t>String[] tableau= </a:t>
            </a:r>
            <a:r>
              <a:rPr lang="fr-FR" sz="1600" dirty="0" err="1">
                <a:solidFill>
                  <a:srgbClr val="C00000"/>
                </a:solidFill>
              </a:rPr>
              <a:t>getResources</a:t>
            </a:r>
            <a:r>
              <a:rPr lang="fr-FR" sz="1600" dirty="0">
                <a:solidFill>
                  <a:srgbClr val="C00000"/>
                </a:solidFill>
              </a:rPr>
              <a:t>(). </a:t>
            </a:r>
            <a:r>
              <a:rPr lang="fr-FR" sz="1600" dirty="0" err="1" smtClean="0">
                <a:solidFill>
                  <a:srgbClr val="C00000"/>
                </a:solidFill>
              </a:rPr>
              <a:t>getStringArray</a:t>
            </a:r>
            <a:r>
              <a:rPr lang="fr-FR" sz="1600" dirty="0" smtClean="0">
                <a:solidFill>
                  <a:srgbClr val="C00000"/>
                </a:solidFill>
              </a:rPr>
              <a:t>(</a:t>
            </a:r>
            <a:r>
              <a:rPr lang="fr-FR" sz="1600" dirty="0" err="1" smtClean="0">
                <a:solidFill>
                  <a:srgbClr val="C00000"/>
                </a:solidFill>
              </a:rPr>
              <a:t>R.string.nom_array</a:t>
            </a:r>
            <a:r>
              <a:rPr lang="fr-FR" sz="1600" dirty="0" smtClean="0">
                <a:solidFill>
                  <a:srgbClr val="C00000"/>
                </a:solidFill>
              </a:rPr>
              <a:t>);</a:t>
            </a:r>
            <a:endParaRPr lang="fr-FR" dirty="0"/>
          </a:p>
          <a:p>
            <a:r>
              <a:rPr lang="fr-FR" dirty="0" smtClean="0"/>
              <a:t>Accéder aux images : </a:t>
            </a:r>
          </a:p>
          <a:p>
            <a:pPr marL="0" indent="0">
              <a:buNone/>
            </a:pPr>
            <a:r>
              <a:rPr lang="fr-FR" sz="1600" dirty="0" err="1">
                <a:solidFill>
                  <a:srgbClr val="C00000"/>
                </a:solidFill>
              </a:rPr>
              <a:t>Drawable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dirty="0" err="1">
                <a:solidFill>
                  <a:srgbClr val="C00000"/>
                </a:solidFill>
              </a:rPr>
              <a:t>monImage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dirty="0">
                <a:solidFill>
                  <a:srgbClr val="C00000"/>
                </a:solidFill>
              </a:rPr>
              <a:t>= </a:t>
            </a:r>
            <a:r>
              <a:rPr lang="fr-FR" sz="1600" dirty="0" err="1">
                <a:solidFill>
                  <a:srgbClr val="C00000"/>
                </a:solidFill>
              </a:rPr>
              <a:t>getResources</a:t>
            </a:r>
            <a:r>
              <a:rPr lang="fr-FR" sz="1600" dirty="0">
                <a:solidFill>
                  <a:srgbClr val="C00000"/>
                </a:solidFill>
              </a:rPr>
              <a:t>().</a:t>
            </a:r>
            <a:r>
              <a:rPr lang="fr-FR" sz="1600" dirty="0" err="1">
                <a:solidFill>
                  <a:srgbClr val="C00000"/>
                </a:solidFill>
              </a:rPr>
              <a:t>getDrawable</a:t>
            </a:r>
            <a:r>
              <a:rPr lang="fr-FR" sz="1600" dirty="0">
                <a:solidFill>
                  <a:srgbClr val="C00000"/>
                </a:solidFill>
              </a:rPr>
              <a:t>(</a:t>
            </a:r>
            <a:r>
              <a:rPr lang="fr-FR" sz="1600" dirty="0" err="1">
                <a:solidFill>
                  <a:srgbClr val="C00000"/>
                </a:solidFill>
              </a:rPr>
              <a:t>R.drawable.nom_image</a:t>
            </a:r>
            <a:r>
              <a:rPr lang="fr-FR" sz="1600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5763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118" y="612503"/>
            <a:ext cx="7269480" cy="737326"/>
          </a:xfrm>
        </p:spPr>
        <p:txBody>
          <a:bodyPr/>
          <a:lstStyle/>
          <a:p>
            <a:pPr algn="ctr"/>
            <a:r>
              <a:rPr lang="fr-FR" dirty="0" smtClean="0"/>
              <a:t>Interfaces (</a:t>
            </a:r>
            <a:r>
              <a:rPr lang="fr-FR" dirty="0" err="1" smtClean="0"/>
              <a:t>Layout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35315"/>
            <a:ext cx="6446520" cy="4844824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Les interfaces (</a:t>
            </a:r>
            <a:r>
              <a:rPr lang="fr-FR" dirty="0" err="1" smtClean="0"/>
              <a:t>Layout</a:t>
            </a:r>
            <a:r>
              <a:rPr lang="fr-FR" dirty="0" smtClean="0"/>
              <a:t>) permettent de dessiner la vue tel qu’elle doit s’afficher à l’utilisateur. </a:t>
            </a:r>
          </a:p>
          <a:p>
            <a:pPr marL="0" indent="0">
              <a:buNone/>
            </a:pPr>
            <a:r>
              <a:rPr lang="fr-FR" dirty="0" smtClean="0"/>
              <a:t>Il existe deux possibilités de développer des interfaces : </a:t>
            </a:r>
          </a:p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anose="05000000000000000000" pitchFamily="2" charset="2"/>
              </a:rPr>
              <a:t>Code java </a:t>
            </a:r>
          </a:p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anose="05000000000000000000" pitchFamily="2" charset="2"/>
              </a:rPr>
              <a:t>Fichier XML </a:t>
            </a:r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dirty="0" err="1" smtClean="0">
                <a:sym typeface="Wingdings" panose="05000000000000000000" pitchFamily="2" charset="2"/>
              </a:rPr>
              <a:t>Android</a:t>
            </a:r>
            <a:r>
              <a:rPr lang="fr-FR" dirty="0" smtClean="0">
                <a:sym typeface="Wingdings" panose="05000000000000000000" pitchFamily="2" charset="2"/>
              </a:rPr>
              <a:t> recommande l’utilisation des fichiers XML pour définir les interfaces. </a:t>
            </a:r>
            <a:endParaRPr lang="fr-FR" dirty="0">
              <a:sym typeface="Wingdings" panose="05000000000000000000" pitchFamily="2" charset="2"/>
            </a:endParaRPr>
          </a:p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anose="05000000000000000000" pitchFamily="2" charset="2"/>
              </a:rPr>
              <a:t>Une interface XML </a:t>
            </a:r>
            <a:r>
              <a:rPr lang="fr-FR" dirty="0" err="1" smtClean="0">
                <a:sym typeface="Wingdings" panose="05000000000000000000" pitchFamily="2" charset="2"/>
              </a:rPr>
              <a:t>speut</a:t>
            </a:r>
            <a:r>
              <a:rPr lang="fr-FR" dirty="0" smtClean="0">
                <a:sym typeface="Wingdings" panose="05000000000000000000" pitchFamily="2" charset="2"/>
              </a:rPr>
              <a:t> être associée </a:t>
            </a:r>
            <a:r>
              <a:rPr lang="fr-FR" dirty="0" err="1" smtClean="0">
                <a:sym typeface="Wingdings" panose="05000000000000000000" pitchFamily="2" charset="2"/>
              </a:rPr>
              <a:t>grace</a:t>
            </a:r>
            <a:r>
              <a:rPr lang="fr-FR" dirty="0" smtClean="0">
                <a:sym typeface="Wingdings" panose="05000000000000000000" pitchFamily="2" charset="2"/>
              </a:rPr>
              <a:t> à la méthode </a:t>
            </a:r>
            <a:r>
              <a:rPr lang="fr-FR" dirty="0" err="1" smtClean="0">
                <a:sym typeface="Wingdings" panose="05000000000000000000" pitchFamily="2" charset="2"/>
              </a:rPr>
              <a:t>setContentView</a:t>
            </a:r>
            <a:r>
              <a:rPr lang="fr-FR" dirty="0" smtClean="0">
                <a:sym typeface="Wingdings" panose="05000000000000000000" pitchFamily="2" charset="2"/>
              </a:rPr>
              <a:t> () à laquelle on passe l’identifiant du </a:t>
            </a:r>
            <a:r>
              <a:rPr lang="fr-FR" dirty="0" err="1" smtClean="0">
                <a:sym typeface="Wingdings" panose="05000000000000000000" pitchFamily="2" charset="2"/>
              </a:rPr>
              <a:t>layout</a:t>
            </a:r>
            <a:endParaRPr lang="fr-FR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Exemple :</a:t>
            </a:r>
          </a:p>
          <a:p>
            <a:pPr marL="0" indent="0">
              <a:buNone/>
            </a:pPr>
            <a:r>
              <a:rPr lang="fr-FR" dirty="0" err="1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setContentView</a:t>
            </a: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(</a:t>
            </a:r>
            <a:r>
              <a:rPr lang="fr-FR" dirty="0" err="1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R.layout.</a:t>
            </a:r>
            <a:r>
              <a:rPr lang="fr-FR" i="1" dirty="0" err="1">
                <a:solidFill>
                  <a:srgbClr val="0000C0"/>
                </a:solidFill>
                <a:highlight>
                  <a:srgbClr val="E8F2FE"/>
                </a:highlight>
                <a:latin typeface="Consolas"/>
              </a:rPr>
              <a:t>login</a:t>
            </a:r>
            <a:r>
              <a:rPr lang="fr-FR" i="1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);</a:t>
            </a:r>
            <a:endParaRPr lang="fr-FR" dirty="0" smtClean="0">
              <a:sym typeface="Wingdings" panose="05000000000000000000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33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4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118" y="612503"/>
            <a:ext cx="7269480" cy="737326"/>
          </a:xfrm>
        </p:spPr>
        <p:txBody>
          <a:bodyPr/>
          <a:lstStyle/>
          <a:p>
            <a:pPr algn="ctr"/>
            <a:r>
              <a:rPr lang="fr-FR" dirty="0" smtClean="0"/>
              <a:t>Interfaces (</a:t>
            </a:r>
            <a:r>
              <a:rPr lang="fr-FR" dirty="0" err="1" smtClean="0"/>
              <a:t>Layout</a:t>
            </a:r>
            <a:r>
              <a:rPr lang="fr-FR" dirty="0" smtClean="0"/>
              <a:t>) / Vues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35315"/>
            <a:ext cx="6446520" cy="4844824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Les interfaces sont composées de vues : </a:t>
            </a: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Les vues ne peuvent être modifiées que par le thread principal « </a:t>
            </a:r>
            <a:r>
              <a:rPr lang="fr-FR" dirty="0" err="1" smtClean="0">
                <a:sym typeface="Wingdings" panose="05000000000000000000" pitchFamily="2" charset="2"/>
              </a:rPr>
              <a:t>UIThread</a:t>
            </a:r>
            <a:r>
              <a:rPr lang="fr-FR" dirty="0" smtClean="0">
                <a:sym typeface="Wingdings" panose="05000000000000000000" pitchFamily="2" charset="2"/>
              </a:rPr>
              <a:t> » .  </a:t>
            </a: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Tous les autres threads créés par un utilisateur ne peuvent pas  modifier les vues. </a:t>
            </a:r>
          </a:p>
          <a:p>
            <a:pPr marL="0" indent="0">
              <a:buNone/>
            </a:pPr>
            <a:endParaRPr lang="fr-FR" dirty="0" smtClean="0">
              <a:sym typeface="Wingdings" panose="05000000000000000000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34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12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7661" y="641532"/>
            <a:ext cx="7269480" cy="737326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Vues Propriétés communes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5375" y="1378858"/>
            <a:ext cx="6876795" cy="4844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Identifiant</a:t>
            </a:r>
            <a:r>
              <a:rPr lang="fr-FR" dirty="0" smtClean="0"/>
              <a:t> : </a:t>
            </a:r>
          </a:p>
          <a:p>
            <a:pPr marL="0" indent="0">
              <a:buNone/>
            </a:pPr>
            <a:r>
              <a:rPr lang="fr-FR" dirty="0" err="1" smtClean="0"/>
              <a:t>android:id</a:t>
            </a:r>
            <a:r>
              <a:rPr lang="fr-FR" dirty="0"/>
              <a:t>="@+</a:t>
            </a:r>
            <a:r>
              <a:rPr lang="fr-FR" dirty="0" smtClean="0"/>
              <a:t>id/</a:t>
            </a:r>
            <a:r>
              <a:rPr lang="fr-FR" i="1" dirty="0" err="1" smtClean="0"/>
              <a:t>mon_ident</a:t>
            </a:r>
            <a:r>
              <a:rPr lang="fr-FR" dirty="0"/>
              <a:t>"</a:t>
            </a:r>
            <a:r>
              <a:rPr lang="fr-FR" dirty="0" smtClean="0"/>
              <a:t> </a:t>
            </a:r>
            <a:endParaRPr lang="fr-FR" dirty="0" smtClean="0"/>
          </a:p>
          <a:p>
            <a:pPr marL="0" indent="0">
              <a:buNone/>
            </a:pPr>
            <a:r>
              <a:rPr lang="fr-FR" b="1" dirty="0" smtClean="0"/>
              <a:t>Dimension</a:t>
            </a:r>
            <a:r>
              <a:rPr lang="fr-FR" dirty="0" smtClean="0"/>
              <a:t>: </a:t>
            </a:r>
          </a:p>
          <a:p>
            <a:pPr marL="0" indent="0">
              <a:buNone/>
            </a:pPr>
            <a:r>
              <a:rPr lang="fr-FR" dirty="0" err="1" smtClean="0"/>
              <a:t>layout_height</a:t>
            </a:r>
            <a:r>
              <a:rPr lang="fr-FR" dirty="0" smtClean="0"/>
              <a:t>, </a:t>
            </a:r>
            <a:r>
              <a:rPr lang="fr-FR" dirty="0" err="1" smtClean="0"/>
              <a:t>android:layout_width</a:t>
            </a:r>
            <a:r>
              <a:rPr lang="fr-FR" dirty="0" smtClean="0"/>
              <a:t> : </a:t>
            </a:r>
            <a:r>
              <a:rPr lang="fr-FR" dirty="0" err="1" smtClean="0"/>
              <a:t>fill_parent</a:t>
            </a:r>
            <a:r>
              <a:rPr lang="fr-FR" dirty="0" smtClean="0"/>
              <a:t> / </a:t>
            </a:r>
            <a:r>
              <a:rPr lang="fr-FR" dirty="0" err="1" smtClean="0"/>
              <a:t>match_parent</a:t>
            </a:r>
            <a:r>
              <a:rPr lang="fr-FR" dirty="0" smtClean="0"/>
              <a:t> / </a:t>
            </a:r>
            <a:r>
              <a:rPr lang="fr-FR" dirty="0" err="1" smtClean="0"/>
              <a:t>wrap_content</a:t>
            </a:r>
            <a:r>
              <a:rPr lang="fr-FR" dirty="0" smtClean="0"/>
              <a:t> </a:t>
            </a:r>
          </a:p>
          <a:p>
            <a:pPr marL="0" indent="0">
              <a:buNone/>
            </a:pPr>
            <a:r>
              <a:rPr lang="fr-FR" b="1" i="1" dirty="0" err="1" smtClean="0"/>
              <a:t>fill_parent</a:t>
            </a:r>
            <a:r>
              <a:rPr lang="fr-FR" dirty="0" smtClean="0"/>
              <a:t> </a:t>
            </a:r>
            <a:r>
              <a:rPr lang="fr-FR" dirty="0" smtClean="0"/>
              <a:t>: Remplit toute la place </a:t>
            </a:r>
          </a:p>
          <a:p>
            <a:pPr marL="0" indent="0">
              <a:buNone/>
            </a:pPr>
            <a:r>
              <a:rPr lang="fr-FR" b="1" i="1" dirty="0" err="1" smtClean="0"/>
              <a:t>wrap_content</a:t>
            </a:r>
            <a:r>
              <a:rPr lang="fr-FR" dirty="0" smtClean="0"/>
              <a:t> </a:t>
            </a:r>
            <a:r>
              <a:rPr lang="fr-FR" dirty="0" smtClean="0"/>
              <a:t>: remplit la place que </a:t>
            </a:r>
            <a:r>
              <a:rPr lang="fr-FR" dirty="0" err="1" smtClean="0"/>
              <a:t>necessite</a:t>
            </a:r>
            <a:r>
              <a:rPr lang="fr-FR" dirty="0" smtClean="0"/>
              <a:t> le contenu </a:t>
            </a:r>
          </a:p>
          <a:p>
            <a:pPr marL="0" indent="0">
              <a:buNone/>
            </a:pPr>
            <a:r>
              <a:rPr lang="fr-FR" b="1" i="1" dirty="0" err="1" smtClean="0"/>
              <a:t>match_parent</a:t>
            </a:r>
            <a:r>
              <a:rPr lang="fr-FR" dirty="0" smtClean="0"/>
              <a:t> </a:t>
            </a:r>
            <a:r>
              <a:rPr lang="fr-FR" dirty="0" smtClean="0"/>
              <a:t>: remplit la place qui reste dans le parent </a:t>
            </a:r>
          </a:p>
          <a:p>
            <a:pPr marL="0" indent="0">
              <a:buNone/>
            </a:pPr>
            <a:r>
              <a:rPr lang="fr-FR" b="1" dirty="0" smtClean="0"/>
              <a:t>Fond </a:t>
            </a:r>
          </a:p>
          <a:p>
            <a:pPr marL="0" indent="0">
              <a:buNone/>
            </a:pPr>
            <a:r>
              <a:rPr lang="fr-FR" dirty="0" err="1" smtClean="0"/>
              <a:t>android</a:t>
            </a:r>
            <a:r>
              <a:rPr lang="fr-FR" dirty="0" smtClean="0"/>
              <a:t>: background </a:t>
            </a:r>
          </a:p>
          <a:p>
            <a:pPr marL="0" indent="0">
              <a:buNone/>
            </a:pPr>
            <a:r>
              <a:rPr lang="fr-FR" b="1" dirty="0" smtClean="0"/>
              <a:t>Visibilité </a:t>
            </a:r>
          </a:p>
          <a:p>
            <a:pPr marL="0" indent="0">
              <a:buNone/>
            </a:pPr>
            <a:r>
              <a:rPr lang="fr-FR" dirty="0" err="1" smtClean="0"/>
              <a:t>android:visibility</a:t>
            </a:r>
            <a:r>
              <a:rPr lang="fr-FR" dirty="0" smtClean="0"/>
              <a:t>  </a:t>
            </a:r>
            <a:r>
              <a:rPr lang="fr-FR" dirty="0" smtClean="0"/>
              <a:t>: visible / </a:t>
            </a:r>
            <a:r>
              <a:rPr lang="fr-FR" dirty="0" err="1" smtClean="0"/>
              <a:t>invisisble</a:t>
            </a:r>
            <a:r>
              <a:rPr lang="fr-FR" dirty="0" smtClean="0"/>
              <a:t>/gone </a:t>
            </a:r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35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73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6689" y="656045"/>
            <a:ext cx="7269480" cy="751841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Vues Propriétés communes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4061" y="1364344"/>
            <a:ext cx="6446520" cy="4844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Marges internes</a:t>
            </a:r>
          </a:p>
          <a:p>
            <a:r>
              <a:rPr lang="fr-FR" dirty="0" err="1"/>
              <a:t>android:layout_paddingBottom</a:t>
            </a:r>
            <a:r>
              <a:rPr lang="fr-FR" dirty="0"/>
              <a:t> , </a:t>
            </a:r>
            <a:r>
              <a:rPr lang="fr-FR" dirty="0" err="1"/>
              <a:t>android:layout_paddingLeft</a:t>
            </a:r>
            <a:r>
              <a:rPr lang="fr-FR" dirty="0"/>
              <a:t> ,</a:t>
            </a:r>
          </a:p>
          <a:p>
            <a:r>
              <a:rPr lang="fr-FR" dirty="0" err="1"/>
              <a:t>android:layout_paddingRight</a:t>
            </a:r>
            <a:r>
              <a:rPr lang="fr-FR" dirty="0"/>
              <a:t> , </a:t>
            </a:r>
            <a:r>
              <a:rPr lang="fr-FR" dirty="0" err="1" smtClean="0"/>
              <a:t>android:layout_paddingTop</a:t>
            </a:r>
            <a:endParaRPr lang="fr-FR" dirty="0" smtClean="0"/>
          </a:p>
          <a:p>
            <a:pPr marL="0" indent="0">
              <a:buNone/>
            </a:pPr>
            <a:r>
              <a:rPr lang="fr-FR" b="1" dirty="0" smtClean="0"/>
              <a:t>Marges externes </a:t>
            </a:r>
          </a:p>
          <a:p>
            <a:r>
              <a:rPr lang="fr-FR" dirty="0" err="1"/>
              <a:t>android:layout_marginBottom</a:t>
            </a:r>
            <a:r>
              <a:rPr lang="fr-FR" dirty="0"/>
              <a:t> , </a:t>
            </a:r>
            <a:r>
              <a:rPr lang="fr-FR" dirty="0" err="1"/>
              <a:t>android:layout_marginLeft</a:t>
            </a:r>
            <a:r>
              <a:rPr lang="fr-FR" dirty="0"/>
              <a:t> ,</a:t>
            </a:r>
          </a:p>
          <a:p>
            <a:r>
              <a:rPr lang="fr-FR" dirty="0" err="1"/>
              <a:t>android:layout_marginRight</a:t>
            </a:r>
            <a:r>
              <a:rPr lang="fr-FR" dirty="0"/>
              <a:t> , </a:t>
            </a:r>
            <a:r>
              <a:rPr lang="fr-FR" dirty="0" err="1"/>
              <a:t>android:layout_marginTop</a:t>
            </a:r>
            <a:endParaRPr lang="fr-F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36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40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603" y="641531"/>
            <a:ext cx="7269480" cy="751841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Vues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3" y="1335315"/>
            <a:ext cx="7312225" cy="48448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Les vues déclarées dans les fichiers </a:t>
            </a:r>
            <a:r>
              <a:rPr lang="fr-FR" dirty="0" err="1" smtClean="0"/>
              <a:t>xml</a:t>
            </a:r>
            <a:r>
              <a:rPr lang="fr-FR" dirty="0" smtClean="0"/>
              <a:t> </a:t>
            </a:r>
            <a:r>
              <a:rPr lang="fr-FR" dirty="0"/>
              <a:t>peuvent sont automatiquement instanciées par </a:t>
            </a:r>
            <a:r>
              <a:rPr lang="fr-FR" dirty="0" err="1"/>
              <a:t>Android</a:t>
            </a:r>
            <a:r>
              <a:rPr lang="fr-FR" dirty="0"/>
              <a:t>. </a:t>
            </a:r>
          </a:p>
          <a:p>
            <a:pPr marL="0" indent="0">
              <a:buNone/>
            </a:pPr>
            <a:r>
              <a:rPr lang="fr-FR" dirty="0"/>
              <a:t>Pour récupérer l’instance d’une vue associée à une interface, </a:t>
            </a:r>
            <a:r>
              <a:rPr lang="fr-FR" dirty="0" err="1"/>
              <a:t>Android</a:t>
            </a:r>
            <a:r>
              <a:rPr lang="fr-FR" dirty="0"/>
              <a:t> propose la méthode </a:t>
            </a:r>
            <a:r>
              <a:rPr lang="fr-FR" dirty="0" err="1" smtClean="0"/>
              <a:t>findViewById</a:t>
            </a:r>
            <a:r>
              <a:rPr lang="fr-FR" dirty="0"/>
              <a:t>() prenant en paramètre l’identifiant de la vue dans le fichier </a:t>
            </a:r>
            <a:r>
              <a:rPr lang="fr-FR" dirty="0" err="1"/>
              <a:t>xml</a:t>
            </a:r>
            <a:r>
              <a:rPr lang="fr-FR" dirty="0"/>
              <a:t>.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La méthode </a:t>
            </a:r>
            <a:r>
              <a:rPr lang="fr-FR" dirty="0" err="1" smtClean="0"/>
              <a:t>findViewById</a:t>
            </a:r>
            <a:r>
              <a:rPr lang="fr-FR" dirty="0" smtClean="0"/>
              <a:t> utilise le conteneur  principal de l’interface de l’activité courante. 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Exemple : </a:t>
            </a:r>
            <a:endParaRPr lang="fr-FR" dirty="0" smtClean="0"/>
          </a:p>
          <a:p>
            <a:pPr marL="0" indent="0">
              <a:buNone/>
            </a:pPr>
            <a:r>
              <a:rPr lang="fr-FR" dirty="0" err="1" smtClean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View</a:t>
            </a:r>
            <a:r>
              <a:rPr lang="fr-FR" dirty="0" smtClean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 v </a:t>
            </a: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= </a:t>
            </a:r>
            <a:r>
              <a:rPr lang="fr-FR" dirty="0" err="1" smtClean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findViewById</a:t>
            </a:r>
            <a:r>
              <a:rPr lang="fr-FR" dirty="0" smtClean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(</a:t>
            </a:r>
            <a:r>
              <a:rPr lang="fr-FR" dirty="0" err="1" smtClean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R.id.</a:t>
            </a:r>
            <a:r>
              <a:rPr lang="fr-FR" i="1" dirty="0" err="1" smtClean="0">
                <a:solidFill>
                  <a:srgbClr val="0000C0"/>
                </a:solidFill>
                <a:highlight>
                  <a:srgbClr val="E8F2FE"/>
                </a:highlight>
                <a:latin typeface="Consolas"/>
              </a:rPr>
              <a:t>myView</a:t>
            </a:r>
            <a:r>
              <a:rPr lang="fr-FR" i="1" dirty="0" smtClean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); </a:t>
            </a:r>
            <a:endParaRPr lang="fr-FR" dirty="0"/>
          </a:p>
          <a:p>
            <a:pPr marL="0" indent="0">
              <a:buNone/>
            </a:pPr>
            <a:r>
              <a:rPr lang="fr-FR" dirty="0" smtClean="0"/>
              <a:t>Connaissant  </a:t>
            </a:r>
            <a:r>
              <a:rPr lang="fr-FR" dirty="0"/>
              <a:t>le type de la vue </a:t>
            </a: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 </a:t>
            </a:r>
            <a:r>
              <a:rPr lang="fr-FR" dirty="0" err="1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Button</a:t>
            </a: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 b = (</a:t>
            </a:r>
            <a:r>
              <a:rPr lang="fr-FR" dirty="0" err="1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Button</a:t>
            </a: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)</a:t>
            </a:r>
            <a:r>
              <a:rPr lang="fr-FR" dirty="0" err="1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findViewById</a:t>
            </a: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(</a:t>
            </a:r>
            <a:r>
              <a:rPr lang="fr-FR" dirty="0" err="1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R.id.</a:t>
            </a:r>
            <a:r>
              <a:rPr lang="fr-FR" i="1" dirty="0" err="1">
                <a:solidFill>
                  <a:srgbClr val="0000C0"/>
                </a:solidFill>
                <a:highlight>
                  <a:srgbClr val="E8F2FE"/>
                </a:highlight>
                <a:latin typeface="Consolas"/>
              </a:rPr>
              <a:t>btnCancel</a:t>
            </a:r>
            <a:r>
              <a:rPr lang="fr-FR" i="1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); </a:t>
            </a:r>
            <a:endParaRPr lang="fr-FR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fr-FR" i="1" dirty="0" smtClean="0"/>
              <a:t>Les vues peuvent être créés dynamiquement : </a:t>
            </a:r>
          </a:p>
          <a:p>
            <a:pPr marL="0" indent="0">
              <a:buNone/>
            </a:pPr>
            <a:r>
              <a:rPr lang="fr-FR" dirty="0" err="1" smtClean="0">
                <a:solidFill>
                  <a:srgbClr val="000000"/>
                </a:solidFill>
                <a:latin typeface="Consolas"/>
              </a:rPr>
              <a:t>Button</a:t>
            </a:r>
            <a:r>
              <a:rPr lang="fr-FR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b = </a:t>
            </a:r>
            <a:r>
              <a:rPr lang="fr-FR" b="1" dirty="0">
                <a:solidFill>
                  <a:srgbClr val="7F0055"/>
                </a:solidFill>
                <a:latin typeface="Consolas"/>
              </a:rPr>
              <a:t>new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Button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fr-FR" b="1" dirty="0" err="1">
                <a:solidFill>
                  <a:srgbClr val="7F0055"/>
                </a:solidFill>
                <a:latin typeface="Consolas"/>
              </a:rPr>
              <a:t>this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r>
              <a:rPr lang="fr-FR" dirty="0" err="1" smtClean="0">
                <a:solidFill>
                  <a:srgbClr val="000000"/>
                </a:solidFill>
                <a:latin typeface="Consolas"/>
              </a:rPr>
              <a:t>b.setId</a:t>
            </a:r>
            <a:r>
              <a:rPr lang="fr-FR" dirty="0" smtClean="0">
                <a:solidFill>
                  <a:srgbClr val="000000"/>
                </a:solidFill>
                <a:latin typeface="Consolas"/>
              </a:rPr>
              <a:t>(1245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);</a:t>
            </a:r>
            <a:endParaRPr lang="fr-FR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37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87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603" y="641531"/>
            <a:ext cx="7269480" cy="751841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Vues / Evènements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3" y="1335315"/>
            <a:ext cx="7762167" cy="48448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Les évènements permettent de gérer les actions utilisateurs sur les vues: </a:t>
            </a:r>
          </a:p>
          <a:p>
            <a:pPr marL="0" indent="0">
              <a:buNone/>
            </a:pPr>
            <a:r>
              <a:rPr lang="fr-FR" dirty="0" smtClean="0"/>
              <a:t>Pour </a:t>
            </a:r>
            <a:r>
              <a:rPr lang="fr-FR" dirty="0"/>
              <a:t>gérer les évènements sur les vues, il suffit d’ajouter un écouteur </a:t>
            </a:r>
          </a:p>
          <a:p>
            <a:pPr marL="0" indent="0">
              <a:buNone/>
            </a:pPr>
            <a:endParaRPr lang="fr-FR" i="1" dirty="0"/>
          </a:p>
          <a:p>
            <a:pPr marL="0" indent="0">
              <a:spcBef>
                <a:spcPts val="0"/>
              </a:spcBef>
              <a:buNone/>
            </a:pPr>
            <a:r>
              <a:rPr lang="fr-FR" dirty="0" err="1">
                <a:solidFill>
                  <a:srgbClr val="0000C0"/>
                </a:solidFill>
                <a:latin typeface="Consolas"/>
              </a:rPr>
              <a:t>button</a:t>
            </a:r>
            <a:r>
              <a:rPr lang="fr-FR" dirty="0" err="1">
                <a:solidFill>
                  <a:srgbClr val="000000"/>
                </a:solidFill>
                <a:latin typeface="Consolas"/>
              </a:rPr>
              <a:t>.setOnClickListener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(</a:t>
            </a:r>
            <a:r>
              <a:rPr lang="fr-FR" b="1" dirty="0">
                <a:solidFill>
                  <a:srgbClr val="7F0055"/>
                </a:solidFill>
                <a:latin typeface="Consolas"/>
              </a:rPr>
              <a:t>new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View.OnClickListener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() </a:t>
            </a: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dirty="0">
                <a:solidFill>
                  <a:srgbClr val="646464"/>
                </a:solidFill>
                <a:latin typeface="Consolas"/>
              </a:rPr>
              <a:t>@</a:t>
            </a:r>
            <a:r>
              <a:rPr lang="fr-FR" dirty="0" err="1">
                <a:solidFill>
                  <a:srgbClr val="646464"/>
                </a:solidFill>
                <a:latin typeface="Consolas"/>
              </a:rPr>
              <a:t>Override</a:t>
            </a:r>
            <a:endParaRPr lang="fr-FR" dirty="0">
              <a:solidFill>
                <a:srgbClr val="646464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b="1" dirty="0">
                <a:solidFill>
                  <a:srgbClr val="7F0055"/>
                </a:solidFill>
                <a:latin typeface="Consolas"/>
              </a:rPr>
              <a:t>public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7F0055"/>
                </a:solidFill>
                <a:latin typeface="Consolas"/>
              </a:rPr>
              <a:t>void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onClick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DialogInterface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dialog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fr-FR" b="1" dirty="0" err="1">
                <a:solidFill>
                  <a:srgbClr val="7F0055"/>
                </a:solidFill>
                <a:latin typeface="Consolas"/>
              </a:rPr>
              <a:t>int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which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dirty="0">
                <a:solidFill>
                  <a:srgbClr val="3F7F5F"/>
                </a:solidFill>
                <a:latin typeface="Consolas"/>
              </a:rPr>
              <a:t>// Du code ici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dirty="0" smtClean="0">
                <a:solidFill>
                  <a:srgbClr val="000000"/>
                </a:solidFill>
                <a:latin typeface="Consolas"/>
              </a:rPr>
              <a:t>});</a:t>
            </a:r>
          </a:p>
          <a:p>
            <a:pPr marL="0" indent="0">
              <a:spcBef>
                <a:spcPts val="0"/>
              </a:spcBef>
              <a:buNone/>
            </a:pPr>
            <a:endParaRPr lang="fr-FR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fr-FR" dirty="0" err="1">
                <a:solidFill>
                  <a:srgbClr val="0000C0"/>
                </a:solidFill>
                <a:latin typeface="Consolas"/>
              </a:rPr>
              <a:t>button</a:t>
            </a:r>
            <a:r>
              <a:rPr lang="fr-FR" dirty="0" err="1" smtClean="0">
                <a:solidFill>
                  <a:srgbClr val="000000"/>
                </a:solidFill>
                <a:latin typeface="Consolas"/>
              </a:rPr>
              <a:t>.setOnClickListener</a:t>
            </a:r>
            <a:r>
              <a:rPr lang="fr-FR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fr-FR" b="1" dirty="0" smtClean="0">
                <a:solidFill>
                  <a:srgbClr val="7F0055"/>
                </a:solidFill>
                <a:latin typeface="Consolas"/>
              </a:rPr>
              <a:t>new</a:t>
            </a:r>
            <a:r>
              <a:rPr lang="fr-FR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OnClickListener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() </a:t>
            </a:r>
            <a:r>
              <a:rPr lang="fr-FR" b="1" dirty="0" smtClean="0">
                <a:solidFill>
                  <a:srgbClr val="000000"/>
                </a:solidFill>
                <a:latin typeface="Consolas"/>
              </a:rPr>
              <a:t>{</a:t>
            </a:r>
            <a:endParaRPr lang="fr-FR" dirty="0">
              <a:latin typeface="Consolas"/>
            </a:endParaRPr>
          </a:p>
          <a:p>
            <a:pPr marL="0" indent="0">
              <a:buNone/>
            </a:pPr>
            <a:r>
              <a:rPr lang="fr-FR" dirty="0">
                <a:solidFill>
                  <a:srgbClr val="646464"/>
                </a:solidFill>
                <a:latin typeface="Consolas"/>
              </a:rPr>
              <a:t>@</a:t>
            </a:r>
            <a:r>
              <a:rPr lang="fr-FR" dirty="0" err="1">
                <a:solidFill>
                  <a:srgbClr val="646464"/>
                </a:solidFill>
                <a:latin typeface="Consolas"/>
              </a:rPr>
              <a:t>Override</a:t>
            </a:r>
            <a:endParaRPr lang="fr-FR" dirty="0">
              <a:solidFill>
                <a:srgbClr val="646464"/>
              </a:solidFill>
              <a:latin typeface="Consolas"/>
            </a:endParaRPr>
          </a:p>
          <a:p>
            <a:pPr marL="0" indent="0">
              <a:buNone/>
            </a:pPr>
            <a:r>
              <a:rPr lang="fr-FR" b="1" dirty="0">
                <a:solidFill>
                  <a:srgbClr val="7F0055"/>
                </a:solidFill>
                <a:latin typeface="Consolas"/>
              </a:rPr>
              <a:t>public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7F0055"/>
                </a:solidFill>
                <a:latin typeface="Consolas"/>
              </a:rPr>
              <a:t>void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onClick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View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v) {</a:t>
            </a:r>
          </a:p>
          <a:p>
            <a:pPr marL="0" indent="0">
              <a:buNone/>
            </a:pPr>
            <a:r>
              <a:rPr lang="fr-FR" dirty="0">
                <a:solidFill>
                  <a:srgbClr val="3F7F5F"/>
                </a:solidFill>
                <a:latin typeface="Consolas"/>
              </a:rPr>
              <a:t>// </a:t>
            </a:r>
            <a:r>
              <a:rPr lang="fr-FR" b="1" dirty="0">
                <a:solidFill>
                  <a:srgbClr val="7F9FBF"/>
                </a:solidFill>
                <a:latin typeface="Consolas"/>
              </a:rPr>
              <a:t>TODO</a:t>
            </a:r>
            <a:r>
              <a:rPr lang="fr-FR" b="1" dirty="0">
                <a:solidFill>
                  <a:srgbClr val="3F7F5F"/>
                </a:solidFill>
                <a:latin typeface="Consolas"/>
              </a:rPr>
              <a:t> Auto-</a:t>
            </a:r>
            <a:r>
              <a:rPr lang="fr-FR" b="1" dirty="0" err="1">
                <a:solidFill>
                  <a:srgbClr val="3F7F5F"/>
                </a:solidFill>
                <a:latin typeface="Consolas"/>
              </a:rPr>
              <a:t>generated</a:t>
            </a:r>
            <a:r>
              <a:rPr lang="fr-FR" b="1" dirty="0">
                <a:solidFill>
                  <a:srgbClr val="3F7F5F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3F7F5F"/>
                </a:solidFill>
                <a:latin typeface="Consolas"/>
              </a:rPr>
              <a:t>method</a:t>
            </a:r>
            <a:r>
              <a:rPr lang="fr-FR" b="1" dirty="0">
                <a:solidFill>
                  <a:srgbClr val="3F7F5F"/>
                </a:solidFill>
                <a:latin typeface="Consolas"/>
              </a:rPr>
              <a:t> </a:t>
            </a:r>
            <a:r>
              <a:rPr lang="fr-FR" b="1" dirty="0" smtClean="0">
                <a:solidFill>
                  <a:srgbClr val="3F7F5F"/>
                </a:solidFill>
                <a:latin typeface="Consolas"/>
              </a:rPr>
              <a:t>stub</a:t>
            </a:r>
            <a:endParaRPr lang="fr-FR" dirty="0">
              <a:latin typeface="Consolas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});</a:t>
            </a:r>
            <a:endParaRPr lang="fr-FR" dirty="0">
              <a:solidFill>
                <a:srgbClr val="000000"/>
              </a:solidFill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38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36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175" y="597989"/>
            <a:ext cx="7269480" cy="737326"/>
          </a:xfrm>
        </p:spPr>
        <p:txBody>
          <a:bodyPr/>
          <a:lstStyle/>
          <a:p>
            <a:pPr algn="ctr"/>
            <a:r>
              <a:rPr lang="fr-FR" dirty="0" smtClean="0"/>
              <a:t>Les conteneurs </a:t>
            </a:r>
            <a:r>
              <a:rPr lang="fr-FR" dirty="0" smtClean="0"/>
              <a:t>(</a:t>
            </a:r>
            <a:r>
              <a:rPr lang="fr-FR" dirty="0" err="1" smtClean="0"/>
              <a:t>ViewGroups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35315"/>
            <a:ext cx="6446520" cy="4844824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Permettent de positionner des </a:t>
            </a:r>
            <a:r>
              <a:rPr lang="fr-FR" dirty="0" err="1" smtClean="0"/>
              <a:t>widgets</a:t>
            </a:r>
            <a:r>
              <a:rPr lang="fr-FR" dirty="0" smtClean="0"/>
              <a:t> dans une interface : </a:t>
            </a:r>
          </a:p>
          <a:p>
            <a:pPr>
              <a:buFontTx/>
              <a:buChar char="-"/>
            </a:pPr>
            <a:r>
              <a:rPr lang="fr-FR" dirty="0" err="1" smtClean="0"/>
              <a:t>FrameLayout</a:t>
            </a:r>
            <a:r>
              <a:rPr lang="fr-FR" dirty="0" smtClean="0"/>
              <a:t> </a:t>
            </a:r>
            <a:endParaRPr lang="fr-FR" dirty="0" smtClean="0"/>
          </a:p>
          <a:p>
            <a:pPr>
              <a:buFontTx/>
              <a:buChar char="-"/>
            </a:pPr>
            <a:r>
              <a:rPr lang="fr-FR" dirty="0" err="1" smtClean="0"/>
              <a:t>AbsoluteLayout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LinearLayout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TableLayout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RelativeLayout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ScrollView</a:t>
            </a:r>
            <a:r>
              <a:rPr lang="fr-FR" u="sng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HorizontalScrollView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endParaRPr lang="fr-F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39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91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5090" y="612503"/>
            <a:ext cx="7269480" cy="737326"/>
          </a:xfrm>
        </p:spPr>
        <p:txBody>
          <a:bodyPr/>
          <a:lstStyle/>
          <a:p>
            <a:pPr algn="ctr"/>
            <a:r>
              <a:rPr lang="fr-FR" dirty="0" err="1" smtClean="0"/>
              <a:t>LinearLayout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35315"/>
            <a:ext cx="6446520" cy="48448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sz="2600" dirty="0" smtClean="0"/>
              <a:t>Définit le positionnement linéaire (</a:t>
            </a:r>
            <a:r>
              <a:rPr lang="fr-FR" sz="2600" dirty="0" err="1" smtClean="0"/>
              <a:t>horizontall</a:t>
            </a:r>
            <a:r>
              <a:rPr lang="fr-FR" sz="2600" dirty="0"/>
              <a:t> </a:t>
            </a:r>
            <a:r>
              <a:rPr lang="fr-FR" sz="2600" dirty="0" smtClean="0"/>
              <a:t>ou vertical) </a:t>
            </a:r>
            <a:r>
              <a:rPr lang="fr-FR" sz="2600" dirty="0" smtClean="0"/>
              <a:t>des vues filles </a:t>
            </a:r>
            <a:endParaRPr lang="fr-FR" sz="2600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8080"/>
                </a:solidFill>
                <a:latin typeface="Consolas"/>
              </a:rPr>
              <a:t>&lt;?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xml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>
                <a:solidFill>
                  <a:srgbClr val="7F007F"/>
                </a:solidFill>
                <a:latin typeface="Consolas"/>
              </a:rPr>
              <a:t>version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"1.0" </a:t>
            </a:r>
            <a:r>
              <a:rPr lang="fr-FR" i="1" dirty="0" err="1">
                <a:solidFill>
                  <a:srgbClr val="7F007F"/>
                </a:solidFill>
                <a:latin typeface="Consolas"/>
              </a:rPr>
              <a:t>encoding</a:t>
            </a:r>
            <a:r>
              <a:rPr lang="fr-FR" i="1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"utf-8"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?&gt;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LinearLayout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xmlns:android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"http://schemas.android.com/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apk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res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android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android:orientation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"vertical"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TextView</a:t>
            </a:r>
            <a:endParaRPr lang="fr-FR" dirty="0">
              <a:solidFill>
                <a:srgbClr val="3F7F7F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"@+id/textView1"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android:text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"@string/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label_nom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android:textAppearance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"?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android:attr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textAppearanceLarge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/&gt;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EditText</a:t>
            </a:r>
            <a:endParaRPr lang="fr-FR" dirty="0">
              <a:solidFill>
                <a:srgbClr val="3F7F7F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"@+id/editText1"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android:ems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"10"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android:inputType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textPersonName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requestFocus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/&gt;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&lt;/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EditText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8080"/>
                </a:solidFill>
                <a:latin typeface="Consolas"/>
              </a:rPr>
              <a:t>&lt;/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LinearLayout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&gt;</a:t>
            </a:r>
            <a:endParaRPr lang="fr-F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à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40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479" y="4296227"/>
            <a:ext cx="1500567" cy="2414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8555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175" y="597989"/>
            <a:ext cx="7269480" cy="737326"/>
          </a:xfrm>
        </p:spPr>
        <p:txBody>
          <a:bodyPr/>
          <a:lstStyle/>
          <a:p>
            <a:pPr algn="ctr"/>
            <a:r>
              <a:rPr lang="fr-FR" dirty="0" err="1"/>
              <a:t>LinearLayout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35315"/>
            <a:ext cx="6446520" cy="4844824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8080"/>
                </a:solidFill>
                <a:latin typeface="Consolas"/>
              </a:rPr>
              <a:t>&lt;?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xml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>
                <a:solidFill>
                  <a:srgbClr val="7F007F"/>
                </a:solidFill>
                <a:latin typeface="Consolas"/>
              </a:rPr>
              <a:t>version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"1.0" </a:t>
            </a:r>
            <a:r>
              <a:rPr lang="fr-FR" i="1" dirty="0" err="1">
                <a:solidFill>
                  <a:srgbClr val="7F007F"/>
                </a:solidFill>
                <a:latin typeface="Consolas"/>
              </a:rPr>
              <a:t>encoding</a:t>
            </a:r>
            <a:r>
              <a:rPr lang="fr-FR" i="1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"utf-8"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?&gt;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LinearLayout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xmlns:android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"http://schemas.android.com/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apk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res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android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android:orientation</a:t>
            </a:r>
            <a:r>
              <a:rPr lang="fr-FR" dirty="0" smtClean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nsolas"/>
              </a:rPr>
              <a:t>« horizontal"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TextView</a:t>
            </a:r>
            <a:endParaRPr lang="fr-FR" dirty="0">
              <a:solidFill>
                <a:srgbClr val="3F7F7F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"@+id/textView1"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android:text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"@string/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label_nom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android:textAppearance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"?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android:attr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textAppearanceLarge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/&gt;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EditText</a:t>
            </a:r>
            <a:endParaRPr lang="fr-FR" dirty="0">
              <a:solidFill>
                <a:srgbClr val="3F7F7F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"@+id/editText1"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android:ems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"10"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android:inputType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textPersonName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requestFocus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/&gt;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&lt;/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EditText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8080"/>
                </a:solidFill>
                <a:latin typeface="Consolas"/>
              </a:rPr>
              <a:t>&lt;/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LinearLayout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&gt;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à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41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74" y="4281712"/>
            <a:ext cx="1370160" cy="218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66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5090" y="597988"/>
            <a:ext cx="7269480" cy="737326"/>
          </a:xfrm>
        </p:spPr>
        <p:txBody>
          <a:bodyPr/>
          <a:lstStyle/>
          <a:p>
            <a:pPr algn="ctr"/>
            <a:r>
              <a:rPr lang="fr-FR" dirty="0" err="1" smtClean="0"/>
              <a:t>RelativeLayout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3" y="1335315"/>
            <a:ext cx="7341253" cy="4844824"/>
          </a:xfrm>
        </p:spPr>
        <p:txBody>
          <a:bodyPr>
            <a:normAutofit fontScale="6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2900" dirty="0" smtClean="0"/>
              <a:t>Positionner les éléments de </a:t>
            </a:r>
            <a:r>
              <a:rPr lang="fr-FR" sz="2900" dirty="0"/>
              <a:t> </a:t>
            </a:r>
            <a:r>
              <a:rPr lang="fr-FR" sz="2900" dirty="0" smtClean="0"/>
              <a:t>l’interface </a:t>
            </a:r>
            <a:r>
              <a:rPr lang="fr-FR" sz="2900" dirty="0"/>
              <a:t> </a:t>
            </a:r>
            <a:r>
              <a:rPr lang="fr-FR" sz="2900" dirty="0" smtClean="0"/>
              <a:t>les uns par rapport aux autres</a:t>
            </a:r>
            <a:endParaRPr lang="fr-FR" sz="29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 smtClean="0">
              <a:solidFill>
                <a:srgbClr val="008080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 smtClean="0">
              <a:solidFill>
                <a:srgbClr val="008080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>
                <a:solidFill>
                  <a:srgbClr val="008080"/>
                </a:solidFill>
                <a:latin typeface="Consolas"/>
              </a:rPr>
              <a:t>&lt;?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xml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>
                <a:solidFill>
                  <a:srgbClr val="7F007F"/>
                </a:solidFill>
                <a:latin typeface="Consolas"/>
              </a:rPr>
              <a:t>version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"1.0" </a:t>
            </a:r>
            <a:r>
              <a:rPr lang="fr-FR" i="1" dirty="0" err="1">
                <a:solidFill>
                  <a:srgbClr val="7F007F"/>
                </a:solidFill>
                <a:latin typeface="Consolas"/>
              </a:rPr>
              <a:t>encoding</a:t>
            </a:r>
            <a:r>
              <a:rPr lang="fr-FR" i="1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"utf-8"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?&gt;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 smtClean="0">
              <a:solidFill>
                <a:srgbClr val="008080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 smtClean="0">
                <a:solidFill>
                  <a:srgbClr val="3F7F7F"/>
                </a:solidFill>
                <a:highlight>
                  <a:srgbClr val="E8F2FE"/>
                </a:highlight>
                <a:latin typeface="Consolas"/>
              </a:rPr>
              <a:t>RelativeLayout</a:t>
            </a:r>
            <a:r>
              <a:rPr lang="fr-FR" dirty="0" smtClean="0">
                <a:solidFill>
                  <a:srgbClr val="3F7F7F"/>
                </a:solidFill>
                <a:highlight>
                  <a:srgbClr val="E8F2FE"/>
                </a:highlight>
                <a:latin typeface="Consolas"/>
              </a:rPr>
              <a:t> </a:t>
            </a:r>
            <a:r>
              <a:rPr lang="fr-FR" dirty="0" err="1" smtClean="0">
                <a:solidFill>
                  <a:srgbClr val="7F007F"/>
                </a:solidFill>
                <a:latin typeface="Consolas"/>
              </a:rPr>
              <a:t>xmlns:android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"http://schemas.android.com/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apk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res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android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android:orientation</a:t>
            </a:r>
            <a:r>
              <a:rPr lang="fr-FR" dirty="0" smtClean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nsolas"/>
              </a:rPr>
              <a:t>« horizontal"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TextView</a:t>
            </a:r>
            <a:endParaRPr lang="fr-FR" dirty="0">
              <a:solidFill>
                <a:srgbClr val="3F7F7F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"@+id/textView1"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android:text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"@string/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label_nom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android:textAppearance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"?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android:attr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textAppearanceLarge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/&gt;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EditText</a:t>
            </a:r>
            <a:endParaRPr lang="fr-FR" dirty="0">
              <a:solidFill>
                <a:srgbClr val="3F7F7F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"@+id/editText1"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android:ems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smtClean="0">
                <a:solidFill>
                  <a:srgbClr val="2A00FF"/>
                </a:solidFill>
                <a:latin typeface="Consolas"/>
              </a:rPr>
              <a:t>10« 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>
                <a:solidFill>
                  <a:srgbClr val="7F007F"/>
                </a:solidFill>
                <a:highlight>
                  <a:srgbClr val="E8F2FE"/>
                </a:highlight>
                <a:latin typeface="Consolas"/>
              </a:rPr>
              <a:t>        </a:t>
            </a:r>
            <a:r>
              <a:rPr lang="fr-FR" dirty="0" err="1" smtClean="0">
                <a:solidFill>
                  <a:srgbClr val="FF0000"/>
                </a:solidFill>
                <a:highlight>
                  <a:srgbClr val="E8F2FE"/>
                </a:highlight>
                <a:latin typeface="Consolas"/>
              </a:rPr>
              <a:t>android:layout_toRightOf</a:t>
            </a:r>
            <a:r>
              <a:rPr lang="fr-FR" dirty="0">
                <a:solidFill>
                  <a:srgbClr val="FF0000"/>
                </a:solidFill>
                <a:highlight>
                  <a:srgbClr val="E8F2FE"/>
                </a:highlight>
                <a:latin typeface="Consolas"/>
              </a:rPr>
              <a:t>=</a:t>
            </a:r>
            <a:r>
              <a:rPr lang="fr-FR" i="1" dirty="0">
                <a:solidFill>
                  <a:srgbClr val="FF0000"/>
                </a:solidFill>
                <a:highlight>
                  <a:srgbClr val="E8F2FE"/>
                </a:highlight>
                <a:latin typeface="Consolas"/>
              </a:rPr>
              <a:t>"@+id/textView1"</a:t>
            </a:r>
            <a:endParaRPr lang="fr-FR" i="1" dirty="0">
              <a:solidFill>
                <a:srgbClr val="FF0000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android:inputType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textPersonName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requestFocus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/&gt;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&lt;/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EditText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>
                <a:solidFill>
                  <a:srgbClr val="008080"/>
                </a:solidFill>
                <a:latin typeface="Consolas"/>
              </a:rPr>
              <a:t>&lt;/</a:t>
            </a:r>
            <a:r>
              <a:rPr lang="fr-FR" dirty="0" err="1">
                <a:solidFill>
                  <a:srgbClr val="3F7F7F"/>
                </a:solidFill>
                <a:highlight>
                  <a:srgbClr val="E8F2FE"/>
                </a:highlight>
                <a:latin typeface="Consolas"/>
              </a:rPr>
              <a:t>RelativeLayout</a:t>
            </a:r>
            <a:r>
              <a:rPr lang="fr-FR" dirty="0" smtClean="0">
                <a:solidFill>
                  <a:srgbClr val="008080"/>
                </a:solidFill>
                <a:latin typeface="Consolas"/>
              </a:rPr>
              <a:t>&gt;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à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42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774" y="4281712"/>
            <a:ext cx="1370160" cy="218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67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5090" y="597988"/>
            <a:ext cx="7269480" cy="737326"/>
          </a:xfrm>
        </p:spPr>
        <p:txBody>
          <a:bodyPr/>
          <a:lstStyle/>
          <a:p>
            <a:pPr algn="ctr"/>
            <a:r>
              <a:rPr lang="fr-FR" dirty="0" err="1"/>
              <a:t>TableLayout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3" y="1335315"/>
            <a:ext cx="7341253" cy="484482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Wingdings" pitchFamily="2" charset="2"/>
              <a:buChar char="è"/>
            </a:pPr>
            <a:r>
              <a:rPr lang="fr-FR" sz="2400" dirty="0" smtClean="0"/>
              <a:t>Tableau </a:t>
            </a:r>
            <a:r>
              <a:rPr lang="fr-FR" sz="2400" dirty="0"/>
              <a:t>de positionnement des vues en ligne de </a:t>
            </a:r>
            <a:r>
              <a:rPr lang="fr-FR" sz="2400" dirty="0" err="1" smtClean="0"/>
              <a:t>TableRow</a:t>
            </a:r>
            <a:r>
              <a:rPr lang="fr-FR" sz="2400" dirty="0" smtClean="0"/>
              <a:t> (</a:t>
            </a:r>
            <a:r>
              <a:rPr lang="fr-FR" sz="2400" dirty="0"/>
              <a:t>similaire au &lt;table&gt; &lt;tr&gt; &lt;td&gt; de HTML</a:t>
            </a:r>
            <a:r>
              <a:rPr lang="fr-FR" sz="2400" dirty="0" smtClean="0"/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fr-FR" sz="2400" dirty="0"/>
          </a:p>
          <a:p>
            <a:pPr>
              <a:spcBef>
                <a:spcPts val="0"/>
              </a:spcBef>
              <a:buFont typeface="Wingdings" pitchFamily="2" charset="2"/>
              <a:buChar char="è"/>
            </a:pPr>
            <a:r>
              <a:rPr lang="fr-FR" sz="2400" dirty="0" err="1" smtClean="0"/>
              <a:t>TableRow</a:t>
            </a:r>
            <a:r>
              <a:rPr lang="fr-FR" sz="2400" dirty="0" smtClean="0"/>
              <a:t> </a:t>
            </a:r>
            <a:r>
              <a:rPr lang="fr-FR" sz="2400" dirty="0"/>
              <a:t>hérite de </a:t>
            </a:r>
            <a:r>
              <a:rPr lang="fr-FR" sz="2400" dirty="0" err="1"/>
              <a:t>LinearLayout</a:t>
            </a:r>
            <a:r>
              <a:rPr lang="fr-FR" sz="2400" dirty="0"/>
              <a:t> avec alignement </a:t>
            </a:r>
            <a:r>
              <a:rPr lang="fr-FR" sz="2400" dirty="0" smtClean="0"/>
              <a:t>automatique </a:t>
            </a:r>
            <a:r>
              <a:rPr lang="fr-FR" sz="2400" dirty="0"/>
              <a:t>des colonnes sur chaque </a:t>
            </a:r>
            <a:r>
              <a:rPr lang="fr-FR" sz="2400" dirty="0" smtClean="0"/>
              <a:t>ligne</a:t>
            </a:r>
          </a:p>
          <a:p>
            <a:pPr marL="0" indent="0">
              <a:spcBef>
                <a:spcPts val="0"/>
              </a:spcBef>
              <a:buNone/>
            </a:pPr>
            <a:endParaRPr lang="fr-FR" sz="2400" dirty="0" smtClean="0"/>
          </a:p>
          <a:p>
            <a:pPr>
              <a:spcBef>
                <a:spcPts val="0"/>
              </a:spcBef>
              <a:buFont typeface="Wingdings" pitchFamily="2" charset="2"/>
              <a:buChar char="è"/>
            </a:pPr>
            <a:r>
              <a:rPr lang="fr-FR" sz="2400" dirty="0" smtClean="0"/>
              <a:t>Propriétés </a:t>
            </a:r>
            <a:r>
              <a:rPr lang="fr-FR" sz="2400" dirty="0"/>
              <a:t>de </a:t>
            </a:r>
            <a:r>
              <a:rPr lang="fr-FR" sz="2400" dirty="0" err="1" smtClean="0"/>
              <a:t>TableRow.LayoutParams</a:t>
            </a:r>
            <a:endParaRPr lang="fr-FR" sz="2400" dirty="0"/>
          </a:p>
          <a:p>
            <a:pPr lvl="1">
              <a:spcBef>
                <a:spcPts val="0"/>
              </a:spcBef>
            </a:pPr>
            <a:r>
              <a:rPr lang="fr-FR" sz="2200" dirty="0" err="1" smtClean="0"/>
              <a:t>layout_column</a:t>
            </a:r>
            <a:r>
              <a:rPr lang="fr-FR" sz="2200" dirty="0"/>
              <a:t>: indice de départ de la colonne (à partir de 0)</a:t>
            </a:r>
          </a:p>
          <a:p>
            <a:pPr lvl="1">
              <a:spcBef>
                <a:spcPts val="0"/>
              </a:spcBef>
            </a:pPr>
            <a:r>
              <a:rPr lang="fr-FR" sz="2200" dirty="0" err="1" smtClean="0"/>
              <a:t>layout_span</a:t>
            </a:r>
            <a:r>
              <a:rPr lang="fr-FR" sz="2200" dirty="0"/>
              <a:t>: nombre de colonnes occupées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à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43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46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603" y="641531"/>
            <a:ext cx="7269480" cy="751841"/>
          </a:xfrm>
        </p:spPr>
        <p:txBody>
          <a:bodyPr>
            <a:normAutofit/>
          </a:bodyPr>
          <a:lstStyle/>
          <a:p>
            <a:pPr algn="ctr"/>
            <a:r>
              <a:rPr lang="fr-FR" dirty="0" err="1" smtClean="0"/>
              <a:t>Widgets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3" y="1335315"/>
            <a:ext cx="7326739" cy="4844824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smtClean="0"/>
              <a:t>Les </a:t>
            </a:r>
            <a:r>
              <a:rPr lang="fr-FR" sz="2000" dirty="0" err="1"/>
              <a:t>widgets</a:t>
            </a:r>
            <a:r>
              <a:rPr lang="fr-FR" sz="2000" dirty="0"/>
              <a:t> représentent les blocs élémentaires visibles dans l’interface utilisateurs.  </a:t>
            </a:r>
            <a:r>
              <a:rPr lang="fr-FR" sz="2000" dirty="0"/>
              <a:t>Une vie occupe une portion rectangulaire et répond aux évènements d’interaction entre l’utilisateur final et l’application </a:t>
            </a:r>
            <a:endParaRPr lang="fr-FR" sz="2000" dirty="0" smtClean="0"/>
          </a:p>
          <a:p>
            <a:pPr marL="0" indent="0">
              <a:spcBef>
                <a:spcPts val="0"/>
              </a:spcBef>
              <a:buNone/>
            </a:pPr>
            <a:endParaRPr lang="fr-FR" sz="2000" dirty="0" smtClean="0"/>
          </a:p>
          <a:p>
            <a:pPr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smtClean="0"/>
              <a:t>Leur disposition dans l’interface est défini par son contenant (</a:t>
            </a:r>
            <a:r>
              <a:rPr lang="fr-FR" sz="2000" dirty="0" err="1" smtClean="0"/>
              <a:t>Viewgroup</a:t>
            </a:r>
            <a:r>
              <a:rPr lang="fr-FR" sz="2000" dirty="0" smtClean="0"/>
              <a:t>) </a:t>
            </a:r>
          </a:p>
          <a:p>
            <a:pPr marL="0" indent="0">
              <a:spcBef>
                <a:spcPts val="0"/>
              </a:spcBef>
              <a:buNone/>
            </a:pPr>
            <a:endParaRPr lang="fr-FR" sz="2000" dirty="0"/>
          </a:p>
          <a:p>
            <a:pPr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smtClean="0">
                <a:sym typeface="Wingdings" panose="05000000000000000000" pitchFamily="2" charset="2"/>
              </a:rPr>
              <a:t>On distingue : 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err="1" smtClean="0">
                <a:sym typeface="Wingdings" panose="05000000000000000000" pitchFamily="2" charset="2"/>
              </a:rPr>
              <a:t>TextView</a:t>
            </a:r>
            <a:r>
              <a:rPr lang="fr-FR" sz="2000" dirty="0" smtClean="0">
                <a:sym typeface="Wingdings" panose="05000000000000000000" pitchFamily="2" charset="2"/>
              </a:rPr>
              <a:t> 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err="1" smtClean="0">
                <a:sym typeface="Wingdings" panose="05000000000000000000" pitchFamily="2" charset="2"/>
              </a:rPr>
              <a:t>Button</a:t>
            </a:r>
            <a:endParaRPr lang="fr-FR" sz="2000" dirty="0">
              <a:sym typeface="Wingdings" panose="05000000000000000000" pitchFamily="2" charset="2"/>
            </a:endParaRPr>
          </a:p>
          <a:p>
            <a:pPr lvl="1"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err="1" smtClean="0">
                <a:sym typeface="Wingdings" panose="05000000000000000000" pitchFamily="2" charset="2"/>
              </a:rPr>
              <a:t>EditText</a:t>
            </a:r>
            <a:r>
              <a:rPr lang="fr-FR" sz="2000" dirty="0" smtClean="0">
                <a:sym typeface="Wingdings" panose="05000000000000000000" pitchFamily="2" charset="2"/>
              </a:rPr>
              <a:t> 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err="1" smtClean="0">
                <a:sym typeface="Wingdings" panose="05000000000000000000" pitchFamily="2" charset="2"/>
              </a:rPr>
              <a:t>CheckBox</a:t>
            </a:r>
            <a:r>
              <a:rPr lang="fr-FR" sz="2000" dirty="0" smtClean="0">
                <a:sym typeface="Wingdings" panose="05000000000000000000" pitchFamily="2" charset="2"/>
              </a:rPr>
              <a:t> 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err="1" smtClean="0">
                <a:sym typeface="Wingdings" panose="05000000000000000000" pitchFamily="2" charset="2"/>
              </a:rPr>
              <a:t>RadioButton</a:t>
            </a:r>
            <a:r>
              <a:rPr lang="fr-FR" sz="2000" dirty="0" smtClean="0">
                <a:sym typeface="Wingdings" panose="05000000000000000000" pitchFamily="2" charset="2"/>
              </a:rPr>
              <a:t> 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err="1" smtClean="0">
                <a:sym typeface="Wingdings" panose="05000000000000000000" pitchFamily="2" charset="2"/>
              </a:rPr>
              <a:t>ImageView</a:t>
            </a:r>
            <a:r>
              <a:rPr lang="fr-FR" sz="2000" dirty="0" smtClean="0">
                <a:sym typeface="Wingdings" panose="05000000000000000000" pitchFamily="2" charset="2"/>
              </a:rPr>
              <a:t> 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smtClean="0">
                <a:sym typeface="Wingdings" panose="05000000000000000000" pitchFamily="2" charset="2"/>
              </a:rPr>
              <a:t>…</a:t>
            </a:r>
            <a:endParaRPr lang="fr-FR" sz="2000" dirty="0" smtClean="0"/>
          </a:p>
          <a:p>
            <a:pPr>
              <a:spcBef>
                <a:spcPts val="0"/>
              </a:spcBef>
              <a:buFont typeface="Wingdings" pitchFamily="2" charset="2"/>
              <a:buChar char="è"/>
            </a:pPr>
            <a:endParaRPr lang="fr-FR" sz="2000" dirty="0"/>
          </a:p>
          <a:p>
            <a:pPr marL="0" indent="0">
              <a:buNone/>
            </a:pPr>
            <a:endParaRPr lang="fr-FR" sz="2000" b="1" dirty="0" smtClean="0"/>
          </a:p>
          <a:p>
            <a:pPr>
              <a:buFont typeface="Arial" panose="020B0604020202020204" pitchFamily="34" charset="0"/>
              <a:buChar char="•"/>
            </a:pPr>
            <a:endParaRPr lang="fr-FR" sz="2000" b="1" dirty="0" smtClean="0"/>
          </a:p>
          <a:p>
            <a:pPr marL="0" indent="0">
              <a:buNone/>
            </a:pPr>
            <a:endParaRPr lang="fr-FR" sz="2000" b="1" dirty="0" smtClean="0"/>
          </a:p>
          <a:p>
            <a:pPr marL="0" indent="0">
              <a:buNone/>
            </a:pPr>
            <a:endParaRPr lang="fr-FR" sz="200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44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47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603" y="641531"/>
            <a:ext cx="7269480" cy="751841"/>
          </a:xfrm>
        </p:spPr>
        <p:txBody>
          <a:bodyPr>
            <a:normAutofit/>
          </a:bodyPr>
          <a:lstStyle/>
          <a:p>
            <a:pPr algn="ctr"/>
            <a:r>
              <a:rPr lang="fr-FR" dirty="0" err="1" smtClean="0"/>
              <a:t>Widgets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3" y="1335315"/>
            <a:ext cx="7326739" cy="4844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b="1" dirty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600" b="1" dirty="0" err="1">
                <a:solidFill>
                  <a:srgbClr val="0000FF"/>
                </a:solidFill>
                <a:latin typeface="Courier New"/>
              </a:rPr>
              <a:t>TextView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android:id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"@+id/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my_text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android:layout_width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match_parent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android:layout_height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wrap_content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android:layout_weight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"0.00"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android:text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"@string/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lblUsername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android:textColor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android:color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/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holo_blue_dark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android:textAppearance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"?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android:attr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/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textAppearanceMedium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600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buNone/>
            </a:pPr>
            <a:r>
              <a:rPr lang="fr-FR" sz="1600" b="1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600" b="1" dirty="0" err="1">
                <a:solidFill>
                  <a:srgbClr val="0000FF"/>
                </a:solidFill>
                <a:latin typeface="Courier New"/>
              </a:rPr>
              <a:t>Button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android:id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"@+id/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my_button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android:layout_width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wrap_content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android:layout_height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wrap_content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android:text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"@string/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my_button_text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600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buNone/>
            </a:pPr>
            <a:r>
              <a:rPr lang="fr-FR" sz="1600" b="1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600" b="1" dirty="0" err="1">
                <a:solidFill>
                  <a:srgbClr val="0000FF"/>
                </a:solidFill>
                <a:latin typeface="Courier New"/>
              </a:rPr>
              <a:t>ImageView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android:id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"@+id/imageView1"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android:layout_width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fill_parent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android:layout_height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wrap_content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android:contentDescription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"@string/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image_description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android:src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drawable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/login"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>
                <a:solidFill>
                  <a:srgbClr val="0000FF"/>
                </a:solidFill>
                <a:latin typeface="Courier New"/>
              </a:rPr>
              <a:t>/&gt;</a:t>
            </a:r>
            <a:endParaRPr lang="fr-FR" sz="1600" b="1" dirty="0">
              <a:solidFill>
                <a:srgbClr val="000000"/>
              </a:solidFill>
              <a:latin typeface="Courier New"/>
            </a:endParaRPr>
          </a:p>
          <a:p>
            <a:pPr marL="0" indent="0">
              <a:buNone/>
            </a:pPr>
            <a:endParaRPr lang="fr-FR" sz="1600" b="1" dirty="0">
              <a:solidFill>
                <a:srgbClr val="000000"/>
              </a:solidFill>
              <a:latin typeface="Courier New"/>
            </a:endParaRPr>
          </a:p>
          <a:p>
            <a:pPr marL="0" indent="0">
              <a:buNone/>
            </a:pPr>
            <a:endParaRPr lang="fr-FR" sz="1600" b="1" dirty="0" smtClean="0"/>
          </a:p>
          <a:p>
            <a:pPr marL="0" indent="0">
              <a:buNone/>
            </a:pPr>
            <a:endParaRPr lang="fr-FR" sz="160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45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67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7661" y="539932"/>
            <a:ext cx="7269480" cy="737326"/>
          </a:xfrm>
        </p:spPr>
        <p:txBody>
          <a:bodyPr/>
          <a:lstStyle/>
          <a:p>
            <a:pPr algn="ctr"/>
            <a:r>
              <a:rPr lang="fr-FR" dirty="0" smtClean="0"/>
              <a:t>Les groupes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35315"/>
            <a:ext cx="6446520" cy="4844824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Les groupes permettent d’afficher </a:t>
            </a:r>
            <a:r>
              <a:rPr lang="fr-FR" dirty="0" smtClean="0"/>
              <a:t>une collection d’</a:t>
            </a:r>
            <a:r>
              <a:rPr lang="fr-FR" dirty="0" smtClean="0"/>
              <a:t>élé</a:t>
            </a:r>
            <a:r>
              <a:rPr lang="fr-FR" dirty="0" smtClean="0"/>
              <a:t>ments </a:t>
            </a:r>
            <a:r>
              <a:rPr lang="fr-FR" dirty="0" smtClean="0"/>
              <a:t>à un </a:t>
            </a:r>
            <a:r>
              <a:rPr lang="fr-FR" dirty="0" smtClean="0"/>
              <a:t>utilisateur:</a:t>
            </a:r>
            <a:endParaRPr lang="fr-FR" dirty="0" smtClean="0"/>
          </a:p>
          <a:p>
            <a:pPr>
              <a:buFontTx/>
              <a:buChar char="-"/>
            </a:pPr>
            <a:r>
              <a:rPr lang="fr-FR" dirty="0" err="1" smtClean="0"/>
              <a:t>ListView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Gridview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RadioGroupe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Galery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Spinner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endParaRPr lang="fr-F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46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3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232" y="627017"/>
            <a:ext cx="7269480" cy="679269"/>
          </a:xfrm>
        </p:spPr>
        <p:txBody>
          <a:bodyPr/>
          <a:lstStyle/>
          <a:p>
            <a:pPr algn="ctr"/>
            <a:r>
              <a:rPr lang="fr-FR" dirty="0" smtClean="0"/>
              <a:t>Les </a:t>
            </a:r>
            <a:r>
              <a:rPr lang="fr-FR" dirty="0" smtClean="0"/>
              <a:t>adaptateurs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49829"/>
            <a:ext cx="7573482" cy="48303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 smtClean="0"/>
              <a:t>Pour ajouter des éléments à un groupe (</a:t>
            </a:r>
            <a:r>
              <a:rPr lang="fr-FR" sz="2400" dirty="0" err="1" smtClean="0"/>
              <a:t>ListView</a:t>
            </a:r>
            <a:r>
              <a:rPr lang="fr-FR" sz="2400" dirty="0" smtClean="0"/>
              <a:t>, </a:t>
            </a:r>
            <a:r>
              <a:rPr lang="fr-FR" sz="2400" dirty="0" err="1" smtClean="0"/>
              <a:t>Spinner</a:t>
            </a:r>
            <a:r>
              <a:rPr lang="fr-FR" sz="2400" dirty="0" smtClean="0"/>
              <a:t>…), on utilise des </a:t>
            </a:r>
            <a:r>
              <a:rPr lang="fr-FR" sz="2400" dirty="0" smtClean="0"/>
              <a:t>adaptateurs</a:t>
            </a:r>
            <a:r>
              <a:rPr lang="fr-FR" sz="2400" dirty="0" smtClean="0"/>
              <a:t>.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Adaptateur:  Classe </a:t>
            </a:r>
            <a:r>
              <a:rPr lang="fr-FR" sz="2400" dirty="0" smtClean="0"/>
              <a:t>qui définit une structure d’affichage pour les groupes. </a:t>
            </a:r>
          </a:p>
          <a:p>
            <a:pPr>
              <a:buFont typeface="Wingdings"/>
              <a:buChar char="è"/>
            </a:pPr>
            <a:r>
              <a:rPr lang="fr-FR" sz="2400" dirty="0" err="1" smtClean="0">
                <a:sym typeface="Wingdings" pitchFamily="2" charset="2"/>
              </a:rPr>
              <a:t>Android</a:t>
            </a:r>
            <a:r>
              <a:rPr lang="fr-FR" sz="2400" dirty="0" smtClean="0">
                <a:sym typeface="Wingdings" pitchFamily="2" charset="2"/>
              </a:rPr>
              <a:t> propose des adapter génériques que le développeur peut utiliser pour afficher des informations dans un élément de groupe </a:t>
            </a:r>
          </a:p>
          <a:p>
            <a:pPr>
              <a:buFont typeface="Wingdings"/>
              <a:buChar char="è"/>
            </a:pPr>
            <a:r>
              <a:rPr lang="fr-FR" sz="2400" dirty="0" smtClean="0">
                <a:sym typeface="Wingdings" pitchFamily="2" charset="2"/>
              </a:rPr>
              <a:t>Le développeur peut définir son propre adapter pour personnaliser l’affichage dans les groupes </a:t>
            </a:r>
          </a:p>
          <a:p>
            <a:pPr>
              <a:buFont typeface="Wingdings"/>
              <a:buChar char="è"/>
            </a:pPr>
            <a:endParaRPr lang="fr-FR" sz="2400" dirty="0">
              <a:sym typeface="Wingdings" pitchFamily="2" charset="2"/>
            </a:endParaRPr>
          </a:p>
          <a:p>
            <a:pPr>
              <a:buFont typeface="Wingdings"/>
              <a:buChar char="è"/>
            </a:pPr>
            <a:endParaRPr lang="fr-FR" sz="2400" dirty="0" smtClean="0">
              <a:sym typeface="Wingdings" pitchFamily="2" charset="2"/>
            </a:endParaRPr>
          </a:p>
          <a:p>
            <a:pPr marL="0" indent="0">
              <a:buNone/>
            </a:pPr>
            <a:endParaRPr lang="fr-FR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47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93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7032" y="554445"/>
            <a:ext cx="7269480" cy="751840"/>
          </a:xfrm>
        </p:spPr>
        <p:txBody>
          <a:bodyPr/>
          <a:lstStyle/>
          <a:p>
            <a:pPr algn="ctr"/>
            <a:r>
              <a:rPr lang="fr-FR" dirty="0" smtClean="0"/>
              <a:t>Adaptateurs</a:t>
            </a:r>
            <a:endParaRPr lang="fr-FR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946404" y="1335315"/>
            <a:ext cx="3360420" cy="48448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400" dirty="0" smtClean="0"/>
              <a:t> </a:t>
            </a:r>
            <a:r>
              <a:rPr lang="fr-FR" sz="1400" b="1" dirty="0" smtClean="0">
                <a:solidFill>
                  <a:srgbClr val="000000"/>
                </a:solidFill>
              </a:rPr>
              <a:t>&lt;</a:t>
            </a:r>
            <a:r>
              <a:rPr lang="fr-FR" sz="1400" b="1" dirty="0">
                <a:solidFill>
                  <a:srgbClr val="000000"/>
                </a:solidFill>
              </a:rPr>
              <a:t>string-</a:t>
            </a:r>
            <a:r>
              <a:rPr lang="fr-FR" sz="1400" b="1" dirty="0" err="1">
                <a:solidFill>
                  <a:srgbClr val="000000"/>
                </a:solidFill>
              </a:rPr>
              <a:t>array</a:t>
            </a:r>
            <a:r>
              <a:rPr lang="fr-FR" sz="1400" dirty="0">
                <a:solidFill>
                  <a:srgbClr val="009900"/>
                </a:solidFill>
              </a:rPr>
              <a:t> </a:t>
            </a:r>
            <a:r>
              <a:rPr lang="fr-FR" sz="1400" dirty="0" err="1">
                <a:solidFill>
                  <a:srgbClr val="000066"/>
                </a:solidFill>
              </a:rPr>
              <a:t>name</a:t>
            </a:r>
            <a:r>
              <a:rPr lang="fr-FR" sz="1400" dirty="0">
                <a:solidFill>
                  <a:srgbClr val="009900"/>
                </a:solidFill>
              </a:rPr>
              <a:t>=</a:t>
            </a:r>
            <a:r>
              <a:rPr lang="fr-FR" sz="1400" dirty="0">
                <a:solidFill>
                  <a:srgbClr val="FF0000"/>
                </a:solidFill>
              </a:rPr>
              <a:t>"</a:t>
            </a:r>
            <a:r>
              <a:rPr lang="fr-FR" sz="1400" dirty="0" err="1">
                <a:solidFill>
                  <a:srgbClr val="FF0000"/>
                </a:solidFill>
              </a:rPr>
              <a:t>country_arrays</a:t>
            </a:r>
            <a:r>
              <a:rPr lang="fr-FR" sz="1400" dirty="0">
                <a:solidFill>
                  <a:srgbClr val="FF0000"/>
                </a:solidFill>
              </a:rPr>
              <a:t>"</a:t>
            </a:r>
            <a:r>
              <a:rPr lang="fr-FR" sz="1400" b="1" dirty="0">
                <a:solidFill>
                  <a:srgbClr val="000000"/>
                </a:solidFill>
              </a:rPr>
              <a:t>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/>
              <a:t>Malaysia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/>
              <a:t>United States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 err="1"/>
              <a:t>Indonesia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/>
              <a:t>France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 err="1"/>
              <a:t>Italy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/>
              <a:t>Singapore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/>
              <a:t>New </a:t>
            </a:r>
            <a:r>
              <a:rPr lang="fr-FR" sz="1400" dirty="0" err="1"/>
              <a:t>Zealand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 err="1"/>
              <a:t>India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endParaRPr lang="fr-FR" sz="1400" dirty="0" smtClean="0"/>
          </a:p>
          <a:p>
            <a:pPr marL="0" indent="0">
              <a:buNone/>
            </a:pPr>
            <a:r>
              <a:rPr lang="fr-FR" sz="1400" b="1" dirty="0" smtClean="0">
                <a:solidFill>
                  <a:srgbClr val="000000"/>
                </a:solidFill>
              </a:rPr>
              <a:t>&lt;/</a:t>
            </a:r>
            <a:r>
              <a:rPr lang="fr-FR" sz="1400" b="1" dirty="0">
                <a:solidFill>
                  <a:srgbClr val="000000"/>
                </a:solidFill>
              </a:rPr>
              <a:t>string-</a:t>
            </a:r>
            <a:r>
              <a:rPr lang="fr-FR" sz="1400" b="1" dirty="0" err="1">
                <a:solidFill>
                  <a:srgbClr val="000000"/>
                </a:solidFill>
              </a:rPr>
              <a:t>array</a:t>
            </a:r>
            <a:r>
              <a:rPr lang="fr-FR" sz="1400" b="1" dirty="0">
                <a:solidFill>
                  <a:srgbClr val="000000"/>
                </a:solidFill>
              </a:rPr>
              <a:t>&gt;</a:t>
            </a:r>
            <a:r>
              <a:rPr lang="fr-FR" sz="1400" dirty="0"/>
              <a:t>  </a:t>
            </a:r>
            <a:endParaRPr lang="fr-FR" sz="1400" dirty="0" smtClean="0"/>
          </a:p>
          <a:p>
            <a:pPr marL="0" indent="0">
              <a:buNone/>
            </a:pPr>
            <a:r>
              <a:rPr lang="fr-FR" sz="1400" dirty="0" smtClean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&lt;/</a:t>
            </a:r>
            <a:r>
              <a:rPr lang="fr-FR" sz="1400" b="1" dirty="0" err="1">
                <a:solidFill>
                  <a:srgbClr val="000000"/>
                </a:solidFill>
              </a:rPr>
              <a:t>resources</a:t>
            </a:r>
            <a:r>
              <a:rPr lang="fr-FR" sz="1400" b="1" dirty="0" smtClean="0">
                <a:solidFill>
                  <a:srgbClr val="00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</a:rPr>
              <a:t>&lt;Spinner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000066"/>
                </a:solidFill>
              </a:rPr>
              <a:t>android:id</a:t>
            </a:r>
            <a:r>
              <a:rPr lang="en-US" sz="1400" dirty="0">
                <a:solidFill>
                  <a:srgbClr val="009900"/>
                </a:solidFill>
              </a:rPr>
              <a:t>=</a:t>
            </a:r>
            <a:r>
              <a:rPr lang="en-US" sz="1400" dirty="0">
                <a:solidFill>
                  <a:srgbClr val="FF0000"/>
                </a:solidFill>
              </a:rPr>
              <a:t>"@+id/spinner1"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000066"/>
                </a:solidFill>
              </a:rPr>
              <a:t>android:layout_width</a:t>
            </a:r>
            <a:r>
              <a:rPr lang="en-US" sz="1400" dirty="0">
                <a:solidFill>
                  <a:srgbClr val="009900"/>
                </a:solidFill>
              </a:rPr>
              <a:t>=</a:t>
            </a:r>
            <a:r>
              <a:rPr lang="en-US" sz="1400" dirty="0">
                <a:solidFill>
                  <a:srgbClr val="FF0000"/>
                </a:solidFill>
              </a:rPr>
              <a:t>"</a:t>
            </a:r>
            <a:r>
              <a:rPr lang="en-US" sz="1400" dirty="0" err="1">
                <a:solidFill>
                  <a:srgbClr val="FF0000"/>
                </a:solidFill>
              </a:rPr>
              <a:t>match_parent</a:t>
            </a:r>
            <a:r>
              <a:rPr lang="en-US" sz="1400" dirty="0">
                <a:solidFill>
                  <a:srgbClr val="FF0000"/>
                </a:solidFill>
              </a:rPr>
              <a:t>"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000066"/>
                </a:solidFill>
              </a:rPr>
              <a:t>android:layout_height</a:t>
            </a:r>
            <a:r>
              <a:rPr lang="en-US" sz="1400" dirty="0">
                <a:solidFill>
                  <a:srgbClr val="009900"/>
                </a:solidFill>
              </a:rPr>
              <a:t>=</a:t>
            </a:r>
            <a:r>
              <a:rPr lang="en-US" sz="1400" dirty="0">
                <a:solidFill>
                  <a:srgbClr val="FF0000"/>
                </a:solidFill>
              </a:rPr>
              <a:t>"</a:t>
            </a:r>
            <a:r>
              <a:rPr lang="en-US" sz="1400" dirty="0" err="1">
                <a:solidFill>
                  <a:srgbClr val="FF0000"/>
                </a:solidFill>
              </a:rPr>
              <a:t>wrap_content</a:t>
            </a:r>
            <a:r>
              <a:rPr lang="en-US" sz="1400" dirty="0">
                <a:solidFill>
                  <a:srgbClr val="FF0000"/>
                </a:solidFill>
              </a:rPr>
              <a:t>"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000066"/>
                </a:solidFill>
              </a:rPr>
              <a:t>android:entries</a:t>
            </a:r>
            <a:r>
              <a:rPr lang="en-US" sz="1400" dirty="0">
                <a:solidFill>
                  <a:srgbClr val="009900"/>
                </a:solidFill>
              </a:rPr>
              <a:t>=</a:t>
            </a:r>
            <a:r>
              <a:rPr lang="en-US" sz="1400" dirty="0">
                <a:solidFill>
                  <a:srgbClr val="FF0000"/>
                </a:solidFill>
              </a:rPr>
              <a:t>"@array/</a:t>
            </a:r>
            <a:r>
              <a:rPr lang="en-US" sz="1400" dirty="0" err="1">
                <a:solidFill>
                  <a:srgbClr val="FF0000"/>
                </a:solidFill>
              </a:rPr>
              <a:t>country_arrays</a:t>
            </a:r>
            <a:r>
              <a:rPr lang="en-US" sz="1400" dirty="0">
                <a:solidFill>
                  <a:srgbClr val="FF0000"/>
                </a:solidFill>
              </a:rPr>
              <a:t>"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000066"/>
                </a:solidFill>
              </a:rPr>
              <a:t>android:prompt</a:t>
            </a:r>
            <a:r>
              <a:rPr lang="en-US" sz="1400" dirty="0">
                <a:solidFill>
                  <a:srgbClr val="009900"/>
                </a:solidFill>
              </a:rPr>
              <a:t>=</a:t>
            </a:r>
            <a:r>
              <a:rPr lang="en-US" sz="1400" dirty="0">
                <a:solidFill>
                  <a:srgbClr val="FF0000"/>
                </a:solidFill>
              </a:rPr>
              <a:t>"@string/</a:t>
            </a:r>
            <a:r>
              <a:rPr lang="en-US" sz="1400" dirty="0" err="1">
                <a:solidFill>
                  <a:srgbClr val="FF0000"/>
                </a:solidFill>
              </a:rPr>
              <a:t>country_prompt</a:t>
            </a:r>
            <a:r>
              <a:rPr lang="en-US" sz="1400" dirty="0">
                <a:solidFill>
                  <a:srgbClr val="FF0000"/>
                </a:solidFill>
              </a:rPr>
              <a:t>"</a:t>
            </a:r>
            <a:r>
              <a:rPr lang="en-US" sz="1400" dirty="0">
                <a:solidFill>
                  <a:srgbClr val="0099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/&gt;</a:t>
            </a:r>
          </a:p>
          <a:p>
            <a:pPr marL="0" indent="0">
              <a:buNone/>
            </a:pPr>
            <a:endParaRPr lang="fr-FR" sz="1400" dirty="0"/>
          </a:p>
          <a:p>
            <a:pPr marL="0" indent="0">
              <a:buNone/>
            </a:pPr>
            <a:endParaRPr lang="fr-FR" sz="1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94860" y="1306287"/>
            <a:ext cx="3360420" cy="48738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</a:rPr>
              <a:t>Spinner </a:t>
            </a:r>
            <a:r>
              <a:rPr lang="en-US" b="1" dirty="0" err="1" smtClean="0">
                <a:solidFill>
                  <a:srgbClr val="000000"/>
                </a:solidFill>
              </a:rPr>
              <a:t>sp</a:t>
            </a:r>
            <a:r>
              <a:rPr lang="en-US" b="1" dirty="0" smtClean="0">
                <a:solidFill>
                  <a:srgbClr val="000000"/>
                </a:solidFill>
              </a:rPr>
              <a:t> = (Spinner) </a:t>
            </a:r>
            <a:r>
              <a:rPr lang="en-US" b="1" dirty="0" err="1" smtClean="0">
                <a:solidFill>
                  <a:srgbClr val="000000"/>
                </a:solidFill>
              </a:rPr>
              <a:t>findViewById</a:t>
            </a:r>
            <a:r>
              <a:rPr lang="en-US" b="1" dirty="0" smtClean="0">
                <a:solidFill>
                  <a:srgbClr val="000000"/>
                </a:solidFill>
              </a:rPr>
              <a:t>(R.id.spinner1); </a:t>
            </a:r>
          </a:p>
          <a:p>
            <a:pPr marL="0" indent="0">
              <a:buNone/>
            </a:pPr>
            <a:r>
              <a:rPr lang="fr-FR" dirty="0" err="1"/>
              <a:t>ArrayAdapter</a:t>
            </a:r>
            <a:r>
              <a:rPr lang="fr-FR" dirty="0">
                <a:solidFill>
                  <a:srgbClr val="339933"/>
                </a:solidFill>
              </a:rPr>
              <a:t>&lt;</a:t>
            </a:r>
            <a:r>
              <a:rPr lang="fr-FR" dirty="0"/>
              <a:t>String</a:t>
            </a:r>
            <a:r>
              <a:rPr lang="fr-FR" dirty="0">
                <a:solidFill>
                  <a:srgbClr val="339933"/>
                </a:solidFill>
              </a:rPr>
              <a:t>&gt;</a:t>
            </a:r>
            <a:r>
              <a:rPr lang="fr-FR" dirty="0"/>
              <a:t> </a:t>
            </a:r>
            <a:r>
              <a:rPr lang="fr-FR" dirty="0" err="1"/>
              <a:t>dataAdapter</a:t>
            </a:r>
            <a:r>
              <a:rPr lang="fr-FR" dirty="0"/>
              <a:t> </a:t>
            </a:r>
            <a:r>
              <a:rPr lang="fr-FR" dirty="0">
                <a:solidFill>
                  <a:srgbClr val="339933"/>
                </a:solidFill>
              </a:rPr>
              <a:t>=</a:t>
            </a:r>
            <a:r>
              <a:rPr lang="fr-FR" dirty="0"/>
              <a:t> </a:t>
            </a:r>
            <a:r>
              <a:rPr lang="fr-FR" b="1" dirty="0">
                <a:solidFill>
                  <a:srgbClr val="000000"/>
                </a:solidFill>
              </a:rPr>
              <a:t>new</a:t>
            </a:r>
            <a:r>
              <a:rPr lang="fr-FR" dirty="0"/>
              <a:t> </a:t>
            </a:r>
            <a:r>
              <a:rPr lang="fr-FR" dirty="0" err="1"/>
              <a:t>ArrayAdapter</a:t>
            </a:r>
            <a:r>
              <a:rPr lang="fr-FR" dirty="0">
                <a:solidFill>
                  <a:srgbClr val="339933"/>
                </a:solidFill>
              </a:rPr>
              <a:t>&lt;</a:t>
            </a:r>
            <a:r>
              <a:rPr lang="fr-FR" dirty="0"/>
              <a:t>String</a:t>
            </a:r>
            <a:r>
              <a:rPr lang="fr-FR" dirty="0">
                <a:solidFill>
                  <a:srgbClr val="339933"/>
                </a:solidFill>
              </a:rPr>
              <a:t>&gt;</a:t>
            </a:r>
            <a:r>
              <a:rPr lang="fr-FR" dirty="0">
                <a:solidFill>
                  <a:srgbClr val="009900"/>
                </a:solidFill>
              </a:rPr>
              <a:t>(</a:t>
            </a:r>
            <a:r>
              <a:rPr lang="fr-FR" b="1" dirty="0" err="1">
                <a:solidFill>
                  <a:srgbClr val="000000"/>
                </a:solidFill>
              </a:rPr>
              <a:t>this</a:t>
            </a:r>
            <a:r>
              <a:rPr lang="fr-FR" dirty="0"/>
              <a:t>, </a:t>
            </a:r>
            <a:r>
              <a:rPr lang="fr-FR" dirty="0" err="1"/>
              <a:t>android.</a:t>
            </a:r>
            <a:r>
              <a:rPr lang="fr-FR" dirty="0" err="1">
                <a:solidFill>
                  <a:srgbClr val="006633"/>
                </a:solidFill>
              </a:rPr>
              <a:t>R</a:t>
            </a:r>
            <a:r>
              <a:rPr lang="fr-FR" dirty="0" err="1"/>
              <a:t>.</a:t>
            </a:r>
            <a:r>
              <a:rPr lang="fr-FR" dirty="0" err="1">
                <a:solidFill>
                  <a:srgbClr val="006633"/>
                </a:solidFill>
              </a:rPr>
              <a:t>layout</a:t>
            </a:r>
            <a:r>
              <a:rPr lang="fr-FR" dirty="0" err="1"/>
              <a:t>.</a:t>
            </a:r>
            <a:r>
              <a:rPr lang="fr-FR" dirty="0" err="1">
                <a:solidFill>
                  <a:srgbClr val="006633"/>
                </a:solidFill>
              </a:rPr>
              <a:t>simple_spinner_item</a:t>
            </a:r>
            <a:r>
              <a:rPr lang="fr-FR" dirty="0"/>
              <a:t>, </a:t>
            </a:r>
            <a:r>
              <a:rPr lang="fr-FR" dirty="0" err="1" smtClean="0"/>
              <a:t>R.array</a:t>
            </a:r>
            <a:r>
              <a:rPr lang="fr-FR" dirty="0" smtClean="0"/>
              <a:t>-string.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country_arrays</a:t>
            </a:r>
            <a:r>
              <a:rPr lang="fr-FR" dirty="0" smtClean="0">
                <a:solidFill>
                  <a:srgbClr val="009900"/>
                </a:solidFill>
              </a:rPr>
              <a:t>)</a:t>
            </a:r>
            <a:r>
              <a:rPr lang="fr-FR" dirty="0" smtClean="0">
                <a:solidFill>
                  <a:srgbClr val="339933"/>
                </a:solidFill>
              </a:rPr>
              <a:t>;</a:t>
            </a:r>
          </a:p>
          <a:p>
            <a:pPr marL="0" indent="0">
              <a:buNone/>
            </a:pPr>
            <a:r>
              <a:rPr lang="fr-FR" dirty="0" err="1"/>
              <a:t>dataAdapter.</a:t>
            </a:r>
            <a:r>
              <a:rPr lang="fr-FR" dirty="0" err="1">
                <a:solidFill>
                  <a:srgbClr val="006633"/>
                </a:solidFill>
              </a:rPr>
              <a:t>setDropDownViewResource</a:t>
            </a:r>
            <a:r>
              <a:rPr lang="fr-FR" dirty="0">
                <a:solidFill>
                  <a:srgbClr val="009900"/>
                </a:solidFill>
              </a:rPr>
              <a:t>(</a:t>
            </a:r>
            <a:r>
              <a:rPr lang="fr-FR" dirty="0" err="1"/>
              <a:t>android.</a:t>
            </a:r>
            <a:r>
              <a:rPr lang="fr-FR" dirty="0" err="1">
                <a:solidFill>
                  <a:srgbClr val="006633"/>
                </a:solidFill>
              </a:rPr>
              <a:t>R</a:t>
            </a:r>
            <a:r>
              <a:rPr lang="fr-FR" dirty="0" err="1"/>
              <a:t>.</a:t>
            </a:r>
            <a:r>
              <a:rPr lang="fr-FR" dirty="0" err="1">
                <a:solidFill>
                  <a:srgbClr val="006633"/>
                </a:solidFill>
              </a:rPr>
              <a:t>layout</a:t>
            </a:r>
            <a:r>
              <a:rPr lang="fr-FR" dirty="0" err="1"/>
              <a:t>.</a:t>
            </a:r>
            <a:r>
              <a:rPr lang="fr-FR" dirty="0" err="1">
                <a:solidFill>
                  <a:srgbClr val="006633"/>
                </a:solidFill>
              </a:rPr>
              <a:t>simple_spinner_dropdown_item</a:t>
            </a:r>
            <a:r>
              <a:rPr lang="fr-FR" dirty="0">
                <a:solidFill>
                  <a:srgbClr val="009900"/>
                </a:solidFill>
              </a:rPr>
              <a:t>)</a:t>
            </a:r>
            <a:r>
              <a:rPr lang="fr-FR" dirty="0">
                <a:solidFill>
                  <a:srgbClr val="339933"/>
                </a:solidFill>
              </a:rPr>
              <a:t>;</a:t>
            </a:r>
            <a:endParaRPr lang="fr-FR" dirty="0" smtClean="0">
              <a:solidFill>
                <a:srgbClr val="339933"/>
              </a:solidFill>
            </a:endParaRPr>
          </a:p>
          <a:p>
            <a:pPr marL="0" indent="0">
              <a:buNone/>
            </a:pPr>
            <a:r>
              <a:rPr lang="fr-FR" dirty="0" err="1">
                <a:solidFill>
                  <a:srgbClr val="339933"/>
                </a:solidFill>
              </a:rPr>
              <a:t>s</a:t>
            </a:r>
            <a:r>
              <a:rPr lang="fr-FR" dirty="0" err="1" smtClean="0">
                <a:solidFill>
                  <a:srgbClr val="339933"/>
                </a:solidFill>
              </a:rPr>
              <a:t>p.setAdapter</a:t>
            </a:r>
            <a:r>
              <a:rPr lang="fr-FR" dirty="0" smtClean="0">
                <a:solidFill>
                  <a:srgbClr val="339933"/>
                </a:solidFill>
              </a:rPr>
              <a:t>(</a:t>
            </a:r>
            <a:r>
              <a:rPr lang="fr-FR" dirty="0" err="1" smtClean="0"/>
              <a:t>dataAdapter</a:t>
            </a:r>
            <a:r>
              <a:rPr lang="fr-FR" dirty="0" smtClean="0"/>
              <a:t> );</a:t>
            </a:r>
            <a:endParaRPr lang="fr-FR" dirty="0" smtClean="0">
              <a:solidFill>
                <a:srgbClr val="339933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48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42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64118" y="568960"/>
            <a:ext cx="7269480" cy="679269"/>
          </a:xfrm>
        </p:spPr>
        <p:txBody>
          <a:bodyPr/>
          <a:lstStyle/>
          <a:p>
            <a:pPr algn="ctr"/>
            <a:r>
              <a:rPr lang="fr-FR" dirty="0"/>
              <a:t>Adaptateurs</a:t>
            </a:r>
            <a:endParaRPr lang="fr-FR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46404" y="1335315"/>
            <a:ext cx="6446520" cy="4844824"/>
          </a:xfrm>
        </p:spPr>
        <p:txBody>
          <a:bodyPr>
            <a:normAutofit fontScale="62500" lnSpcReduction="2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/>
              <a:t>Adapter personnalisé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public class </a:t>
            </a:r>
            <a:r>
              <a:rPr lang="fr-FR" dirty="0" err="1"/>
              <a:t>MySimpleArrayAdapter</a:t>
            </a:r>
            <a:r>
              <a:rPr lang="fr-FR" dirty="0"/>
              <a:t> </a:t>
            </a:r>
            <a:r>
              <a:rPr lang="fr-FR" dirty="0" err="1"/>
              <a:t>extends</a:t>
            </a:r>
            <a:r>
              <a:rPr lang="fr-FR" dirty="0"/>
              <a:t> </a:t>
            </a:r>
            <a:r>
              <a:rPr lang="fr-FR" dirty="0" err="1"/>
              <a:t>ArrayAdapter</a:t>
            </a:r>
            <a:r>
              <a:rPr lang="fr-FR" dirty="0"/>
              <a:t>&lt;String&gt; 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</a:t>
            </a:r>
            <a:r>
              <a:rPr lang="fr-FR" dirty="0" err="1"/>
              <a:t>private</a:t>
            </a:r>
            <a:r>
              <a:rPr lang="fr-FR" dirty="0"/>
              <a:t> final </a:t>
            </a:r>
            <a:r>
              <a:rPr lang="fr-FR" dirty="0" err="1"/>
              <a:t>Context</a:t>
            </a:r>
            <a:r>
              <a:rPr lang="fr-FR" dirty="0"/>
              <a:t> </a:t>
            </a:r>
            <a:r>
              <a:rPr lang="fr-FR" dirty="0" err="1"/>
              <a:t>context</a:t>
            </a:r>
            <a:r>
              <a:rPr lang="fr-FR" dirty="0"/>
              <a:t>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</a:t>
            </a:r>
            <a:r>
              <a:rPr lang="fr-FR" dirty="0" err="1"/>
              <a:t>private</a:t>
            </a:r>
            <a:r>
              <a:rPr lang="fr-FR" dirty="0"/>
              <a:t> final String[] values;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public </a:t>
            </a:r>
            <a:r>
              <a:rPr lang="fr-FR" dirty="0" err="1"/>
              <a:t>MySimpleArrayAdapter</a:t>
            </a:r>
            <a:r>
              <a:rPr lang="fr-FR" dirty="0"/>
              <a:t>(</a:t>
            </a:r>
            <a:r>
              <a:rPr lang="fr-FR" dirty="0" err="1"/>
              <a:t>Context</a:t>
            </a:r>
            <a:r>
              <a:rPr lang="fr-FR" dirty="0"/>
              <a:t> </a:t>
            </a:r>
            <a:r>
              <a:rPr lang="fr-FR" dirty="0" err="1"/>
              <a:t>context</a:t>
            </a:r>
            <a:r>
              <a:rPr lang="fr-FR" dirty="0"/>
              <a:t>, String[] values) 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super(</a:t>
            </a:r>
            <a:r>
              <a:rPr lang="fr-FR" dirty="0" err="1"/>
              <a:t>context</a:t>
            </a:r>
            <a:r>
              <a:rPr lang="fr-FR" dirty="0"/>
              <a:t>, </a:t>
            </a:r>
            <a:r>
              <a:rPr lang="fr-FR" dirty="0" err="1"/>
              <a:t>R.layout.rowlayout</a:t>
            </a:r>
            <a:r>
              <a:rPr lang="fr-FR" dirty="0"/>
              <a:t>, values);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</a:t>
            </a:r>
            <a:r>
              <a:rPr lang="fr-FR" dirty="0" err="1"/>
              <a:t>this.context</a:t>
            </a:r>
            <a:r>
              <a:rPr lang="fr-FR" dirty="0"/>
              <a:t> = </a:t>
            </a:r>
            <a:r>
              <a:rPr lang="fr-FR" dirty="0" err="1"/>
              <a:t>context</a:t>
            </a:r>
            <a:r>
              <a:rPr lang="fr-FR" dirty="0"/>
              <a:t>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</a:t>
            </a:r>
            <a:r>
              <a:rPr lang="fr-FR" dirty="0" err="1"/>
              <a:t>this.values</a:t>
            </a:r>
            <a:r>
              <a:rPr lang="fr-FR" dirty="0"/>
              <a:t> = values;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@</a:t>
            </a:r>
            <a:r>
              <a:rPr lang="fr-FR" dirty="0" err="1"/>
              <a:t>Override</a:t>
            </a: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public </a:t>
            </a:r>
            <a:r>
              <a:rPr lang="fr-FR" dirty="0" err="1"/>
              <a:t>View</a:t>
            </a:r>
            <a:r>
              <a:rPr lang="fr-FR" dirty="0"/>
              <a:t> </a:t>
            </a:r>
            <a:r>
              <a:rPr lang="fr-FR" dirty="0" err="1"/>
              <a:t>getView</a:t>
            </a:r>
            <a:r>
              <a:rPr lang="fr-FR" dirty="0"/>
              <a:t>(</a:t>
            </a:r>
            <a:r>
              <a:rPr lang="fr-FR" dirty="0" err="1"/>
              <a:t>int</a:t>
            </a:r>
            <a:r>
              <a:rPr lang="fr-FR" dirty="0"/>
              <a:t> position, </a:t>
            </a:r>
            <a:r>
              <a:rPr lang="fr-FR" dirty="0" err="1"/>
              <a:t>View</a:t>
            </a:r>
            <a:r>
              <a:rPr lang="fr-FR" dirty="0"/>
              <a:t> </a:t>
            </a:r>
            <a:r>
              <a:rPr lang="fr-FR" dirty="0" err="1"/>
              <a:t>convertView</a:t>
            </a:r>
            <a:r>
              <a:rPr lang="fr-FR" dirty="0"/>
              <a:t>, </a:t>
            </a:r>
            <a:r>
              <a:rPr lang="fr-FR" dirty="0" err="1"/>
              <a:t>ViewGroup</a:t>
            </a:r>
            <a:r>
              <a:rPr lang="fr-FR" dirty="0"/>
              <a:t> parent) 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</a:t>
            </a:r>
            <a:r>
              <a:rPr lang="fr-FR" dirty="0" err="1"/>
              <a:t>LayoutInflater</a:t>
            </a:r>
            <a:r>
              <a:rPr lang="fr-FR" dirty="0"/>
              <a:t> </a:t>
            </a:r>
            <a:r>
              <a:rPr lang="fr-FR" dirty="0" err="1"/>
              <a:t>inflater</a:t>
            </a:r>
            <a:r>
              <a:rPr lang="fr-FR" dirty="0"/>
              <a:t> = (</a:t>
            </a:r>
            <a:r>
              <a:rPr lang="fr-FR" dirty="0" err="1"/>
              <a:t>LayoutInflater</a:t>
            </a:r>
            <a:r>
              <a:rPr lang="fr-FR" dirty="0"/>
              <a:t>) </a:t>
            </a:r>
            <a:r>
              <a:rPr lang="fr-FR" dirty="0" err="1"/>
              <a:t>context</a:t>
            </a: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    .</a:t>
            </a:r>
            <a:r>
              <a:rPr lang="fr-FR" dirty="0" err="1"/>
              <a:t>getSystemService</a:t>
            </a:r>
            <a:r>
              <a:rPr lang="fr-FR" dirty="0"/>
              <a:t>(</a:t>
            </a:r>
            <a:r>
              <a:rPr lang="fr-FR" dirty="0" err="1"/>
              <a:t>Context.LAYOUT_INFLATER_SERVICE</a:t>
            </a:r>
            <a:r>
              <a:rPr lang="fr-FR" dirty="0"/>
              <a:t>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</a:t>
            </a:r>
            <a:r>
              <a:rPr lang="fr-FR" dirty="0" err="1"/>
              <a:t>View</a:t>
            </a:r>
            <a:r>
              <a:rPr lang="fr-FR" dirty="0"/>
              <a:t> </a:t>
            </a:r>
            <a:r>
              <a:rPr lang="fr-FR" dirty="0" err="1"/>
              <a:t>rowView</a:t>
            </a:r>
            <a:r>
              <a:rPr lang="fr-FR" dirty="0"/>
              <a:t> = </a:t>
            </a:r>
            <a:r>
              <a:rPr lang="fr-FR" dirty="0" err="1"/>
              <a:t>inflater.inflate</a:t>
            </a:r>
            <a:r>
              <a:rPr lang="fr-FR" dirty="0"/>
              <a:t>(</a:t>
            </a:r>
            <a:r>
              <a:rPr lang="fr-FR" dirty="0" err="1"/>
              <a:t>R.layout.rowlayout</a:t>
            </a:r>
            <a:r>
              <a:rPr lang="fr-FR" dirty="0"/>
              <a:t>, parent, false);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</a:t>
            </a:r>
            <a:r>
              <a:rPr lang="fr-FR" dirty="0" err="1"/>
              <a:t>TextView</a:t>
            </a:r>
            <a:r>
              <a:rPr lang="fr-FR" dirty="0"/>
              <a:t> </a:t>
            </a:r>
            <a:r>
              <a:rPr lang="fr-FR" dirty="0" err="1"/>
              <a:t>textView</a:t>
            </a:r>
            <a:r>
              <a:rPr lang="fr-FR" dirty="0"/>
              <a:t> = (</a:t>
            </a:r>
            <a:r>
              <a:rPr lang="fr-FR" dirty="0" err="1"/>
              <a:t>TextView</a:t>
            </a:r>
            <a:r>
              <a:rPr lang="fr-FR" dirty="0"/>
              <a:t>) </a:t>
            </a:r>
            <a:r>
              <a:rPr lang="fr-FR" dirty="0" err="1"/>
              <a:t>rowView.findViewById</a:t>
            </a:r>
            <a:r>
              <a:rPr lang="fr-FR" dirty="0"/>
              <a:t>(</a:t>
            </a:r>
            <a:r>
              <a:rPr lang="fr-FR" dirty="0" err="1"/>
              <a:t>R.id.label</a:t>
            </a:r>
            <a:r>
              <a:rPr lang="fr-FR" dirty="0"/>
              <a:t>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</a:t>
            </a:r>
            <a:r>
              <a:rPr lang="fr-FR" dirty="0" err="1"/>
              <a:t>ImageView</a:t>
            </a:r>
            <a:r>
              <a:rPr lang="fr-FR" dirty="0"/>
              <a:t> </a:t>
            </a:r>
            <a:r>
              <a:rPr lang="fr-FR" dirty="0" err="1"/>
              <a:t>imageView</a:t>
            </a:r>
            <a:r>
              <a:rPr lang="fr-FR" dirty="0"/>
              <a:t> = (</a:t>
            </a:r>
            <a:r>
              <a:rPr lang="fr-FR" dirty="0" err="1"/>
              <a:t>ImageView</a:t>
            </a:r>
            <a:r>
              <a:rPr lang="fr-FR" dirty="0"/>
              <a:t>) </a:t>
            </a:r>
            <a:r>
              <a:rPr lang="fr-FR" dirty="0" err="1"/>
              <a:t>rowView.findViewById</a:t>
            </a:r>
            <a:r>
              <a:rPr lang="fr-FR" dirty="0"/>
              <a:t>(</a:t>
            </a:r>
            <a:r>
              <a:rPr lang="fr-FR" dirty="0" err="1"/>
              <a:t>R.id.icon</a:t>
            </a:r>
            <a:r>
              <a:rPr lang="fr-FR" dirty="0"/>
              <a:t>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</a:t>
            </a:r>
            <a:r>
              <a:rPr lang="fr-FR" dirty="0" err="1"/>
              <a:t>textView.setText</a:t>
            </a:r>
            <a:r>
              <a:rPr lang="fr-FR" dirty="0"/>
              <a:t>(values[position]);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// Change the </a:t>
            </a:r>
            <a:r>
              <a:rPr lang="fr-FR" dirty="0" err="1"/>
              <a:t>icon</a:t>
            </a:r>
            <a:r>
              <a:rPr lang="fr-FR" dirty="0"/>
              <a:t> for Windows and iPhone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String s = values[position];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if (</a:t>
            </a:r>
            <a:r>
              <a:rPr lang="fr-FR" dirty="0" err="1"/>
              <a:t>s.startsWith</a:t>
            </a:r>
            <a:r>
              <a:rPr lang="fr-FR" dirty="0"/>
              <a:t>("iPhone")) 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  </a:t>
            </a:r>
            <a:r>
              <a:rPr lang="fr-FR" dirty="0" err="1"/>
              <a:t>imageView.setImageResource</a:t>
            </a:r>
            <a:r>
              <a:rPr lang="fr-FR" dirty="0"/>
              <a:t>(R.drawable.no);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} </a:t>
            </a:r>
            <a:r>
              <a:rPr lang="fr-FR" dirty="0" err="1"/>
              <a:t>else</a:t>
            </a:r>
            <a:r>
              <a:rPr lang="fr-FR" dirty="0"/>
              <a:t> 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  </a:t>
            </a:r>
            <a:r>
              <a:rPr lang="fr-FR" dirty="0" err="1"/>
              <a:t>imageView.setImageResource</a:t>
            </a:r>
            <a:r>
              <a:rPr lang="fr-FR" dirty="0"/>
              <a:t>(</a:t>
            </a:r>
            <a:r>
              <a:rPr lang="fr-FR" dirty="0" err="1"/>
              <a:t>R.drawable.ok</a:t>
            </a:r>
            <a:r>
              <a:rPr lang="fr-FR" dirty="0"/>
              <a:t>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return </a:t>
            </a:r>
            <a:r>
              <a:rPr lang="fr-FR" dirty="0" err="1"/>
              <a:t>rowView</a:t>
            </a:r>
            <a:r>
              <a:rPr lang="fr-FR" dirty="0"/>
              <a:t>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} </a:t>
            </a:r>
            <a:endParaRPr lang="fr-FR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FF0000"/>
                </a:solidFill>
              </a:rPr>
              <a:t>MySimpleArrayAdapter</a:t>
            </a:r>
            <a:r>
              <a:rPr lang="fr-FR" dirty="0">
                <a:solidFill>
                  <a:srgbClr val="FF0000"/>
                </a:solidFill>
              </a:rPr>
              <a:t> adapter = new </a:t>
            </a:r>
            <a:r>
              <a:rPr lang="fr-FR" dirty="0" err="1">
                <a:solidFill>
                  <a:srgbClr val="FF0000"/>
                </a:solidFill>
              </a:rPr>
              <a:t>MySimpleArrayAdapter</a:t>
            </a:r>
            <a:r>
              <a:rPr lang="fr-FR" dirty="0">
                <a:solidFill>
                  <a:srgbClr val="FF0000"/>
                </a:solidFill>
              </a:rPr>
              <a:t>  (</a:t>
            </a:r>
            <a:r>
              <a:rPr lang="fr-FR" dirty="0" err="1">
                <a:solidFill>
                  <a:srgbClr val="FF0000"/>
                </a:solidFill>
              </a:rPr>
              <a:t>context</a:t>
            </a:r>
            <a:r>
              <a:rPr lang="fr-FR" dirty="0">
                <a:solidFill>
                  <a:srgbClr val="FF0000"/>
                </a:solidFill>
              </a:rPr>
              <a:t>, values);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FF0000"/>
                </a:solidFill>
              </a:rPr>
              <a:t>mySpinner.setAdapter</a:t>
            </a:r>
            <a:r>
              <a:rPr lang="fr-FR" dirty="0">
                <a:solidFill>
                  <a:srgbClr val="FF0000"/>
                </a:solidFill>
              </a:rPr>
              <a:t> (adapter);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49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92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64118" y="583474"/>
            <a:ext cx="7269480" cy="780869"/>
          </a:xfrm>
        </p:spPr>
        <p:txBody>
          <a:bodyPr/>
          <a:lstStyle/>
          <a:p>
            <a:pPr algn="ctr"/>
            <a:r>
              <a:rPr lang="fr-FR" dirty="0" smtClean="0"/>
              <a:t>Permission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46404" y="1465943"/>
            <a:ext cx="6446520" cy="4714195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Moyen de sécurité proposé par </a:t>
            </a:r>
            <a:r>
              <a:rPr lang="fr-FR" dirty="0" err="1" smtClean="0"/>
              <a:t>Android</a:t>
            </a:r>
            <a:r>
              <a:rPr lang="fr-FR" dirty="0" smtClean="0"/>
              <a:t> pour gérer l’accès aux ressources du terminal </a:t>
            </a:r>
          </a:p>
          <a:p>
            <a:r>
              <a:rPr lang="fr-FR" dirty="0" smtClean="0"/>
              <a:t>Elles apparaissent dans le fichier </a:t>
            </a:r>
            <a:r>
              <a:rPr lang="fr-FR" dirty="0" err="1" smtClean="0"/>
              <a:t>Android</a:t>
            </a:r>
            <a:r>
              <a:rPr lang="fr-FR" dirty="0" smtClean="0"/>
              <a:t> </a:t>
            </a:r>
            <a:r>
              <a:rPr lang="fr-FR" dirty="0" err="1" smtClean="0"/>
              <a:t>Manifest</a:t>
            </a:r>
            <a:r>
              <a:rPr lang="fr-FR" dirty="0" smtClean="0"/>
              <a:t> et sont visibles par l’utilisateur au moment de l’installation de l’application </a:t>
            </a:r>
          </a:p>
          <a:p>
            <a:r>
              <a:rPr lang="fr-FR" sz="2000" dirty="0">
                <a:latin typeface="Helvetica"/>
              </a:rPr>
              <a:t>Elles concernent :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La géolocalisation (GPS)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Les accès aux contacts et à l'agenda du téléphone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Les modifications de paramètres (orientation, fond d’écran …)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Les appels téléphoniques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L’envoi et réception de SMS/MMS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L’audio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Le réseau (dont l’accès à Internet)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Le matériel (</a:t>
            </a:r>
            <a:r>
              <a:rPr lang="fr-FR" dirty="0" err="1">
                <a:latin typeface="Helvetica"/>
              </a:rPr>
              <a:t>bluetooth</a:t>
            </a:r>
            <a:r>
              <a:rPr lang="fr-FR" dirty="0">
                <a:latin typeface="Helvetica"/>
              </a:rPr>
              <a:t>, appareil photo, …)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50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457" y="4636116"/>
            <a:ext cx="1843314" cy="1612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698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633" y="525417"/>
            <a:ext cx="7269480" cy="809897"/>
          </a:xfrm>
        </p:spPr>
        <p:txBody>
          <a:bodyPr/>
          <a:lstStyle/>
          <a:p>
            <a:pPr algn="ctr"/>
            <a:r>
              <a:rPr lang="fr-FR" dirty="0" smtClean="0"/>
              <a:t>Permission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78857"/>
            <a:ext cx="7196110" cy="4801281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La </a:t>
            </a:r>
            <a:r>
              <a:rPr lang="fr-FR" dirty="0" smtClean="0"/>
              <a:t>déclaration des permissions doit se faire explicitement dans le fichier </a:t>
            </a:r>
            <a:r>
              <a:rPr lang="fr-FR" dirty="0" err="1" smtClean="0"/>
              <a:t>manifest</a:t>
            </a:r>
            <a:r>
              <a:rPr lang="fr-FR" dirty="0" smtClean="0"/>
              <a:t>. </a:t>
            </a:r>
          </a:p>
          <a:p>
            <a:pPr marL="0" indent="0">
              <a:buNone/>
            </a:pPr>
            <a:r>
              <a:rPr lang="fr-FR" dirty="0" smtClean="0"/>
              <a:t>Si une permission a été omise et vous essayez d’utiliser la ressource correspondante, vous aurez une erreur à l’exécution! 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&lt;uses-permission </a:t>
            </a:r>
            <a:r>
              <a:rPr lang="fr-FR" dirty="0" err="1">
                <a:solidFill>
                  <a:srgbClr val="FF0000"/>
                </a:solidFill>
              </a:rPr>
              <a:t>android:name</a:t>
            </a:r>
            <a:r>
              <a:rPr lang="fr-FR" dirty="0">
                <a:solidFill>
                  <a:srgbClr val="FF0000"/>
                </a:solidFill>
              </a:rPr>
              <a:t>="</a:t>
            </a:r>
            <a:r>
              <a:rPr lang="fr-FR" dirty="0" err="1">
                <a:solidFill>
                  <a:srgbClr val="FF0000"/>
                </a:solidFill>
              </a:rPr>
              <a:t>android.permission.CALL_PHONE</a:t>
            </a:r>
            <a:r>
              <a:rPr lang="fr-FR" dirty="0">
                <a:solidFill>
                  <a:srgbClr val="FF0000"/>
                </a:solidFill>
              </a:rPr>
              <a:t>" </a:t>
            </a:r>
            <a:r>
              <a:rPr lang="fr-FR" dirty="0" smtClean="0">
                <a:solidFill>
                  <a:srgbClr val="FF0000"/>
                </a:solidFill>
              </a:rPr>
              <a:t>/&gt;</a:t>
            </a: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&lt;uses-permission </a:t>
            </a:r>
            <a:r>
              <a:rPr lang="fr-FR" dirty="0" err="1">
                <a:solidFill>
                  <a:srgbClr val="FF0000"/>
                </a:solidFill>
              </a:rPr>
              <a:t>android:name</a:t>
            </a:r>
            <a:r>
              <a:rPr lang="fr-FR" dirty="0">
                <a:solidFill>
                  <a:srgbClr val="FF0000"/>
                </a:solidFill>
              </a:rPr>
              <a:t>="</a:t>
            </a:r>
            <a:r>
              <a:rPr lang="fr-FR" dirty="0" err="1">
                <a:solidFill>
                  <a:srgbClr val="FF0000"/>
                </a:solidFill>
              </a:rPr>
              <a:t>android.permission.INTERNET</a:t>
            </a:r>
            <a:r>
              <a:rPr lang="fr-FR" dirty="0">
                <a:solidFill>
                  <a:srgbClr val="FF0000"/>
                </a:solidFill>
              </a:rPr>
              <a:t> " /&gt;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51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53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4746" y="597989"/>
            <a:ext cx="7269480" cy="722811"/>
          </a:xfrm>
        </p:spPr>
        <p:txBody>
          <a:bodyPr/>
          <a:lstStyle/>
          <a:p>
            <a:pPr algn="ctr"/>
            <a:r>
              <a:rPr lang="fr-FR" dirty="0" smtClean="0"/>
              <a:t>Connectivité</a:t>
            </a:r>
            <a:endParaRPr lang="fr-F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46404" y="1553029"/>
            <a:ext cx="6446520" cy="4627109"/>
          </a:xfrm>
        </p:spPr>
        <p:txBody>
          <a:bodyPr>
            <a:normAutofit/>
          </a:bodyPr>
          <a:lstStyle/>
          <a:p>
            <a:r>
              <a:rPr lang="fr-FR" dirty="0" err="1" smtClean="0"/>
              <a:t>Android</a:t>
            </a:r>
            <a:r>
              <a:rPr lang="fr-FR" dirty="0" smtClean="0"/>
              <a:t> fournit des mécanismes permettant aux applications d’utiliser la connectivité pour accomplir certaines taches : </a:t>
            </a:r>
          </a:p>
          <a:p>
            <a:pPr lvl="1"/>
            <a:r>
              <a:rPr lang="fr-FR" dirty="0" smtClean="0"/>
              <a:t>Internet (WIFI, 3G,…) </a:t>
            </a:r>
          </a:p>
          <a:p>
            <a:pPr lvl="1"/>
            <a:r>
              <a:rPr lang="fr-FR" dirty="0" smtClean="0"/>
              <a:t>Bluetooth </a:t>
            </a:r>
          </a:p>
          <a:p>
            <a:pPr lvl="1"/>
            <a:r>
              <a:rPr lang="fr-FR" dirty="0" smtClean="0"/>
              <a:t>NFC </a:t>
            </a:r>
            <a:endParaRPr lang="fr-FR" dirty="0" smtClean="0"/>
          </a:p>
          <a:p>
            <a:r>
              <a:rPr lang="fr-FR" dirty="0" smtClean="0"/>
              <a:t>Pour accéder à ces ressources, il est obligatoire de demander explicitement la permission associée </a:t>
            </a:r>
          </a:p>
          <a:p>
            <a:pPr lvl="1"/>
            <a:r>
              <a:rPr lang="fr-FR" dirty="0">
                <a:solidFill>
                  <a:srgbClr val="008080"/>
                </a:solidFill>
                <a:highlight>
                  <a:srgbClr val="E8F2FE"/>
                </a:highlight>
                <a:latin typeface="Consolas"/>
              </a:rPr>
              <a:t>&lt;</a:t>
            </a:r>
            <a:r>
              <a:rPr lang="fr-FR" dirty="0">
                <a:solidFill>
                  <a:srgbClr val="3F7F7F"/>
                </a:solidFill>
                <a:highlight>
                  <a:srgbClr val="E8F2FE"/>
                </a:highlight>
                <a:latin typeface="Consolas"/>
              </a:rPr>
              <a:t>uses-permission </a:t>
            </a:r>
            <a:r>
              <a:rPr lang="fr-FR" dirty="0" err="1">
                <a:solidFill>
                  <a:srgbClr val="7F007F"/>
                </a:solidFill>
                <a:highlight>
                  <a:srgbClr val="E8F2FE"/>
                </a:highlight>
                <a:latin typeface="Consolas"/>
              </a:rPr>
              <a:t>android:name</a:t>
            </a: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highlight>
                  <a:srgbClr val="E8F2FE"/>
                </a:highlight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highlight>
                  <a:srgbClr val="E8F2FE"/>
                </a:highlight>
                <a:latin typeface="Consolas"/>
              </a:rPr>
              <a:t>android.permission.INTERNET</a:t>
            </a:r>
            <a:r>
              <a:rPr lang="fr-FR" i="1" dirty="0">
                <a:solidFill>
                  <a:srgbClr val="2A00FF"/>
                </a:solidFill>
                <a:highlight>
                  <a:srgbClr val="E8F2FE"/>
                </a:highlight>
                <a:latin typeface="Consolas"/>
              </a:rPr>
              <a:t>"</a:t>
            </a:r>
            <a:r>
              <a:rPr lang="fr-FR" i="1" dirty="0">
                <a:solidFill>
                  <a:srgbClr val="008080"/>
                </a:solidFill>
                <a:highlight>
                  <a:srgbClr val="E8F2FE"/>
                </a:highlight>
                <a:latin typeface="Consolas"/>
              </a:rPr>
              <a:t>/&gt;</a:t>
            </a:r>
            <a:r>
              <a:rPr lang="fr-FR" i="1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 </a:t>
            </a:r>
            <a:endParaRPr lang="fr-FR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Introduction à Android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8354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4746" y="597989"/>
            <a:ext cx="7269480" cy="722811"/>
          </a:xfrm>
        </p:spPr>
        <p:txBody>
          <a:bodyPr/>
          <a:lstStyle/>
          <a:p>
            <a:pPr algn="ctr"/>
            <a:r>
              <a:rPr lang="fr-FR" dirty="0" smtClean="0"/>
              <a:t>Internet</a:t>
            </a:r>
            <a:endParaRPr lang="fr-F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46404" y="1553029"/>
            <a:ext cx="6446520" cy="4627109"/>
          </a:xfrm>
        </p:spPr>
        <p:txBody>
          <a:bodyPr>
            <a:normAutofit/>
          </a:bodyPr>
          <a:lstStyle/>
          <a:p>
            <a:r>
              <a:rPr lang="fr-FR" dirty="0" smtClean="0"/>
              <a:t>Une application </a:t>
            </a:r>
            <a:r>
              <a:rPr lang="fr-FR" dirty="0" err="1" smtClean="0"/>
              <a:t>Android</a:t>
            </a:r>
            <a:r>
              <a:rPr lang="fr-FR" dirty="0" smtClean="0"/>
              <a:t> peut utiliser la connexion réseau du téléphone pour échanger par HTTP des informations avec une application distante (web service, web application,..)</a:t>
            </a:r>
          </a:p>
          <a:p>
            <a:r>
              <a:rPr lang="fr-FR" dirty="0" smtClean="0"/>
              <a:t>Permission pour utiliser internet : </a:t>
            </a:r>
          </a:p>
          <a:p>
            <a:pPr marL="0" lvl="1" indent="0">
              <a:buNone/>
            </a:pPr>
            <a:r>
              <a:rPr lang="fr-FR" dirty="0">
                <a:solidFill>
                  <a:srgbClr val="008080"/>
                </a:solidFill>
                <a:highlight>
                  <a:srgbClr val="E8F2FE"/>
                </a:highlight>
                <a:latin typeface="Consolas"/>
              </a:rPr>
              <a:t>&lt;</a:t>
            </a:r>
            <a:r>
              <a:rPr lang="fr-FR" dirty="0">
                <a:solidFill>
                  <a:srgbClr val="3F7F7F"/>
                </a:solidFill>
                <a:highlight>
                  <a:srgbClr val="E8F2FE"/>
                </a:highlight>
                <a:latin typeface="Consolas"/>
              </a:rPr>
              <a:t>uses-permission </a:t>
            </a:r>
            <a:r>
              <a:rPr lang="fr-FR" dirty="0" err="1">
                <a:solidFill>
                  <a:srgbClr val="7F007F"/>
                </a:solidFill>
                <a:highlight>
                  <a:srgbClr val="E8F2FE"/>
                </a:highlight>
                <a:latin typeface="Consolas"/>
              </a:rPr>
              <a:t>android:name</a:t>
            </a: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highlight>
                  <a:srgbClr val="E8F2FE"/>
                </a:highlight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highlight>
                  <a:srgbClr val="E8F2FE"/>
                </a:highlight>
                <a:latin typeface="Consolas"/>
              </a:rPr>
              <a:t>android.permission.INTERNET</a:t>
            </a:r>
            <a:r>
              <a:rPr lang="fr-FR" i="1" dirty="0">
                <a:solidFill>
                  <a:srgbClr val="2A00FF"/>
                </a:solidFill>
                <a:highlight>
                  <a:srgbClr val="E8F2FE"/>
                </a:highlight>
                <a:latin typeface="Consolas"/>
              </a:rPr>
              <a:t>"</a:t>
            </a:r>
            <a:r>
              <a:rPr lang="fr-FR" i="1" dirty="0">
                <a:solidFill>
                  <a:srgbClr val="008080"/>
                </a:solidFill>
                <a:highlight>
                  <a:srgbClr val="E8F2FE"/>
                </a:highlight>
                <a:latin typeface="Consolas"/>
              </a:rPr>
              <a:t>/&gt;</a:t>
            </a:r>
            <a:r>
              <a:rPr lang="fr-FR" i="1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 </a:t>
            </a:r>
            <a:endParaRPr lang="fr-FR" dirty="0"/>
          </a:p>
          <a:p>
            <a:r>
              <a:rPr lang="fr-FR" dirty="0" err="1" smtClean="0"/>
              <a:t>Android</a:t>
            </a:r>
            <a:r>
              <a:rPr lang="fr-FR" dirty="0" smtClean="0"/>
              <a:t> utilise la bibliothèque Apache Components pour les communications par http </a:t>
            </a:r>
          </a:p>
          <a:p>
            <a:pPr marL="0" indent="0">
              <a:buNone/>
            </a:pPr>
            <a:r>
              <a:rPr lang="fr-FR" dirty="0" err="1">
                <a:solidFill>
                  <a:srgbClr val="000000"/>
                </a:solidFill>
                <a:latin typeface="Consolas"/>
              </a:rPr>
              <a:t>HttpClient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 client =</a:t>
            </a:r>
            <a:r>
              <a:rPr lang="fr-FR" b="1" dirty="0">
                <a:solidFill>
                  <a:srgbClr val="006699"/>
                </a:solidFill>
                <a:latin typeface="Consolas"/>
              </a:rPr>
              <a:t>new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 </a:t>
            </a:r>
            <a:r>
              <a:rPr lang="fr-FR" dirty="0" err="1">
                <a:solidFill>
                  <a:srgbClr val="000000"/>
                </a:solidFill>
                <a:latin typeface="Consolas"/>
              </a:rPr>
              <a:t>DefaultHttpClient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();  </a:t>
            </a:r>
            <a:endParaRPr lang="fr-FR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fr-FR" dirty="0" err="1" smtClean="0">
                <a:solidFill>
                  <a:srgbClr val="000000"/>
                </a:solidFill>
                <a:latin typeface="Consolas"/>
              </a:rPr>
              <a:t>HttpGet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 </a:t>
            </a:r>
            <a:r>
              <a:rPr lang="fr-FR" dirty="0" err="1">
                <a:solidFill>
                  <a:srgbClr val="000000"/>
                </a:solidFill>
                <a:latin typeface="Consolas"/>
              </a:rPr>
              <a:t>request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 =</a:t>
            </a:r>
            <a:r>
              <a:rPr lang="fr-FR" b="1" dirty="0">
                <a:solidFill>
                  <a:srgbClr val="006699"/>
                </a:solidFill>
                <a:latin typeface="Consolas"/>
              </a:rPr>
              <a:t>new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 </a:t>
            </a:r>
            <a:r>
              <a:rPr lang="fr-FR" dirty="0" err="1">
                <a:solidFill>
                  <a:srgbClr val="000000"/>
                </a:solidFill>
                <a:latin typeface="Consolas"/>
              </a:rPr>
              <a:t>HttpGet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(url); </a:t>
            </a:r>
            <a:endParaRPr lang="fr-FR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fr-FR" dirty="0" err="1" smtClean="0">
                <a:solidFill>
                  <a:srgbClr val="000000"/>
                </a:solidFill>
                <a:latin typeface="Consolas"/>
              </a:rPr>
              <a:t>HttpResponse</a:t>
            </a:r>
            <a:r>
              <a:rPr lang="fr-FR" dirty="0" smtClean="0">
                <a:solidFill>
                  <a:srgbClr val="000000"/>
                </a:solidFill>
                <a:latin typeface="Consolas"/>
              </a:rPr>
              <a:t>  </a:t>
            </a:r>
            <a:r>
              <a:rPr lang="fr-FR" dirty="0" err="1" smtClean="0">
                <a:solidFill>
                  <a:srgbClr val="000000"/>
                </a:solidFill>
                <a:latin typeface="Consolas"/>
              </a:rPr>
              <a:t>response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 = </a:t>
            </a:r>
            <a:r>
              <a:rPr lang="fr-FR" dirty="0" err="1">
                <a:solidFill>
                  <a:srgbClr val="000000"/>
                </a:solidFill>
                <a:latin typeface="Consolas"/>
              </a:rPr>
              <a:t>client.execute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(</a:t>
            </a:r>
            <a:r>
              <a:rPr lang="fr-FR" dirty="0" err="1">
                <a:solidFill>
                  <a:srgbClr val="000000"/>
                </a:solidFill>
                <a:latin typeface="Consolas"/>
              </a:rPr>
              <a:t>request</a:t>
            </a:r>
            <a:r>
              <a:rPr lang="fr-FR" dirty="0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000000"/>
                </a:solidFill>
                <a:latin typeface="Consolas"/>
              </a:rPr>
              <a:t>…</a:t>
            </a:r>
            <a:endParaRPr lang="fr-FR" dirty="0" smtClean="0">
              <a:solidFill>
                <a:srgbClr val="5C5C5C"/>
              </a:solidFill>
              <a:latin typeface="Consolas"/>
            </a:endParaRPr>
          </a:p>
          <a:p>
            <a:pPr marL="0" indent="0">
              <a:buNone/>
            </a:pPr>
            <a:endParaRPr lang="fr-FR" dirty="0" smtClean="0"/>
          </a:p>
          <a:p>
            <a:endParaRPr lang="fr-FR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Introduction à Android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7944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22811"/>
          </a:xfrm>
        </p:spPr>
        <p:txBody>
          <a:bodyPr/>
          <a:lstStyle/>
          <a:p>
            <a:pPr algn="ctr"/>
            <a:r>
              <a:rPr lang="fr-FR" dirty="0" smtClean="0"/>
              <a:t>Taches Asynchrones</a:t>
            </a:r>
            <a:endParaRPr lang="fr-F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17600" y="1045029"/>
            <a:ext cx="6899438" cy="5120595"/>
          </a:xfrm>
        </p:spPr>
        <p:txBody>
          <a:bodyPr>
            <a:noAutofit/>
          </a:bodyPr>
          <a:lstStyle/>
          <a:p>
            <a:r>
              <a:rPr lang="fr-FR" dirty="0" smtClean="0"/>
              <a:t>La </a:t>
            </a:r>
            <a:r>
              <a:rPr lang="fr-FR" dirty="0" err="1" smtClean="0"/>
              <a:t>UIThread</a:t>
            </a:r>
            <a:r>
              <a:rPr lang="fr-FR" dirty="0" smtClean="0"/>
              <a:t> est le thread principal de gestion de l’interface utilisateur. L’exécution des processus longs dans ce thread comme l’accès au réseau doit se faire dans un thread à part.  </a:t>
            </a:r>
          </a:p>
          <a:p>
            <a:r>
              <a:rPr lang="fr-FR" dirty="0" smtClean="0"/>
              <a:t>A partir de la version 4, </a:t>
            </a:r>
            <a:r>
              <a:rPr lang="fr-FR" dirty="0" err="1" smtClean="0"/>
              <a:t>Android</a:t>
            </a:r>
            <a:r>
              <a:rPr lang="fr-FR" dirty="0" smtClean="0"/>
              <a:t> génère une exception pour tout opération longue s’exécutant dans le thread principal. </a:t>
            </a:r>
          </a:p>
          <a:p>
            <a:r>
              <a:rPr lang="en-US" dirty="0" err="1" smtClean="0"/>
              <a:t>L’exécution</a:t>
            </a:r>
            <a:r>
              <a:rPr lang="en-US" dirty="0" smtClean="0"/>
              <a:t> des </a:t>
            </a:r>
            <a:r>
              <a:rPr lang="fr-FR" dirty="0" smtClean="0"/>
              <a:t>taches</a:t>
            </a:r>
            <a:r>
              <a:rPr lang="en-US" dirty="0" smtClean="0"/>
              <a:t> </a:t>
            </a:r>
            <a:r>
              <a:rPr lang="fr-FR" dirty="0" smtClean="0"/>
              <a:t>asynchrones</a:t>
            </a:r>
            <a:r>
              <a:rPr lang="en-US" dirty="0" smtClean="0"/>
              <a:t> </a:t>
            </a:r>
            <a:r>
              <a:rPr lang="en-US" dirty="0" err="1" smtClean="0"/>
              <a:t>peut</a:t>
            </a:r>
            <a:r>
              <a:rPr lang="en-US" dirty="0" smtClean="0"/>
              <a:t> se faire de </a:t>
            </a:r>
            <a:r>
              <a:rPr lang="en-US" dirty="0" err="1" smtClean="0"/>
              <a:t>deux</a:t>
            </a:r>
            <a:r>
              <a:rPr lang="en-US" dirty="0" smtClean="0"/>
              <a:t> </a:t>
            </a:r>
            <a:r>
              <a:rPr lang="en-US" dirty="0" err="1" smtClean="0"/>
              <a:t>manières</a:t>
            </a:r>
            <a:r>
              <a:rPr lang="en-US" dirty="0" smtClean="0"/>
              <a:t>: </a:t>
            </a:r>
          </a:p>
          <a:p>
            <a:pPr lvl="1"/>
            <a:r>
              <a:rPr lang="en-US" dirty="0" err="1" smtClean="0"/>
              <a:t>L’utilisateur</a:t>
            </a:r>
            <a:r>
              <a:rPr lang="en-US" dirty="0" smtClean="0"/>
              <a:t> </a:t>
            </a:r>
            <a:r>
              <a:rPr lang="en-US" dirty="0" err="1" smtClean="0"/>
              <a:t>crée</a:t>
            </a:r>
            <a:r>
              <a:rPr lang="en-US" dirty="0" smtClean="0"/>
              <a:t> </a:t>
            </a:r>
            <a:r>
              <a:rPr lang="en-US" dirty="0" err="1" smtClean="0"/>
              <a:t>explicitement</a:t>
            </a:r>
            <a:r>
              <a:rPr lang="en-US" dirty="0" smtClean="0"/>
              <a:t> un thread </a:t>
            </a:r>
            <a:r>
              <a:rPr lang="en-US" dirty="0" err="1" smtClean="0"/>
              <a:t>auquel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délègue</a:t>
            </a:r>
            <a:r>
              <a:rPr lang="en-US" dirty="0" smtClean="0"/>
              <a:t> </a:t>
            </a:r>
            <a:r>
              <a:rPr lang="en-US" dirty="0" err="1" smtClean="0"/>
              <a:t>l’exécution</a:t>
            </a:r>
            <a:r>
              <a:rPr lang="en-US" dirty="0" smtClean="0"/>
              <a:t> des </a:t>
            </a:r>
            <a:r>
              <a:rPr lang="en-US" dirty="0" err="1" smtClean="0"/>
              <a:t>processus</a:t>
            </a:r>
            <a:r>
              <a:rPr lang="en-US" dirty="0" smtClean="0"/>
              <a:t> longs </a:t>
            </a:r>
          </a:p>
          <a:p>
            <a:pPr lvl="1"/>
            <a:r>
              <a:rPr lang="en-US" dirty="0" err="1" smtClean="0"/>
              <a:t>Utiliser</a:t>
            </a:r>
            <a:r>
              <a:rPr lang="en-US" dirty="0" smtClean="0"/>
              <a:t> la </a:t>
            </a:r>
            <a:r>
              <a:rPr lang="en-US" dirty="0" err="1" smtClean="0"/>
              <a:t>classe</a:t>
            </a:r>
            <a:r>
              <a:rPr lang="en-US" dirty="0" smtClean="0"/>
              <a:t> </a:t>
            </a:r>
            <a:r>
              <a:rPr lang="en-US" dirty="0" err="1" smtClean="0"/>
              <a:t>AsyncTask</a:t>
            </a:r>
            <a:r>
              <a:rPr lang="en-US" dirty="0" smtClean="0"/>
              <a:t> du SDK qui se </a:t>
            </a:r>
            <a:r>
              <a:rPr lang="en-US" dirty="0" err="1" smtClean="0"/>
              <a:t>chargera</a:t>
            </a:r>
            <a:r>
              <a:rPr lang="en-US" dirty="0" smtClean="0"/>
              <a:t> de la </a:t>
            </a:r>
            <a:r>
              <a:rPr lang="en-US" dirty="0" err="1" smtClean="0"/>
              <a:t>création</a:t>
            </a:r>
            <a:r>
              <a:rPr lang="en-US" dirty="0" smtClean="0"/>
              <a:t> du thread </a:t>
            </a:r>
            <a:r>
              <a:rPr lang="en-US" dirty="0" err="1" smtClean="0"/>
              <a:t>secondaire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 smtClean="0">
                <a:solidFill>
                  <a:srgbClr val="7F0055"/>
                </a:solidFill>
                <a:latin typeface="Consolas"/>
              </a:rPr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Introduction à Android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473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22811"/>
          </a:xfrm>
        </p:spPr>
        <p:txBody>
          <a:bodyPr/>
          <a:lstStyle/>
          <a:p>
            <a:pPr algn="ctr"/>
            <a:r>
              <a:rPr lang="fr-FR" dirty="0" smtClean="0"/>
              <a:t>Taches Asynchrones</a:t>
            </a:r>
            <a:endParaRPr lang="fr-F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17600" y="1045029"/>
            <a:ext cx="6899438" cy="51205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7F0055"/>
                </a:solidFill>
                <a:latin typeface="Consolas"/>
              </a:rPr>
              <a:t>protected</a:t>
            </a:r>
            <a:r>
              <a:rPr lang="en-US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b="1" dirty="0">
                <a:solidFill>
                  <a:srgbClr val="7F0055"/>
                </a:solidFill>
                <a:latin typeface="Consolas"/>
              </a:rPr>
              <a:t>class</a:t>
            </a:r>
            <a:r>
              <a:rPr lang="en-US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b="1" dirty="0" err="1">
                <a:solidFill>
                  <a:srgbClr val="000000"/>
                </a:solidFill>
                <a:latin typeface="Consolas"/>
              </a:rPr>
              <a:t>LongTask</a:t>
            </a:r>
            <a:r>
              <a:rPr lang="en-US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b="1" dirty="0">
                <a:solidFill>
                  <a:srgbClr val="7F0055"/>
                </a:solidFill>
                <a:latin typeface="Consolas"/>
              </a:rPr>
              <a:t>extends</a:t>
            </a:r>
            <a:r>
              <a:rPr lang="en-US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b="1" dirty="0" err="1">
                <a:solidFill>
                  <a:srgbClr val="000000"/>
                </a:solidFill>
                <a:latin typeface="Consolas"/>
              </a:rPr>
              <a:t>AsyncTask</a:t>
            </a:r>
            <a:r>
              <a:rPr lang="en-US" sz="1100" b="1" dirty="0">
                <a:solidFill>
                  <a:srgbClr val="000000"/>
                </a:solidFill>
                <a:latin typeface="Consolas"/>
              </a:rPr>
              <a:t>&lt;String, Void, Void&gt; </a:t>
            </a:r>
            <a:r>
              <a:rPr lang="en-US" sz="1100" b="1" dirty="0" smtClean="0">
                <a:solidFill>
                  <a:srgbClr val="000000"/>
                </a:solidFill>
                <a:latin typeface="Consolas"/>
              </a:rPr>
              <a:t>{</a:t>
            </a:r>
            <a:endParaRPr lang="fr-FR" sz="1100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sz="1100" dirty="0">
                <a:solidFill>
                  <a:srgbClr val="646464"/>
                </a:solidFill>
                <a:latin typeface="Consolas"/>
              </a:rPr>
              <a:t>@</a:t>
            </a:r>
            <a:r>
              <a:rPr lang="fr-FR" sz="1100" dirty="0" err="1">
                <a:solidFill>
                  <a:srgbClr val="646464"/>
                </a:solidFill>
                <a:latin typeface="Consolas"/>
              </a:rPr>
              <a:t>Override</a:t>
            </a:r>
            <a:endParaRPr lang="fr-FR" sz="1100" dirty="0">
              <a:solidFill>
                <a:srgbClr val="646464"/>
              </a:solidFill>
              <a:latin typeface="Consolas"/>
            </a:endParaRP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sz="1100" b="1" dirty="0" err="1">
                <a:solidFill>
                  <a:srgbClr val="7F0055"/>
                </a:solidFill>
                <a:latin typeface="Consolas"/>
              </a:rPr>
              <a:t>protected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7F0055"/>
                </a:solidFill>
                <a:latin typeface="Consolas"/>
              </a:rPr>
              <a:t>void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onPreExecute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() {</a:t>
            </a: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    </a:t>
            </a:r>
            <a:r>
              <a:rPr lang="fr-FR" sz="1100" b="1" dirty="0" err="1">
                <a:solidFill>
                  <a:srgbClr val="7F0055"/>
                </a:solidFill>
                <a:latin typeface="Consolas"/>
              </a:rPr>
              <a:t>super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.onPreExecute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   </a:t>
            </a:r>
            <a:r>
              <a:rPr lang="fr-FR" sz="1100" dirty="0">
                <a:solidFill>
                  <a:srgbClr val="3F7F5F"/>
                </a:solidFill>
                <a:latin typeface="Consolas"/>
              </a:rPr>
              <a:t>//Avant l'</a:t>
            </a:r>
            <a:r>
              <a:rPr lang="fr-FR" sz="1100" dirty="0" err="1">
                <a:solidFill>
                  <a:srgbClr val="3F7F5F"/>
                </a:solidFill>
                <a:latin typeface="Consolas"/>
              </a:rPr>
              <a:t>execution</a:t>
            </a:r>
            <a:r>
              <a:rPr lang="fr-FR" sz="1100" dirty="0">
                <a:solidFill>
                  <a:srgbClr val="3F7F5F"/>
                </a:solidFill>
                <a:latin typeface="Consolas"/>
              </a:rPr>
              <a:t> </a:t>
            </a:r>
            <a:r>
              <a:rPr lang="fr-FR" sz="1100" u="sng" dirty="0">
                <a:solidFill>
                  <a:srgbClr val="3F7F5F"/>
                </a:solidFill>
                <a:latin typeface="Consolas"/>
              </a:rPr>
              <a:t>du processus long (Thread principal)</a:t>
            </a: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sz="1100" dirty="0" smtClean="0">
                <a:solidFill>
                  <a:srgbClr val="000000"/>
                </a:solidFill>
                <a:latin typeface="Consolas"/>
              </a:rPr>
              <a:t>}</a:t>
            </a:r>
            <a:endParaRPr lang="fr-FR" sz="1100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sz="1100" dirty="0">
                <a:solidFill>
                  <a:srgbClr val="646464"/>
                </a:solidFill>
                <a:latin typeface="Consolas"/>
              </a:rPr>
              <a:t>@</a:t>
            </a:r>
            <a:r>
              <a:rPr lang="fr-FR" sz="1100" dirty="0" err="1">
                <a:solidFill>
                  <a:srgbClr val="646464"/>
                </a:solidFill>
                <a:latin typeface="Consolas"/>
              </a:rPr>
              <a:t>Override</a:t>
            </a:r>
            <a:endParaRPr lang="fr-FR" sz="1100" dirty="0">
              <a:solidFill>
                <a:srgbClr val="646464"/>
              </a:solidFill>
              <a:latin typeface="Consolas"/>
            </a:endParaRP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sz="1100" b="1" dirty="0" err="1">
                <a:solidFill>
                  <a:srgbClr val="7F0055"/>
                </a:solidFill>
                <a:latin typeface="Consolas"/>
              </a:rPr>
              <a:t>protected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7F0055"/>
                </a:solidFill>
                <a:latin typeface="Consolas"/>
              </a:rPr>
              <a:t>void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onPostExecute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Void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resp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) {</a:t>
            </a: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    </a:t>
            </a:r>
            <a:r>
              <a:rPr lang="fr-FR" sz="1100" b="1" dirty="0" err="1">
                <a:solidFill>
                  <a:srgbClr val="7F0055"/>
                </a:solidFill>
                <a:latin typeface="Consolas"/>
              </a:rPr>
              <a:t>super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.onPostExecute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resp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    </a:t>
            </a:r>
            <a:r>
              <a:rPr lang="fr-FR" sz="1100" dirty="0">
                <a:solidFill>
                  <a:srgbClr val="3F7F5F"/>
                </a:solidFill>
                <a:latin typeface="Consolas"/>
              </a:rPr>
              <a:t>//</a:t>
            </a:r>
            <a:r>
              <a:rPr lang="fr-FR" sz="1100" u="sng" dirty="0">
                <a:solidFill>
                  <a:srgbClr val="3F7F5F"/>
                </a:solidFill>
                <a:latin typeface="Consolas"/>
              </a:rPr>
              <a:t>Apres l'</a:t>
            </a:r>
            <a:r>
              <a:rPr lang="fr-FR" sz="1100" u="sng" dirty="0" err="1">
                <a:solidFill>
                  <a:srgbClr val="3F7F5F"/>
                </a:solidFill>
                <a:latin typeface="Consolas"/>
              </a:rPr>
              <a:t>execution</a:t>
            </a:r>
            <a:r>
              <a:rPr lang="fr-FR" sz="1100" u="sng" dirty="0">
                <a:solidFill>
                  <a:srgbClr val="3F7F5F"/>
                </a:solidFill>
                <a:latin typeface="Consolas"/>
              </a:rPr>
              <a:t> du processus long (Thread principal)</a:t>
            </a: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sz="1100" dirty="0" smtClean="0">
                <a:solidFill>
                  <a:srgbClr val="000000"/>
                </a:solidFill>
                <a:latin typeface="Consolas"/>
              </a:rPr>
              <a:t>}</a:t>
            </a:r>
            <a:endParaRPr lang="fr-FR" sz="1100" dirty="0">
              <a:latin typeface="Consolas"/>
            </a:endParaRPr>
          </a:p>
          <a:p>
            <a:pPr marL="0" indent="0">
              <a:buNone/>
            </a:pPr>
            <a:r>
              <a:rPr lang="fr-FR" sz="1100" dirty="0" smtClean="0">
                <a:solidFill>
                  <a:srgbClr val="646464"/>
                </a:solidFill>
                <a:latin typeface="Consolas"/>
              </a:rPr>
              <a:t>	@</a:t>
            </a:r>
            <a:r>
              <a:rPr lang="fr-FR" sz="1100" dirty="0" err="1">
                <a:solidFill>
                  <a:srgbClr val="646464"/>
                </a:solidFill>
                <a:latin typeface="Consolas"/>
              </a:rPr>
              <a:t>Override</a:t>
            </a:r>
            <a:endParaRPr lang="fr-FR" sz="1100" dirty="0">
              <a:solidFill>
                <a:srgbClr val="646464"/>
              </a:solidFill>
              <a:latin typeface="Consolas"/>
            </a:endParaRPr>
          </a:p>
          <a:p>
            <a:pPr marL="0" indent="0">
              <a:buNone/>
            </a:pPr>
            <a:r>
              <a:rPr lang="fr-FR" sz="1100" b="1" dirty="0" smtClean="0">
                <a:solidFill>
                  <a:srgbClr val="7F0055"/>
                </a:solidFill>
                <a:latin typeface="Consolas"/>
              </a:rPr>
              <a:t>	</a:t>
            </a:r>
            <a:r>
              <a:rPr lang="fr-FR" sz="1100" b="1" dirty="0" err="1" smtClean="0">
                <a:solidFill>
                  <a:srgbClr val="7F0055"/>
                </a:solidFill>
                <a:latin typeface="Consolas"/>
              </a:rPr>
              <a:t>protected</a:t>
            </a:r>
            <a:r>
              <a:rPr lang="fr-FR" sz="11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Void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doInBackground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(String... arg0) {</a:t>
            </a:r>
          </a:p>
          <a:p>
            <a:pPr marL="0" indent="0">
              <a:buNone/>
            </a:pPr>
            <a:r>
              <a:rPr lang="fr-FR" sz="1100" dirty="0" smtClean="0">
                <a:solidFill>
                  <a:srgbClr val="3F7F5F"/>
                </a:solidFill>
                <a:latin typeface="Consolas"/>
              </a:rPr>
              <a:t>		//</a:t>
            </a:r>
            <a:r>
              <a:rPr lang="fr-FR" sz="1100" dirty="0" err="1">
                <a:solidFill>
                  <a:srgbClr val="3F7F5F"/>
                </a:solidFill>
                <a:latin typeface="Consolas"/>
              </a:rPr>
              <a:t>Execution</a:t>
            </a:r>
            <a:r>
              <a:rPr lang="fr-FR" sz="1100" dirty="0">
                <a:solidFill>
                  <a:srgbClr val="3F7F5F"/>
                </a:solidFill>
                <a:latin typeface="Consolas"/>
              </a:rPr>
              <a:t> </a:t>
            </a:r>
            <a:r>
              <a:rPr lang="fr-FR" sz="1100" u="sng" dirty="0">
                <a:solidFill>
                  <a:srgbClr val="3F7F5F"/>
                </a:solidFill>
                <a:latin typeface="Consolas"/>
              </a:rPr>
              <a:t>du processus long (Thread secondaire)</a:t>
            </a:r>
          </a:p>
          <a:p>
            <a:pPr marL="0" indent="0">
              <a:buNone/>
            </a:pPr>
            <a:r>
              <a:rPr lang="fr-FR" sz="1100" b="1" dirty="0" smtClean="0">
                <a:solidFill>
                  <a:srgbClr val="7F0055"/>
                </a:solidFill>
                <a:latin typeface="Consolas"/>
              </a:rPr>
              <a:t>		return</a:t>
            </a:r>
            <a:r>
              <a:rPr lang="fr-FR" sz="11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7F0055"/>
                </a:solidFill>
                <a:latin typeface="Consolas"/>
              </a:rPr>
              <a:t>null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fr-FR" sz="1100" dirty="0" smtClean="0">
                <a:solidFill>
                  <a:srgbClr val="000000"/>
                </a:solidFill>
                <a:latin typeface="Consolas"/>
              </a:rPr>
              <a:t>		}</a:t>
            </a:r>
            <a:endParaRPr lang="fr-FR" sz="1100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}</a:t>
            </a:r>
            <a:endParaRPr lang="fr-FR" sz="1100" dirty="0">
              <a:effectLst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Introduction à Android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2504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696690"/>
          </a:xfrm>
        </p:spPr>
        <p:txBody>
          <a:bodyPr/>
          <a:lstStyle/>
          <a:p>
            <a:r>
              <a:rPr lang="fr-FR" dirty="0" smtClean="0"/>
              <a:t>Bien plus encore!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8514" y="1393371"/>
            <a:ext cx="7089945" cy="4517851"/>
          </a:xfrm>
        </p:spPr>
        <p:txBody>
          <a:bodyPr/>
          <a:lstStyle/>
          <a:p>
            <a:r>
              <a:rPr lang="fr-FR" dirty="0" smtClean="0"/>
              <a:t>Persistance : </a:t>
            </a:r>
            <a:r>
              <a:rPr lang="fr-FR" dirty="0" err="1" smtClean="0"/>
              <a:t>SQLite</a:t>
            </a:r>
            <a:r>
              <a:rPr lang="fr-FR" dirty="0" smtClean="0"/>
              <a:t>, Préférences</a:t>
            </a:r>
          </a:p>
          <a:p>
            <a:r>
              <a:rPr lang="fr-FR" dirty="0" smtClean="0"/>
              <a:t>Géolocalisation </a:t>
            </a:r>
          </a:p>
          <a:p>
            <a:r>
              <a:rPr lang="fr-FR" dirty="0" smtClean="0"/>
              <a:t>Multimédia : Vidéo, Musique,…</a:t>
            </a:r>
          </a:p>
          <a:p>
            <a:r>
              <a:rPr lang="fr-FR" dirty="0" smtClean="0"/>
              <a:t>Connectivité : Bluetooth, NFC, QR Code </a:t>
            </a:r>
          </a:p>
          <a:p>
            <a:r>
              <a:rPr lang="fr-FR" dirty="0" smtClean="0"/>
              <a:t>Services </a:t>
            </a:r>
          </a:p>
          <a:p>
            <a:r>
              <a:rPr lang="fr-FR" dirty="0" smtClean="0"/>
              <a:t>Notifications, </a:t>
            </a:r>
            <a:r>
              <a:rPr lang="fr-FR" dirty="0" err="1" smtClean="0"/>
              <a:t>BroadCast</a:t>
            </a:r>
            <a:r>
              <a:rPr lang="fr-FR" dirty="0" smtClean="0"/>
              <a:t> </a:t>
            </a:r>
          </a:p>
          <a:p>
            <a:endParaRPr lang="fr-FR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Introduction à Android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3539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heme1" id="{54B2A748-57CC-46B9-861B-7F1CA8756FF2}" vid="{89A66893-BC3E-4056-B728-57865AA60B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3431</TotalTime>
  <Words>3451</Words>
  <Application>Microsoft Office PowerPoint</Application>
  <PresentationFormat>On-screen Show (4:3)</PresentationFormat>
  <Paragraphs>708</Paragraphs>
  <Slides>56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8" baseType="lpstr">
      <vt:lpstr>Theme1</vt:lpstr>
      <vt:lpstr>OpenDocument Text</vt:lpstr>
      <vt:lpstr>PowerPoint Presentation</vt:lpstr>
      <vt:lpstr>OBJECTIF DU COURS</vt:lpstr>
      <vt:lpstr>Référence </vt:lpstr>
      <vt:lpstr>Introduction &amp; Définition</vt:lpstr>
      <vt:lpstr>Introduction / Définition</vt:lpstr>
      <vt:lpstr>Smartphones Statistiques </vt:lpstr>
      <vt:lpstr>Historique</vt:lpstr>
      <vt:lpstr>Plateforme Android</vt:lpstr>
      <vt:lpstr>Plateforme / Architecture</vt:lpstr>
      <vt:lpstr>Production de logiciel</vt:lpstr>
      <vt:lpstr>Android SDK</vt:lpstr>
      <vt:lpstr>Outils du SDK</vt:lpstr>
      <vt:lpstr>Structure d’une application</vt:lpstr>
      <vt:lpstr>Structure d’une application</vt:lpstr>
      <vt:lpstr>Android Manifest</vt:lpstr>
      <vt:lpstr>Activité (Activity)</vt:lpstr>
      <vt:lpstr>Activité /cycle de vie</vt:lpstr>
      <vt:lpstr>Activité / Création</vt:lpstr>
      <vt:lpstr>Contexte (Context)</vt:lpstr>
      <vt:lpstr>Les Intentions (Intent)</vt:lpstr>
      <vt:lpstr>Résolution d’intention</vt:lpstr>
      <vt:lpstr>Méthodes de la classe Intent</vt:lpstr>
      <vt:lpstr>Quelques valeurs prédéfinies</vt:lpstr>
      <vt:lpstr>Démarrer une activité</vt:lpstr>
      <vt:lpstr>Démarrer une activité</vt:lpstr>
      <vt:lpstr>Activités / Paramètres (Bundle)</vt:lpstr>
      <vt:lpstr>Ressources (Resource)</vt:lpstr>
      <vt:lpstr>Ressources &amp; valeurs</vt:lpstr>
      <vt:lpstr>Référencer les ressources</vt:lpstr>
      <vt:lpstr>Référencer les ressources</vt:lpstr>
      <vt:lpstr>Référencer les ressources</vt:lpstr>
      <vt:lpstr>Référencer les ressources</vt:lpstr>
      <vt:lpstr>Interfaces (Layout)</vt:lpstr>
      <vt:lpstr>Interfaces (Layout) / Vues</vt:lpstr>
      <vt:lpstr>Vues Propriétés communes</vt:lpstr>
      <vt:lpstr>Vues Propriétés communes</vt:lpstr>
      <vt:lpstr>Vues</vt:lpstr>
      <vt:lpstr>Vues / Evènements</vt:lpstr>
      <vt:lpstr>Les conteneurs (ViewGroups)</vt:lpstr>
      <vt:lpstr>LinearLayout</vt:lpstr>
      <vt:lpstr>LinearLayout</vt:lpstr>
      <vt:lpstr>RelativeLayout</vt:lpstr>
      <vt:lpstr>TableLayout</vt:lpstr>
      <vt:lpstr>Widgets</vt:lpstr>
      <vt:lpstr>Widgets</vt:lpstr>
      <vt:lpstr>Les groupes </vt:lpstr>
      <vt:lpstr>Les adaptateurs</vt:lpstr>
      <vt:lpstr>Adaptateurs</vt:lpstr>
      <vt:lpstr>Adaptateurs</vt:lpstr>
      <vt:lpstr>Permission</vt:lpstr>
      <vt:lpstr>Permission</vt:lpstr>
      <vt:lpstr>Connectivité</vt:lpstr>
      <vt:lpstr>Internet</vt:lpstr>
      <vt:lpstr>Taches Asynchrones</vt:lpstr>
      <vt:lpstr>Taches Asynchrones</vt:lpstr>
      <vt:lpstr>Bien plus encore!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</dc:title>
  <dc:creator>Edou</dc:creator>
  <cp:lastModifiedBy>edou</cp:lastModifiedBy>
  <cp:revision>396</cp:revision>
  <dcterms:created xsi:type="dcterms:W3CDTF">2012-09-26T16:47:17Z</dcterms:created>
  <dcterms:modified xsi:type="dcterms:W3CDTF">2013-10-20T20:35:40Z</dcterms:modified>
</cp:coreProperties>
</file>