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2" r:id="rId1"/>
  </p:sldMasterIdLst>
  <p:notesMasterIdLst>
    <p:notesMasterId r:id="rId61"/>
  </p:notesMasterIdLst>
  <p:handoutMasterIdLst>
    <p:handoutMasterId r:id="rId62"/>
  </p:handoutMasterIdLst>
  <p:sldIdLst>
    <p:sldId id="882" r:id="rId2"/>
    <p:sldId id="1408" r:id="rId3"/>
    <p:sldId id="1409" r:id="rId4"/>
    <p:sldId id="1410" r:id="rId5"/>
    <p:sldId id="1411" r:id="rId6"/>
    <p:sldId id="1412" r:id="rId7"/>
    <p:sldId id="1413" r:id="rId8"/>
    <p:sldId id="1414" r:id="rId9"/>
    <p:sldId id="1415" r:id="rId10"/>
    <p:sldId id="1416" r:id="rId11"/>
    <p:sldId id="1417" r:id="rId12"/>
    <p:sldId id="1418" r:id="rId13"/>
    <p:sldId id="1419" r:id="rId14"/>
    <p:sldId id="1420" r:id="rId15"/>
    <p:sldId id="1421" r:id="rId16"/>
    <p:sldId id="1422" r:id="rId17"/>
    <p:sldId id="1423" r:id="rId18"/>
    <p:sldId id="1424" r:id="rId19"/>
    <p:sldId id="1425" r:id="rId20"/>
    <p:sldId id="1426" r:id="rId21"/>
    <p:sldId id="1427" r:id="rId22"/>
    <p:sldId id="1428" r:id="rId23"/>
    <p:sldId id="1429" r:id="rId24"/>
    <p:sldId id="1430" r:id="rId25"/>
    <p:sldId id="1431" r:id="rId26"/>
    <p:sldId id="1434" r:id="rId27"/>
    <p:sldId id="1435" r:id="rId28"/>
    <p:sldId id="1432" r:id="rId29"/>
    <p:sldId id="1433" r:id="rId30"/>
    <p:sldId id="1436" r:id="rId31"/>
    <p:sldId id="1437" r:id="rId32"/>
    <p:sldId id="1438" r:id="rId33"/>
    <p:sldId id="1439" r:id="rId34"/>
    <p:sldId id="1440" r:id="rId35"/>
    <p:sldId id="1441" r:id="rId36"/>
    <p:sldId id="1442" r:id="rId37"/>
    <p:sldId id="1443" r:id="rId38"/>
    <p:sldId id="1444" r:id="rId39"/>
    <p:sldId id="1445" r:id="rId40"/>
    <p:sldId id="1446" r:id="rId41"/>
    <p:sldId id="1447" r:id="rId42"/>
    <p:sldId id="1448" r:id="rId43"/>
    <p:sldId id="1449" r:id="rId44"/>
    <p:sldId id="1450" r:id="rId45"/>
    <p:sldId id="1451" r:id="rId46"/>
    <p:sldId id="1452" r:id="rId47"/>
    <p:sldId id="1453" r:id="rId48"/>
    <p:sldId id="1454" r:id="rId49"/>
    <p:sldId id="1455" r:id="rId50"/>
    <p:sldId id="1456" r:id="rId51"/>
    <p:sldId id="1457" r:id="rId52"/>
    <p:sldId id="1458" r:id="rId53"/>
    <p:sldId id="1459" r:id="rId54"/>
    <p:sldId id="1460" r:id="rId55"/>
    <p:sldId id="1461" r:id="rId56"/>
    <p:sldId id="1462" r:id="rId57"/>
    <p:sldId id="1463" r:id="rId58"/>
    <p:sldId id="1464" r:id="rId59"/>
    <p:sldId id="1465" r:id="rId60"/>
  </p:sldIdLst>
  <p:sldSz cx="9144000" cy="6858000" type="screen4x3"/>
  <p:notesSz cx="6645275" cy="9777413"/>
  <p:defaultTextStyle>
    <a:defPPr>
      <a:defRPr lang="en-US"/>
    </a:defPPr>
    <a:lvl1pPr algn="l" rtl="0" eaLnBrk="0" fontAlgn="base" hangingPunct="0">
      <a:spcBef>
        <a:spcPct val="0"/>
      </a:spcBef>
      <a:spcAft>
        <a:spcPct val="0"/>
      </a:spcAft>
      <a:defRPr sz="2000" kern="1200">
        <a:solidFill>
          <a:schemeClr val="tx1"/>
        </a:solidFill>
        <a:latin typeface="Arial" charset="0"/>
        <a:ea typeface="+mn-ea"/>
        <a:cs typeface="+mn-cs"/>
      </a:defRPr>
    </a:lvl1pPr>
    <a:lvl2pPr marL="457200" algn="l" rtl="0" eaLnBrk="0" fontAlgn="base" hangingPunct="0">
      <a:spcBef>
        <a:spcPct val="0"/>
      </a:spcBef>
      <a:spcAft>
        <a:spcPct val="0"/>
      </a:spcAft>
      <a:defRPr sz="2000" kern="1200">
        <a:solidFill>
          <a:schemeClr val="tx1"/>
        </a:solidFill>
        <a:latin typeface="Arial" charset="0"/>
        <a:ea typeface="+mn-ea"/>
        <a:cs typeface="+mn-cs"/>
      </a:defRPr>
    </a:lvl2pPr>
    <a:lvl3pPr marL="914400" algn="l" rtl="0" eaLnBrk="0" fontAlgn="base" hangingPunct="0">
      <a:spcBef>
        <a:spcPct val="0"/>
      </a:spcBef>
      <a:spcAft>
        <a:spcPct val="0"/>
      </a:spcAft>
      <a:defRPr sz="2000" kern="1200">
        <a:solidFill>
          <a:schemeClr val="tx1"/>
        </a:solidFill>
        <a:latin typeface="Arial" charset="0"/>
        <a:ea typeface="+mn-ea"/>
        <a:cs typeface="+mn-cs"/>
      </a:defRPr>
    </a:lvl3pPr>
    <a:lvl4pPr marL="1371600" algn="l" rtl="0" eaLnBrk="0" fontAlgn="base" hangingPunct="0">
      <a:spcBef>
        <a:spcPct val="0"/>
      </a:spcBef>
      <a:spcAft>
        <a:spcPct val="0"/>
      </a:spcAft>
      <a:defRPr sz="2000" kern="1200">
        <a:solidFill>
          <a:schemeClr val="tx1"/>
        </a:solidFill>
        <a:latin typeface="Arial" charset="0"/>
        <a:ea typeface="+mn-ea"/>
        <a:cs typeface="+mn-cs"/>
      </a:defRPr>
    </a:lvl4pPr>
    <a:lvl5pPr marL="1828800" algn="l" rtl="0" eaLnBrk="0" fontAlgn="base" hangingPunct="0">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E4D56A"/>
    <a:srgbClr val="4D4D4D"/>
    <a:srgbClr val="5F5F5F"/>
    <a:srgbClr val="99FFCC"/>
    <a:srgbClr val="00FF00"/>
    <a:srgbClr val="BC4242"/>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2" autoAdjust="0"/>
    <p:restoredTop sz="94686" autoAdjust="0"/>
  </p:normalViewPr>
  <p:slideViewPr>
    <p:cSldViewPr>
      <p:cViewPr>
        <p:scale>
          <a:sx n="88" d="100"/>
          <a:sy n="88" d="100"/>
        </p:scale>
        <p:origin x="-1272" y="-58"/>
      </p:cViewPr>
      <p:guideLst>
        <p:guide orient="horz" pos="720"/>
        <p:guide pos="4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p:cViewPr varScale="1">
        <p:scale>
          <a:sx n="51" d="100"/>
          <a:sy n="51" d="100"/>
        </p:scale>
        <p:origin x="-2004" y="-102"/>
      </p:cViewPr>
      <p:guideLst>
        <p:guide orient="horz" pos="3080"/>
        <p:guide pos="2093"/>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3048000" cy="685800"/>
          </a:xfrm>
          <a:prstGeom prst="rect">
            <a:avLst/>
          </a:prstGeom>
          <a:noFill/>
          <a:ln w="9525">
            <a:noFill/>
            <a:miter lim="800000"/>
            <a:headEnd/>
            <a:tailEnd/>
          </a:ln>
          <a:effectLst/>
        </p:spPr>
        <p:txBody>
          <a:bodyPr vert="horz" wrap="square" lIns="93297" tIns="46648" rIns="93297" bIns="46648" numCol="1" anchor="t" anchorCtr="0" compatLnSpc="1">
            <a:prstTxWarp prst="textNoShape">
              <a:avLst/>
            </a:prstTxWarp>
          </a:bodyPr>
          <a:lstStyle>
            <a:lvl1pPr defTabSz="931863">
              <a:defRPr sz="1300" smtClean="0"/>
            </a:lvl1pPr>
          </a:lstStyle>
          <a:p>
            <a:pPr>
              <a:defRPr/>
            </a:pPr>
            <a:r>
              <a:rPr lang="en-US"/>
              <a:t>Cours EJB/J2EE</a:t>
            </a:r>
          </a:p>
          <a:p>
            <a:pPr>
              <a:defRPr/>
            </a:pPr>
            <a:r>
              <a:rPr lang="en-US"/>
              <a:t>Copyright Michel Buffa</a:t>
            </a:r>
          </a:p>
        </p:txBody>
      </p:sp>
      <p:sp>
        <p:nvSpPr>
          <p:cNvPr id="38915" name="Rectangle 3"/>
          <p:cNvSpPr>
            <a:spLocks noGrp="1" noChangeArrowheads="1"/>
          </p:cNvSpPr>
          <p:nvPr>
            <p:ph type="dt" sz="quarter" idx="1"/>
          </p:nvPr>
        </p:nvSpPr>
        <p:spPr bwMode="auto">
          <a:xfrm>
            <a:off x="3765550" y="0"/>
            <a:ext cx="2879725" cy="488950"/>
          </a:xfrm>
          <a:prstGeom prst="rect">
            <a:avLst/>
          </a:prstGeom>
          <a:noFill/>
          <a:ln w="9525">
            <a:noFill/>
            <a:miter lim="800000"/>
            <a:headEnd/>
            <a:tailEnd/>
          </a:ln>
          <a:effectLst/>
        </p:spPr>
        <p:txBody>
          <a:bodyPr vert="horz" wrap="square" lIns="93297" tIns="46648" rIns="93297" bIns="46648" numCol="1" anchor="t" anchorCtr="0" compatLnSpc="1">
            <a:prstTxWarp prst="textNoShape">
              <a:avLst/>
            </a:prstTxWarp>
          </a:bodyPr>
          <a:lstStyle>
            <a:lvl1pPr algn="r" defTabSz="931863">
              <a:defRPr sz="1300" smtClean="0"/>
            </a:lvl1pPr>
          </a:lstStyle>
          <a:p>
            <a:pPr>
              <a:defRPr/>
            </a:pPr>
            <a:fld id="{19A408BC-5A34-4995-BC96-572F72841017}" type="datetime1">
              <a:rPr lang="fr-FR"/>
              <a:pPr>
                <a:defRPr/>
              </a:pPr>
              <a:t>11/03/2013</a:t>
            </a:fld>
            <a:endParaRPr lang="en-US"/>
          </a:p>
        </p:txBody>
      </p:sp>
      <p:sp>
        <p:nvSpPr>
          <p:cNvPr id="38918" name="Rectangle 6"/>
          <p:cNvSpPr>
            <a:spLocks noGrp="1" noChangeArrowheads="1"/>
          </p:cNvSpPr>
          <p:nvPr>
            <p:ph type="sldNum" sz="quarter" idx="3"/>
          </p:nvPr>
        </p:nvSpPr>
        <p:spPr bwMode="auto">
          <a:xfrm>
            <a:off x="3733800" y="9296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B08CFB2F-83CF-4766-A62C-3C8A717F5BC1}" type="slidenum">
              <a:rPr lang="fr-FR"/>
              <a:pPr>
                <a:defRPr/>
              </a:pPr>
              <a:t>‹N°›</a:t>
            </a:fld>
            <a:endParaRPr lang="fr-FR"/>
          </a:p>
        </p:txBody>
      </p:sp>
    </p:spTree>
    <p:extLst>
      <p:ext uri="{BB962C8B-B14F-4D97-AF65-F5344CB8AC3E}">
        <p14:creationId xmlns:p14="http://schemas.microsoft.com/office/powerpoint/2010/main" val="661053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879725" cy="488950"/>
          </a:xfrm>
          <a:prstGeom prst="rect">
            <a:avLst/>
          </a:prstGeom>
          <a:noFill/>
          <a:ln w="9525">
            <a:noFill/>
            <a:miter lim="800000"/>
            <a:headEnd/>
            <a:tailEnd/>
          </a:ln>
          <a:effectLst/>
        </p:spPr>
        <p:txBody>
          <a:bodyPr vert="horz" wrap="square" lIns="93297" tIns="46648" rIns="93297" bIns="46648" numCol="1" anchor="t" anchorCtr="0" compatLnSpc="1">
            <a:prstTxWarp prst="textNoShape">
              <a:avLst/>
            </a:prstTxWarp>
          </a:bodyPr>
          <a:lstStyle>
            <a:lvl1pPr defTabSz="931863">
              <a:defRPr sz="1300" smtClean="0"/>
            </a:lvl1pPr>
          </a:lstStyle>
          <a:p>
            <a:pPr>
              <a:defRPr/>
            </a:pPr>
            <a:endParaRPr lang="en-US"/>
          </a:p>
        </p:txBody>
      </p:sp>
      <p:sp>
        <p:nvSpPr>
          <p:cNvPr id="7171" name="Rectangle 3"/>
          <p:cNvSpPr>
            <a:spLocks noGrp="1" noChangeArrowheads="1"/>
          </p:cNvSpPr>
          <p:nvPr>
            <p:ph type="dt" idx="1"/>
          </p:nvPr>
        </p:nvSpPr>
        <p:spPr bwMode="auto">
          <a:xfrm>
            <a:off x="3765550" y="0"/>
            <a:ext cx="2879725" cy="488950"/>
          </a:xfrm>
          <a:prstGeom prst="rect">
            <a:avLst/>
          </a:prstGeom>
          <a:noFill/>
          <a:ln w="9525">
            <a:noFill/>
            <a:miter lim="800000"/>
            <a:headEnd/>
            <a:tailEnd/>
          </a:ln>
          <a:effectLst/>
        </p:spPr>
        <p:txBody>
          <a:bodyPr vert="horz" wrap="square" lIns="93297" tIns="46648" rIns="93297" bIns="46648" numCol="1" anchor="t" anchorCtr="0" compatLnSpc="1">
            <a:prstTxWarp prst="textNoShape">
              <a:avLst/>
            </a:prstTxWarp>
          </a:bodyPr>
          <a:lstStyle>
            <a:lvl1pPr algn="r" defTabSz="931863">
              <a:defRPr sz="1300" smtClean="0"/>
            </a:lvl1pPr>
          </a:lstStyle>
          <a:p>
            <a:pPr>
              <a:defRPr/>
            </a:pPr>
            <a:fld id="{84265D96-BAF3-4DDF-9497-C581F8762327}" type="datetime1">
              <a:rPr lang="fr-FR"/>
              <a:pPr>
                <a:defRPr/>
              </a:pPr>
              <a:t>11/03/2013</a:t>
            </a:fld>
            <a:endParaRPr lang="en-US"/>
          </a:p>
        </p:txBody>
      </p:sp>
      <p:sp>
        <p:nvSpPr>
          <p:cNvPr id="45060" name="Rectangle 4"/>
          <p:cNvSpPr>
            <a:spLocks noGrp="1" noRot="1" noChangeAspect="1" noChangeArrowheads="1" noTextEdit="1"/>
          </p:cNvSpPr>
          <p:nvPr>
            <p:ph type="sldImg" idx="2"/>
          </p:nvPr>
        </p:nvSpPr>
        <p:spPr bwMode="auto">
          <a:xfrm>
            <a:off x="879475" y="733425"/>
            <a:ext cx="4889500" cy="3667125"/>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885825" y="4645025"/>
            <a:ext cx="4873625" cy="4398963"/>
          </a:xfrm>
          <a:prstGeom prst="rect">
            <a:avLst/>
          </a:prstGeom>
          <a:noFill/>
          <a:ln w="9525">
            <a:noFill/>
            <a:miter lim="800000"/>
            <a:headEnd/>
            <a:tailEnd/>
          </a:ln>
          <a:effectLst/>
        </p:spPr>
        <p:txBody>
          <a:bodyPr vert="horz" wrap="square" lIns="93297" tIns="46648" rIns="93297" bIns="4664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9288463"/>
            <a:ext cx="2879725" cy="488950"/>
          </a:xfrm>
          <a:prstGeom prst="rect">
            <a:avLst/>
          </a:prstGeom>
          <a:noFill/>
          <a:ln w="9525">
            <a:noFill/>
            <a:miter lim="800000"/>
            <a:headEnd/>
            <a:tailEnd/>
          </a:ln>
          <a:effectLst/>
        </p:spPr>
        <p:txBody>
          <a:bodyPr vert="horz" wrap="square" lIns="93297" tIns="46648" rIns="93297" bIns="46648" numCol="1" anchor="b" anchorCtr="0" compatLnSpc="1">
            <a:prstTxWarp prst="textNoShape">
              <a:avLst/>
            </a:prstTxWarp>
          </a:bodyPr>
          <a:lstStyle>
            <a:lvl1pPr defTabSz="931863">
              <a:defRPr sz="1300" smtClean="0"/>
            </a:lvl1pPr>
          </a:lstStyle>
          <a:p>
            <a:pPr>
              <a:defRPr/>
            </a:pPr>
            <a:endParaRPr lang="en-US"/>
          </a:p>
        </p:txBody>
      </p:sp>
      <p:sp>
        <p:nvSpPr>
          <p:cNvPr id="7175" name="Rectangle 7"/>
          <p:cNvSpPr>
            <a:spLocks noGrp="1" noChangeArrowheads="1"/>
          </p:cNvSpPr>
          <p:nvPr>
            <p:ph type="sldNum" sz="quarter" idx="5"/>
          </p:nvPr>
        </p:nvSpPr>
        <p:spPr bwMode="auto">
          <a:xfrm>
            <a:off x="3765550" y="9288463"/>
            <a:ext cx="2879725" cy="488950"/>
          </a:xfrm>
          <a:prstGeom prst="rect">
            <a:avLst/>
          </a:prstGeom>
          <a:noFill/>
          <a:ln w="9525">
            <a:noFill/>
            <a:miter lim="800000"/>
            <a:headEnd/>
            <a:tailEnd/>
          </a:ln>
          <a:effectLst/>
        </p:spPr>
        <p:txBody>
          <a:bodyPr vert="horz" wrap="square" lIns="93297" tIns="46648" rIns="93297" bIns="46648" numCol="1" anchor="b" anchorCtr="0" compatLnSpc="1">
            <a:prstTxWarp prst="textNoShape">
              <a:avLst/>
            </a:prstTxWarp>
          </a:bodyPr>
          <a:lstStyle>
            <a:lvl1pPr algn="r" defTabSz="931863">
              <a:defRPr sz="1300" smtClean="0"/>
            </a:lvl1pPr>
          </a:lstStyle>
          <a:p>
            <a:pPr>
              <a:defRPr/>
            </a:pPr>
            <a:fld id="{00931D80-0417-474E-B769-FC70DB5A2AAA}" type="slidenum">
              <a:rPr lang="en-US"/>
              <a:pPr>
                <a:defRPr/>
              </a:pPr>
              <a:t>‹N°›</a:t>
            </a:fld>
            <a:endParaRPr lang="en-US"/>
          </a:p>
        </p:txBody>
      </p:sp>
    </p:spTree>
    <p:extLst>
      <p:ext uri="{BB962C8B-B14F-4D97-AF65-F5344CB8AC3E}">
        <p14:creationId xmlns:p14="http://schemas.microsoft.com/office/powerpoint/2010/main" val="2554735830"/>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2" name="Rectangle 7"/>
          <p:cNvSpPr>
            <a:spLocks noGrp="1" noChangeArrowheads="1"/>
          </p:cNvSpPr>
          <p:nvPr>
            <p:ph type="sldNum" sz="quarter" idx="5"/>
          </p:nvPr>
        </p:nvSpPr>
        <p:spPr>
          <a:noFill/>
        </p:spPr>
        <p:txBody>
          <a:bodyPr/>
          <a:lstStyle>
            <a:lvl1pPr defTabSz="900895">
              <a:defRPr sz="2500" b="1">
                <a:solidFill>
                  <a:schemeClr val="tx1"/>
                </a:solidFill>
                <a:latin typeface="Arial" pitchFamily="34" charset="0"/>
                <a:cs typeface="Times New Roman" pitchFamily="18" charset="0"/>
              </a:defRPr>
            </a:lvl1pPr>
            <a:lvl2pPr marL="703871" indent="-270720" defTabSz="900895">
              <a:defRPr sz="2500" b="1">
                <a:solidFill>
                  <a:schemeClr val="tx1"/>
                </a:solidFill>
                <a:latin typeface="Arial" pitchFamily="34" charset="0"/>
                <a:cs typeface="Times New Roman" pitchFamily="18" charset="0"/>
              </a:defRPr>
            </a:lvl2pPr>
            <a:lvl3pPr marL="1082878" indent="-216576" defTabSz="900895">
              <a:defRPr sz="2500" b="1">
                <a:solidFill>
                  <a:schemeClr val="tx1"/>
                </a:solidFill>
                <a:latin typeface="Arial" pitchFamily="34" charset="0"/>
                <a:cs typeface="Times New Roman" pitchFamily="18" charset="0"/>
              </a:defRPr>
            </a:lvl3pPr>
            <a:lvl4pPr marL="1516029" indent="-216576" defTabSz="900895">
              <a:defRPr sz="2500" b="1">
                <a:solidFill>
                  <a:schemeClr val="tx1"/>
                </a:solidFill>
                <a:latin typeface="Arial" pitchFamily="34" charset="0"/>
                <a:cs typeface="Times New Roman" pitchFamily="18" charset="0"/>
              </a:defRPr>
            </a:lvl4pPr>
            <a:lvl5pPr marL="1949181" indent="-216576" defTabSz="900895">
              <a:defRPr sz="2500" b="1">
                <a:solidFill>
                  <a:schemeClr val="tx1"/>
                </a:solidFill>
                <a:latin typeface="Arial" pitchFamily="34" charset="0"/>
                <a:cs typeface="Times New Roman" pitchFamily="18" charset="0"/>
              </a:defRPr>
            </a:lvl5pPr>
            <a:lvl6pPr marL="2382332"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6pPr>
            <a:lvl7pPr marL="2815483"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7pPr>
            <a:lvl8pPr marL="3248635"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8pPr>
            <a:lvl9pPr marL="3681786"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9pPr>
          </a:lstStyle>
          <a:p>
            <a:fld id="{2D379AC8-B79C-4288-9911-51B4D96A287A}" type="slidenum">
              <a:rPr lang="fr-FR" sz="900" b="0">
                <a:latin typeface="Times New Roman" pitchFamily="18" charset="0"/>
              </a:rPr>
              <a:pPr/>
              <a:t>30</a:t>
            </a:fld>
            <a:endParaRPr lang="fr-FR" sz="900" b="0">
              <a:latin typeface="Times New Roman" pitchFamily="18" charset="0"/>
            </a:endParaRPr>
          </a:p>
        </p:txBody>
      </p:sp>
      <p:sp>
        <p:nvSpPr>
          <p:cNvPr id="629763" name="Rectangle 2"/>
          <p:cNvSpPr>
            <a:spLocks noGrp="1" noRot="1" noChangeAspect="1" noChangeArrowheads="1" noTextEdit="1"/>
          </p:cNvSpPr>
          <p:nvPr>
            <p:ph type="sldImg"/>
          </p:nvPr>
        </p:nvSpPr>
        <p:spPr>
          <a:ln/>
        </p:spPr>
      </p:sp>
      <p:sp>
        <p:nvSpPr>
          <p:cNvPr id="629764" name="Rectangle 3"/>
          <p:cNvSpPr>
            <a:spLocks noGrp="1" noChangeArrowheads="1"/>
          </p:cNvSpPr>
          <p:nvPr>
            <p:ph type="body" idx="1"/>
          </p:nvPr>
        </p:nvSpPr>
        <p:spPr>
          <a:noFill/>
        </p:spPr>
        <p:txBody>
          <a:bodyPr/>
          <a:lstStyle/>
          <a:p>
            <a:pPr eaLnBrk="1" hangingPunct="1"/>
            <a:endParaRPr lang="fr-F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6" name="Rectangle 7"/>
          <p:cNvSpPr>
            <a:spLocks noGrp="1" noChangeArrowheads="1"/>
          </p:cNvSpPr>
          <p:nvPr>
            <p:ph type="sldNum" sz="quarter" idx="5"/>
          </p:nvPr>
        </p:nvSpPr>
        <p:spPr>
          <a:noFill/>
        </p:spPr>
        <p:txBody>
          <a:bodyPr/>
          <a:lstStyle>
            <a:lvl1pPr defTabSz="900895">
              <a:defRPr sz="2500" b="1">
                <a:solidFill>
                  <a:schemeClr val="tx1"/>
                </a:solidFill>
                <a:latin typeface="Arial" pitchFamily="34" charset="0"/>
                <a:cs typeface="Times New Roman" pitchFamily="18" charset="0"/>
              </a:defRPr>
            </a:lvl1pPr>
            <a:lvl2pPr marL="703871" indent="-270720" defTabSz="900895">
              <a:defRPr sz="2500" b="1">
                <a:solidFill>
                  <a:schemeClr val="tx1"/>
                </a:solidFill>
                <a:latin typeface="Arial" pitchFamily="34" charset="0"/>
                <a:cs typeface="Times New Roman" pitchFamily="18" charset="0"/>
              </a:defRPr>
            </a:lvl2pPr>
            <a:lvl3pPr marL="1082878" indent="-216576" defTabSz="900895">
              <a:defRPr sz="2500" b="1">
                <a:solidFill>
                  <a:schemeClr val="tx1"/>
                </a:solidFill>
                <a:latin typeface="Arial" pitchFamily="34" charset="0"/>
                <a:cs typeface="Times New Roman" pitchFamily="18" charset="0"/>
              </a:defRPr>
            </a:lvl3pPr>
            <a:lvl4pPr marL="1516029" indent="-216576" defTabSz="900895">
              <a:defRPr sz="2500" b="1">
                <a:solidFill>
                  <a:schemeClr val="tx1"/>
                </a:solidFill>
                <a:latin typeface="Arial" pitchFamily="34" charset="0"/>
                <a:cs typeface="Times New Roman" pitchFamily="18" charset="0"/>
              </a:defRPr>
            </a:lvl4pPr>
            <a:lvl5pPr marL="1949181" indent="-216576" defTabSz="900895">
              <a:defRPr sz="2500" b="1">
                <a:solidFill>
                  <a:schemeClr val="tx1"/>
                </a:solidFill>
                <a:latin typeface="Arial" pitchFamily="34" charset="0"/>
                <a:cs typeface="Times New Roman" pitchFamily="18" charset="0"/>
              </a:defRPr>
            </a:lvl5pPr>
            <a:lvl6pPr marL="2382332"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6pPr>
            <a:lvl7pPr marL="2815483"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7pPr>
            <a:lvl8pPr marL="3248635"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8pPr>
            <a:lvl9pPr marL="3681786"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9pPr>
          </a:lstStyle>
          <a:p>
            <a:fld id="{A3706469-1127-4BC1-8A54-597096EFADBF}" type="slidenum">
              <a:rPr lang="fr-FR" sz="900" b="0">
                <a:latin typeface="Times New Roman" pitchFamily="18" charset="0"/>
              </a:rPr>
              <a:pPr/>
              <a:t>31</a:t>
            </a:fld>
            <a:endParaRPr lang="fr-FR" sz="900" b="0">
              <a:latin typeface="Times New Roman" pitchFamily="18" charset="0"/>
            </a:endParaRPr>
          </a:p>
        </p:txBody>
      </p:sp>
      <p:sp>
        <p:nvSpPr>
          <p:cNvPr id="630787" name="Rectangle 2"/>
          <p:cNvSpPr>
            <a:spLocks noGrp="1" noRot="1" noChangeAspect="1" noChangeArrowheads="1" noTextEdit="1"/>
          </p:cNvSpPr>
          <p:nvPr>
            <p:ph type="sldImg"/>
          </p:nvPr>
        </p:nvSpPr>
        <p:spPr>
          <a:solidFill>
            <a:srgbClr val="FFFFFF"/>
          </a:solidFill>
          <a:ln/>
        </p:spPr>
      </p:sp>
      <p:sp>
        <p:nvSpPr>
          <p:cNvPr id="630788" name="Rectangle 3"/>
          <p:cNvSpPr>
            <a:spLocks noGrp="1" noChangeArrowheads="1"/>
          </p:cNvSpPr>
          <p:nvPr>
            <p:ph type="body" idx="1"/>
          </p:nvPr>
        </p:nvSpPr>
        <p:spPr>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lIns="90130" tIns="45065" rIns="90130" bIns="45065"/>
          <a:lstStyle/>
          <a:p>
            <a:pPr eaLnBrk="1" hangingPunct="1"/>
            <a:endParaRPr lang="fr-F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10" name="Rectangle 7"/>
          <p:cNvSpPr>
            <a:spLocks noGrp="1" noChangeArrowheads="1"/>
          </p:cNvSpPr>
          <p:nvPr>
            <p:ph type="sldNum" sz="quarter" idx="5"/>
          </p:nvPr>
        </p:nvSpPr>
        <p:spPr>
          <a:noFill/>
        </p:spPr>
        <p:txBody>
          <a:bodyPr/>
          <a:lstStyle>
            <a:lvl1pPr defTabSz="900895">
              <a:defRPr sz="2500" b="1">
                <a:solidFill>
                  <a:schemeClr val="tx1"/>
                </a:solidFill>
                <a:latin typeface="Arial" pitchFamily="34" charset="0"/>
                <a:cs typeface="Times New Roman" pitchFamily="18" charset="0"/>
              </a:defRPr>
            </a:lvl1pPr>
            <a:lvl2pPr marL="703871" indent="-270720" defTabSz="900895">
              <a:defRPr sz="2500" b="1">
                <a:solidFill>
                  <a:schemeClr val="tx1"/>
                </a:solidFill>
                <a:latin typeface="Arial" pitchFamily="34" charset="0"/>
                <a:cs typeface="Times New Roman" pitchFamily="18" charset="0"/>
              </a:defRPr>
            </a:lvl2pPr>
            <a:lvl3pPr marL="1082878" indent="-216576" defTabSz="900895">
              <a:defRPr sz="2500" b="1">
                <a:solidFill>
                  <a:schemeClr val="tx1"/>
                </a:solidFill>
                <a:latin typeface="Arial" pitchFamily="34" charset="0"/>
                <a:cs typeface="Times New Roman" pitchFamily="18" charset="0"/>
              </a:defRPr>
            </a:lvl3pPr>
            <a:lvl4pPr marL="1516029" indent="-216576" defTabSz="900895">
              <a:defRPr sz="2500" b="1">
                <a:solidFill>
                  <a:schemeClr val="tx1"/>
                </a:solidFill>
                <a:latin typeface="Arial" pitchFamily="34" charset="0"/>
                <a:cs typeface="Times New Roman" pitchFamily="18" charset="0"/>
              </a:defRPr>
            </a:lvl4pPr>
            <a:lvl5pPr marL="1949181" indent="-216576" defTabSz="900895">
              <a:defRPr sz="2500" b="1">
                <a:solidFill>
                  <a:schemeClr val="tx1"/>
                </a:solidFill>
                <a:latin typeface="Arial" pitchFamily="34" charset="0"/>
                <a:cs typeface="Times New Roman" pitchFamily="18" charset="0"/>
              </a:defRPr>
            </a:lvl5pPr>
            <a:lvl6pPr marL="2382332"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6pPr>
            <a:lvl7pPr marL="2815483"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7pPr>
            <a:lvl8pPr marL="3248635"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8pPr>
            <a:lvl9pPr marL="3681786"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9pPr>
          </a:lstStyle>
          <a:p>
            <a:fld id="{24A42929-8A36-44C5-973B-54A2075A8455}" type="slidenum">
              <a:rPr lang="fr-FR" sz="900" b="0">
                <a:latin typeface="Times New Roman" pitchFamily="18" charset="0"/>
              </a:rPr>
              <a:pPr/>
              <a:t>32</a:t>
            </a:fld>
            <a:endParaRPr lang="fr-FR" sz="900" b="0">
              <a:latin typeface="Times New Roman" pitchFamily="18" charset="0"/>
            </a:endParaRPr>
          </a:p>
        </p:txBody>
      </p:sp>
      <p:sp>
        <p:nvSpPr>
          <p:cNvPr id="631811" name="Rectangle 2"/>
          <p:cNvSpPr>
            <a:spLocks noGrp="1" noRot="1" noChangeAspect="1" noChangeArrowheads="1" noTextEdit="1"/>
          </p:cNvSpPr>
          <p:nvPr>
            <p:ph type="sldImg"/>
          </p:nvPr>
        </p:nvSpPr>
        <p:spPr>
          <a:solidFill>
            <a:srgbClr val="FFFFFF"/>
          </a:solidFill>
          <a:ln/>
        </p:spPr>
      </p:sp>
      <p:sp>
        <p:nvSpPr>
          <p:cNvPr id="631812" name="Rectangle 3"/>
          <p:cNvSpPr>
            <a:spLocks noGrp="1" noChangeArrowheads="1"/>
          </p:cNvSpPr>
          <p:nvPr>
            <p:ph type="body" idx="1"/>
          </p:nvPr>
        </p:nvSpPr>
        <p:spPr>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lIns="90130" tIns="45065" rIns="90130" bIns="45065"/>
          <a:lstStyle/>
          <a:p>
            <a:pPr eaLnBrk="1" hangingPunct="1"/>
            <a:r>
              <a:rPr lang="fr-FR" smtClean="0"/>
              <a:t>Servlets are often used to replace the role of CGI scripts which are not simple to use. It is easy to understand the advantage of using servlets written in a frequently-used programming language. With the numerous available java classes, a programmer can easily create a servlet which is going to execute basic or complex tasks.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4" name="Rectangle 7"/>
          <p:cNvSpPr>
            <a:spLocks noGrp="1" noChangeArrowheads="1"/>
          </p:cNvSpPr>
          <p:nvPr>
            <p:ph type="sldNum" sz="quarter" idx="5"/>
          </p:nvPr>
        </p:nvSpPr>
        <p:spPr>
          <a:noFill/>
        </p:spPr>
        <p:txBody>
          <a:bodyPr/>
          <a:lstStyle>
            <a:lvl1pPr defTabSz="900895">
              <a:defRPr sz="2500" b="1">
                <a:solidFill>
                  <a:schemeClr val="tx1"/>
                </a:solidFill>
                <a:latin typeface="Arial" pitchFamily="34" charset="0"/>
                <a:cs typeface="Times New Roman" pitchFamily="18" charset="0"/>
              </a:defRPr>
            </a:lvl1pPr>
            <a:lvl2pPr marL="703871" indent="-270720" defTabSz="900895">
              <a:defRPr sz="2500" b="1">
                <a:solidFill>
                  <a:schemeClr val="tx1"/>
                </a:solidFill>
                <a:latin typeface="Arial" pitchFamily="34" charset="0"/>
                <a:cs typeface="Times New Roman" pitchFamily="18" charset="0"/>
              </a:defRPr>
            </a:lvl2pPr>
            <a:lvl3pPr marL="1082878" indent="-216576" defTabSz="900895">
              <a:defRPr sz="2500" b="1">
                <a:solidFill>
                  <a:schemeClr val="tx1"/>
                </a:solidFill>
                <a:latin typeface="Arial" pitchFamily="34" charset="0"/>
                <a:cs typeface="Times New Roman" pitchFamily="18" charset="0"/>
              </a:defRPr>
            </a:lvl3pPr>
            <a:lvl4pPr marL="1516029" indent="-216576" defTabSz="900895">
              <a:defRPr sz="2500" b="1">
                <a:solidFill>
                  <a:schemeClr val="tx1"/>
                </a:solidFill>
                <a:latin typeface="Arial" pitchFamily="34" charset="0"/>
                <a:cs typeface="Times New Roman" pitchFamily="18" charset="0"/>
              </a:defRPr>
            </a:lvl4pPr>
            <a:lvl5pPr marL="1949181" indent="-216576" defTabSz="900895">
              <a:defRPr sz="2500" b="1">
                <a:solidFill>
                  <a:schemeClr val="tx1"/>
                </a:solidFill>
                <a:latin typeface="Arial" pitchFamily="34" charset="0"/>
                <a:cs typeface="Times New Roman" pitchFamily="18" charset="0"/>
              </a:defRPr>
            </a:lvl5pPr>
            <a:lvl6pPr marL="2382332"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6pPr>
            <a:lvl7pPr marL="2815483"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7pPr>
            <a:lvl8pPr marL="3248635"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8pPr>
            <a:lvl9pPr marL="3681786"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9pPr>
          </a:lstStyle>
          <a:p>
            <a:fld id="{2891EC37-03FF-4845-8959-411B3360F02D}" type="slidenum">
              <a:rPr lang="fr-FR" sz="900" b="0">
                <a:latin typeface="Times New Roman" pitchFamily="18" charset="0"/>
              </a:rPr>
              <a:pPr/>
              <a:t>33</a:t>
            </a:fld>
            <a:endParaRPr lang="fr-FR" sz="900" b="0">
              <a:latin typeface="Times New Roman" pitchFamily="18" charset="0"/>
            </a:endParaRPr>
          </a:p>
        </p:txBody>
      </p:sp>
      <p:sp>
        <p:nvSpPr>
          <p:cNvPr id="632835" name="Rectangle 2"/>
          <p:cNvSpPr>
            <a:spLocks noGrp="1" noRot="1" noChangeAspect="1" noChangeArrowheads="1" noTextEdit="1"/>
          </p:cNvSpPr>
          <p:nvPr>
            <p:ph type="sldImg"/>
          </p:nvPr>
        </p:nvSpPr>
        <p:spPr>
          <a:solidFill>
            <a:srgbClr val="FFFFFF"/>
          </a:solidFill>
          <a:ln/>
        </p:spPr>
      </p:sp>
      <p:sp>
        <p:nvSpPr>
          <p:cNvPr id="632836" name="Rectangle 3"/>
          <p:cNvSpPr>
            <a:spLocks noGrp="1" noChangeArrowheads="1"/>
          </p:cNvSpPr>
          <p:nvPr>
            <p:ph type="body" idx="1"/>
          </p:nvPr>
        </p:nvSpPr>
        <p:spPr>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lIns="90130" tIns="45065" rIns="90130" bIns="45065"/>
          <a:lstStyle/>
          <a:p>
            <a:pPr eaLnBrk="1" hangingPunct="1"/>
            <a:r>
              <a:rPr lang="fr-FR" smtClean="0"/>
              <a:t>The realization of servlets is preferably the task of a Java programmer.</a:t>
            </a:r>
          </a:p>
          <a:p>
            <a:pPr eaLnBrk="1" hangingPunct="1"/>
            <a:r>
              <a:rPr lang="fr-FR" smtClean="0"/>
              <a:t>He has responsability for:</a:t>
            </a:r>
          </a:p>
          <a:p>
            <a:pPr eaLnBrk="1" hangingPunct="1">
              <a:buFontTx/>
              <a:buChar char="•"/>
            </a:pPr>
            <a:r>
              <a:rPr lang="fr-FR" smtClean="0"/>
              <a:t>The mastery and the good use of Java APIs </a:t>
            </a:r>
          </a:p>
          <a:p>
            <a:pPr eaLnBrk="1" hangingPunct="1">
              <a:buFontTx/>
              <a:buChar char="•"/>
            </a:pPr>
            <a:r>
              <a:rPr lang="fr-FR" smtClean="0"/>
              <a:t>The design of business layers and the associated processing rules</a:t>
            </a:r>
          </a:p>
          <a:p>
            <a:pPr eaLnBrk="1" hangingPunct="1">
              <a:buFontTx/>
              <a:buChar char="•"/>
            </a:pPr>
            <a:r>
              <a:rPr lang="fr-FR" smtClean="0"/>
              <a:t>The design of an access interface to data</a:t>
            </a:r>
          </a:p>
          <a:p>
            <a:pPr eaLnBrk="1" hangingPunct="1">
              <a:buFontTx/>
              <a:buChar char="•"/>
            </a:pPr>
            <a:endParaRPr lang="fr-FR" smtClean="0"/>
          </a:p>
          <a:p>
            <a:pPr eaLnBrk="1" hangingPunct="1"/>
            <a:r>
              <a:rPr lang="fr-FR" smtClean="0"/>
              <a:t>The realization of JSP pages is preferably for the web designer.</a:t>
            </a:r>
          </a:p>
          <a:p>
            <a:pPr eaLnBrk="1" hangingPunct="1"/>
            <a:r>
              <a:rPr lang="fr-FR" smtClean="0"/>
              <a:t>His role is to :</a:t>
            </a:r>
          </a:p>
          <a:p>
            <a:pPr eaLnBrk="1" hangingPunct="1">
              <a:buFontTx/>
              <a:buChar char="•"/>
            </a:pPr>
            <a:r>
              <a:rPr lang="fr-FR" smtClean="0"/>
              <a:t>Devise the static mock up of the web application</a:t>
            </a:r>
          </a:p>
          <a:p>
            <a:pPr eaLnBrk="1" hangingPunct="1">
              <a:buFontTx/>
              <a:buChar char="•"/>
            </a:pPr>
            <a:r>
              <a:rPr lang="fr-FR" smtClean="0"/>
              <a:t>Integrate the calculation results in the pages</a:t>
            </a:r>
          </a:p>
          <a:p>
            <a:pPr eaLnBrk="1" hangingPunct="1"/>
            <a:endParaRPr lang="fr-F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8" name="Rectangle 7"/>
          <p:cNvSpPr>
            <a:spLocks noGrp="1" noChangeArrowheads="1"/>
          </p:cNvSpPr>
          <p:nvPr>
            <p:ph type="sldNum" sz="quarter" idx="5"/>
          </p:nvPr>
        </p:nvSpPr>
        <p:spPr>
          <a:noFill/>
        </p:spPr>
        <p:txBody>
          <a:bodyPr/>
          <a:lstStyle>
            <a:lvl1pPr defTabSz="900895">
              <a:defRPr sz="2500" b="1">
                <a:solidFill>
                  <a:schemeClr val="tx1"/>
                </a:solidFill>
                <a:latin typeface="Arial" pitchFamily="34" charset="0"/>
                <a:cs typeface="Times New Roman" pitchFamily="18" charset="0"/>
              </a:defRPr>
            </a:lvl1pPr>
            <a:lvl2pPr marL="703871" indent="-270720" defTabSz="900895">
              <a:defRPr sz="2500" b="1">
                <a:solidFill>
                  <a:schemeClr val="tx1"/>
                </a:solidFill>
                <a:latin typeface="Arial" pitchFamily="34" charset="0"/>
                <a:cs typeface="Times New Roman" pitchFamily="18" charset="0"/>
              </a:defRPr>
            </a:lvl2pPr>
            <a:lvl3pPr marL="1082878" indent="-216576" defTabSz="900895">
              <a:defRPr sz="2500" b="1">
                <a:solidFill>
                  <a:schemeClr val="tx1"/>
                </a:solidFill>
                <a:latin typeface="Arial" pitchFamily="34" charset="0"/>
                <a:cs typeface="Times New Roman" pitchFamily="18" charset="0"/>
              </a:defRPr>
            </a:lvl3pPr>
            <a:lvl4pPr marL="1516029" indent="-216576" defTabSz="900895">
              <a:defRPr sz="2500" b="1">
                <a:solidFill>
                  <a:schemeClr val="tx1"/>
                </a:solidFill>
                <a:latin typeface="Arial" pitchFamily="34" charset="0"/>
                <a:cs typeface="Times New Roman" pitchFamily="18" charset="0"/>
              </a:defRPr>
            </a:lvl4pPr>
            <a:lvl5pPr marL="1949181" indent="-216576" defTabSz="900895">
              <a:defRPr sz="2500" b="1">
                <a:solidFill>
                  <a:schemeClr val="tx1"/>
                </a:solidFill>
                <a:latin typeface="Arial" pitchFamily="34" charset="0"/>
                <a:cs typeface="Times New Roman" pitchFamily="18" charset="0"/>
              </a:defRPr>
            </a:lvl5pPr>
            <a:lvl6pPr marL="2382332"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6pPr>
            <a:lvl7pPr marL="2815483"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7pPr>
            <a:lvl8pPr marL="3248635"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8pPr>
            <a:lvl9pPr marL="3681786"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9pPr>
          </a:lstStyle>
          <a:p>
            <a:fld id="{84EF2563-2333-46D4-8017-B6AABB82CCA2}" type="slidenum">
              <a:rPr lang="fr-FR" sz="900" b="0">
                <a:latin typeface="Times New Roman" pitchFamily="18" charset="0"/>
              </a:rPr>
              <a:pPr/>
              <a:t>34</a:t>
            </a:fld>
            <a:endParaRPr lang="fr-FR" sz="900" b="0">
              <a:latin typeface="Times New Roman" pitchFamily="18" charset="0"/>
            </a:endParaRPr>
          </a:p>
        </p:txBody>
      </p:sp>
      <p:sp>
        <p:nvSpPr>
          <p:cNvPr id="633859" name="Rectangle 2"/>
          <p:cNvSpPr>
            <a:spLocks noGrp="1" noRot="1" noChangeAspect="1" noChangeArrowheads="1" noTextEdit="1"/>
          </p:cNvSpPr>
          <p:nvPr>
            <p:ph type="sldImg"/>
          </p:nvPr>
        </p:nvSpPr>
        <p:spPr>
          <a:solidFill>
            <a:srgbClr val="FFFFFF"/>
          </a:solidFill>
          <a:ln/>
        </p:spPr>
      </p:sp>
      <p:sp>
        <p:nvSpPr>
          <p:cNvPr id="633860" name="Rectangle 3"/>
          <p:cNvSpPr>
            <a:spLocks noGrp="1" noChangeArrowheads="1"/>
          </p:cNvSpPr>
          <p:nvPr>
            <p:ph type="body" idx="1"/>
          </p:nvPr>
        </p:nvSpPr>
        <p:spPr>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lIns="90130" tIns="45065" rIns="90130" bIns="45065"/>
          <a:lstStyle/>
          <a:p>
            <a:pPr eaLnBrk="1" hangingPunct="1"/>
            <a:r>
              <a:rPr lang="fr-FR" smtClean="0"/>
              <a:t>The joint use of these two technologies permits a better architectural separation between the logic of processing and the logic of presentation.</a:t>
            </a:r>
          </a:p>
          <a:p>
            <a:pPr eaLnBrk="1" hangingPunct="1"/>
            <a:r>
              <a:rPr lang="fr-FR" smtClean="0"/>
              <a:t>The advantages are manifold : easier separation of development tasks, use of specialized skills in a domain, facility of test, maintenance and update.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82" name="Rectangle 7"/>
          <p:cNvSpPr>
            <a:spLocks noGrp="1" noChangeArrowheads="1"/>
          </p:cNvSpPr>
          <p:nvPr>
            <p:ph type="sldNum" sz="quarter" idx="5"/>
          </p:nvPr>
        </p:nvSpPr>
        <p:spPr>
          <a:noFill/>
        </p:spPr>
        <p:txBody>
          <a:bodyPr/>
          <a:lstStyle>
            <a:lvl1pPr defTabSz="900895">
              <a:defRPr sz="2500" b="1">
                <a:solidFill>
                  <a:schemeClr val="tx1"/>
                </a:solidFill>
                <a:latin typeface="Arial" pitchFamily="34" charset="0"/>
                <a:cs typeface="Times New Roman" pitchFamily="18" charset="0"/>
              </a:defRPr>
            </a:lvl1pPr>
            <a:lvl2pPr marL="703871" indent="-270720" defTabSz="900895">
              <a:defRPr sz="2500" b="1">
                <a:solidFill>
                  <a:schemeClr val="tx1"/>
                </a:solidFill>
                <a:latin typeface="Arial" pitchFamily="34" charset="0"/>
                <a:cs typeface="Times New Roman" pitchFamily="18" charset="0"/>
              </a:defRPr>
            </a:lvl2pPr>
            <a:lvl3pPr marL="1082878" indent="-216576" defTabSz="900895">
              <a:defRPr sz="2500" b="1">
                <a:solidFill>
                  <a:schemeClr val="tx1"/>
                </a:solidFill>
                <a:latin typeface="Arial" pitchFamily="34" charset="0"/>
                <a:cs typeface="Times New Roman" pitchFamily="18" charset="0"/>
              </a:defRPr>
            </a:lvl3pPr>
            <a:lvl4pPr marL="1516029" indent="-216576" defTabSz="900895">
              <a:defRPr sz="2500" b="1">
                <a:solidFill>
                  <a:schemeClr val="tx1"/>
                </a:solidFill>
                <a:latin typeface="Arial" pitchFamily="34" charset="0"/>
                <a:cs typeface="Times New Roman" pitchFamily="18" charset="0"/>
              </a:defRPr>
            </a:lvl4pPr>
            <a:lvl5pPr marL="1949181" indent="-216576" defTabSz="900895">
              <a:defRPr sz="2500" b="1">
                <a:solidFill>
                  <a:schemeClr val="tx1"/>
                </a:solidFill>
                <a:latin typeface="Arial" pitchFamily="34" charset="0"/>
                <a:cs typeface="Times New Roman" pitchFamily="18" charset="0"/>
              </a:defRPr>
            </a:lvl5pPr>
            <a:lvl6pPr marL="2382332"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6pPr>
            <a:lvl7pPr marL="2815483"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7pPr>
            <a:lvl8pPr marL="3248635"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8pPr>
            <a:lvl9pPr marL="3681786"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9pPr>
          </a:lstStyle>
          <a:p>
            <a:fld id="{1F3C3B34-18CD-4EA4-8FCC-763A30141831}" type="slidenum">
              <a:rPr lang="fr-FR" sz="900" b="0">
                <a:latin typeface="Times New Roman" pitchFamily="18" charset="0"/>
              </a:rPr>
              <a:pPr/>
              <a:t>35</a:t>
            </a:fld>
            <a:endParaRPr lang="fr-FR" sz="900" b="0">
              <a:latin typeface="Times New Roman" pitchFamily="18" charset="0"/>
            </a:endParaRPr>
          </a:p>
        </p:txBody>
      </p:sp>
      <p:sp>
        <p:nvSpPr>
          <p:cNvPr id="634883" name="Rectangle 2"/>
          <p:cNvSpPr>
            <a:spLocks noGrp="1" noRot="1" noChangeAspect="1" noChangeArrowheads="1" noTextEdit="1"/>
          </p:cNvSpPr>
          <p:nvPr>
            <p:ph type="sldImg"/>
          </p:nvPr>
        </p:nvSpPr>
        <p:spPr>
          <a:solidFill>
            <a:srgbClr val="FFFFFF"/>
          </a:solidFill>
          <a:ln/>
        </p:spPr>
      </p:sp>
      <p:sp>
        <p:nvSpPr>
          <p:cNvPr id="634884" name="Rectangle 3"/>
          <p:cNvSpPr>
            <a:spLocks noGrp="1" noChangeArrowheads="1"/>
          </p:cNvSpPr>
          <p:nvPr>
            <p:ph type="body" idx="1"/>
          </p:nvPr>
        </p:nvSpPr>
        <p:spPr>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lIns="90130" tIns="45065" rIns="90130" bIns="45065"/>
          <a:lstStyle/>
          <a:p>
            <a:pPr eaLnBrk="1" hangingPunct="1"/>
            <a:r>
              <a:rPr lang="fr-FR" smtClean="0"/>
              <a:t>Functioning :</a:t>
            </a:r>
          </a:p>
          <a:p>
            <a:pPr eaLnBrk="1" hangingPunct="1">
              <a:buFontTx/>
              <a:buChar char="•"/>
            </a:pPr>
            <a:r>
              <a:rPr lang="fr-FR" smtClean="0"/>
              <a:t>The client sends a request to a servlet, this request performs processing on data in the same way as a classic Java program.</a:t>
            </a:r>
          </a:p>
          <a:p>
            <a:pPr eaLnBrk="1" hangingPunct="1">
              <a:buFontTx/>
              <a:buChar char="•"/>
            </a:pPr>
            <a:r>
              <a:rPr lang="fr-FR" smtClean="0"/>
              <a:t>The initial request is redirected towards a JSP page. The link between the servlet and the JSP pages is often made by passing objects in request, session or application contexts. It can also be done through the use of beans.</a:t>
            </a:r>
          </a:p>
          <a:p>
            <a:pPr eaLnBrk="1" hangingPunct="1">
              <a:buFontTx/>
              <a:buChar char="•"/>
            </a:pPr>
            <a:r>
              <a:rPr lang="fr-FR" smtClean="0"/>
              <a:t>The response is send back to the client in the form of displayed JSP page.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6" name="Rectangle 7"/>
          <p:cNvSpPr>
            <a:spLocks noGrp="1" noChangeArrowheads="1"/>
          </p:cNvSpPr>
          <p:nvPr>
            <p:ph type="sldNum" sz="quarter" idx="5"/>
          </p:nvPr>
        </p:nvSpPr>
        <p:spPr>
          <a:noFill/>
        </p:spPr>
        <p:txBody>
          <a:bodyPr/>
          <a:lstStyle>
            <a:lvl1pPr defTabSz="900895">
              <a:defRPr sz="2500" b="1">
                <a:solidFill>
                  <a:schemeClr val="tx1"/>
                </a:solidFill>
                <a:latin typeface="Arial" pitchFamily="34" charset="0"/>
                <a:cs typeface="Times New Roman" pitchFamily="18" charset="0"/>
              </a:defRPr>
            </a:lvl1pPr>
            <a:lvl2pPr marL="703871" indent="-270720" defTabSz="900895">
              <a:defRPr sz="2500" b="1">
                <a:solidFill>
                  <a:schemeClr val="tx1"/>
                </a:solidFill>
                <a:latin typeface="Arial" pitchFamily="34" charset="0"/>
                <a:cs typeface="Times New Roman" pitchFamily="18" charset="0"/>
              </a:defRPr>
            </a:lvl2pPr>
            <a:lvl3pPr marL="1082878" indent="-216576" defTabSz="900895">
              <a:defRPr sz="2500" b="1">
                <a:solidFill>
                  <a:schemeClr val="tx1"/>
                </a:solidFill>
                <a:latin typeface="Arial" pitchFamily="34" charset="0"/>
                <a:cs typeface="Times New Roman" pitchFamily="18" charset="0"/>
              </a:defRPr>
            </a:lvl3pPr>
            <a:lvl4pPr marL="1516029" indent="-216576" defTabSz="900895">
              <a:defRPr sz="2500" b="1">
                <a:solidFill>
                  <a:schemeClr val="tx1"/>
                </a:solidFill>
                <a:latin typeface="Arial" pitchFamily="34" charset="0"/>
                <a:cs typeface="Times New Roman" pitchFamily="18" charset="0"/>
              </a:defRPr>
            </a:lvl4pPr>
            <a:lvl5pPr marL="1949181" indent="-216576" defTabSz="900895">
              <a:defRPr sz="2500" b="1">
                <a:solidFill>
                  <a:schemeClr val="tx1"/>
                </a:solidFill>
                <a:latin typeface="Arial" pitchFamily="34" charset="0"/>
                <a:cs typeface="Times New Roman" pitchFamily="18" charset="0"/>
              </a:defRPr>
            </a:lvl5pPr>
            <a:lvl6pPr marL="2382332"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6pPr>
            <a:lvl7pPr marL="2815483"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7pPr>
            <a:lvl8pPr marL="3248635"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8pPr>
            <a:lvl9pPr marL="3681786"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9pPr>
          </a:lstStyle>
          <a:p>
            <a:fld id="{E9E311B4-BA70-44E4-B709-7C8CF0B1B4BC}" type="slidenum">
              <a:rPr lang="fr-FR" sz="900" b="0">
                <a:latin typeface="Times New Roman" pitchFamily="18" charset="0"/>
              </a:rPr>
              <a:pPr/>
              <a:t>36</a:t>
            </a:fld>
            <a:endParaRPr lang="fr-FR" sz="900" b="0">
              <a:latin typeface="Times New Roman" pitchFamily="18" charset="0"/>
            </a:endParaRPr>
          </a:p>
        </p:txBody>
      </p:sp>
      <p:sp>
        <p:nvSpPr>
          <p:cNvPr id="635907" name="Rectangle 2"/>
          <p:cNvSpPr>
            <a:spLocks noGrp="1" noRot="1" noChangeAspect="1" noChangeArrowheads="1" noTextEdit="1"/>
          </p:cNvSpPr>
          <p:nvPr>
            <p:ph type="sldImg"/>
          </p:nvPr>
        </p:nvSpPr>
        <p:spPr>
          <a:solidFill>
            <a:srgbClr val="FFFFFF"/>
          </a:solidFill>
          <a:ln/>
        </p:spPr>
      </p:sp>
      <p:sp>
        <p:nvSpPr>
          <p:cNvPr id="635908" name="Rectangle 3"/>
          <p:cNvSpPr>
            <a:spLocks noGrp="1" noChangeArrowheads="1"/>
          </p:cNvSpPr>
          <p:nvPr>
            <p:ph type="body" idx="1"/>
          </p:nvPr>
        </p:nvSpPr>
        <p:spPr>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lIns="90130" tIns="45065" rIns="90130" bIns="45065"/>
          <a:lstStyle/>
          <a:p>
            <a:pPr eaLnBrk="1" hangingPunct="1"/>
            <a:r>
              <a:rPr lang="fr-FR" smtClean="0"/>
              <a:t>In the description above, </a:t>
            </a:r>
          </a:p>
          <a:p>
            <a:pPr eaLnBrk="1" hangingPunct="1">
              <a:buFontTx/>
              <a:buChar char="•"/>
            </a:pPr>
            <a:r>
              <a:rPr lang="fr-FR" sz="1500" i="1">
                <a:latin typeface="Courier New" pitchFamily="49" charset="0"/>
              </a:rPr>
              <a:t>RelativeURLOfJSP</a:t>
            </a:r>
            <a:r>
              <a:rPr lang="fr-FR" sz="1500">
                <a:latin typeface="Courier New" pitchFamily="49" charset="0"/>
              </a:rPr>
              <a:t> represents a chain of characters containing the path of a JSP page to display, this path is relative to the application context, it begins with the character "/"</a:t>
            </a:r>
          </a:p>
          <a:p>
            <a:pPr eaLnBrk="1" hangingPunct="1">
              <a:buFontTx/>
              <a:buChar char="•"/>
            </a:pPr>
            <a:r>
              <a:rPr lang="fr-FR" sz="1500" i="1">
                <a:latin typeface="Courier New" pitchFamily="49" charset="0"/>
              </a:rPr>
              <a:t>RequestObject</a:t>
            </a:r>
            <a:r>
              <a:rPr lang="fr-FR" sz="1500">
                <a:latin typeface="Courier New" pitchFamily="49" charset="0"/>
              </a:rPr>
              <a:t> represents a </a:t>
            </a:r>
            <a:r>
              <a:rPr lang="fr-FR" sz="1500" i="1">
                <a:latin typeface="Courier New" pitchFamily="49" charset="0"/>
              </a:rPr>
              <a:t>HttpServletRequest </a:t>
            </a:r>
            <a:r>
              <a:rPr lang="fr-FR" sz="1500">
                <a:latin typeface="Courier New" pitchFamily="49" charset="0"/>
              </a:rPr>
              <a:t> class object</a:t>
            </a:r>
            <a:endParaRPr lang="fr-FR" sz="1500" i="1">
              <a:latin typeface="Courier New" pitchFamily="49" charset="0"/>
            </a:endParaRPr>
          </a:p>
          <a:p>
            <a:pPr eaLnBrk="1" hangingPunct="1">
              <a:buFontTx/>
              <a:buChar char="•"/>
            </a:pPr>
            <a:r>
              <a:rPr lang="fr-FR" sz="1500" i="1">
                <a:latin typeface="Courier New" pitchFamily="49" charset="0"/>
              </a:rPr>
              <a:t>ResponseObject</a:t>
            </a:r>
            <a:r>
              <a:rPr lang="fr-FR" sz="1500">
                <a:latin typeface="Courier New" pitchFamily="49" charset="0"/>
              </a:rPr>
              <a:t>  represent a </a:t>
            </a:r>
            <a:r>
              <a:rPr lang="fr-FR" sz="1500" i="1">
                <a:latin typeface="Courier New" pitchFamily="49" charset="0"/>
              </a:rPr>
              <a:t>HttpServletResponse </a:t>
            </a:r>
            <a:r>
              <a:rPr lang="fr-FR" sz="1500">
                <a:latin typeface="Courier New" pitchFamily="49" charset="0"/>
              </a:rPr>
              <a:t> class object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6930" name="Rectangle 6"/>
          <p:cNvSpPr>
            <a:spLocks noGrp="1" noChangeArrowheads="1"/>
          </p:cNvSpPr>
          <p:nvPr>
            <p:ph type="sldNum" sz="quarter" idx="5"/>
          </p:nvPr>
        </p:nvSpPr>
        <p:spPr>
          <a:noFill/>
        </p:spPr>
        <p:txBody>
          <a:bodyPr/>
          <a:lstStyle>
            <a:lvl1pPr defTabSz="900895">
              <a:defRPr sz="2500" b="1">
                <a:solidFill>
                  <a:schemeClr val="tx1"/>
                </a:solidFill>
                <a:latin typeface="Arial" pitchFamily="34" charset="0"/>
                <a:cs typeface="Times New Roman" pitchFamily="18" charset="0"/>
              </a:defRPr>
            </a:lvl1pPr>
            <a:lvl2pPr marL="703871" indent="-270720" defTabSz="900895">
              <a:defRPr sz="2500" b="1">
                <a:solidFill>
                  <a:schemeClr val="tx1"/>
                </a:solidFill>
                <a:latin typeface="Arial" pitchFamily="34" charset="0"/>
                <a:cs typeface="Times New Roman" pitchFamily="18" charset="0"/>
              </a:defRPr>
            </a:lvl2pPr>
            <a:lvl3pPr marL="1082878" indent="-216576" defTabSz="900895">
              <a:defRPr sz="2500" b="1">
                <a:solidFill>
                  <a:schemeClr val="tx1"/>
                </a:solidFill>
                <a:latin typeface="Arial" pitchFamily="34" charset="0"/>
                <a:cs typeface="Times New Roman" pitchFamily="18" charset="0"/>
              </a:defRPr>
            </a:lvl3pPr>
            <a:lvl4pPr marL="1516029" indent="-216576" defTabSz="900895">
              <a:defRPr sz="2500" b="1">
                <a:solidFill>
                  <a:schemeClr val="tx1"/>
                </a:solidFill>
                <a:latin typeface="Arial" pitchFamily="34" charset="0"/>
                <a:cs typeface="Times New Roman" pitchFamily="18" charset="0"/>
              </a:defRPr>
            </a:lvl4pPr>
            <a:lvl5pPr marL="1949181" indent="-216576" defTabSz="900895">
              <a:defRPr sz="2500" b="1">
                <a:solidFill>
                  <a:schemeClr val="tx1"/>
                </a:solidFill>
                <a:latin typeface="Arial" pitchFamily="34" charset="0"/>
                <a:cs typeface="Times New Roman" pitchFamily="18" charset="0"/>
              </a:defRPr>
            </a:lvl5pPr>
            <a:lvl6pPr marL="2382332"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6pPr>
            <a:lvl7pPr marL="2815483"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7pPr>
            <a:lvl8pPr marL="3248635"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8pPr>
            <a:lvl9pPr marL="3681786"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9pPr>
          </a:lstStyle>
          <a:p>
            <a:fld id="{B8B7574E-44CE-4376-AAB7-9180CEACB002}" type="slidenum">
              <a:rPr lang="en-GB" sz="900" b="0">
                <a:latin typeface="Times New Roman" pitchFamily="18" charset="0"/>
              </a:rPr>
              <a:pPr/>
              <a:t>37</a:t>
            </a:fld>
            <a:endParaRPr lang="en-GB" sz="900" b="0">
              <a:latin typeface="Times New Roman" pitchFamily="18" charset="0"/>
            </a:endParaRPr>
          </a:p>
        </p:txBody>
      </p:sp>
      <p:sp>
        <p:nvSpPr>
          <p:cNvPr id="636931" name="Rectangle 1"/>
          <p:cNvSpPr txBox="1">
            <a:spLocks noGrp="1" noRot="1" noChangeAspect="1" noChangeArrowheads="1" noTextEdit="1"/>
          </p:cNvSpPr>
          <p:nvPr>
            <p:ph type="sldImg"/>
          </p:nvPr>
        </p:nvSpPr>
        <p:spPr>
          <a:xfrm>
            <a:off x="879475" y="742950"/>
            <a:ext cx="4886325" cy="3665538"/>
          </a:xfrm>
          <a:solidFill>
            <a:srgbClr val="FFFFFF"/>
          </a:solidFill>
          <a:ln/>
        </p:spPr>
      </p:sp>
      <p:sp>
        <p:nvSpPr>
          <p:cNvPr id="636932" name="Rectangle 2"/>
          <p:cNvSpPr txBox="1">
            <a:spLocks noGrp="1" noChangeArrowheads="1"/>
          </p:cNvSpPr>
          <p:nvPr>
            <p:ph type="body" idx="1"/>
          </p:nvPr>
        </p:nvSpPr>
        <p:spPr>
          <a:xfrm>
            <a:off x="664231" y="4643778"/>
            <a:ext cx="5316814" cy="4401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endParaRPr lang="fr-FR"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7954" name="Rectangle 6"/>
          <p:cNvSpPr>
            <a:spLocks noGrp="1" noChangeArrowheads="1"/>
          </p:cNvSpPr>
          <p:nvPr>
            <p:ph type="sldNum" sz="quarter" idx="5"/>
          </p:nvPr>
        </p:nvSpPr>
        <p:spPr>
          <a:noFill/>
        </p:spPr>
        <p:txBody>
          <a:bodyPr/>
          <a:lstStyle>
            <a:lvl1pPr defTabSz="900895">
              <a:defRPr sz="2500" b="1">
                <a:solidFill>
                  <a:schemeClr val="tx1"/>
                </a:solidFill>
                <a:latin typeface="Arial" pitchFamily="34" charset="0"/>
                <a:cs typeface="Times New Roman" pitchFamily="18" charset="0"/>
              </a:defRPr>
            </a:lvl1pPr>
            <a:lvl2pPr marL="703871" indent="-270720" defTabSz="900895">
              <a:defRPr sz="2500" b="1">
                <a:solidFill>
                  <a:schemeClr val="tx1"/>
                </a:solidFill>
                <a:latin typeface="Arial" pitchFamily="34" charset="0"/>
                <a:cs typeface="Times New Roman" pitchFamily="18" charset="0"/>
              </a:defRPr>
            </a:lvl2pPr>
            <a:lvl3pPr marL="1082878" indent="-216576" defTabSz="900895">
              <a:defRPr sz="2500" b="1">
                <a:solidFill>
                  <a:schemeClr val="tx1"/>
                </a:solidFill>
                <a:latin typeface="Arial" pitchFamily="34" charset="0"/>
                <a:cs typeface="Times New Roman" pitchFamily="18" charset="0"/>
              </a:defRPr>
            </a:lvl3pPr>
            <a:lvl4pPr marL="1516029" indent="-216576" defTabSz="900895">
              <a:defRPr sz="2500" b="1">
                <a:solidFill>
                  <a:schemeClr val="tx1"/>
                </a:solidFill>
                <a:latin typeface="Arial" pitchFamily="34" charset="0"/>
                <a:cs typeface="Times New Roman" pitchFamily="18" charset="0"/>
              </a:defRPr>
            </a:lvl4pPr>
            <a:lvl5pPr marL="1949181" indent="-216576" defTabSz="900895">
              <a:defRPr sz="2500" b="1">
                <a:solidFill>
                  <a:schemeClr val="tx1"/>
                </a:solidFill>
                <a:latin typeface="Arial" pitchFamily="34" charset="0"/>
                <a:cs typeface="Times New Roman" pitchFamily="18" charset="0"/>
              </a:defRPr>
            </a:lvl5pPr>
            <a:lvl6pPr marL="2382332"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6pPr>
            <a:lvl7pPr marL="2815483"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7pPr>
            <a:lvl8pPr marL="3248635"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8pPr>
            <a:lvl9pPr marL="3681786"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9pPr>
          </a:lstStyle>
          <a:p>
            <a:fld id="{DFF65D03-D5F3-48FD-AFDF-B72AF66EE097}" type="slidenum">
              <a:rPr lang="en-GB" sz="900" b="0">
                <a:latin typeface="Times New Roman" pitchFamily="18" charset="0"/>
              </a:rPr>
              <a:pPr/>
              <a:t>38</a:t>
            </a:fld>
            <a:endParaRPr lang="en-GB" sz="900" b="0">
              <a:latin typeface="Times New Roman" pitchFamily="18" charset="0"/>
            </a:endParaRPr>
          </a:p>
        </p:txBody>
      </p:sp>
      <p:sp>
        <p:nvSpPr>
          <p:cNvPr id="637955" name="Rectangle 1"/>
          <p:cNvSpPr txBox="1">
            <a:spLocks noGrp="1" noRot="1" noChangeAspect="1" noChangeArrowheads="1" noTextEdit="1"/>
          </p:cNvSpPr>
          <p:nvPr>
            <p:ph type="sldImg"/>
          </p:nvPr>
        </p:nvSpPr>
        <p:spPr>
          <a:xfrm>
            <a:off x="928734" y="743126"/>
            <a:ext cx="4787808" cy="3665582"/>
          </a:xfrm>
          <a:solidFill>
            <a:srgbClr val="FFFFFF"/>
          </a:solidFill>
          <a:ln/>
        </p:spPr>
      </p:sp>
      <p:sp>
        <p:nvSpPr>
          <p:cNvPr id="637956" name="Rectangle 2"/>
          <p:cNvSpPr txBox="1">
            <a:spLocks noGrp="1" noChangeArrowheads="1"/>
          </p:cNvSpPr>
          <p:nvPr>
            <p:ph type="body" idx="1"/>
          </p:nvPr>
        </p:nvSpPr>
        <p:spPr>
          <a:xfrm>
            <a:off x="664231" y="4643778"/>
            <a:ext cx="5316814" cy="4401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endParaRPr lang="fr-FR"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8978" name="Rectangle 6"/>
          <p:cNvSpPr>
            <a:spLocks noGrp="1" noChangeArrowheads="1"/>
          </p:cNvSpPr>
          <p:nvPr>
            <p:ph type="sldNum" sz="quarter" idx="5"/>
          </p:nvPr>
        </p:nvSpPr>
        <p:spPr>
          <a:noFill/>
        </p:spPr>
        <p:txBody>
          <a:bodyPr/>
          <a:lstStyle>
            <a:lvl1pPr defTabSz="900895">
              <a:defRPr sz="2500" b="1">
                <a:solidFill>
                  <a:schemeClr val="tx1"/>
                </a:solidFill>
                <a:latin typeface="Arial" pitchFamily="34" charset="0"/>
                <a:cs typeface="Times New Roman" pitchFamily="18" charset="0"/>
              </a:defRPr>
            </a:lvl1pPr>
            <a:lvl2pPr marL="703871" indent="-270720" defTabSz="900895">
              <a:defRPr sz="2500" b="1">
                <a:solidFill>
                  <a:schemeClr val="tx1"/>
                </a:solidFill>
                <a:latin typeface="Arial" pitchFamily="34" charset="0"/>
                <a:cs typeface="Times New Roman" pitchFamily="18" charset="0"/>
              </a:defRPr>
            </a:lvl2pPr>
            <a:lvl3pPr marL="1082878" indent="-216576" defTabSz="900895">
              <a:defRPr sz="2500" b="1">
                <a:solidFill>
                  <a:schemeClr val="tx1"/>
                </a:solidFill>
                <a:latin typeface="Arial" pitchFamily="34" charset="0"/>
                <a:cs typeface="Times New Roman" pitchFamily="18" charset="0"/>
              </a:defRPr>
            </a:lvl3pPr>
            <a:lvl4pPr marL="1516029" indent="-216576" defTabSz="900895">
              <a:defRPr sz="2500" b="1">
                <a:solidFill>
                  <a:schemeClr val="tx1"/>
                </a:solidFill>
                <a:latin typeface="Arial" pitchFamily="34" charset="0"/>
                <a:cs typeface="Times New Roman" pitchFamily="18" charset="0"/>
              </a:defRPr>
            </a:lvl4pPr>
            <a:lvl5pPr marL="1949181" indent="-216576" defTabSz="900895">
              <a:defRPr sz="2500" b="1">
                <a:solidFill>
                  <a:schemeClr val="tx1"/>
                </a:solidFill>
                <a:latin typeface="Arial" pitchFamily="34" charset="0"/>
                <a:cs typeface="Times New Roman" pitchFamily="18" charset="0"/>
              </a:defRPr>
            </a:lvl5pPr>
            <a:lvl6pPr marL="2382332"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6pPr>
            <a:lvl7pPr marL="2815483"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7pPr>
            <a:lvl8pPr marL="3248635"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8pPr>
            <a:lvl9pPr marL="3681786"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9pPr>
          </a:lstStyle>
          <a:p>
            <a:fld id="{EA5271AA-6329-4A8A-8A63-A2597955F65C}" type="slidenum">
              <a:rPr lang="en-GB" sz="900" b="0">
                <a:latin typeface="Times New Roman" pitchFamily="18" charset="0"/>
              </a:rPr>
              <a:pPr/>
              <a:t>41</a:t>
            </a:fld>
            <a:endParaRPr lang="en-GB" sz="900" b="0">
              <a:latin typeface="Times New Roman" pitchFamily="18" charset="0"/>
            </a:endParaRPr>
          </a:p>
        </p:txBody>
      </p:sp>
      <p:sp>
        <p:nvSpPr>
          <p:cNvPr id="638979" name="Rectangle 1"/>
          <p:cNvSpPr txBox="1">
            <a:spLocks noGrp="1" noRot="1" noChangeAspect="1" noChangeArrowheads="1" noTextEdit="1"/>
          </p:cNvSpPr>
          <p:nvPr>
            <p:ph type="sldImg"/>
          </p:nvPr>
        </p:nvSpPr>
        <p:spPr>
          <a:xfrm>
            <a:off x="879475" y="742950"/>
            <a:ext cx="4886325" cy="3665538"/>
          </a:xfrm>
          <a:solidFill>
            <a:srgbClr val="FFFFFF"/>
          </a:solidFill>
          <a:ln/>
        </p:spPr>
      </p:sp>
      <p:sp>
        <p:nvSpPr>
          <p:cNvPr id="638980" name="Rectangle 2"/>
          <p:cNvSpPr txBox="1">
            <a:spLocks noGrp="1" noChangeArrowheads="1"/>
          </p:cNvSpPr>
          <p:nvPr>
            <p:ph type="body" idx="1"/>
          </p:nvPr>
        </p:nvSpPr>
        <p:spPr>
          <a:xfrm>
            <a:off x="664231" y="4643778"/>
            <a:ext cx="5316814" cy="4401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endParaRPr lang="fr-FR"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0002" name="Rectangle 6"/>
          <p:cNvSpPr>
            <a:spLocks noGrp="1" noChangeArrowheads="1"/>
          </p:cNvSpPr>
          <p:nvPr>
            <p:ph type="sldNum" sz="quarter" idx="5"/>
          </p:nvPr>
        </p:nvSpPr>
        <p:spPr>
          <a:noFill/>
        </p:spPr>
        <p:txBody>
          <a:bodyPr/>
          <a:lstStyle>
            <a:lvl1pPr defTabSz="900895">
              <a:defRPr sz="2500" b="1">
                <a:solidFill>
                  <a:schemeClr val="tx1"/>
                </a:solidFill>
                <a:latin typeface="Arial" pitchFamily="34" charset="0"/>
                <a:cs typeface="Times New Roman" pitchFamily="18" charset="0"/>
              </a:defRPr>
            </a:lvl1pPr>
            <a:lvl2pPr marL="703871" indent="-270720" defTabSz="900895">
              <a:defRPr sz="2500" b="1">
                <a:solidFill>
                  <a:schemeClr val="tx1"/>
                </a:solidFill>
                <a:latin typeface="Arial" pitchFamily="34" charset="0"/>
                <a:cs typeface="Times New Roman" pitchFamily="18" charset="0"/>
              </a:defRPr>
            </a:lvl2pPr>
            <a:lvl3pPr marL="1082878" indent="-216576" defTabSz="900895">
              <a:defRPr sz="2500" b="1">
                <a:solidFill>
                  <a:schemeClr val="tx1"/>
                </a:solidFill>
                <a:latin typeface="Arial" pitchFamily="34" charset="0"/>
                <a:cs typeface="Times New Roman" pitchFamily="18" charset="0"/>
              </a:defRPr>
            </a:lvl3pPr>
            <a:lvl4pPr marL="1516029" indent="-216576" defTabSz="900895">
              <a:defRPr sz="2500" b="1">
                <a:solidFill>
                  <a:schemeClr val="tx1"/>
                </a:solidFill>
                <a:latin typeface="Arial" pitchFamily="34" charset="0"/>
                <a:cs typeface="Times New Roman" pitchFamily="18" charset="0"/>
              </a:defRPr>
            </a:lvl4pPr>
            <a:lvl5pPr marL="1949181" indent="-216576" defTabSz="900895">
              <a:defRPr sz="2500" b="1">
                <a:solidFill>
                  <a:schemeClr val="tx1"/>
                </a:solidFill>
                <a:latin typeface="Arial" pitchFamily="34" charset="0"/>
                <a:cs typeface="Times New Roman" pitchFamily="18" charset="0"/>
              </a:defRPr>
            </a:lvl5pPr>
            <a:lvl6pPr marL="2382332"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6pPr>
            <a:lvl7pPr marL="2815483"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7pPr>
            <a:lvl8pPr marL="3248635"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8pPr>
            <a:lvl9pPr marL="3681786"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9pPr>
          </a:lstStyle>
          <a:p>
            <a:fld id="{C72B2838-0A3D-4455-855B-53F57398ADCB}" type="slidenum">
              <a:rPr lang="en-GB" sz="900" b="0">
                <a:latin typeface="Times New Roman" pitchFamily="18" charset="0"/>
              </a:rPr>
              <a:pPr/>
              <a:t>42</a:t>
            </a:fld>
            <a:endParaRPr lang="en-GB" sz="900" b="0">
              <a:latin typeface="Times New Roman" pitchFamily="18" charset="0"/>
            </a:endParaRPr>
          </a:p>
        </p:txBody>
      </p:sp>
      <p:sp>
        <p:nvSpPr>
          <p:cNvPr id="640003" name="Rectangle 1"/>
          <p:cNvSpPr txBox="1">
            <a:spLocks noGrp="1" noRot="1" noChangeAspect="1" noChangeArrowheads="1" noTextEdit="1"/>
          </p:cNvSpPr>
          <p:nvPr>
            <p:ph type="sldImg"/>
          </p:nvPr>
        </p:nvSpPr>
        <p:spPr>
          <a:xfrm>
            <a:off x="928734" y="743126"/>
            <a:ext cx="4787808" cy="3665582"/>
          </a:xfrm>
          <a:solidFill>
            <a:srgbClr val="FFFFFF"/>
          </a:solidFill>
          <a:ln/>
        </p:spPr>
      </p:sp>
      <p:sp>
        <p:nvSpPr>
          <p:cNvPr id="640004" name="Rectangle 2"/>
          <p:cNvSpPr txBox="1">
            <a:spLocks noGrp="1" noChangeArrowheads="1"/>
          </p:cNvSpPr>
          <p:nvPr>
            <p:ph type="body" idx="1"/>
          </p:nvPr>
        </p:nvSpPr>
        <p:spPr>
          <a:xfrm>
            <a:off x="664231" y="4643778"/>
            <a:ext cx="5316814" cy="4401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endParaRPr lang="fr-FR"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1026" name="Rectangle 6"/>
          <p:cNvSpPr>
            <a:spLocks noGrp="1" noChangeArrowheads="1"/>
          </p:cNvSpPr>
          <p:nvPr>
            <p:ph type="sldNum" sz="quarter" idx="5"/>
          </p:nvPr>
        </p:nvSpPr>
        <p:spPr>
          <a:noFill/>
        </p:spPr>
        <p:txBody>
          <a:bodyPr/>
          <a:lstStyle>
            <a:lvl1pPr defTabSz="900895">
              <a:defRPr sz="2500" b="1">
                <a:solidFill>
                  <a:schemeClr val="tx1"/>
                </a:solidFill>
                <a:latin typeface="Arial" pitchFamily="34" charset="0"/>
                <a:cs typeface="Times New Roman" pitchFamily="18" charset="0"/>
              </a:defRPr>
            </a:lvl1pPr>
            <a:lvl2pPr marL="703871" indent="-270720" defTabSz="900895">
              <a:defRPr sz="2500" b="1">
                <a:solidFill>
                  <a:schemeClr val="tx1"/>
                </a:solidFill>
                <a:latin typeface="Arial" pitchFamily="34" charset="0"/>
                <a:cs typeface="Times New Roman" pitchFamily="18" charset="0"/>
              </a:defRPr>
            </a:lvl2pPr>
            <a:lvl3pPr marL="1082878" indent="-216576" defTabSz="900895">
              <a:defRPr sz="2500" b="1">
                <a:solidFill>
                  <a:schemeClr val="tx1"/>
                </a:solidFill>
                <a:latin typeface="Arial" pitchFamily="34" charset="0"/>
                <a:cs typeface="Times New Roman" pitchFamily="18" charset="0"/>
              </a:defRPr>
            </a:lvl3pPr>
            <a:lvl4pPr marL="1516029" indent="-216576" defTabSz="900895">
              <a:defRPr sz="2500" b="1">
                <a:solidFill>
                  <a:schemeClr val="tx1"/>
                </a:solidFill>
                <a:latin typeface="Arial" pitchFamily="34" charset="0"/>
                <a:cs typeface="Times New Roman" pitchFamily="18" charset="0"/>
              </a:defRPr>
            </a:lvl4pPr>
            <a:lvl5pPr marL="1949181" indent="-216576" defTabSz="900895">
              <a:defRPr sz="2500" b="1">
                <a:solidFill>
                  <a:schemeClr val="tx1"/>
                </a:solidFill>
                <a:latin typeface="Arial" pitchFamily="34" charset="0"/>
                <a:cs typeface="Times New Roman" pitchFamily="18" charset="0"/>
              </a:defRPr>
            </a:lvl5pPr>
            <a:lvl6pPr marL="2382332"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6pPr>
            <a:lvl7pPr marL="2815483"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7pPr>
            <a:lvl8pPr marL="3248635"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8pPr>
            <a:lvl9pPr marL="3681786"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9pPr>
          </a:lstStyle>
          <a:p>
            <a:fld id="{C42A7A34-AF96-452B-B5BC-B218D4524C97}" type="slidenum">
              <a:rPr lang="en-GB" sz="900" b="0">
                <a:latin typeface="Times New Roman" pitchFamily="18" charset="0"/>
              </a:rPr>
              <a:pPr/>
              <a:t>43</a:t>
            </a:fld>
            <a:endParaRPr lang="en-GB" sz="900" b="0">
              <a:latin typeface="Times New Roman" pitchFamily="18" charset="0"/>
            </a:endParaRPr>
          </a:p>
        </p:txBody>
      </p:sp>
      <p:sp>
        <p:nvSpPr>
          <p:cNvPr id="641027" name="Rectangle 1"/>
          <p:cNvSpPr txBox="1">
            <a:spLocks noGrp="1" noRot="1" noChangeAspect="1" noChangeArrowheads="1" noTextEdit="1"/>
          </p:cNvSpPr>
          <p:nvPr>
            <p:ph type="sldImg"/>
          </p:nvPr>
        </p:nvSpPr>
        <p:spPr>
          <a:xfrm>
            <a:off x="879475" y="742950"/>
            <a:ext cx="4886325" cy="3665538"/>
          </a:xfrm>
          <a:solidFill>
            <a:srgbClr val="FFFFFF"/>
          </a:solidFill>
          <a:ln/>
        </p:spPr>
      </p:sp>
      <p:sp>
        <p:nvSpPr>
          <p:cNvPr id="641028" name="Rectangle 2"/>
          <p:cNvSpPr txBox="1">
            <a:spLocks noGrp="1" noChangeArrowheads="1"/>
          </p:cNvSpPr>
          <p:nvPr>
            <p:ph type="body" idx="1"/>
          </p:nvPr>
        </p:nvSpPr>
        <p:spPr>
          <a:xfrm>
            <a:off x="664231" y="4643778"/>
            <a:ext cx="5316814" cy="4401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endParaRPr lang="fr-FR"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2050" name="Rectangle 6"/>
          <p:cNvSpPr>
            <a:spLocks noGrp="1" noChangeArrowheads="1"/>
          </p:cNvSpPr>
          <p:nvPr>
            <p:ph type="sldNum" sz="quarter" idx="5"/>
          </p:nvPr>
        </p:nvSpPr>
        <p:spPr>
          <a:noFill/>
        </p:spPr>
        <p:txBody>
          <a:bodyPr/>
          <a:lstStyle>
            <a:lvl1pPr defTabSz="900895">
              <a:defRPr sz="2500" b="1">
                <a:solidFill>
                  <a:schemeClr val="tx1"/>
                </a:solidFill>
                <a:latin typeface="Arial" pitchFamily="34" charset="0"/>
                <a:cs typeface="Times New Roman" pitchFamily="18" charset="0"/>
              </a:defRPr>
            </a:lvl1pPr>
            <a:lvl2pPr marL="703871" indent="-270720" defTabSz="900895">
              <a:defRPr sz="2500" b="1">
                <a:solidFill>
                  <a:schemeClr val="tx1"/>
                </a:solidFill>
                <a:latin typeface="Arial" pitchFamily="34" charset="0"/>
                <a:cs typeface="Times New Roman" pitchFamily="18" charset="0"/>
              </a:defRPr>
            </a:lvl2pPr>
            <a:lvl3pPr marL="1082878" indent="-216576" defTabSz="900895">
              <a:defRPr sz="2500" b="1">
                <a:solidFill>
                  <a:schemeClr val="tx1"/>
                </a:solidFill>
                <a:latin typeface="Arial" pitchFamily="34" charset="0"/>
                <a:cs typeface="Times New Roman" pitchFamily="18" charset="0"/>
              </a:defRPr>
            </a:lvl3pPr>
            <a:lvl4pPr marL="1516029" indent="-216576" defTabSz="900895">
              <a:defRPr sz="2500" b="1">
                <a:solidFill>
                  <a:schemeClr val="tx1"/>
                </a:solidFill>
                <a:latin typeface="Arial" pitchFamily="34" charset="0"/>
                <a:cs typeface="Times New Roman" pitchFamily="18" charset="0"/>
              </a:defRPr>
            </a:lvl4pPr>
            <a:lvl5pPr marL="1949181" indent="-216576" defTabSz="900895">
              <a:defRPr sz="2500" b="1">
                <a:solidFill>
                  <a:schemeClr val="tx1"/>
                </a:solidFill>
                <a:latin typeface="Arial" pitchFamily="34" charset="0"/>
                <a:cs typeface="Times New Roman" pitchFamily="18" charset="0"/>
              </a:defRPr>
            </a:lvl5pPr>
            <a:lvl6pPr marL="2382332"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6pPr>
            <a:lvl7pPr marL="2815483"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7pPr>
            <a:lvl8pPr marL="3248635"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8pPr>
            <a:lvl9pPr marL="3681786"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9pPr>
          </a:lstStyle>
          <a:p>
            <a:fld id="{D0423318-3757-4F66-914C-7CF778CB95A9}" type="slidenum">
              <a:rPr lang="en-GB" sz="900" b="0">
                <a:latin typeface="Times New Roman" pitchFamily="18" charset="0"/>
              </a:rPr>
              <a:pPr/>
              <a:t>45</a:t>
            </a:fld>
            <a:endParaRPr lang="en-GB" sz="900" b="0">
              <a:latin typeface="Times New Roman" pitchFamily="18" charset="0"/>
            </a:endParaRPr>
          </a:p>
        </p:txBody>
      </p:sp>
      <p:sp>
        <p:nvSpPr>
          <p:cNvPr id="642051" name="Rectangle 1"/>
          <p:cNvSpPr txBox="1">
            <a:spLocks noGrp="1" noRot="1" noChangeAspect="1" noChangeArrowheads="1" noTextEdit="1"/>
          </p:cNvSpPr>
          <p:nvPr>
            <p:ph type="sldImg"/>
          </p:nvPr>
        </p:nvSpPr>
        <p:spPr>
          <a:xfrm>
            <a:off x="879475" y="742950"/>
            <a:ext cx="4886325" cy="3665538"/>
          </a:xfrm>
          <a:solidFill>
            <a:srgbClr val="FFFFFF"/>
          </a:solidFill>
          <a:ln/>
        </p:spPr>
      </p:sp>
      <p:sp>
        <p:nvSpPr>
          <p:cNvPr id="642052" name="Rectangle 2"/>
          <p:cNvSpPr txBox="1">
            <a:spLocks noGrp="1" noChangeArrowheads="1"/>
          </p:cNvSpPr>
          <p:nvPr>
            <p:ph type="body" idx="1"/>
          </p:nvPr>
        </p:nvSpPr>
        <p:spPr>
          <a:xfrm>
            <a:off x="664231" y="4643778"/>
            <a:ext cx="5316814" cy="4401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endParaRPr lang="fr-FR"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3074" name="Rectangle 6"/>
          <p:cNvSpPr>
            <a:spLocks noGrp="1" noChangeArrowheads="1"/>
          </p:cNvSpPr>
          <p:nvPr>
            <p:ph type="sldNum" sz="quarter" idx="5"/>
          </p:nvPr>
        </p:nvSpPr>
        <p:spPr>
          <a:noFill/>
        </p:spPr>
        <p:txBody>
          <a:bodyPr/>
          <a:lstStyle>
            <a:lvl1pPr defTabSz="900895">
              <a:defRPr sz="2500" b="1">
                <a:solidFill>
                  <a:schemeClr val="tx1"/>
                </a:solidFill>
                <a:latin typeface="Arial" pitchFamily="34" charset="0"/>
                <a:cs typeface="Times New Roman" pitchFamily="18" charset="0"/>
              </a:defRPr>
            </a:lvl1pPr>
            <a:lvl2pPr marL="703871" indent="-270720" defTabSz="900895">
              <a:defRPr sz="2500" b="1">
                <a:solidFill>
                  <a:schemeClr val="tx1"/>
                </a:solidFill>
                <a:latin typeface="Arial" pitchFamily="34" charset="0"/>
                <a:cs typeface="Times New Roman" pitchFamily="18" charset="0"/>
              </a:defRPr>
            </a:lvl2pPr>
            <a:lvl3pPr marL="1082878" indent="-216576" defTabSz="900895">
              <a:defRPr sz="2500" b="1">
                <a:solidFill>
                  <a:schemeClr val="tx1"/>
                </a:solidFill>
                <a:latin typeface="Arial" pitchFamily="34" charset="0"/>
                <a:cs typeface="Times New Roman" pitchFamily="18" charset="0"/>
              </a:defRPr>
            </a:lvl3pPr>
            <a:lvl4pPr marL="1516029" indent="-216576" defTabSz="900895">
              <a:defRPr sz="2500" b="1">
                <a:solidFill>
                  <a:schemeClr val="tx1"/>
                </a:solidFill>
                <a:latin typeface="Arial" pitchFamily="34" charset="0"/>
                <a:cs typeface="Times New Roman" pitchFamily="18" charset="0"/>
              </a:defRPr>
            </a:lvl4pPr>
            <a:lvl5pPr marL="1949181" indent="-216576" defTabSz="900895">
              <a:defRPr sz="2500" b="1">
                <a:solidFill>
                  <a:schemeClr val="tx1"/>
                </a:solidFill>
                <a:latin typeface="Arial" pitchFamily="34" charset="0"/>
                <a:cs typeface="Times New Roman" pitchFamily="18" charset="0"/>
              </a:defRPr>
            </a:lvl5pPr>
            <a:lvl6pPr marL="2382332"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6pPr>
            <a:lvl7pPr marL="2815483"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7pPr>
            <a:lvl8pPr marL="3248635"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8pPr>
            <a:lvl9pPr marL="3681786"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9pPr>
          </a:lstStyle>
          <a:p>
            <a:fld id="{C109D451-B8AF-4FF0-82BC-497A871AE33C}" type="slidenum">
              <a:rPr lang="en-GB" sz="900" b="0">
                <a:latin typeface="Times New Roman" pitchFamily="18" charset="0"/>
              </a:rPr>
              <a:pPr/>
              <a:t>47</a:t>
            </a:fld>
            <a:endParaRPr lang="en-GB" sz="900" b="0">
              <a:latin typeface="Times New Roman" pitchFamily="18" charset="0"/>
            </a:endParaRPr>
          </a:p>
        </p:txBody>
      </p:sp>
      <p:sp>
        <p:nvSpPr>
          <p:cNvPr id="643075" name="Rectangle 1"/>
          <p:cNvSpPr txBox="1">
            <a:spLocks noGrp="1" noRot="1" noChangeAspect="1" noChangeArrowheads="1" noTextEdit="1"/>
          </p:cNvSpPr>
          <p:nvPr>
            <p:ph type="sldImg"/>
          </p:nvPr>
        </p:nvSpPr>
        <p:spPr>
          <a:xfrm>
            <a:off x="928734" y="743126"/>
            <a:ext cx="4787808" cy="3665582"/>
          </a:xfrm>
          <a:solidFill>
            <a:srgbClr val="FFFFFF"/>
          </a:solidFill>
          <a:ln/>
        </p:spPr>
      </p:sp>
      <p:sp>
        <p:nvSpPr>
          <p:cNvPr id="643076" name="Rectangle 2"/>
          <p:cNvSpPr txBox="1">
            <a:spLocks noGrp="1" noChangeArrowheads="1"/>
          </p:cNvSpPr>
          <p:nvPr>
            <p:ph type="body" idx="1"/>
          </p:nvPr>
        </p:nvSpPr>
        <p:spPr>
          <a:xfrm>
            <a:off x="664231" y="4643778"/>
            <a:ext cx="5316814" cy="4401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endParaRPr lang="fr-FR"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4098" name="Rectangle 6"/>
          <p:cNvSpPr>
            <a:spLocks noGrp="1" noChangeArrowheads="1"/>
          </p:cNvSpPr>
          <p:nvPr>
            <p:ph type="sldNum" sz="quarter" idx="5"/>
          </p:nvPr>
        </p:nvSpPr>
        <p:spPr>
          <a:noFill/>
        </p:spPr>
        <p:txBody>
          <a:bodyPr/>
          <a:lstStyle>
            <a:lvl1pPr defTabSz="900895">
              <a:defRPr sz="2500" b="1">
                <a:solidFill>
                  <a:schemeClr val="tx1"/>
                </a:solidFill>
                <a:latin typeface="Arial" pitchFamily="34" charset="0"/>
                <a:cs typeface="Times New Roman" pitchFamily="18" charset="0"/>
              </a:defRPr>
            </a:lvl1pPr>
            <a:lvl2pPr marL="703871" indent="-270720" defTabSz="900895">
              <a:defRPr sz="2500" b="1">
                <a:solidFill>
                  <a:schemeClr val="tx1"/>
                </a:solidFill>
                <a:latin typeface="Arial" pitchFamily="34" charset="0"/>
                <a:cs typeface="Times New Roman" pitchFamily="18" charset="0"/>
              </a:defRPr>
            </a:lvl2pPr>
            <a:lvl3pPr marL="1082878" indent="-216576" defTabSz="900895">
              <a:defRPr sz="2500" b="1">
                <a:solidFill>
                  <a:schemeClr val="tx1"/>
                </a:solidFill>
                <a:latin typeface="Arial" pitchFamily="34" charset="0"/>
                <a:cs typeface="Times New Roman" pitchFamily="18" charset="0"/>
              </a:defRPr>
            </a:lvl3pPr>
            <a:lvl4pPr marL="1516029" indent="-216576" defTabSz="900895">
              <a:defRPr sz="2500" b="1">
                <a:solidFill>
                  <a:schemeClr val="tx1"/>
                </a:solidFill>
                <a:latin typeface="Arial" pitchFamily="34" charset="0"/>
                <a:cs typeface="Times New Roman" pitchFamily="18" charset="0"/>
              </a:defRPr>
            </a:lvl4pPr>
            <a:lvl5pPr marL="1949181" indent="-216576" defTabSz="900895">
              <a:defRPr sz="2500" b="1">
                <a:solidFill>
                  <a:schemeClr val="tx1"/>
                </a:solidFill>
                <a:latin typeface="Arial" pitchFamily="34" charset="0"/>
                <a:cs typeface="Times New Roman" pitchFamily="18" charset="0"/>
              </a:defRPr>
            </a:lvl5pPr>
            <a:lvl6pPr marL="2382332"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6pPr>
            <a:lvl7pPr marL="2815483"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7pPr>
            <a:lvl8pPr marL="3248635"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8pPr>
            <a:lvl9pPr marL="3681786" indent="-216576" defTabSz="900895" eaLnBrk="0" fontAlgn="base" hangingPunct="0">
              <a:lnSpc>
                <a:spcPct val="80000"/>
              </a:lnSpc>
              <a:spcBef>
                <a:spcPct val="0"/>
              </a:spcBef>
              <a:spcAft>
                <a:spcPct val="100000"/>
              </a:spcAft>
              <a:buClr>
                <a:schemeClr val="accent1"/>
              </a:buClr>
              <a:buFont typeface="Monotype Sorts" pitchFamily="2" charset="2"/>
              <a:buChar char="ä"/>
              <a:defRPr sz="2500" b="1">
                <a:solidFill>
                  <a:schemeClr val="tx1"/>
                </a:solidFill>
                <a:latin typeface="Arial" pitchFamily="34" charset="0"/>
                <a:cs typeface="Times New Roman" pitchFamily="18" charset="0"/>
              </a:defRPr>
            </a:lvl9pPr>
          </a:lstStyle>
          <a:p>
            <a:fld id="{4E2D3BE9-299A-4B40-8361-8650BD5B2FC5}" type="slidenum">
              <a:rPr lang="en-GB" sz="900" b="0">
                <a:latin typeface="Times New Roman" pitchFamily="18" charset="0"/>
              </a:rPr>
              <a:pPr/>
              <a:t>49</a:t>
            </a:fld>
            <a:endParaRPr lang="en-GB" sz="900" b="0">
              <a:latin typeface="Times New Roman" pitchFamily="18" charset="0"/>
            </a:endParaRPr>
          </a:p>
        </p:txBody>
      </p:sp>
      <p:sp>
        <p:nvSpPr>
          <p:cNvPr id="644099" name="Rectangle 1"/>
          <p:cNvSpPr txBox="1">
            <a:spLocks noGrp="1" noRot="1" noChangeAspect="1" noChangeArrowheads="1" noTextEdit="1"/>
          </p:cNvSpPr>
          <p:nvPr>
            <p:ph type="sldImg"/>
          </p:nvPr>
        </p:nvSpPr>
        <p:spPr>
          <a:xfrm>
            <a:off x="879475" y="742950"/>
            <a:ext cx="4886325" cy="3665538"/>
          </a:xfrm>
          <a:solidFill>
            <a:srgbClr val="FFFFFF"/>
          </a:solidFill>
          <a:ln/>
        </p:spPr>
      </p:sp>
      <p:sp>
        <p:nvSpPr>
          <p:cNvPr id="644100" name="Rectangle 2"/>
          <p:cNvSpPr txBox="1">
            <a:spLocks noGrp="1" noChangeArrowheads="1"/>
          </p:cNvSpPr>
          <p:nvPr>
            <p:ph type="body" idx="1"/>
          </p:nvPr>
        </p:nvSpPr>
        <p:spPr>
          <a:xfrm>
            <a:off x="664231" y="4643778"/>
            <a:ext cx="5316814" cy="4401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endParaRPr lang="fr-FR"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bwMode="grayWhite">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89858" name="Rectangle 2"/>
          <p:cNvSpPr>
            <a:spLocks noGrp="1" noChangeArrowheads="1"/>
          </p:cNvSpPr>
          <p:nvPr>
            <p:ph type="ctrTitle"/>
          </p:nvPr>
        </p:nvSpPr>
        <p:spPr>
          <a:xfrm>
            <a:off x="1752600" y="2819400"/>
            <a:ext cx="6858000" cy="533400"/>
          </a:xfrm>
        </p:spPr>
        <p:txBody>
          <a:bodyPr anchor="b"/>
          <a:lstStyle>
            <a:lvl1pPr>
              <a:lnSpc>
                <a:spcPct val="110000"/>
              </a:lnSpc>
              <a:defRPr>
                <a:solidFill>
                  <a:schemeClr val="tx1"/>
                </a:solidFill>
              </a:defRPr>
            </a:lvl1pPr>
          </a:lstStyle>
          <a:p>
            <a:r>
              <a:rPr lang="en-US"/>
              <a:t>Click to edit Master title style</a:t>
            </a:r>
          </a:p>
        </p:txBody>
      </p:sp>
      <p:sp>
        <p:nvSpPr>
          <p:cNvPr id="889859" name="Rectangle 3"/>
          <p:cNvSpPr>
            <a:spLocks noGrp="1" noChangeArrowheads="1"/>
          </p:cNvSpPr>
          <p:nvPr>
            <p:ph type="subTitle" idx="1"/>
          </p:nvPr>
        </p:nvSpPr>
        <p:spPr>
          <a:xfrm>
            <a:off x="1752600" y="3200400"/>
            <a:ext cx="6858000" cy="457200"/>
          </a:xfrm>
        </p:spPr>
        <p:txBody>
          <a:bodyPr/>
          <a:lstStyle>
            <a:lvl1pPr marL="0" indent="0">
              <a:lnSpc>
                <a:spcPct val="110000"/>
              </a:lnSpc>
              <a:buFont typeface="Wingdings" pitchFamily="2" charset="2"/>
              <a:buNone/>
              <a:defRPr sz="2400" b="1">
                <a:solidFill>
                  <a:schemeClr val="bg2"/>
                </a:solidFill>
              </a:defRPr>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685800" y="1447800"/>
            <a:ext cx="39243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762500" y="1447800"/>
            <a:ext cx="39243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51650" y="177800"/>
            <a:ext cx="2114550" cy="5994400"/>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508000" y="177800"/>
            <a:ext cx="6191250" cy="59944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8000" y="177800"/>
            <a:ext cx="84582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447800"/>
            <a:ext cx="80010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75"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l" rtl="0" eaLnBrk="0" fontAlgn="base" hangingPunct="0">
        <a:spcBef>
          <a:spcPct val="0"/>
        </a:spcBef>
        <a:spcAft>
          <a:spcPct val="0"/>
        </a:spcAft>
        <a:defRPr sz="3200" b="1">
          <a:solidFill>
            <a:srgbClr val="EFEFEF"/>
          </a:solidFill>
          <a:latin typeface="+mj-lt"/>
          <a:ea typeface="+mj-ea"/>
          <a:cs typeface="+mj-cs"/>
        </a:defRPr>
      </a:lvl1pPr>
      <a:lvl2pPr algn="l" rtl="0" eaLnBrk="0" fontAlgn="base" hangingPunct="0">
        <a:spcBef>
          <a:spcPct val="0"/>
        </a:spcBef>
        <a:spcAft>
          <a:spcPct val="0"/>
        </a:spcAft>
        <a:defRPr sz="3200" b="1">
          <a:solidFill>
            <a:srgbClr val="EFEFEF"/>
          </a:solidFill>
          <a:latin typeface="Arial" charset="0"/>
        </a:defRPr>
      </a:lvl2pPr>
      <a:lvl3pPr algn="l" rtl="0" eaLnBrk="0" fontAlgn="base" hangingPunct="0">
        <a:spcBef>
          <a:spcPct val="0"/>
        </a:spcBef>
        <a:spcAft>
          <a:spcPct val="0"/>
        </a:spcAft>
        <a:defRPr sz="3200" b="1">
          <a:solidFill>
            <a:srgbClr val="EFEFEF"/>
          </a:solidFill>
          <a:latin typeface="Arial" charset="0"/>
        </a:defRPr>
      </a:lvl3pPr>
      <a:lvl4pPr algn="l" rtl="0" eaLnBrk="0" fontAlgn="base" hangingPunct="0">
        <a:spcBef>
          <a:spcPct val="0"/>
        </a:spcBef>
        <a:spcAft>
          <a:spcPct val="0"/>
        </a:spcAft>
        <a:defRPr sz="3200" b="1">
          <a:solidFill>
            <a:srgbClr val="EFEFEF"/>
          </a:solidFill>
          <a:latin typeface="Arial" charset="0"/>
        </a:defRPr>
      </a:lvl4pPr>
      <a:lvl5pPr algn="l" rtl="0" eaLnBrk="0" fontAlgn="base" hangingPunct="0">
        <a:spcBef>
          <a:spcPct val="0"/>
        </a:spcBef>
        <a:spcAft>
          <a:spcPct val="0"/>
        </a:spcAft>
        <a:defRPr sz="3200" b="1">
          <a:solidFill>
            <a:srgbClr val="EFEFEF"/>
          </a:solidFill>
          <a:latin typeface="Arial" charset="0"/>
        </a:defRPr>
      </a:lvl5pPr>
      <a:lvl6pPr marL="457200" algn="l" rtl="0" eaLnBrk="0" fontAlgn="base" hangingPunct="0">
        <a:spcBef>
          <a:spcPct val="0"/>
        </a:spcBef>
        <a:spcAft>
          <a:spcPct val="0"/>
        </a:spcAft>
        <a:defRPr sz="3200" b="1">
          <a:solidFill>
            <a:srgbClr val="EFEFEF"/>
          </a:solidFill>
          <a:latin typeface="Arial" charset="0"/>
        </a:defRPr>
      </a:lvl6pPr>
      <a:lvl7pPr marL="914400" algn="l" rtl="0" eaLnBrk="0" fontAlgn="base" hangingPunct="0">
        <a:spcBef>
          <a:spcPct val="0"/>
        </a:spcBef>
        <a:spcAft>
          <a:spcPct val="0"/>
        </a:spcAft>
        <a:defRPr sz="3200" b="1">
          <a:solidFill>
            <a:srgbClr val="EFEFEF"/>
          </a:solidFill>
          <a:latin typeface="Arial" charset="0"/>
        </a:defRPr>
      </a:lvl7pPr>
      <a:lvl8pPr marL="1371600" algn="l" rtl="0" eaLnBrk="0" fontAlgn="base" hangingPunct="0">
        <a:spcBef>
          <a:spcPct val="0"/>
        </a:spcBef>
        <a:spcAft>
          <a:spcPct val="0"/>
        </a:spcAft>
        <a:defRPr sz="3200" b="1">
          <a:solidFill>
            <a:srgbClr val="EFEFEF"/>
          </a:solidFill>
          <a:latin typeface="Arial" charset="0"/>
        </a:defRPr>
      </a:lvl8pPr>
      <a:lvl9pPr marL="1828800" algn="l" rtl="0" eaLnBrk="0" fontAlgn="base" hangingPunct="0">
        <a:spcBef>
          <a:spcPct val="0"/>
        </a:spcBef>
        <a:spcAft>
          <a:spcPct val="0"/>
        </a:spcAft>
        <a:defRPr sz="3200" b="1">
          <a:solidFill>
            <a:srgbClr val="EFEFEF"/>
          </a:solidFill>
          <a:latin typeface="Arial" charset="0"/>
        </a:defRPr>
      </a:lvl9pPr>
    </p:titleStyle>
    <p:bodyStyle>
      <a:lvl1pPr marL="342900" indent="-342900" algn="l" rtl="0" eaLnBrk="0" fontAlgn="base" hangingPunct="0">
        <a:spcBef>
          <a:spcPct val="60000"/>
        </a:spcBef>
        <a:spcAft>
          <a:spcPct val="0"/>
        </a:spcAft>
        <a:buClr>
          <a:srgbClr val="00558C"/>
        </a:buClr>
        <a:buSzPct val="8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93B2D1"/>
        </a:buClr>
        <a:buSzPct val="80000"/>
        <a:buFont typeface="Wingdings" pitchFamily="2" charset="2"/>
        <a:buChar char="n"/>
        <a:defRPr sz="2400">
          <a:solidFill>
            <a:srgbClr val="777777"/>
          </a:solidFill>
          <a:latin typeface="+mn-lt"/>
        </a:defRPr>
      </a:lvl2pPr>
      <a:lvl3pPr marL="1143000" indent="-228600" algn="l" rtl="0" eaLnBrk="0" fontAlgn="base" hangingPunct="0">
        <a:spcBef>
          <a:spcPct val="20000"/>
        </a:spcBef>
        <a:spcAft>
          <a:spcPct val="0"/>
        </a:spcAft>
        <a:buClr>
          <a:schemeClr val="accent1"/>
        </a:buClr>
        <a:buSzPct val="80000"/>
        <a:buFont typeface="Wingdings" pitchFamily="2" charset="2"/>
        <a:buChar char="n"/>
        <a:defRPr sz="2400">
          <a:solidFill>
            <a:srgbClr val="777777"/>
          </a:solidFill>
          <a:latin typeface="+mn-lt"/>
        </a:defRPr>
      </a:lvl3pPr>
      <a:lvl4pPr marL="1600200" indent="-228600" algn="l" rtl="0" eaLnBrk="0" fontAlgn="base" hangingPunct="0">
        <a:spcBef>
          <a:spcPct val="20000"/>
        </a:spcBef>
        <a:spcAft>
          <a:spcPct val="0"/>
        </a:spcAft>
        <a:buClr>
          <a:srgbClr val="00558C"/>
        </a:buClr>
        <a:buChar char="–"/>
        <a:defRPr sz="2000">
          <a:solidFill>
            <a:srgbClr val="777777"/>
          </a:solidFill>
          <a:latin typeface="+mn-lt"/>
        </a:defRPr>
      </a:lvl4pPr>
      <a:lvl5pPr marL="2057400" indent="-228600" algn="l" rtl="0" eaLnBrk="0" fontAlgn="base" hangingPunct="0">
        <a:spcBef>
          <a:spcPct val="20000"/>
        </a:spcBef>
        <a:spcAft>
          <a:spcPct val="0"/>
        </a:spcAft>
        <a:buClr>
          <a:srgbClr val="00558C"/>
        </a:buClr>
        <a:buChar char="»"/>
        <a:defRPr sz="2000">
          <a:solidFill>
            <a:srgbClr val="777777"/>
          </a:solidFill>
          <a:latin typeface="+mn-lt"/>
        </a:defRPr>
      </a:lvl5pPr>
      <a:lvl6pPr marL="2514600" indent="-228600" algn="l" rtl="0" eaLnBrk="0" fontAlgn="base" hangingPunct="0">
        <a:spcBef>
          <a:spcPct val="20000"/>
        </a:spcBef>
        <a:spcAft>
          <a:spcPct val="0"/>
        </a:spcAft>
        <a:buClr>
          <a:srgbClr val="00558C"/>
        </a:buClr>
        <a:buChar char="»"/>
        <a:defRPr sz="2000">
          <a:solidFill>
            <a:srgbClr val="777777"/>
          </a:solidFill>
          <a:latin typeface="+mn-lt"/>
        </a:defRPr>
      </a:lvl6pPr>
      <a:lvl7pPr marL="2971800" indent="-228600" algn="l" rtl="0" eaLnBrk="0" fontAlgn="base" hangingPunct="0">
        <a:spcBef>
          <a:spcPct val="20000"/>
        </a:spcBef>
        <a:spcAft>
          <a:spcPct val="0"/>
        </a:spcAft>
        <a:buClr>
          <a:srgbClr val="00558C"/>
        </a:buClr>
        <a:buChar char="»"/>
        <a:defRPr sz="2000">
          <a:solidFill>
            <a:srgbClr val="777777"/>
          </a:solidFill>
          <a:latin typeface="+mn-lt"/>
        </a:defRPr>
      </a:lvl7pPr>
      <a:lvl8pPr marL="3429000" indent="-228600" algn="l" rtl="0" eaLnBrk="0" fontAlgn="base" hangingPunct="0">
        <a:spcBef>
          <a:spcPct val="20000"/>
        </a:spcBef>
        <a:spcAft>
          <a:spcPct val="0"/>
        </a:spcAft>
        <a:buClr>
          <a:srgbClr val="00558C"/>
        </a:buClr>
        <a:buChar char="»"/>
        <a:defRPr sz="2000">
          <a:solidFill>
            <a:srgbClr val="777777"/>
          </a:solidFill>
          <a:latin typeface="+mn-lt"/>
        </a:defRPr>
      </a:lvl8pPr>
      <a:lvl9pPr marL="3886200" indent="-228600" algn="l" rtl="0" eaLnBrk="0" fontAlgn="base" hangingPunct="0">
        <a:spcBef>
          <a:spcPct val="20000"/>
        </a:spcBef>
        <a:spcAft>
          <a:spcPct val="0"/>
        </a:spcAft>
        <a:buClr>
          <a:srgbClr val="00558C"/>
        </a:buClr>
        <a:buChar char="»"/>
        <a:defRPr sz="2000">
          <a:solidFill>
            <a:srgbClr val="777777"/>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buffa@unice.fr" TargetMode="External"/><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localhost:8080/AppliWeb_JSP/index.jsp"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1.png"/><Relationship Id="rId4" Type="http://schemas.openxmlformats.org/officeDocument/2006/relationships/oleObject" Target="../embeddings/oleObject1.bin"/></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www.slideshare.net/fullscreen/agoncal/to-inject-or-not-to-inject-cdi-is-the-question/1"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752600" y="3424246"/>
            <a:ext cx="6858000" cy="533400"/>
          </a:xfrm>
        </p:spPr>
        <p:txBody>
          <a:bodyPr/>
          <a:lstStyle/>
          <a:p>
            <a:r>
              <a:rPr lang="fr-FR" dirty="0" smtClean="0"/>
              <a:t>JSP 2 Crash Course</a:t>
            </a:r>
          </a:p>
        </p:txBody>
      </p:sp>
      <p:sp>
        <p:nvSpPr>
          <p:cNvPr id="3075" name="Rectangle 3"/>
          <p:cNvSpPr>
            <a:spLocks noGrp="1" noChangeArrowheads="1"/>
          </p:cNvSpPr>
          <p:nvPr>
            <p:ph type="subTitle" idx="1"/>
          </p:nvPr>
        </p:nvSpPr>
        <p:spPr>
          <a:xfrm>
            <a:off x="1752600" y="4186246"/>
            <a:ext cx="6858000" cy="457200"/>
          </a:xfrm>
        </p:spPr>
        <p:txBody>
          <a:bodyPr/>
          <a:lstStyle/>
          <a:p>
            <a:pPr algn="ctr"/>
            <a:r>
              <a:rPr lang="fr-FR" sz="1600" i="1" dirty="0" smtClean="0"/>
              <a:t>Michel </a:t>
            </a:r>
            <a:r>
              <a:rPr lang="fr-FR" sz="1600" i="1" dirty="0" err="1" smtClean="0"/>
              <a:t>Buffa</a:t>
            </a:r>
            <a:r>
              <a:rPr lang="fr-FR" sz="1600" i="1" dirty="0" smtClean="0"/>
              <a:t> (</a:t>
            </a:r>
            <a:r>
              <a:rPr lang="fr-FR" sz="1600" i="1" dirty="0" smtClean="0">
                <a:hlinkClick r:id="rId3"/>
              </a:rPr>
              <a:t>buffa@unice.fr</a:t>
            </a:r>
            <a:r>
              <a:rPr lang="fr-FR" sz="1600" i="1" dirty="0" smtClean="0"/>
              <a:t>), UNSA 2012</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Introduction</a:t>
            </a:r>
            <a:endParaRPr lang="fr-FR" dirty="0"/>
          </a:p>
        </p:txBody>
      </p:sp>
      <p:sp>
        <p:nvSpPr>
          <p:cNvPr id="3" name="Espace réservé du contenu 2"/>
          <p:cNvSpPr>
            <a:spLocks noGrp="1"/>
          </p:cNvSpPr>
          <p:nvPr>
            <p:ph idx="1"/>
          </p:nvPr>
        </p:nvSpPr>
        <p:spPr>
          <a:xfrm>
            <a:off x="685800" y="1196752"/>
            <a:ext cx="8001000" cy="4724400"/>
          </a:xfrm>
        </p:spPr>
        <p:txBody>
          <a:bodyPr/>
          <a:lstStyle/>
          <a:p>
            <a:r>
              <a:rPr lang="fr-FR" dirty="0" smtClean="0"/>
              <a:t>JSP = Java Server Pages, apparition peu après JSP dans les années 1995-1996</a:t>
            </a:r>
          </a:p>
          <a:p>
            <a:r>
              <a:rPr lang="fr-FR" dirty="0" smtClean="0"/>
              <a:t>Initialement : HTML + code Java entre des balises &lt;% et %&gt;</a:t>
            </a:r>
          </a:p>
          <a:p>
            <a:pPr lvl="1"/>
            <a:r>
              <a:rPr lang="fr-FR" dirty="0" smtClean="0"/>
              <a:t>BEUH ! A EVITER !!!!! On ne mélange pas les langages de balises !!!</a:t>
            </a:r>
          </a:p>
          <a:p>
            <a:r>
              <a:rPr lang="fr-FR" dirty="0" smtClean="0"/>
              <a:t>Ensuite : JSPX (version qui a introduit des balises à la XML)</a:t>
            </a:r>
          </a:p>
          <a:p>
            <a:pPr lvl="1"/>
            <a:r>
              <a:rPr lang="fr-FR" dirty="0" smtClean="0"/>
              <a:t>Toujours aussi verbeux….</a:t>
            </a:r>
          </a:p>
          <a:p>
            <a:pPr lvl="1"/>
            <a:r>
              <a:rPr lang="fr-FR" dirty="0" smtClean="0"/>
              <a:t>&lt;</a:t>
            </a:r>
            <a:r>
              <a:rPr lang="fr-FR" dirty="0" err="1" smtClean="0"/>
              <a:t>jsp:usebean</a:t>
            </a:r>
            <a:r>
              <a:rPr lang="fr-FR" dirty="0" smtClean="0"/>
              <a:t> class=…/&gt;</a:t>
            </a:r>
          </a:p>
          <a:p>
            <a:pPr lvl="1"/>
            <a:r>
              <a:rPr lang="fr-FR" dirty="0" smtClean="0"/>
              <a:t>&lt;</a:t>
            </a:r>
            <a:r>
              <a:rPr lang="fr-FR" dirty="0" err="1" smtClean="0"/>
              <a:t>jsp;getProperty</a:t>
            </a:r>
            <a:r>
              <a:rPr lang="fr-FR" dirty="0" smtClean="0"/>
              <a:t> </a:t>
            </a:r>
            <a:r>
              <a:rPr lang="fr-FR" dirty="0" err="1" smtClean="0"/>
              <a:t>name</a:t>
            </a:r>
            <a:r>
              <a:rPr lang="fr-FR" dirty="0" smtClean="0"/>
              <a:t>=…./&gt;</a:t>
            </a:r>
            <a:endParaRPr lang="fr-FR" dirty="0"/>
          </a:p>
        </p:txBody>
      </p:sp>
    </p:spTree>
    <p:extLst>
      <p:ext uri="{BB962C8B-B14F-4D97-AF65-F5344CB8AC3E}">
        <p14:creationId xmlns:p14="http://schemas.microsoft.com/office/powerpoint/2010/main" val="18851599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Introduction (2)</a:t>
            </a:r>
            <a:endParaRPr lang="fr-FR" dirty="0"/>
          </a:p>
        </p:txBody>
      </p:sp>
      <p:sp>
        <p:nvSpPr>
          <p:cNvPr id="3" name="Espace réservé du contenu 2"/>
          <p:cNvSpPr>
            <a:spLocks noGrp="1"/>
          </p:cNvSpPr>
          <p:nvPr>
            <p:ph idx="1"/>
          </p:nvPr>
        </p:nvSpPr>
        <p:spPr>
          <a:xfrm>
            <a:off x="683568" y="908720"/>
            <a:ext cx="8001000" cy="4724400"/>
          </a:xfrm>
        </p:spPr>
        <p:txBody>
          <a:bodyPr/>
          <a:lstStyle/>
          <a:p>
            <a:r>
              <a:rPr lang="fr-FR" dirty="0" smtClean="0"/>
              <a:t>Ensuite : introduction d’un langage de balises pour faire des if, </a:t>
            </a:r>
            <a:r>
              <a:rPr lang="fr-FR" dirty="0" err="1" smtClean="0"/>
              <a:t>then</a:t>
            </a:r>
            <a:r>
              <a:rPr lang="fr-FR" dirty="0" smtClean="0"/>
              <a:t>, </a:t>
            </a:r>
            <a:r>
              <a:rPr lang="fr-FR" dirty="0" err="1" smtClean="0"/>
              <a:t>else</a:t>
            </a:r>
            <a:r>
              <a:rPr lang="fr-FR" dirty="0" smtClean="0"/>
              <a:t>, for, </a:t>
            </a:r>
            <a:r>
              <a:rPr lang="fr-FR" dirty="0" err="1" smtClean="0"/>
              <a:t>switch</a:t>
            </a:r>
            <a:r>
              <a:rPr lang="fr-FR" dirty="0" smtClean="0"/>
              <a:t>, case etc.</a:t>
            </a:r>
          </a:p>
          <a:p>
            <a:r>
              <a:rPr lang="fr-FR" dirty="0" smtClean="0"/>
              <a:t>Aussi pour faire du </a:t>
            </a:r>
            <a:r>
              <a:rPr lang="fr-FR" dirty="0" err="1" smtClean="0"/>
              <a:t>templating</a:t>
            </a:r>
            <a:r>
              <a:rPr lang="fr-FR" dirty="0" smtClean="0"/>
              <a:t> (header, </a:t>
            </a:r>
            <a:r>
              <a:rPr lang="fr-FR" dirty="0" err="1" smtClean="0"/>
              <a:t>footer</a:t>
            </a:r>
            <a:r>
              <a:rPr lang="fr-FR" dirty="0" smtClean="0"/>
              <a:t>, etc.)</a:t>
            </a:r>
          </a:p>
          <a:p>
            <a:r>
              <a:rPr lang="fr-FR" dirty="0" smtClean="0"/>
              <a:t>Introduction aussi d’un langage permettant de manipuler des variables, notamment des variables de session ou de requête HTTP dans la page</a:t>
            </a:r>
            <a:endParaRPr lang="fr-FR" dirty="0"/>
          </a:p>
          <a:p>
            <a:r>
              <a:rPr lang="fr-FR" dirty="0" smtClean="0"/>
              <a:t>Les JSP font office dans ce « modèle » MVC de Vue alors que les Servlets sont les Contrôleurs HTTP</a:t>
            </a:r>
          </a:p>
        </p:txBody>
      </p:sp>
    </p:spTree>
    <p:extLst>
      <p:ext uri="{BB962C8B-B14F-4D97-AF65-F5344CB8AC3E}">
        <p14:creationId xmlns:p14="http://schemas.microsoft.com/office/powerpoint/2010/main" val="24547721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Servlets, JSP et MVC</a:t>
            </a:r>
            <a:endParaRPr lang="fr-FR" dirty="0"/>
          </a:p>
        </p:txBody>
      </p:sp>
      <p:sp>
        <p:nvSpPr>
          <p:cNvPr id="3" name="Espace réservé du contenu 2"/>
          <p:cNvSpPr>
            <a:spLocks noGrp="1"/>
          </p:cNvSpPr>
          <p:nvPr>
            <p:ph idx="1"/>
          </p:nvPr>
        </p:nvSpPr>
        <p:spPr/>
        <p:txBody>
          <a:bodyPr/>
          <a:lstStyle/>
          <a:p>
            <a:r>
              <a:rPr lang="fr-FR" dirty="0" smtClean="0"/>
              <a:t>On a donc :</a:t>
            </a:r>
          </a:p>
          <a:p>
            <a:pPr lvl="1"/>
            <a:r>
              <a:rPr lang="fr-FR" dirty="0" smtClean="0"/>
              <a:t>des pages HTML statiques,</a:t>
            </a:r>
          </a:p>
          <a:p>
            <a:pPr lvl="1"/>
            <a:r>
              <a:rPr lang="fr-FR" dirty="0" smtClean="0"/>
              <a:t>Des pages HTML dynamiques (des </a:t>
            </a:r>
            <a:r>
              <a:rPr lang="fr-FR" dirty="0" err="1" smtClean="0"/>
              <a:t>JSPs</a:t>
            </a:r>
            <a:r>
              <a:rPr lang="fr-FR" dirty="0" smtClean="0"/>
              <a:t>) qui peuvent afficher des résultats obtenus par des traitements serveur, faire des boucles, tests, etc.</a:t>
            </a:r>
          </a:p>
          <a:p>
            <a:pPr lvl="1"/>
            <a:r>
              <a:rPr lang="fr-FR" dirty="0" smtClean="0"/>
              <a:t>Des Servlets qui récupèrent des données de formulaire (issus des pages ci-dessus) et qui les traitent, calculent les résultats, les stockent quelque part (requête HTTP, session HTTP, contexte…) et redirigent vers une page JSP qui va les afficher.</a:t>
            </a:r>
          </a:p>
          <a:p>
            <a:pPr lvl="1"/>
            <a:r>
              <a:rPr lang="fr-FR" dirty="0" smtClean="0"/>
              <a:t>Par la suite, on verra comment séparer des Servlets les traitements métier, l’accès aux données…</a:t>
            </a:r>
            <a:endParaRPr lang="fr-FR" dirty="0"/>
          </a:p>
        </p:txBody>
      </p:sp>
    </p:spTree>
    <p:extLst>
      <p:ext uri="{BB962C8B-B14F-4D97-AF65-F5344CB8AC3E}">
        <p14:creationId xmlns:p14="http://schemas.microsoft.com/office/powerpoint/2010/main" val="24659844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Frameworks</a:t>
            </a:r>
            <a:r>
              <a:rPr lang="fr-FR" dirty="0" smtClean="0"/>
              <a:t> MVC</a:t>
            </a:r>
            <a:endParaRPr lang="fr-FR" dirty="0"/>
          </a:p>
        </p:txBody>
      </p:sp>
      <p:sp>
        <p:nvSpPr>
          <p:cNvPr id="3" name="Espace réservé du contenu 2"/>
          <p:cNvSpPr>
            <a:spLocks noGrp="1"/>
          </p:cNvSpPr>
          <p:nvPr>
            <p:ph idx="1"/>
          </p:nvPr>
        </p:nvSpPr>
        <p:spPr>
          <a:xfrm>
            <a:off x="685800" y="1196752"/>
            <a:ext cx="8001000" cy="4724400"/>
          </a:xfrm>
        </p:spPr>
        <p:txBody>
          <a:bodyPr/>
          <a:lstStyle/>
          <a:p>
            <a:r>
              <a:rPr lang="fr-FR" dirty="0" smtClean="0"/>
              <a:t>On ne parle pas ici de Framework MVC « de haut niveau » comme JSF2, </a:t>
            </a:r>
            <a:r>
              <a:rPr lang="fr-FR" dirty="0" err="1" smtClean="0"/>
              <a:t>Spring</a:t>
            </a:r>
            <a:r>
              <a:rPr lang="fr-FR" dirty="0" smtClean="0"/>
              <a:t>, </a:t>
            </a:r>
            <a:r>
              <a:rPr lang="fr-FR" dirty="0" err="1" smtClean="0"/>
              <a:t>Struts</a:t>
            </a:r>
            <a:r>
              <a:rPr lang="fr-FR" dirty="0" smtClean="0"/>
              <a:t> 2, </a:t>
            </a:r>
            <a:r>
              <a:rPr lang="fr-FR" dirty="0" err="1" smtClean="0"/>
              <a:t>Grails</a:t>
            </a:r>
            <a:r>
              <a:rPr lang="fr-FR" dirty="0" smtClean="0"/>
              <a:t> etc… (on verra plus tard)</a:t>
            </a:r>
          </a:p>
          <a:p>
            <a:r>
              <a:rPr lang="fr-FR" dirty="0" smtClean="0"/>
              <a:t>Ici on montre juste comment on peut faire du MVC « simplement »,</a:t>
            </a:r>
          </a:p>
          <a:p>
            <a:r>
              <a:rPr lang="fr-FR" dirty="0" smtClean="0"/>
              <a:t>Note : les </a:t>
            </a:r>
            <a:r>
              <a:rPr lang="fr-FR" dirty="0" err="1" smtClean="0"/>
              <a:t>JSPs</a:t>
            </a:r>
            <a:r>
              <a:rPr lang="fr-FR" dirty="0" smtClean="0"/>
              <a:t> ne vont plus évoluer (remplacement = </a:t>
            </a:r>
            <a:r>
              <a:rPr lang="fr-FR" dirty="0" err="1" smtClean="0"/>
              <a:t>facelets</a:t>
            </a:r>
            <a:r>
              <a:rPr lang="fr-FR" smtClean="0"/>
              <a:t>/JSF </a:t>
            </a:r>
            <a:r>
              <a:rPr lang="fr-FR" dirty="0" smtClean="0"/>
              <a:t>2), on va juste voir quelques exemples car elles sont encore très employées dans l’industrie et permettent de comprendre le fonctionnement du MVC dans le monde des applis web en Java.</a:t>
            </a:r>
            <a:endParaRPr lang="fr-FR" dirty="0"/>
          </a:p>
        </p:txBody>
      </p:sp>
    </p:spTree>
    <p:extLst>
      <p:ext uri="{BB962C8B-B14F-4D97-AF65-F5344CB8AC3E}">
        <p14:creationId xmlns:p14="http://schemas.microsoft.com/office/powerpoint/2010/main" val="19479448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 : formulaire (page HTML ou JSP)</a:t>
            </a:r>
            <a:endParaRPr lang="fr-FR" dirty="0"/>
          </a:p>
        </p:txBody>
      </p:sp>
      <p:sp>
        <p:nvSpPr>
          <p:cNvPr id="3" name="Espace réservé du contenu 2"/>
          <p:cNvSpPr>
            <a:spLocks noGrp="1"/>
          </p:cNvSpPr>
          <p:nvPr>
            <p:ph idx="1"/>
          </p:nvPr>
        </p:nvSpPr>
        <p:spPr>
          <a:xfrm>
            <a:off x="683568" y="1196752"/>
            <a:ext cx="8001000" cy="5544616"/>
          </a:xfrm>
        </p:spPr>
        <p:txBody>
          <a:bodyPr/>
          <a:lstStyle/>
          <a:p>
            <a:pPr marL="0" indent="0">
              <a:buNone/>
            </a:pPr>
            <a:r>
              <a:rPr lang="fr-FR" sz="1800" dirty="0" smtClean="0">
                <a:latin typeface="Courier New" pitchFamily="49" charset="0"/>
                <a:cs typeface="Courier New" pitchFamily="49" charset="0"/>
              </a:rPr>
              <a:t>&lt;H1&gt;Créer </a:t>
            </a:r>
            <a:r>
              <a:rPr lang="fr-FR" sz="1800" dirty="0">
                <a:latin typeface="Courier New" pitchFamily="49" charset="0"/>
                <a:cs typeface="Courier New" pitchFamily="49" charset="0"/>
              </a:rPr>
              <a:t>un utilisateur</a:t>
            </a:r>
            <a:r>
              <a:rPr lang="fr-FR" sz="1800" dirty="0" smtClean="0">
                <a:latin typeface="Courier New" pitchFamily="49" charset="0"/>
                <a:cs typeface="Courier New" pitchFamily="49" charset="0"/>
              </a:rPr>
              <a:t>&lt;/H1&gt;</a:t>
            </a:r>
            <a:br>
              <a:rPr lang="fr-FR" sz="1800" dirty="0" smtClean="0">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&lt;</a:t>
            </a:r>
            <a:r>
              <a:rPr lang="fr-FR" sz="1800" b="1" dirty="0" err="1">
                <a:solidFill>
                  <a:srgbClr val="FF0000"/>
                </a:solidFill>
                <a:latin typeface="Courier New" pitchFamily="49" charset="0"/>
                <a:cs typeface="Courier New" pitchFamily="49" charset="0"/>
              </a:rPr>
              <a:t>form</a:t>
            </a:r>
            <a:r>
              <a:rPr lang="fr-FR" sz="1800" b="1" dirty="0">
                <a:solidFill>
                  <a:srgbClr val="FF0000"/>
                </a:solidFill>
                <a:latin typeface="Courier New" pitchFamily="49" charset="0"/>
                <a:cs typeface="Courier New" pitchFamily="49" charset="0"/>
              </a:rPr>
              <a:t> action="</a:t>
            </a:r>
            <a:r>
              <a:rPr lang="fr-FR" sz="1800" b="1" dirty="0" err="1">
                <a:solidFill>
                  <a:srgbClr val="FF0000"/>
                </a:solidFill>
                <a:latin typeface="Courier New" pitchFamily="49" charset="0"/>
                <a:cs typeface="Courier New" pitchFamily="49" charset="0"/>
              </a:rPr>
              <a:t>ServletUsers</a:t>
            </a:r>
            <a:r>
              <a:rPr lang="fr-FR" sz="1800" b="1" dirty="0">
                <a:solidFill>
                  <a:srgbClr val="FF0000"/>
                </a:solidFill>
                <a:latin typeface="Courier New" pitchFamily="49" charset="0"/>
                <a:cs typeface="Courier New" pitchFamily="49" charset="0"/>
              </a:rPr>
              <a:t>" </a:t>
            </a:r>
            <a:r>
              <a:rPr lang="fr-FR" sz="1800" b="1" dirty="0" err="1">
                <a:solidFill>
                  <a:srgbClr val="FF0000"/>
                </a:solidFill>
                <a:latin typeface="Courier New" pitchFamily="49" charset="0"/>
                <a:cs typeface="Courier New" pitchFamily="49" charset="0"/>
              </a:rPr>
              <a:t>method</a:t>
            </a:r>
            <a:r>
              <a:rPr lang="fr-FR" sz="1800" b="1" dirty="0">
                <a:solidFill>
                  <a:srgbClr val="FF0000"/>
                </a:solidFill>
                <a:latin typeface="Courier New" pitchFamily="49" charset="0"/>
                <a:cs typeface="Courier New" pitchFamily="49" charset="0"/>
              </a:rPr>
              <a:t>="</a:t>
            </a:r>
            <a:r>
              <a:rPr lang="fr-FR" sz="1800" b="1" dirty="0" err="1">
                <a:solidFill>
                  <a:srgbClr val="FF0000"/>
                </a:solidFill>
                <a:latin typeface="Courier New" pitchFamily="49" charset="0"/>
                <a:cs typeface="Courier New" pitchFamily="49" charset="0"/>
              </a:rPr>
              <a:t>get</a:t>
            </a:r>
            <a:r>
              <a:rPr lang="fr-FR" sz="1800" b="1" dirty="0" smtClean="0">
                <a:solidFill>
                  <a:srgbClr val="FF0000"/>
                </a:solidFill>
                <a:latin typeface="Courier New" pitchFamily="49" charset="0"/>
                <a:cs typeface="Courier New" pitchFamily="49" charset="0"/>
              </a:rPr>
              <a:t>"&gt;</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Nom </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   &lt;</a:t>
            </a:r>
            <a:r>
              <a:rPr lang="fr-FR" sz="1800" dirty="0">
                <a:latin typeface="Courier New" pitchFamily="49" charset="0"/>
                <a:cs typeface="Courier New" pitchFamily="49" charset="0"/>
              </a:rPr>
              <a:t>input type="</a:t>
            </a:r>
            <a:r>
              <a:rPr lang="fr-FR" sz="1800" dirty="0" err="1">
                <a:latin typeface="Courier New" pitchFamily="49" charset="0"/>
                <a:cs typeface="Courier New" pitchFamily="49" charset="0"/>
              </a:rPr>
              <a:t>text</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name</a:t>
            </a:r>
            <a:r>
              <a:rPr lang="fr-FR" sz="1800" dirty="0">
                <a:latin typeface="Courier New" pitchFamily="49" charset="0"/>
                <a:cs typeface="Courier New" pitchFamily="49" charset="0"/>
              </a:rPr>
              <a:t>="nom"/&gt;&lt;</a:t>
            </a:r>
            <a:r>
              <a:rPr lang="fr-FR" sz="1800" dirty="0" err="1" smtClean="0">
                <a:latin typeface="Courier New" pitchFamily="49" charset="0"/>
                <a:cs typeface="Courier New" pitchFamily="49" charset="0"/>
              </a:rPr>
              <a:t>br</a:t>
            </a:r>
            <a:r>
              <a:rPr lang="fr-FR" sz="1800" dirty="0" smtClean="0">
                <a:latin typeface="Courier New" pitchFamily="49" charset="0"/>
                <a:cs typeface="Courier New" pitchFamily="49" charset="0"/>
              </a:rPr>
              <a:t>&gt;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Prénom </a:t>
            </a:r>
            <a:r>
              <a:rPr lang="fr-FR" sz="1800" dirty="0">
                <a:latin typeface="Courier New" pitchFamily="49" charset="0"/>
                <a:cs typeface="Courier New" pitchFamily="49" charset="0"/>
              </a:rPr>
              <a:t>: &lt;input type="</a:t>
            </a:r>
            <a:r>
              <a:rPr lang="fr-FR" sz="1800" dirty="0" err="1" smtClean="0">
                <a:latin typeface="Courier New" pitchFamily="49" charset="0"/>
                <a:cs typeface="Courier New" pitchFamily="49" charset="0"/>
              </a:rPr>
              <a:t>text</a:t>
            </a:r>
            <a:r>
              <a:rPr lang="fr-FR" sz="1800" dirty="0">
                <a:latin typeface="Courier New" pitchFamily="49" charset="0"/>
                <a:cs typeface="Courier New" pitchFamily="49" charset="0"/>
              </a:rPr>
              <a:t>"</a:t>
            </a: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name</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prenom</a:t>
            </a:r>
            <a:r>
              <a:rPr lang="fr-FR" sz="1800" dirty="0">
                <a:latin typeface="Courier New" pitchFamily="49" charset="0"/>
                <a:cs typeface="Courier New" pitchFamily="49" charset="0"/>
              </a:rPr>
              <a:t>"/&gt;&lt;</a:t>
            </a:r>
            <a:r>
              <a:rPr lang="fr-FR" sz="1800" dirty="0" err="1" smtClean="0">
                <a:latin typeface="Courier New" pitchFamily="49" charset="0"/>
                <a:cs typeface="Courier New" pitchFamily="49" charset="0"/>
              </a:rPr>
              <a:t>br</a:t>
            </a:r>
            <a:r>
              <a:rPr lang="fr-FR" sz="1800" dirty="0" smtClean="0">
                <a:latin typeface="Courier New" pitchFamily="49" charset="0"/>
                <a:cs typeface="Courier New" pitchFamily="49" charset="0"/>
              </a:rPr>
              <a:t>&gt;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Login </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 &lt;</a:t>
            </a:r>
            <a:r>
              <a:rPr lang="fr-FR" sz="1800" dirty="0">
                <a:latin typeface="Courier New" pitchFamily="49" charset="0"/>
                <a:cs typeface="Courier New" pitchFamily="49" charset="0"/>
              </a:rPr>
              <a:t>input type="</a:t>
            </a:r>
            <a:r>
              <a:rPr lang="fr-FR" sz="1800" dirty="0" err="1">
                <a:latin typeface="Courier New" pitchFamily="49" charset="0"/>
                <a:cs typeface="Courier New" pitchFamily="49" charset="0"/>
              </a:rPr>
              <a:t>text</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name</a:t>
            </a:r>
            <a:r>
              <a:rPr lang="fr-FR" sz="1800" dirty="0">
                <a:latin typeface="Courier New" pitchFamily="49" charset="0"/>
                <a:cs typeface="Courier New" pitchFamily="49" charset="0"/>
              </a:rPr>
              <a:t>="login"/&gt;&lt;</a:t>
            </a:r>
            <a:r>
              <a:rPr lang="fr-FR" sz="1800" dirty="0" err="1">
                <a:latin typeface="Courier New" pitchFamily="49" charset="0"/>
                <a:cs typeface="Courier New" pitchFamily="49" charset="0"/>
              </a:rPr>
              <a:t>br</a:t>
            </a:r>
            <a:r>
              <a:rPr lang="fr-FR" sz="1800" dirty="0" smtClean="0">
                <a:latin typeface="Courier New" pitchFamily="49" charset="0"/>
                <a:cs typeface="Courier New" pitchFamily="49" charset="0"/>
              </a:rPr>
              <a:t>&gt;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&lt;!-- </a:t>
            </a:r>
            <a:r>
              <a:rPr lang="fr-FR" sz="1800" dirty="0">
                <a:latin typeface="Courier New" pitchFamily="49" charset="0"/>
                <a:cs typeface="Courier New" pitchFamily="49" charset="0"/>
              </a:rPr>
              <a:t>Astuce pour passer des paramètres à une servlet </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depuis </a:t>
            </a:r>
            <a:r>
              <a:rPr lang="fr-FR" sz="1800" dirty="0">
                <a:latin typeface="Courier New" pitchFamily="49" charset="0"/>
                <a:cs typeface="Courier New" pitchFamily="49" charset="0"/>
              </a:rPr>
              <a:t>un formulaire JSP </a:t>
            </a:r>
            <a:r>
              <a:rPr lang="fr-FR" sz="1800" dirty="0" smtClean="0">
                <a:latin typeface="Courier New" pitchFamily="49" charset="0"/>
                <a:cs typeface="Courier New" pitchFamily="49" charset="0"/>
              </a:rPr>
              <a:t>!--&gt;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&lt;</a:t>
            </a:r>
            <a:r>
              <a:rPr lang="fr-FR" sz="1800" b="1" dirty="0">
                <a:solidFill>
                  <a:srgbClr val="FF0000"/>
                </a:solidFill>
                <a:latin typeface="Courier New" pitchFamily="49" charset="0"/>
                <a:cs typeface="Courier New" pitchFamily="49" charset="0"/>
              </a:rPr>
              <a:t>input type="</a:t>
            </a:r>
            <a:r>
              <a:rPr lang="fr-FR" sz="1800" b="1" dirty="0" err="1">
                <a:solidFill>
                  <a:srgbClr val="FF0000"/>
                </a:solidFill>
                <a:latin typeface="Courier New" pitchFamily="49" charset="0"/>
                <a:cs typeface="Courier New" pitchFamily="49" charset="0"/>
              </a:rPr>
              <a:t>hidden</a:t>
            </a:r>
            <a:r>
              <a:rPr lang="fr-FR" sz="1800" b="1" dirty="0">
                <a:solidFill>
                  <a:srgbClr val="FF0000"/>
                </a:solidFill>
                <a:latin typeface="Courier New" pitchFamily="49" charset="0"/>
                <a:cs typeface="Courier New" pitchFamily="49" charset="0"/>
              </a:rPr>
              <a:t>" </a:t>
            </a:r>
            <a:r>
              <a:rPr lang="fr-FR" sz="1800" b="1" dirty="0" err="1">
                <a:solidFill>
                  <a:srgbClr val="FF0000"/>
                </a:solidFill>
                <a:latin typeface="Courier New" pitchFamily="49" charset="0"/>
                <a:cs typeface="Courier New" pitchFamily="49" charset="0"/>
              </a:rPr>
              <a:t>name</a:t>
            </a:r>
            <a:r>
              <a:rPr lang="fr-FR" sz="1800" b="1" dirty="0">
                <a:solidFill>
                  <a:srgbClr val="FF0000"/>
                </a:solidFill>
                <a:latin typeface="Courier New" pitchFamily="49" charset="0"/>
                <a:cs typeface="Courier New" pitchFamily="49" charset="0"/>
              </a:rPr>
              <a:t>="action" </a:t>
            </a:r>
            <a:r>
              <a:rPr lang="fr-FR" sz="1800" b="1" dirty="0" smtClean="0">
                <a:solidFill>
                  <a:srgbClr val="FF0000"/>
                </a:solidFill>
                <a:latin typeface="Courier New" pitchFamily="49" charset="0"/>
                <a:cs typeface="Courier New" pitchFamily="49" charset="0"/>
              </a:rPr>
              <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                            value</a:t>
            </a:r>
            <a:r>
              <a:rPr lang="fr-FR" sz="1800" b="1" dirty="0">
                <a:solidFill>
                  <a:srgbClr val="FF0000"/>
                </a:solidFill>
                <a:latin typeface="Courier New" pitchFamily="49" charset="0"/>
                <a:cs typeface="Courier New" pitchFamily="49" charset="0"/>
              </a:rPr>
              <a:t>="</a:t>
            </a:r>
            <a:r>
              <a:rPr lang="fr-FR" sz="1800" b="1" dirty="0" err="1">
                <a:solidFill>
                  <a:srgbClr val="00B050"/>
                </a:solidFill>
                <a:latin typeface="Courier New" pitchFamily="49" charset="0"/>
                <a:cs typeface="Courier New" pitchFamily="49" charset="0"/>
              </a:rPr>
              <a:t>creerUnUtilisateur</a:t>
            </a:r>
            <a:r>
              <a:rPr lang="fr-FR" sz="1800" b="1" dirty="0" smtClean="0">
                <a:solidFill>
                  <a:srgbClr val="FF0000"/>
                </a:solidFill>
                <a:latin typeface="Courier New" pitchFamily="49" charset="0"/>
                <a:cs typeface="Courier New" pitchFamily="49" charset="0"/>
              </a:rPr>
              <a:t>"/&gt;</a:t>
            </a:r>
            <a:br>
              <a:rPr lang="fr-FR" sz="1800" b="1" dirty="0" smtClean="0">
                <a:solidFill>
                  <a:srgbClr val="FF0000"/>
                </a:solidFill>
                <a:latin typeface="Courier New" pitchFamily="49" charset="0"/>
                <a:cs typeface="Courier New" pitchFamily="49" charset="0"/>
              </a:rPr>
            </a:br>
            <a:r>
              <a:rPr lang="fr-FR" sz="1800" dirty="0" smtClean="0">
                <a:latin typeface="Courier New" pitchFamily="49" charset="0"/>
                <a:cs typeface="Courier New" pitchFamily="49" charset="0"/>
              </a:rPr>
              <a:t>    &lt;</a:t>
            </a:r>
            <a:r>
              <a:rPr lang="fr-FR" sz="1800" dirty="0">
                <a:latin typeface="Courier New" pitchFamily="49" charset="0"/>
                <a:cs typeface="Courier New" pitchFamily="49" charset="0"/>
              </a:rPr>
              <a:t>input </a:t>
            </a:r>
            <a:r>
              <a:rPr lang="fr-FR" sz="1800" b="1" dirty="0">
                <a:solidFill>
                  <a:srgbClr val="FF0000"/>
                </a:solidFill>
                <a:latin typeface="Courier New" pitchFamily="49" charset="0"/>
                <a:cs typeface="Courier New" pitchFamily="49" charset="0"/>
              </a:rPr>
              <a:t>type="</a:t>
            </a:r>
            <a:r>
              <a:rPr lang="fr-FR" sz="1800" b="1" dirty="0" err="1">
                <a:solidFill>
                  <a:srgbClr val="FF0000"/>
                </a:solidFill>
                <a:latin typeface="Courier New" pitchFamily="49" charset="0"/>
                <a:cs typeface="Courier New" pitchFamily="49" charset="0"/>
              </a:rPr>
              <a:t>submit</a:t>
            </a:r>
            <a:r>
              <a:rPr lang="fr-FR" sz="1800" b="1" dirty="0">
                <a:solidFill>
                  <a:srgbClr val="FF0000"/>
                </a:solidFill>
                <a:latin typeface="Courier New" pitchFamily="49" charset="0"/>
                <a:cs typeface="Courier New" pitchFamily="49" charset="0"/>
              </a:rPr>
              <a:t>" </a:t>
            </a:r>
            <a:r>
              <a:rPr lang="fr-FR" sz="1800" dirty="0">
                <a:latin typeface="Courier New" pitchFamily="49" charset="0"/>
                <a:cs typeface="Courier New" pitchFamily="49" charset="0"/>
              </a:rPr>
              <a:t>value="Créer l'utilisateur" </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name</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submit</a:t>
            </a:r>
            <a:r>
              <a:rPr lang="fr-FR" sz="1800" dirty="0">
                <a:latin typeface="Courier New" pitchFamily="49" charset="0"/>
                <a:cs typeface="Courier New" pitchFamily="49" charset="0"/>
              </a:rPr>
              <a:t>"/&gt;</a:t>
            </a:r>
          </a:p>
          <a:p>
            <a:pPr marL="0" indent="0">
              <a:buNone/>
            </a:pPr>
            <a:r>
              <a:rPr lang="fr-FR" sz="1800" dirty="0" smtClean="0">
                <a:latin typeface="Courier New" pitchFamily="49" charset="0"/>
                <a:cs typeface="Courier New" pitchFamily="49" charset="0"/>
              </a:rPr>
              <a:t>&lt;/</a:t>
            </a:r>
            <a:r>
              <a:rPr lang="fr-FR" sz="1800" dirty="0" err="1">
                <a:latin typeface="Courier New" pitchFamily="49" charset="0"/>
                <a:cs typeface="Courier New" pitchFamily="49" charset="0"/>
              </a:rPr>
              <a:t>form</a:t>
            </a:r>
            <a:r>
              <a:rPr lang="fr-FR" sz="1800" dirty="0">
                <a:latin typeface="Courier New" pitchFamily="49" charset="0"/>
                <a:cs typeface="Courier New" pitchFamily="49" charset="0"/>
              </a:rPr>
              <a:t>&gt;</a:t>
            </a:r>
          </a:p>
        </p:txBody>
      </p:sp>
    </p:spTree>
    <p:extLst>
      <p:ext uri="{BB962C8B-B14F-4D97-AF65-F5344CB8AC3E}">
        <p14:creationId xmlns:p14="http://schemas.microsoft.com/office/powerpoint/2010/main" val="3505132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 : la Servlet correspondante</a:t>
            </a:r>
            <a:endParaRPr lang="fr-FR" dirty="0"/>
          </a:p>
        </p:txBody>
      </p:sp>
      <p:sp>
        <p:nvSpPr>
          <p:cNvPr id="3" name="Espace réservé du contenu 2"/>
          <p:cNvSpPr>
            <a:spLocks noGrp="1"/>
          </p:cNvSpPr>
          <p:nvPr>
            <p:ph idx="1"/>
          </p:nvPr>
        </p:nvSpPr>
        <p:spPr>
          <a:xfrm>
            <a:off x="467544" y="1052736"/>
            <a:ext cx="8568952" cy="5544616"/>
          </a:xfrm>
        </p:spPr>
        <p:txBody>
          <a:bodyPr/>
          <a:lstStyle/>
          <a:p>
            <a:pPr marL="0" indent="0">
              <a:buNone/>
            </a:pP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WebServlet</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name</a:t>
            </a:r>
            <a:r>
              <a:rPr lang="fr-FR" sz="1800" dirty="0">
                <a:latin typeface="Courier New" pitchFamily="49" charset="0"/>
                <a:cs typeface="Courier New" pitchFamily="49" charset="0"/>
              </a:rPr>
              <a:t> = "</a:t>
            </a:r>
            <a:r>
              <a:rPr lang="fr-FR" sz="1800" dirty="0" err="1">
                <a:latin typeface="Courier New" pitchFamily="49" charset="0"/>
                <a:cs typeface="Courier New" pitchFamily="49" charset="0"/>
              </a:rPr>
              <a:t>ServletUsers</a:t>
            </a:r>
            <a:r>
              <a:rPr lang="fr-FR" sz="1800" dirty="0" smtClean="0">
                <a:latin typeface="Courier New" pitchFamily="49" charset="0"/>
                <a:cs typeface="Courier New" pitchFamily="49" charset="0"/>
              </a:rPr>
              <a:t>",</a:t>
            </a:r>
            <a:r>
              <a:rPr lang="fr-FR" sz="1800" dirty="0">
                <a:latin typeface="Courier New" pitchFamily="49" charset="0"/>
                <a:cs typeface="Courier New" pitchFamily="49" charset="0"/>
              </a:rPr>
              <a:t> </a:t>
            </a:r>
            <a:r>
              <a:rPr lang="fr-FR" sz="1800" dirty="0" err="1" smtClean="0">
                <a:latin typeface="Courier New" pitchFamily="49" charset="0"/>
                <a:cs typeface="Courier New" pitchFamily="49" charset="0"/>
              </a:rPr>
              <a:t>urlPatterns</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ServletUsers</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public </a:t>
            </a:r>
            <a:r>
              <a:rPr lang="fr-FR" sz="1800" dirty="0">
                <a:latin typeface="Courier New" pitchFamily="49" charset="0"/>
                <a:cs typeface="Courier New" pitchFamily="49" charset="0"/>
              </a:rPr>
              <a:t>class </a:t>
            </a:r>
            <a:r>
              <a:rPr lang="fr-FR" sz="1800" dirty="0" err="1">
                <a:latin typeface="Courier New" pitchFamily="49" charset="0"/>
                <a:cs typeface="Courier New" pitchFamily="49" charset="0"/>
              </a:rPr>
              <a:t>ServletUsers</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extends</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HttpServlet</a:t>
            </a:r>
            <a:r>
              <a:rPr lang="fr-FR" sz="1800" dirty="0">
                <a:latin typeface="Courier New" pitchFamily="49" charset="0"/>
                <a:cs typeface="Courier New" pitchFamily="49" charset="0"/>
              </a:rPr>
              <a:t> {</a:t>
            </a:r>
            <a:br>
              <a:rPr lang="fr-FR" sz="1800" dirty="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protected</a:t>
            </a:r>
            <a:r>
              <a:rPr lang="fr-FR" sz="1800" dirty="0" smtClean="0">
                <a:latin typeface="Courier New" pitchFamily="49" charset="0"/>
                <a:cs typeface="Courier New" pitchFamily="49" charset="0"/>
              </a:rPr>
              <a:t> </a:t>
            </a:r>
            <a:r>
              <a:rPr lang="fr-FR" sz="1800" dirty="0" err="1">
                <a:latin typeface="Courier New" pitchFamily="49" charset="0"/>
                <a:cs typeface="Courier New" pitchFamily="49" charset="0"/>
              </a:rPr>
              <a:t>void</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processRequest</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HttpServletRequest</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request</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HttpServletResponse</a:t>
            </a:r>
            <a:r>
              <a:rPr lang="fr-FR" sz="1800" dirty="0">
                <a:latin typeface="Courier New" pitchFamily="49" charset="0"/>
                <a:cs typeface="Courier New" pitchFamily="49" charset="0"/>
              </a:rPr>
              <a:t> </a:t>
            </a:r>
            <a:r>
              <a:rPr lang="fr-FR" sz="1800" dirty="0" err="1" smtClean="0">
                <a:latin typeface="Courier New" pitchFamily="49" charset="0"/>
                <a:cs typeface="Courier New" pitchFamily="49" charset="0"/>
              </a:rPr>
              <a:t>response</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throws</a:t>
            </a:r>
            <a:r>
              <a:rPr lang="fr-FR" sz="1800" dirty="0" smtClean="0">
                <a:latin typeface="Courier New" pitchFamily="49" charset="0"/>
                <a:cs typeface="Courier New" pitchFamily="49" charset="0"/>
              </a:rPr>
              <a:t> </a:t>
            </a:r>
            <a:r>
              <a:rPr lang="fr-FR" sz="1800" dirty="0" err="1">
                <a:latin typeface="Courier New" pitchFamily="49" charset="0"/>
                <a:cs typeface="Courier New" pitchFamily="49" charset="0"/>
              </a:rPr>
              <a:t>ServletException</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IOException</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 </a:t>
            </a:r>
            <a:r>
              <a:rPr lang="fr-FR" sz="1800" dirty="0">
                <a:latin typeface="Courier New" pitchFamily="49" charset="0"/>
                <a:cs typeface="Courier New" pitchFamily="49" charset="0"/>
              </a:rPr>
              <a:t>Pratique pour décider de l'action à </a:t>
            </a:r>
            <a:r>
              <a:rPr lang="fr-FR" sz="1800" dirty="0" smtClean="0">
                <a:latin typeface="Courier New" pitchFamily="49" charset="0"/>
                <a:cs typeface="Courier New" pitchFamily="49" charset="0"/>
              </a:rPr>
              <a:t>faire</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String </a:t>
            </a:r>
            <a:r>
              <a:rPr lang="fr-FR" sz="1800" dirty="0">
                <a:latin typeface="Courier New" pitchFamily="49" charset="0"/>
                <a:cs typeface="Courier New" pitchFamily="49" charset="0"/>
              </a:rPr>
              <a:t>action = </a:t>
            </a:r>
            <a:r>
              <a:rPr lang="fr-FR" sz="1800" dirty="0" err="1">
                <a:latin typeface="Courier New" pitchFamily="49" charset="0"/>
                <a:cs typeface="Courier New" pitchFamily="49" charset="0"/>
              </a:rPr>
              <a:t>request.getParameter</a:t>
            </a:r>
            <a:r>
              <a:rPr lang="fr-FR" sz="1800" dirty="0">
                <a:latin typeface="Courier New" pitchFamily="49" charset="0"/>
                <a:cs typeface="Courier New" pitchFamily="49" charset="0"/>
              </a:rPr>
              <a:t>("action</a:t>
            </a:r>
            <a:r>
              <a:rPr lang="fr-FR" sz="1800" dirty="0" smtClean="0">
                <a:latin typeface="Courier New" pitchFamily="49" charset="0"/>
                <a:cs typeface="Courier New" pitchFamily="49" charset="0"/>
              </a:rPr>
              <a:t>");</a:t>
            </a:r>
          </a:p>
          <a:p>
            <a:pPr marL="0" indent="0">
              <a:buNone/>
            </a:pPr>
            <a:r>
              <a:rPr lang="fr-FR" sz="1800" dirty="0" smtClean="0">
                <a:latin typeface="Courier New" pitchFamily="49" charset="0"/>
                <a:cs typeface="Courier New" pitchFamily="49" charset="0"/>
              </a:rPr>
              <a:t>        if </a:t>
            </a:r>
            <a:r>
              <a:rPr lang="fr-FR" sz="1800" dirty="0">
                <a:latin typeface="Courier New" pitchFamily="49" charset="0"/>
                <a:cs typeface="Courier New" pitchFamily="49" charset="0"/>
              </a:rPr>
              <a:t>(action != </a:t>
            </a:r>
            <a:r>
              <a:rPr lang="fr-FR" sz="1800" dirty="0" err="1">
                <a:latin typeface="Courier New" pitchFamily="49" charset="0"/>
                <a:cs typeface="Courier New" pitchFamily="49" charset="0"/>
              </a:rPr>
              <a:t>null</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if </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action.equals</a:t>
            </a:r>
            <a:r>
              <a:rPr lang="fr-FR" sz="1800" dirty="0" smtClean="0">
                <a:latin typeface="Courier New" pitchFamily="49" charset="0"/>
                <a:cs typeface="Courier New" pitchFamily="49" charset="0"/>
              </a:rPr>
              <a:t>("</a:t>
            </a:r>
            <a:r>
              <a:rPr lang="fr-FR" sz="1800" b="1" dirty="0">
                <a:solidFill>
                  <a:srgbClr val="00B050"/>
                </a:solidFill>
                <a:latin typeface="Courier New" pitchFamily="49" charset="0"/>
                <a:cs typeface="Courier New" pitchFamily="49" charset="0"/>
              </a:rPr>
              <a:t> </a:t>
            </a:r>
            <a:r>
              <a:rPr lang="fr-FR" sz="1800" b="1" dirty="0" err="1">
                <a:solidFill>
                  <a:srgbClr val="00B050"/>
                </a:solidFill>
                <a:latin typeface="Courier New" pitchFamily="49" charset="0"/>
                <a:cs typeface="Courier New" pitchFamily="49" charset="0"/>
              </a:rPr>
              <a:t>creerUnUtilisateur</a:t>
            </a:r>
            <a:r>
              <a:rPr lang="fr-FR" sz="1800" b="1" dirty="0">
                <a:solidFill>
                  <a:srgbClr val="00B050"/>
                </a:solidFill>
                <a:latin typeface="Courier New" pitchFamily="49" charset="0"/>
                <a:cs typeface="Courier New" pitchFamily="49" charset="0"/>
              </a:rPr>
              <a:t> </a:t>
            </a:r>
            <a:r>
              <a:rPr lang="fr-FR" sz="1800" dirty="0" smtClean="0">
                <a:latin typeface="Courier New" pitchFamily="49" charset="0"/>
                <a:cs typeface="Courier New" pitchFamily="49" charset="0"/>
              </a:rPr>
              <a:t>"))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  // Ici traiter les paramètres, créer un </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               // utilisateur, renvoyer la nouvelle liste des </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               // utilisateurs vers une page JSP.</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 </a:t>
            </a:r>
            <a:r>
              <a:rPr lang="fr-FR" sz="1800" dirty="0" err="1" smtClean="0">
                <a:latin typeface="Courier New" pitchFamily="49" charset="0"/>
                <a:cs typeface="Courier New" pitchFamily="49" charset="0"/>
              </a:rPr>
              <a:t>else</a:t>
            </a:r>
            <a:r>
              <a:rPr lang="fr-FR" sz="1800" dirty="0" smtClean="0">
                <a:latin typeface="Courier New" pitchFamily="49" charset="0"/>
                <a:cs typeface="Courier New" pitchFamily="49" charset="0"/>
              </a:rPr>
              <a:t> if </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action.equals</a:t>
            </a:r>
            <a:r>
              <a:rPr lang="fr-FR" sz="1800" dirty="0">
                <a:latin typeface="Courier New" pitchFamily="49" charset="0"/>
                <a:cs typeface="Courier New" pitchFamily="49" charset="0"/>
              </a:rPr>
              <a:t>("</a:t>
            </a:r>
            <a:r>
              <a:rPr lang="fr-FR" sz="1800" b="1" dirty="0">
                <a:solidFill>
                  <a:srgbClr val="00B050"/>
                </a:solidFill>
                <a:latin typeface="Courier New" pitchFamily="49" charset="0"/>
                <a:cs typeface="Courier New" pitchFamily="49" charset="0"/>
              </a:rPr>
              <a:t> </a:t>
            </a:r>
            <a:r>
              <a:rPr lang="fr-FR" sz="1800" b="1" dirty="0" err="1" smtClean="0">
                <a:solidFill>
                  <a:srgbClr val="00B050"/>
                </a:solidFill>
                <a:latin typeface="Courier New" pitchFamily="49" charset="0"/>
                <a:cs typeface="Courier New" pitchFamily="49" charset="0"/>
              </a:rPr>
              <a:t>deleteUtilisateur</a:t>
            </a:r>
            <a:r>
              <a:rPr lang="fr-FR" sz="1800" dirty="0" smtClean="0">
                <a:latin typeface="Courier New" pitchFamily="49" charset="0"/>
                <a:cs typeface="Courier New" pitchFamily="49" charset="0"/>
              </a:rPr>
              <a:t>"))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p>
          <a:p>
            <a:pPr marL="0" indent="0">
              <a:buNone/>
            </a:pP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a:r>
            <a:br>
              <a:rPr lang="fr-FR" sz="1800" dirty="0">
                <a:latin typeface="Courier New" pitchFamily="49" charset="0"/>
                <a:cs typeface="Courier New" pitchFamily="49" charset="0"/>
              </a:rPr>
            </a:br>
            <a:endParaRPr lang="fr-FR" sz="1800" dirty="0">
              <a:latin typeface="Courier New" pitchFamily="49" charset="0"/>
              <a:cs typeface="Courier New" pitchFamily="49" charset="0"/>
            </a:endParaRPr>
          </a:p>
        </p:txBody>
      </p:sp>
    </p:spTree>
    <p:extLst>
      <p:ext uri="{BB962C8B-B14F-4D97-AF65-F5344CB8AC3E}">
        <p14:creationId xmlns:p14="http://schemas.microsoft.com/office/powerpoint/2010/main" val="10160628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Exemple : la Servlet </a:t>
            </a:r>
            <a:r>
              <a:rPr lang="fr-FR" dirty="0" smtClean="0"/>
              <a:t>correspondante (1)</a:t>
            </a:r>
            <a:endParaRPr lang="fr-FR" dirty="0"/>
          </a:p>
        </p:txBody>
      </p:sp>
      <p:sp>
        <p:nvSpPr>
          <p:cNvPr id="3" name="Espace réservé du contenu 2"/>
          <p:cNvSpPr>
            <a:spLocks noGrp="1"/>
          </p:cNvSpPr>
          <p:nvPr>
            <p:ph idx="1"/>
          </p:nvPr>
        </p:nvSpPr>
        <p:spPr>
          <a:xfrm>
            <a:off x="539552" y="1052736"/>
            <a:ext cx="8604448" cy="5688632"/>
          </a:xfrm>
        </p:spPr>
        <p:txBody>
          <a:bodyPr/>
          <a:lstStyle/>
          <a:p>
            <a:pPr marL="0" indent="0">
              <a:buNone/>
            </a:pPr>
            <a:r>
              <a:rPr lang="fr-FR" sz="1600" b="1" dirty="0" smtClean="0">
                <a:solidFill>
                  <a:srgbClr val="00B050"/>
                </a:solidFill>
                <a:latin typeface="Courier New" pitchFamily="49" charset="0"/>
                <a:cs typeface="Courier New" pitchFamily="49" charset="0"/>
              </a:rPr>
              <a:t>// on est dans le cas où on veut ajouter un utilisateur…</a:t>
            </a:r>
            <a:br>
              <a:rPr lang="fr-FR" sz="1600" b="1" dirty="0" smtClean="0">
                <a:solidFill>
                  <a:srgbClr val="00B050"/>
                </a:solidFill>
                <a:latin typeface="Courier New" pitchFamily="49" charset="0"/>
                <a:cs typeface="Courier New" pitchFamily="49" charset="0"/>
              </a:rPr>
            </a:br>
            <a:r>
              <a:rPr lang="fr-FR" sz="1600" b="1" dirty="0" smtClean="0">
                <a:solidFill>
                  <a:srgbClr val="00B050"/>
                </a:solidFill>
                <a:latin typeface="Courier New" pitchFamily="49" charset="0"/>
                <a:cs typeface="Courier New" pitchFamily="49" charset="0"/>
              </a:rPr>
              <a:t>// récupération des données du formulaire</a:t>
            </a:r>
            <a:br>
              <a:rPr lang="fr-FR" sz="1600" b="1" dirty="0" smtClean="0">
                <a:solidFill>
                  <a:srgbClr val="00B050"/>
                </a:solidFill>
                <a:latin typeface="Courier New" pitchFamily="49" charset="0"/>
                <a:cs typeface="Courier New" pitchFamily="49" charset="0"/>
              </a:rPr>
            </a:br>
            <a:r>
              <a:rPr lang="fr-FR" sz="1600" b="1" dirty="0" smtClean="0">
                <a:solidFill>
                  <a:srgbClr val="00B050"/>
                </a:solidFill>
                <a:latin typeface="Courier New" pitchFamily="49" charset="0"/>
                <a:cs typeface="Courier New" pitchFamily="49" charset="0"/>
              </a:rPr>
              <a:t>String </a:t>
            </a:r>
            <a:r>
              <a:rPr lang="fr-FR" sz="1600" b="1" dirty="0">
                <a:solidFill>
                  <a:srgbClr val="00B050"/>
                </a:solidFill>
                <a:latin typeface="Courier New" pitchFamily="49" charset="0"/>
                <a:cs typeface="Courier New" pitchFamily="49" charset="0"/>
              </a:rPr>
              <a:t>nom = </a:t>
            </a:r>
            <a:r>
              <a:rPr lang="fr-FR" sz="1600" b="1" dirty="0" err="1">
                <a:solidFill>
                  <a:srgbClr val="00B050"/>
                </a:solidFill>
                <a:latin typeface="Courier New" pitchFamily="49" charset="0"/>
                <a:cs typeface="Courier New" pitchFamily="49" charset="0"/>
              </a:rPr>
              <a:t>request.getParameter</a:t>
            </a:r>
            <a:r>
              <a:rPr lang="fr-FR" sz="1600" b="1" dirty="0">
                <a:solidFill>
                  <a:srgbClr val="00B050"/>
                </a:solidFill>
                <a:latin typeface="Courier New" pitchFamily="49" charset="0"/>
                <a:cs typeface="Courier New" pitchFamily="49" charset="0"/>
              </a:rPr>
              <a:t>("nom</a:t>
            </a:r>
            <a:r>
              <a:rPr lang="fr-FR" sz="1600" b="1" dirty="0" smtClean="0">
                <a:solidFill>
                  <a:srgbClr val="00B050"/>
                </a:solidFill>
                <a:latin typeface="Courier New" pitchFamily="49" charset="0"/>
                <a:cs typeface="Courier New" pitchFamily="49" charset="0"/>
              </a:rPr>
              <a:t>");</a:t>
            </a:r>
            <a:br>
              <a:rPr lang="fr-FR" sz="1600" b="1" dirty="0" smtClean="0">
                <a:solidFill>
                  <a:srgbClr val="00B050"/>
                </a:solidFill>
                <a:latin typeface="Courier New" pitchFamily="49" charset="0"/>
                <a:cs typeface="Courier New" pitchFamily="49" charset="0"/>
              </a:rPr>
            </a:br>
            <a:r>
              <a:rPr lang="fr-FR" sz="1600" b="1" dirty="0" smtClean="0">
                <a:solidFill>
                  <a:srgbClr val="00B050"/>
                </a:solidFill>
                <a:latin typeface="Courier New" pitchFamily="49" charset="0"/>
                <a:cs typeface="Courier New" pitchFamily="49" charset="0"/>
              </a:rPr>
              <a:t>String </a:t>
            </a:r>
            <a:r>
              <a:rPr lang="fr-FR" sz="1600" b="1" dirty="0" err="1">
                <a:solidFill>
                  <a:srgbClr val="00B050"/>
                </a:solidFill>
                <a:latin typeface="Courier New" pitchFamily="49" charset="0"/>
                <a:cs typeface="Courier New" pitchFamily="49" charset="0"/>
              </a:rPr>
              <a:t>prenom</a:t>
            </a:r>
            <a:r>
              <a:rPr lang="fr-FR" sz="1600" b="1" dirty="0">
                <a:solidFill>
                  <a:srgbClr val="00B050"/>
                </a:solidFill>
                <a:latin typeface="Courier New" pitchFamily="49" charset="0"/>
                <a:cs typeface="Courier New" pitchFamily="49" charset="0"/>
              </a:rPr>
              <a:t> = </a:t>
            </a:r>
            <a:r>
              <a:rPr lang="fr-FR" sz="1600" b="1" dirty="0" err="1">
                <a:solidFill>
                  <a:srgbClr val="00B050"/>
                </a:solidFill>
                <a:latin typeface="Courier New" pitchFamily="49" charset="0"/>
                <a:cs typeface="Courier New" pitchFamily="49" charset="0"/>
              </a:rPr>
              <a:t>request.getParameter</a:t>
            </a:r>
            <a:r>
              <a:rPr lang="fr-FR" sz="1600" b="1" dirty="0">
                <a:solidFill>
                  <a:srgbClr val="00B050"/>
                </a:solidFill>
                <a:latin typeface="Courier New" pitchFamily="49" charset="0"/>
                <a:cs typeface="Courier New" pitchFamily="49" charset="0"/>
              </a:rPr>
              <a:t>("</a:t>
            </a:r>
            <a:r>
              <a:rPr lang="fr-FR" sz="1600" b="1" dirty="0" err="1">
                <a:solidFill>
                  <a:srgbClr val="00B050"/>
                </a:solidFill>
                <a:latin typeface="Courier New" pitchFamily="49" charset="0"/>
                <a:cs typeface="Courier New" pitchFamily="49" charset="0"/>
              </a:rPr>
              <a:t>prenom</a:t>
            </a:r>
            <a:r>
              <a:rPr lang="fr-FR" sz="1600" b="1" dirty="0" smtClean="0">
                <a:solidFill>
                  <a:srgbClr val="00B050"/>
                </a:solidFill>
                <a:latin typeface="Courier New" pitchFamily="49" charset="0"/>
                <a:cs typeface="Courier New" pitchFamily="49" charset="0"/>
              </a:rPr>
              <a:t>");</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on suppose qu’on a un objet qui sait gérer la BD des utilisateurs</a:t>
            </a:r>
            <a:br>
              <a:rPr lang="fr-FR" sz="1600" dirty="0" smtClean="0">
                <a:latin typeface="Courier New" pitchFamily="49" charset="0"/>
                <a:cs typeface="Courier New" pitchFamily="49" charset="0"/>
              </a:rPr>
            </a:br>
            <a:r>
              <a:rPr lang="fr-FR" sz="1600" dirty="0" err="1" smtClean="0">
                <a:latin typeface="Courier New" pitchFamily="49" charset="0"/>
                <a:cs typeface="Courier New" pitchFamily="49" charset="0"/>
              </a:rPr>
              <a:t>userManager.add</a:t>
            </a:r>
            <a:r>
              <a:rPr lang="fr-FR" sz="1600" dirty="0" smtClean="0">
                <a:latin typeface="Courier New" pitchFamily="49" charset="0"/>
                <a:cs typeface="Courier New" pitchFamily="49" charset="0"/>
              </a:rPr>
              <a:t>(nom, </a:t>
            </a:r>
            <a:r>
              <a:rPr lang="fr-FR" sz="1600" dirty="0" err="1" smtClean="0">
                <a:latin typeface="Courier New" pitchFamily="49" charset="0"/>
                <a:cs typeface="Courier New" pitchFamily="49" charset="0"/>
              </a:rPr>
              <a:t>prenom</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On récupère la liste des utilisateurs avec le nouvel utilisateur</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Collection&lt;User</a:t>
            </a:r>
            <a:r>
              <a:rPr lang="fr-FR" sz="1600" dirty="0">
                <a:latin typeface="Courier New" pitchFamily="49" charset="0"/>
                <a:cs typeface="Courier New" pitchFamily="49" charset="0"/>
              </a:rPr>
              <a:t>&gt; liste = </a:t>
            </a:r>
            <a:r>
              <a:rPr lang="fr-FR" sz="1600" dirty="0" err="1" smtClean="0">
                <a:latin typeface="Courier New" pitchFamily="49" charset="0"/>
                <a:cs typeface="Courier New" pitchFamily="49" charset="0"/>
              </a:rPr>
              <a:t>userManager.getUsers</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b="1" dirty="0" smtClean="0">
                <a:solidFill>
                  <a:srgbClr val="0070C0"/>
                </a:solidFill>
                <a:latin typeface="Courier New" pitchFamily="49" charset="0"/>
                <a:cs typeface="Courier New" pitchFamily="49" charset="0"/>
              </a:rPr>
              <a:t>// On va mettre dans la requête HTTP la liste obtenue</a:t>
            </a:r>
            <a:br>
              <a:rPr lang="fr-FR" sz="1600" b="1" dirty="0" smtClean="0">
                <a:solidFill>
                  <a:srgbClr val="0070C0"/>
                </a:solidFill>
                <a:latin typeface="Courier New" pitchFamily="49" charset="0"/>
                <a:cs typeface="Courier New" pitchFamily="49" charset="0"/>
              </a:rPr>
            </a:br>
            <a:r>
              <a:rPr lang="fr-FR" sz="1600" b="1" dirty="0" err="1">
                <a:solidFill>
                  <a:srgbClr val="0070C0"/>
                </a:solidFill>
                <a:latin typeface="Courier New" pitchFamily="49" charset="0"/>
                <a:cs typeface="Courier New" pitchFamily="49" charset="0"/>
              </a:rPr>
              <a:t>request.setAttribute</a:t>
            </a:r>
            <a:r>
              <a:rPr lang="fr-FR" sz="1600" b="1" dirty="0">
                <a:solidFill>
                  <a:srgbClr val="0070C0"/>
                </a:solidFill>
                <a:latin typeface="Courier New" pitchFamily="49" charset="0"/>
                <a:cs typeface="Courier New" pitchFamily="49" charset="0"/>
              </a:rPr>
              <a:t>("</a:t>
            </a:r>
            <a:r>
              <a:rPr lang="fr-FR" sz="1600" b="1" dirty="0" err="1">
                <a:solidFill>
                  <a:srgbClr val="0070C0"/>
                </a:solidFill>
                <a:latin typeface="Courier New" pitchFamily="49" charset="0"/>
                <a:cs typeface="Courier New" pitchFamily="49" charset="0"/>
              </a:rPr>
              <a:t>listeDesUsers</a:t>
            </a:r>
            <a:r>
              <a:rPr lang="fr-FR" sz="1600" b="1" dirty="0">
                <a:solidFill>
                  <a:srgbClr val="0070C0"/>
                </a:solidFill>
                <a:latin typeface="Courier New" pitchFamily="49" charset="0"/>
                <a:cs typeface="Courier New" pitchFamily="49" charset="0"/>
              </a:rPr>
              <a:t>", liste</a:t>
            </a:r>
            <a:r>
              <a:rPr lang="fr-FR" sz="1600" b="1" dirty="0" smtClean="0">
                <a:solidFill>
                  <a:srgbClr val="0070C0"/>
                </a:solidFill>
                <a:latin typeface="Courier New" pitchFamily="49" charset="0"/>
                <a:cs typeface="Courier New" pitchFamily="49" charset="0"/>
              </a:rPr>
              <a:t>);</a:t>
            </a:r>
          </a:p>
          <a:p>
            <a:pPr marL="0" indent="0">
              <a:buNone/>
            </a:pPr>
            <a:r>
              <a:rPr lang="fr-FR" sz="1600" b="1" dirty="0" smtClean="0">
                <a:solidFill>
                  <a:srgbClr val="FF0000"/>
                </a:solidFill>
                <a:latin typeface="Courier New" pitchFamily="49" charset="0"/>
                <a:cs typeface="Courier New" pitchFamily="49" charset="0"/>
              </a:rPr>
              <a:t>// Et on </a:t>
            </a:r>
            <a:r>
              <a:rPr lang="fr-FR" sz="1600" b="1" dirty="0" err="1" smtClean="0">
                <a:solidFill>
                  <a:srgbClr val="FF0000"/>
                </a:solidFill>
                <a:latin typeface="Courier New" pitchFamily="49" charset="0"/>
                <a:cs typeface="Courier New" pitchFamily="49" charset="0"/>
              </a:rPr>
              <a:t>forwarde</a:t>
            </a:r>
            <a:r>
              <a:rPr lang="fr-FR" sz="1600" b="1" dirty="0" smtClean="0">
                <a:solidFill>
                  <a:srgbClr val="FF0000"/>
                </a:solidFill>
                <a:latin typeface="Courier New" pitchFamily="49" charset="0"/>
                <a:cs typeface="Courier New" pitchFamily="49" charset="0"/>
              </a:rPr>
              <a:t> la requête vers une JSP pour affichage</a:t>
            </a:r>
            <a:br>
              <a:rPr lang="fr-FR" sz="1600" b="1" dirty="0" smtClean="0">
                <a:solidFill>
                  <a:srgbClr val="FF0000"/>
                </a:solidFill>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 On passe aussi un paramètre à la JSP + un message de feedback</a:t>
            </a:r>
            <a:br>
              <a:rPr lang="fr-FR" sz="1600" b="1" dirty="0" smtClean="0">
                <a:solidFill>
                  <a:srgbClr val="FF0000"/>
                </a:solidFill>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String </a:t>
            </a:r>
            <a:r>
              <a:rPr lang="fr-FR" sz="1600" b="1" dirty="0" err="1" smtClean="0">
                <a:solidFill>
                  <a:srgbClr val="FF0000"/>
                </a:solidFill>
                <a:latin typeface="Courier New" pitchFamily="49" charset="0"/>
                <a:cs typeface="Courier New" pitchFamily="49" charset="0"/>
              </a:rPr>
              <a:t>forwardTo</a:t>
            </a:r>
            <a:r>
              <a:rPr lang="fr-FR" sz="1600" b="1" dirty="0" smtClean="0">
                <a:solidFill>
                  <a:srgbClr val="FF0000"/>
                </a:solidFill>
                <a:latin typeface="Courier New" pitchFamily="49" charset="0"/>
                <a:cs typeface="Courier New" pitchFamily="49" charset="0"/>
              </a:rPr>
              <a:t> </a:t>
            </a:r>
            <a:r>
              <a:rPr lang="fr-FR" sz="1600" b="1" dirty="0">
                <a:solidFill>
                  <a:srgbClr val="FF0000"/>
                </a:solidFill>
                <a:latin typeface="Courier New" pitchFamily="49" charset="0"/>
                <a:cs typeface="Courier New" pitchFamily="49" charset="0"/>
              </a:rPr>
              <a:t>= "</a:t>
            </a:r>
            <a:r>
              <a:rPr lang="fr-FR" sz="1600" b="1" dirty="0" err="1" smtClean="0">
                <a:solidFill>
                  <a:srgbClr val="FF0000"/>
                </a:solidFill>
                <a:latin typeface="Courier New" pitchFamily="49" charset="0"/>
                <a:cs typeface="Courier New" pitchFamily="49" charset="0"/>
              </a:rPr>
              <a:t>index.jsp?action</a:t>
            </a:r>
            <a:r>
              <a:rPr lang="fr-FR" sz="1600" b="1" dirty="0" smtClean="0">
                <a:solidFill>
                  <a:srgbClr val="FF0000"/>
                </a:solidFill>
                <a:latin typeface="Courier New" pitchFamily="49" charset="0"/>
                <a:cs typeface="Courier New" pitchFamily="49" charset="0"/>
              </a:rPr>
              <a:t>=</a:t>
            </a:r>
            <a:r>
              <a:rPr lang="fr-FR" sz="1600" b="1" dirty="0" err="1" smtClean="0">
                <a:solidFill>
                  <a:srgbClr val="FF0000"/>
                </a:solidFill>
                <a:latin typeface="Courier New" pitchFamily="49" charset="0"/>
                <a:cs typeface="Courier New" pitchFamily="49" charset="0"/>
              </a:rPr>
              <a:t>listerLesUtilisateurs</a:t>
            </a:r>
            <a:r>
              <a:rPr lang="fr-FR" sz="1600" b="1" dirty="0">
                <a:solidFill>
                  <a:srgbClr val="FF0000"/>
                </a:solidFill>
                <a:latin typeface="Courier New" pitchFamily="49" charset="0"/>
                <a:cs typeface="Courier New" pitchFamily="49" charset="0"/>
              </a:rPr>
              <a:t>";</a:t>
            </a:r>
            <a:r>
              <a:rPr lang="fr-FR" sz="1600" b="1" dirty="0" smtClean="0">
                <a:solidFill>
                  <a:srgbClr val="FF0000"/>
                </a:solidFill>
                <a:latin typeface="Courier New" pitchFamily="49" charset="0"/>
                <a:cs typeface="Courier New" pitchFamily="49" charset="0"/>
              </a:rPr>
              <a:t/>
            </a:r>
            <a:br>
              <a:rPr lang="fr-FR" sz="1600" b="1" dirty="0" smtClean="0">
                <a:solidFill>
                  <a:srgbClr val="FF0000"/>
                </a:solidFill>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String message </a:t>
            </a:r>
            <a:r>
              <a:rPr lang="fr-FR" sz="1600" b="1" dirty="0">
                <a:solidFill>
                  <a:srgbClr val="FF0000"/>
                </a:solidFill>
                <a:latin typeface="Courier New" pitchFamily="49" charset="0"/>
                <a:cs typeface="Courier New" pitchFamily="49" charset="0"/>
              </a:rPr>
              <a:t>= "</a:t>
            </a:r>
            <a:r>
              <a:rPr lang="fr-FR" sz="1600" b="1" dirty="0" smtClean="0">
                <a:solidFill>
                  <a:srgbClr val="FF0000"/>
                </a:solidFill>
                <a:latin typeface="Courier New" pitchFamily="49" charset="0"/>
                <a:cs typeface="Courier New" pitchFamily="49" charset="0"/>
              </a:rPr>
              <a:t>Utilisateur ajouté</a:t>
            </a:r>
            <a:r>
              <a:rPr lang="fr-FR" sz="1600" b="1" dirty="0">
                <a:solidFill>
                  <a:srgbClr val="FF0000"/>
                </a:solidFill>
                <a:latin typeface="Courier New" pitchFamily="49" charset="0"/>
                <a:cs typeface="Courier New" pitchFamily="49" charset="0"/>
              </a:rPr>
              <a:t>"</a:t>
            </a:r>
            <a:r>
              <a:rPr lang="fr-FR" sz="1600" b="1" dirty="0" smtClean="0">
                <a:solidFill>
                  <a:srgbClr val="FF0000"/>
                </a:solidFill>
                <a:latin typeface="Courier New" pitchFamily="49" charset="0"/>
                <a:cs typeface="Courier New" pitchFamily="49" charset="0"/>
              </a:rPr>
              <a:t>;</a:t>
            </a:r>
            <a:br>
              <a:rPr lang="fr-FR" sz="1600" b="1" dirty="0" smtClean="0">
                <a:solidFill>
                  <a:srgbClr val="FF0000"/>
                </a:solidFill>
                <a:latin typeface="Courier New" pitchFamily="49" charset="0"/>
                <a:cs typeface="Courier New" pitchFamily="49" charset="0"/>
              </a:rPr>
            </a:br>
            <a:r>
              <a:rPr lang="fr-FR" sz="1600" b="1" dirty="0" err="1" smtClean="0">
                <a:solidFill>
                  <a:srgbClr val="FF0000"/>
                </a:solidFill>
                <a:latin typeface="Courier New" pitchFamily="49" charset="0"/>
                <a:cs typeface="Courier New" pitchFamily="49" charset="0"/>
              </a:rPr>
              <a:t>RequestDispatcher</a:t>
            </a:r>
            <a:r>
              <a:rPr lang="fr-FR" sz="1600" b="1" dirty="0" smtClean="0">
                <a:solidFill>
                  <a:srgbClr val="FF0000"/>
                </a:solidFill>
                <a:latin typeface="Courier New" pitchFamily="49" charset="0"/>
                <a:cs typeface="Courier New" pitchFamily="49" charset="0"/>
              </a:rPr>
              <a:t> </a:t>
            </a:r>
            <a:r>
              <a:rPr lang="fr-FR" sz="1600" b="1" dirty="0" err="1">
                <a:solidFill>
                  <a:srgbClr val="FF0000"/>
                </a:solidFill>
                <a:latin typeface="Courier New" pitchFamily="49" charset="0"/>
                <a:cs typeface="Courier New" pitchFamily="49" charset="0"/>
              </a:rPr>
              <a:t>dp</a:t>
            </a:r>
            <a:r>
              <a:rPr lang="fr-FR" sz="1600" b="1" dirty="0">
                <a:solidFill>
                  <a:srgbClr val="FF0000"/>
                </a:solidFill>
                <a:latin typeface="Courier New" pitchFamily="49" charset="0"/>
                <a:cs typeface="Courier New" pitchFamily="49" charset="0"/>
              </a:rPr>
              <a:t> = </a:t>
            </a:r>
            <a:r>
              <a:rPr lang="fr-FR" sz="1600" b="1" dirty="0" err="1">
                <a:solidFill>
                  <a:srgbClr val="FF0000"/>
                </a:solidFill>
                <a:latin typeface="Courier New" pitchFamily="49" charset="0"/>
                <a:cs typeface="Courier New" pitchFamily="49" charset="0"/>
              </a:rPr>
              <a:t>request.getRequestDispatcher</a:t>
            </a:r>
            <a:r>
              <a:rPr lang="fr-FR" sz="1600" b="1" dirty="0">
                <a:solidFill>
                  <a:srgbClr val="FF0000"/>
                </a:solidFill>
                <a:latin typeface="Courier New" pitchFamily="49" charset="0"/>
                <a:cs typeface="Courier New" pitchFamily="49" charset="0"/>
              </a:rPr>
              <a:t>(</a:t>
            </a:r>
            <a:r>
              <a:rPr lang="fr-FR" sz="1600" b="1" dirty="0" err="1">
                <a:solidFill>
                  <a:srgbClr val="FF0000"/>
                </a:solidFill>
                <a:latin typeface="Courier New" pitchFamily="49" charset="0"/>
                <a:cs typeface="Courier New" pitchFamily="49" charset="0"/>
              </a:rPr>
              <a:t>forwardTo</a:t>
            </a:r>
            <a:r>
              <a:rPr lang="fr-FR" sz="1600" b="1" dirty="0">
                <a:solidFill>
                  <a:srgbClr val="FF0000"/>
                </a:solidFill>
                <a:latin typeface="Courier New" pitchFamily="49" charset="0"/>
                <a:cs typeface="Courier New" pitchFamily="49" charset="0"/>
              </a:rPr>
              <a:t> + </a:t>
            </a:r>
            <a:r>
              <a:rPr lang="fr-FR" sz="1600" b="1" dirty="0" smtClean="0">
                <a:solidFill>
                  <a:srgbClr val="FF0000"/>
                </a:solidFill>
                <a:latin typeface="Courier New" pitchFamily="49" charset="0"/>
                <a:cs typeface="Courier New" pitchFamily="49" charset="0"/>
              </a:rPr>
              <a:t/>
            </a:r>
            <a:br>
              <a:rPr lang="fr-FR" sz="1600" b="1" dirty="0" smtClean="0">
                <a:solidFill>
                  <a:srgbClr val="FF0000"/>
                </a:solidFill>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                                             </a:t>
            </a:r>
            <a:r>
              <a:rPr lang="fr-FR" sz="1600" b="1" dirty="0">
                <a:solidFill>
                  <a:srgbClr val="FF0000"/>
                </a:solidFill>
                <a:latin typeface="Courier New" pitchFamily="49" charset="0"/>
                <a:cs typeface="Courier New" pitchFamily="49" charset="0"/>
              </a:rPr>
              <a:t>"</a:t>
            </a:r>
            <a:r>
              <a:rPr lang="fr-FR" sz="1600" b="1" dirty="0" smtClean="0">
                <a:solidFill>
                  <a:srgbClr val="FF0000"/>
                </a:solidFill>
                <a:latin typeface="Courier New" pitchFamily="49" charset="0"/>
                <a:cs typeface="Courier New" pitchFamily="49" charset="0"/>
              </a:rPr>
              <a:t>&amp;</a:t>
            </a:r>
            <a:r>
              <a:rPr lang="fr-FR" sz="1600" b="1" dirty="0">
                <a:solidFill>
                  <a:srgbClr val="FF0000"/>
                </a:solidFill>
                <a:latin typeface="Courier New" pitchFamily="49" charset="0"/>
                <a:cs typeface="Courier New" pitchFamily="49" charset="0"/>
              </a:rPr>
              <a:t>message</a:t>
            </a:r>
            <a:r>
              <a:rPr lang="fr-FR" sz="1600" b="1" dirty="0" smtClean="0">
                <a:solidFill>
                  <a:srgbClr val="FF0000"/>
                </a:solidFill>
                <a:latin typeface="Courier New" pitchFamily="49" charset="0"/>
                <a:cs typeface="Courier New" pitchFamily="49" charset="0"/>
              </a:rPr>
              <a:t>=" </a:t>
            </a:r>
            <a:r>
              <a:rPr lang="fr-FR" sz="1600" b="1" dirty="0">
                <a:solidFill>
                  <a:srgbClr val="FF0000"/>
                </a:solidFill>
                <a:latin typeface="Courier New" pitchFamily="49" charset="0"/>
                <a:cs typeface="Courier New" pitchFamily="49" charset="0"/>
              </a:rPr>
              <a:t>+ message</a:t>
            </a:r>
            <a:r>
              <a:rPr lang="fr-FR" sz="1600" b="1" dirty="0" smtClean="0">
                <a:solidFill>
                  <a:srgbClr val="FF0000"/>
                </a:solidFill>
                <a:latin typeface="Courier New" pitchFamily="49" charset="0"/>
                <a:cs typeface="Courier New" pitchFamily="49" charset="0"/>
              </a:rPr>
              <a:t>);</a:t>
            </a:r>
            <a:br>
              <a:rPr lang="fr-FR" sz="1600" b="1" dirty="0" smtClean="0">
                <a:solidFill>
                  <a:srgbClr val="FF0000"/>
                </a:solidFill>
                <a:latin typeface="Courier New" pitchFamily="49" charset="0"/>
                <a:cs typeface="Courier New" pitchFamily="49" charset="0"/>
              </a:rPr>
            </a:br>
            <a:r>
              <a:rPr lang="fr-FR" sz="1600" b="1" dirty="0" err="1" smtClean="0">
                <a:solidFill>
                  <a:srgbClr val="FF0000"/>
                </a:solidFill>
                <a:latin typeface="Courier New" pitchFamily="49" charset="0"/>
                <a:cs typeface="Courier New" pitchFamily="49" charset="0"/>
              </a:rPr>
              <a:t>dp.forward</a:t>
            </a:r>
            <a:r>
              <a:rPr lang="fr-FR" sz="1600" b="1" dirty="0" smtClean="0">
                <a:solidFill>
                  <a:srgbClr val="FF0000"/>
                </a:solidFill>
                <a:latin typeface="Courier New" pitchFamily="49" charset="0"/>
                <a:cs typeface="Courier New" pitchFamily="49" charset="0"/>
              </a:rPr>
              <a:t>(</a:t>
            </a:r>
            <a:r>
              <a:rPr lang="fr-FR" sz="1600" b="1" dirty="0" err="1" smtClean="0">
                <a:solidFill>
                  <a:srgbClr val="FF0000"/>
                </a:solidFill>
                <a:latin typeface="Courier New" pitchFamily="49" charset="0"/>
                <a:cs typeface="Courier New" pitchFamily="49" charset="0"/>
              </a:rPr>
              <a:t>request</a:t>
            </a:r>
            <a:r>
              <a:rPr lang="fr-FR" sz="1600" b="1" dirty="0">
                <a:solidFill>
                  <a:srgbClr val="FF0000"/>
                </a:solidFill>
                <a:latin typeface="Courier New" pitchFamily="49" charset="0"/>
                <a:cs typeface="Courier New" pitchFamily="49" charset="0"/>
              </a:rPr>
              <a:t>, </a:t>
            </a:r>
            <a:r>
              <a:rPr lang="fr-FR" sz="1600" b="1" dirty="0" err="1">
                <a:solidFill>
                  <a:srgbClr val="FF0000"/>
                </a:solidFill>
                <a:latin typeface="Courier New" pitchFamily="49" charset="0"/>
                <a:cs typeface="Courier New" pitchFamily="49" charset="0"/>
              </a:rPr>
              <a:t>response</a:t>
            </a:r>
            <a:r>
              <a:rPr lang="fr-FR" sz="1600" b="1" dirty="0" smtClean="0">
                <a:solidFill>
                  <a:srgbClr val="FF0000"/>
                </a:solidFill>
                <a:latin typeface="Courier New" pitchFamily="49" charset="0"/>
                <a:cs typeface="Courier New" pitchFamily="49" charset="0"/>
              </a:rPr>
              <a:t>);</a:t>
            </a:r>
            <a:br>
              <a:rPr lang="fr-FR" sz="1600" b="1" dirty="0" smtClean="0">
                <a:solidFill>
                  <a:srgbClr val="FF0000"/>
                </a:solidFill>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 </a:t>
            </a:r>
            <a:r>
              <a:rPr lang="fr-FR" sz="1600" b="1" dirty="0">
                <a:solidFill>
                  <a:srgbClr val="FF0000"/>
                </a:solidFill>
                <a:latin typeface="Courier New" pitchFamily="49" charset="0"/>
                <a:cs typeface="Courier New" pitchFamily="49" charset="0"/>
              </a:rPr>
              <a:t>Après un </a:t>
            </a:r>
            <a:r>
              <a:rPr lang="fr-FR" sz="1600" b="1" dirty="0" err="1">
                <a:solidFill>
                  <a:srgbClr val="FF0000"/>
                </a:solidFill>
                <a:latin typeface="Courier New" pitchFamily="49" charset="0"/>
                <a:cs typeface="Courier New" pitchFamily="49" charset="0"/>
              </a:rPr>
              <a:t>forward</a:t>
            </a:r>
            <a:r>
              <a:rPr lang="fr-FR" sz="1600" b="1" dirty="0">
                <a:solidFill>
                  <a:srgbClr val="FF0000"/>
                </a:solidFill>
                <a:latin typeface="Courier New" pitchFamily="49" charset="0"/>
                <a:cs typeface="Courier New" pitchFamily="49" charset="0"/>
              </a:rPr>
              <a:t>, plus rien ne peut être exécuté après </a:t>
            </a:r>
            <a:r>
              <a:rPr lang="fr-FR" sz="1600" b="1" dirty="0" smtClean="0">
                <a:solidFill>
                  <a:srgbClr val="FF0000"/>
                </a:solidFill>
                <a:latin typeface="Courier New" pitchFamily="49" charset="0"/>
                <a:cs typeface="Courier New" pitchFamily="49" charset="0"/>
              </a:rPr>
              <a:t>!</a:t>
            </a:r>
            <a:endParaRPr lang="fr-FR" sz="1600" b="1" dirty="0">
              <a:solidFill>
                <a:srgbClr val="FF0000"/>
              </a:solidFill>
              <a:latin typeface="Courier New" pitchFamily="49" charset="0"/>
              <a:cs typeface="Courier New" pitchFamily="49" charset="0"/>
            </a:endParaRPr>
          </a:p>
        </p:txBody>
      </p:sp>
    </p:spTree>
    <p:extLst>
      <p:ext uri="{BB962C8B-B14F-4D97-AF65-F5344CB8AC3E}">
        <p14:creationId xmlns:p14="http://schemas.microsoft.com/office/powerpoint/2010/main" val="28301371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page JSP d’affichage (peut être la même qui contenait le formulaire)</a:t>
            </a:r>
            <a:endParaRPr lang="fr-FR" dirty="0"/>
          </a:p>
        </p:txBody>
      </p:sp>
      <p:sp>
        <p:nvSpPr>
          <p:cNvPr id="3" name="Espace réservé du contenu 2"/>
          <p:cNvSpPr>
            <a:spLocks noGrp="1"/>
          </p:cNvSpPr>
          <p:nvPr>
            <p:ph idx="1"/>
          </p:nvPr>
        </p:nvSpPr>
        <p:spPr>
          <a:xfrm>
            <a:off x="398984" y="1196752"/>
            <a:ext cx="8748464" cy="4724400"/>
          </a:xfrm>
        </p:spPr>
        <p:txBody>
          <a:bodyPr/>
          <a:lstStyle/>
          <a:p>
            <a:pPr marL="0" indent="0">
              <a:buNone/>
            </a:pPr>
            <a:r>
              <a:rPr lang="fr-FR" sz="1800" b="1" dirty="0">
                <a:latin typeface="Courier New" pitchFamily="49" charset="0"/>
                <a:cs typeface="Courier New" pitchFamily="49" charset="0"/>
              </a:rPr>
              <a:t>&lt;%@page </a:t>
            </a:r>
            <a:r>
              <a:rPr lang="fr-FR" sz="1800" b="1" dirty="0" err="1">
                <a:latin typeface="Courier New" pitchFamily="49" charset="0"/>
                <a:cs typeface="Courier New" pitchFamily="49" charset="0"/>
              </a:rPr>
              <a:t>contentType</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text</a:t>
            </a:r>
            <a:r>
              <a:rPr lang="fr-FR" sz="1800" b="1" dirty="0">
                <a:latin typeface="Courier New" pitchFamily="49" charset="0"/>
                <a:cs typeface="Courier New" pitchFamily="49" charset="0"/>
              </a:rPr>
              <a:t>/html" </a:t>
            </a:r>
            <a:r>
              <a:rPr lang="fr-FR" sz="1800" b="1" dirty="0" err="1">
                <a:latin typeface="Courier New" pitchFamily="49" charset="0"/>
                <a:cs typeface="Courier New" pitchFamily="49" charset="0"/>
              </a:rPr>
              <a:t>pageEncoding</a:t>
            </a:r>
            <a:r>
              <a:rPr lang="fr-FR" sz="1800" b="1" dirty="0">
                <a:latin typeface="Courier New" pitchFamily="49" charset="0"/>
                <a:cs typeface="Courier New" pitchFamily="49" charset="0"/>
              </a:rPr>
              <a:t>="UTF-8"%&gt;</a:t>
            </a:r>
          </a:p>
          <a:p>
            <a:pPr marL="0" indent="0">
              <a:buNone/>
            </a:pPr>
            <a:r>
              <a:rPr lang="fr-FR" sz="1800" b="1" dirty="0" smtClean="0">
                <a:solidFill>
                  <a:srgbClr val="FF0000"/>
                </a:solidFill>
                <a:latin typeface="Courier New" pitchFamily="49" charset="0"/>
                <a:cs typeface="Courier New" pitchFamily="49" charset="0"/>
              </a:rPr>
              <a:t>&lt;!-- </a:t>
            </a:r>
            <a:r>
              <a:rPr lang="fr-FR" sz="1800" b="1" dirty="0">
                <a:solidFill>
                  <a:srgbClr val="FF0000"/>
                </a:solidFill>
                <a:latin typeface="Courier New" pitchFamily="49" charset="0"/>
                <a:cs typeface="Courier New" pitchFamily="49" charset="0"/>
              </a:rPr>
              <a:t>Ne pas oublier cette ligne sinon tous les tags de la JSTL seront ignorés ! </a:t>
            </a:r>
            <a:r>
              <a:rPr lang="fr-FR" sz="1800" b="1" dirty="0" smtClean="0">
                <a:solidFill>
                  <a:srgbClr val="FF0000"/>
                </a:solidFill>
                <a:latin typeface="Courier New" pitchFamily="49" charset="0"/>
                <a:cs typeface="Courier New" pitchFamily="49" charset="0"/>
              </a:rPr>
              <a:t>--&gt;</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&lt;%@</a:t>
            </a:r>
            <a:r>
              <a:rPr lang="fr-FR" sz="1800" b="1" dirty="0" err="1">
                <a:solidFill>
                  <a:srgbClr val="FF0000"/>
                </a:solidFill>
                <a:latin typeface="Courier New" pitchFamily="49" charset="0"/>
                <a:cs typeface="Courier New" pitchFamily="49" charset="0"/>
              </a:rPr>
              <a:t>taglib</a:t>
            </a:r>
            <a:r>
              <a:rPr lang="fr-FR" sz="1800" b="1" dirty="0">
                <a:solidFill>
                  <a:srgbClr val="FF0000"/>
                </a:solidFill>
                <a:latin typeface="Courier New" pitchFamily="49" charset="0"/>
                <a:cs typeface="Courier New" pitchFamily="49" charset="0"/>
              </a:rPr>
              <a:t> </a:t>
            </a:r>
            <a:r>
              <a:rPr lang="fr-FR" sz="1800" b="1" dirty="0" err="1">
                <a:solidFill>
                  <a:srgbClr val="FF0000"/>
                </a:solidFill>
                <a:latin typeface="Courier New" pitchFamily="49" charset="0"/>
                <a:cs typeface="Courier New" pitchFamily="49" charset="0"/>
              </a:rPr>
              <a:t>uri</a:t>
            </a:r>
            <a:r>
              <a:rPr lang="fr-FR" sz="1800" b="1" dirty="0">
                <a:solidFill>
                  <a:srgbClr val="FF0000"/>
                </a:solidFill>
                <a:latin typeface="Courier New" pitchFamily="49" charset="0"/>
                <a:cs typeface="Courier New" pitchFamily="49" charset="0"/>
              </a:rPr>
              <a:t>="</a:t>
            </a:r>
            <a:r>
              <a:rPr lang="fr-FR" sz="1800" b="1" dirty="0" smtClean="0">
                <a:solidFill>
                  <a:srgbClr val="FF0000"/>
                </a:solidFill>
                <a:latin typeface="Courier New" pitchFamily="49" charset="0"/>
                <a:cs typeface="Courier New" pitchFamily="49" charset="0"/>
              </a:rPr>
              <a:t>http</a:t>
            </a:r>
            <a:r>
              <a:rPr lang="fr-FR" sz="1800" b="1" dirty="0">
                <a:solidFill>
                  <a:srgbClr val="FF0000"/>
                </a:solidFill>
                <a:latin typeface="Courier New" pitchFamily="49" charset="0"/>
                <a:cs typeface="Courier New" pitchFamily="49" charset="0"/>
              </a:rPr>
              <a:t>://java.sun.com/</a:t>
            </a:r>
            <a:r>
              <a:rPr lang="fr-FR" sz="1800" b="1" dirty="0" err="1">
                <a:solidFill>
                  <a:srgbClr val="FF0000"/>
                </a:solidFill>
                <a:latin typeface="Courier New" pitchFamily="49" charset="0"/>
                <a:cs typeface="Courier New" pitchFamily="49" charset="0"/>
              </a:rPr>
              <a:t>jsp</a:t>
            </a:r>
            <a:r>
              <a:rPr lang="fr-FR" sz="1800" b="1" dirty="0">
                <a:solidFill>
                  <a:srgbClr val="FF0000"/>
                </a:solidFill>
                <a:latin typeface="Courier New" pitchFamily="49" charset="0"/>
                <a:cs typeface="Courier New" pitchFamily="49" charset="0"/>
              </a:rPr>
              <a:t>/</a:t>
            </a:r>
            <a:r>
              <a:rPr lang="fr-FR" sz="1800" b="1" dirty="0" err="1">
                <a:solidFill>
                  <a:srgbClr val="FF0000"/>
                </a:solidFill>
                <a:latin typeface="Courier New" pitchFamily="49" charset="0"/>
                <a:cs typeface="Courier New" pitchFamily="49" charset="0"/>
              </a:rPr>
              <a:t>jstl</a:t>
            </a:r>
            <a:r>
              <a:rPr lang="fr-FR" sz="1800" b="1" dirty="0">
                <a:solidFill>
                  <a:srgbClr val="FF0000"/>
                </a:solidFill>
                <a:latin typeface="Courier New" pitchFamily="49" charset="0"/>
                <a:cs typeface="Courier New" pitchFamily="49" charset="0"/>
              </a:rPr>
              <a:t>/</a:t>
            </a:r>
            <a:r>
              <a:rPr lang="fr-FR" sz="1800" b="1" dirty="0" err="1">
                <a:solidFill>
                  <a:srgbClr val="FF0000"/>
                </a:solidFill>
                <a:latin typeface="Courier New" pitchFamily="49" charset="0"/>
                <a:cs typeface="Courier New" pitchFamily="49" charset="0"/>
              </a:rPr>
              <a:t>core</a:t>
            </a:r>
            <a:r>
              <a:rPr lang="fr-FR" sz="1800" b="1" dirty="0">
                <a:solidFill>
                  <a:srgbClr val="FF0000"/>
                </a:solidFill>
                <a:latin typeface="Courier New" pitchFamily="49" charset="0"/>
                <a:cs typeface="Courier New" pitchFamily="49" charset="0"/>
              </a:rPr>
              <a:t>" </a:t>
            </a:r>
            <a:r>
              <a:rPr lang="fr-FR" sz="1800" b="1" dirty="0" err="1">
                <a:solidFill>
                  <a:srgbClr val="FF0000"/>
                </a:solidFill>
                <a:latin typeface="Courier New" pitchFamily="49" charset="0"/>
                <a:cs typeface="Courier New" pitchFamily="49" charset="0"/>
              </a:rPr>
              <a:t>prefix</a:t>
            </a:r>
            <a:r>
              <a:rPr lang="fr-FR" sz="1800" b="1" dirty="0">
                <a:solidFill>
                  <a:srgbClr val="FF0000"/>
                </a:solidFill>
                <a:latin typeface="Courier New" pitchFamily="49" charset="0"/>
                <a:cs typeface="Courier New" pitchFamily="49" charset="0"/>
              </a:rPr>
              <a:t>="c</a:t>
            </a:r>
            <a:r>
              <a:rPr lang="fr-FR" sz="1800" b="1" dirty="0" smtClean="0">
                <a:solidFill>
                  <a:srgbClr val="FF0000"/>
                </a:solidFill>
                <a:latin typeface="Courier New" pitchFamily="49" charset="0"/>
                <a:cs typeface="Courier New" pitchFamily="49" charset="0"/>
              </a:rPr>
              <a:t>"%&gt;</a:t>
            </a:r>
          </a:p>
          <a:p>
            <a:pPr marL="0" indent="0">
              <a:buNone/>
            </a:pPr>
            <a:r>
              <a:rPr lang="fr-FR" sz="1800" b="1" dirty="0" smtClean="0">
                <a:latin typeface="Courier New" pitchFamily="49" charset="0"/>
                <a:cs typeface="Courier New" pitchFamily="49" charset="0"/>
              </a:rPr>
              <a:t>&lt;</a:t>
            </a:r>
            <a:r>
              <a:rPr lang="fr-FR" sz="1800" b="1" dirty="0">
                <a:latin typeface="Courier New" pitchFamily="49" charset="0"/>
                <a:cs typeface="Courier New" pitchFamily="49" charset="0"/>
              </a:rPr>
              <a:t>html&gt;</a:t>
            </a:r>
            <a:br>
              <a:rPr lang="fr-FR" sz="1800" b="1" dirty="0">
                <a:latin typeface="Courier New" pitchFamily="49" charset="0"/>
                <a:cs typeface="Courier New" pitchFamily="49" charset="0"/>
              </a:rPr>
            </a:b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&lt;!– Affiche Utilisateur Créé ! </a:t>
            </a:r>
            <a:r>
              <a:rPr lang="fr-FR" sz="1800" b="1" dirty="0" err="1">
                <a:latin typeface="Courier New" pitchFamily="49" charset="0"/>
                <a:cs typeface="Courier New" pitchFamily="49" charset="0"/>
              </a:rPr>
              <a:t>p</a:t>
            </a:r>
            <a:r>
              <a:rPr lang="fr-FR" sz="1800" b="1" dirty="0" err="1" smtClean="0">
                <a:latin typeface="Courier New" pitchFamily="49" charset="0"/>
                <a:cs typeface="Courier New" pitchFamily="49" charset="0"/>
              </a:rPr>
              <a:t>aram</a:t>
            </a:r>
            <a:r>
              <a:rPr lang="fr-FR" sz="1800" b="1" dirty="0" smtClean="0">
                <a:latin typeface="Courier New" pitchFamily="49" charset="0"/>
                <a:cs typeface="Courier New" pitchFamily="49" charset="0"/>
              </a:rPr>
              <a:t> = paramètre HTTP --&gt;</a:t>
            </a:r>
            <a:endParaRPr lang="fr-FR" sz="1800" b="1" dirty="0">
              <a:latin typeface="Courier New" pitchFamily="49" charset="0"/>
              <a:cs typeface="Courier New" pitchFamily="49" charset="0"/>
            </a:endParaRPr>
          </a:p>
          <a:p>
            <a:pPr marL="0" indent="0">
              <a:buNone/>
            </a:pPr>
            <a:r>
              <a:rPr lang="fr-FR" sz="1800" b="1" dirty="0" smtClean="0">
                <a:solidFill>
                  <a:srgbClr val="FF0000"/>
                </a:solidFill>
                <a:latin typeface="Courier New" pitchFamily="49" charset="0"/>
                <a:cs typeface="Courier New" pitchFamily="49" charset="0"/>
              </a:rPr>
              <a:t>&lt;</a:t>
            </a:r>
            <a:r>
              <a:rPr lang="fr-FR" sz="1800" b="1" dirty="0" err="1">
                <a:solidFill>
                  <a:srgbClr val="FF0000"/>
                </a:solidFill>
                <a:latin typeface="Courier New" pitchFamily="49" charset="0"/>
                <a:cs typeface="Courier New" pitchFamily="49" charset="0"/>
              </a:rPr>
              <a:t>c:if</a:t>
            </a:r>
            <a:r>
              <a:rPr lang="fr-FR" sz="1800" b="1" dirty="0">
                <a:solidFill>
                  <a:srgbClr val="FF0000"/>
                </a:solidFill>
                <a:latin typeface="Courier New" pitchFamily="49" charset="0"/>
                <a:cs typeface="Courier New" pitchFamily="49" charset="0"/>
              </a:rPr>
              <a:t> </a:t>
            </a:r>
            <a:r>
              <a:rPr lang="fr-FR" sz="1800" b="1" dirty="0">
                <a:latin typeface="Courier New" pitchFamily="49" charset="0"/>
                <a:cs typeface="Courier New" pitchFamily="49" charset="0"/>
              </a:rPr>
              <a:t>test="</a:t>
            </a:r>
            <a:r>
              <a:rPr lang="fr-FR" sz="1800" b="1" dirty="0">
                <a:solidFill>
                  <a:srgbClr val="FF0000"/>
                </a:solidFill>
                <a:latin typeface="Courier New" pitchFamily="49" charset="0"/>
                <a:cs typeface="Courier New" pitchFamily="49" charset="0"/>
              </a:rPr>
              <a:t>${!</a:t>
            </a:r>
            <a:r>
              <a:rPr lang="fr-FR" sz="1800" b="1" dirty="0" err="1">
                <a:solidFill>
                  <a:srgbClr val="FF0000"/>
                </a:solidFill>
                <a:latin typeface="Courier New" pitchFamily="49" charset="0"/>
                <a:cs typeface="Courier New" pitchFamily="49" charset="0"/>
              </a:rPr>
              <a:t>empty</a:t>
            </a:r>
            <a:r>
              <a:rPr lang="fr-FR" sz="1800" b="1" dirty="0">
                <a:solidFill>
                  <a:srgbClr val="FF0000"/>
                </a:solidFill>
                <a:latin typeface="Courier New" pitchFamily="49" charset="0"/>
                <a:cs typeface="Courier New" pitchFamily="49" charset="0"/>
              </a:rPr>
              <a:t> </a:t>
            </a:r>
            <a:r>
              <a:rPr lang="fr-FR" sz="1800" b="1" dirty="0" err="1">
                <a:solidFill>
                  <a:srgbClr val="FF0000"/>
                </a:solidFill>
                <a:latin typeface="Courier New" pitchFamily="49" charset="0"/>
                <a:cs typeface="Courier New" pitchFamily="49" charset="0"/>
              </a:rPr>
              <a:t>param.message</a:t>
            </a:r>
            <a:r>
              <a:rPr lang="fr-FR" sz="1800" b="1" dirty="0" smtClean="0">
                <a:solidFill>
                  <a:srgbClr val="FF0000"/>
                </a:solidFill>
                <a:latin typeface="Courier New" pitchFamily="49" charset="0"/>
                <a:cs typeface="Courier New" pitchFamily="49" charset="0"/>
              </a:rPr>
              <a:t>}</a:t>
            </a:r>
            <a:r>
              <a:rPr lang="fr-FR" sz="1800" b="1" dirty="0" smtClean="0">
                <a:latin typeface="Courier New" pitchFamily="49" charset="0"/>
                <a:cs typeface="Courier New" pitchFamily="49" charset="0"/>
              </a:rPr>
              <a:t>"&gt;</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&lt;</a:t>
            </a:r>
            <a:r>
              <a:rPr lang="fr-FR" sz="1800" b="1" dirty="0">
                <a:latin typeface="Courier New" pitchFamily="49" charset="0"/>
                <a:cs typeface="Courier New" pitchFamily="49" charset="0"/>
              </a:rPr>
              <a:t>h2&gt;Reçu message : </a:t>
            </a:r>
            <a:r>
              <a:rPr lang="fr-FR" sz="1800" b="1" dirty="0">
                <a:solidFill>
                  <a:srgbClr val="FF0000"/>
                </a:solidFill>
                <a:latin typeface="Courier New" pitchFamily="49" charset="0"/>
                <a:cs typeface="Courier New" pitchFamily="49" charset="0"/>
              </a:rPr>
              <a:t>${</a:t>
            </a:r>
            <a:r>
              <a:rPr lang="fr-FR" sz="1800" b="1" dirty="0" err="1">
                <a:solidFill>
                  <a:srgbClr val="FF0000"/>
                </a:solidFill>
                <a:latin typeface="Courier New" pitchFamily="49" charset="0"/>
                <a:cs typeface="Courier New" pitchFamily="49" charset="0"/>
              </a:rPr>
              <a:t>param.message</a:t>
            </a:r>
            <a:r>
              <a:rPr lang="fr-FR" sz="1800" b="1" dirty="0">
                <a:solidFill>
                  <a:srgbClr val="FF0000"/>
                </a:solidFill>
                <a:latin typeface="Courier New" pitchFamily="49" charset="0"/>
                <a:cs typeface="Courier New" pitchFamily="49" charset="0"/>
              </a:rPr>
              <a:t>}</a:t>
            </a:r>
            <a:r>
              <a:rPr lang="fr-FR" sz="1800" b="1" dirty="0">
                <a:latin typeface="Courier New" pitchFamily="49" charset="0"/>
                <a:cs typeface="Courier New" pitchFamily="49" charset="0"/>
              </a:rPr>
              <a:t>&lt;/h2</a:t>
            </a:r>
            <a:r>
              <a:rPr lang="fr-FR" sz="1800" b="1" dirty="0" smtClean="0">
                <a:latin typeface="Courier New" pitchFamily="49" charset="0"/>
                <a:cs typeface="Courier New" pitchFamily="49" charset="0"/>
              </a:rPr>
              <a:t>&gt;</a:t>
            </a:r>
            <a:br>
              <a:rPr lang="fr-FR" sz="1800" b="1" dirty="0" smtClean="0">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&lt;/</a:t>
            </a:r>
            <a:r>
              <a:rPr lang="fr-FR" sz="1800" b="1" dirty="0" err="1">
                <a:solidFill>
                  <a:srgbClr val="FF0000"/>
                </a:solidFill>
                <a:latin typeface="Courier New" pitchFamily="49" charset="0"/>
                <a:cs typeface="Courier New" pitchFamily="49" charset="0"/>
              </a:rPr>
              <a:t>c:if</a:t>
            </a:r>
            <a:r>
              <a:rPr lang="fr-FR" sz="1800" b="1" dirty="0" smtClean="0">
                <a:solidFill>
                  <a:srgbClr val="FF0000"/>
                </a:solidFill>
                <a:latin typeface="Courier New" pitchFamily="49" charset="0"/>
                <a:cs typeface="Courier New" pitchFamily="49" charset="0"/>
              </a:rPr>
              <a:t>&gt;</a:t>
            </a:r>
          </a:p>
          <a:p>
            <a:pPr marL="0" indent="0">
              <a:buNone/>
            </a:pPr>
            <a:r>
              <a:rPr lang="fr-FR" sz="1800" b="1" dirty="0" smtClean="0">
                <a:latin typeface="Courier New" pitchFamily="49" charset="0"/>
                <a:cs typeface="Courier New" pitchFamily="49" charset="0"/>
              </a:rPr>
              <a:t>&lt;!– Liste des utilisateurs --&gt;</a:t>
            </a:r>
          </a:p>
          <a:p>
            <a:pPr marL="0" indent="0">
              <a:buNone/>
            </a:pPr>
            <a:r>
              <a:rPr lang="fr-FR" sz="1800" b="1" dirty="0" smtClean="0">
                <a:latin typeface="Courier New" pitchFamily="49" charset="0"/>
                <a:cs typeface="Courier New" pitchFamily="49" charset="0"/>
              </a:rPr>
              <a:t>...</a:t>
            </a:r>
            <a:endParaRPr lang="fr-FR" sz="1800" b="1" dirty="0">
              <a:latin typeface="Courier New" pitchFamily="49" charset="0"/>
              <a:cs typeface="Courier New" pitchFamily="49" charset="0"/>
            </a:endParaRPr>
          </a:p>
        </p:txBody>
      </p:sp>
    </p:spTree>
    <p:extLst>
      <p:ext uri="{BB962C8B-B14F-4D97-AF65-F5344CB8AC3E}">
        <p14:creationId xmlns:p14="http://schemas.microsoft.com/office/powerpoint/2010/main" val="33979182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Affichage de la liste des utilisateurs</a:t>
            </a:r>
            <a:endParaRPr lang="fr-FR" dirty="0"/>
          </a:p>
        </p:txBody>
      </p:sp>
      <p:sp>
        <p:nvSpPr>
          <p:cNvPr id="3" name="Espace réservé du contenu 2"/>
          <p:cNvSpPr>
            <a:spLocks noGrp="1"/>
          </p:cNvSpPr>
          <p:nvPr>
            <p:ph idx="1"/>
          </p:nvPr>
        </p:nvSpPr>
        <p:spPr>
          <a:xfrm>
            <a:off x="539552" y="908720"/>
            <a:ext cx="8604448" cy="5805264"/>
          </a:xfrm>
        </p:spPr>
        <p:txBody>
          <a:bodyPr/>
          <a:lstStyle/>
          <a:p>
            <a:pPr marL="0" indent="0">
              <a:buNone/>
            </a:pPr>
            <a:r>
              <a:rPr lang="fr-FR" sz="1400" b="1" dirty="0" smtClean="0">
                <a:solidFill>
                  <a:srgbClr val="FF0000"/>
                </a:solidFill>
                <a:latin typeface="Courier New" pitchFamily="49" charset="0"/>
                <a:cs typeface="Courier New" pitchFamily="49" charset="0"/>
              </a:rPr>
              <a:t>&lt;</a:t>
            </a:r>
            <a:r>
              <a:rPr lang="fr-FR" sz="1400" b="1" dirty="0" err="1">
                <a:solidFill>
                  <a:srgbClr val="FF0000"/>
                </a:solidFill>
                <a:latin typeface="Courier New" pitchFamily="49" charset="0"/>
                <a:cs typeface="Courier New" pitchFamily="49" charset="0"/>
              </a:rPr>
              <a:t>c:if</a:t>
            </a:r>
            <a:r>
              <a:rPr lang="fr-FR" sz="1400" b="1" dirty="0">
                <a:solidFill>
                  <a:srgbClr val="FF0000"/>
                </a:solidFill>
                <a:latin typeface="Courier New" pitchFamily="49" charset="0"/>
                <a:cs typeface="Courier New" pitchFamily="49" charset="0"/>
              </a:rPr>
              <a:t> test="${</a:t>
            </a:r>
            <a:r>
              <a:rPr lang="fr-FR" sz="1400" b="1" dirty="0" err="1">
                <a:solidFill>
                  <a:srgbClr val="FF0000"/>
                </a:solidFill>
                <a:latin typeface="Courier New" pitchFamily="49" charset="0"/>
                <a:cs typeface="Courier New" pitchFamily="49" charset="0"/>
              </a:rPr>
              <a:t>param.action</a:t>
            </a:r>
            <a:r>
              <a:rPr lang="fr-FR" sz="1400" b="1" dirty="0">
                <a:solidFill>
                  <a:srgbClr val="FF0000"/>
                </a:solidFill>
                <a:latin typeface="Courier New" pitchFamily="49" charset="0"/>
                <a:cs typeface="Courier New" pitchFamily="49" charset="0"/>
              </a:rPr>
              <a:t> == '</a:t>
            </a:r>
            <a:r>
              <a:rPr lang="fr-FR" sz="1400" b="1" dirty="0" err="1">
                <a:solidFill>
                  <a:srgbClr val="FF0000"/>
                </a:solidFill>
                <a:latin typeface="Courier New" pitchFamily="49" charset="0"/>
                <a:cs typeface="Courier New" pitchFamily="49" charset="0"/>
              </a:rPr>
              <a:t>listerLesUtilisateurs</a:t>
            </a:r>
            <a:r>
              <a:rPr lang="fr-FR" sz="1400" b="1" dirty="0">
                <a:solidFill>
                  <a:srgbClr val="FF0000"/>
                </a:solidFill>
                <a:latin typeface="Courier New" pitchFamily="49" charset="0"/>
                <a:cs typeface="Courier New" pitchFamily="49" charset="0"/>
              </a:rPr>
              <a:t>'}" </a:t>
            </a:r>
            <a:r>
              <a:rPr lang="fr-FR" sz="1400" b="1" dirty="0" smtClean="0">
                <a:solidFill>
                  <a:srgbClr val="FF0000"/>
                </a:solidFill>
                <a:latin typeface="Courier New" pitchFamily="49" charset="0"/>
                <a:cs typeface="Courier New" pitchFamily="49" charset="0"/>
              </a:rPr>
              <a:t>&gt;</a:t>
            </a:r>
            <a:br>
              <a:rPr lang="fr-FR" sz="1400" b="1" dirty="0" smtClean="0">
                <a:solidFill>
                  <a:srgbClr val="FF0000"/>
                </a:solidFill>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h2&gt;Liste des utilisateurs&lt;/h2&gt;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table border="10</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 </a:t>
            </a:r>
            <a:r>
              <a:rPr lang="fr-FR" sz="1400" b="1" dirty="0">
                <a:latin typeface="Courier New" pitchFamily="49" charset="0"/>
                <a:cs typeface="Courier New" pitchFamily="49" charset="0"/>
              </a:rPr>
              <a:t>La ligne de titre du tableau des </a:t>
            </a:r>
            <a:r>
              <a:rPr lang="fr-FR" sz="1400" b="1" dirty="0" smtClean="0">
                <a:latin typeface="Courier New" pitchFamily="49" charset="0"/>
                <a:cs typeface="Courier New" pitchFamily="49" charset="0"/>
              </a:rPr>
              <a:t>utilisateurs --&gt;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tr</a:t>
            </a:r>
            <a:r>
              <a:rPr lang="fr-FR" sz="1400" b="1" dirty="0" smtClean="0">
                <a:latin typeface="Courier New" pitchFamily="49" charset="0"/>
                <a:cs typeface="Courier New" pitchFamily="49" charset="0"/>
              </a:rPr>
              <a:t>&gt;&lt;</a:t>
            </a:r>
            <a:r>
              <a:rPr lang="fr-FR" sz="1400" b="1" dirty="0">
                <a:latin typeface="Courier New" pitchFamily="49" charset="0"/>
                <a:cs typeface="Courier New" pitchFamily="49" charset="0"/>
              </a:rPr>
              <a:t>td&gt;&lt;b&gt;Login&lt;/b&gt;&lt;/td</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td&gt;&lt;b&gt;Nom&lt;/b&gt;&lt;/td</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td&gt;&lt;b&gt;Prénom&lt;/b&gt;&lt;/td</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tr&gt;</a:t>
            </a:r>
          </a:p>
          <a:p>
            <a:pPr marL="0" indent="0">
              <a:buNone/>
            </a:pPr>
            <a:r>
              <a:rPr lang="fr-FR" sz="1400" b="1" dirty="0" smtClean="0">
                <a:latin typeface="Courier New" pitchFamily="49" charset="0"/>
                <a:cs typeface="Courier New" pitchFamily="49" charset="0"/>
              </a:rPr>
              <a:t>     &lt;!-- </a:t>
            </a:r>
            <a:r>
              <a:rPr lang="fr-FR" sz="1400" b="1" dirty="0">
                <a:latin typeface="Courier New" pitchFamily="49" charset="0"/>
                <a:cs typeface="Courier New" pitchFamily="49" charset="0"/>
              </a:rPr>
              <a:t>Ici on affiche les lignes, une par utilisateur </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 </a:t>
            </a:r>
            <a:r>
              <a:rPr lang="fr-FR" sz="1400" b="1" dirty="0">
                <a:latin typeface="Courier New" pitchFamily="49" charset="0"/>
                <a:cs typeface="Courier New" pitchFamily="49" charset="0"/>
              </a:rPr>
              <a:t>cette variable montre comment on peut utiliser JSTL et EL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pour </a:t>
            </a:r>
            <a:r>
              <a:rPr lang="fr-FR" sz="1400" b="1" dirty="0">
                <a:latin typeface="Courier New" pitchFamily="49" charset="0"/>
                <a:cs typeface="Courier New" pitchFamily="49" charset="0"/>
              </a:rPr>
              <a:t>calculer </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smtClean="0">
                <a:solidFill>
                  <a:srgbClr val="009900"/>
                </a:solidFill>
                <a:latin typeface="Courier New" pitchFamily="49" charset="0"/>
                <a:cs typeface="Courier New" pitchFamily="49" charset="0"/>
              </a:rPr>
              <a:t>&lt;</a:t>
            </a:r>
            <a:r>
              <a:rPr lang="fr-FR" sz="1400" b="1" dirty="0" err="1">
                <a:solidFill>
                  <a:srgbClr val="009900"/>
                </a:solidFill>
                <a:latin typeface="Courier New" pitchFamily="49" charset="0"/>
                <a:cs typeface="Courier New" pitchFamily="49" charset="0"/>
              </a:rPr>
              <a:t>c:set</a:t>
            </a:r>
            <a:r>
              <a:rPr lang="fr-FR" sz="1400" b="1" dirty="0">
                <a:solidFill>
                  <a:srgbClr val="009900"/>
                </a:solidFill>
                <a:latin typeface="Courier New" pitchFamily="49" charset="0"/>
                <a:cs typeface="Courier New" pitchFamily="49" charset="0"/>
              </a:rPr>
              <a:t> var="total" value="0</a:t>
            </a:r>
            <a:r>
              <a:rPr lang="fr-FR" sz="1400" b="1" dirty="0" smtClean="0">
                <a:solidFill>
                  <a:srgbClr val="009900"/>
                </a:solidFill>
                <a:latin typeface="Courier New" pitchFamily="49" charset="0"/>
                <a:cs typeface="Courier New" pitchFamily="49" charset="0"/>
              </a:rPr>
              <a:t>"/&gt;</a:t>
            </a:r>
            <a:r>
              <a:rPr lang="fr-FR" sz="1400" b="1" dirty="0" smtClean="0">
                <a:solidFill>
                  <a:srgbClr val="92D050"/>
                </a:solidFill>
                <a:latin typeface="Courier New" pitchFamily="49" charset="0"/>
                <a:cs typeface="Courier New" pitchFamily="49" charset="0"/>
              </a:rPr>
              <a:t/>
            </a:r>
            <a:br>
              <a:rPr lang="fr-FR" sz="1400" b="1" dirty="0" smtClean="0">
                <a:solidFill>
                  <a:srgbClr val="92D050"/>
                </a:solidFill>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smtClean="0">
                <a:solidFill>
                  <a:srgbClr val="C00000"/>
                </a:solidFill>
                <a:latin typeface="Courier New" pitchFamily="49" charset="0"/>
                <a:cs typeface="Courier New" pitchFamily="49" charset="0"/>
              </a:rPr>
              <a:t>&lt;</a:t>
            </a:r>
            <a:r>
              <a:rPr lang="fr-FR" sz="1400" b="1" dirty="0" err="1">
                <a:solidFill>
                  <a:srgbClr val="C00000"/>
                </a:solidFill>
                <a:latin typeface="Courier New" pitchFamily="49" charset="0"/>
                <a:cs typeface="Courier New" pitchFamily="49" charset="0"/>
              </a:rPr>
              <a:t>c:forEach</a:t>
            </a:r>
            <a:r>
              <a:rPr lang="fr-FR" sz="1400" b="1" dirty="0">
                <a:solidFill>
                  <a:srgbClr val="C00000"/>
                </a:solidFill>
                <a:latin typeface="Courier New" pitchFamily="49" charset="0"/>
                <a:cs typeface="Courier New" pitchFamily="49" charset="0"/>
              </a:rPr>
              <a:t> var="u" items</a:t>
            </a:r>
            <a:r>
              <a:rPr lang="fr-FR" sz="1400" b="1" dirty="0" smtClean="0">
                <a:solidFill>
                  <a:srgbClr val="C00000"/>
                </a:solidFill>
                <a:latin typeface="Courier New" pitchFamily="49" charset="0"/>
                <a:cs typeface="Courier New" pitchFamily="49" charset="0"/>
              </a:rPr>
              <a:t>="${</a:t>
            </a:r>
            <a:r>
              <a:rPr lang="fr-FR" sz="1400" b="1" dirty="0" err="1" smtClean="0">
                <a:solidFill>
                  <a:srgbClr val="C00000"/>
                </a:solidFill>
                <a:latin typeface="Courier New" pitchFamily="49" charset="0"/>
                <a:cs typeface="Courier New" pitchFamily="49" charset="0"/>
              </a:rPr>
              <a:t>listeDesUsers</a:t>
            </a:r>
            <a:r>
              <a:rPr lang="fr-FR" sz="1400" b="1" dirty="0" smtClean="0">
                <a:solidFill>
                  <a:srgbClr val="C00000"/>
                </a:solidFill>
                <a:latin typeface="Courier New" pitchFamily="49" charset="0"/>
                <a:cs typeface="Courier New" pitchFamily="49" charset="0"/>
              </a:rPr>
              <a:t>}"&gt;</a:t>
            </a:r>
            <a:br>
              <a:rPr lang="fr-FR" sz="1400" b="1" dirty="0" smtClean="0">
                <a:solidFill>
                  <a:srgbClr val="C00000"/>
                </a:solidFill>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tr</a:t>
            </a:r>
            <a:r>
              <a:rPr lang="fr-FR" sz="1400" b="1" dirty="0" smtClean="0">
                <a:latin typeface="Courier New" pitchFamily="49" charset="0"/>
                <a:cs typeface="Courier New" pitchFamily="49" charset="0"/>
              </a:rPr>
              <a:t>&gt;&lt;</a:t>
            </a:r>
            <a:r>
              <a:rPr lang="fr-FR" sz="1400" b="1" dirty="0">
                <a:latin typeface="Courier New" pitchFamily="49" charset="0"/>
                <a:cs typeface="Courier New" pitchFamily="49" charset="0"/>
              </a:rPr>
              <a:t>td&gt;</a:t>
            </a:r>
            <a:r>
              <a:rPr lang="fr-FR" sz="1400" b="1" dirty="0">
                <a:solidFill>
                  <a:srgbClr val="C00000"/>
                </a:solidFill>
                <a:latin typeface="Courier New" pitchFamily="49" charset="0"/>
                <a:cs typeface="Courier New" pitchFamily="49" charset="0"/>
              </a:rPr>
              <a:t>${</a:t>
            </a:r>
            <a:r>
              <a:rPr lang="fr-FR" sz="1400" b="1" dirty="0" err="1">
                <a:solidFill>
                  <a:srgbClr val="C00000"/>
                </a:solidFill>
                <a:latin typeface="Courier New" pitchFamily="49" charset="0"/>
                <a:cs typeface="Courier New" pitchFamily="49" charset="0"/>
              </a:rPr>
              <a:t>u.login</a:t>
            </a:r>
            <a:r>
              <a:rPr lang="fr-FR" sz="1400" b="1" dirty="0">
                <a:solidFill>
                  <a:srgbClr val="C00000"/>
                </a:solidFill>
                <a:latin typeface="Courier New" pitchFamily="49" charset="0"/>
                <a:cs typeface="Courier New" pitchFamily="49" charset="0"/>
              </a:rPr>
              <a:t>}</a:t>
            </a:r>
            <a:r>
              <a:rPr lang="fr-FR" sz="1400" b="1" dirty="0">
                <a:latin typeface="Courier New" pitchFamily="49" charset="0"/>
                <a:cs typeface="Courier New" pitchFamily="49" charset="0"/>
              </a:rPr>
              <a:t>&lt;/td</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td&gt;</a:t>
            </a:r>
            <a:r>
              <a:rPr lang="fr-FR" sz="1400" b="1" dirty="0">
                <a:solidFill>
                  <a:srgbClr val="C00000"/>
                </a:solidFill>
                <a:latin typeface="Courier New" pitchFamily="49" charset="0"/>
                <a:cs typeface="Courier New" pitchFamily="49" charset="0"/>
              </a:rPr>
              <a:t>${</a:t>
            </a:r>
            <a:r>
              <a:rPr lang="fr-FR" sz="1400" b="1" dirty="0" err="1">
                <a:solidFill>
                  <a:srgbClr val="C00000"/>
                </a:solidFill>
                <a:latin typeface="Courier New" pitchFamily="49" charset="0"/>
                <a:cs typeface="Courier New" pitchFamily="49" charset="0"/>
              </a:rPr>
              <a:t>u.firstName</a:t>
            </a:r>
            <a:r>
              <a:rPr lang="fr-FR" sz="1400" b="1" dirty="0">
                <a:solidFill>
                  <a:srgbClr val="C00000"/>
                </a:solidFill>
                <a:latin typeface="Courier New" pitchFamily="49" charset="0"/>
                <a:cs typeface="Courier New" pitchFamily="49" charset="0"/>
              </a:rPr>
              <a:t>}</a:t>
            </a:r>
            <a:r>
              <a:rPr lang="fr-FR" sz="1400" b="1" dirty="0">
                <a:latin typeface="Courier New" pitchFamily="49" charset="0"/>
                <a:cs typeface="Courier New" pitchFamily="49" charset="0"/>
              </a:rPr>
              <a:t>&lt;/td</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td&gt;</a:t>
            </a:r>
            <a:r>
              <a:rPr lang="fr-FR" sz="1400" b="1" dirty="0">
                <a:solidFill>
                  <a:srgbClr val="C00000"/>
                </a:solidFill>
                <a:latin typeface="Courier New" pitchFamily="49" charset="0"/>
                <a:cs typeface="Courier New" pitchFamily="49" charset="0"/>
              </a:rPr>
              <a:t>${</a:t>
            </a:r>
            <a:r>
              <a:rPr lang="fr-FR" sz="1400" b="1" dirty="0" err="1">
                <a:solidFill>
                  <a:srgbClr val="C00000"/>
                </a:solidFill>
                <a:latin typeface="Courier New" pitchFamily="49" charset="0"/>
                <a:cs typeface="Courier New" pitchFamily="49" charset="0"/>
              </a:rPr>
              <a:t>u.lastName</a:t>
            </a:r>
            <a:r>
              <a:rPr lang="fr-FR" sz="1400" b="1" dirty="0">
                <a:solidFill>
                  <a:srgbClr val="C00000"/>
                </a:solidFill>
                <a:latin typeface="Courier New" pitchFamily="49" charset="0"/>
                <a:cs typeface="Courier New" pitchFamily="49" charset="0"/>
              </a:rPr>
              <a:t>}</a:t>
            </a:r>
            <a:r>
              <a:rPr lang="fr-FR" sz="1400" b="1" dirty="0">
                <a:latin typeface="Courier New" pitchFamily="49" charset="0"/>
                <a:cs typeface="Courier New" pitchFamily="49" charset="0"/>
              </a:rPr>
              <a:t>&lt;/td</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 </a:t>
            </a:r>
            <a:r>
              <a:rPr lang="fr-FR" sz="1400" b="1" dirty="0">
                <a:latin typeface="Courier New" pitchFamily="49" charset="0"/>
                <a:cs typeface="Courier New" pitchFamily="49" charset="0"/>
              </a:rPr>
              <a:t>On compte le nombre de </a:t>
            </a:r>
            <a:r>
              <a:rPr lang="fr-FR" sz="1400" b="1" dirty="0" err="1">
                <a:latin typeface="Courier New" pitchFamily="49" charset="0"/>
                <a:cs typeface="Courier New" pitchFamily="49" charset="0"/>
              </a:rPr>
              <a:t>users</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smtClean="0">
                <a:solidFill>
                  <a:srgbClr val="009900"/>
                </a:solidFill>
                <a:latin typeface="Courier New" pitchFamily="49" charset="0"/>
                <a:cs typeface="Courier New" pitchFamily="49" charset="0"/>
              </a:rPr>
              <a:t>&lt;</a:t>
            </a:r>
            <a:r>
              <a:rPr lang="fr-FR" sz="1400" b="1" dirty="0" err="1">
                <a:solidFill>
                  <a:srgbClr val="009900"/>
                </a:solidFill>
                <a:latin typeface="Courier New" pitchFamily="49" charset="0"/>
                <a:cs typeface="Courier New" pitchFamily="49" charset="0"/>
              </a:rPr>
              <a:t>c:set</a:t>
            </a:r>
            <a:r>
              <a:rPr lang="fr-FR" sz="1400" b="1" dirty="0">
                <a:solidFill>
                  <a:srgbClr val="009900"/>
                </a:solidFill>
                <a:latin typeface="Courier New" pitchFamily="49" charset="0"/>
                <a:cs typeface="Courier New" pitchFamily="49" charset="0"/>
              </a:rPr>
              <a:t> var="total" value="${total+1</a:t>
            </a:r>
            <a:r>
              <a:rPr lang="fr-FR" sz="1400" b="1" dirty="0" smtClean="0">
                <a:solidFill>
                  <a:srgbClr val="009900"/>
                </a:solidFill>
                <a:latin typeface="Courier New" pitchFamily="49" charset="0"/>
                <a:cs typeface="Courier New" pitchFamily="49" charset="0"/>
              </a:rPr>
              <a:t>}"/&gt;</a:t>
            </a:r>
            <a:br>
              <a:rPr lang="fr-FR" sz="1400" b="1" dirty="0" smtClean="0">
                <a:solidFill>
                  <a:srgbClr val="009900"/>
                </a:solidFill>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tr</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solidFill>
                  <a:srgbClr val="C00000"/>
                </a:solidFill>
                <a:latin typeface="Courier New" pitchFamily="49" charset="0"/>
                <a:cs typeface="Courier New" pitchFamily="49" charset="0"/>
              </a:rPr>
              <a:t>     &lt;/</a:t>
            </a:r>
            <a:r>
              <a:rPr lang="fr-FR" sz="1400" b="1" dirty="0" err="1">
                <a:solidFill>
                  <a:srgbClr val="C00000"/>
                </a:solidFill>
                <a:latin typeface="Courier New" pitchFamily="49" charset="0"/>
                <a:cs typeface="Courier New" pitchFamily="49" charset="0"/>
              </a:rPr>
              <a:t>c:forEach</a:t>
            </a:r>
            <a:r>
              <a:rPr lang="fr-FR" sz="1400" b="1" dirty="0" smtClean="0">
                <a:solidFill>
                  <a:srgbClr val="C00000"/>
                </a:solidFill>
                <a:latin typeface="Courier New" pitchFamily="49" charset="0"/>
                <a:cs typeface="Courier New" pitchFamily="49" charset="0"/>
              </a:rPr>
              <a:t>&gt;</a:t>
            </a:r>
            <a:br>
              <a:rPr lang="fr-FR" sz="1400" b="1" dirty="0" smtClean="0">
                <a:solidFill>
                  <a:srgbClr val="C00000"/>
                </a:solidFill>
                <a:latin typeface="Courier New" pitchFamily="49" charset="0"/>
                <a:cs typeface="Courier New" pitchFamily="49" charset="0"/>
              </a:rPr>
            </a:br>
            <a:r>
              <a:rPr lang="fr-FR" sz="1400" b="1" dirty="0" smtClean="0">
                <a:latin typeface="Courier New" pitchFamily="49" charset="0"/>
                <a:cs typeface="Courier New" pitchFamily="49" charset="0"/>
              </a:rPr>
              <a:t>     &lt;!-- </a:t>
            </a:r>
            <a:r>
              <a:rPr lang="fr-FR" sz="1400" b="1" dirty="0">
                <a:latin typeface="Courier New" pitchFamily="49" charset="0"/>
                <a:cs typeface="Courier New" pitchFamily="49" charset="0"/>
              </a:rPr>
              <a:t>Affichage du solde total dans la dernière ligne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du </a:t>
            </a:r>
            <a:r>
              <a:rPr lang="fr-FR" sz="1400" b="1" dirty="0">
                <a:latin typeface="Courier New" pitchFamily="49" charset="0"/>
                <a:cs typeface="Courier New" pitchFamily="49" charset="0"/>
              </a:rPr>
              <a:t>tableau </a:t>
            </a:r>
            <a:r>
              <a:rPr lang="fr-FR" sz="1400" b="1" dirty="0" smtClean="0">
                <a:latin typeface="Courier New" pitchFamily="49" charset="0"/>
                <a:cs typeface="Courier New" pitchFamily="49" charset="0"/>
              </a:rPr>
              <a:t>--&gt;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tr</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td&gt;&lt;b&gt;TOTAL&lt;/b&gt;&lt;/td&gt;&lt;td&gt;&lt;/td&gt;&lt;td&gt;&lt;b&gt;${</a:t>
            </a:r>
            <a:r>
              <a:rPr lang="fr-FR" sz="1400" b="1" dirty="0">
                <a:solidFill>
                  <a:srgbClr val="009900"/>
                </a:solidFill>
                <a:latin typeface="Courier New" pitchFamily="49" charset="0"/>
                <a:cs typeface="Courier New" pitchFamily="49" charset="0"/>
              </a:rPr>
              <a:t>total</a:t>
            </a:r>
            <a:r>
              <a:rPr lang="fr-FR" sz="1400" b="1" dirty="0">
                <a:latin typeface="Courier New" pitchFamily="49" charset="0"/>
                <a:cs typeface="Courier New" pitchFamily="49" charset="0"/>
              </a:rPr>
              <a:t>}&lt;/b&gt;&lt;/td&gt;&lt;td&gt;&lt;/td&gt;&lt;/tr</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table</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a:solidFill>
                  <a:srgbClr val="FF0000"/>
                </a:solidFill>
                <a:latin typeface="Courier New" pitchFamily="49" charset="0"/>
                <a:cs typeface="Courier New" pitchFamily="49" charset="0"/>
              </a:rPr>
              <a:t>&lt;/</a:t>
            </a:r>
            <a:r>
              <a:rPr lang="fr-FR" sz="1400" b="1" dirty="0" err="1">
                <a:solidFill>
                  <a:srgbClr val="FF0000"/>
                </a:solidFill>
                <a:latin typeface="Courier New" pitchFamily="49" charset="0"/>
                <a:cs typeface="Courier New" pitchFamily="49" charset="0"/>
              </a:rPr>
              <a:t>c:if</a:t>
            </a:r>
            <a:r>
              <a:rPr lang="fr-FR" sz="1400" b="1" dirty="0">
                <a:solidFill>
                  <a:srgbClr val="FF0000"/>
                </a:solidFill>
                <a:latin typeface="Courier New" pitchFamily="49" charset="0"/>
                <a:cs typeface="Courier New" pitchFamily="49" charset="0"/>
              </a:rPr>
              <a:t>&gt;</a:t>
            </a:r>
          </a:p>
        </p:txBody>
      </p:sp>
    </p:spTree>
    <p:extLst>
      <p:ext uri="{BB962C8B-B14F-4D97-AF65-F5344CB8AC3E}">
        <p14:creationId xmlns:p14="http://schemas.microsoft.com/office/powerpoint/2010/main" val="9289255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Qu’avons-nous vu dans cet exemple ?</a:t>
            </a:r>
            <a:endParaRPr lang="fr-FR" dirty="0"/>
          </a:p>
        </p:txBody>
      </p:sp>
      <p:sp>
        <p:nvSpPr>
          <p:cNvPr id="3" name="Espace réservé du contenu 2"/>
          <p:cNvSpPr>
            <a:spLocks noGrp="1"/>
          </p:cNvSpPr>
          <p:nvPr>
            <p:ph idx="1"/>
          </p:nvPr>
        </p:nvSpPr>
        <p:spPr>
          <a:xfrm>
            <a:off x="685800" y="1196752"/>
            <a:ext cx="8001000" cy="4724400"/>
          </a:xfrm>
        </p:spPr>
        <p:txBody>
          <a:bodyPr/>
          <a:lstStyle/>
          <a:p>
            <a:r>
              <a:rPr lang="fr-FR" dirty="0" smtClean="0"/>
              <a:t>Un principe : JSP -&gt; Servlet -&gt; JSP</a:t>
            </a:r>
          </a:p>
          <a:p>
            <a:r>
              <a:rPr lang="fr-FR" dirty="0" smtClean="0"/>
              <a:t>Affichage -&gt; traitement -&gt; affichage</a:t>
            </a:r>
          </a:p>
          <a:p>
            <a:r>
              <a:rPr lang="fr-FR" dirty="0" smtClean="0"/>
              <a:t>On a </a:t>
            </a:r>
            <a:r>
              <a:rPr lang="fr-FR" dirty="0" err="1" smtClean="0"/>
              <a:t>forwardé</a:t>
            </a:r>
            <a:r>
              <a:rPr lang="fr-FR" dirty="0" smtClean="0"/>
              <a:t> </a:t>
            </a:r>
            <a:r>
              <a:rPr lang="fr-FR" dirty="0" smtClean="0">
                <a:solidFill>
                  <a:srgbClr val="FF0000"/>
                </a:solidFill>
              </a:rPr>
              <a:t>la même requête HTTP</a:t>
            </a:r>
            <a:r>
              <a:rPr lang="fr-FR" dirty="0" smtClean="0"/>
              <a:t>. </a:t>
            </a:r>
            <a:r>
              <a:rPr lang="fr-FR" u="sng" dirty="0" smtClean="0"/>
              <a:t>Une seule requête en tout.</a:t>
            </a:r>
          </a:p>
          <a:p>
            <a:r>
              <a:rPr lang="fr-FR" dirty="0" smtClean="0"/>
              <a:t>On indique « à la main » les actions que la Servlet doit effectuer + les paramètres du traitement</a:t>
            </a:r>
          </a:p>
          <a:p>
            <a:r>
              <a:rPr lang="fr-FR" dirty="0" smtClean="0"/>
              <a:t>On indique à la main la navigation (attribut « action » du formulaire, valeur de </a:t>
            </a:r>
            <a:r>
              <a:rPr lang="fr-FR" dirty="0" err="1" smtClean="0"/>
              <a:t>forward</a:t>
            </a:r>
            <a:r>
              <a:rPr lang="fr-FR" dirty="0" smtClean="0"/>
              <a:t> dans la Servlet)</a:t>
            </a:r>
            <a:endParaRPr lang="fr-FR" dirty="0"/>
          </a:p>
        </p:txBody>
      </p:sp>
    </p:spTree>
    <p:extLst>
      <p:ext uri="{BB962C8B-B14F-4D97-AF65-F5344CB8AC3E}">
        <p14:creationId xmlns:p14="http://schemas.microsoft.com/office/powerpoint/2010/main" val="17037501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Qu’avons-nous vu dans cet exemple </a:t>
            </a:r>
            <a:r>
              <a:rPr lang="fr-FR" dirty="0" smtClean="0"/>
              <a:t>? (2)</a:t>
            </a:r>
            <a:endParaRPr lang="fr-FR" dirty="0"/>
          </a:p>
        </p:txBody>
      </p:sp>
      <p:sp>
        <p:nvSpPr>
          <p:cNvPr id="3" name="Espace réservé du contenu 2"/>
          <p:cNvSpPr>
            <a:spLocks noGrp="1"/>
          </p:cNvSpPr>
          <p:nvPr>
            <p:ph idx="1"/>
          </p:nvPr>
        </p:nvSpPr>
        <p:spPr>
          <a:xfrm>
            <a:off x="685800" y="1124744"/>
            <a:ext cx="8001000" cy="5544616"/>
          </a:xfrm>
        </p:spPr>
        <p:txBody>
          <a:bodyPr/>
          <a:lstStyle/>
          <a:p>
            <a:r>
              <a:rPr lang="fr-FR" dirty="0" smtClean="0"/>
              <a:t>On est encore dans du « bas niveau »</a:t>
            </a:r>
          </a:p>
          <a:p>
            <a:r>
              <a:rPr lang="fr-FR" dirty="0" smtClean="0"/>
              <a:t>On a dans la page JSP des « tags », en provenance d’une librairie, </a:t>
            </a:r>
            <a:r>
              <a:rPr lang="fr-FR" dirty="0" smtClean="0">
                <a:solidFill>
                  <a:srgbClr val="FF0000"/>
                </a:solidFill>
              </a:rPr>
              <a:t>la JSP Standard Tag Library (JSTL)</a:t>
            </a:r>
            <a:r>
              <a:rPr lang="fr-FR" dirty="0" smtClean="0"/>
              <a:t>,</a:t>
            </a:r>
          </a:p>
          <a:p>
            <a:r>
              <a:rPr lang="fr-FR" dirty="0" smtClean="0"/>
              <a:t>On a des expressions ${expression} qui permettent d’afficher, tester, manipuler des variables (de requête, de session, des paramètres HTTP </a:t>
            </a:r>
            <a:r>
              <a:rPr lang="fr-FR" dirty="0" err="1" smtClean="0"/>
              <a:t>etc</a:t>
            </a:r>
            <a:r>
              <a:rPr lang="fr-FR" dirty="0" smtClean="0"/>
              <a:t>)</a:t>
            </a:r>
          </a:p>
          <a:p>
            <a:pPr lvl="1"/>
            <a:r>
              <a:rPr lang="fr-FR" dirty="0" smtClean="0">
                <a:solidFill>
                  <a:srgbClr val="FF0000"/>
                </a:solidFill>
              </a:rPr>
              <a:t>C’est le langage EL (Expression Langage)</a:t>
            </a:r>
            <a:endParaRPr lang="fr-FR" dirty="0">
              <a:solidFill>
                <a:srgbClr val="FF0000"/>
              </a:solidFill>
            </a:endParaRPr>
          </a:p>
        </p:txBody>
      </p:sp>
    </p:spTree>
    <p:extLst>
      <p:ext uri="{BB962C8B-B14F-4D97-AF65-F5344CB8AC3E}">
        <p14:creationId xmlns:p14="http://schemas.microsoft.com/office/powerpoint/2010/main" val="1366032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Templating</a:t>
            </a:r>
            <a:r>
              <a:rPr lang="fr-FR" dirty="0" smtClean="0"/>
              <a:t> et JSP/JSTL</a:t>
            </a:r>
            <a:endParaRPr lang="fr-FR" dirty="0"/>
          </a:p>
        </p:txBody>
      </p:sp>
      <p:sp>
        <p:nvSpPr>
          <p:cNvPr id="3" name="Espace réservé du contenu 2"/>
          <p:cNvSpPr>
            <a:spLocks noGrp="1"/>
          </p:cNvSpPr>
          <p:nvPr>
            <p:ph idx="1"/>
          </p:nvPr>
        </p:nvSpPr>
        <p:spPr/>
        <p:txBody>
          <a:bodyPr/>
          <a:lstStyle/>
          <a:p>
            <a:r>
              <a:rPr lang="fr-FR" dirty="0" smtClean="0"/>
              <a:t>On peut également faire du </a:t>
            </a:r>
            <a:r>
              <a:rPr lang="fr-FR" dirty="0" err="1" smtClean="0"/>
              <a:t>templating</a:t>
            </a:r>
            <a:r>
              <a:rPr lang="fr-FR" dirty="0" smtClean="0"/>
              <a:t> dans des pages </a:t>
            </a:r>
            <a:r>
              <a:rPr lang="fr-FR" dirty="0" err="1" smtClean="0"/>
              <a:t>JSPs</a:t>
            </a:r>
            <a:r>
              <a:rPr lang="fr-FR" dirty="0" smtClean="0"/>
              <a:t> pour définir des zones « standards » (header, </a:t>
            </a:r>
            <a:r>
              <a:rPr lang="fr-FR" dirty="0" err="1" smtClean="0"/>
              <a:t>footer</a:t>
            </a:r>
            <a:r>
              <a:rPr lang="fr-FR" dirty="0" smtClean="0"/>
              <a:t>, menu à gauche, </a:t>
            </a:r>
            <a:r>
              <a:rPr lang="fr-FR" dirty="0" err="1" smtClean="0"/>
              <a:t>etc</a:t>
            </a:r>
            <a:r>
              <a:rPr lang="fr-FR" dirty="0" smtClean="0"/>
              <a:t>).</a:t>
            </a:r>
          </a:p>
          <a:p>
            <a:endParaRPr lang="fr-F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2852936"/>
            <a:ext cx="6927304" cy="3728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2499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Templating</a:t>
            </a:r>
            <a:r>
              <a:rPr lang="fr-FR" dirty="0"/>
              <a:t> et </a:t>
            </a:r>
            <a:r>
              <a:rPr lang="fr-FR" dirty="0" smtClean="0"/>
              <a:t>JSP/JSTL (1)</a:t>
            </a:r>
            <a:endParaRPr lang="fr-FR" dirty="0"/>
          </a:p>
        </p:txBody>
      </p:sp>
      <p:sp>
        <p:nvSpPr>
          <p:cNvPr id="3" name="Espace réservé du contenu 2"/>
          <p:cNvSpPr>
            <a:spLocks noGrp="1"/>
          </p:cNvSpPr>
          <p:nvPr>
            <p:ph idx="1"/>
          </p:nvPr>
        </p:nvSpPr>
        <p:spPr>
          <a:xfrm>
            <a:off x="467544" y="1124744"/>
            <a:ext cx="8676456" cy="4724400"/>
          </a:xfrm>
        </p:spPr>
        <p:txBody>
          <a:bodyPr/>
          <a:lstStyle/>
          <a:p>
            <a:pPr marL="0" indent="0">
              <a:buNone/>
            </a:pPr>
            <a:r>
              <a:rPr lang="fr-FR" sz="1800" dirty="0" smtClean="0">
                <a:latin typeface="Courier New" pitchFamily="49" charset="0"/>
                <a:cs typeface="Courier New" pitchFamily="49" charset="0"/>
              </a:rPr>
              <a:t>&lt;%@</a:t>
            </a:r>
            <a:r>
              <a:rPr lang="fr-FR" sz="1800" dirty="0">
                <a:latin typeface="Courier New" pitchFamily="49" charset="0"/>
                <a:cs typeface="Courier New" pitchFamily="49" charset="0"/>
              </a:rPr>
              <a:t>page </a:t>
            </a:r>
            <a:r>
              <a:rPr lang="fr-FR" sz="1800" dirty="0" err="1">
                <a:latin typeface="Courier New" pitchFamily="49" charset="0"/>
                <a:cs typeface="Courier New" pitchFamily="49" charset="0"/>
              </a:rPr>
              <a:t>contentType</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text</a:t>
            </a:r>
            <a:r>
              <a:rPr lang="fr-FR" sz="1800" dirty="0">
                <a:latin typeface="Courier New" pitchFamily="49" charset="0"/>
                <a:cs typeface="Courier New" pitchFamily="49" charset="0"/>
              </a:rPr>
              <a:t>/html" </a:t>
            </a:r>
            <a:r>
              <a:rPr lang="fr-FR" sz="1800" dirty="0" err="1">
                <a:latin typeface="Courier New" pitchFamily="49" charset="0"/>
                <a:cs typeface="Courier New" pitchFamily="49" charset="0"/>
              </a:rPr>
              <a:t>pageEncoding</a:t>
            </a:r>
            <a:r>
              <a:rPr lang="fr-FR" sz="1800" dirty="0">
                <a:latin typeface="Courier New" pitchFamily="49" charset="0"/>
                <a:cs typeface="Courier New" pitchFamily="49" charset="0"/>
              </a:rPr>
              <a:t>="UTF-8</a:t>
            </a:r>
            <a:r>
              <a:rPr lang="fr-FR" sz="1800" dirty="0" smtClean="0">
                <a:latin typeface="Courier New" pitchFamily="49" charset="0"/>
                <a:cs typeface="Courier New" pitchFamily="49" charset="0"/>
              </a:rPr>
              <a:t>"%&gt;</a:t>
            </a:r>
            <a:br>
              <a:rPr lang="fr-FR" sz="1800" dirty="0" smtClean="0">
                <a:latin typeface="Courier New" pitchFamily="49" charset="0"/>
                <a:cs typeface="Courier New" pitchFamily="49" charset="0"/>
              </a:rPr>
            </a:br>
            <a:r>
              <a:rPr lang="fr-FR" sz="1800" b="1" dirty="0" smtClean="0">
                <a:solidFill>
                  <a:srgbClr val="C00000"/>
                </a:solidFill>
                <a:latin typeface="Courier New" pitchFamily="49" charset="0"/>
                <a:cs typeface="Courier New" pitchFamily="49" charset="0"/>
              </a:rPr>
              <a:t>&lt;%@</a:t>
            </a:r>
            <a:r>
              <a:rPr lang="fr-FR" sz="1800" b="1" dirty="0" err="1">
                <a:solidFill>
                  <a:srgbClr val="C00000"/>
                </a:solidFill>
                <a:latin typeface="Courier New" pitchFamily="49" charset="0"/>
                <a:cs typeface="Courier New" pitchFamily="49" charset="0"/>
              </a:rPr>
              <a:t>taglib</a:t>
            </a:r>
            <a:r>
              <a:rPr lang="fr-FR" sz="1800" b="1" dirty="0">
                <a:solidFill>
                  <a:srgbClr val="C00000"/>
                </a:solidFill>
                <a:latin typeface="Courier New" pitchFamily="49" charset="0"/>
                <a:cs typeface="Courier New" pitchFamily="49" charset="0"/>
              </a:rPr>
              <a:t> </a:t>
            </a:r>
            <a:r>
              <a:rPr lang="fr-FR" sz="1800" b="1" dirty="0" err="1">
                <a:solidFill>
                  <a:srgbClr val="C00000"/>
                </a:solidFill>
                <a:latin typeface="Courier New" pitchFamily="49" charset="0"/>
                <a:cs typeface="Courier New" pitchFamily="49" charset="0"/>
              </a:rPr>
              <a:t>uri</a:t>
            </a:r>
            <a:r>
              <a:rPr lang="fr-FR" sz="1800" b="1" dirty="0">
                <a:solidFill>
                  <a:srgbClr val="C00000"/>
                </a:solidFill>
                <a:latin typeface="Courier New" pitchFamily="49" charset="0"/>
                <a:cs typeface="Courier New" pitchFamily="49" charset="0"/>
              </a:rPr>
              <a:t>="http://java.sun.com/</a:t>
            </a:r>
            <a:r>
              <a:rPr lang="fr-FR" sz="1800" b="1" dirty="0" err="1">
                <a:solidFill>
                  <a:srgbClr val="C00000"/>
                </a:solidFill>
                <a:latin typeface="Courier New" pitchFamily="49" charset="0"/>
                <a:cs typeface="Courier New" pitchFamily="49" charset="0"/>
              </a:rPr>
              <a:t>jsp</a:t>
            </a:r>
            <a:r>
              <a:rPr lang="fr-FR" sz="1800" b="1" dirty="0">
                <a:solidFill>
                  <a:srgbClr val="C00000"/>
                </a:solidFill>
                <a:latin typeface="Courier New" pitchFamily="49" charset="0"/>
                <a:cs typeface="Courier New" pitchFamily="49" charset="0"/>
              </a:rPr>
              <a:t>/</a:t>
            </a:r>
            <a:r>
              <a:rPr lang="fr-FR" sz="1800" b="1" dirty="0" err="1">
                <a:solidFill>
                  <a:srgbClr val="C00000"/>
                </a:solidFill>
                <a:latin typeface="Courier New" pitchFamily="49" charset="0"/>
                <a:cs typeface="Courier New" pitchFamily="49" charset="0"/>
              </a:rPr>
              <a:t>jstl</a:t>
            </a:r>
            <a:r>
              <a:rPr lang="fr-FR" sz="1800" b="1" dirty="0">
                <a:solidFill>
                  <a:srgbClr val="C00000"/>
                </a:solidFill>
                <a:latin typeface="Courier New" pitchFamily="49" charset="0"/>
                <a:cs typeface="Courier New" pitchFamily="49" charset="0"/>
              </a:rPr>
              <a:t>/</a:t>
            </a:r>
            <a:r>
              <a:rPr lang="fr-FR" sz="1800" b="1" dirty="0" err="1">
                <a:solidFill>
                  <a:srgbClr val="C00000"/>
                </a:solidFill>
                <a:latin typeface="Courier New" pitchFamily="49" charset="0"/>
                <a:cs typeface="Courier New" pitchFamily="49" charset="0"/>
              </a:rPr>
              <a:t>core</a:t>
            </a:r>
            <a:r>
              <a:rPr lang="fr-FR" sz="1800" b="1" dirty="0">
                <a:solidFill>
                  <a:srgbClr val="C00000"/>
                </a:solidFill>
                <a:latin typeface="Courier New" pitchFamily="49" charset="0"/>
                <a:cs typeface="Courier New" pitchFamily="49" charset="0"/>
              </a:rPr>
              <a:t>" </a:t>
            </a:r>
            <a:r>
              <a:rPr lang="fr-FR" sz="1800" b="1" dirty="0" err="1">
                <a:solidFill>
                  <a:srgbClr val="C00000"/>
                </a:solidFill>
                <a:latin typeface="Courier New" pitchFamily="49" charset="0"/>
                <a:cs typeface="Courier New" pitchFamily="49" charset="0"/>
              </a:rPr>
              <a:t>prefix</a:t>
            </a:r>
            <a:r>
              <a:rPr lang="fr-FR" sz="1800" b="1" dirty="0">
                <a:solidFill>
                  <a:srgbClr val="C00000"/>
                </a:solidFill>
                <a:latin typeface="Courier New" pitchFamily="49" charset="0"/>
                <a:cs typeface="Courier New" pitchFamily="49" charset="0"/>
              </a:rPr>
              <a:t>="c</a:t>
            </a:r>
            <a:r>
              <a:rPr lang="fr-FR" sz="1800" b="1" dirty="0" smtClean="0">
                <a:solidFill>
                  <a:srgbClr val="C00000"/>
                </a:solidFill>
                <a:latin typeface="Courier New" pitchFamily="49" charset="0"/>
                <a:cs typeface="Courier New" pitchFamily="49" charset="0"/>
              </a:rPr>
              <a:t>"%&gt;</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&lt;!</a:t>
            </a:r>
            <a:r>
              <a:rPr lang="fr-FR" sz="1800" dirty="0">
                <a:latin typeface="Courier New" pitchFamily="49" charset="0"/>
                <a:cs typeface="Courier New" pitchFamily="49" charset="0"/>
              </a:rPr>
              <a:t>DOCTYPE html PUBLIC "-//W3C//DTD XHTML 1.0 Strict//EN" "http://www.w3.org/TR/xhtml1/DTD/xhtml1-strict.dtd</a:t>
            </a:r>
            <a:r>
              <a:rPr lang="fr-FR" sz="1800" dirty="0" smtClean="0">
                <a:latin typeface="Courier New" pitchFamily="49" charset="0"/>
                <a:cs typeface="Courier New" pitchFamily="49" charset="0"/>
              </a:rPr>
              <a:t>"&gt;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&lt;html&gt;</a:t>
            </a:r>
            <a:br>
              <a:rPr lang="fr-FR" sz="1800" dirty="0" smtClean="0">
                <a:latin typeface="Courier New" pitchFamily="49" charset="0"/>
                <a:cs typeface="Courier New" pitchFamily="49" charset="0"/>
              </a:rPr>
            </a:br>
            <a:r>
              <a:rPr lang="fr-FR" sz="1800" b="1" dirty="0" smtClean="0">
                <a:solidFill>
                  <a:srgbClr val="C00000"/>
                </a:solidFill>
                <a:latin typeface="Courier New" pitchFamily="49" charset="0"/>
                <a:cs typeface="Courier New" pitchFamily="49" charset="0"/>
              </a:rPr>
              <a:t>&lt;</a:t>
            </a:r>
            <a:r>
              <a:rPr lang="fr-FR" sz="1800" b="1" dirty="0" err="1">
                <a:solidFill>
                  <a:srgbClr val="C00000"/>
                </a:solidFill>
                <a:latin typeface="Courier New" pitchFamily="49" charset="0"/>
                <a:cs typeface="Courier New" pitchFamily="49" charset="0"/>
              </a:rPr>
              <a:t>c:import</a:t>
            </a:r>
            <a:r>
              <a:rPr lang="fr-FR" sz="1800" b="1" dirty="0">
                <a:solidFill>
                  <a:srgbClr val="C00000"/>
                </a:solidFill>
                <a:latin typeface="Courier New" pitchFamily="49" charset="0"/>
                <a:cs typeface="Courier New" pitchFamily="49" charset="0"/>
              </a:rPr>
              <a:t> url="</a:t>
            </a:r>
            <a:r>
              <a:rPr lang="fr-FR" sz="1800" b="1" dirty="0" err="1">
                <a:solidFill>
                  <a:srgbClr val="C00000"/>
                </a:solidFill>
                <a:latin typeface="Courier New" pitchFamily="49" charset="0"/>
                <a:cs typeface="Courier New" pitchFamily="49" charset="0"/>
              </a:rPr>
              <a:t>header.jsp</a:t>
            </a:r>
            <a:r>
              <a:rPr lang="fr-FR" sz="1800" b="1" dirty="0" smtClean="0">
                <a:solidFill>
                  <a:srgbClr val="C00000"/>
                </a:solidFill>
                <a:latin typeface="Courier New" pitchFamily="49" charset="0"/>
                <a:cs typeface="Courier New" pitchFamily="49" charset="0"/>
              </a:rPr>
              <a:t>"/&gt;</a:t>
            </a:r>
            <a:br>
              <a:rPr lang="fr-FR" sz="1800" b="1" dirty="0" smtClean="0">
                <a:solidFill>
                  <a:srgbClr val="C00000"/>
                </a:solidFill>
                <a:latin typeface="Courier New" pitchFamily="49" charset="0"/>
                <a:cs typeface="Courier New" pitchFamily="49" charset="0"/>
              </a:rPr>
            </a:br>
            <a:r>
              <a:rPr lang="fr-FR" sz="1800" dirty="0" smtClean="0">
                <a:latin typeface="Courier New" pitchFamily="49" charset="0"/>
                <a:cs typeface="Courier New" pitchFamily="49" charset="0"/>
              </a:rPr>
              <a:t>&lt;</a:t>
            </a:r>
            <a:r>
              <a:rPr lang="fr-FR" sz="1800" dirty="0">
                <a:latin typeface="Courier New" pitchFamily="49" charset="0"/>
                <a:cs typeface="Courier New" pitchFamily="49" charset="0"/>
              </a:rPr>
              <a:t>body&gt;</a:t>
            </a:r>
          </a:p>
          <a:p>
            <a:pPr marL="0" indent="0">
              <a:buNone/>
            </a:pPr>
            <a:r>
              <a:rPr lang="fr-FR" sz="1800" b="1" dirty="0" smtClean="0">
                <a:solidFill>
                  <a:srgbClr val="C00000"/>
                </a:solidFill>
                <a:latin typeface="Courier New" pitchFamily="49" charset="0"/>
                <a:cs typeface="Courier New" pitchFamily="49" charset="0"/>
              </a:rPr>
              <a:t>&lt;</a:t>
            </a:r>
            <a:r>
              <a:rPr lang="fr-FR" sz="1800" b="1" dirty="0" err="1">
                <a:solidFill>
                  <a:srgbClr val="C00000"/>
                </a:solidFill>
                <a:latin typeface="Courier New" pitchFamily="49" charset="0"/>
                <a:cs typeface="Courier New" pitchFamily="49" charset="0"/>
              </a:rPr>
              <a:t>c:import</a:t>
            </a:r>
            <a:r>
              <a:rPr lang="fr-FR" sz="1800" b="1" dirty="0">
                <a:solidFill>
                  <a:srgbClr val="C00000"/>
                </a:solidFill>
                <a:latin typeface="Courier New" pitchFamily="49" charset="0"/>
                <a:cs typeface="Courier New" pitchFamily="49" charset="0"/>
              </a:rPr>
              <a:t> url</a:t>
            </a:r>
            <a:r>
              <a:rPr lang="fr-FR" sz="1800" b="1" dirty="0" smtClean="0">
                <a:solidFill>
                  <a:srgbClr val="C00000"/>
                </a:solidFill>
                <a:latin typeface="Courier New" pitchFamily="49" charset="0"/>
                <a:cs typeface="Courier New" pitchFamily="49" charset="0"/>
              </a:rPr>
              <a:t>="</a:t>
            </a:r>
            <a:r>
              <a:rPr lang="fr-FR" sz="1800" b="1" dirty="0" err="1" smtClean="0">
                <a:solidFill>
                  <a:srgbClr val="C00000"/>
                </a:solidFill>
                <a:latin typeface="Courier New" pitchFamily="49" charset="0"/>
                <a:cs typeface="Courier New" pitchFamily="49" charset="0"/>
              </a:rPr>
              <a:t>MenuGauche.jsp</a:t>
            </a:r>
            <a:r>
              <a:rPr lang="fr-FR" sz="1800" b="1" dirty="0">
                <a:solidFill>
                  <a:srgbClr val="C00000"/>
                </a:solidFill>
                <a:latin typeface="Courier New" pitchFamily="49" charset="0"/>
                <a:cs typeface="Courier New" pitchFamily="49" charset="0"/>
              </a:rPr>
              <a:t>"/&gt;</a:t>
            </a:r>
          </a:p>
          <a:p>
            <a:pPr marL="0" indent="0">
              <a:buNone/>
            </a:pPr>
            <a:r>
              <a:rPr lang="fr-FR" sz="1800" b="1" dirty="0">
                <a:solidFill>
                  <a:srgbClr val="C00000"/>
                </a:solidFill>
                <a:latin typeface="Courier New" pitchFamily="49" charset="0"/>
                <a:cs typeface="Courier New" pitchFamily="49" charset="0"/>
              </a:rPr>
              <a:t>&lt;</a:t>
            </a:r>
            <a:r>
              <a:rPr lang="fr-FR" sz="1800" b="1" dirty="0" err="1">
                <a:solidFill>
                  <a:srgbClr val="C00000"/>
                </a:solidFill>
                <a:latin typeface="Courier New" pitchFamily="49" charset="0"/>
                <a:cs typeface="Courier New" pitchFamily="49" charset="0"/>
              </a:rPr>
              <a:t>c:import</a:t>
            </a:r>
            <a:r>
              <a:rPr lang="fr-FR" sz="1800" b="1" dirty="0">
                <a:solidFill>
                  <a:srgbClr val="C00000"/>
                </a:solidFill>
                <a:latin typeface="Courier New" pitchFamily="49" charset="0"/>
                <a:cs typeface="Courier New" pitchFamily="49" charset="0"/>
              </a:rPr>
              <a:t> url="</a:t>
            </a:r>
            <a:r>
              <a:rPr lang="fr-FR" sz="1800" b="1" dirty="0" err="1">
                <a:solidFill>
                  <a:srgbClr val="C00000"/>
                </a:solidFill>
                <a:latin typeface="Courier New" pitchFamily="49" charset="0"/>
                <a:cs typeface="Courier New" pitchFamily="49" charset="0"/>
              </a:rPr>
              <a:t>main.jsp</a:t>
            </a:r>
            <a:r>
              <a:rPr lang="fr-FR" sz="1800" b="1" dirty="0">
                <a:solidFill>
                  <a:srgbClr val="C00000"/>
                </a:solidFill>
                <a:latin typeface="Courier New" pitchFamily="49" charset="0"/>
                <a:cs typeface="Courier New" pitchFamily="49" charset="0"/>
              </a:rPr>
              <a:t>"/&gt;</a:t>
            </a:r>
          </a:p>
          <a:p>
            <a:pPr marL="0" indent="0">
              <a:buNone/>
            </a:pPr>
            <a:r>
              <a:rPr lang="fr-FR" sz="1800" b="1" dirty="0">
                <a:solidFill>
                  <a:srgbClr val="C00000"/>
                </a:solidFill>
                <a:latin typeface="Courier New" pitchFamily="49" charset="0"/>
                <a:cs typeface="Courier New" pitchFamily="49" charset="0"/>
              </a:rPr>
              <a:t>&lt;</a:t>
            </a:r>
            <a:r>
              <a:rPr lang="fr-FR" sz="1800" b="1" dirty="0" err="1">
                <a:solidFill>
                  <a:srgbClr val="C00000"/>
                </a:solidFill>
                <a:latin typeface="Courier New" pitchFamily="49" charset="0"/>
                <a:cs typeface="Courier New" pitchFamily="49" charset="0"/>
              </a:rPr>
              <a:t>c:import</a:t>
            </a:r>
            <a:r>
              <a:rPr lang="fr-FR" sz="1800" b="1" dirty="0">
                <a:solidFill>
                  <a:srgbClr val="C00000"/>
                </a:solidFill>
                <a:latin typeface="Courier New" pitchFamily="49" charset="0"/>
                <a:cs typeface="Courier New" pitchFamily="49" charset="0"/>
              </a:rPr>
              <a:t> url="</a:t>
            </a:r>
            <a:r>
              <a:rPr lang="fr-FR" sz="1800" b="1" dirty="0" err="1">
                <a:solidFill>
                  <a:srgbClr val="C00000"/>
                </a:solidFill>
                <a:latin typeface="Courier New" pitchFamily="49" charset="0"/>
                <a:cs typeface="Courier New" pitchFamily="49" charset="0"/>
              </a:rPr>
              <a:t>footer.jsp</a:t>
            </a:r>
            <a:r>
              <a:rPr lang="fr-FR" sz="1800" b="1" dirty="0">
                <a:solidFill>
                  <a:srgbClr val="C00000"/>
                </a:solidFill>
                <a:latin typeface="Courier New" pitchFamily="49" charset="0"/>
                <a:cs typeface="Courier New" pitchFamily="49" charset="0"/>
              </a:rPr>
              <a:t>"/&gt;</a:t>
            </a:r>
          </a:p>
          <a:p>
            <a:pPr marL="0" indent="0">
              <a:buNone/>
            </a:pPr>
            <a:r>
              <a:rPr lang="fr-FR" sz="1800" dirty="0">
                <a:latin typeface="Courier New" pitchFamily="49" charset="0"/>
                <a:cs typeface="Courier New" pitchFamily="49" charset="0"/>
              </a:rPr>
              <a:t>&lt;/body</a:t>
            </a:r>
            <a:r>
              <a:rPr lang="fr-FR" sz="1800" dirty="0" smtClean="0">
                <a:latin typeface="Courier New" pitchFamily="49" charset="0"/>
                <a:cs typeface="Courier New" pitchFamily="49" charset="0"/>
              </a:rPr>
              <a:t>&gt;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&lt;/</a:t>
            </a:r>
            <a:r>
              <a:rPr lang="fr-FR" sz="1800" dirty="0">
                <a:latin typeface="Courier New" pitchFamily="49" charset="0"/>
                <a:cs typeface="Courier New" pitchFamily="49" charset="0"/>
              </a:rPr>
              <a:t>html&gt;</a:t>
            </a:r>
          </a:p>
        </p:txBody>
      </p:sp>
    </p:spTree>
    <p:extLst>
      <p:ext uri="{BB962C8B-B14F-4D97-AF65-F5344CB8AC3E}">
        <p14:creationId xmlns:p14="http://schemas.microsoft.com/office/powerpoint/2010/main" val="3521380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 : </a:t>
            </a:r>
            <a:r>
              <a:rPr lang="fr-FR" dirty="0" err="1" smtClean="0"/>
              <a:t>header.jsp</a:t>
            </a:r>
            <a:endParaRPr lang="fr-FR" dirty="0"/>
          </a:p>
        </p:txBody>
      </p:sp>
      <p:sp>
        <p:nvSpPr>
          <p:cNvPr id="3" name="Espace réservé du contenu 2"/>
          <p:cNvSpPr>
            <a:spLocks noGrp="1"/>
          </p:cNvSpPr>
          <p:nvPr>
            <p:ph idx="1"/>
          </p:nvPr>
        </p:nvSpPr>
        <p:spPr>
          <a:xfrm>
            <a:off x="539552" y="1196752"/>
            <a:ext cx="8604448" cy="5400600"/>
          </a:xfrm>
        </p:spPr>
        <p:txBody>
          <a:bodyPr/>
          <a:lstStyle/>
          <a:p>
            <a:pPr marL="0" indent="0">
              <a:buNone/>
            </a:pPr>
            <a:r>
              <a:rPr lang="fr-FR" sz="2000" b="1" dirty="0">
                <a:latin typeface="Courier New" pitchFamily="49" charset="0"/>
                <a:cs typeface="Courier New" pitchFamily="49" charset="0"/>
              </a:rPr>
              <a:t>&lt;</a:t>
            </a:r>
            <a:r>
              <a:rPr lang="fr-FR" sz="2000" b="1" dirty="0" err="1">
                <a:latin typeface="Courier New" pitchFamily="49" charset="0"/>
                <a:cs typeface="Courier New" pitchFamily="49" charset="0"/>
              </a:rPr>
              <a:t>head</a:t>
            </a:r>
            <a:r>
              <a:rPr lang="fr-FR" sz="2000" b="1" dirty="0" smtClean="0">
                <a:latin typeface="Courier New" pitchFamily="49" charset="0"/>
                <a:cs typeface="Courier New" pitchFamily="49" charset="0"/>
              </a:rPr>
              <a:t>&gt;</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&lt;</a:t>
            </a:r>
            <a:r>
              <a:rPr lang="fr-FR" sz="2000" b="1" dirty="0" err="1">
                <a:latin typeface="Courier New" pitchFamily="49" charset="0"/>
                <a:cs typeface="Courier New" pitchFamily="49" charset="0"/>
              </a:rPr>
              <a:t>title</a:t>
            </a:r>
            <a:r>
              <a:rPr lang="fr-FR" sz="2000" b="1" dirty="0">
                <a:latin typeface="Courier New" pitchFamily="49" charset="0"/>
                <a:cs typeface="Courier New" pitchFamily="49" charset="0"/>
              </a:rPr>
              <a:t>&gt;DOS NDAO BANK&lt;/</a:t>
            </a:r>
            <a:r>
              <a:rPr lang="fr-FR" sz="2000" b="1" dirty="0" err="1">
                <a:latin typeface="Courier New" pitchFamily="49" charset="0"/>
                <a:cs typeface="Courier New" pitchFamily="49" charset="0"/>
              </a:rPr>
              <a:t>title</a:t>
            </a:r>
            <a:r>
              <a:rPr lang="fr-FR" sz="2000" b="1" dirty="0" smtClean="0">
                <a:latin typeface="Courier New" pitchFamily="49" charset="0"/>
                <a:cs typeface="Courier New" pitchFamily="49" charset="0"/>
              </a:rPr>
              <a:t>&gt;</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&lt;</a:t>
            </a:r>
            <a:r>
              <a:rPr lang="fr-FR" sz="2000" b="1" dirty="0" err="1">
                <a:latin typeface="Courier New" pitchFamily="49" charset="0"/>
                <a:cs typeface="Courier New" pitchFamily="49" charset="0"/>
              </a:rPr>
              <a:t>meta</a:t>
            </a:r>
            <a:r>
              <a:rPr lang="fr-FR" sz="2000" b="1" dirty="0">
                <a:latin typeface="Courier New" pitchFamily="49" charset="0"/>
                <a:cs typeface="Courier New" pitchFamily="49" charset="0"/>
              </a:rPr>
              <a:t> http-</a:t>
            </a:r>
            <a:r>
              <a:rPr lang="fr-FR" sz="2000" b="1" dirty="0" err="1">
                <a:latin typeface="Courier New" pitchFamily="49" charset="0"/>
                <a:cs typeface="Courier New" pitchFamily="49" charset="0"/>
              </a:rPr>
              <a:t>equiv</a:t>
            </a:r>
            <a:r>
              <a:rPr lang="fr-FR" sz="2000" b="1" dirty="0">
                <a:latin typeface="Courier New" pitchFamily="49" charset="0"/>
                <a:cs typeface="Courier New" pitchFamily="49" charset="0"/>
              </a:rPr>
              <a:t>="Content-Type" content="</a:t>
            </a:r>
            <a:r>
              <a:rPr lang="fr-FR" sz="2000" b="1" dirty="0" err="1">
                <a:latin typeface="Courier New" pitchFamily="49" charset="0"/>
                <a:cs typeface="Courier New" pitchFamily="49" charset="0"/>
              </a:rPr>
              <a:t>text</a:t>
            </a:r>
            <a:r>
              <a:rPr lang="fr-FR" sz="2000" b="1" dirty="0">
                <a:latin typeface="Courier New" pitchFamily="49" charset="0"/>
                <a:cs typeface="Courier New" pitchFamily="49" charset="0"/>
              </a:rPr>
              <a:t>/html; </a:t>
            </a:r>
            <a:r>
              <a:rPr lang="fr-FR" sz="2000" b="1" dirty="0" err="1">
                <a:latin typeface="Courier New" pitchFamily="49" charset="0"/>
                <a:cs typeface="Courier New" pitchFamily="49" charset="0"/>
              </a:rPr>
              <a:t>charset</a:t>
            </a:r>
            <a:r>
              <a:rPr lang="fr-FR" sz="2000" b="1" dirty="0">
                <a:latin typeface="Courier New" pitchFamily="49" charset="0"/>
                <a:cs typeface="Courier New" pitchFamily="49" charset="0"/>
              </a:rPr>
              <a:t>=iso-8859-1" </a:t>
            </a:r>
            <a:r>
              <a:rPr lang="fr-FR" sz="2000" b="1" dirty="0" smtClean="0">
                <a:latin typeface="Courier New" pitchFamily="49" charset="0"/>
                <a:cs typeface="Courier New" pitchFamily="49" charset="0"/>
              </a:rPr>
              <a:t>/&gt;</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&lt;</a:t>
            </a:r>
            <a:r>
              <a:rPr lang="fr-FR" sz="2000" b="1" dirty="0" err="1">
                <a:latin typeface="Courier New" pitchFamily="49" charset="0"/>
                <a:cs typeface="Courier New" pitchFamily="49" charset="0"/>
              </a:rPr>
              <a:t>meta</a:t>
            </a:r>
            <a:r>
              <a:rPr lang="fr-FR" sz="2000" b="1" dirty="0">
                <a:latin typeface="Courier New" pitchFamily="49" charset="0"/>
                <a:cs typeface="Courier New" pitchFamily="49" charset="0"/>
              </a:rPr>
              <a:t> http-</a:t>
            </a:r>
            <a:r>
              <a:rPr lang="fr-FR" sz="2000" b="1" dirty="0" err="1">
                <a:latin typeface="Courier New" pitchFamily="49" charset="0"/>
                <a:cs typeface="Courier New" pitchFamily="49" charset="0"/>
              </a:rPr>
              <a:t>equiv</a:t>
            </a:r>
            <a:r>
              <a:rPr lang="fr-FR" sz="2000" b="1" dirty="0">
                <a:latin typeface="Courier New" pitchFamily="49" charset="0"/>
                <a:cs typeface="Courier New" pitchFamily="49" charset="0"/>
              </a:rPr>
              <a:t>="content-</a:t>
            </a:r>
            <a:r>
              <a:rPr lang="fr-FR" sz="2000" b="1" dirty="0" err="1">
                <a:latin typeface="Courier New" pitchFamily="49" charset="0"/>
                <a:cs typeface="Courier New" pitchFamily="49" charset="0"/>
              </a:rPr>
              <a:t>language</a:t>
            </a:r>
            <a:r>
              <a:rPr lang="fr-FR" sz="2000" b="1" dirty="0">
                <a:latin typeface="Courier New" pitchFamily="49" charset="0"/>
                <a:cs typeface="Courier New" pitchFamily="49" charset="0"/>
              </a:rPr>
              <a:t>" content="</a:t>
            </a:r>
            <a:r>
              <a:rPr lang="fr-FR" sz="2000" b="1" dirty="0" err="1">
                <a:latin typeface="Courier New" pitchFamily="49" charset="0"/>
                <a:cs typeface="Courier New" pitchFamily="49" charset="0"/>
              </a:rPr>
              <a:t>fr</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/&gt;</a:t>
            </a:r>
          </a:p>
          <a:p>
            <a:pPr marL="0" indent="0">
              <a:buNone/>
            </a:pPr>
            <a:r>
              <a:rPr lang="fr-FR" sz="2000" b="1" dirty="0" smtClean="0">
                <a:latin typeface="Courier New" pitchFamily="49" charset="0"/>
                <a:cs typeface="Courier New" pitchFamily="49" charset="0"/>
              </a:rPr>
              <a:t>… CSS</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&lt;</a:t>
            </a:r>
            <a:r>
              <a:rPr lang="fr-FR" sz="2000" b="1" dirty="0" err="1">
                <a:latin typeface="Courier New" pitchFamily="49" charset="0"/>
                <a:cs typeface="Courier New" pitchFamily="49" charset="0"/>
              </a:rPr>
              <a:t>link</a:t>
            </a:r>
            <a:r>
              <a:rPr lang="fr-FR" sz="2000" b="1" dirty="0">
                <a:latin typeface="Courier New" pitchFamily="49" charset="0"/>
                <a:cs typeface="Courier New" pitchFamily="49" charset="0"/>
              </a:rPr>
              <a:t> </a:t>
            </a:r>
            <a:r>
              <a:rPr lang="fr-FR" sz="2000" b="1" dirty="0" err="1">
                <a:latin typeface="Courier New" pitchFamily="49" charset="0"/>
                <a:cs typeface="Courier New" pitchFamily="49" charset="0"/>
              </a:rPr>
              <a:t>href</a:t>
            </a:r>
            <a:r>
              <a:rPr lang="fr-FR" sz="2000" b="1" dirty="0">
                <a:latin typeface="Courier New" pitchFamily="49" charset="0"/>
                <a:cs typeface="Courier New" pitchFamily="49" charset="0"/>
              </a:rPr>
              <a:t>="style.css"	</a:t>
            </a:r>
            <a:r>
              <a:rPr lang="fr-FR" sz="2000" b="1" dirty="0" err="1">
                <a:latin typeface="Courier New" pitchFamily="49" charset="0"/>
                <a:cs typeface="Courier New" pitchFamily="49" charset="0"/>
              </a:rPr>
              <a:t>title</a:t>
            </a:r>
            <a:r>
              <a:rPr lang="fr-FR" sz="2000" b="1" dirty="0">
                <a:latin typeface="Courier New" pitchFamily="49" charset="0"/>
                <a:cs typeface="Courier New" pitchFamily="49" charset="0"/>
              </a:rPr>
              <a:t>="Défaut"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rel</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stylesheet</a:t>
            </a:r>
            <a:r>
              <a:rPr lang="fr-FR" sz="2000" b="1" dirty="0">
                <a:latin typeface="Courier New" pitchFamily="49" charset="0"/>
                <a:cs typeface="Courier New" pitchFamily="49" charset="0"/>
              </a:rPr>
              <a:t>" type="</a:t>
            </a:r>
            <a:r>
              <a:rPr lang="fr-FR" sz="2000" b="1" dirty="0" err="1">
                <a:latin typeface="Courier New" pitchFamily="49" charset="0"/>
                <a:cs typeface="Courier New" pitchFamily="49" charset="0"/>
              </a:rPr>
              <a:t>text</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css</a:t>
            </a:r>
            <a:r>
              <a:rPr lang="fr-FR" sz="2000" b="1" dirty="0" smtClean="0">
                <a:latin typeface="Courier New" pitchFamily="49" charset="0"/>
                <a:cs typeface="Courier New" pitchFamily="49" charset="0"/>
              </a:rPr>
              <a:t>"/&gt;</a:t>
            </a:r>
            <a:endParaRPr lang="fr-FR" sz="2000" b="1" dirty="0">
              <a:latin typeface="Courier New" pitchFamily="49" charset="0"/>
              <a:cs typeface="Courier New" pitchFamily="49" charset="0"/>
            </a:endParaRPr>
          </a:p>
          <a:p>
            <a:pPr marL="0" indent="0">
              <a:buNone/>
            </a:pPr>
            <a:r>
              <a:rPr lang="fr-FR" sz="2000" b="1" dirty="0" smtClean="0">
                <a:latin typeface="Courier New" pitchFamily="49" charset="0"/>
                <a:cs typeface="Courier New" pitchFamily="49" charset="0"/>
              </a:rPr>
              <a:t>&lt;script </a:t>
            </a:r>
            <a:r>
              <a:rPr lang="fr-FR" sz="2000" b="1" dirty="0">
                <a:latin typeface="Courier New" pitchFamily="49" charset="0"/>
                <a:cs typeface="Courier New" pitchFamily="49" charset="0"/>
              </a:rPr>
              <a:t>type="</a:t>
            </a:r>
            <a:r>
              <a:rPr lang="fr-FR" sz="2000" b="1" dirty="0" err="1">
                <a:latin typeface="Courier New" pitchFamily="49" charset="0"/>
                <a:cs typeface="Courier New" pitchFamily="49" charset="0"/>
              </a:rPr>
              <a:t>text</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javascript</a:t>
            </a:r>
            <a:r>
              <a:rPr lang="fr-FR" sz="2000" b="1" dirty="0">
                <a:latin typeface="Courier New" pitchFamily="49" charset="0"/>
                <a:cs typeface="Courier New" pitchFamily="49" charset="0"/>
              </a:rPr>
              <a:t>" </a:t>
            </a:r>
            <a:r>
              <a:rPr lang="fr-FR" sz="2000" b="1" dirty="0" err="1">
                <a:latin typeface="Courier New" pitchFamily="49" charset="0"/>
                <a:cs typeface="Courier New" pitchFamily="49" charset="0"/>
              </a:rPr>
              <a:t>src</a:t>
            </a:r>
            <a:r>
              <a:rPr lang="fr-FR" sz="2000" b="1" dirty="0">
                <a:latin typeface="Courier New" pitchFamily="49" charset="0"/>
                <a:cs typeface="Courier New" pitchFamily="49" charset="0"/>
              </a:rPr>
              <a:t>="</a:t>
            </a:r>
            <a:r>
              <a:rPr lang="fr-FR" sz="2000" b="1" dirty="0" smtClean="0">
                <a:latin typeface="Courier New" pitchFamily="49" charset="0"/>
                <a:cs typeface="Courier New" pitchFamily="49" charset="0"/>
              </a:rPr>
              <a:t>roundies.js"/&gt; </a:t>
            </a:r>
            <a:r>
              <a:rPr lang="fr-FR" sz="2000" b="1" dirty="0">
                <a:latin typeface="Courier New" pitchFamily="49" charset="0"/>
                <a:cs typeface="Courier New" pitchFamily="49" charset="0"/>
              </a:rPr>
              <a:t>&lt;/script</a:t>
            </a:r>
            <a:r>
              <a:rPr lang="fr-FR" sz="2000" b="1" dirty="0" smtClean="0">
                <a:latin typeface="Courier New" pitchFamily="49" charset="0"/>
                <a:cs typeface="Courier New" pitchFamily="49" charset="0"/>
              </a:rPr>
              <a:t>&gt;</a:t>
            </a:r>
          </a:p>
          <a:p>
            <a:pPr marL="0" indent="0">
              <a:buNone/>
            </a:pPr>
            <a:r>
              <a:rPr lang="fr-FR" sz="2000" b="1" dirty="0" smtClean="0">
                <a:latin typeface="Courier New" pitchFamily="49" charset="0"/>
                <a:cs typeface="Courier New" pitchFamily="49" charset="0"/>
              </a:rPr>
              <a:t>… autres scripts</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&lt;/</a:t>
            </a:r>
            <a:r>
              <a:rPr lang="fr-FR" sz="2000" b="1" dirty="0" err="1">
                <a:latin typeface="Courier New" pitchFamily="49" charset="0"/>
                <a:cs typeface="Courier New" pitchFamily="49" charset="0"/>
              </a:rPr>
              <a:t>head</a:t>
            </a:r>
            <a:r>
              <a:rPr lang="fr-FR" sz="2000" b="1" dirty="0">
                <a:latin typeface="Courier New" pitchFamily="49" charset="0"/>
                <a:cs typeface="Courier New" pitchFamily="49" charset="0"/>
              </a:rPr>
              <a:t>&gt;</a:t>
            </a:r>
          </a:p>
        </p:txBody>
      </p:sp>
    </p:spTree>
    <p:extLst>
      <p:ext uri="{BB962C8B-B14F-4D97-AF65-F5344CB8AC3E}">
        <p14:creationId xmlns:p14="http://schemas.microsoft.com/office/powerpoint/2010/main" val="3654930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Principe de fonctionnement</a:t>
            </a:r>
            <a:endParaRPr lang="fr-FR" dirty="0"/>
          </a:p>
        </p:txBody>
      </p:sp>
      <p:sp>
        <p:nvSpPr>
          <p:cNvPr id="3" name="Espace réservé du contenu 2"/>
          <p:cNvSpPr>
            <a:spLocks noGrp="1"/>
          </p:cNvSpPr>
          <p:nvPr>
            <p:ph idx="1"/>
          </p:nvPr>
        </p:nvSpPr>
        <p:spPr/>
        <p:txBody>
          <a:bodyPr/>
          <a:lstStyle/>
          <a:p>
            <a:r>
              <a:rPr lang="fr-FR" dirty="0" smtClean="0"/>
              <a:t>Une page JSP se termine en général par .</a:t>
            </a:r>
            <a:r>
              <a:rPr lang="fr-FR" dirty="0" err="1" smtClean="0"/>
              <a:t>jsp</a:t>
            </a:r>
            <a:endParaRPr lang="fr-FR" dirty="0" smtClean="0"/>
          </a:p>
          <a:p>
            <a:pPr lvl="1"/>
            <a:r>
              <a:rPr lang="fr-FR" dirty="0">
                <a:hlinkClick r:id="rId2"/>
              </a:rPr>
              <a:t>http://</a:t>
            </a:r>
            <a:r>
              <a:rPr lang="fr-FR" dirty="0" smtClean="0">
                <a:hlinkClick r:id="rId2"/>
              </a:rPr>
              <a:t>localhost:8080/AppliWeb_JSP/index.jsp</a:t>
            </a:r>
            <a:endParaRPr lang="fr-FR" dirty="0" smtClean="0"/>
          </a:p>
          <a:p>
            <a:r>
              <a:rPr lang="fr-FR" dirty="0" smtClean="0"/>
              <a:t>C’est un fragment de code exécuté par le moteur de Servlets du serveur,</a:t>
            </a:r>
          </a:p>
          <a:p>
            <a:r>
              <a:rPr lang="fr-FR" dirty="0" smtClean="0">
                <a:solidFill>
                  <a:srgbClr val="FF0000"/>
                </a:solidFill>
              </a:rPr>
              <a:t>En réalité, les </a:t>
            </a:r>
            <a:r>
              <a:rPr lang="fr-FR" dirty="0" err="1" smtClean="0">
                <a:solidFill>
                  <a:srgbClr val="FF0000"/>
                </a:solidFill>
              </a:rPr>
              <a:t>JSPs</a:t>
            </a:r>
            <a:r>
              <a:rPr lang="fr-FR" dirty="0" smtClean="0">
                <a:solidFill>
                  <a:srgbClr val="FF0000"/>
                </a:solidFill>
              </a:rPr>
              <a:t> sont converties en Servlets (en .java) puis compilées lors de la première invocation</a:t>
            </a:r>
          </a:p>
          <a:p>
            <a:pPr lvl="1"/>
            <a:r>
              <a:rPr lang="fr-FR" dirty="0" smtClean="0"/>
              <a:t>Possibilité dans certains </a:t>
            </a:r>
            <a:r>
              <a:rPr lang="fr-FR" dirty="0" err="1" smtClean="0"/>
              <a:t>IDEs</a:t>
            </a:r>
            <a:r>
              <a:rPr lang="fr-FR" dirty="0" smtClean="0"/>
              <a:t> de </a:t>
            </a:r>
            <a:r>
              <a:rPr lang="fr-FR" dirty="0" err="1" smtClean="0"/>
              <a:t>pré-compiler</a:t>
            </a:r>
            <a:r>
              <a:rPr lang="fr-FR" dirty="0" smtClean="0"/>
              <a:t> les </a:t>
            </a:r>
            <a:r>
              <a:rPr lang="fr-FR" dirty="0" err="1" smtClean="0"/>
              <a:t>JSPs</a:t>
            </a:r>
            <a:endParaRPr lang="fr-FR" dirty="0"/>
          </a:p>
        </p:txBody>
      </p:sp>
    </p:spTree>
    <p:extLst>
      <p:ext uri="{BB962C8B-B14F-4D97-AF65-F5344CB8AC3E}">
        <p14:creationId xmlns:p14="http://schemas.microsoft.com/office/powerpoint/2010/main" val="26160560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JSP = Servlet !</a:t>
            </a:r>
            <a:endParaRPr lang="fr-FR" dirty="0"/>
          </a:p>
        </p:txBody>
      </p:sp>
      <p:sp>
        <p:nvSpPr>
          <p:cNvPr id="3" name="Espace réservé du contenu 2"/>
          <p:cNvSpPr>
            <a:spLocks noGrp="1"/>
          </p:cNvSpPr>
          <p:nvPr>
            <p:ph idx="1"/>
          </p:nvPr>
        </p:nvSpPr>
        <p:spPr/>
        <p:txBody>
          <a:bodyPr/>
          <a:lstStyle/>
          <a:p>
            <a:endParaRPr lang="fr-F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337" y="1988840"/>
            <a:ext cx="8265514" cy="3744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71777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JSP = Servlet !</a:t>
            </a:r>
            <a:endParaRPr lang="fr-FR" dirty="0"/>
          </a:p>
        </p:txBody>
      </p:sp>
      <p:sp>
        <p:nvSpPr>
          <p:cNvPr id="3" name="Espace réservé du contenu 2"/>
          <p:cNvSpPr>
            <a:spLocks noGrp="1"/>
          </p:cNvSpPr>
          <p:nvPr>
            <p:ph idx="1"/>
          </p:nvPr>
        </p:nvSpPr>
        <p:spPr/>
        <p:txBody>
          <a:bodyPr/>
          <a:lstStyle/>
          <a:p>
            <a:endParaRPr lang="fr-FR"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844824"/>
            <a:ext cx="8314725"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4266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JSP = Servlet !</a:t>
            </a:r>
            <a:endParaRPr lang="fr-FR" dirty="0"/>
          </a:p>
        </p:txBody>
      </p:sp>
      <p:sp>
        <p:nvSpPr>
          <p:cNvPr id="3" name="Espace réservé du contenu 2"/>
          <p:cNvSpPr>
            <a:spLocks noGrp="1"/>
          </p:cNvSpPr>
          <p:nvPr>
            <p:ph idx="1"/>
          </p:nvPr>
        </p:nvSpPr>
        <p:spPr/>
        <p:txBody>
          <a:bodyPr/>
          <a:lstStyle/>
          <a:p>
            <a:endParaRPr lang="fr-FR" dirty="0"/>
          </a:p>
        </p:txBody>
      </p:sp>
      <p:sp>
        <p:nvSpPr>
          <p:cNvPr id="5" name="Espace réservé du contenu 2"/>
          <p:cNvSpPr txBox="1">
            <a:spLocks/>
          </p:cNvSpPr>
          <p:nvPr/>
        </p:nvSpPr>
        <p:spPr bwMode="auto">
          <a:xfrm>
            <a:off x="2699792" y="908720"/>
            <a:ext cx="80010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60000"/>
              </a:spcBef>
              <a:spcAft>
                <a:spcPct val="0"/>
              </a:spcAft>
              <a:buClr>
                <a:srgbClr val="00558C"/>
              </a:buClr>
              <a:buSzPct val="8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93B2D1"/>
              </a:buClr>
              <a:buSzPct val="80000"/>
              <a:buFont typeface="Wingdings" pitchFamily="2" charset="2"/>
              <a:buChar char="n"/>
              <a:defRPr sz="2400">
                <a:solidFill>
                  <a:srgbClr val="777777"/>
                </a:solidFill>
                <a:latin typeface="+mn-lt"/>
              </a:defRPr>
            </a:lvl2pPr>
            <a:lvl3pPr marL="1143000" indent="-228600" algn="l" rtl="0" eaLnBrk="0" fontAlgn="base" hangingPunct="0">
              <a:spcBef>
                <a:spcPct val="20000"/>
              </a:spcBef>
              <a:spcAft>
                <a:spcPct val="0"/>
              </a:spcAft>
              <a:buClr>
                <a:schemeClr val="accent1"/>
              </a:buClr>
              <a:buSzPct val="80000"/>
              <a:buFont typeface="Wingdings" pitchFamily="2" charset="2"/>
              <a:buChar char="n"/>
              <a:defRPr sz="2400">
                <a:solidFill>
                  <a:srgbClr val="777777"/>
                </a:solidFill>
                <a:latin typeface="+mn-lt"/>
              </a:defRPr>
            </a:lvl3pPr>
            <a:lvl4pPr marL="1600200" indent="-228600" algn="l" rtl="0" eaLnBrk="0" fontAlgn="base" hangingPunct="0">
              <a:spcBef>
                <a:spcPct val="20000"/>
              </a:spcBef>
              <a:spcAft>
                <a:spcPct val="0"/>
              </a:spcAft>
              <a:buClr>
                <a:srgbClr val="00558C"/>
              </a:buClr>
              <a:buChar char="–"/>
              <a:defRPr sz="2000">
                <a:solidFill>
                  <a:srgbClr val="777777"/>
                </a:solidFill>
                <a:latin typeface="+mn-lt"/>
              </a:defRPr>
            </a:lvl4pPr>
            <a:lvl5pPr marL="2057400" indent="-228600" algn="l" rtl="0" eaLnBrk="0" fontAlgn="base" hangingPunct="0">
              <a:spcBef>
                <a:spcPct val="20000"/>
              </a:spcBef>
              <a:spcAft>
                <a:spcPct val="0"/>
              </a:spcAft>
              <a:buClr>
                <a:srgbClr val="00558C"/>
              </a:buClr>
              <a:buChar char="»"/>
              <a:defRPr sz="2000">
                <a:solidFill>
                  <a:srgbClr val="777777"/>
                </a:solidFill>
                <a:latin typeface="+mn-lt"/>
              </a:defRPr>
            </a:lvl5pPr>
            <a:lvl6pPr marL="2514600" indent="-228600" algn="l" rtl="0" eaLnBrk="0" fontAlgn="base" hangingPunct="0">
              <a:spcBef>
                <a:spcPct val="20000"/>
              </a:spcBef>
              <a:spcAft>
                <a:spcPct val="0"/>
              </a:spcAft>
              <a:buClr>
                <a:srgbClr val="00558C"/>
              </a:buClr>
              <a:buChar char="»"/>
              <a:defRPr sz="2000">
                <a:solidFill>
                  <a:srgbClr val="777777"/>
                </a:solidFill>
                <a:latin typeface="+mn-lt"/>
              </a:defRPr>
            </a:lvl6pPr>
            <a:lvl7pPr marL="2971800" indent="-228600" algn="l" rtl="0" eaLnBrk="0" fontAlgn="base" hangingPunct="0">
              <a:spcBef>
                <a:spcPct val="20000"/>
              </a:spcBef>
              <a:spcAft>
                <a:spcPct val="0"/>
              </a:spcAft>
              <a:buClr>
                <a:srgbClr val="00558C"/>
              </a:buClr>
              <a:buChar char="»"/>
              <a:defRPr sz="2000">
                <a:solidFill>
                  <a:srgbClr val="777777"/>
                </a:solidFill>
                <a:latin typeface="+mn-lt"/>
              </a:defRPr>
            </a:lvl7pPr>
            <a:lvl8pPr marL="3429000" indent="-228600" algn="l" rtl="0" eaLnBrk="0" fontAlgn="base" hangingPunct="0">
              <a:spcBef>
                <a:spcPct val="20000"/>
              </a:spcBef>
              <a:spcAft>
                <a:spcPct val="0"/>
              </a:spcAft>
              <a:buClr>
                <a:srgbClr val="00558C"/>
              </a:buClr>
              <a:buChar char="»"/>
              <a:defRPr sz="2000">
                <a:solidFill>
                  <a:srgbClr val="777777"/>
                </a:solidFill>
                <a:latin typeface="+mn-lt"/>
              </a:defRPr>
            </a:lvl8pPr>
            <a:lvl9pPr marL="3886200" indent="-228600" algn="l" rtl="0" eaLnBrk="0" fontAlgn="base" hangingPunct="0">
              <a:spcBef>
                <a:spcPct val="20000"/>
              </a:spcBef>
              <a:spcAft>
                <a:spcPct val="0"/>
              </a:spcAft>
              <a:buClr>
                <a:srgbClr val="00558C"/>
              </a:buClr>
              <a:buChar char="»"/>
              <a:defRPr sz="2000">
                <a:solidFill>
                  <a:srgbClr val="777777"/>
                </a:solidFill>
                <a:latin typeface="+mn-lt"/>
              </a:defRPr>
            </a:lvl9pPr>
          </a:lstStyle>
          <a:p>
            <a:endParaRPr lang="fr-F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472282"/>
            <a:ext cx="8047037" cy="359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42665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JSP = Servlet !</a:t>
            </a:r>
            <a:endParaRPr lang="fr-FR" dirty="0"/>
          </a:p>
        </p:txBody>
      </p:sp>
      <p:sp>
        <p:nvSpPr>
          <p:cNvPr id="3" name="Espace réservé du contenu 2"/>
          <p:cNvSpPr>
            <a:spLocks noGrp="1"/>
          </p:cNvSpPr>
          <p:nvPr>
            <p:ph idx="1"/>
          </p:nvPr>
        </p:nvSpPr>
        <p:spPr/>
        <p:txBody>
          <a:bodyPr/>
          <a:lstStyle/>
          <a:p>
            <a:endParaRPr lang="fr-FR" dirty="0"/>
          </a:p>
        </p:txBody>
      </p:sp>
      <p:sp>
        <p:nvSpPr>
          <p:cNvPr id="5" name="Espace réservé du contenu 2"/>
          <p:cNvSpPr txBox="1">
            <a:spLocks/>
          </p:cNvSpPr>
          <p:nvPr/>
        </p:nvSpPr>
        <p:spPr bwMode="auto">
          <a:xfrm>
            <a:off x="2699792" y="908720"/>
            <a:ext cx="80010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60000"/>
              </a:spcBef>
              <a:spcAft>
                <a:spcPct val="0"/>
              </a:spcAft>
              <a:buClr>
                <a:srgbClr val="00558C"/>
              </a:buClr>
              <a:buSzPct val="8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93B2D1"/>
              </a:buClr>
              <a:buSzPct val="80000"/>
              <a:buFont typeface="Wingdings" pitchFamily="2" charset="2"/>
              <a:buChar char="n"/>
              <a:defRPr sz="2400">
                <a:solidFill>
                  <a:srgbClr val="777777"/>
                </a:solidFill>
                <a:latin typeface="+mn-lt"/>
              </a:defRPr>
            </a:lvl2pPr>
            <a:lvl3pPr marL="1143000" indent="-228600" algn="l" rtl="0" eaLnBrk="0" fontAlgn="base" hangingPunct="0">
              <a:spcBef>
                <a:spcPct val="20000"/>
              </a:spcBef>
              <a:spcAft>
                <a:spcPct val="0"/>
              </a:spcAft>
              <a:buClr>
                <a:schemeClr val="accent1"/>
              </a:buClr>
              <a:buSzPct val="80000"/>
              <a:buFont typeface="Wingdings" pitchFamily="2" charset="2"/>
              <a:buChar char="n"/>
              <a:defRPr sz="2400">
                <a:solidFill>
                  <a:srgbClr val="777777"/>
                </a:solidFill>
                <a:latin typeface="+mn-lt"/>
              </a:defRPr>
            </a:lvl3pPr>
            <a:lvl4pPr marL="1600200" indent="-228600" algn="l" rtl="0" eaLnBrk="0" fontAlgn="base" hangingPunct="0">
              <a:spcBef>
                <a:spcPct val="20000"/>
              </a:spcBef>
              <a:spcAft>
                <a:spcPct val="0"/>
              </a:spcAft>
              <a:buClr>
                <a:srgbClr val="00558C"/>
              </a:buClr>
              <a:buChar char="–"/>
              <a:defRPr sz="2000">
                <a:solidFill>
                  <a:srgbClr val="777777"/>
                </a:solidFill>
                <a:latin typeface="+mn-lt"/>
              </a:defRPr>
            </a:lvl4pPr>
            <a:lvl5pPr marL="2057400" indent="-228600" algn="l" rtl="0" eaLnBrk="0" fontAlgn="base" hangingPunct="0">
              <a:spcBef>
                <a:spcPct val="20000"/>
              </a:spcBef>
              <a:spcAft>
                <a:spcPct val="0"/>
              </a:spcAft>
              <a:buClr>
                <a:srgbClr val="00558C"/>
              </a:buClr>
              <a:buChar char="»"/>
              <a:defRPr sz="2000">
                <a:solidFill>
                  <a:srgbClr val="777777"/>
                </a:solidFill>
                <a:latin typeface="+mn-lt"/>
              </a:defRPr>
            </a:lvl5pPr>
            <a:lvl6pPr marL="2514600" indent="-228600" algn="l" rtl="0" eaLnBrk="0" fontAlgn="base" hangingPunct="0">
              <a:spcBef>
                <a:spcPct val="20000"/>
              </a:spcBef>
              <a:spcAft>
                <a:spcPct val="0"/>
              </a:spcAft>
              <a:buClr>
                <a:srgbClr val="00558C"/>
              </a:buClr>
              <a:buChar char="»"/>
              <a:defRPr sz="2000">
                <a:solidFill>
                  <a:srgbClr val="777777"/>
                </a:solidFill>
                <a:latin typeface="+mn-lt"/>
              </a:defRPr>
            </a:lvl6pPr>
            <a:lvl7pPr marL="2971800" indent="-228600" algn="l" rtl="0" eaLnBrk="0" fontAlgn="base" hangingPunct="0">
              <a:spcBef>
                <a:spcPct val="20000"/>
              </a:spcBef>
              <a:spcAft>
                <a:spcPct val="0"/>
              </a:spcAft>
              <a:buClr>
                <a:srgbClr val="00558C"/>
              </a:buClr>
              <a:buChar char="»"/>
              <a:defRPr sz="2000">
                <a:solidFill>
                  <a:srgbClr val="777777"/>
                </a:solidFill>
                <a:latin typeface="+mn-lt"/>
              </a:defRPr>
            </a:lvl7pPr>
            <a:lvl8pPr marL="3429000" indent="-228600" algn="l" rtl="0" eaLnBrk="0" fontAlgn="base" hangingPunct="0">
              <a:spcBef>
                <a:spcPct val="20000"/>
              </a:spcBef>
              <a:spcAft>
                <a:spcPct val="0"/>
              </a:spcAft>
              <a:buClr>
                <a:srgbClr val="00558C"/>
              </a:buClr>
              <a:buChar char="»"/>
              <a:defRPr sz="2000">
                <a:solidFill>
                  <a:srgbClr val="777777"/>
                </a:solidFill>
                <a:latin typeface="+mn-lt"/>
              </a:defRPr>
            </a:lvl8pPr>
            <a:lvl9pPr marL="3886200" indent="-228600" algn="l" rtl="0" eaLnBrk="0" fontAlgn="base" hangingPunct="0">
              <a:spcBef>
                <a:spcPct val="20000"/>
              </a:spcBef>
              <a:spcAft>
                <a:spcPct val="0"/>
              </a:spcAft>
              <a:buClr>
                <a:srgbClr val="00558C"/>
              </a:buClr>
              <a:buChar char="»"/>
              <a:defRPr sz="2000">
                <a:solidFill>
                  <a:srgbClr val="777777"/>
                </a:solidFill>
                <a:latin typeface="+mn-lt"/>
              </a:defRPr>
            </a:lvl9pPr>
          </a:lstStyle>
          <a:p>
            <a:endParaRPr lang="fr-F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196752"/>
            <a:ext cx="8424509" cy="5184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84465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J’ai trouvé plein de supports de cours sur JSP !</a:t>
            </a:r>
            <a:endParaRPr lang="fr-FR" dirty="0"/>
          </a:p>
        </p:txBody>
      </p:sp>
      <p:sp>
        <p:nvSpPr>
          <p:cNvPr id="3" name="Espace réservé du contenu 2"/>
          <p:cNvSpPr>
            <a:spLocks noGrp="1"/>
          </p:cNvSpPr>
          <p:nvPr>
            <p:ph idx="1"/>
          </p:nvPr>
        </p:nvSpPr>
        <p:spPr>
          <a:xfrm>
            <a:off x="685800" y="1124744"/>
            <a:ext cx="8001000" cy="4724400"/>
          </a:xfrm>
        </p:spPr>
        <p:txBody>
          <a:bodyPr/>
          <a:lstStyle/>
          <a:p>
            <a:r>
              <a:rPr lang="fr-FR" dirty="0" smtClean="0">
                <a:solidFill>
                  <a:srgbClr val="FF0000"/>
                </a:solidFill>
              </a:rPr>
              <a:t>… et il y a des tonnes de choses que je vous déconseille d’utiliser !</a:t>
            </a:r>
          </a:p>
          <a:p>
            <a:r>
              <a:rPr lang="fr-FR" dirty="0" smtClean="0"/>
              <a:t>&lt;% … du code java … %&gt; -&gt; INTERDIT !</a:t>
            </a:r>
          </a:p>
          <a:p>
            <a:r>
              <a:rPr lang="fr-FR" dirty="0" smtClean="0"/>
              <a:t>&lt;</a:t>
            </a:r>
            <a:r>
              <a:rPr lang="fr-FR" dirty="0" err="1" smtClean="0"/>
              <a:t>jsp</a:t>
            </a:r>
            <a:r>
              <a:rPr lang="fr-FR" dirty="0" smtClean="0"/>
              <a:t>: …../&gt; -&gt; Dépassé !</a:t>
            </a:r>
          </a:p>
          <a:p>
            <a:r>
              <a:rPr lang="fr-FR" dirty="0" smtClean="0"/>
              <a:t>Si vous êtes curieux, vous pouvez regarder tout le  début de l’ancien support de cours (pages 1-46). </a:t>
            </a:r>
          </a:p>
          <a:p>
            <a:r>
              <a:rPr lang="fr-FR" dirty="0" smtClean="0"/>
              <a:t>Et sachez-le : </a:t>
            </a:r>
            <a:r>
              <a:rPr lang="fr-FR" dirty="0" smtClean="0">
                <a:solidFill>
                  <a:srgbClr val="FF0000"/>
                </a:solidFill>
              </a:rPr>
              <a:t>les </a:t>
            </a:r>
            <a:r>
              <a:rPr lang="fr-FR" dirty="0" err="1" smtClean="0">
                <a:solidFill>
                  <a:srgbClr val="FF0000"/>
                </a:solidFill>
              </a:rPr>
              <a:t>JSPs</a:t>
            </a:r>
            <a:r>
              <a:rPr lang="fr-FR" dirty="0" smtClean="0">
                <a:solidFill>
                  <a:srgbClr val="FF0000"/>
                </a:solidFill>
              </a:rPr>
              <a:t> sont obsolètes, mais encore très utilisées</a:t>
            </a:r>
            <a:r>
              <a:rPr lang="fr-FR" dirty="0" smtClean="0"/>
              <a:t>. On ne va voir </a:t>
            </a:r>
            <a:r>
              <a:rPr lang="fr-FR" dirty="0" smtClean="0">
                <a:solidFill>
                  <a:srgbClr val="FF0000"/>
                </a:solidFill>
              </a:rPr>
              <a:t>que les bonnes pratiques de leur dernière évolution !</a:t>
            </a:r>
            <a:endParaRPr lang="fr-FR" dirty="0">
              <a:solidFill>
                <a:srgbClr val="FF0000"/>
              </a:solidFill>
            </a:endParaRPr>
          </a:p>
        </p:txBody>
      </p:sp>
    </p:spTree>
    <p:extLst>
      <p:ext uri="{BB962C8B-B14F-4D97-AF65-F5344CB8AC3E}">
        <p14:creationId xmlns:p14="http://schemas.microsoft.com/office/powerpoint/2010/main" val="401393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JSP : les bonnes pratiques</a:t>
            </a:r>
            <a:endParaRPr lang="fr-FR" dirty="0"/>
          </a:p>
        </p:txBody>
      </p:sp>
      <p:sp>
        <p:nvSpPr>
          <p:cNvPr id="3" name="Espace réservé du contenu 2"/>
          <p:cNvSpPr>
            <a:spLocks noGrp="1"/>
          </p:cNvSpPr>
          <p:nvPr>
            <p:ph idx="1"/>
          </p:nvPr>
        </p:nvSpPr>
        <p:spPr/>
        <p:txBody>
          <a:bodyPr/>
          <a:lstStyle/>
          <a:p>
            <a:r>
              <a:rPr lang="fr-FR" dirty="0" smtClean="0"/>
              <a:t>Respecter le transparent précédent !</a:t>
            </a:r>
          </a:p>
          <a:p>
            <a:r>
              <a:rPr lang="fr-FR" dirty="0" smtClean="0"/>
              <a:t>Utiliser les tags de la librairie JSTL pour les structures de boucles ou conditionnelles, &lt;if..&gt;</a:t>
            </a:r>
          </a:p>
          <a:p>
            <a:r>
              <a:rPr lang="fr-FR" dirty="0" smtClean="0"/>
              <a:t>Utiliser le langage d’expression EL ${user.name} …</a:t>
            </a:r>
          </a:p>
          <a:p>
            <a:r>
              <a:rPr lang="fr-FR" dirty="0" smtClean="0"/>
              <a:t>utiliser les </a:t>
            </a:r>
            <a:r>
              <a:rPr lang="fr-FR" dirty="0" err="1" smtClean="0"/>
              <a:t>JSPs</a:t>
            </a:r>
            <a:r>
              <a:rPr lang="fr-FR" dirty="0" smtClean="0"/>
              <a:t> comme des « vues » sans traitement (à part en JavaScript)</a:t>
            </a:r>
            <a:endParaRPr lang="fr-FR" dirty="0"/>
          </a:p>
        </p:txBody>
      </p:sp>
    </p:spTree>
    <p:extLst>
      <p:ext uri="{BB962C8B-B14F-4D97-AF65-F5344CB8AC3E}">
        <p14:creationId xmlns:p14="http://schemas.microsoft.com/office/powerpoint/2010/main" val="26392099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librairie JSTL</a:t>
            </a:r>
            <a:endParaRPr lang="fr-FR" dirty="0"/>
          </a:p>
        </p:txBody>
      </p:sp>
      <p:sp>
        <p:nvSpPr>
          <p:cNvPr id="3" name="Espace réservé du contenu 2"/>
          <p:cNvSpPr>
            <a:spLocks noGrp="1"/>
          </p:cNvSpPr>
          <p:nvPr>
            <p:ph idx="1"/>
          </p:nvPr>
        </p:nvSpPr>
        <p:spPr/>
        <p:txBody>
          <a:bodyPr/>
          <a:lstStyle/>
          <a:p>
            <a:r>
              <a:rPr lang="fr-FR" dirty="0" smtClean="0"/>
              <a:t>Démonstrations, voir projet </a:t>
            </a:r>
            <a:r>
              <a:rPr lang="fr-FR" dirty="0" err="1" smtClean="0"/>
              <a:t>Sample</a:t>
            </a:r>
            <a:r>
              <a:rPr lang="fr-FR" dirty="0" smtClean="0"/>
              <a:t> donné avec </a:t>
            </a:r>
            <a:r>
              <a:rPr lang="fr-FR" dirty="0" err="1" smtClean="0"/>
              <a:t>NetBeans</a:t>
            </a:r>
            <a:r>
              <a:rPr lang="fr-FR" dirty="0" smtClean="0"/>
              <a:t> (TP)</a:t>
            </a:r>
          </a:p>
          <a:p>
            <a:r>
              <a:rPr lang="fr-FR" dirty="0" smtClean="0"/>
              <a:t>Reprendre l’ancien support de cours à partir de la page 46 et le support JSP2.pdf page 61.</a:t>
            </a:r>
          </a:p>
          <a:p>
            <a:r>
              <a:rPr lang="fr-FR" dirty="0" smtClean="0"/>
              <a:t>Important : JSTL est installée en standard dans les serveurs d’application Java EE 6 (comme </a:t>
            </a:r>
            <a:r>
              <a:rPr lang="fr-FR" dirty="0" err="1" smtClean="0"/>
              <a:t>Glassfish</a:t>
            </a:r>
            <a:r>
              <a:rPr lang="fr-FR" dirty="0" smtClean="0"/>
              <a:t>).</a:t>
            </a:r>
          </a:p>
          <a:p>
            <a:pPr lvl="1"/>
            <a:r>
              <a:rPr lang="fr-FR" dirty="0" smtClean="0"/>
              <a:t>Rien à installer dans le projet, rien à installer dans le serveur</a:t>
            </a:r>
          </a:p>
          <a:p>
            <a:pPr lvl="1"/>
            <a:r>
              <a:rPr lang="fr-FR" dirty="0" smtClean="0"/>
              <a:t>SI vous utilisez un </a:t>
            </a:r>
            <a:r>
              <a:rPr lang="fr-FR" dirty="0" err="1" smtClean="0"/>
              <a:t>Tomcat</a:t>
            </a:r>
            <a:r>
              <a:rPr lang="fr-FR" dirty="0" smtClean="0"/>
              <a:t> ou autre il faudra suivre les instructions du support de cours.</a:t>
            </a:r>
          </a:p>
          <a:p>
            <a:pPr marL="0" indent="0">
              <a:buNone/>
            </a:pPr>
            <a:endParaRPr lang="fr-FR" dirty="0"/>
          </a:p>
        </p:txBody>
      </p:sp>
    </p:spTree>
    <p:extLst>
      <p:ext uri="{BB962C8B-B14F-4D97-AF65-F5344CB8AC3E}">
        <p14:creationId xmlns:p14="http://schemas.microsoft.com/office/powerpoint/2010/main" val="16714766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langage d’expression EL</a:t>
            </a:r>
            <a:endParaRPr lang="fr-FR" dirty="0"/>
          </a:p>
        </p:txBody>
      </p:sp>
      <p:sp>
        <p:nvSpPr>
          <p:cNvPr id="3" name="Espace réservé du contenu 2"/>
          <p:cNvSpPr>
            <a:spLocks noGrp="1"/>
          </p:cNvSpPr>
          <p:nvPr>
            <p:ph idx="1"/>
          </p:nvPr>
        </p:nvSpPr>
        <p:spPr/>
        <p:txBody>
          <a:bodyPr/>
          <a:lstStyle/>
          <a:p>
            <a:r>
              <a:rPr lang="fr-FR" dirty="0" smtClean="0"/>
              <a:t>Voir support de cours JSP2.pdf, à partir de </a:t>
            </a:r>
            <a:r>
              <a:rPr lang="fr-FR" smtClean="0"/>
              <a:t>la page 31.</a:t>
            </a:r>
            <a:endParaRPr lang="fr-FR"/>
          </a:p>
        </p:txBody>
      </p:sp>
    </p:spTree>
    <p:extLst>
      <p:ext uri="{BB962C8B-B14F-4D97-AF65-F5344CB8AC3E}">
        <p14:creationId xmlns:p14="http://schemas.microsoft.com/office/powerpoint/2010/main" val="21024535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 de gestion de login / </a:t>
            </a:r>
            <a:r>
              <a:rPr lang="fr-FR" dirty="0" err="1" smtClean="0"/>
              <a:t>password</a:t>
            </a:r>
            <a:r>
              <a:rPr lang="fr-FR" dirty="0" smtClean="0"/>
              <a:t>, session, la page </a:t>
            </a:r>
            <a:r>
              <a:rPr lang="fr-FR" dirty="0" err="1" smtClean="0"/>
              <a:t>index.jsp</a:t>
            </a:r>
            <a:endParaRPr lang="fr-FR" dirty="0"/>
          </a:p>
        </p:txBody>
      </p:sp>
      <p:sp>
        <p:nvSpPr>
          <p:cNvPr id="3" name="Espace réservé du contenu 2"/>
          <p:cNvSpPr>
            <a:spLocks noGrp="1"/>
          </p:cNvSpPr>
          <p:nvPr>
            <p:ph idx="1"/>
          </p:nvPr>
        </p:nvSpPr>
        <p:spPr>
          <a:xfrm>
            <a:off x="685800" y="1052736"/>
            <a:ext cx="8458200" cy="5688632"/>
          </a:xfrm>
        </p:spPr>
        <p:txBody>
          <a:bodyPr/>
          <a:lstStyle/>
          <a:p>
            <a:pPr marL="0" indent="0">
              <a:buNone/>
            </a:pPr>
            <a:r>
              <a:rPr lang="fr-FR" sz="1400" b="1" dirty="0" smtClean="0">
                <a:latin typeface="Courier New" pitchFamily="49" charset="0"/>
                <a:cs typeface="Courier New" pitchFamily="49" charset="0"/>
              </a:rPr>
              <a:t>&lt;%@</a:t>
            </a:r>
            <a:r>
              <a:rPr lang="fr-FR" sz="1400" b="1" dirty="0" err="1">
                <a:latin typeface="Courier New" pitchFamily="49" charset="0"/>
                <a:cs typeface="Courier New" pitchFamily="49" charset="0"/>
              </a:rPr>
              <a:t>taglib</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uri</a:t>
            </a:r>
            <a:r>
              <a:rPr lang="fr-FR" sz="1400" b="1" dirty="0">
                <a:latin typeface="Courier New" pitchFamily="49" charset="0"/>
                <a:cs typeface="Courier New" pitchFamily="49" charset="0"/>
              </a:rPr>
              <a:t>="http://java.sun.com/</a:t>
            </a:r>
            <a:r>
              <a:rPr lang="fr-FR" sz="1400" b="1" dirty="0" err="1">
                <a:latin typeface="Courier New" pitchFamily="49" charset="0"/>
                <a:cs typeface="Courier New" pitchFamily="49" charset="0"/>
              </a:rPr>
              <a:t>jsp</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jstl</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core</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prefix</a:t>
            </a:r>
            <a:r>
              <a:rPr lang="fr-FR" sz="1400" b="1" dirty="0">
                <a:latin typeface="Courier New" pitchFamily="49" charset="0"/>
                <a:cs typeface="Courier New" pitchFamily="49" charset="0"/>
              </a:rPr>
              <a:t>="c</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html</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body</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a:solidFill>
                  <a:srgbClr val="009900"/>
                </a:solidFill>
                <a:latin typeface="Courier New" pitchFamily="49" charset="0"/>
                <a:cs typeface="Courier New" pitchFamily="49" charset="0"/>
              </a:rPr>
              <a:t>&lt;</a:t>
            </a:r>
            <a:r>
              <a:rPr lang="fr-FR" sz="1400" b="1" dirty="0" err="1">
                <a:solidFill>
                  <a:srgbClr val="009900"/>
                </a:solidFill>
                <a:latin typeface="Courier New" pitchFamily="49" charset="0"/>
                <a:cs typeface="Courier New" pitchFamily="49" charset="0"/>
              </a:rPr>
              <a:t>c:import</a:t>
            </a:r>
            <a:r>
              <a:rPr lang="fr-FR" sz="1400" b="1" dirty="0">
                <a:solidFill>
                  <a:srgbClr val="009900"/>
                </a:solidFill>
                <a:latin typeface="Courier New" pitchFamily="49" charset="0"/>
                <a:cs typeface="Courier New" pitchFamily="49" charset="0"/>
              </a:rPr>
              <a:t> url="</a:t>
            </a:r>
            <a:r>
              <a:rPr lang="fr-FR" sz="1400" b="1" dirty="0" err="1">
                <a:solidFill>
                  <a:srgbClr val="009900"/>
                </a:solidFill>
                <a:latin typeface="Courier New" pitchFamily="49" charset="0"/>
                <a:cs typeface="Courier New" pitchFamily="49" charset="0"/>
              </a:rPr>
              <a:t>header.jsp</a:t>
            </a:r>
            <a:r>
              <a:rPr lang="fr-FR" sz="1400" b="1" dirty="0">
                <a:solidFill>
                  <a:srgbClr val="009900"/>
                </a:solidFill>
                <a:latin typeface="Courier New" pitchFamily="49" charset="0"/>
                <a:cs typeface="Courier New" pitchFamily="49" charset="0"/>
              </a:rPr>
              <a:t>"/&gt;</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solidFill>
                  <a:srgbClr val="C00000"/>
                </a:solidFill>
                <a:latin typeface="Courier New" pitchFamily="49" charset="0"/>
                <a:cs typeface="Courier New" pitchFamily="49" charset="0"/>
              </a:rPr>
              <a:t>&lt;</a:t>
            </a:r>
            <a:r>
              <a:rPr lang="fr-FR" sz="1400" b="1" dirty="0" err="1">
                <a:solidFill>
                  <a:srgbClr val="C00000"/>
                </a:solidFill>
                <a:latin typeface="Courier New" pitchFamily="49" charset="0"/>
                <a:cs typeface="Courier New" pitchFamily="49" charset="0"/>
              </a:rPr>
              <a:t>c:if</a:t>
            </a:r>
            <a:r>
              <a:rPr lang="fr-FR" sz="1400" b="1" dirty="0">
                <a:solidFill>
                  <a:srgbClr val="C00000"/>
                </a:solidFill>
                <a:latin typeface="Courier New" pitchFamily="49" charset="0"/>
                <a:cs typeface="Courier New" pitchFamily="49" charset="0"/>
              </a:rPr>
              <a:t> test="${connecte</a:t>
            </a:r>
            <a:r>
              <a:rPr lang="fr-FR" sz="1400" b="1" dirty="0" smtClean="0">
                <a:solidFill>
                  <a:srgbClr val="C00000"/>
                </a:solidFill>
                <a:latin typeface="Courier New" pitchFamily="49" charset="0"/>
                <a:cs typeface="Courier New" pitchFamily="49" charset="0"/>
              </a:rPr>
              <a:t>}"&gt;</a:t>
            </a:r>
            <a:br>
              <a:rPr lang="fr-FR" sz="1400" b="1" dirty="0" smtClean="0">
                <a:solidFill>
                  <a:srgbClr val="C00000"/>
                </a:solidFill>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h2 </a:t>
            </a:r>
            <a:r>
              <a:rPr lang="fr-FR" sz="1400" b="1" dirty="0" err="1">
                <a:latin typeface="Courier New" pitchFamily="49" charset="0"/>
                <a:cs typeface="Courier New" pitchFamily="49" charset="0"/>
              </a:rPr>
              <a:t>align</a:t>
            </a:r>
            <a:r>
              <a:rPr lang="fr-FR" sz="1400" b="1" dirty="0">
                <a:latin typeface="Courier New" pitchFamily="49" charset="0"/>
                <a:cs typeface="Courier New" pitchFamily="49" charset="0"/>
              </a:rPr>
              <a:t>="center"&gt;Page d'accueil&lt;/h2</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p&gt;Bonjour, vous êtes actuellement sur un site de gestion d'utilisateurs.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Sur </a:t>
            </a:r>
            <a:r>
              <a:rPr lang="fr-FR" sz="1400" b="1" dirty="0">
                <a:latin typeface="Courier New" pitchFamily="49" charset="0"/>
                <a:cs typeface="Courier New" pitchFamily="49" charset="0"/>
              </a:rPr>
              <a:t>ce site, vous pourrez :&lt;</a:t>
            </a:r>
            <a:r>
              <a:rPr lang="fr-FR" sz="1400" b="1" dirty="0" err="1">
                <a:latin typeface="Courier New" pitchFamily="49" charset="0"/>
                <a:cs typeface="Courier New" pitchFamily="49" charset="0"/>
              </a:rPr>
              <a:t>br</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err="1">
                <a:latin typeface="Courier New" pitchFamily="49" charset="0"/>
                <a:cs typeface="Courier New" pitchFamily="49" charset="0"/>
              </a:rPr>
              <a:t>ul</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li&gt;Créer des utilisateurs test&lt;/li</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err="1">
                <a:latin typeface="Courier New" pitchFamily="49" charset="0"/>
                <a:cs typeface="Courier New" pitchFamily="49" charset="0"/>
              </a:rPr>
              <a:t>ul</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smtClean="0">
                <a:solidFill>
                  <a:srgbClr val="C00000"/>
                </a:solidFill>
                <a:latin typeface="Courier New" pitchFamily="49" charset="0"/>
                <a:cs typeface="Courier New" pitchFamily="49" charset="0"/>
              </a:rPr>
              <a:t>&lt;/</a:t>
            </a:r>
            <a:r>
              <a:rPr lang="fr-FR" sz="1400" b="1" dirty="0" err="1">
                <a:solidFill>
                  <a:srgbClr val="C00000"/>
                </a:solidFill>
                <a:latin typeface="Courier New" pitchFamily="49" charset="0"/>
                <a:cs typeface="Courier New" pitchFamily="49" charset="0"/>
              </a:rPr>
              <a:t>c:if</a:t>
            </a:r>
            <a:r>
              <a:rPr lang="fr-FR" sz="1400" b="1" dirty="0" smtClean="0">
                <a:solidFill>
                  <a:srgbClr val="C00000"/>
                </a:solidFill>
                <a:latin typeface="Courier New" pitchFamily="49" charset="0"/>
                <a:cs typeface="Courier New" pitchFamily="49" charset="0"/>
              </a:rPr>
              <a:t>&gt;</a:t>
            </a:r>
            <a:br>
              <a:rPr lang="fr-FR" sz="1400" b="1" dirty="0" smtClean="0">
                <a:solidFill>
                  <a:srgbClr val="C00000"/>
                </a:solidFill>
                <a:latin typeface="Courier New" pitchFamily="49" charset="0"/>
                <a:cs typeface="Courier New" pitchFamily="49" charset="0"/>
              </a:rPr>
            </a:br>
            <a:r>
              <a:rPr lang="fr-FR" sz="1400" b="1" dirty="0" smtClean="0">
                <a:solidFill>
                  <a:srgbClr val="C00000"/>
                </a:solidFill>
                <a:latin typeface="Courier New" pitchFamily="49" charset="0"/>
                <a:cs typeface="Courier New" pitchFamily="49" charset="0"/>
              </a:rPr>
              <a:t>     &lt;</a:t>
            </a:r>
            <a:r>
              <a:rPr lang="fr-FR" sz="1400" b="1" dirty="0" err="1">
                <a:solidFill>
                  <a:srgbClr val="C00000"/>
                </a:solidFill>
                <a:latin typeface="Courier New" pitchFamily="49" charset="0"/>
                <a:cs typeface="Courier New" pitchFamily="49" charset="0"/>
              </a:rPr>
              <a:t>c:if</a:t>
            </a:r>
            <a:r>
              <a:rPr lang="fr-FR" sz="1400" b="1" dirty="0">
                <a:solidFill>
                  <a:srgbClr val="C00000"/>
                </a:solidFill>
                <a:latin typeface="Courier New" pitchFamily="49" charset="0"/>
                <a:cs typeface="Courier New" pitchFamily="49" charset="0"/>
              </a:rPr>
              <a:t> test="${!connecte</a:t>
            </a:r>
            <a:r>
              <a:rPr lang="fr-FR" sz="1400" b="1" dirty="0" smtClean="0">
                <a:solidFill>
                  <a:srgbClr val="C00000"/>
                </a:solidFill>
                <a:latin typeface="Courier New" pitchFamily="49" charset="0"/>
                <a:cs typeface="Courier New" pitchFamily="49" charset="0"/>
              </a:rPr>
              <a:t>}"&gt;</a:t>
            </a:r>
            <a:br>
              <a:rPr lang="fr-FR" sz="1400" b="1" dirty="0" smtClean="0">
                <a:solidFill>
                  <a:srgbClr val="C00000"/>
                </a:solidFill>
                <a:latin typeface="Courier New" pitchFamily="49" charset="0"/>
                <a:cs typeface="Courier New" pitchFamily="49" charset="0"/>
              </a:rPr>
            </a:br>
            <a:r>
              <a:rPr lang="fr-FR" sz="1400" b="1" dirty="0" smtClean="0">
                <a:latin typeface="Courier New" pitchFamily="49" charset="0"/>
                <a:cs typeface="Courier New" pitchFamily="49" charset="0"/>
              </a:rPr>
              <a:t>        Pour </a:t>
            </a:r>
            <a:r>
              <a:rPr lang="fr-FR" sz="1400" b="1" dirty="0">
                <a:latin typeface="Courier New" pitchFamily="49" charset="0"/>
                <a:cs typeface="Courier New" pitchFamily="49" charset="0"/>
              </a:rPr>
              <a:t>pouvoir effectuer toutes ces actions, il suffit de vous connecter</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smtClean="0">
                <a:solidFill>
                  <a:srgbClr val="C00000"/>
                </a:solidFill>
                <a:latin typeface="Courier New" pitchFamily="49" charset="0"/>
                <a:cs typeface="Courier New" pitchFamily="49" charset="0"/>
              </a:rPr>
              <a:t>&lt;/</a:t>
            </a:r>
            <a:r>
              <a:rPr lang="fr-FR" sz="1400" b="1" dirty="0" err="1">
                <a:solidFill>
                  <a:srgbClr val="C00000"/>
                </a:solidFill>
                <a:latin typeface="Courier New" pitchFamily="49" charset="0"/>
                <a:cs typeface="Courier New" pitchFamily="49" charset="0"/>
              </a:rPr>
              <a:t>c:if</a:t>
            </a:r>
            <a:r>
              <a:rPr lang="fr-FR" sz="1400" b="1" dirty="0" smtClean="0">
                <a:solidFill>
                  <a:srgbClr val="C00000"/>
                </a:solidFill>
                <a:latin typeface="Courier New" pitchFamily="49" charset="0"/>
                <a:cs typeface="Courier New" pitchFamily="49" charset="0"/>
              </a:rPr>
              <a:t>&gt;</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body</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html&gt;</a:t>
            </a:r>
          </a:p>
          <a:p>
            <a:pPr marL="0" indent="0">
              <a:buNone/>
            </a:pPr>
            <a:endParaRPr lang="fr-FR" sz="1400" b="1" dirty="0">
              <a:latin typeface="Courier New" pitchFamily="49" charset="0"/>
              <a:cs typeface="Courier New" pitchFamily="49" charset="0"/>
            </a:endParaRPr>
          </a:p>
        </p:txBody>
      </p:sp>
    </p:spTree>
    <p:extLst>
      <p:ext uri="{BB962C8B-B14F-4D97-AF65-F5344CB8AC3E}">
        <p14:creationId xmlns:p14="http://schemas.microsoft.com/office/powerpoint/2010/main" val="33609225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 de gestion de login / </a:t>
            </a:r>
            <a:r>
              <a:rPr lang="fr-FR" dirty="0" err="1" smtClean="0"/>
              <a:t>password</a:t>
            </a:r>
            <a:r>
              <a:rPr lang="fr-FR" dirty="0" smtClean="0"/>
              <a:t> : avec session HTTP/JSTL/EL</a:t>
            </a:r>
            <a:endParaRPr lang="fr-FR" dirty="0"/>
          </a:p>
        </p:txBody>
      </p:sp>
      <p:sp>
        <p:nvSpPr>
          <p:cNvPr id="4" name="Espace réservé du contenu 3"/>
          <p:cNvSpPr>
            <a:spLocks noGrp="1"/>
          </p:cNvSpPr>
          <p:nvPr>
            <p:ph idx="1"/>
          </p:nvPr>
        </p:nvSpPr>
        <p:spPr/>
        <p:txBody>
          <a:bodyPr/>
          <a:lstStyle/>
          <a:p>
            <a:endParaRPr lang="fr-F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599" y="1844824"/>
            <a:ext cx="8374903"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12467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 de gestion de login / </a:t>
            </a:r>
            <a:r>
              <a:rPr lang="fr-FR" dirty="0" err="1" smtClean="0"/>
              <a:t>password</a:t>
            </a:r>
            <a:r>
              <a:rPr lang="fr-FR" dirty="0" smtClean="0"/>
              <a:t> : avec session HTTP/JSTL/EL</a:t>
            </a:r>
            <a:endParaRPr lang="fr-FR" dirty="0"/>
          </a:p>
        </p:txBody>
      </p:sp>
      <p:sp>
        <p:nvSpPr>
          <p:cNvPr id="4" name="Espace réservé du contenu 3"/>
          <p:cNvSpPr>
            <a:spLocks noGrp="1"/>
          </p:cNvSpPr>
          <p:nvPr>
            <p:ph idx="1"/>
          </p:nvPr>
        </p:nvSpPr>
        <p:spPr/>
        <p:txBody>
          <a:bodyPr/>
          <a:lstStyle/>
          <a:p>
            <a:endParaRPr lang="fr-F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055" y="1844824"/>
            <a:ext cx="8389740"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42981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Exemple de gestion de login / </a:t>
            </a:r>
            <a:r>
              <a:rPr lang="fr-FR" dirty="0" err="1"/>
              <a:t>password</a:t>
            </a:r>
            <a:r>
              <a:rPr lang="fr-FR" dirty="0"/>
              <a:t>, la page </a:t>
            </a:r>
            <a:r>
              <a:rPr lang="fr-FR" dirty="0" err="1" smtClean="0"/>
              <a:t>header.jsp</a:t>
            </a:r>
            <a:endParaRPr lang="fr-FR" dirty="0"/>
          </a:p>
        </p:txBody>
      </p:sp>
      <p:sp>
        <p:nvSpPr>
          <p:cNvPr id="3" name="Espace réservé du contenu 2"/>
          <p:cNvSpPr>
            <a:spLocks noGrp="1"/>
          </p:cNvSpPr>
          <p:nvPr>
            <p:ph idx="1"/>
          </p:nvPr>
        </p:nvSpPr>
        <p:spPr>
          <a:xfrm>
            <a:off x="683568" y="1052736"/>
            <a:ext cx="8352928" cy="5616624"/>
          </a:xfrm>
        </p:spPr>
        <p:txBody>
          <a:bodyPr/>
          <a:lstStyle/>
          <a:p>
            <a:pPr marL="0" indent="0">
              <a:buNone/>
            </a:pPr>
            <a:r>
              <a:rPr lang="fr-FR" sz="1600" b="1" dirty="0" smtClean="0">
                <a:latin typeface="Courier New" pitchFamily="49" charset="0"/>
                <a:cs typeface="Courier New" pitchFamily="49" charset="0"/>
              </a:rPr>
              <a:t>&lt;%@</a:t>
            </a:r>
            <a:r>
              <a:rPr lang="fr-FR" sz="1600" b="1" dirty="0" err="1">
                <a:latin typeface="Courier New" pitchFamily="49" charset="0"/>
                <a:cs typeface="Courier New" pitchFamily="49" charset="0"/>
              </a:rPr>
              <a:t>taglib</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uri</a:t>
            </a:r>
            <a:r>
              <a:rPr lang="fr-FR" sz="1600" b="1" dirty="0">
                <a:latin typeface="Courier New" pitchFamily="49" charset="0"/>
                <a:cs typeface="Courier New" pitchFamily="49" charset="0"/>
              </a:rPr>
              <a:t>="http://java.sun.com/</a:t>
            </a:r>
            <a:r>
              <a:rPr lang="fr-FR" sz="1600" b="1" dirty="0" err="1">
                <a:latin typeface="Courier New" pitchFamily="49" charset="0"/>
                <a:cs typeface="Courier New" pitchFamily="49" charset="0"/>
              </a:rPr>
              <a:t>jsp</a:t>
            </a:r>
            <a:r>
              <a:rPr lang="fr-FR" sz="1600" b="1" dirty="0">
                <a:latin typeface="Courier New" pitchFamily="49" charset="0"/>
                <a:cs typeface="Courier New" pitchFamily="49" charset="0"/>
              </a:rPr>
              <a:t>/</a:t>
            </a:r>
            <a:r>
              <a:rPr lang="fr-FR" sz="1600" b="1" dirty="0" err="1">
                <a:latin typeface="Courier New" pitchFamily="49" charset="0"/>
                <a:cs typeface="Courier New" pitchFamily="49" charset="0"/>
              </a:rPr>
              <a:t>jstl</a:t>
            </a:r>
            <a:r>
              <a:rPr lang="fr-FR" sz="1600" b="1" dirty="0">
                <a:latin typeface="Courier New" pitchFamily="49" charset="0"/>
                <a:cs typeface="Courier New" pitchFamily="49" charset="0"/>
              </a:rPr>
              <a:t>/</a:t>
            </a:r>
            <a:r>
              <a:rPr lang="fr-FR" sz="1600" b="1" dirty="0" err="1">
                <a:latin typeface="Courier New" pitchFamily="49" charset="0"/>
                <a:cs typeface="Courier New" pitchFamily="49" charset="0"/>
              </a:rPr>
              <a:t>core</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prefix</a:t>
            </a:r>
            <a:r>
              <a:rPr lang="fr-FR" sz="1600" b="1" dirty="0">
                <a:latin typeface="Courier New" pitchFamily="49" charset="0"/>
                <a:cs typeface="Courier New" pitchFamily="49" charset="0"/>
              </a:rPr>
              <a:t>="c</a:t>
            </a:r>
            <a:r>
              <a:rPr lang="fr-FR" sz="1600" b="1" dirty="0" smtClean="0">
                <a:latin typeface="Courier New" pitchFamily="49" charset="0"/>
                <a:cs typeface="Courier New" pitchFamily="49" charset="0"/>
              </a:rPr>
              <a:t>"%&gt;</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a:t>
            </a:r>
            <a:endParaRPr lang="fr-FR" sz="1600" b="1" dirty="0" smtClean="0">
              <a:solidFill>
                <a:srgbClr val="C00000"/>
              </a:solidFill>
              <a:latin typeface="Courier New" pitchFamily="49" charset="0"/>
              <a:cs typeface="Courier New" pitchFamily="49" charset="0"/>
            </a:endParaRPr>
          </a:p>
          <a:p>
            <a:pPr marL="0" indent="0">
              <a:buNone/>
            </a:pPr>
            <a:r>
              <a:rPr lang="fr-FR" sz="1600" b="1" dirty="0" smtClean="0">
                <a:solidFill>
                  <a:srgbClr val="C00000"/>
                </a:solidFill>
                <a:latin typeface="Courier New" pitchFamily="49" charset="0"/>
                <a:cs typeface="Courier New" pitchFamily="49" charset="0"/>
              </a:rPr>
              <a:t>&lt;</a:t>
            </a:r>
            <a:r>
              <a:rPr lang="fr-FR" sz="1600" b="1" dirty="0" err="1">
                <a:solidFill>
                  <a:srgbClr val="C00000"/>
                </a:solidFill>
                <a:latin typeface="Courier New" pitchFamily="49" charset="0"/>
                <a:cs typeface="Courier New" pitchFamily="49" charset="0"/>
              </a:rPr>
              <a:t>c:if</a:t>
            </a:r>
            <a:r>
              <a:rPr lang="fr-FR" sz="1600" b="1" dirty="0">
                <a:solidFill>
                  <a:srgbClr val="C00000"/>
                </a:solidFill>
                <a:latin typeface="Courier New" pitchFamily="49" charset="0"/>
                <a:cs typeface="Courier New" pitchFamily="49" charset="0"/>
              </a:rPr>
              <a:t> test="${!connecte</a:t>
            </a:r>
            <a:r>
              <a:rPr lang="fr-FR" sz="1600" b="1" dirty="0" smtClean="0">
                <a:solidFill>
                  <a:srgbClr val="C00000"/>
                </a:solidFill>
                <a:latin typeface="Courier New" pitchFamily="49" charset="0"/>
                <a:cs typeface="Courier New" pitchFamily="49" charset="0"/>
              </a:rPr>
              <a:t>}"&gt;</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&lt;</a:t>
            </a:r>
            <a:r>
              <a:rPr lang="fr-FR" sz="1600" b="1" dirty="0" err="1">
                <a:latin typeface="Courier New" pitchFamily="49" charset="0"/>
                <a:cs typeface="Courier New" pitchFamily="49" charset="0"/>
              </a:rPr>
              <a:t>form</a:t>
            </a:r>
            <a:r>
              <a:rPr lang="fr-FR" sz="1600" b="1" dirty="0">
                <a:latin typeface="Courier New" pitchFamily="49" charset="0"/>
                <a:cs typeface="Courier New" pitchFamily="49" charset="0"/>
              </a:rPr>
              <a:t> action="</a:t>
            </a:r>
            <a:r>
              <a:rPr lang="fr-FR" sz="1600" b="1" dirty="0" err="1">
                <a:latin typeface="Courier New" pitchFamily="49" charset="0"/>
                <a:cs typeface="Courier New" pitchFamily="49" charset="0"/>
              </a:rPr>
              <a:t>ServletConnexion</a:t>
            </a:r>
            <a:r>
              <a:rPr lang="fr-FR" sz="1600" b="1" dirty="0">
                <a:latin typeface="Courier New" pitchFamily="49" charset="0"/>
                <a:cs typeface="Courier New" pitchFamily="49" charset="0"/>
              </a:rPr>
              <a:t>" </a:t>
            </a:r>
            <a:r>
              <a:rPr lang="fr-FR" sz="1600" b="1" dirty="0" err="1" smtClean="0">
                <a:latin typeface="Courier New" pitchFamily="49" charset="0"/>
                <a:cs typeface="Courier New" pitchFamily="49" charset="0"/>
              </a:rPr>
              <a:t>method</a:t>
            </a:r>
            <a:r>
              <a:rPr lang="fr-FR" sz="1600" b="1" dirty="0">
                <a:latin typeface="Courier New" pitchFamily="49" charset="0"/>
                <a:cs typeface="Courier New" pitchFamily="49" charset="0"/>
              </a:rPr>
              <a:t>="</a:t>
            </a:r>
            <a:r>
              <a:rPr lang="fr-FR" sz="1600" b="1" dirty="0" err="1">
                <a:latin typeface="Courier New" pitchFamily="49" charset="0"/>
                <a:cs typeface="Courier New" pitchFamily="49" charset="0"/>
              </a:rPr>
              <a:t>get</a:t>
            </a:r>
            <a:r>
              <a:rPr lang="fr-FR" sz="1600" b="1" dirty="0">
                <a:latin typeface="Courier New" pitchFamily="49" charset="0"/>
                <a:cs typeface="Courier New" pitchFamily="49" charset="0"/>
              </a:rPr>
              <a:t>" id="</a:t>
            </a:r>
            <a:r>
              <a:rPr lang="fr-FR" sz="1600" b="1" dirty="0" err="1">
                <a:latin typeface="Courier New" pitchFamily="49" charset="0"/>
                <a:cs typeface="Courier New" pitchFamily="49" charset="0"/>
              </a:rPr>
              <a:t>formconnexion</a:t>
            </a:r>
            <a:r>
              <a:rPr lang="fr-FR" sz="1600" b="1" dirty="0" smtClean="0">
                <a:latin typeface="Courier New" pitchFamily="49" charset="0"/>
                <a:cs typeface="Courier New" pitchFamily="49" charset="0"/>
              </a:rPr>
              <a:t>"&gt;</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Connexion </a:t>
            </a:r>
            <a:r>
              <a:rPr lang="fr-FR" sz="1600" b="1" dirty="0">
                <a:latin typeface="Courier New" pitchFamily="49" charset="0"/>
                <a:cs typeface="Courier New" pitchFamily="49" charset="0"/>
              </a:rPr>
              <a:t>: &lt;input type="</a:t>
            </a:r>
            <a:r>
              <a:rPr lang="fr-FR" sz="1600" b="1" dirty="0" err="1">
                <a:latin typeface="Courier New" pitchFamily="49" charset="0"/>
                <a:cs typeface="Courier New" pitchFamily="49" charset="0"/>
              </a:rPr>
              <a:t>text</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name</a:t>
            </a:r>
            <a:r>
              <a:rPr lang="fr-FR" sz="1600" b="1" dirty="0">
                <a:latin typeface="Courier New" pitchFamily="49" charset="0"/>
                <a:cs typeface="Courier New" pitchFamily="49" charset="0"/>
              </a:rPr>
              <a:t>="log</a:t>
            </a:r>
            <a:r>
              <a:rPr lang="fr-FR" sz="1600" b="1" dirty="0" smtClean="0">
                <a:latin typeface="Courier New" pitchFamily="49" charset="0"/>
                <a:cs typeface="Courier New" pitchFamily="49" charset="0"/>
              </a:rPr>
              <a:t>"&gt;&lt;</a:t>
            </a:r>
            <a:r>
              <a:rPr lang="fr-FR" sz="1600" b="1" dirty="0" err="1" smtClean="0">
                <a:latin typeface="Courier New" pitchFamily="49" charset="0"/>
                <a:cs typeface="Courier New" pitchFamily="49" charset="0"/>
              </a:rPr>
              <a:t>br</a:t>
            </a:r>
            <a:r>
              <a:rPr lang="fr-FR" sz="1600" b="1" dirty="0" smtClean="0">
                <a:latin typeface="Courier New" pitchFamily="49" charset="0"/>
                <a:cs typeface="Courier New" pitchFamily="49" charset="0"/>
              </a:rPr>
              <a:t>/&gt;</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&lt;</a:t>
            </a:r>
            <a:r>
              <a:rPr lang="fr-FR" sz="1600" b="1" dirty="0">
                <a:latin typeface="Courier New" pitchFamily="49" charset="0"/>
                <a:cs typeface="Courier New" pitchFamily="49" charset="0"/>
              </a:rPr>
              <a:t>input type="</a:t>
            </a:r>
            <a:r>
              <a:rPr lang="fr-FR" sz="1600" b="1" dirty="0" err="1">
                <a:latin typeface="Courier New" pitchFamily="49" charset="0"/>
                <a:cs typeface="Courier New" pitchFamily="49" charset="0"/>
              </a:rPr>
              <a:t>text</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name</a:t>
            </a:r>
            <a:r>
              <a:rPr lang="fr-FR" sz="1600" b="1" dirty="0">
                <a:latin typeface="Courier New" pitchFamily="49" charset="0"/>
                <a:cs typeface="Courier New" pitchFamily="49" charset="0"/>
              </a:rPr>
              <a:t>="</a:t>
            </a:r>
            <a:r>
              <a:rPr lang="fr-FR" sz="1600" b="1" dirty="0" err="1">
                <a:latin typeface="Courier New" pitchFamily="49" charset="0"/>
                <a:cs typeface="Courier New" pitchFamily="49" charset="0"/>
              </a:rPr>
              <a:t>pass</a:t>
            </a:r>
            <a:r>
              <a:rPr lang="fr-FR" sz="1600" b="1" dirty="0" smtClean="0">
                <a:latin typeface="Courier New" pitchFamily="49" charset="0"/>
                <a:cs typeface="Courier New" pitchFamily="49" charset="0"/>
              </a:rPr>
              <a:t>"&gt;</a:t>
            </a:r>
            <a:r>
              <a:rPr lang="fr-FR" sz="1600" b="1" dirty="0">
                <a:latin typeface="Courier New" pitchFamily="49" charset="0"/>
                <a:cs typeface="Courier New" pitchFamily="49" charset="0"/>
              </a:rPr>
              <a:t>&lt;</a:t>
            </a:r>
            <a:r>
              <a:rPr lang="fr-FR" sz="1600" b="1" dirty="0" err="1">
                <a:latin typeface="Courier New" pitchFamily="49" charset="0"/>
                <a:cs typeface="Courier New" pitchFamily="49" charset="0"/>
              </a:rPr>
              <a:t>br</a:t>
            </a:r>
            <a:r>
              <a:rPr lang="fr-FR" sz="1600" b="1" dirty="0" smtClean="0">
                <a:latin typeface="Courier New" pitchFamily="49" charset="0"/>
                <a:cs typeface="Courier New" pitchFamily="49" charset="0"/>
              </a:rPr>
              <a:t>/&gt;</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smtClean="0">
                <a:solidFill>
                  <a:srgbClr val="009900"/>
                </a:solidFill>
                <a:latin typeface="Courier New" pitchFamily="49" charset="0"/>
                <a:cs typeface="Courier New" pitchFamily="49" charset="0"/>
              </a:rPr>
              <a:t>&lt;</a:t>
            </a:r>
            <a:r>
              <a:rPr lang="fr-FR" sz="1600" b="1" dirty="0">
                <a:solidFill>
                  <a:srgbClr val="009900"/>
                </a:solidFill>
                <a:latin typeface="Courier New" pitchFamily="49" charset="0"/>
                <a:cs typeface="Courier New" pitchFamily="49" charset="0"/>
              </a:rPr>
              <a:t>input type="</a:t>
            </a:r>
            <a:r>
              <a:rPr lang="fr-FR" sz="1600" b="1" dirty="0" err="1">
                <a:solidFill>
                  <a:srgbClr val="009900"/>
                </a:solidFill>
                <a:latin typeface="Courier New" pitchFamily="49" charset="0"/>
                <a:cs typeface="Courier New" pitchFamily="49" charset="0"/>
              </a:rPr>
              <a:t>hidden</a:t>
            </a:r>
            <a:r>
              <a:rPr lang="fr-FR" sz="1600" b="1" dirty="0">
                <a:solidFill>
                  <a:srgbClr val="009900"/>
                </a:solidFill>
                <a:latin typeface="Courier New" pitchFamily="49" charset="0"/>
                <a:cs typeface="Courier New" pitchFamily="49" charset="0"/>
              </a:rPr>
              <a:t>" </a:t>
            </a:r>
            <a:r>
              <a:rPr lang="fr-FR" sz="1600" b="1" dirty="0" err="1">
                <a:solidFill>
                  <a:srgbClr val="009900"/>
                </a:solidFill>
                <a:latin typeface="Courier New" pitchFamily="49" charset="0"/>
                <a:cs typeface="Courier New" pitchFamily="49" charset="0"/>
              </a:rPr>
              <a:t>name</a:t>
            </a:r>
            <a:r>
              <a:rPr lang="fr-FR" sz="1600" b="1" dirty="0">
                <a:solidFill>
                  <a:srgbClr val="009900"/>
                </a:solidFill>
                <a:latin typeface="Courier New" pitchFamily="49" charset="0"/>
                <a:cs typeface="Courier New" pitchFamily="49" charset="0"/>
              </a:rPr>
              <a:t>="action" value="</a:t>
            </a:r>
            <a:r>
              <a:rPr lang="fr-FR" sz="1600" b="1" dirty="0" err="1">
                <a:solidFill>
                  <a:srgbClr val="009900"/>
                </a:solidFill>
                <a:latin typeface="Courier New" pitchFamily="49" charset="0"/>
                <a:cs typeface="Courier New" pitchFamily="49" charset="0"/>
              </a:rPr>
              <a:t>checkConnexion</a:t>
            </a:r>
            <a:r>
              <a:rPr lang="fr-FR" sz="1600" b="1" dirty="0" smtClean="0">
                <a:solidFill>
                  <a:srgbClr val="009900"/>
                </a:solidFill>
                <a:latin typeface="Courier New" pitchFamily="49" charset="0"/>
                <a:cs typeface="Courier New" pitchFamily="49" charset="0"/>
              </a:rPr>
              <a:t>"&gt;</a:t>
            </a:r>
            <a:br>
              <a:rPr lang="fr-FR" sz="1600" b="1" dirty="0" smtClean="0">
                <a:solidFill>
                  <a:srgbClr val="009900"/>
                </a:solidFill>
                <a:latin typeface="Courier New" pitchFamily="49" charset="0"/>
                <a:cs typeface="Courier New" pitchFamily="49" charset="0"/>
              </a:rPr>
            </a:br>
            <a:r>
              <a:rPr lang="fr-FR" sz="1600" b="1" dirty="0" smtClean="0">
                <a:latin typeface="Courier New" pitchFamily="49" charset="0"/>
                <a:cs typeface="Courier New" pitchFamily="49" charset="0"/>
              </a:rPr>
              <a:t>     &lt;</a:t>
            </a:r>
            <a:r>
              <a:rPr lang="fr-FR" sz="1600" b="1" dirty="0">
                <a:latin typeface="Courier New" pitchFamily="49" charset="0"/>
                <a:cs typeface="Courier New" pitchFamily="49" charset="0"/>
              </a:rPr>
              <a:t>input type="</a:t>
            </a:r>
            <a:r>
              <a:rPr lang="fr-FR" sz="1600" b="1" dirty="0" err="1">
                <a:latin typeface="Courier New" pitchFamily="49" charset="0"/>
                <a:cs typeface="Courier New" pitchFamily="49" charset="0"/>
              </a:rPr>
              <a:t>submit</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name</a:t>
            </a:r>
            <a:r>
              <a:rPr lang="fr-FR" sz="1600" b="1" dirty="0">
                <a:latin typeface="Courier New" pitchFamily="49" charset="0"/>
                <a:cs typeface="Courier New" pitchFamily="49" charset="0"/>
              </a:rPr>
              <a:t>="</a:t>
            </a:r>
            <a:r>
              <a:rPr lang="fr-FR" sz="1600" b="1" dirty="0" err="1">
                <a:latin typeface="Courier New" pitchFamily="49" charset="0"/>
                <a:cs typeface="Courier New" pitchFamily="49" charset="0"/>
              </a:rPr>
              <a:t>submit</a:t>
            </a:r>
            <a:r>
              <a:rPr lang="fr-FR" sz="1600" b="1" dirty="0">
                <a:latin typeface="Courier New" pitchFamily="49" charset="0"/>
                <a:cs typeface="Courier New" pitchFamily="49" charset="0"/>
              </a:rPr>
              <a:t>" value="Connexion</a:t>
            </a:r>
            <a:r>
              <a:rPr lang="fr-FR" sz="1600" b="1" dirty="0" smtClean="0">
                <a:latin typeface="Courier New" pitchFamily="49" charset="0"/>
                <a:cs typeface="Courier New" pitchFamily="49" charset="0"/>
              </a:rPr>
              <a:t>"&gt;</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&lt;/</a:t>
            </a:r>
            <a:r>
              <a:rPr lang="fr-FR" sz="1600" b="1" dirty="0" err="1">
                <a:latin typeface="Courier New" pitchFamily="49" charset="0"/>
                <a:cs typeface="Courier New" pitchFamily="49" charset="0"/>
              </a:rPr>
              <a:t>form</a:t>
            </a:r>
            <a:r>
              <a:rPr lang="fr-FR" sz="1600" b="1" dirty="0" smtClean="0">
                <a:latin typeface="Courier New" pitchFamily="49" charset="0"/>
                <a:cs typeface="Courier New" pitchFamily="49" charset="0"/>
              </a:rPr>
              <a:t>&gt;</a:t>
            </a:r>
            <a:br>
              <a:rPr lang="fr-FR" sz="1600" b="1" dirty="0" smtClean="0">
                <a:latin typeface="Courier New" pitchFamily="49" charset="0"/>
                <a:cs typeface="Courier New" pitchFamily="49" charset="0"/>
              </a:rPr>
            </a:br>
            <a:r>
              <a:rPr lang="fr-FR" sz="1600" b="1" dirty="0" smtClean="0">
                <a:solidFill>
                  <a:srgbClr val="C00000"/>
                </a:solidFill>
                <a:latin typeface="Courier New" pitchFamily="49" charset="0"/>
                <a:cs typeface="Courier New" pitchFamily="49" charset="0"/>
              </a:rPr>
              <a:t>&lt;/</a:t>
            </a:r>
            <a:r>
              <a:rPr lang="fr-FR" sz="1600" b="1" dirty="0" err="1">
                <a:solidFill>
                  <a:srgbClr val="C00000"/>
                </a:solidFill>
                <a:latin typeface="Courier New" pitchFamily="49" charset="0"/>
                <a:cs typeface="Courier New" pitchFamily="49" charset="0"/>
              </a:rPr>
              <a:t>c:if</a:t>
            </a:r>
            <a:r>
              <a:rPr lang="fr-FR" sz="1600" b="1" dirty="0">
                <a:solidFill>
                  <a:srgbClr val="C00000"/>
                </a:solidFill>
                <a:latin typeface="Courier New" pitchFamily="49" charset="0"/>
                <a:cs typeface="Courier New" pitchFamily="49" charset="0"/>
              </a:rPr>
              <a:t>&gt;</a:t>
            </a:r>
          </a:p>
          <a:p>
            <a:pPr marL="0" indent="0">
              <a:buNone/>
            </a:pPr>
            <a:r>
              <a:rPr lang="fr-FR" sz="1600" b="1" dirty="0" smtClean="0">
                <a:solidFill>
                  <a:srgbClr val="C00000"/>
                </a:solidFill>
                <a:latin typeface="Courier New" pitchFamily="49" charset="0"/>
                <a:cs typeface="Courier New" pitchFamily="49" charset="0"/>
              </a:rPr>
              <a:t>&lt;</a:t>
            </a:r>
            <a:r>
              <a:rPr lang="fr-FR" sz="1600" b="1" dirty="0" err="1">
                <a:solidFill>
                  <a:srgbClr val="C00000"/>
                </a:solidFill>
                <a:latin typeface="Courier New" pitchFamily="49" charset="0"/>
                <a:cs typeface="Courier New" pitchFamily="49" charset="0"/>
              </a:rPr>
              <a:t>c:if</a:t>
            </a:r>
            <a:r>
              <a:rPr lang="fr-FR" sz="1600" b="1" dirty="0">
                <a:solidFill>
                  <a:srgbClr val="C00000"/>
                </a:solidFill>
                <a:latin typeface="Courier New" pitchFamily="49" charset="0"/>
                <a:cs typeface="Courier New" pitchFamily="49" charset="0"/>
              </a:rPr>
              <a:t> test="${connecte</a:t>
            </a:r>
            <a:r>
              <a:rPr lang="fr-FR" sz="1600" b="1" dirty="0" smtClean="0">
                <a:solidFill>
                  <a:srgbClr val="C00000"/>
                </a:solidFill>
                <a:latin typeface="Courier New" pitchFamily="49" charset="0"/>
                <a:cs typeface="Courier New" pitchFamily="49" charset="0"/>
              </a:rPr>
              <a:t>}"&gt;</a:t>
            </a:r>
            <a:br>
              <a:rPr lang="fr-FR" sz="1600" b="1" dirty="0" smtClean="0">
                <a:solidFill>
                  <a:srgbClr val="C00000"/>
                </a:solidFill>
                <a:latin typeface="Courier New" pitchFamily="49" charset="0"/>
                <a:cs typeface="Courier New" pitchFamily="49" charset="0"/>
              </a:rPr>
            </a:br>
            <a:r>
              <a:rPr lang="fr-FR" sz="1600" b="1" dirty="0" smtClean="0">
                <a:latin typeface="Courier New" pitchFamily="49" charset="0"/>
                <a:cs typeface="Courier New" pitchFamily="49" charset="0"/>
              </a:rPr>
              <a:t>  &lt;a </a:t>
            </a:r>
            <a:r>
              <a:rPr lang="fr-FR" sz="1600" b="1" dirty="0" err="1">
                <a:latin typeface="Courier New" pitchFamily="49" charset="0"/>
                <a:cs typeface="Courier New" pitchFamily="49" charset="0"/>
              </a:rPr>
              <a:t>href</a:t>
            </a:r>
            <a:r>
              <a:rPr lang="fr-FR" sz="1600" b="1" dirty="0">
                <a:latin typeface="Courier New" pitchFamily="49" charset="0"/>
                <a:cs typeface="Courier New" pitchFamily="49" charset="0"/>
              </a:rPr>
              <a:t>="</a:t>
            </a:r>
            <a:r>
              <a:rPr lang="fr-FR" sz="1600" b="1" dirty="0" err="1" smtClean="0">
                <a:latin typeface="Courier New" pitchFamily="49" charset="0"/>
                <a:cs typeface="Courier New" pitchFamily="49" charset="0"/>
              </a:rPr>
              <a:t>ServletConnexion?</a:t>
            </a:r>
            <a:r>
              <a:rPr lang="fr-FR" sz="1600" b="1" dirty="0" err="1" smtClean="0">
                <a:solidFill>
                  <a:srgbClr val="009900"/>
                </a:solidFill>
                <a:latin typeface="Courier New" pitchFamily="49" charset="0"/>
                <a:cs typeface="Courier New" pitchFamily="49" charset="0"/>
              </a:rPr>
              <a:t>action</a:t>
            </a:r>
            <a:r>
              <a:rPr lang="fr-FR" sz="1600" b="1" dirty="0" smtClean="0">
                <a:solidFill>
                  <a:srgbClr val="009900"/>
                </a:solidFill>
                <a:latin typeface="Courier New" pitchFamily="49" charset="0"/>
                <a:cs typeface="Courier New" pitchFamily="49" charset="0"/>
              </a:rPr>
              <a:t>=</a:t>
            </a:r>
            <a:r>
              <a:rPr lang="fr-FR" sz="1600" b="1" dirty="0" err="1" smtClean="0">
                <a:solidFill>
                  <a:srgbClr val="009900"/>
                </a:solidFill>
                <a:latin typeface="Courier New" pitchFamily="49" charset="0"/>
                <a:cs typeface="Courier New" pitchFamily="49" charset="0"/>
              </a:rPr>
              <a:t>deconnexion</a:t>
            </a:r>
            <a:r>
              <a:rPr lang="fr-FR" sz="1600" b="1" dirty="0" smtClean="0">
                <a:latin typeface="Courier New" pitchFamily="49" charset="0"/>
                <a:cs typeface="Courier New" pitchFamily="49" charset="0"/>
              </a:rPr>
              <a:t>"&gt;</a:t>
            </a:r>
            <a:r>
              <a:rPr lang="fr-FR" sz="1600" b="1" dirty="0">
                <a:latin typeface="Courier New" pitchFamily="49" charset="0"/>
                <a:cs typeface="Courier New" pitchFamily="49" charset="0"/>
              </a:rPr>
              <a:t>Déconnexion&lt;/a</a:t>
            </a:r>
            <a:r>
              <a:rPr lang="fr-FR" sz="1600" b="1" dirty="0" smtClean="0">
                <a:latin typeface="Courier New" pitchFamily="49" charset="0"/>
                <a:cs typeface="Courier New" pitchFamily="49" charset="0"/>
              </a:rPr>
              <a:t>&gt;</a:t>
            </a:r>
            <a:br>
              <a:rPr lang="fr-FR" sz="1600" b="1" dirty="0" smtClean="0">
                <a:latin typeface="Courier New" pitchFamily="49" charset="0"/>
                <a:cs typeface="Courier New" pitchFamily="49" charset="0"/>
              </a:rPr>
            </a:br>
            <a:r>
              <a:rPr lang="fr-FR" sz="1600" b="1" dirty="0" smtClean="0">
                <a:solidFill>
                  <a:srgbClr val="C00000"/>
                </a:solidFill>
                <a:latin typeface="Courier New" pitchFamily="49" charset="0"/>
                <a:cs typeface="Courier New" pitchFamily="49" charset="0"/>
              </a:rPr>
              <a:t>&lt;/</a:t>
            </a:r>
            <a:r>
              <a:rPr lang="fr-FR" sz="1600" b="1" dirty="0" err="1">
                <a:solidFill>
                  <a:srgbClr val="C00000"/>
                </a:solidFill>
                <a:latin typeface="Courier New" pitchFamily="49" charset="0"/>
                <a:cs typeface="Courier New" pitchFamily="49" charset="0"/>
              </a:rPr>
              <a:t>c:if</a:t>
            </a:r>
            <a:r>
              <a:rPr lang="fr-FR" sz="1600" b="1" dirty="0">
                <a:solidFill>
                  <a:srgbClr val="C00000"/>
                </a:solidFill>
                <a:latin typeface="Courier New" pitchFamily="49" charset="0"/>
                <a:cs typeface="Courier New" pitchFamily="49" charset="0"/>
              </a:rPr>
              <a:t>&gt;</a:t>
            </a:r>
          </a:p>
        </p:txBody>
      </p:sp>
    </p:spTree>
    <p:extLst>
      <p:ext uri="{BB962C8B-B14F-4D97-AF65-F5344CB8AC3E}">
        <p14:creationId xmlns:p14="http://schemas.microsoft.com/office/powerpoint/2010/main" val="803582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Exemple de gestion de login / </a:t>
            </a:r>
            <a:r>
              <a:rPr lang="fr-FR" dirty="0" err="1"/>
              <a:t>password</a:t>
            </a:r>
            <a:r>
              <a:rPr lang="fr-FR" dirty="0"/>
              <a:t>, la </a:t>
            </a:r>
            <a:r>
              <a:rPr lang="fr-FR" dirty="0" smtClean="0"/>
              <a:t>Servlet</a:t>
            </a:r>
            <a:endParaRPr lang="fr-FR" dirty="0"/>
          </a:p>
        </p:txBody>
      </p:sp>
      <p:sp>
        <p:nvSpPr>
          <p:cNvPr id="3" name="Espace réservé du contenu 2"/>
          <p:cNvSpPr>
            <a:spLocks noGrp="1"/>
          </p:cNvSpPr>
          <p:nvPr>
            <p:ph idx="1"/>
          </p:nvPr>
        </p:nvSpPr>
        <p:spPr>
          <a:xfrm>
            <a:off x="685800" y="1052736"/>
            <a:ext cx="8350696" cy="5805264"/>
          </a:xfrm>
        </p:spPr>
        <p:txBody>
          <a:bodyPr/>
          <a:lstStyle/>
          <a:p>
            <a:pPr marL="0" indent="0">
              <a:buNone/>
            </a:pPr>
            <a:r>
              <a:rPr lang="fr-FR" sz="1400" b="1" dirty="0" err="1" smtClean="0">
                <a:latin typeface="Courier New" pitchFamily="49" charset="0"/>
                <a:cs typeface="Courier New" pitchFamily="49" charset="0"/>
              </a:rPr>
              <a:t>protected</a:t>
            </a:r>
            <a:r>
              <a:rPr lang="fr-FR" sz="1400" b="1" dirty="0" smtClean="0">
                <a:latin typeface="Courier New" pitchFamily="49" charset="0"/>
                <a:cs typeface="Courier New" pitchFamily="49" charset="0"/>
              </a:rPr>
              <a:t> </a:t>
            </a:r>
            <a:r>
              <a:rPr lang="fr-FR" sz="1400" b="1" dirty="0" err="1">
                <a:latin typeface="Courier New" pitchFamily="49" charset="0"/>
                <a:cs typeface="Courier New" pitchFamily="49" charset="0"/>
              </a:rPr>
              <a:t>void</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processRequest</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HttpServletRequest</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request</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HttpServletResponse</a:t>
            </a:r>
            <a:r>
              <a:rPr lang="fr-FR" sz="1400" b="1" dirty="0" smtClean="0">
                <a:latin typeface="Courier New" pitchFamily="49" charset="0"/>
                <a:cs typeface="Courier New" pitchFamily="49" charset="0"/>
              </a:rPr>
              <a:t> </a:t>
            </a:r>
            <a:r>
              <a:rPr lang="fr-FR" sz="1400" b="1" dirty="0" err="1">
                <a:latin typeface="Courier New" pitchFamily="49" charset="0"/>
                <a:cs typeface="Courier New" pitchFamily="49" charset="0"/>
              </a:rPr>
              <a:t>response</a:t>
            </a:r>
            <a:r>
              <a:rPr lang="fr-FR" sz="1400" b="1" dirty="0" smtClean="0">
                <a:latin typeface="Courier New" pitchFamily="49" charset="0"/>
                <a:cs typeface="Courier New" pitchFamily="49" charset="0"/>
              </a:rPr>
              <a:t>) …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smtClean="0">
                <a:solidFill>
                  <a:srgbClr val="009900"/>
                </a:solidFill>
                <a:latin typeface="Courier New" pitchFamily="49" charset="0"/>
                <a:cs typeface="Courier New" pitchFamily="49" charset="0"/>
              </a:rPr>
              <a:t>String </a:t>
            </a:r>
            <a:r>
              <a:rPr lang="fr-FR" sz="1400" b="1" dirty="0">
                <a:solidFill>
                  <a:srgbClr val="009900"/>
                </a:solidFill>
                <a:latin typeface="Courier New" pitchFamily="49" charset="0"/>
                <a:cs typeface="Courier New" pitchFamily="49" charset="0"/>
              </a:rPr>
              <a:t>action = </a:t>
            </a:r>
            <a:r>
              <a:rPr lang="fr-FR" sz="1400" b="1" dirty="0" err="1">
                <a:solidFill>
                  <a:srgbClr val="009900"/>
                </a:solidFill>
                <a:latin typeface="Courier New" pitchFamily="49" charset="0"/>
                <a:cs typeface="Courier New" pitchFamily="49" charset="0"/>
              </a:rPr>
              <a:t>request.getParameter</a:t>
            </a:r>
            <a:r>
              <a:rPr lang="fr-FR" sz="1400" b="1" dirty="0">
                <a:solidFill>
                  <a:srgbClr val="009900"/>
                </a:solidFill>
                <a:latin typeface="Courier New" pitchFamily="49" charset="0"/>
                <a:cs typeface="Courier New" pitchFamily="49" charset="0"/>
              </a:rPr>
              <a:t>("action</a:t>
            </a:r>
            <a:r>
              <a:rPr lang="fr-FR" sz="1400" b="1" dirty="0" smtClean="0">
                <a:solidFill>
                  <a:srgbClr val="009900"/>
                </a:solidFill>
                <a:latin typeface="Courier New" pitchFamily="49" charset="0"/>
                <a:cs typeface="Courier New" pitchFamily="49" charset="0"/>
              </a:rPr>
              <a:t>");</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solidFill>
                  <a:srgbClr val="C00000"/>
                </a:solidFill>
                <a:latin typeface="Courier New" pitchFamily="49" charset="0"/>
                <a:cs typeface="Courier New" pitchFamily="49" charset="0"/>
              </a:rPr>
              <a:t>HttpSession</a:t>
            </a:r>
            <a:r>
              <a:rPr lang="fr-FR" sz="1400" b="1" dirty="0" smtClean="0">
                <a:solidFill>
                  <a:srgbClr val="C00000"/>
                </a:solidFill>
                <a:latin typeface="Courier New" pitchFamily="49" charset="0"/>
                <a:cs typeface="Courier New" pitchFamily="49" charset="0"/>
              </a:rPr>
              <a:t> </a:t>
            </a:r>
            <a:r>
              <a:rPr lang="fr-FR" sz="1400" b="1" dirty="0">
                <a:solidFill>
                  <a:srgbClr val="C00000"/>
                </a:solidFill>
                <a:latin typeface="Courier New" pitchFamily="49" charset="0"/>
                <a:cs typeface="Courier New" pitchFamily="49" charset="0"/>
              </a:rPr>
              <a:t>session = </a:t>
            </a:r>
            <a:r>
              <a:rPr lang="fr-FR" sz="1400" b="1" dirty="0" err="1">
                <a:solidFill>
                  <a:srgbClr val="C00000"/>
                </a:solidFill>
                <a:latin typeface="Courier New" pitchFamily="49" charset="0"/>
                <a:cs typeface="Courier New" pitchFamily="49" charset="0"/>
              </a:rPr>
              <a:t>request.getSession</a:t>
            </a:r>
            <a:r>
              <a:rPr lang="fr-FR" sz="1400" b="1" dirty="0">
                <a:solidFill>
                  <a:srgbClr val="C00000"/>
                </a:solidFill>
                <a:latin typeface="Courier New" pitchFamily="49" charset="0"/>
                <a:cs typeface="Courier New" pitchFamily="49" charset="0"/>
              </a:rPr>
              <a:t>(</a:t>
            </a:r>
            <a:r>
              <a:rPr lang="fr-FR" sz="1400" b="1" dirty="0" err="1">
                <a:solidFill>
                  <a:srgbClr val="C00000"/>
                </a:solidFill>
                <a:latin typeface="Courier New" pitchFamily="49" charset="0"/>
                <a:cs typeface="Courier New" pitchFamily="49" charset="0"/>
              </a:rPr>
              <a:t>true</a:t>
            </a:r>
            <a:r>
              <a:rPr lang="fr-FR" sz="1400" b="1" dirty="0">
                <a:solidFill>
                  <a:srgbClr val="C00000"/>
                </a:solidFill>
                <a:latin typeface="Courier New" pitchFamily="49" charset="0"/>
                <a:cs typeface="Courier New" pitchFamily="49" charset="0"/>
              </a:rPr>
              <a:t>);</a:t>
            </a:r>
          </a:p>
          <a:p>
            <a:pPr marL="0" indent="0">
              <a:buNone/>
            </a:pPr>
            <a:r>
              <a:rPr lang="fr-FR" sz="1400" b="1" dirty="0" smtClean="0">
                <a:latin typeface="Courier New" pitchFamily="49" charset="0"/>
                <a:cs typeface="Courier New" pitchFamily="49" charset="0"/>
              </a:rPr>
              <a:t>    </a:t>
            </a:r>
            <a:r>
              <a:rPr lang="fr-FR" sz="1400" b="1" dirty="0" smtClean="0">
                <a:solidFill>
                  <a:srgbClr val="009900"/>
                </a:solidFill>
                <a:latin typeface="Courier New" pitchFamily="49" charset="0"/>
                <a:cs typeface="Courier New" pitchFamily="49" charset="0"/>
              </a:rPr>
              <a:t>if(</a:t>
            </a:r>
            <a:r>
              <a:rPr lang="fr-FR" sz="1400" b="1" dirty="0" err="1" smtClean="0">
                <a:solidFill>
                  <a:srgbClr val="009900"/>
                </a:solidFill>
                <a:latin typeface="Courier New" pitchFamily="49" charset="0"/>
                <a:cs typeface="Courier New" pitchFamily="49" charset="0"/>
              </a:rPr>
              <a:t>action.equals</a:t>
            </a:r>
            <a:r>
              <a:rPr lang="fr-FR" sz="1400" b="1" dirty="0" smtClean="0">
                <a:solidFill>
                  <a:srgbClr val="009900"/>
                </a:solidFill>
                <a:latin typeface="Courier New" pitchFamily="49" charset="0"/>
                <a:cs typeface="Courier New" pitchFamily="49" charset="0"/>
              </a:rPr>
              <a:t>("</a:t>
            </a:r>
            <a:r>
              <a:rPr lang="fr-FR" sz="1400" b="1" dirty="0" err="1" smtClean="0">
                <a:solidFill>
                  <a:srgbClr val="009900"/>
                </a:solidFill>
                <a:latin typeface="Courier New" pitchFamily="49" charset="0"/>
                <a:cs typeface="Courier New" pitchFamily="49" charset="0"/>
              </a:rPr>
              <a:t>checkConnexion</a:t>
            </a:r>
            <a:r>
              <a:rPr lang="fr-FR" sz="1400" b="1" dirty="0" smtClean="0">
                <a:solidFill>
                  <a:srgbClr val="009900"/>
                </a:solidFill>
                <a:latin typeface="Courier New" pitchFamily="49" charset="0"/>
                <a:cs typeface="Courier New" pitchFamily="49" charset="0"/>
              </a:rPr>
              <a:t>")){</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if(</a:t>
            </a:r>
            <a:r>
              <a:rPr lang="fr-FR" sz="1400" b="1" dirty="0" err="1" smtClean="0">
                <a:latin typeface="Courier New" pitchFamily="49" charset="0"/>
                <a:cs typeface="Courier New" pitchFamily="49" charset="0"/>
              </a:rPr>
              <a:t>request.getParameter</a:t>
            </a:r>
            <a:r>
              <a:rPr lang="fr-FR" sz="1400" b="1" dirty="0">
                <a:latin typeface="Courier New" pitchFamily="49" charset="0"/>
                <a:cs typeface="Courier New" pitchFamily="49" charset="0"/>
              </a:rPr>
              <a:t>("log").</a:t>
            </a:r>
            <a:r>
              <a:rPr lang="fr-FR" sz="1400" b="1" dirty="0" err="1">
                <a:latin typeface="Courier New" pitchFamily="49" charset="0"/>
                <a:cs typeface="Courier New" pitchFamily="49" charset="0"/>
              </a:rPr>
              <a:t>equals</a:t>
            </a:r>
            <a:r>
              <a:rPr lang="fr-FR" sz="1400" b="1" dirty="0">
                <a:latin typeface="Courier New" pitchFamily="49" charset="0"/>
                <a:cs typeface="Courier New" pitchFamily="49" charset="0"/>
              </a:rPr>
              <a:t>("toto") &amp;&amp;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request.getParameter</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pass</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equals</a:t>
            </a:r>
            <a:r>
              <a:rPr lang="fr-FR" sz="1400" b="1" dirty="0">
                <a:latin typeface="Courier New" pitchFamily="49" charset="0"/>
                <a:cs typeface="Courier New" pitchFamily="49" charset="0"/>
              </a:rPr>
              <a:t>("toto</a:t>
            </a:r>
            <a:r>
              <a:rPr lang="fr-FR" sz="1400" b="1" dirty="0" smtClean="0">
                <a:latin typeface="Courier New" pitchFamily="49" charset="0"/>
                <a:cs typeface="Courier New" pitchFamily="49" charset="0"/>
              </a:rPr>
              <a:t>"))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solidFill>
                  <a:srgbClr val="C00000"/>
                </a:solidFill>
                <a:latin typeface="Courier New" pitchFamily="49" charset="0"/>
                <a:cs typeface="Courier New" pitchFamily="49" charset="0"/>
              </a:rPr>
              <a:t>session.setAttribute</a:t>
            </a:r>
            <a:r>
              <a:rPr lang="fr-FR" sz="1400" b="1" dirty="0">
                <a:solidFill>
                  <a:srgbClr val="C00000"/>
                </a:solidFill>
                <a:latin typeface="Courier New" pitchFamily="49" charset="0"/>
                <a:cs typeface="Courier New" pitchFamily="49" charset="0"/>
              </a:rPr>
              <a:t>("login", "toto</a:t>
            </a:r>
            <a:r>
              <a:rPr lang="fr-FR" sz="1400" b="1" dirty="0" smtClean="0">
                <a:solidFill>
                  <a:srgbClr val="C00000"/>
                </a:solidFill>
                <a:latin typeface="Courier New" pitchFamily="49" charset="0"/>
                <a:cs typeface="Courier New" pitchFamily="49" charset="0"/>
              </a:rPr>
              <a:t>");</a:t>
            </a:r>
            <a:br>
              <a:rPr lang="fr-FR" sz="1400" b="1" dirty="0" smtClean="0">
                <a:solidFill>
                  <a:srgbClr val="C00000"/>
                </a:solidFill>
                <a:latin typeface="Courier New" pitchFamily="49" charset="0"/>
                <a:cs typeface="Courier New" pitchFamily="49" charset="0"/>
              </a:rPr>
            </a:br>
            <a:r>
              <a:rPr lang="fr-FR" sz="1400" b="1" dirty="0" smtClean="0">
                <a:solidFill>
                  <a:srgbClr val="C00000"/>
                </a:solidFill>
                <a:latin typeface="Courier New" pitchFamily="49" charset="0"/>
                <a:cs typeface="Courier New" pitchFamily="49" charset="0"/>
              </a:rPr>
              <a:t>            </a:t>
            </a:r>
            <a:r>
              <a:rPr lang="fr-FR" sz="1400" b="1" dirty="0" err="1" smtClean="0">
                <a:solidFill>
                  <a:srgbClr val="C00000"/>
                </a:solidFill>
                <a:latin typeface="Courier New" pitchFamily="49" charset="0"/>
                <a:cs typeface="Courier New" pitchFamily="49" charset="0"/>
              </a:rPr>
              <a:t>session.setAttribute</a:t>
            </a:r>
            <a:r>
              <a:rPr lang="fr-FR" sz="1400" b="1" dirty="0">
                <a:solidFill>
                  <a:srgbClr val="C00000"/>
                </a:solidFill>
                <a:latin typeface="Courier New" pitchFamily="49" charset="0"/>
                <a:cs typeface="Courier New" pitchFamily="49" charset="0"/>
              </a:rPr>
              <a:t>("</a:t>
            </a:r>
            <a:r>
              <a:rPr lang="fr-FR" sz="1400" b="1" dirty="0" err="1">
                <a:solidFill>
                  <a:srgbClr val="C00000"/>
                </a:solidFill>
                <a:latin typeface="Courier New" pitchFamily="49" charset="0"/>
                <a:cs typeface="Courier New" pitchFamily="49" charset="0"/>
              </a:rPr>
              <a:t>mdp</a:t>
            </a:r>
            <a:r>
              <a:rPr lang="fr-FR" sz="1400" b="1" dirty="0">
                <a:solidFill>
                  <a:srgbClr val="C00000"/>
                </a:solidFill>
                <a:latin typeface="Courier New" pitchFamily="49" charset="0"/>
                <a:cs typeface="Courier New" pitchFamily="49" charset="0"/>
              </a:rPr>
              <a:t>", "toto</a:t>
            </a:r>
            <a:r>
              <a:rPr lang="fr-FR" sz="1400" b="1" dirty="0" smtClean="0">
                <a:solidFill>
                  <a:srgbClr val="C00000"/>
                </a:solidFill>
                <a:latin typeface="Courier New" pitchFamily="49" charset="0"/>
                <a:cs typeface="Courier New" pitchFamily="49" charset="0"/>
              </a:rPr>
              <a:t>");</a:t>
            </a:r>
            <a:br>
              <a:rPr lang="fr-FR" sz="1400" b="1" dirty="0" smtClean="0">
                <a:solidFill>
                  <a:srgbClr val="C00000"/>
                </a:solidFill>
                <a:latin typeface="Courier New" pitchFamily="49" charset="0"/>
                <a:cs typeface="Courier New" pitchFamily="49" charset="0"/>
              </a:rPr>
            </a:br>
            <a:r>
              <a:rPr lang="fr-FR" sz="1400" b="1" dirty="0" smtClean="0">
                <a:solidFill>
                  <a:srgbClr val="C00000"/>
                </a:solidFill>
                <a:latin typeface="Courier New" pitchFamily="49" charset="0"/>
                <a:cs typeface="Courier New" pitchFamily="49" charset="0"/>
              </a:rPr>
              <a:t>            </a:t>
            </a:r>
            <a:r>
              <a:rPr lang="fr-FR" sz="1400" b="1" dirty="0" err="1" smtClean="0">
                <a:solidFill>
                  <a:srgbClr val="C00000"/>
                </a:solidFill>
                <a:latin typeface="Courier New" pitchFamily="49" charset="0"/>
                <a:cs typeface="Courier New" pitchFamily="49" charset="0"/>
              </a:rPr>
              <a:t>session.setAttribute</a:t>
            </a:r>
            <a:r>
              <a:rPr lang="fr-FR" sz="1400" b="1" dirty="0" smtClean="0">
                <a:solidFill>
                  <a:srgbClr val="C00000"/>
                </a:solidFill>
                <a:latin typeface="Courier New" pitchFamily="49" charset="0"/>
                <a:cs typeface="Courier New" pitchFamily="49" charset="0"/>
              </a:rPr>
              <a:t>("connecte", </a:t>
            </a:r>
            <a:r>
              <a:rPr lang="fr-FR" sz="1400" b="1" dirty="0" err="1">
                <a:solidFill>
                  <a:srgbClr val="C00000"/>
                </a:solidFill>
                <a:latin typeface="Courier New" pitchFamily="49" charset="0"/>
                <a:cs typeface="Courier New" pitchFamily="49" charset="0"/>
              </a:rPr>
              <a:t>true</a:t>
            </a:r>
            <a:r>
              <a:rPr lang="fr-FR" sz="1400" b="1" dirty="0" smtClean="0">
                <a:solidFill>
                  <a:srgbClr val="C00000"/>
                </a:solidFill>
                <a:latin typeface="Courier New" pitchFamily="49" charset="0"/>
                <a:cs typeface="Courier New" pitchFamily="49" charset="0"/>
              </a:rPr>
              <a:t>);</a:t>
            </a:r>
            <a:br>
              <a:rPr lang="fr-FR" sz="1400" b="1" dirty="0" smtClean="0">
                <a:solidFill>
                  <a:srgbClr val="C00000"/>
                </a:solidFill>
                <a:latin typeface="Courier New" pitchFamily="49" charset="0"/>
                <a:cs typeface="Courier New" pitchFamily="49" charset="0"/>
              </a:rPr>
            </a:br>
            <a:r>
              <a:rPr lang="fr-FR" sz="1400" b="1" dirty="0" smtClean="0">
                <a:latin typeface="Courier New" pitchFamily="49" charset="0"/>
                <a:cs typeface="Courier New" pitchFamily="49" charset="0"/>
              </a:rPr>
              <a:t>         } </a:t>
            </a:r>
            <a:r>
              <a:rPr lang="fr-FR" sz="1400" b="1" dirty="0" err="1" smtClean="0">
                <a:latin typeface="Courier New" pitchFamily="49" charset="0"/>
                <a:cs typeface="Courier New" pitchFamily="49" charset="0"/>
              </a:rPr>
              <a:t>else</a:t>
            </a:r>
            <a:r>
              <a:rPr lang="fr-FR" sz="1400" b="1" dirty="0" smtClean="0">
                <a:latin typeface="Courier New" pitchFamily="49" charset="0"/>
                <a:cs typeface="Courier New" pitchFamily="49" charset="0"/>
              </a:rPr>
              <a:t>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solidFill>
                  <a:srgbClr val="C00000"/>
                </a:solidFill>
                <a:latin typeface="Courier New" pitchFamily="49" charset="0"/>
                <a:cs typeface="Courier New" pitchFamily="49" charset="0"/>
              </a:rPr>
              <a:t>session.setAttribute</a:t>
            </a:r>
            <a:r>
              <a:rPr lang="fr-FR" sz="1400" b="1" dirty="0" smtClean="0">
                <a:solidFill>
                  <a:srgbClr val="C00000"/>
                </a:solidFill>
                <a:latin typeface="Courier New" pitchFamily="49" charset="0"/>
                <a:cs typeface="Courier New" pitchFamily="49" charset="0"/>
              </a:rPr>
              <a:t>("connecte", </a:t>
            </a:r>
            <a:r>
              <a:rPr lang="fr-FR" sz="1400" b="1" dirty="0">
                <a:solidFill>
                  <a:srgbClr val="C00000"/>
                </a:solidFill>
                <a:latin typeface="Courier New" pitchFamily="49" charset="0"/>
                <a:cs typeface="Courier New" pitchFamily="49" charset="0"/>
              </a:rPr>
              <a:t>false</a:t>
            </a:r>
            <a:r>
              <a:rPr lang="fr-FR" sz="1400" b="1" dirty="0" smtClean="0">
                <a:solidFill>
                  <a:srgbClr val="C00000"/>
                </a:solidFill>
                <a:latin typeface="Courier New" pitchFamily="49" charset="0"/>
                <a:cs typeface="Courier New" pitchFamily="49" charset="0"/>
              </a:rPr>
              <a:t>);</a:t>
            </a:r>
            <a:br>
              <a:rPr lang="fr-FR" sz="1400" b="1" dirty="0" smtClean="0">
                <a:solidFill>
                  <a:srgbClr val="C00000"/>
                </a:solidFill>
                <a:latin typeface="Courier New" pitchFamily="49" charset="0"/>
                <a:cs typeface="Courier New" pitchFamily="49" charset="0"/>
              </a:rPr>
            </a:br>
            <a:r>
              <a:rPr lang="fr-FR" sz="1400" b="1" dirty="0" smtClean="0">
                <a:latin typeface="Courier New" pitchFamily="49" charset="0"/>
                <a:cs typeface="Courier New" pitchFamily="49" charset="0"/>
              </a:rPr>
              <a:t>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smtClean="0">
                <a:solidFill>
                  <a:srgbClr val="009900"/>
                </a:solidFill>
                <a:latin typeface="Courier New" pitchFamily="49" charset="0"/>
                <a:cs typeface="Courier New" pitchFamily="49" charset="0"/>
              </a:rPr>
              <a:t>} </a:t>
            </a:r>
            <a:r>
              <a:rPr lang="fr-FR" sz="1400" b="1" dirty="0" err="1" smtClean="0">
                <a:solidFill>
                  <a:srgbClr val="009900"/>
                </a:solidFill>
                <a:latin typeface="Courier New" pitchFamily="49" charset="0"/>
                <a:cs typeface="Courier New" pitchFamily="49" charset="0"/>
              </a:rPr>
              <a:t>else</a:t>
            </a:r>
            <a:r>
              <a:rPr lang="fr-FR" sz="1400" b="1" dirty="0" smtClean="0">
                <a:solidFill>
                  <a:srgbClr val="009900"/>
                </a:solidFill>
                <a:latin typeface="Courier New" pitchFamily="49" charset="0"/>
                <a:cs typeface="Courier New" pitchFamily="49" charset="0"/>
              </a:rPr>
              <a:t> </a:t>
            </a:r>
            <a:r>
              <a:rPr lang="fr-FR" sz="1400" b="1" dirty="0">
                <a:solidFill>
                  <a:srgbClr val="009900"/>
                </a:solidFill>
                <a:latin typeface="Courier New" pitchFamily="49" charset="0"/>
                <a:cs typeface="Courier New" pitchFamily="49" charset="0"/>
              </a:rPr>
              <a:t>if(</a:t>
            </a:r>
            <a:r>
              <a:rPr lang="fr-FR" sz="1400" b="1" dirty="0" err="1">
                <a:solidFill>
                  <a:srgbClr val="009900"/>
                </a:solidFill>
                <a:latin typeface="Courier New" pitchFamily="49" charset="0"/>
                <a:cs typeface="Courier New" pitchFamily="49" charset="0"/>
              </a:rPr>
              <a:t>action.equals</a:t>
            </a:r>
            <a:r>
              <a:rPr lang="fr-FR" sz="1400" b="1" dirty="0">
                <a:solidFill>
                  <a:srgbClr val="009900"/>
                </a:solidFill>
                <a:latin typeface="Courier New" pitchFamily="49" charset="0"/>
                <a:cs typeface="Courier New" pitchFamily="49" charset="0"/>
              </a:rPr>
              <a:t>("</a:t>
            </a:r>
            <a:r>
              <a:rPr lang="fr-FR" sz="1400" b="1" dirty="0" err="1" smtClean="0">
                <a:solidFill>
                  <a:srgbClr val="009900"/>
                </a:solidFill>
                <a:latin typeface="Courier New" pitchFamily="49" charset="0"/>
                <a:cs typeface="Courier New" pitchFamily="49" charset="0"/>
              </a:rPr>
              <a:t>deconnexion</a:t>
            </a:r>
            <a:r>
              <a:rPr lang="fr-FR" sz="1400" b="1" dirty="0" smtClean="0">
                <a:solidFill>
                  <a:srgbClr val="009900"/>
                </a:solidFill>
                <a:latin typeface="Courier New" pitchFamily="49" charset="0"/>
                <a:cs typeface="Courier New" pitchFamily="49" charset="0"/>
              </a:rPr>
              <a:t>")) {</a:t>
            </a:r>
            <a:br>
              <a:rPr lang="fr-FR" sz="1400" b="1" dirty="0" smtClean="0">
                <a:solidFill>
                  <a:srgbClr val="009900"/>
                </a:solidFill>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solidFill>
                  <a:srgbClr val="C00000"/>
                </a:solidFill>
                <a:latin typeface="Courier New" pitchFamily="49" charset="0"/>
                <a:cs typeface="Courier New" pitchFamily="49" charset="0"/>
              </a:rPr>
              <a:t>session.setAttribute</a:t>
            </a:r>
            <a:r>
              <a:rPr lang="fr-FR" sz="1400" b="1" dirty="0" smtClean="0">
                <a:solidFill>
                  <a:srgbClr val="C00000"/>
                </a:solidFill>
                <a:latin typeface="Courier New" pitchFamily="49" charset="0"/>
                <a:cs typeface="Courier New" pitchFamily="49" charset="0"/>
              </a:rPr>
              <a:t>(</a:t>
            </a:r>
            <a:r>
              <a:rPr lang="fr-FR" sz="1400" b="1" dirty="0">
                <a:solidFill>
                  <a:srgbClr val="C00000"/>
                </a:solidFill>
                <a:latin typeface="Courier New" pitchFamily="49" charset="0"/>
                <a:cs typeface="Courier New" pitchFamily="49" charset="0"/>
              </a:rPr>
              <a:t>"</a:t>
            </a:r>
            <a:r>
              <a:rPr lang="fr-FR" sz="1400" b="1" dirty="0" smtClean="0">
                <a:solidFill>
                  <a:srgbClr val="C00000"/>
                </a:solidFill>
                <a:latin typeface="Courier New" pitchFamily="49" charset="0"/>
                <a:cs typeface="Courier New" pitchFamily="49" charset="0"/>
              </a:rPr>
              <a:t>connecte", </a:t>
            </a:r>
            <a:r>
              <a:rPr lang="fr-FR" sz="1400" b="1" dirty="0">
                <a:solidFill>
                  <a:srgbClr val="C00000"/>
                </a:solidFill>
                <a:latin typeface="Courier New" pitchFamily="49" charset="0"/>
                <a:cs typeface="Courier New" pitchFamily="49" charset="0"/>
              </a:rPr>
              <a:t>false</a:t>
            </a:r>
            <a:r>
              <a:rPr lang="fr-FR" sz="1400" b="1" dirty="0" smtClean="0">
                <a:solidFill>
                  <a:srgbClr val="C00000"/>
                </a:solidFill>
                <a:latin typeface="Courier New" pitchFamily="49" charset="0"/>
                <a:cs typeface="Courier New" pitchFamily="49" charset="0"/>
              </a:rPr>
              <a:t>);</a:t>
            </a:r>
            <a:br>
              <a:rPr lang="fr-FR" sz="1400" b="1" dirty="0" smtClean="0">
                <a:solidFill>
                  <a:srgbClr val="C00000"/>
                </a:solidFill>
                <a:latin typeface="Courier New" pitchFamily="49" charset="0"/>
                <a:cs typeface="Courier New" pitchFamily="49" charset="0"/>
              </a:rPr>
            </a:br>
            <a:r>
              <a:rPr lang="fr-FR" sz="1400" b="1" dirty="0" smtClean="0">
                <a:latin typeface="Courier New" pitchFamily="49" charset="0"/>
                <a:cs typeface="Courier New" pitchFamily="49" charset="0"/>
              </a:rPr>
              <a:t>     }</a:t>
            </a:r>
          </a:p>
          <a:p>
            <a:pPr marL="0" indent="0">
              <a:buNone/>
            </a:pP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 Redirection vers la page d’accueil</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RequestDispatcher</a:t>
            </a:r>
            <a:r>
              <a:rPr lang="fr-FR" sz="1400" b="1" dirty="0" smtClean="0">
                <a:latin typeface="Courier New" pitchFamily="49" charset="0"/>
                <a:cs typeface="Courier New" pitchFamily="49" charset="0"/>
              </a:rPr>
              <a:t> </a:t>
            </a:r>
            <a:r>
              <a:rPr lang="fr-FR" sz="1400" b="1" dirty="0" err="1">
                <a:latin typeface="Courier New" pitchFamily="49" charset="0"/>
                <a:cs typeface="Courier New" pitchFamily="49" charset="0"/>
              </a:rPr>
              <a:t>dp</a:t>
            </a:r>
            <a:r>
              <a:rPr lang="fr-FR" sz="1400" b="1" dirty="0">
                <a:latin typeface="Courier New" pitchFamily="49" charset="0"/>
                <a:cs typeface="Courier New" pitchFamily="49" charset="0"/>
              </a:rPr>
              <a:t> = </a:t>
            </a:r>
            <a:r>
              <a:rPr lang="fr-FR" sz="1400" b="1" dirty="0" err="1" smtClean="0">
                <a:latin typeface="Courier New" pitchFamily="49" charset="0"/>
                <a:cs typeface="Courier New" pitchFamily="49" charset="0"/>
              </a:rPr>
              <a:t>request.getRequestDispatcher</a:t>
            </a:r>
            <a:r>
              <a:rPr lang="fr-FR" sz="1400" b="1" dirty="0" smtClean="0">
                <a:latin typeface="Courier New" pitchFamily="49" charset="0"/>
                <a:cs typeface="Courier New" pitchFamily="49" charset="0"/>
              </a:rPr>
              <a:t>(</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index.jsp</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dp.forward</a:t>
            </a:r>
            <a:r>
              <a:rPr lang="fr-FR" sz="1400" b="1" dirty="0" smtClean="0">
                <a:latin typeface="Courier New" pitchFamily="49" charset="0"/>
                <a:cs typeface="Courier New" pitchFamily="49" charset="0"/>
              </a:rPr>
              <a:t>(</a:t>
            </a:r>
            <a:r>
              <a:rPr lang="fr-FR" sz="1400" b="1" dirty="0" err="1" smtClean="0">
                <a:latin typeface="Courier New" pitchFamily="49" charset="0"/>
                <a:cs typeface="Courier New" pitchFamily="49" charset="0"/>
              </a:rPr>
              <a:t>request</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response</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a:t>
            </a:r>
            <a:endParaRPr lang="fr-FR" sz="1400" b="1" dirty="0">
              <a:latin typeface="Courier New" pitchFamily="49" charset="0"/>
              <a:cs typeface="Courier New" pitchFamily="49" charset="0"/>
            </a:endParaRPr>
          </a:p>
        </p:txBody>
      </p:sp>
    </p:spTree>
    <p:extLst>
      <p:ext uri="{BB962C8B-B14F-4D97-AF65-F5344CB8AC3E}">
        <p14:creationId xmlns:p14="http://schemas.microsoft.com/office/powerpoint/2010/main" val="2197037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TheTitle"/>
          <p:cNvSpPr>
            <a:spLocks noGrp="1" noChangeArrowheads="1"/>
          </p:cNvSpPr>
          <p:nvPr>
            <p:ph type="title"/>
          </p:nvPr>
        </p:nvSpPr>
        <p:spPr>
          <a:xfrm>
            <a:off x="1238250" y="2800350"/>
            <a:ext cx="7222182" cy="762000"/>
          </a:xfrm>
        </p:spPr>
        <p:txBody>
          <a:bodyPr/>
          <a:lstStyle/>
          <a:p>
            <a:pPr algn="ctr" eaLnBrk="1" hangingPunct="1"/>
            <a:r>
              <a:rPr lang="en-US" dirty="0">
                <a:solidFill>
                  <a:schemeClr val="tx1"/>
                </a:solidFill>
              </a:rPr>
              <a:t>B</a:t>
            </a:r>
            <a:r>
              <a:rPr lang="en-US" dirty="0" smtClean="0">
                <a:solidFill>
                  <a:schemeClr val="tx1"/>
                </a:solidFill>
              </a:rPr>
              <a:t>est </a:t>
            </a:r>
            <a:r>
              <a:rPr lang="en-US" dirty="0">
                <a:solidFill>
                  <a:schemeClr val="tx1"/>
                </a:solidFill>
              </a:rPr>
              <a:t>practices </a:t>
            </a:r>
            <a:r>
              <a:rPr lang="en-US" dirty="0" smtClean="0">
                <a:solidFill>
                  <a:schemeClr val="tx1"/>
                </a:solidFill>
              </a:rPr>
              <a:t>pour les </a:t>
            </a:r>
            <a:br>
              <a:rPr lang="en-US" dirty="0" smtClean="0">
                <a:solidFill>
                  <a:schemeClr val="tx1"/>
                </a:solidFill>
              </a:rPr>
            </a:br>
            <a:r>
              <a:rPr lang="en-US" dirty="0" smtClean="0">
                <a:solidFill>
                  <a:schemeClr val="tx1"/>
                </a:solidFill>
              </a:rPr>
              <a:t>Servlets et JSPs</a:t>
            </a:r>
            <a:endParaRPr lang="en-US" dirty="0">
              <a:solidFill>
                <a:schemeClr val="tx1"/>
              </a:solidFill>
            </a:endParaRPr>
          </a:p>
        </p:txBody>
      </p:sp>
    </p:spTree>
    <p:extLst>
      <p:ext uri="{BB962C8B-B14F-4D97-AF65-F5344CB8AC3E}">
        <p14:creationId xmlns:p14="http://schemas.microsoft.com/office/powerpoint/2010/main" val="39649803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2"/>
          <p:cNvSpPr>
            <a:spLocks noGrp="1" noChangeArrowheads="1"/>
          </p:cNvSpPr>
          <p:nvPr>
            <p:ph type="title"/>
          </p:nvPr>
        </p:nvSpPr>
        <p:spPr/>
        <p:txBody>
          <a:bodyPr/>
          <a:lstStyle/>
          <a:p>
            <a:pPr eaLnBrk="1" hangingPunct="1"/>
            <a:r>
              <a:rPr lang="en-US" sz="2800" dirty="0" err="1" smtClean="0"/>
              <a:t>Utilisations</a:t>
            </a:r>
            <a:r>
              <a:rPr lang="en-US" sz="2800" dirty="0" smtClean="0"/>
              <a:t> </a:t>
            </a:r>
            <a:r>
              <a:rPr lang="en-US" sz="2800" dirty="0" err="1" smtClean="0"/>
              <a:t>avancées</a:t>
            </a:r>
            <a:r>
              <a:rPr lang="en-US" sz="2800" dirty="0" smtClean="0"/>
              <a:t> des Servlets/JSP</a:t>
            </a:r>
            <a:endParaRPr lang="en-US" sz="2800" dirty="0" smtClean="0"/>
          </a:p>
        </p:txBody>
      </p:sp>
      <p:sp>
        <p:nvSpPr>
          <p:cNvPr id="312323" name="Rectangle 3"/>
          <p:cNvSpPr>
            <a:spLocks noGrp="1" noChangeArrowheads="1"/>
          </p:cNvSpPr>
          <p:nvPr>
            <p:ph idx="1"/>
          </p:nvPr>
        </p:nvSpPr>
        <p:spPr/>
        <p:txBody>
          <a:bodyPr/>
          <a:lstStyle/>
          <a:p>
            <a:pPr eaLnBrk="1" hangingPunct="1"/>
            <a:endParaRPr lang="en-US" dirty="0" smtClean="0"/>
          </a:p>
          <a:p>
            <a:pPr eaLnBrk="1" hangingPunct="1"/>
            <a:r>
              <a:rPr lang="en-US" dirty="0" err="1" smtClean="0"/>
              <a:t>Comparaison</a:t>
            </a:r>
            <a:r>
              <a:rPr lang="en-US" dirty="0" smtClean="0"/>
              <a:t> </a:t>
            </a:r>
            <a:r>
              <a:rPr lang="en-US" dirty="0" smtClean="0"/>
              <a:t>Servlets/JSP, </a:t>
            </a:r>
            <a:r>
              <a:rPr lang="en-US" dirty="0" err="1" smtClean="0"/>
              <a:t>délégation</a:t>
            </a:r>
            <a:r>
              <a:rPr lang="en-US" dirty="0" smtClean="0"/>
              <a:t> du </a:t>
            </a:r>
            <a:r>
              <a:rPr lang="en-US" dirty="0" err="1" smtClean="0"/>
              <a:t>traitement</a:t>
            </a:r>
            <a:r>
              <a:rPr lang="en-US" dirty="0" smtClean="0"/>
              <a:t> des </a:t>
            </a:r>
            <a:r>
              <a:rPr lang="en-US" dirty="0" err="1" smtClean="0"/>
              <a:t>requête</a:t>
            </a:r>
            <a:r>
              <a:rPr lang="en-US" dirty="0" smtClean="0"/>
              <a:t> HTTP, </a:t>
            </a:r>
            <a:r>
              <a:rPr lang="en-US" dirty="0" err="1" smtClean="0"/>
              <a:t>séparation</a:t>
            </a:r>
            <a:r>
              <a:rPr lang="en-US" dirty="0" smtClean="0"/>
              <a:t> des </a:t>
            </a:r>
            <a:r>
              <a:rPr lang="en-US" dirty="0" smtClean="0"/>
              <a:t>roles </a:t>
            </a:r>
          </a:p>
          <a:p>
            <a:pPr eaLnBrk="1" hangingPunct="1"/>
            <a:r>
              <a:rPr lang="en-US" dirty="0" smtClean="0"/>
              <a:t>DI </a:t>
            </a:r>
            <a:r>
              <a:rPr lang="en-US" dirty="0" smtClean="0"/>
              <a:t>et CDI</a:t>
            </a:r>
            <a:r>
              <a:rPr lang="en-US" dirty="0" smtClean="0"/>
              <a:t>: </a:t>
            </a:r>
            <a:r>
              <a:rPr lang="en-US" dirty="0" smtClean="0"/>
              <a:t>plus de new</a:t>
            </a:r>
            <a:r>
              <a:rPr lang="en-US" dirty="0" smtClean="0"/>
              <a:t>() </a:t>
            </a:r>
            <a:r>
              <a:rPr lang="en-US" dirty="0" smtClean="0"/>
              <a:t>SVP ! </a:t>
            </a:r>
            <a:r>
              <a:rPr lang="en-US" dirty="0" err="1"/>
              <a:t>P</a:t>
            </a:r>
            <a:r>
              <a:rPr lang="en-US" dirty="0" err="1" smtClean="0"/>
              <a:t>ratiquons</a:t>
            </a:r>
            <a:r>
              <a:rPr lang="en-US" dirty="0" smtClean="0"/>
              <a:t> </a:t>
            </a:r>
            <a:r>
              <a:rPr lang="en-US" dirty="0" err="1" smtClean="0"/>
              <a:t>l’injection</a:t>
            </a:r>
            <a:r>
              <a:rPr lang="en-US" dirty="0" smtClean="0"/>
              <a:t> de code !</a:t>
            </a:r>
            <a:endParaRPr lang="en-US" dirty="0" smtClean="0"/>
          </a:p>
          <a:p>
            <a:pPr eaLnBrk="1" hangingPunct="1"/>
            <a:r>
              <a:rPr lang="en-US" dirty="0" err="1" smtClean="0"/>
              <a:t>Quelques</a:t>
            </a:r>
            <a:r>
              <a:rPr lang="en-US" dirty="0" smtClean="0"/>
              <a:t> design patterns</a:t>
            </a:r>
            <a:endParaRPr lang="en-US" dirty="0" smtClean="0"/>
          </a:p>
        </p:txBody>
      </p:sp>
    </p:spTree>
    <p:extLst>
      <p:ext uri="{BB962C8B-B14F-4D97-AF65-F5344CB8AC3E}">
        <p14:creationId xmlns:p14="http://schemas.microsoft.com/office/powerpoint/2010/main" val="359173312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Grp="1" noChangeArrowheads="1"/>
          </p:cNvSpPr>
          <p:nvPr>
            <p:ph type="title"/>
          </p:nvPr>
        </p:nvSpPr>
        <p:spPr/>
        <p:txBody>
          <a:bodyPr/>
          <a:lstStyle/>
          <a:p>
            <a:pPr eaLnBrk="1" hangingPunct="1"/>
            <a:r>
              <a:rPr lang="en-US" dirty="0" smtClean="0"/>
              <a:t>Servlets and JSP : </a:t>
            </a:r>
            <a:r>
              <a:rPr lang="en-US" dirty="0" err="1" smtClean="0"/>
              <a:t>avantages</a:t>
            </a:r>
            <a:endParaRPr lang="en-US" dirty="0" smtClean="0"/>
          </a:p>
        </p:txBody>
      </p:sp>
      <p:sp>
        <p:nvSpPr>
          <p:cNvPr id="313347" name="Rectangle 3"/>
          <p:cNvSpPr>
            <a:spLocks noGrp="1" noChangeArrowheads="1"/>
          </p:cNvSpPr>
          <p:nvPr>
            <p:ph idx="1"/>
          </p:nvPr>
        </p:nvSpPr>
        <p:spPr/>
        <p:txBody>
          <a:bodyPr/>
          <a:lstStyle/>
          <a:p>
            <a:pPr eaLnBrk="1" hangingPunct="1"/>
            <a:r>
              <a:rPr lang="en-US" dirty="0" smtClean="0"/>
              <a:t>Platform-independence</a:t>
            </a:r>
          </a:p>
          <a:p>
            <a:pPr eaLnBrk="1" hangingPunct="1"/>
            <a:r>
              <a:rPr lang="en-US" dirty="0" err="1" smtClean="0"/>
              <a:t>Modèle</a:t>
            </a:r>
            <a:r>
              <a:rPr lang="en-US" dirty="0" smtClean="0"/>
              <a:t> de </a:t>
            </a:r>
            <a:r>
              <a:rPr lang="en-US" dirty="0" err="1" smtClean="0"/>
              <a:t>sécurité</a:t>
            </a:r>
            <a:r>
              <a:rPr lang="en-US" dirty="0" smtClean="0"/>
              <a:t> </a:t>
            </a:r>
            <a:r>
              <a:rPr lang="en-US" dirty="0" err="1" smtClean="0"/>
              <a:t>hérité</a:t>
            </a:r>
            <a:r>
              <a:rPr lang="en-US" dirty="0" smtClean="0"/>
              <a:t> du </a:t>
            </a:r>
            <a:r>
              <a:rPr lang="en-US" dirty="0" err="1" smtClean="0"/>
              <a:t>serveur</a:t>
            </a:r>
            <a:endParaRPr lang="en-US" dirty="0" smtClean="0"/>
          </a:p>
          <a:p>
            <a:pPr eaLnBrk="1" hangingPunct="1"/>
            <a:r>
              <a:rPr lang="en-US" dirty="0" err="1" smtClean="0"/>
              <a:t>Très</a:t>
            </a:r>
            <a:r>
              <a:rPr lang="en-US" dirty="0" smtClean="0"/>
              <a:t> grand </a:t>
            </a:r>
            <a:r>
              <a:rPr lang="en-US" dirty="0" err="1" smtClean="0"/>
              <a:t>nombre</a:t>
            </a:r>
            <a:r>
              <a:rPr lang="en-US" dirty="0" smtClean="0"/>
              <a:t> de </a:t>
            </a:r>
            <a:r>
              <a:rPr lang="en-US" dirty="0" err="1" smtClean="0"/>
              <a:t>serveurs</a:t>
            </a:r>
            <a:r>
              <a:rPr lang="en-US" dirty="0" smtClean="0"/>
              <a:t> web </a:t>
            </a:r>
            <a:r>
              <a:rPr lang="en-US" dirty="0" err="1" smtClean="0"/>
              <a:t>disponibles</a:t>
            </a:r>
            <a:r>
              <a:rPr lang="en-US" dirty="0" smtClean="0"/>
              <a:t>, y </a:t>
            </a:r>
            <a:r>
              <a:rPr lang="en-US" dirty="0" err="1" smtClean="0"/>
              <a:t>compris</a:t>
            </a:r>
            <a:r>
              <a:rPr lang="en-US" dirty="0" smtClean="0"/>
              <a:t> les </a:t>
            </a:r>
            <a:r>
              <a:rPr lang="en-US" dirty="0" err="1" smtClean="0"/>
              <a:t>principaux</a:t>
            </a:r>
            <a:r>
              <a:rPr lang="en-US" dirty="0" smtClean="0"/>
              <a:t> </a:t>
            </a:r>
            <a:r>
              <a:rPr lang="en-US" dirty="0" err="1" smtClean="0">
                <a:solidFill>
                  <a:srgbClr val="FF0000"/>
                </a:solidFill>
              </a:rPr>
              <a:t>serveurs</a:t>
            </a:r>
            <a:r>
              <a:rPr lang="en-US" dirty="0" smtClean="0">
                <a:solidFill>
                  <a:srgbClr val="FF0000"/>
                </a:solidFill>
              </a:rPr>
              <a:t> </a:t>
            </a:r>
            <a:r>
              <a:rPr lang="en-US" dirty="0" err="1" smtClean="0">
                <a:solidFill>
                  <a:srgbClr val="FF0000"/>
                </a:solidFill>
              </a:rPr>
              <a:t>d’application</a:t>
            </a:r>
            <a:r>
              <a:rPr lang="en-US" dirty="0" smtClean="0"/>
              <a:t> du </a:t>
            </a:r>
            <a:r>
              <a:rPr lang="en-US" dirty="0" err="1" smtClean="0"/>
              <a:t>marché</a:t>
            </a:r>
            <a:endParaRPr lang="en-US" dirty="0" smtClean="0"/>
          </a:p>
          <a:p>
            <a:pPr eaLnBrk="1" hangingPunct="1"/>
            <a:r>
              <a:rPr lang="en-US" dirty="0" err="1" smtClean="0"/>
              <a:t>Peuvent</a:t>
            </a:r>
            <a:r>
              <a:rPr lang="en-US" dirty="0" smtClean="0"/>
              <a:t> </a:t>
            </a:r>
            <a:r>
              <a:rPr lang="en-US" dirty="0" err="1"/>
              <a:t>u</a:t>
            </a:r>
            <a:r>
              <a:rPr lang="en-US" dirty="0" err="1" smtClean="0"/>
              <a:t>tiliser</a:t>
            </a:r>
            <a:r>
              <a:rPr lang="en-US" dirty="0" smtClean="0"/>
              <a:t> les APISs </a:t>
            </a:r>
            <a:r>
              <a:rPr lang="en-US" dirty="0" smtClean="0"/>
              <a:t>Java de </a:t>
            </a:r>
            <a:r>
              <a:rPr lang="en-US" dirty="0" smtClean="0"/>
              <a:t>J2SE </a:t>
            </a:r>
            <a:r>
              <a:rPr lang="en-US" dirty="0" smtClean="0"/>
              <a:t>et de </a:t>
            </a:r>
            <a:r>
              <a:rPr lang="en-US" dirty="0" err="1" smtClean="0"/>
              <a:t>JavaEE</a:t>
            </a:r>
            <a:r>
              <a:rPr lang="en-US" dirty="0" smtClean="0"/>
              <a:t> </a:t>
            </a:r>
            <a:endParaRPr lang="en-US" dirty="0" smtClean="0"/>
          </a:p>
          <a:p>
            <a:pPr eaLnBrk="1" hangingPunct="1"/>
            <a:r>
              <a:rPr lang="en-US" dirty="0" smtClean="0"/>
              <a:t>Les servlets </a:t>
            </a:r>
            <a:r>
              <a:rPr lang="en-US" dirty="0" err="1" smtClean="0"/>
              <a:t>supportent</a:t>
            </a:r>
            <a:r>
              <a:rPr lang="en-US" dirty="0" smtClean="0"/>
              <a:t> </a:t>
            </a:r>
            <a:r>
              <a:rPr lang="en-US" dirty="0" err="1" smtClean="0"/>
              <a:t>differents</a:t>
            </a:r>
            <a:r>
              <a:rPr lang="en-US" dirty="0" smtClean="0"/>
              <a:t> </a:t>
            </a:r>
            <a:r>
              <a:rPr lang="en-US" dirty="0" err="1" smtClean="0"/>
              <a:t>protocoles</a:t>
            </a:r>
            <a:endParaRPr lang="en-US" dirty="0" smtClean="0"/>
          </a:p>
        </p:txBody>
      </p:sp>
    </p:spTree>
    <p:extLst>
      <p:ext uri="{BB962C8B-B14F-4D97-AF65-F5344CB8AC3E}">
        <p14:creationId xmlns:p14="http://schemas.microsoft.com/office/powerpoint/2010/main" val="24924329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2"/>
          <p:cNvSpPr>
            <a:spLocks noGrp="1" noChangeArrowheads="1"/>
          </p:cNvSpPr>
          <p:nvPr>
            <p:ph type="title"/>
          </p:nvPr>
        </p:nvSpPr>
        <p:spPr/>
        <p:txBody>
          <a:bodyPr/>
          <a:lstStyle/>
          <a:p>
            <a:pPr eaLnBrk="1" hangingPunct="1"/>
            <a:r>
              <a:rPr lang="en-US" dirty="0" err="1" smtClean="0"/>
              <a:t>Comparaison</a:t>
            </a:r>
            <a:endParaRPr lang="en-US" dirty="0" smtClean="0"/>
          </a:p>
        </p:txBody>
      </p:sp>
      <p:sp>
        <p:nvSpPr>
          <p:cNvPr id="314371" name="Rectangle 3"/>
          <p:cNvSpPr>
            <a:spLocks noGrp="1" noChangeArrowheads="1"/>
          </p:cNvSpPr>
          <p:nvPr>
            <p:ph idx="1"/>
          </p:nvPr>
        </p:nvSpPr>
        <p:spPr/>
        <p:txBody>
          <a:bodyPr/>
          <a:lstStyle/>
          <a:p>
            <a:pPr eaLnBrk="1" hangingPunct="1"/>
            <a:r>
              <a:rPr lang="en-US" dirty="0" smtClean="0"/>
              <a:t>Servlets</a:t>
            </a:r>
          </a:p>
          <a:p>
            <a:pPr lvl="1" eaLnBrk="1" hangingPunct="1"/>
            <a:r>
              <a:rPr lang="en-US" dirty="0" err="1" smtClean="0"/>
              <a:t>Utiles</a:t>
            </a:r>
            <a:r>
              <a:rPr lang="en-US" dirty="0" smtClean="0"/>
              <a:t> pour des </a:t>
            </a:r>
            <a:r>
              <a:rPr lang="en-US" dirty="0" err="1" smtClean="0"/>
              <a:t>calculs</a:t>
            </a:r>
            <a:r>
              <a:rPr lang="en-US" dirty="0" smtClean="0"/>
              <a:t>, des </a:t>
            </a:r>
            <a:r>
              <a:rPr lang="en-US" dirty="0" err="1" smtClean="0"/>
              <a:t>règles</a:t>
            </a:r>
            <a:r>
              <a:rPr lang="en-US" dirty="0" smtClean="0"/>
              <a:t> de </a:t>
            </a:r>
            <a:r>
              <a:rPr lang="en-US" dirty="0" err="1" smtClean="0"/>
              <a:t>gestion</a:t>
            </a:r>
            <a:r>
              <a:rPr lang="en-US" dirty="0" smtClean="0"/>
              <a:t>, </a:t>
            </a:r>
            <a:r>
              <a:rPr lang="en-US" dirty="0" err="1" smtClean="0"/>
              <a:t>ou</a:t>
            </a:r>
            <a:r>
              <a:rPr lang="en-US" dirty="0" smtClean="0"/>
              <a:t> pour </a:t>
            </a:r>
            <a:r>
              <a:rPr lang="en-US" dirty="0" err="1" smtClean="0"/>
              <a:t>déléguer</a:t>
            </a:r>
            <a:r>
              <a:rPr lang="en-US" dirty="0" smtClean="0"/>
              <a:t> le </a:t>
            </a:r>
            <a:r>
              <a:rPr lang="en-US" dirty="0" err="1" smtClean="0"/>
              <a:t>traitement</a:t>
            </a:r>
            <a:r>
              <a:rPr lang="en-US" dirty="0" smtClean="0"/>
              <a:t> des </a:t>
            </a:r>
            <a:r>
              <a:rPr lang="en-US" dirty="0" err="1" smtClean="0"/>
              <a:t>requêtes</a:t>
            </a:r>
            <a:r>
              <a:rPr lang="en-US" dirty="0" smtClean="0"/>
              <a:t> HTTP en </a:t>
            </a:r>
            <a:r>
              <a:rPr lang="en-US" dirty="0" err="1" smtClean="0"/>
              <a:t>agissant</a:t>
            </a:r>
            <a:r>
              <a:rPr lang="en-US" dirty="0" smtClean="0"/>
              <a:t> </a:t>
            </a:r>
            <a:r>
              <a:rPr lang="en-US" dirty="0" err="1" smtClean="0"/>
              <a:t>comme</a:t>
            </a:r>
            <a:r>
              <a:rPr lang="en-US" dirty="0" smtClean="0"/>
              <a:t> “</a:t>
            </a:r>
            <a:r>
              <a:rPr lang="en-US" dirty="0" err="1" smtClean="0"/>
              <a:t>contrôleur</a:t>
            </a:r>
            <a:r>
              <a:rPr lang="en-US" dirty="0" smtClean="0"/>
              <a:t> web”</a:t>
            </a:r>
            <a:endParaRPr lang="en-US" dirty="0" smtClean="0"/>
          </a:p>
          <a:p>
            <a:pPr lvl="1" eaLnBrk="1" hangingPunct="1"/>
            <a:r>
              <a:rPr lang="en-US" dirty="0" smtClean="0"/>
              <a:t>Writing of the presentation result is not adapted</a:t>
            </a:r>
          </a:p>
          <a:p>
            <a:pPr lvl="1" eaLnBrk="1" hangingPunct="1"/>
            <a:r>
              <a:rPr lang="en-US" dirty="0" smtClean="0"/>
              <a:t>Requires good expertise for page design</a:t>
            </a:r>
          </a:p>
          <a:p>
            <a:pPr eaLnBrk="1" hangingPunct="1"/>
            <a:r>
              <a:rPr lang="en-US" dirty="0" smtClean="0"/>
              <a:t>JSP</a:t>
            </a:r>
          </a:p>
          <a:p>
            <a:pPr lvl="1" eaLnBrk="1" hangingPunct="1"/>
            <a:r>
              <a:rPr lang="en-US" dirty="0" err="1" smtClean="0"/>
              <a:t>Utiles</a:t>
            </a:r>
            <a:r>
              <a:rPr lang="en-US" dirty="0" smtClean="0"/>
              <a:t> pour </a:t>
            </a:r>
            <a:r>
              <a:rPr lang="en-US" dirty="0" err="1" smtClean="0"/>
              <a:t>définir</a:t>
            </a:r>
            <a:r>
              <a:rPr lang="en-US" dirty="0" smtClean="0"/>
              <a:t> des pages web</a:t>
            </a:r>
            <a:endParaRPr lang="en-US" dirty="0" smtClean="0"/>
          </a:p>
          <a:p>
            <a:pPr lvl="1" eaLnBrk="1" hangingPunct="1"/>
            <a:r>
              <a:rPr lang="en-US" dirty="0" smtClean="0"/>
              <a:t>JSP = HTML + JS + CSS  + tags JSP + EL</a:t>
            </a:r>
            <a:endParaRPr lang="en-US" dirty="0" smtClean="0"/>
          </a:p>
          <a:p>
            <a:pPr lvl="1" eaLnBrk="1" hangingPunct="1"/>
            <a:r>
              <a:rPr lang="en-US" dirty="0" smtClean="0"/>
              <a:t>Ne pas </a:t>
            </a:r>
            <a:r>
              <a:rPr lang="en-US" dirty="0" err="1" smtClean="0"/>
              <a:t>mettre</a:t>
            </a:r>
            <a:r>
              <a:rPr lang="en-US" dirty="0" smtClean="0"/>
              <a:t> de Java </a:t>
            </a:r>
            <a:r>
              <a:rPr lang="en-US" dirty="0" err="1" smtClean="0"/>
              <a:t>dans</a:t>
            </a:r>
            <a:r>
              <a:rPr lang="en-US" dirty="0" smtClean="0"/>
              <a:t> les JSPs !</a:t>
            </a:r>
            <a:endParaRPr lang="en-US" dirty="0" smtClean="0"/>
          </a:p>
        </p:txBody>
      </p:sp>
    </p:spTree>
    <p:extLst>
      <p:ext uri="{BB962C8B-B14F-4D97-AF65-F5344CB8AC3E}">
        <p14:creationId xmlns:p14="http://schemas.microsoft.com/office/powerpoint/2010/main" val="28818957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pPr eaLnBrk="1" hangingPunct="1"/>
            <a:r>
              <a:rPr lang="en-US" smtClean="0"/>
              <a:t>The solution</a:t>
            </a:r>
          </a:p>
        </p:txBody>
      </p:sp>
      <p:sp>
        <p:nvSpPr>
          <p:cNvPr id="315395" name="Rectangle 3"/>
          <p:cNvSpPr>
            <a:spLocks noGrp="1" noChangeArrowheads="1"/>
          </p:cNvSpPr>
          <p:nvPr>
            <p:ph idx="1"/>
          </p:nvPr>
        </p:nvSpPr>
        <p:spPr/>
        <p:txBody>
          <a:bodyPr/>
          <a:lstStyle/>
          <a:p>
            <a:pPr eaLnBrk="1" hangingPunct="1"/>
            <a:r>
              <a:rPr lang="en-US" dirty="0" err="1" smtClean="0"/>
              <a:t>Ces</a:t>
            </a:r>
            <a:r>
              <a:rPr lang="en-US" dirty="0" smtClean="0"/>
              <a:t> </a:t>
            </a:r>
            <a:r>
              <a:rPr lang="en-US" dirty="0" err="1" smtClean="0"/>
              <a:t>deux</a:t>
            </a:r>
            <a:r>
              <a:rPr lang="en-US" dirty="0" smtClean="0"/>
              <a:t> types de </a:t>
            </a:r>
            <a:r>
              <a:rPr lang="en-US" dirty="0" err="1" smtClean="0"/>
              <a:t>composants</a:t>
            </a:r>
            <a:r>
              <a:rPr lang="en-US" dirty="0" smtClean="0"/>
              <a:t> </a:t>
            </a:r>
            <a:r>
              <a:rPr lang="en-US" dirty="0" err="1" smtClean="0"/>
              <a:t>suggèrent</a:t>
            </a:r>
            <a:r>
              <a:rPr lang="en-US" dirty="0" smtClean="0"/>
              <a:t> </a:t>
            </a:r>
            <a:r>
              <a:rPr lang="en-US" dirty="0" err="1" smtClean="0"/>
              <a:t>une</a:t>
            </a:r>
            <a:r>
              <a:rPr lang="en-US" dirty="0" smtClean="0"/>
              <a:t> </a:t>
            </a:r>
            <a:r>
              <a:rPr lang="en-US" dirty="0" err="1" smtClean="0"/>
              <a:t>séparation</a:t>
            </a:r>
            <a:r>
              <a:rPr lang="en-US" dirty="0" smtClean="0"/>
              <a:t> des </a:t>
            </a:r>
            <a:r>
              <a:rPr lang="en-US" dirty="0" err="1" smtClean="0"/>
              <a:t>rôles</a:t>
            </a:r>
            <a:endParaRPr lang="en-US" dirty="0" smtClean="0"/>
          </a:p>
          <a:p>
            <a:pPr eaLnBrk="1" hangingPunct="1"/>
            <a:r>
              <a:rPr lang="en-US" dirty="0" err="1" smtClean="0"/>
              <a:t>Ils</a:t>
            </a:r>
            <a:r>
              <a:rPr lang="en-US" dirty="0" smtClean="0"/>
              <a:t> </a:t>
            </a:r>
            <a:r>
              <a:rPr lang="en-US" dirty="0" err="1" smtClean="0"/>
              <a:t>sont</a:t>
            </a:r>
            <a:r>
              <a:rPr lang="en-US" dirty="0" smtClean="0"/>
              <a:t> </a:t>
            </a:r>
            <a:r>
              <a:rPr lang="en-US" dirty="0" err="1" smtClean="0"/>
              <a:t>complémentaires</a:t>
            </a:r>
            <a:endParaRPr lang="en-US" dirty="0" smtClean="0"/>
          </a:p>
          <a:p>
            <a:pPr lvl="1" eaLnBrk="1" hangingPunct="1"/>
            <a:r>
              <a:rPr lang="en-US" dirty="0" smtClean="0"/>
              <a:t>Servlets </a:t>
            </a:r>
            <a:r>
              <a:rPr lang="en-US" dirty="0" smtClean="0"/>
              <a:t>: </a:t>
            </a:r>
            <a:r>
              <a:rPr lang="en-US" dirty="0" err="1" smtClean="0"/>
              <a:t>logique</a:t>
            </a:r>
            <a:r>
              <a:rPr lang="en-US" dirty="0" smtClean="0"/>
              <a:t> de </a:t>
            </a:r>
            <a:r>
              <a:rPr lang="en-US" dirty="0" err="1" smtClean="0"/>
              <a:t>l’application</a:t>
            </a:r>
            <a:r>
              <a:rPr lang="en-US" dirty="0" smtClean="0"/>
              <a:t>, </a:t>
            </a:r>
            <a:r>
              <a:rPr lang="en-US" dirty="0" err="1" smtClean="0"/>
              <a:t>délégation</a:t>
            </a:r>
            <a:r>
              <a:rPr lang="en-US" dirty="0" smtClean="0"/>
              <a:t> </a:t>
            </a:r>
            <a:r>
              <a:rPr lang="en-US" dirty="0" err="1" smtClean="0"/>
              <a:t>vers</a:t>
            </a:r>
            <a:r>
              <a:rPr lang="en-US" dirty="0" smtClean="0"/>
              <a:t> des classes métiers </a:t>
            </a:r>
            <a:r>
              <a:rPr lang="en-US" dirty="0" err="1" smtClean="0"/>
              <a:t>ou</a:t>
            </a:r>
            <a:r>
              <a:rPr lang="en-US" dirty="0" smtClean="0"/>
              <a:t> des </a:t>
            </a:r>
            <a:r>
              <a:rPr lang="en-US" dirty="0" err="1" smtClean="0"/>
              <a:t>vues</a:t>
            </a:r>
            <a:r>
              <a:rPr lang="en-US" dirty="0" smtClean="0"/>
              <a:t>/JSPs</a:t>
            </a:r>
            <a:endParaRPr lang="en-US" dirty="0" smtClean="0"/>
          </a:p>
          <a:p>
            <a:pPr lvl="1" eaLnBrk="1" hangingPunct="1"/>
            <a:r>
              <a:rPr lang="en-US" dirty="0" smtClean="0"/>
              <a:t>JSPs : interface avec </a:t>
            </a:r>
            <a:r>
              <a:rPr lang="en-US" dirty="0" err="1" smtClean="0"/>
              <a:t>l’utilisateur</a:t>
            </a:r>
            <a:r>
              <a:rPr lang="en-US" dirty="0" smtClean="0"/>
              <a:t> (input : </a:t>
            </a:r>
            <a:r>
              <a:rPr lang="en-US" dirty="0" err="1" smtClean="0"/>
              <a:t>formulaires</a:t>
            </a:r>
            <a:r>
              <a:rPr lang="en-US" dirty="0" smtClean="0"/>
              <a:t>, liens, output: </a:t>
            </a:r>
            <a:r>
              <a:rPr lang="en-US" dirty="0" err="1" smtClean="0"/>
              <a:t>affichage</a:t>
            </a:r>
            <a:r>
              <a:rPr lang="en-US" dirty="0" smtClean="0"/>
              <a:t> de </a:t>
            </a:r>
            <a:r>
              <a:rPr lang="en-US" dirty="0" err="1" smtClean="0"/>
              <a:t>résultats</a:t>
            </a:r>
            <a:r>
              <a:rPr lang="en-US" dirty="0" smtClean="0"/>
              <a:t>, etc</a:t>
            </a:r>
            <a:r>
              <a:rPr lang="en-US" dirty="0" smtClean="0"/>
              <a:t>.)</a:t>
            </a:r>
            <a:endParaRPr lang="en-US" dirty="0" smtClean="0"/>
          </a:p>
        </p:txBody>
      </p:sp>
    </p:spTree>
    <p:extLst>
      <p:ext uri="{BB962C8B-B14F-4D97-AF65-F5344CB8AC3E}">
        <p14:creationId xmlns:p14="http://schemas.microsoft.com/office/powerpoint/2010/main" val="24208911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Grp="1" noChangeArrowheads="1"/>
          </p:cNvSpPr>
          <p:nvPr>
            <p:ph type="title"/>
          </p:nvPr>
        </p:nvSpPr>
        <p:spPr/>
        <p:txBody>
          <a:bodyPr/>
          <a:lstStyle/>
          <a:p>
            <a:pPr eaLnBrk="1" hangingPunct="1"/>
            <a:r>
              <a:rPr lang="en-US" dirty="0" err="1" smtClean="0"/>
              <a:t>Modè</a:t>
            </a:r>
            <a:r>
              <a:rPr lang="en-US" dirty="0" err="1" smtClean="0"/>
              <a:t>le</a:t>
            </a:r>
            <a:r>
              <a:rPr lang="en-US" dirty="0" smtClean="0"/>
              <a:t> </a:t>
            </a:r>
            <a:r>
              <a:rPr lang="en-US" dirty="0" err="1" smtClean="0"/>
              <a:t>d’interaction</a:t>
            </a:r>
            <a:r>
              <a:rPr lang="en-US" dirty="0" smtClean="0"/>
              <a:t> </a:t>
            </a:r>
            <a:r>
              <a:rPr lang="en-US" dirty="0" smtClean="0"/>
              <a:t>Servlets/JSP</a:t>
            </a:r>
            <a:endParaRPr lang="en-US" dirty="0" smtClean="0"/>
          </a:p>
        </p:txBody>
      </p:sp>
      <p:sp>
        <p:nvSpPr>
          <p:cNvPr id="316419" name="Espace réservé du contenu 2"/>
          <p:cNvSpPr>
            <a:spLocks noGrp="1"/>
          </p:cNvSpPr>
          <p:nvPr>
            <p:ph idx="1"/>
          </p:nvPr>
        </p:nvSpPr>
        <p:spPr>
          <a:xfrm>
            <a:off x="195940" y="1141413"/>
            <a:ext cx="8450263" cy="5251450"/>
          </a:xfrm>
        </p:spPr>
        <p:txBody>
          <a:bodyPr/>
          <a:lstStyle/>
          <a:p>
            <a:pPr eaLnBrk="1" hangingPunct="1"/>
            <a:endParaRPr lang="fr-FR" dirty="0" smtClean="0"/>
          </a:p>
        </p:txBody>
      </p:sp>
      <p:graphicFrame>
        <p:nvGraphicFramePr>
          <p:cNvPr id="316420" name="Object 3"/>
          <p:cNvGraphicFramePr>
            <a:graphicFrameLocks noChangeAspect="1"/>
          </p:cNvGraphicFramePr>
          <p:nvPr/>
        </p:nvGraphicFramePr>
        <p:xfrm>
          <a:off x="1796140" y="2008188"/>
          <a:ext cx="7086600" cy="3967162"/>
        </p:xfrm>
        <a:graphic>
          <a:graphicData uri="http://schemas.openxmlformats.org/presentationml/2006/ole">
            <mc:AlternateContent xmlns:mc="http://schemas.openxmlformats.org/markup-compatibility/2006">
              <mc:Choice xmlns:v="urn:schemas-microsoft-com:vml" Requires="v">
                <p:oleObj spid="_x0000_s1031" name="Image bitmap" r:id="rId4" imgW="4933333" imgH="2762636" progId="PBrush">
                  <p:embed/>
                </p:oleObj>
              </mc:Choice>
              <mc:Fallback>
                <p:oleObj name="Image bitmap" r:id="rId4" imgW="4933333" imgH="2762636" progId="PBrush">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6140" y="2008188"/>
                        <a:ext cx="7086600" cy="3967162"/>
                      </a:xfrm>
                      <a:prstGeom prst="rect">
                        <a:avLst/>
                      </a:prstGeom>
                      <a:noFill/>
                      <a:ln>
                        <a:noFill/>
                      </a:ln>
                      <a:effectLst/>
                      <a:extLst>
                        <a:ext uri="{909E8E84-426E-40DD-AFC4-6F175D3DCCD1}">
                          <a14:hiddenFill xmlns:a14="http://schemas.microsoft.com/office/drawing/2010/main">
                            <a:solidFill>
                              <a:schemeClr val="bg1">
                                <a:alpha val="50195"/>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16421" name="Text Box 6"/>
          <p:cNvSpPr txBox="1">
            <a:spLocks noChangeArrowheads="1"/>
          </p:cNvSpPr>
          <p:nvPr/>
        </p:nvSpPr>
        <p:spPr bwMode="auto">
          <a:xfrm>
            <a:off x="1964415" y="3689350"/>
            <a:ext cx="1157288" cy="336550"/>
          </a:xfrm>
          <a:prstGeom prst="rect">
            <a:avLst/>
          </a:prstGeom>
          <a:solidFill>
            <a:schemeClr val="accent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600" b="1">
                <a:solidFill>
                  <a:schemeClr val="tx1"/>
                </a:solidFill>
                <a:latin typeface="Arial" pitchFamily="34" charset="0"/>
                <a:cs typeface="Times New Roman" pitchFamily="18" charset="0"/>
              </a:defRPr>
            </a:lvl1pPr>
            <a:lvl2pPr marL="742950" indent="-285750">
              <a:defRPr sz="2600" b="1">
                <a:solidFill>
                  <a:schemeClr val="tx1"/>
                </a:solidFill>
                <a:latin typeface="Arial" pitchFamily="34" charset="0"/>
                <a:cs typeface="Times New Roman" pitchFamily="18" charset="0"/>
              </a:defRPr>
            </a:lvl2pPr>
            <a:lvl3pPr marL="1143000" indent="-228600">
              <a:defRPr sz="2600" b="1">
                <a:solidFill>
                  <a:schemeClr val="tx1"/>
                </a:solidFill>
                <a:latin typeface="Arial" pitchFamily="34" charset="0"/>
                <a:cs typeface="Times New Roman" pitchFamily="18" charset="0"/>
              </a:defRPr>
            </a:lvl3pPr>
            <a:lvl4pPr marL="1600200" indent="-228600">
              <a:defRPr sz="2600" b="1">
                <a:solidFill>
                  <a:schemeClr val="tx1"/>
                </a:solidFill>
                <a:latin typeface="Arial" pitchFamily="34" charset="0"/>
                <a:cs typeface="Times New Roman" pitchFamily="18" charset="0"/>
              </a:defRPr>
            </a:lvl4pPr>
            <a:lvl5pPr marL="2057400" indent="-228600">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9pPr>
          </a:lstStyle>
          <a:p>
            <a:pPr>
              <a:lnSpc>
                <a:spcPct val="100000"/>
              </a:lnSpc>
              <a:spcBef>
                <a:spcPct val="50000"/>
              </a:spcBef>
              <a:spcAft>
                <a:spcPct val="0"/>
              </a:spcAft>
              <a:buClrTx/>
              <a:buFontTx/>
              <a:buNone/>
            </a:pPr>
            <a:r>
              <a:rPr lang="en-US" sz="1600" b="0" dirty="0">
                <a:solidFill>
                  <a:srgbClr val="CC3300"/>
                </a:solidFill>
                <a:latin typeface="Times New Roman" pitchFamily="18" charset="0"/>
              </a:rPr>
              <a:t>Browser</a:t>
            </a:r>
          </a:p>
        </p:txBody>
      </p:sp>
      <p:sp>
        <p:nvSpPr>
          <p:cNvPr id="316422" name="Text Box 7"/>
          <p:cNvSpPr txBox="1">
            <a:spLocks noChangeArrowheads="1"/>
          </p:cNvSpPr>
          <p:nvPr/>
        </p:nvSpPr>
        <p:spPr bwMode="auto">
          <a:xfrm>
            <a:off x="7153953" y="2193925"/>
            <a:ext cx="1728787" cy="3908425"/>
          </a:xfrm>
          <a:prstGeom prst="rect">
            <a:avLst/>
          </a:prstGeom>
          <a:solidFill>
            <a:schemeClr val="accent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600" b="1">
                <a:solidFill>
                  <a:schemeClr val="tx1"/>
                </a:solidFill>
                <a:latin typeface="Arial" pitchFamily="34" charset="0"/>
                <a:cs typeface="Times New Roman" pitchFamily="18" charset="0"/>
              </a:defRPr>
            </a:lvl1pPr>
            <a:lvl2pPr marL="742950" indent="-285750">
              <a:defRPr sz="2600" b="1">
                <a:solidFill>
                  <a:schemeClr val="tx1"/>
                </a:solidFill>
                <a:latin typeface="Arial" pitchFamily="34" charset="0"/>
                <a:cs typeface="Times New Roman" pitchFamily="18" charset="0"/>
              </a:defRPr>
            </a:lvl2pPr>
            <a:lvl3pPr marL="1143000" indent="-228600">
              <a:defRPr sz="2600" b="1">
                <a:solidFill>
                  <a:schemeClr val="tx1"/>
                </a:solidFill>
                <a:latin typeface="Arial" pitchFamily="34" charset="0"/>
                <a:cs typeface="Times New Roman" pitchFamily="18" charset="0"/>
              </a:defRPr>
            </a:lvl3pPr>
            <a:lvl4pPr marL="1600200" indent="-228600">
              <a:defRPr sz="2600" b="1">
                <a:solidFill>
                  <a:schemeClr val="tx1"/>
                </a:solidFill>
                <a:latin typeface="Arial" pitchFamily="34" charset="0"/>
                <a:cs typeface="Times New Roman" pitchFamily="18" charset="0"/>
              </a:defRPr>
            </a:lvl4pPr>
            <a:lvl5pPr marL="2057400" indent="-228600">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9pPr>
          </a:lstStyle>
          <a:p>
            <a:pPr>
              <a:lnSpc>
                <a:spcPct val="100000"/>
              </a:lnSpc>
              <a:spcBef>
                <a:spcPct val="50000"/>
              </a:spcBef>
              <a:spcAft>
                <a:spcPct val="0"/>
              </a:spcAft>
              <a:buClrTx/>
              <a:buFontTx/>
              <a:buNone/>
            </a:pPr>
            <a:endParaRPr lang="en-US" sz="4400" b="0">
              <a:solidFill>
                <a:srgbClr val="CC3300"/>
              </a:solidFill>
              <a:latin typeface="Times New Roman" pitchFamily="18" charset="0"/>
            </a:endParaRPr>
          </a:p>
          <a:p>
            <a:pPr>
              <a:lnSpc>
                <a:spcPct val="100000"/>
              </a:lnSpc>
              <a:spcBef>
                <a:spcPct val="50000"/>
              </a:spcBef>
              <a:spcAft>
                <a:spcPct val="0"/>
              </a:spcAft>
              <a:buClrTx/>
              <a:buFontTx/>
              <a:buNone/>
            </a:pPr>
            <a:r>
              <a:rPr lang="en-US" sz="4400" b="0">
                <a:solidFill>
                  <a:srgbClr val="CC3300"/>
                </a:solidFill>
                <a:latin typeface="Times New Roman" pitchFamily="18" charset="0"/>
              </a:rPr>
              <a:t>Data</a:t>
            </a:r>
          </a:p>
          <a:p>
            <a:pPr>
              <a:lnSpc>
                <a:spcPct val="100000"/>
              </a:lnSpc>
              <a:spcBef>
                <a:spcPct val="50000"/>
              </a:spcBef>
              <a:spcAft>
                <a:spcPct val="0"/>
              </a:spcAft>
              <a:buClrTx/>
              <a:buFontTx/>
              <a:buNone/>
            </a:pPr>
            <a:endParaRPr lang="en-US" sz="1600" b="0">
              <a:solidFill>
                <a:srgbClr val="CC3300"/>
              </a:solidFill>
              <a:latin typeface="Times New Roman" pitchFamily="18" charset="0"/>
            </a:endParaRPr>
          </a:p>
          <a:p>
            <a:pPr>
              <a:lnSpc>
                <a:spcPct val="100000"/>
              </a:lnSpc>
              <a:spcBef>
                <a:spcPct val="50000"/>
              </a:spcBef>
              <a:spcAft>
                <a:spcPct val="0"/>
              </a:spcAft>
              <a:buClrTx/>
              <a:buFontTx/>
              <a:buNone/>
            </a:pPr>
            <a:endParaRPr lang="en-US" sz="1600" b="0">
              <a:solidFill>
                <a:srgbClr val="CC3300"/>
              </a:solidFill>
              <a:latin typeface="Times New Roman" pitchFamily="18" charset="0"/>
            </a:endParaRPr>
          </a:p>
          <a:p>
            <a:pPr>
              <a:lnSpc>
                <a:spcPct val="100000"/>
              </a:lnSpc>
              <a:spcBef>
                <a:spcPct val="50000"/>
              </a:spcBef>
              <a:spcAft>
                <a:spcPct val="0"/>
              </a:spcAft>
              <a:buClrTx/>
              <a:buFontTx/>
              <a:buNone/>
            </a:pPr>
            <a:r>
              <a:rPr lang="en-US" sz="1600" b="0">
                <a:solidFill>
                  <a:srgbClr val="CC3300"/>
                </a:solidFill>
                <a:latin typeface="Times New Roman" pitchFamily="18" charset="0"/>
              </a:rPr>
              <a:t>Business logic</a:t>
            </a:r>
          </a:p>
          <a:p>
            <a:pPr>
              <a:lnSpc>
                <a:spcPct val="100000"/>
              </a:lnSpc>
              <a:spcBef>
                <a:spcPct val="50000"/>
              </a:spcBef>
              <a:spcAft>
                <a:spcPct val="0"/>
              </a:spcAft>
              <a:buClrTx/>
              <a:buFontTx/>
              <a:buNone/>
            </a:pPr>
            <a:endParaRPr lang="en-US" sz="4400" b="0">
              <a:solidFill>
                <a:srgbClr val="CC3300"/>
              </a:solidFill>
              <a:latin typeface="Times New Roman" pitchFamily="18" charset="0"/>
            </a:endParaRPr>
          </a:p>
        </p:txBody>
      </p:sp>
    </p:spTree>
    <p:extLst>
      <p:ext uri="{BB962C8B-B14F-4D97-AF65-F5344CB8AC3E}">
        <p14:creationId xmlns:p14="http://schemas.microsoft.com/office/powerpoint/2010/main" val="5574341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p:cNvSpPr>
            <a:spLocks noGrp="1" noChangeArrowheads="1"/>
          </p:cNvSpPr>
          <p:nvPr>
            <p:ph type="title"/>
          </p:nvPr>
        </p:nvSpPr>
        <p:spPr/>
        <p:txBody>
          <a:bodyPr/>
          <a:lstStyle/>
          <a:p>
            <a:pPr eaLnBrk="1" hangingPunct="1"/>
            <a:r>
              <a:rPr lang="en-US" dirty="0" smtClean="0"/>
              <a:t>Servlet : </a:t>
            </a:r>
            <a:r>
              <a:rPr lang="en-US" dirty="0" err="1" smtClean="0"/>
              <a:t>délégation</a:t>
            </a:r>
            <a:r>
              <a:rPr lang="en-US" dirty="0" smtClean="0"/>
              <a:t> de </a:t>
            </a:r>
            <a:r>
              <a:rPr lang="en-US" dirty="0" err="1" smtClean="0"/>
              <a:t>traitement</a:t>
            </a:r>
            <a:endParaRPr lang="en-US" dirty="0" smtClean="0"/>
          </a:p>
        </p:txBody>
      </p:sp>
      <p:sp>
        <p:nvSpPr>
          <p:cNvPr id="317443" name="Rectangle 3"/>
          <p:cNvSpPr>
            <a:spLocks noGrp="1" noChangeArrowheads="1"/>
          </p:cNvSpPr>
          <p:nvPr>
            <p:ph idx="1"/>
          </p:nvPr>
        </p:nvSpPr>
        <p:spPr/>
        <p:txBody>
          <a:bodyPr/>
          <a:lstStyle/>
          <a:p>
            <a:pPr eaLnBrk="1" hangingPunct="1"/>
            <a:r>
              <a:rPr lang="en-US" dirty="0" smtClean="0"/>
              <a:t>On </a:t>
            </a:r>
            <a:r>
              <a:rPr lang="en-US" dirty="0" err="1" smtClean="0"/>
              <a:t>utilise</a:t>
            </a:r>
            <a:r>
              <a:rPr lang="en-US" dirty="0" smtClean="0"/>
              <a:t> la </a:t>
            </a:r>
            <a:r>
              <a:rPr lang="en-US" dirty="0" err="1" smtClean="0"/>
              <a:t>classe</a:t>
            </a:r>
            <a:r>
              <a:rPr lang="en-US" dirty="0" smtClean="0"/>
              <a:t> </a:t>
            </a:r>
            <a:r>
              <a:rPr lang="en-US" dirty="0" err="1" smtClean="0"/>
              <a:t>RequestDispatcher</a:t>
            </a:r>
            <a:r>
              <a:rPr lang="en-US" dirty="0" smtClean="0"/>
              <a:t> pour </a:t>
            </a:r>
            <a:r>
              <a:rPr lang="en-US" dirty="0" err="1" smtClean="0"/>
              <a:t>déléguer</a:t>
            </a:r>
            <a:r>
              <a:rPr lang="en-US" dirty="0" smtClean="0"/>
              <a:t> </a:t>
            </a:r>
            <a:r>
              <a:rPr lang="en-US" dirty="0" err="1" smtClean="0"/>
              <a:t>l’affichage</a:t>
            </a:r>
            <a:r>
              <a:rPr lang="en-US" dirty="0" smtClean="0"/>
              <a:t> à </a:t>
            </a:r>
            <a:r>
              <a:rPr lang="en-US" dirty="0" err="1" smtClean="0"/>
              <a:t>une</a:t>
            </a:r>
            <a:r>
              <a:rPr lang="en-US" dirty="0" smtClean="0"/>
              <a:t> </a:t>
            </a:r>
            <a:r>
              <a:rPr lang="en-US" dirty="0" err="1" smtClean="0"/>
              <a:t>Vue</a:t>
            </a:r>
            <a:r>
              <a:rPr lang="en-US" dirty="0" smtClean="0"/>
              <a:t>/JSP</a:t>
            </a:r>
            <a:endParaRPr lang="en-US" dirty="0" smtClean="0"/>
          </a:p>
          <a:p>
            <a:pPr lvl="1" eaLnBrk="1" hangingPunct="1"/>
            <a:r>
              <a:rPr lang="en-US" dirty="0" err="1" smtClean="0"/>
              <a:t>Récupérer</a:t>
            </a:r>
            <a:r>
              <a:rPr lang="en-US" dirty="0" smtClean="0"/>
              <a:t> </a:t>
            </a:r>
            <a:r>
              <a:rPr lang="en-US" dirty="0" smtClean="0"/>
              <a:t>un </a:t>
            </a:r>
            <a:r>
              <a:rPr lang="en-US" dirty="0" err="1" smtClean="0"/>
              <a:t>RequestDispatcher</a:t>
            </a:r>
            <a:r>
              <a:rPr lang="en-US" dirty="0" smtClean="0"/>
              <a:t> :</a:t>
            </a:r>
            <a:endParaRPr lang="en-US" dirty="0" smtClean="0"/>
          </a:p>
          <a:p>
            <a:pPr lvl="1" eaLnBrk="1" hangingPunct="1"/>
            <a:endParaRPr lang="en-US" dirty="0" smtClean="0"/>
          </a:p>
          <a:p>
            <a:pPr lvl="1" eaLnBrk="1" hangingPunct="1"/>
            <a:endParaRPr lang="fr-FR" dirty="0" smtClean="0"/>
          </a:p>
          <a:p>
            <a:pPr lvl="1" eaLnBrk="1" hangingPunct="1"/>
            <a:endParaRPr lang="en-US" dirty="0" smtClean="0"/>
          </a:p>
          <a:p>
            <a:pPr lvl="1" eaLnBrk="1" hangingPunct="1"/>
            <a:r>
              <a:rPr lang="en-US" dirty="0" smtClean="0"/>
              <a:t>Delegate the entire process:</a:t>
            </a:r>
            <a:br>
              <a:rPr lang="en-US" dirty="0" smtClean="0"/>
            </a:br>
            <a:endParaRPr lang="en-US" dirty="0" smtClean="0"/>
          </a:p>
          <a:p>
            <a:pPr lvl="1" eaLnBrk="1" hangingPunct="1"/>
            <a:endParaRPr lang="en-US" dirty="0" smtClean="0"/>
          </a:p>
        </p:txBody>
      </p:sp>
      <p:sp>
        <p:nvSpPr>
          <p:cNvPr id="317444" name="Text Box 4"/>
          <p:cNvSpPr txBox="1">
            <a:spLocks noChangeArrowheads="1"/>
          </p:cNvSpPr>
          <p:nvPr/>
        </p:nvSpPr>
        <p:spPr bwMode="auto">
          <a:xfrm>
            <a:off x="1499354" y="2996952"/>
            <a:ext cx="6308725" cy="838200"/>
          </a:xfrm>
          <a:prstGeom prst="rect">
            <a:avLst/>
          </a:prstGeom>
          <a:solidFill>
            <a:srgbClr val="FFCC99"/>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600" b="1">
                <a:solidFill>
                  <a:schemeClr val="tx1"/>
                </a:solidFill>
                <a:latin typeface="Arial" pitchFamily="34" charset="0"/>
                <a:cs typeface="Times New Roman" pitchFamily="18" charset="0"/>
              </a:defRPr>
            </a:lvl1pPr>
            <a:lvl2pPr marL="742950" indent="-285750">
              <a:defRPr sz="2600" b="1">
                <a:solidFill>
                  <a:schemeClr val="tx1"/>
                </a:solidFill>
                <a:latin typeface="Arial" pitchFamily="34" charset="0"/>
                <a:cs typeface="Times New Roman" pitchFamily="18" charset="0"/>
              </a:defRPr>
            </a:lvl2pPr>
            <a:lvl3pPr marL="1143000" indent="-228600">
              <a:defRPr sz="2600" b="1">
                <a:solidFill>
                  <a:schemeClr val="tx1"/>
                </a:solidFill>
                <a:latin typeface="Arial" pitchFamily="34" charset="0"/>
                <a:cs typeface="Times New Roman" pitchFamily="18" charset="0"/>
              </a:defRPr>
            </a:lvl3pPr>
            <a:lvl4pPr marL="1600200" indent="-228600">
              <a:defRPr sz="2600" b="1">
                <a:solidFill>
                  <a:schemeClr val="tx1"/>
                </a:solidFill>
                <a:latin typeface="Arial" pitchFamily="34" charset="0"/>
                <a:cs typeface="Times New Roman" pitchFamily="18" charset="0"/>
              </a:defRPr>
            </a:lvl4pPr>
            <a:lvl5pPr marL="2057400" indent="-228600">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9pPr>
          </a:lstStyle>
          <a:p>
            <a:pPr>
              <a:lnSpc>
                <a:spcPct val="100000"/>
              </a:lnSpc>
              <a:spcAft>
                <a:spcPct val="0"/>
              </a:spcAft>
              <a:buClrTx/>
              <a:buFontTx/>
              <a:buNone/>
            </a:pPr>
            <a:r>
              <a:rPr lang="en-US" sz="1600" b="0" dirty="0" err="1">
                <a:latin typeface="Courier New" pitchFamily="49" charset="0"/>
              </a:rPr>
              <a:t>ServletContext</a:t>
            </a:r>
            <a:r>
              <a:rPr lang="en-US" sz="1600" b="0" dirty="0">
                <a:latin typeface="Courier New" pitchFamily="49" charset="0"/>
              </a:rPr>
              <a:t> </a:t>
            </a:r>
            <a:r>
              <a:rPr lang="en-US" sz="1600" b="0" dirty="0" err="1">
                <a:latin typeface="Courier New" pitchFamily="49" charset="0"/>
              </a:rPr>
              <a:t>ctx</a:t>
            </a:r>
            <a:r>
              <a:rPr lang="en-US" sz="1600" b="0" dirty="0">
                <a:latin typeface="Courier New" pitchFamily="49" charset="0"/>
              </a:rPr>
              <a:t> = </a:t>
            </a:r>
            <a:r>
              <a:rPr lang="en-US" sz="1600" b="0" dirty="0" err="1">
                <a:latin typeface="Courier New" pitchFamily="49" charset="0"/>
              </a:rPr>
              <a:t>getServletContext</a:t>
            </a:r>
            <a:r>
              <a:rPr lang="en-US" sz="1600" b="0" dirty="0">
                <a:latin typeface="Courier New" pitchFamily="49" charset="0"/>
              </a:rPr>
              <a:t>();</a:t>
            </a:r>
            <a:br>
              <a:rPr lang="en-US" sz="1600" b="0" dirty="0">
                <a:latin typeface="Courier New" pitchFamily="49" charset="0"/>
              </a:rPr>
            </a:br>
            <a:r>
              <a:rPr lang="en-US" sz="1600" b="0" dirty="0" err="1">
                <a:latin typeface="Courier New" pitchFamily="49" charset="0"/>
              </a:rPr>
              <a:t>RequestDispatcher</a:t>
            </a:r>
            <a:r>
              <a:rPr lang="en-US" sz="1600" b="0" dirty="0">
                <a:latin typeface="Courier New" pitchFamily="49" charset="0"/>
              </a:rPr>
              <a:t> </a:t>
            </a:r>
            <a:r>
              <a:rPr lang="en-US" sz="1600" b="0" dirty="0" err="1">
                <a:latin typeface="Courier New" pitchFamily="49" charset="0"/>
              </a:rPr>
              <a:t>rd</a:t>
            </a:r>
            <a:r>
              <a:rPr lang="en-US" sz="1600" b="0" dirty="0">
                <a:latin typeface="Courier New" pitchFamily="49" charset="0"/>
              </a:rPr>
              <a:t> ;</a:t>
            </a:r>
            <a:br>
              <a:rPr lang="en-US" sz="1600" b="0" dirty="0">
                <a:latin typeface="Courier New" pitchFamily="49" charset="0"/>
              </a:rPr>
            </a:br>
            <a:r>
              <a:rPr lang="en-US" sz="1600" b="0" dirty="0" err="1">
                <a:latin typeface="Courier New" pitchFamily="49" charset="0"/>
              </a:rPr>
              <a:t>rd</a:t>
            </a:r>
            <a:r>
              <a:rPr lang="en-US" sz="1600" b="0" dirty="0">
                <a:latin typeface="Courier New" pitchFamily="49" charset="0"/>
              </a:rPr>
              <a:t> = </a:t>
            </a:r>
            <a:r>
              <a:rPr lang="en-US" sz="1600" b="0" dirty="0" err="1">
                <a:latin typeface="Courier New" pitchFamily="49" charset="0"/>
              </a:rPr>
              <a:t>ctx.getRequestDispatcher</a:t>
            </a:r>
            <a:r>
              <a:rPr lang="en-US" sz="1600" b="0" dirty="0">
                <a:latin typeface="Courier New" pitchFamily="49" charset="0"/>
              </a:rPr>
              <a:t>(&lt;</a:t>
            </a:r>
            <a:r>
              <a:rPr lang="en-US" sz="1600" b="0" dirty="0" err="1">
                <a:latin typeface="Courier New" pitchFamily="49" charset="0"/>
              </a:rPr>
              <a:t>RelativeURLOfJSP</a:t>
            </a:r>
            <a:r>
              <a:rPr lang="en-US" sz="1600" b="0" dirty="0">
                <a:latin typeface="Courier New" pitchFamily="49" charset="0"/>
              </a:rPr>
              <a:t>&gt;);</a:t>
            </a:r>
          </a:p>
        </p:txBody>
      </p:sp>
      <p:sp>
        <p:nvSpPr>
          <p:cNvPr id="317445" name="Text Box 5"/>
          <p:cNvSpPr txBox="1">
            <a:spLocks noChangeArrowheads="1"/>
          </p:cNvSpPr>
          <p:nvPr/>
        </p:nvSpPr>
        <p:spPr bwMode="auto">
          <a:xfrm>
            <a:off x="1499354" y="4705654"/>
            <a:ext cx="4011034" cy="338554"/>
          </a:xfrm>
          <a:prstGeom prst="rect">
            <a:avLst/>
          </a:prstGeom>
          <a:solidFill>
            <a:srgbClr val="FFCC99"/>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600" b="1">
                <a:solidFill>
                  <a:schemeClr val="tx1"/>
                </a:solidFill>
                <a:latin typeface="Arial" pitchFamily="34" charset="0"/>
                <a:cs typeface="Times New Roman" pitchFamily="18" charset="0"/>
              </a:defRPr>
            </a:lvl1pPr>
            <a:lvl2pPr marL="742950" indent="-285750">
              <a:defRPr sz="2600" b="1">
                <a:solidFill>
                  <a:schemeClr val="tx1"/>
                </a:solidFill>
                <a:latin typeface="Arial" pitchFamily="34" charset="0"/>
                <a:cs typeface="Times New Roman" pitchFamily="18" charset="0"/>
              </a:defRPr>
            </a:lvl2pPr>
            <a:lvl3pPr marL="1143000" indent="-228600">
              <a:defRPr sz="2600" b="1">
                <a:solidFill>
                  <a:schemeClr val="tx1"/>
                </a:solidFill>
                <a:latin typeface="Arial" pitchFamily="34" charset="0"/>
                <a:cs typeface="Times New Roman" pitchFamily="18" charset="0"/>
              </a:defRPr>
            </a:lvl3pPr>
            <a:lvl4pPr marL="1600200" indent="-228600">
              <a:defRPr sz="2600" b="1">
                <a:solidFill>
                  <a:schemeClr val="tx1"/>
                </a:solidFill>
                <a:latin typeface="Arial" pitchFamily="34" charset="0"/>
                <a:cs typeface="Times New Roman" pitchFamily="18" charset="0"/>
              </a:defRPr>
            </a:lvl4pPr>
            <a:lvl5pPr marL="2057400" indent="-228600">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9pPr>
          </a:lstStyle>
          <a:p>
            <a:pPr>
              <a:lnSpc>
                <a:spcPct val="100000"/>
              </a:lnSpc>
              <a:spcAft>
                <a:spcPct val="0"/>
              </a:spcAft>
              <a:buClrTx/>
              <a:buFontTx/>
              <a:buNone/>
            </a:pPr>
            <a:r>
              <a:rPr lang="en-US" sz="1600" b="0" dirty="0" err="1" smtClean="0">
                <a:latin typeface="Courier New" pitchFamily="49" charset="0"/>
              </a:rPr>
              <a:t>rd.forward</a:t>
            </a:r>
            <a:r>
              <a:rPr lang="en-US" sz="1600" b="0" dirty="0" smtClean="0">
                <a:latin typeface="Courier New" pitchFamily="49" charset="0"/>
              </a:rPr>
              <a:t>(request, response);</a:t>
            </a:r>
            <a:endParaRPr lang="en-US" sz="1600" b="0" dirty="0">
              <a:latin typeface="Courier New" pitchFamily="49" charset="0"/>
            </a:endParaRPr>
          </a:p>
        </p:txBody>
      </p:sp>
    </p:spTree>
    <p:extLst>
      <p:ext uri="{BB962C8B-B14F-4D97-AF65-F5344CB8AC3E}">
        <p14:creationId xmlns:p14="http://schemas.microsoft.com/office/powerpoint/2010/main" val="32516954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Text Box 1"/>
          <p:cNvSpPr txBox="1">
            <a:spLocks noChangeArrowheads="1"/>
          </p:cNvSpPr>
          <p:nvPr/>
        </p:nvSpPr>
        <p:spPr bwMode="auto">
          <a:xfrm>
            <a:off x="457200" y="273050"/>
            <a:ext cx="8228013" cy="5857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1pPr>
            <a:lvl2pPr marL="742950" indent="-28575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2pPr>
            <a:lvl3pPr marL="11430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3pPr>
            <a:lvl4pPr marL="16002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4pPr>
            <a:lvl5pPr marL="20574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9pPr>
          </a:lstStyle>
          <a:p>
            <a:pPr algn="ctr">
              <a:lnSpc>
                <a:spcPct val="104000"/>
              </a:lnSpc>
              <a:buFont typeface="Monotype Sorts" pitchFamily="2" charset="2"/>
              <a:buNone/>
            </a:pPr>
            <a:r>
              <a:rPr lang="en-GB" sz="4000" dirty="0">
                <a:latin typeface="Trebuchet MS" pitchFamily="34" charset="0"/>
                <a:ea typeface="MS PGothic" pitchFamily="34" charset="-128"/>
                <a:cs typeface="Arial Unicode MS" pitchFamily="34" charset="-128"/>
              </a:rPr>
              <a:t>DI 1.0 &amp; CDI 1.0</a:t>
            </a:r>
          </a:p>
          <a:p>
            <a:pPr algn="ctr">
              <a:lnSpc>
                <a:spcPct val="104000"/>
              </a:lnSpc>
              <a:buFont typeface="Monotype Sorts" pitchFamily="2" charset="2"/>
              <a:buNone/>
            </a:pPr>
            <a:r>
              <a:rPr lang="en-GB" sz="4000" dirty="0">
                <a:latin typeface="Trebuchet MS" pitchFamily="34" charset="0"/>
                <a:ea typeface="MS PGothic" pitchFamily="34" charset="-128"/>
                <a:cs typeface="Arial Unicode MS" pitchFamily="34" charset="-128"/>
              </a:rPr>
              <a:t>Dependency Injection,</a:t>
            </a:r>
          </a:p>
          <a:p>
            <a:pPr algn="ctr">
              <a:lnSpc>
                <a:spcPct val="104000"/>
              </a:lnSpc>
              <a:buFont typeface="Monotype Sorts" pitchFamily="2" charset="2"/>
              <a:buNone/>
            </a:pPr>
            <a:r>
              <a:rPr lang="en-GB" sz="4000" dirty="0">
                <a:latin typeface="Trebuchet MS" pitchFamily="34" charset="0"/>
                <a:ea typeface="MS PGothic" pitchFamily="34" charset="-128"/>
                <a:cs typeface="Arial Unicode MS" pitchFamily="34" charset="-128"/>
              </a:rPr>
              <a:t>Context Dependency Injection,</a:t>
            </a:r>
          </a:p>
          <a:p>
            <a:pPr algn="ctr">
              <a:lnSpc>
                <a:spcPct val="104000"/>
              </a:lnSpc>
              <a:buFont typeface="Monotype Sorts" pitchFamily="2" charset="2"/>
              <a:buNone/>
            </a:pPr>
            <a:r>
              <a:rPr lang="en-GB" sz="4000" dirty="0" err="1" smtClean="0">
                <a:latin typeface="Trebuchet MS" pitchFamily="34" charset="0"/>
                <a:ea typeface="MS PGothic" pitchFamily="34" charset="-128"/>
                <a:cs typeface="Arial Unicode MS" pitchFamily="34" charset="-128"/>
              </a:rPr>
              <a:t>Une</a:t>
            </a:r>
            <a:r>
              <a:rPr lang="en-GB" sz="4000" dirty="0" smtClean="0">
                <a:latin typeface="Trebuchet MS" pitchFamily="34" charset="0"/>
                <a:ea typeface="MS PGothic" pitchFamily="34" charset="-128"/>
                <a:cs typeface="Arial Unicode MS" pitchFamily="34" charset="-128"/>
              </a:rPr>
              <a:t> </a:t>
            </a:r>
            <a:r>
              <a:rPr lang="en-GB" sz="4000" dirty="0">
                <a:latin typeface="Trebuchet MS" pitchFamily="34" charset="0"/>
                <a:ea typeface="MS PGothic" pitchFamily="34" charset="-128"/>
                <a:cs typeface="Arial Unicode MS" pitchFamily="34" charset="-128"/>
              </a:rPr>
              <a:t>introduction…</a:t>
            </a:r>
          </a:p>
        </p:txBody>
      </p:sp>
    </p:spTree>
    <p:extLst>
      <p:ext uri="{BB962C8B-B14F-4D97-AF65-F5344CB8AC3E}">
        <p14:creationId xmlns:p14="http://schemas.microsoft.com/office/powerpoint/2010/main" val="265878434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Text Box 1"/>
          <p:cNvSpPr txBox="1">
            <a:spLocks noChangeArrowheads="1"/>
          </p:cNvSpPr>
          <p:nvPr/>
        </p:nvSpPr>
        <p:spPr bwMode="auto">
          <a:xfrm>
            <a:off x="457200" y="273050"/>
            <a:ext cx="8228013" cy="5857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1pPr>
            <a:lvl2pPr marL="742950" indent="-28575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2pPr>
            <a:lvl3pPr marL="11430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3pPr>
            <a:lvl4pPr marL="16002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4pPr>
            <a:lvl5pPr marL="20574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9pPr>
          </a:lstStyle>
          <a:p>
            <a:pPr algn="ctr">
              <a:lnSpc>
                <a:spcPct val="104000"/>
              </a:lnSpc>
              <a:buFont typeface="Monotype Sorts" pitchFamily="2" charset="2"/>
              <a:buNone/>
            </a:pPr>
            <a:r>
              <a:rPr lang="en-GB" sz="4000">
                <a:latin typeface="Trebuchet MS" pitchFamily="34" charset="0"/>
                <a:ea typeface="MS PGothic" pitchFamily="34" charset="-128"/>
                <a:cs typeface="Arial Unicode MS" pitchFamily="34" charset="-128"/>
              </a:rPr>
              <a:t>DI 1.0 &amp; CDI 1.0</a:t>
            </a:r>
          </a:p>
          <a:p>
            <a:pPr algn="ctr">
              <a:lnSpc>
                <a:spcPct val="104000"/>
              </a:lnSpc>
              <a:buFont typeface="Monotype Sorts" pitchFamily="2" charset="2"/>
              <a:buNone/>
            </a:pPr>
            <a:r>
              <a:rPr lang="en-GB" sz="4000">
                <a:latin typeface="Trebuchet MS" pitchFamily="34" charset="0"/>
                <a:ea typeface="MS PGothic" pitchFamily="34" charset="-128"/>
                <a:cs typeface="Arial Unicode MS" pitchFamily="34" charset="-128"/>
              </a:rPr>
              <a:t>Dependency Injection,</a:t>
            </a:r>
          </a:p>
          <a:p>
            <a:pPr algn="ctr">
              <a:lnSpc>
                <a:spcPct val="104000"/>
              </a:lnSpc>
              <a:buFont typeface="Monotype Sorts" pitchFamily="2" charset="2"/>
              <a:buNone/>
            </a:pPr>
            <a:r>
              <a:rPr lang="en-GB" sz="4000">
                <a:latin typeface="Trebuchet MS" pitchFamily="34" charset="0"/>
                <a:ea typeface="MS PGothic" pitchFamily="34" charset="-128"/>
                <a:cs typeface="Arial Unicode MS" pitchFamily="34" charset="-128"/>
              </a:rPr>
              <a:t>Context and Dependency Injection</a:t>
            </a:r>
          </a:p>
        </p:txBody>
      </p:sp>
      <p:pic>
        <p:nvPicPr>
          <p:cNvPr id="319491" name="Content Placeholder 5" descr="cute_dogs_2.jpg"/>
          <p:cNvPicPr>
            <a:picLocks noGrp="1"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847787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1"/>
          <p:cNvSpPr txBox="1">
            <a:spLocks noChangeArrowheads="1"/>
          </p:cNvSpPr>
          <p:nvPr/>
        </p:nvSpPr>
        <p:spPr bwMode="auto">
          <a:xfrm>
            <a:off x="327025" y="36513"/>
            <a:ext cx="8489950" cy="63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600" b="1">
                <a:solidFill>
                  <a:schemeClr val="tx1"/>
                </a:solidFill>
                <a:latin typeface="Arial" pitchFamily="34" charset="0"/>
                <a:cs typeface="Times New Roman" pitchFamily="18" charset="0"/>
              </a:defRPr>
            </a:lvl1pPr>
            <a:lvl2pPr marL="742950" indent="-285750">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600" b="1">
                <a:solidFill>
                  <a:schemeClr val="tx1"/>
                </a:solidFill>
                <a:latin typeface="Arial" pitchFamily="34" charset="0"/>
                <a:cs typeface="Times New Roman" pitchFamily="18" charset="0"/>
              </a:defRPr>
            </a:lvl2pPr>
            <a:lvl3pPr marL="1143000" indent="-228600">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600" b="1">
                <a:solidFill>
                  <a:schemeClr val="tx1"/>
                </a:solidFill>
                <a:latin typeface="Arial" pitchFamily="34" charset="0"/>
                <a:cs typeface="Times New Roman" pitchFamily="18" charset="0"/>
              </a:defRPr>
            </a:lvl3pPr>
            <a:lvl4pPr marL="1600200" indent="-228600">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600" b="1">
                <a:solidFill>
                  <a:schemeClr val="tx1"/>
                </a:solidFill>
                <a:latin typeface="Arial" pitchFamily="34" charset="0"/>
                <a:cs typeface="Times New Roman" pitchFamily="18" charset="0"/>
              </a:defRPr>
            </a:lvl4pPr>
            <a:lvl5pPr marL="2057400" indent="-228600">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600" b="1">
                <a:solidFill>
                  <a:schemeClr val="tx1"/>
                </a:solidFill>
                <a:latin typeface="Arial" pitchFamily="34" charset="0"/>
                <a:cs typeface="Times New Roman" pitchFamily="18" charset="0"/>
              </a:defRPr>
            </a:lvl9pPr>
          </a:lstStyle>
          <a:p>
            <a:pPr algn="ctr">
              <a:spcAft>
                <a:spcPct val="0"/>
              </a:spcAft>
              <a:buFont typeface="Monotype Sorts" pitchFamily="2" charset="2"/>
              <a:buNone/>
            </a:pPr>
            <a:r>
              <a:rPr lang="en-GB" sz="3200"/>
              <a:t>Injection? What is that?</a:t>
            </a:r>
          </a:p>
        </p:txBody>
      </p:sp>
      <p:sp>
        <p:nvSpPr>
          <p:cNvPr id="3" name="Rectangle 2"/>
          <p:cNvSpPr txBox="1">
            <a:spLocks noChangeArrowheads="1"/>
          </p:cNvSpPr>
          <p:nvPr/>
        </p:nvSpPr>
        <p:spPr bwMode="auto">
          <a:xfrm>
            <a:off x="467544" y="1052736"/>
            <a:ext cx="8349431" cy="486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har char="•"/>
              <a:defRPr sz="26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2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pPr marL="391686" indent="-293764">
              <a:buClr>
                <a:srgbClr val="FF950E"/>
              </a:buClr>
              <a:buSzPct val="45000"/>
              <a:buFont typeface="Wingdings"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fr-FR" sz="2700" b="0" dirty="0" smtClean="0"/>
              <a:t>L’injection signifie que le programmeur n’est plus responsable de :</a:t>
            </a:r>
            <a:endParaRPr lang="fr-FR" sz="2700" b="0" dirty="0" smtClean="0"/>
          </a:p>
          <a:p>
            <a:pPr marL="791736" lvl="1" indent="-293764">
              <a:buClr>
                <a:srgbClr val="FF950E"/>
              </a:buClr>
              <a:buSzPct val="45000"/>
              <a:buFont typeface="Wingdings"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fr-FR" sz="2300" b="0" dirty="0" smtClean="0">
                <a:cs typeface="+mn-cs"/>
              </a:rPr>
              <a:t>Créer/manager le cycle de vie d’un </a:t>
            </a:r>
            <a:r>
              <a:rPr lang="fr-FR" sz="2300" b="0" dirty="0" err="1" smtClean="0">
                <a:cs typeface="+mn-cs"/>
              </a:rPr>
              <a:t>object</a:t>
            </a:r>
            <a:r>
              <a:rPr lang="fr-FR" sz="2300" b="0" dirty="0" smtClean="0">
                <a:cs typeface="+mn-cs"/>
              </a:rPr>
              <a:t> injecté (typiquement : un </a:t>
            </a:r>
            <a:r>
              <a:rPr lang="fr-FR" sz="2300" b="0" dirty="0">
                <a:cs typeface="+mn-cs"/>
              </a:rPr>
              <a:t>java </a:t>
            </a:r>
            <a:r>
              <a:rPr lang="fr-FR" sz="2300" b="0" dirty="0" err="1">
                <a:cs typeface="+mn-cs"/>
              </a:rPr>
              <a:t>bean</a:t>
            </a:r>
            <a:r>
              <a:rPr lang="fr-FR" sz="2300" b="0" dirty="0" smtClean="0">
                <a:cs typeface="+mn-cs"/>
              </a:rPr>
              <a:t>)</a:t>
            </a:r>
          </a:p>
          <a:p>
            <a:pPr marL="791736" lvl="1" indent="-293764">
              <a:buClr>
                <a:srgbClr val="FF950E"/>
              </a:buClr>
              <a:buSzPct val="45000"/>
              <a:buFont typeface="Wingdings"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fr-FR" sz="2300" b="0" strike="sngStrike" dirty="0" err="1" smtClean="0">
                <a:solidFill>
                  <a:srgbClr val="FF0000"/>
                </a:solidFill>
                <a:cs typeface="+mn-cs"/>
              </a:rPr>
              <a:t>UserManager</a:t>
            </a:r>
            <a:r>
              <a:rPr lang="fr-FR" sz="2300" b="0" strike="sngStrike" dirty="0" smtClean="0">
                <a:solidFill>
                  <a:srgbClr val="FF0000"/>
                </a:solidFill>
                <a:cs typeface="+mn-cs"/>
              </a:rPr>
              <a:t> = new </a:t>
            </a:r>
            <a:r>
              <a:rPr lang="fr-FR" sz="2300" b="0" strike="sngStrike" dirty="0" err="1" smtClean="0">
                <a:solidFill>
                  <a:srgbClr val="FF0000"/>
                </a:solidFill>
                <a:cs typeface="+mn-cs"/>
              </a:rPr>
              <a:t>UserManager</a:t>
            </a:r>
            <a:r>
              <a:rPr lang="fr-FR" sz="2300" b="0" strike="sngStrike" dirty="0" smtClean="0">
                <a:solidFill>
                  <a:srgbClr val="FF0000"/>
                </a:solidFill>
                <a:cs typeface="+mn-cs"/>
              </a:rPr>
              <a:t>();</a:t>
            </a:r>
          </a:p>
          <a:p>
            <a:pPr marL="791736" lvl="1" indent="-293764">
              <a:buClr>
                <a:srgbClr val="FF950E"/>
              </a:buClr>
              <a:buSzPct val="45000"/>
              <a:buFont typeface="Wingdings"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fr-FR" sz="2300" b="0" dirty="0">
              <a:cs typeface="+mn-cs"/>
            </a:endParaRPr>
          </a:p>
          <a:p>
            <a:pPr marL="391686" indent="-293764">
              <a:buClr>
                <a:srgbClr val="FF950E"/>
              </a:buClr>
              <a:buSzPct val="45000"/>
              <a:buFont typeface="Wingdings"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fr-FR" sz="2700" b="0" dirty="0" smtClean="0"/>
              <a:t>Avantages :</a:t>
            </a:r>
            <a:endParaRPr lang="fr-FR" sz="2700" b="0" dirty="0" smtClean="0"/>
          </a:p>
          <a:p>
            <a:pPr marL="791736" lvl="1" indent="-293764">
              <a:buClr>
                <a:srgbClr val="FF950E"/>
              </a:buClr>
              <a:buSzPct val="45000"/>
              <a:buFont typeface="Wingdings"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fr-FR" sz="2300" b="0" dirty="0" smtClean="0">
                <a:cs typeface="+mn-cs"/>
              </a:rPr>
              <a:t>Plus d’abstraction</a:t>
            </a:r>
            <a:r>
              <a:rPr lang="fr-FR" sz="2300" b="0" dirty="0" smtClean="0">
                <a:cs typeface="+mn-cs"/>
              </a:rPr>
              <a:t>, </a:t>
            </a:r>
            <a:r>
              <a:rPr lang="fr-FR" sz="2300" b="0" dirty="0" smtClean="0">
                <a:cs typeface="+mn-cs"/>
              </a:rPr>
              <a:t>couplage faible, typage via des interfaces: implémentations simples à changer,</a:t>
            </a:r>
            <a:endParaRPr lang="fr-FR" sz="2300" b="0" dirty="0" smtClean="0">
              <a:cs typeface="+mn-cs"/>
            </a:endParaRPr>
          </a:p>
          <a:p>
            <a:pPr marL="791736" lvl="1" indent="-293764">
              <a:buClr>
                <a:srgbClr val="FF950E"/>
              </a:buClr>
              <a:buSzPct val="45000"/>
              <a:buFont typeface="Wingdings"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fr-FR" sz="2300" b="0" dirty="0" smtClean="0">
                <a:solidFill>
                  <a:srgbClr val="FF0000"/>
                </a:solidFill>
                <a:cs typeface="+mn-cs"/>
              </a:rPr>
              <a:t>@</a:t>
            </a:r>
            <a:r>
              <a:rPr lang="fr-FR" sz="2300" b="0" dirty="0" err="1" smtClean="0">
                <a:solidFill>
                  <a:srgbClr val="FF0000"/>
                </a:solidFill>
                <a:cs typeface="+mn-cs"/>
              </a:rPr>
              <a:t>Inject</a:t>
            </a:r>
            <a:r>
              <a:rPr lang="fr-FR" sz="2300" b="0" dirty="0" smtClean="0">
                <a:solidFill>
                  <a:srgbClr val="FF0000"/>
                </a:solidFill>
                <a:cs typeface="+mn-cs"/>
              </a:rPr>
              <a:t> </a:t>
            </a:r>
            <a:r>
              <a:rPr lang="fr-FR" sz="2300" b="0" dirty="0" err="1" smtClean="0">
                <a:solidFill>
                  <a:srgbClr val="FF0000"/>
                </a:solidFill>
                <a:cs typeface="+mn-cs"/>
              </a:rPr>
              <a:t>UserManager</a:t>
            </a:r>
            <a:r>
              <a:rPr lang="fr-FR" sz="2300" b="0" dirty="0" smtClean="0">
                <a:solidFill>
                  <a:srgbClr val="FF0000"/>
                </a:solidFill>
                <a:cs typeface="+mn-cs"/>
              </a:rPr>
              <a:t> </a:t>
            </a:r>
            <a:r>
              <a:rPr lang="fr-FR" sz="2300" b="0" dirty="0" err="1" smtClean="0">
                <a:solidFill>
                  <a:srgbClr val="FF0000"/>
                </a:solidFill>
                <a:cs typeface="+mn-cs"/>
              </a:rPr>
              <a:t>myUserManager</a:t>
            </a:r>
            <a:r>
              <a:rPr lang="fr-FR" sz="2300" b="0" dirty="0" smtClean="0">
                <a:solidFill>
                  <a:srgbClr val="FF0000"/>
                </a:solidFill>
                <a:cs typeface="+mn-cs"/>
              </a:rPr>
              <a:t>;</a:t>
            </a:r>
            <a:endParaRPr lang="fr-FR" sz="2300" b="0" dirty="0">
              <a:solidFill>
                <a:srgbClr val="FF0000"/>
              </a:solidFill>
              <a:cs typeface="+mn-cs"/>
            </a:endParaRPr>
          </a:p>
          <a:p>
            <a:pPr marL="391686" indent="-293764">
              <a:buClr>
                <a:srgbClr val="FF950E"/>
              </a:buClr>
              <a:buSzPct val="45000"/>
              <a:buFont typeface="Wingdings"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fr-FR" sz="2700" b="0" dirty="0" smtClean="0"/>
              <a:t>Possibilité de </a:t>
            </a:r>
            <a:r>
              <a:rPr lang="fr-FR" sz="2700" b="0" u="sng" dirty="0" smtClean="0"/>
              <a:t>qualifier les</a:t>
            </a:r>
            <a:r>
              <a:rPr lang="fr-FR" sz="2700" b="0" dirty="0" smtClean="0"/>
              <a:t> </a:t>
            </a:r>
            <a:r>
              <a:rPr lang="fr-FR" sz="2700" b="0" dirty="0" err="1" smtClean="0"/>
              <a:t>beans</a:t>
            </a:r>
            <a:r>
              <a:rPr lang="fr-FR" sz="2700" b="0" dirty="0" smtClean="0"/>
              <a:t> </a:t>
            </a:r>
            <a:r>
              <a:rPr lang="fr-FR" sz="2700" b="0" dirty="0" smtClean="0"/>
              <a:t>à injecter</a:t>
            </a:r>
            <a:endParaRPr lang="fr-FR" sz="2700" b="0" dirty="0" smtClean="0"/>
          </a:p>
          <a:p>
            <a:pPr marL="791736" lvl="1" indent="-293764">
              <a:buClr>
                <a:srgbClr val="FF950E"/>
              </a:buClr>
              <a:buSzPct val="45000"/>
              <a:buFont typeface="Wingdings"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fr-FR" sz="2000" b="0" dirty="0" smtClean="0">
                <a:solidFill>
                  <a:srgbClr val="FF0000"/>
                </a:solidFill>
                <a:cs typeface="+mn-cs"/>
              </a:rPr>
              <a:t>@</a:t>
            </a:r>
            <a:r>
              <a:rPr lang="fr-FR" sz="2000" b="0" dirty="0" err="1" smtClean="0">
                <a:solidFill>
                  <a:srgbClr val="FF0000"/>
                </a:solidFill>
                <a:cs typeface="+mn-cs"/>
              </a:rPr>
              <a:t>Inject</a:t>
            </a:r>
            <a:r>
              <a:rPr lang="fr-FR" sz="2000" b="0" dirty="0" smtClean="0">
                <a:solidFill>
                  <a:srgbClr val="FF0000"/>
                </a:solidFill>
                <a:cs typeface="+mn-cs"/>
              </a:rPr>
              <a:t> @</a:t>
            </a:r>
            <a:r>
              <a:rPr lang="fr-FR" sz="2000" b="0" dirty="0" err="1" smtClean="0">
                <a:solidFill>
                  <a:srgbClr val="FF0000"/>
                </a:solidFill>
                <a:cs typeface="+mn-cs"/>
              </a:rPr>
              <a:t>JdbcImplementation</a:t>
            </a:r>
            <a:r>
              <a:rPr lang="fr-FR" sz="2000" b="0" dirty="0" smtClean="0">
                <a:solidFill>
                  <a:srgbClr val="FF0000"/>
                </a:solidFill>
                <a:cs typeface="+mn-cs"/>
              </a:rPr>
              <a:t> </a:t>
            </a:r>
            <a:r>
              <a:rPr lang="fr-FR" sz="2000" b="0" dirty="0" err="1" smtClean="0">
                <a:solidFill>
                  <a:srgbClr val="FF0000"/>
                </a:solidFill>
                <a:cs typeface="+mn-cs"/>
              </a:rPr>
              <a:t>UserManager</a:t>
            </a:r>
            <a:r>
              <a:rPr lang="fr-FR" sz="2000" b="0" dirty="0" smtClean="0">
                <a:solidFill>
                  <a:srgbClr val="FF0000"/>
                </a:solidFill>
                <a:cs typeface="+mn-cs"/>
              </a:rPr>
              <a:t> </a:t>
            </a:r>
            <a:r>
              <a:rPr lang="fr-FR" sz="2000" b="0" dirty="0" err="1" smtClean="0">
                <a:solidFill>
                  <a:srgbClr val="FF0000"/>
                </a:solidFill>
                <a:cs typeface="+mn-cs"/>
              </a:rPr>
              <a:t>myUserManager</a:t>
            </a:r>
            <a:r>
              <a:rPr lang="fr-FR" sz="2000" b="0" dirty="0">
                <a:solidFill>
                  <a:srgbClr val="FF0000"/>
                </a:solidFill>
                <a:cs typeface="+mn-cs"/>
              </a:rPr>
              <a:t>;</a:t>
            </a:r>
            <a:endParaRPr lang="fr-FR" sz="2000" b="0" dirty="0" smtClean="0">
              <a:solidFill>
                <a:srgbClr val="FF0000"/>
              </a:solidFill>
              <a:cs typeface="+mn-cs"/>
            </a:endParaRPr>
          </a:p>
          <a:p>
            <a:pPr marL="791736" lvl="1" indent="-293764">
              <a:buClr>
                <a:srgbClr val="FF950E"/>
              </a:buClr>
              <a:buSzPct val="45000"/>
              <a:buFont typeface="Wingdings"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fr-FR" sz="2000" b="0" dirty="0">
                <a:solidFill>
                  <a:srgbClr val="FF0000"/>
                </a:solidFill>
              </a:rPr>
              <a:t>@</a:t>
            </a:r>
            <a:r>
              <a:rPr lang="fr-FR" sz="2000" b="0" dirty="0" err="1">
                <a:solidFill>
                  <a:srgbClr val="FF0000"/>
                </a:solidFill>
              </a:rPr>
              <a:t>Inject</a:t>
            </a:r>
            <a:r>
              <a:rPr lang="fr-FR" sz="2000" b="0" dirty="0">
                <a:solidFill>
                  <a:srgbClr val="FF0000"/>
                </a:solidFill>
              </a:rPr>
              <a:t> </a:t>
            </a:r>
            <a:r>
              <a:rPr lang="fr-FR" sz="2000" b="0" dirty="0" smtClean="0">
                <a:solidFill>
                  <a:srgbClr val="FF0000"/>
                </a:solidFill>
              </a:rPr>
              <a:t>@</a:t>
            </a:r>
            <a:r>
              <a:rPr lang="fr-FR" sz="2000" b="0" dirty="0" err="1" smtClean="0">
                <a:solidFill>
                  <a:srgbClr val="FF0000"/>
                </a:solidFill>
              </a:rPr>
              <a:t>InMemoryImplementation</a:t>
            </a:r>
            <a:r>
              <a:rPr lang="fr-FR" sz="2000" b="0" dirty="0" smtClean="0">
                <a:solidFill>
                  <a:srgbClr val="FF0000"/>
                </a:solidFill>
              </a:rPr>
              <a:t> </a:t>
            </a:r>
            <a:r>
              <a:rPr lang="fr-FR" sz="2000" b="0" dirty="0" err="1">
                <a:solidFill>
                  <a:srgbClr val="FF0000"/>
                </a:solidFill>
              </a:rPr>
              <a:t>UserManager</a:t>
            </a:r>
            <a:r>
              <a:rPr lang="fr-FR" sz="2000" b="0" dirty="0">
                <a:solidFill>
                  <a:srgbClr val="FF0000"/>
                </a:solidFill>
              </a:rPr>
              <a:t> </a:t>
            </a:r>
            <a:r>
              <a:rPr lang="fr-FR" sz="2000" b="0" dirty="0" err="1" smtClean="0">
                <a:solidFill>
                  <a:srgbClr val="FF0000"/>
                </a:solidFill>
              </a:rPr>
              <a:t>myUserManager</a:t>
            </a:r>
            <a:r>
              <a:rPr lang="fr-FR" sz="2000" b="0" dirty="0" smtClean="0">
                <a:solidFill>
                  <a:srgbClr val="FF0000"/>
                </a:solidFill>
              </a:rPr>
              <a:t>;</a:t>
            </a:r>
            <a:endParaRPr lang="fr-FR" sz="2000" b="0" dirty="0">
              <a:solidFill>
                <a:srgbClr val="FF0000"/>
              </a:solidFill>
            </a:endParaRPr>
          </a:p>
          <a:p>
            <a:pPr marL="791736" lvl="1" indent="-293764">
              <a:buClr>
                <a:srgbClr val="FF950E"/>
              </a:buClr>
              <a:buSzPct val="45000"/>
              <a:buFont typeface="Wingdings"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fr-FR" sz="2000" b="0" dirty="0">
              <a:solidFill>
                <a:srgbClr val="FF0000"/>
              </a:solidFill>
              <a:cs typeface="+mn-cs"/>
            </a:endParaRPr>
          </a:p>
        </p:txBody>
      </p:sp>
    </p:spTree>
    <p:extLst>
      <p:ext uri="{BB962C8B-B14F-4D97-AF65-F5344CB8AC3E}">
        <p14:creationId xmlns:p14="http://schemas.microsoft.com/office/powerpoint/2010/main" val="304281653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153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3075" y="1193800"/>
            <a:ext cx="8197850" cy="4159250"/>
          </a:xfrm>
          <a:prstGeom prst="rect">
            <a:avLst/>
          </a:prstGeom>
          <a:noFill/>
          <a:ln>
            <a:noFill/>
          </a:ln>
          <a:effectLst/>
          <a:extLst>
            <a:ext uri="{909E8E84-426E-40DD-AFC4-6F175D3DCCD1}">
              <a14:hiddenFill xmlns:a14="http://schemas.microsoft.com/office/drawing/2010/main">
                <a:solidFill>
                  <a:srgbClr val="A2C1FE"/>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842127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1"/>
          <p:cNvSpPr>
            <a:spLocks noGrp="1" noChangeArrowheads="1"/>
          </p:cNvSpPr>
          <p:nvPr>
            <p:ph type="title" idx="4294967295"/>
          </p:nvPr>
        </p:nvSpPr>
        <p:spPr>
          <a:xfrm>
            <a:off x="327025" y="36513"/>
            <a:ext cx="8489950" cy="639762"/>
          </a:xfrm>
        </p:spPr>
        <p:txBody>
          <a:bodyPr/>
          <a:lstStyle/>
          <a:p>
            <a:pP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GB" dirty="0" smtClean="0"/>
              <a:t>Injection </a:t>
            </a:r>
            <a:r>
              <a:rPr lang="en-GB" dirty="0" smtClean="0"/>
              <a:t>avec Java </a:t>
            </a:r>
            <a:r>
              <a:rPr lang="en-GB" dirty="0" smtClean="0"/>
              <a:t>EE 5</a:t>
            </a:r>
          </a:p>
        </p:txBody>
      </p:sp>
      <p:sp>
        <p:nvSpPr>
          <p:cNvPr id="322563" name="Rectangle 2"/>
          <p:cNvSpPr>
            <a:spLocks noGrp="1" noChangeArrowheads="1"/>
          </p:cNvSpPr>
          <p:nvPr>
            <p:ph type="body" idx="4294967295"/>
          </p:nvPr>
        </p:nvSpPr>
        <p:spPr>
          <a:xfrm>
            <a:off x="327025" y="1181100"/>
            <a:ext cx="8489950" cy="4862513"/>
          </a:xfrm>
        </p:spPr>
        <p:txBody>
          <a:bodyPr/>
          <a:lstStyle/>
          <a:p>
            <a:pPr marL="390525" indent="-293688">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fr-FR" dirty="0" smtClean="0">
                <a:ea typeface="Arial Unicode MS" pitchFamily="34" charset="-128"/>
                <a:cs typeface="Arial Unicode MS" pitchFamily="34" charset="-128"/>
              </a:rPr>
              <a:t>Annotations communes :</a:t>
            </a:r>
            <a:endParaRPr lang="fr-FR" dirty="0" smtClean="0">
              <a:ea typeface="Arial Unicode MS" pitchFamily="34" charset="-128"/>
              <a:cs typeface="Arial Unicode MS" pitchFamily="34" charset="-128"/>
            </a:endParaRPr>
          </a:p>
          <a:p>
            <a:pPr marL="782638" lvl="1" indent="-293688">
              <a:lnSpc>
                <a:spcPct val="89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fr-FR" dirty="0" smtClean="0">
                <a:latin typeface="Courier New" pitchFamily="49" charset="0"/>
                <a:ea typeface="Arial Unicode MS" pitchFamily="34" charset="-128"/>
                <a:cs typeface="Arial Unicode MS" pitchFamily="34" charset="-128"/>
              </a:rPr>
              <a:t>@Resource, </a:t>
            </a:r>
            <a:r>
              <a:rPr lang="fr-FR" dirty="0" smtClean="0">
                <a:ea typeface="Arial Unicode MS" pitchFamily="34" charset="-128"/>
                <a:cs typeface="Arial Unicode MS" pitchFamily="34" charset="-128"/>
              </a:rPr>
              <a:t>principalement utilisé pour injecter une  </a:t>
            </a:r>
            <a:r>
              <a:rPr lang="fr-FR" dirty="0" err="1" smtClean="0">
                <a:ea typeface="Arial Unicode MS" pitchFamily="34" charset="-128"/>
                <a:cs typeface="Arial Unicode MS" pitchFamily="34" charset="-128"/>
              </a:rPr>
              <a:t>Datasource</a:t>
            </a:r>
            <a:r>
              <a:rPr lang="fr-FR" dirty="0" smtClean="0">
                <a:ea typeface="Arial Unicode MS" pitchFamily="34" charset="-128"/>
                <a:cs typeface="Arial Unicode MS" pitchFamily="34" charset="-128"/>
              </a:rPr>
              <a:t> </a:t>
            </a:r>
            <a:r>
              <a:rPr lang="fr-FR" dirty="0" smtClean="0">
                <a:ea typeface="Arial Unicode MS" pitchFamily="34" charset="-128"/>
                <a:cs typeface="Arial Unicode MS" pitchFamily="34" charset="-128"/>
              </a:rPr>
              <a:t>JDBC ou un </a:t>
            </a:r>
            <a:r>
              <a:rPr lang="fr-FR" dirty="0" err="1" smtClean="0">
                <a:ea typeface="Arial Unicode MS" pitchFamily="34" charset="-128"/>
                <a:cs typeface="Arial Unicode MS" pitchFamily="34" charset="-128"/>
              </a:rPr>
              <a:t>PersistenceContext</a:t>
            </a:r>
            <a:r>
              <a:rPr lang="fr-FR" dirty="0" smtClean="0">
                <a:ea typeface="Arial Unicode MS" pitchFamily="34" charset="-128"/>
                <a:cs typeface="Arial Unicode MS" pitchFamily="34" charset="-128"/>
              </a:rPr>
              <a:t>, </a:t>
            </a:r>
            <a:r>
              <a:rPr lang="fr-FR" dirty="0" smtClean="0">
                <a:ea typeface="Arial Unicode MS" pitchFamily="34" charset="-128"/>
                <a:cs typeface="Arial Unicode MS" pitchFamily="34" charset="-128"/>
              </a:rPr>
              <a:t>pour JPA </a:t>
            </a:r>
            <a:endParaRPr lang="fr-FR" dirty="0" smtClean="0">
              <a:ea typeface="Arial Unicode MS" pitchFamily="34" charset="-128"/>
              <a:cs typeface="Arial Unicode MS" pitchFamily="34" charset="-128"/>
            </a:endParaRPr>
          </a:p>
          <a:p>
            <a:pPr marL="390525" indent="-293688">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fr-FR" dirty="0" smtClean="0">
                <a:ea typeface="Arial Unicode MS" pitchFamily="34" charset="-128"/>
                <a:cs typeface="Arial Unicode MS" pitchFamily="34" charset="-128"/>
              </a:rPr>
              <a:t>Cas spéciaux (EJB</a:t>
            </a:r>
            <a:r>
              <a:rPr lang="fr-FR" dirty="0" smtClean="0">
                <a:ea typeface="Arial Unicode MS" pitchFamily="34" charset="-128"/>
                <a:cs typeface="Arial Unicode MS" pitchFamily="34" charset="-128"/>
              </a:rPr>
              <a:t>, JPA, etc.)</a:t>
            </a:r>
          </a:p>
          <a:p>
            <a:pPr marL="782638" lvl="1" indent="-293688">
              <a:lnSpc>
                <a:spcPct val="89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fr-FR" dirty="0" smtClean="0">
                <a:latin typeface="Courier New" pitchFamily="49" charset="0"/>
                <a:ea typeface="Arial Unicode MS" pitchFamily="34" charset="-128"/>
                <a:cs typeface="Arial Unicode MS" pitchFamily="34" charset="-128"/>
              </a:rPr>
              <a:t>@EJB</a:t>
            </a:r>
            <a:r>
              <a:rPr lang="fr-FR" dirty="0" smtClean="0">
                <a:ea typeface="Arial Unicode MS" pitchFamily="34" charset="-128"/>
                <a:cs typeface="Arial Unicode MS" pitchFamily="34" charset="-128"/>
              </a:rPr>
              <a:t>, </a:t>
            </a:r>
            <a:r>
              <a:rPr lang="fr-FR" dirty="0" smtClean="0">
                <a:latin typeface="Courier New" pitchFamily="49" charset="0"/>
                <a:ea typeface="Arial Unicode MS" pitchFamily="34" charset="-128"/>
                <a:cs typeface="Arial Unicode MS" pitchFamily="34" charset="-128"/>
              </a:rPr>
              <a:t>@</a:t>
            </a:r>
            <a:r>
              <a:rPr lang="fr-FR" dirty="0" err="1" smtClean="0">
                <a:latin typeface="Courier New" pitchFamily="49" charset="0"/>
                <a:ea typeface="Arial Unicode MS" pitchFamily="34" charset="-128"/>
                <a:cs typeface="Arial Unicode MS" pitchFamily="34" charset="-128"/>
              </a:rPr>
              <a:t>WebServicesRef</a:t>
            </a:r>
            <a:r>
              <a:rPr lang="fr-FR" dirty="0" smtClean="0">
                <a:ea typeface="Arial Unicode MS" pitchFamily="34" charset="-128"/>
                <a:cs typeface="Arial Unicode MS" pitchFamily="34" charset="-128"/>
              </a:rPr>
              <a:t>,</a:t>
            </a:r>
            <a:br>
              <a:rPr lang="fr-FR" dirty="0" smtClean="0">
                <a:ea typeface="Arial Unicode MS" pitchFamily="34" charset="-128"/>
                <a:cs typeface="Arial Unicode MS" pitchFamily="34" charset="-128"/>
              </a:rPr>
            </a:br>
            <a:r>
              <a:rPr lang="fr-FR" dirty="0" smtClean="0">
                <a:latin typeface="Courier New" pitchFamily="49" charset="0"/>
                <a:ea typeface="Arial Unicode MS" pitchFamily="34" charset="-128"/>
                <a:cs typeface="Arial Unicode MS" pitchFamily="34" charset="-128"/>
              </a:rPr>
              <a:t>@</a:t>
            </a:r>
            <a:r>
              <a:rPr lang="fr-FR" dirty="0" err="1" smtClean="0">
                <a:latin typeface="Courier New" pitchFamily="49" charset="0"/>
                <a:ea typeface="Arial Unicode MS" pitchFamily="34" charset="-128"/>
                <a:cs typeface="Arial Unicode MS" pitchFamily="34" charset="-128"/>
              </a:rPr>
              <a:t>PersistenceUnit</a:t>
            </a:r>
            <a:r>
              <a:rPr lang="fr-FR" dirty="0" smtClean="0">
                <a:ea typeface="Arial Unicode MS" pitchFamily="34" charset="-128"/>
                <a:cs typeface="Arial Unicode MS" pitchFamily="34" charset="-128"/>
              </a:rPr>
              <a:t> …</a:t>
            </a:r>
          </a:p>
          <a:p>
            <a:pPr marL="390525" indent="-293688">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fr-FR" dirty="0" smtClean="0">
                <a:ea typeface="Arial Unicode MS" pitchFamily="34" charset="-128"/>
                <a:cs typeface="Arial Unicode MS" pitchFamily="34" charset="-128"/>
              </a:rPr>
              <a:t>On ne peut injecter que des objets « managés »</a:t>
            </a:r>
            <a:endParaRPr lang="fr-FR" dirty="0" smtClean="0">
              <a:ea typeface="Arial Unicode MS" pitchFamily="34" charset="-128"/>
              <a:cs typeface="Arial Unicode MS" pitchFamily="34" charset="-128"/>
            </a:endParaRPr>
          </a:p>
          <a:p>
            <a:pPr marL="782638" lvl="1" indent="-293688">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fr-FR" dirty="0" smtClean="0">
                <a:ea typeface="Arial Unicode MS" pitchFamily="34" charset="-128"/>
                <a:cs typeface="Arial Unicode MS" pitchFamily="34" charset="-128"/>
              </a:rPr>
              <a:t>EJB, Servlet </a:t>
            </a:r>
            <a:r>
              <a:rPr lang="fr-FR" dirty="0" smtClean="0">
                <a:ea typeface="Arial Unicode MS" pitchFamily="34" charset="-128"/>
                <a:cs typeface="Arial Unicode MS" pitchFamily="34" charset="-128"/>
              </a:rPr>
              <a:t>et JSF </a:t>
            </a:r>
            <a:r>
              <a:rPr lang="fr-FR" dirty="0" err="1" smtClean="0">
                <a:ea typeface="Arial Unicode MS" pitchFamily="34" charset="-128"/>
                <a:cs typeface="Arial Unicode MS" pitchFamily="34" charset="-128"/>
              </a:rPr>
              <a:t>Managed</a:t>
            </a:r>
            <a:r>
              <a:rPr lang="fr-FR" dirty="0" smtClean="0">
                <a:ea typeface="Arial Unicode MS" pitchFamily="34" charset="-128"/>
                <a:cs typeface="Arial Unicode MS" pitchFamily="34" charset="-128"/>
              </a:rPr>
              <a:t> Bean in EE 5</a:t>
            </a:r>
          </a:p>
          <a:p>
            <a:pPr marL="782638" lvl="1" indent="-293688">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fr-FR" dirty="0" smtClean="0">
                <a:ea typeface="Arial Unicode MS" pitchFamily="34" charset="-128"/>
                <a:cs typeface="Arial Unicode MS" pitchFamily="34" charset="-128"/>
              </a:rPr>
              <a:t>Aussi, on trouve dans Java </a:t>
            </a:r>
            <a:r>
              <a:rPr lang="fr-FR" dirty="0" smtClean="0">
                <a:ea typeface="Arial Unicode MS" pitchFamily="34" charset="-128"/>
                <a:cs typeface="Arial Unicode MS" pitchFamily="34" charset="-128"/>
              </a:rPr>
              <a:t>EE </a:t>
            </a:r>
            <a:r>
              <a:rPr lang="fr-FR" dirty="0" smtClean="0">
                <a:ea typeface="Arial Unicode MS" pitchFamily="34" charset="-128"/>
                <a:cs typeface="Arial Unicode MS" pitchFamily="34" charset="-128"/>
              </a:rPr>
              <a:t>6 </a:t>
            </a:r>
            <a:r>
              <a:rPr lang="fr-FR" dirty="0" err="1" smtClean="0">
                <a:latin typeface="Courier New" pitchFamily="49" charset="0"/>
                <a:ea typeface="Arial Unicode MS" pitchFamily="34" charset="-128"/>
                <a:cs typeface="Arial Unicode MS" pitchFamily="34" charset="-128"/>
              </a:rPr>
              <a:t>javax.annotation.ManagedBean</a:t>
            </a:r>
            <a:endParaRPr lang="fr-FR" dirty="0" smtClean="0">
              <a:latin typeface="Courier New" pitchFamily="49" charset="0"/>
              <a:ea typeface="Arial Unicode MS" pitchFamily="34" charset="-128"/>
              <a:cs typeface="Arial Unicode MS" pitchFamily="34" charset="-128"/>
            </a:endParaRPr>
          </a:p>
        </p:txBody>
      </p:sp>
    </p:spTree>
    <p:extLst>
      <p:ext uri="{BB962C8B-B14F-4D97-AF65-F5344CB8AC3E}">
        <p14:creationId xmlns:p14="http://schemas.microsoft.com/office/powerpoint/2010/main" val="265481629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Text Box 1"/>
          <p:cNvSpPr txBox="1">
            <a:spLocks noChangeArrowheads="1"/>
          </p:cNvSpPr>
          <p:nvPr/>
        </p:nvSpPr>
        <p:spPr bwMode="auto">
          <a:xfrm>
            <a:off x="2097088" y="12700"/>
            <a:ext cx="6719887"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1pPr>
            <a:lvl2pPr marL="742950" indent="-28575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2pPr>
            <a:lvl3pPr marL="11430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3pPr>
            <a:lvl4pPr marL="16002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4pPr>
            <a:lvl5pPr marL="20574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9pPr>
          </a:lstStyle>
          <a:p>
            <a:pPr algn="ctr">
              <a:lnSpc>
                <a:spcPct val="104000"/>
              </a:lnSpc>
              <a:buFont typeface="Monotype Sorts" pitchFamily="2" charset="2"/>
              <a:buNone/>
            </a:pPr>
            <a:r>
              <a:rPr lang="en-GB" sz="4000">
                <a:solidFill>
                  <a:srgbClr val="000000"/>
                </a:solidFill>
                <a:latin typeface="Trebuchet MS" pitchFamily="34" charset="0"/>
                <a:ea typeface="MS PGothic" pitchFamily="34" charset="-128"/>
                <a:cs typeface="Arial Unicode MS" pitchFamily="34" charset="-128"/>
              </a:rPr>
              <a:t>Injection in Java EE 6</a:t>
            </a:r>
          </a:p>
        </p:txBody>
      </p:sp>
      <p:sp>
        <p:nvSpPr>
          <p:cNvPr id="323587" name="Text Box 2"/>
          <p:cNvSpPr txBox="1">
            <a:spLocks noChangeArrowheads="1"/>
          </p:cNvSpPr>
          <p:nvPr/>
        </p:nvSpPr>
        <p:spPr bwMode="auto">
          <a:xfrm>
            <a:off x="427038" y="798513"/>
            <a:ext cx="8489950" cy="5884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5602"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1pPr>
            <a:lvl2pPr marL="742950" indent="-28575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2pPr>
            <a:lvl3pPr marL="11430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3pPr>
            <a:lvl4pPr marL="16002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4pPr>
            <a:lvl5pPr marL="20574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600" b="1">
                <a:solidFill>
                  <a:schemeClr val="tx1"/>
                </a:solidFill>
                <a:latin typeface="Arial" pitchFamily="34" charset="0"/>
                <a:cs typeface="Times New Roman" pitchFamily="18" charset="0"/>
              </a:defRPr>
            </a:lvl9pPr>
          </a:lstStyle>
          <a:p>
            <a:pPr algn="ctr">
              <a:spcBef>
                <a:spcPts val="1800"/>
              </a:spcBef>
              <a:spcAft>
                <a:spcPts val="1800"/>
              </a:spcAft>
              <a:buFont typeface="Monotype Sorts" pitchFamily="2" charset="2"/>
              <a:buNone/>
            </a:pPr>
            <a:r>
              <a:rPr lang="en-GB" sz="2900">
                <a:solidFill>
                  <a:srgbClr val="000000"/>
                </a:solidFill>
                <a:ea typeface="Arial Unicode MS" pitchFamily="34" charset="-128"/>
                <a:cs typeface="Arial Unicode MS" pitchFamily="34" charset="-128"/>
              </a:rPr>
              <a:t>CDI (JSR 299) </a:t>
            </a:r>
            <a:br>
              <a:rPr lang="en-GB" sz="2900">
                <a:solidFill>
                  <a:srgbClr val="000000"/>
                </a:solidFill>
                <a:ea typeface="Arial Unicode MS" pitchFamily="34" charset="-128"/>
                <a:cs typeface="Arial Unicode MS" pitchFamily="34" charset="-128"/>
              </a:rPr>
            </a:br>
            <a:r>
              <a:rPr lang="en-GB" sz="2900">
                <a:solidFill>
                  <a:srgbClr val="000000"/>
                </a:solidFill>
                <a:ea typeface="Arial Unicode MS" pitchFamily="34" charset="-128"/>
                <a:cs typeface="Arial Unicode MS" pitchFamily="34" charset="-128"/>
              </a:rPr>
              <a:t>&amp; </a:t>
            </a:r>
            <a:br>
              <a:rPr lang="en-GB" sz="2900">
                <a:solidFill>
                  <a:srgbClr val="000000"/>
                </a:solidFill>
                <a:ea typeface="Arial Unicode MS" pitchFamily="34" charset="-128"/>
                <a:cs typeface="Arial Unicode MS" pitchFamily="34" charset="-128"/>
              </a:rPr>
            </a:br>
            <a:r>
              <a:rPr lang="en-GB" sz="2900">
                <a:solidFill>
                  <a:srgbClr val="000000"/>
                </a:solidFill>
                <a:ea typeface="Arial Unicode MS" pitchFamily="34" charset="-128"/>
                <a:cs typeface="Arial Unicode MS" pitchFamily="34" charset="-128"/>
              </a:rPr>
              <a:t>@Inject (JSR 330)</a:t>
            </a:r>
            <a:br>
              <a:rPr lang="en-GB" sz="2900">
                <a:solidFill>
                  <a:srgbClr val="000000"/>
                </a:solidFill>
                <a:ea typeface="Arial Unicode MS" pitchFamily="34" charset="-128"/>
                <a:cs typeface="Arial Unicode MS" pitchFamily="34" charset="-128"/>
              </a:rPr>
            </a:br>
            <a:endParaRPr lang="en-GB" sz="2900">
              <a:solidFill>
                <a:srgbClr val="000000"/>
              </a:solidFill>
              <a:ea typeface="Arial Unicode MS" pitchFamily="34" charset="-128"/>
              <a:cs typeface="Arial Unicode MS" pitchFamily="34" charset="-128"/>
            </a:endParaRPr>
          </a:p>
          <a:p>
            <a:pPr algn="ctr">
              <a:spcBef>
                <a:spcPts val="1800"/>
              </a:spcBef>
              <a:spcAft>
                <a:spcPts val="1800"/>
              </a:spcAft>
              <a:buFont typeface="Monotype Sorts" pitchFamily="2" charset="2"/>
              <a:buNone/>
            </a:pPr>
            <a:r>
              <a:rPr lang="en-GB" sz="2900" i="1">
                <a:solidFill>
                  <a:srgbClr val="000000"/>
                </a:solidFill>
                <a:ea typeface="Arial Unicode MS" pitchFamily="34" charset="-128"/>
                <a:cs typeface="Arial Unicode MS" pitchFamily="34" charset="-128"/>
              </a:rPr>
              <a:t>Inject just about anything anywhere...</a:t>
            </a:r>
          </a:p>
          <a:p>
            <a:pPr algn="ctr">
              <a:spcBef>
                <a:spcPts val="1800"/>
              </a:spcBef>
              <a:spcAft>
                <a:spcPts val="1800"/>
              </a:spcAft>
              <a:buFont typeface="Monotype Sorts" pitchFamily="2" charset="2"/>
              <a:buNone/>
            </a:pPr>
            <a:r>
              <a:rPr lang="en-GB" sz="2900" i="1">
                <a:solidFill>
                  <a:srgbClr val="000000"/>
                </a:solidFill>
                <a:ea typeface="Arial Unicode MS" pitchFamily="34" charset="-128"/>
                <a:cs typeface="Arial Unicode MS" pitchFamily="34" charset="-128"/>
              </a:rPr>
              <a:t>...yet with strong typing</a:t>
            </a:r>
          </a:p>
        </p:txBody>
      </p:sp>
    </p:spTree>
    <p:extLst>
      <p:ext uri="{BB962C8B-B14F-4D97-AF65-F5344CB8AC3E}">
        <p14:creationId xmlns:p14="http://schemas.microsoft.com/office/powerpoint/2010/main" val="263111937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1"/>
          <p:cNvSpPr>
            <a:spLocks noGrp="1" noChangeArrowheads="1"/>
          </p:cNvSpPr>
          <p:nvPr>
            <p:ph type="title" idx="4294967295"/>
          </p:nvPr>
        </p:nvSpPr>
        <p:spPr>
          <a:xfrm>
            <a:off x="0" y="47625"/>
            <a:ext cx="9144000" cy="639763"/>
          </a:xfrm>
        </p:spPr>
        <p:txBody>
          <a:bodyPr/>
          <a:lstStyle/>
          <a:p>
            <a:pP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dirty="0" err="1" smtClean="0"/>
              <a:t>L’injection</a:t>
            </a:r>
            <a:r>
              <a:rPr lang="en-US" dirty="0" smtClean="0"/>
              <a:t> = </a:t>
            </a:r>
            <a:r>
              <a:rPr lang="en-US" dirty="0" err="1" smtClean="0"/>
              <a:t>deux</a:t>
            </a:r>
            <a:r>
              <a:rPr lang="en-US" dirty="0" smtClean="0"/>
              <a:t> JSRs</a:t>
            </a:r>
            <a:endParaRPr lang="en-US" dirty="0" smtClean="0"/>
          </a:p>
        </p:txBody>
      </p:sp>
      <p:sp>
        <p:nvSpPr>
          <p:cNvPr id="324611" name="Rectangle 2"/>
          <p:cNvSpPr>
            <a:spLocks noGrp="1" noChangeArrowheads="1"/>
          </p:cNvSpPr>
          <p:nvPr>
            <p:ph type="body" idx="4294967295"/>
          </p:nvPr>
        </p:nvSpPr>
        <p:spPr>
          <a:xfrm>
            <a:off x="327025" y="980728"/>
            <a:ext cx="8489950" cy="5241925"/>
          </a:xfrm>
        </p:spPr>
        <p:txBody>
          <a:bodyPr/>
          <a:lstStyle/>
          <a:p>
            <a:pPr marL="390525" indent="-293688">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700" dirty="0" smtClean="0"/>
              <a:t>Context &amp; Dependency Injection for Java EE</a:t>
            </a:r>
          </a:p>
          <a:p>
            <a:pPr marL="782638" lvl="1" indent="-293688">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400" dirty="0" err="1" smtClean="0"/>
              <a:t>Initialement</a:t>
            </a:r>
            <a:r>
              <a:rPr lang="en-US" sz="2400" dirty="0" smtClean="0"/>
              <a:t> </a:t>
            </a:r>
            <a:r>
              <a:rPr lang="en-US" sz="2400" dirty="0" err="1" smtClean="0"/>
              <a:t>intitulé</a:t>
            </a:r>
            <a:r>
              <a:rPr lang="en-US" sz="2400" dirty="0" smtClean="0"/>
              <a:t> </a:t>
            </a:r>
            <a:r>
              <a:rPr lang="en-US" sz="2400" dirty="0" err="1" smtClean="0"/>
              <a:t>WebBeans</a:t>
            </a:r>
            <a:r>
              <a:rPr lang="en-US" sz="2400" dirty="0" smtClean="0"/>
              <a:t>, unification </a:t>
            </a:r>
            <a:r>
              <a:rPr lang="en-US" dirty="0" smtClean="0"/>
              <a:t>de</a:t>
            </a:r>
            <a:r>
              <a:rPr lang="en-US" sz="2400" dirty="0" smtClean="0"/>
              <a:t> </a:t>
            </a:r>
            <a:r>
              <a:rPr lang="en-US" sz="2400" dirty="0" smtClean="0"/>
              <a:t>JSF </a:t>
            </a:r>
            <a:r>
              <a:rPr lang="en-US" sz="2400" dirty="0" smtClean="0"/>
              <a:t>et des EJBs</a:t>
            </a:r>
            <a:endParaRPr lang="en-US" sz="2400" dirty="0" smtClean="0"/>
          </a:p>
          <a:p>
            <a:pPr marL="782638" lvl="1" indent="-293688">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400" dirty="0" smtClean="0"/>
              <a:t>“</a:t>
            </a:r>
            <a:r>
              <a:rPr lang="en-US" sz="2400" dirty="0" err="1" smtClean="0"/>
              <a:t>Couplage</a:t>
            </a:r>
            <a:r>
              <a:rPr lang="en-US" sz="2400" dirty="0" smtClean="0"/>
              <a:t> </a:t>
            </a:r>
            <a:r>
              <a:rPr lang="en-US" sz="2400" dirty="0" err="1" smtClean="0"/>
              <a:t>faible</a:t>
            </a:r>
            <a:r>
              <a:rPr lang="en-US" sz="2400" dirty="0" smtClean="0"/>
              <a:t>, fort </a:t>
            </a:r>
            <a:r>
              <a:rPr lang="en-US" sz="2400" dirty="0" err="1" smtClean="0"/>
              <a:t>typage</a:t>
            </a:r>
            <a:r>
              <a:rPr lang="en-US" sz="2400" dirty="0" smtClean="0"/>
              <a:t>"</a:t>
            </a:r>
            <a:endParaRPr lang="en-US" sz="2400" dirty="0" smtClean="0"/>
          </a:p>
          <a:p>
            <a:pPr marL="782638" lvl="1" indent="-293688">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400" dirty="0" smtClean="0"/>
              <a:t>Weld </a:t>
            </a:r>
            <a:r>
              <a:rPr lang="en-US" sz="2400" dirty="0" smtClean="0"/>
              <a:t>= le nom du framework/</a:t>
            </a:r>
            <a:r>
              <a:rPr lang="en-US" sz="2400" dirty="0" err="1" smtClean="0"/>
              <a:t>implémentation</a:t>
            </a:r>
            <a:r>
              <a:rPr lang="en-US" sz="2400" dirty="0" smtClean="0"/>
              <a:t> de </a:t>
            </a:r>
            <a:r>
              <a:rPr lang="en-US" sz="2400" dirty="0" err="1" smtClean="0"/>
              <a:t>référence</a:t>
            </a:r>
            <a:endParaRPr lang="en-US" sz="2400" dirty="0" smtClean="0"/>
          </a:p>
          <a:p>
            <a:pPr marL="390525" indent="-293688">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700" dirty="0" smtClean="0"/>
              <a:t>Dependency Injection for Java (JSR 330)</a:t>
            </a:r>
          </a:p>
          <a:p>
            <a:pPr marL="782638" lvl="1" indent="-293688">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400" dirty="0" err="1" smtClean="0"/>
              <a:t>Mené</a:t>
            </a:r>
            <a:r>
              <a:rPr lang="en-US" sz="2400" dirty="0" smtClean="0"/>
              <a:t> par </a:t>
            </a:r>
            <a:r>
              <a:rPr lang="en-US" sz="2400" dirty="0" smtClean="0"/>
              <a:t>Google </a:t>
            </a:r>
            <a:r>
              <a:rPr lang="en-US" sz="2400" dirty="0" smtClean="0"/>
              <a:t>et </a:t>
            </a:r>
            <a:r>
              <a:rPr lang="en-US" sz="2400" dirty="0" err="1" smtClean="0"/>
              <a:t>SpringSource</a:t>
            </a:r>
            <a:endParaRPr lang="en-US" sz="2400" dirty="0" smtClean="0"/>
          </a:p>
          <a:p>
            <a:pPr marL="782638" lvl="1" indent="-293688">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400" dirty="0" smtClean="0"/>
              <a:t>Injection </a:t>
            </a:r>
            <a:r>
              <a:rPr lang="en-US" sz="2400" dirty="0" err="1" smtClean="0"/>
              <a:t>minimaliste</a:t>
            </a:r>
            <a:r>
              <a:rPr lang="en-US" sz="2400" dirty="0" smtClean="0"/>
              <a:t> : </a:t>
            </a:r>
            <a:r>
              <a:rPr lang="en-US" sz="2400" dirty="0" smtClean="0">
                <a:latin typeface="Courier New" pitchFamily="49" charset="0"/>
              </a:rPr>
              <a:t>@Inject</a:t>
            </a:r>
          </a:p>
          <a:p>
            <a:pPr marL="782638" lvl="1" indent="-293688">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400" dirty="0" err="1" smtClean="0"/>
              <a:t>S’applique</a:t>
            </a:r>
            <a:r>
              <a:rPr lang="en-US" sz="2400" dirty="0" smtClean="0"/>
              <a:t> à Java SE</a:t>
            </a:r>
            <a:r>
              <a:rPr lang="en-US" sz="2400" dirty="0" smtClean="0"/>
              <a:t>, </a:t>
            </a:r>
            <a:r>
              <a:rPr lang="en-US" sz="2400" dirty="0" smtClean="0"/>
              <a:t>Google </a:t>
            </a:r>
            <a:r>
              <a:rPr lang="en-US" sz="2400" dirty="0" err="1" smtClean="0"/>
              <a:t>Guice</a:t>
            </a:r>
            <a:r>
              <a:rPr lang="en-US" sz="2400" dirty="0" smtClean="0"/>
              <a:t> </a:t>
            </a:r>
            <a:r>
              <a:rPr lang="en-US" sz="2400" dirty="0" err="1" smtClean="0"/>
              <a:t>est</a:t>
            </a:r>
            <a:r>
              <a:rPr lang="en-US" sz="2400" dirty="0" smtClean="0"/>
              <a:t> </a:t>
            </a:r>
            <a:r>
              <a:rPr lang="en-US" sz="2400" dirty="0" err="1" smtClean="0"/>
              <a:t>l’implémentation</a:t>
            </a:r>
            <a:r>
              <a:rPr lang="en-US" sz="2400" dirty="0" smtClean="0"/>
              <a:t> de </a:t>
            </a:r>
            <a:r>
              <a:rPr lang="en-US" sz="2400" dirty="0" err="1" smtClean="0"/>
              <a:t>référence</a:t>
            </a:r>
            <a:r>
              <a:rPr lang="en-US" sz="2400" dirty="0" smtClean="0"/>
              <a:t> (G+, etc.) </a:t>
            </a:r>
            <a:endParaRPr lang="en-US" sz="2400" dirty="0" smtClean="0"/>
          </a:p>
          <a:p>
            <a:pPr marL="390525" indent="-293688">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700" dirty="0" smtClean="0"/>
              <a:t>Les </a:t>
            </a:r>
            <a:r>
              <a:rPr lang="en-US" sz="2700" dirty="0" err="1" smtClean="0"/>
              <a:t>deux</a:t>
            </a:r>
            <a:r>
              <a:rPr lang="en-US" sz="2700" dirty="0" smtClean="0"/>
              <a:t> </a:t>
            </a:r>
            <a:r>
              <a:rPr lang="en-US" sz="2700" dirty="0" err="1" smtClean="0"/>
              <a:t>sont</a:t>
            </a:r>
            <a:r>
              <a:rPr lang="en-US" sz="2700" dirty="0" smtClean="0"/>
              <a:t> </a:t>
            </a:r>
            <a:r>
              <a:rPr lang="en-US" sz="2700" dirty="0" err="1" smtClean="0"/>
              <a:t>dans</a:t>
            </a:r>
            <a:r>
              <a:rPr lang="en-US" sz="2700" dirty="0" smtClean="0"/>
              <a:t> le Web Profile Java EE 6</a:t>
            </a:r>
            <a:endParaRPr lang="en-US" sz="2700" dirty="0" smtClean="0"/>
          </a:p>
        </p:txBody>
      </p:sp>
    </p:spTree>
    <p:extLst>
      <p:ext uri="{BB962C8B-B14F-4D97-AF65-F5344CB8AC3E}">
        <p14:creationId xmlns:p14="http://schemas.microsoft.com/office/powerpoint/2010/main" val="300375265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Titre 1"/>
          <p:cNvSpPr>
            <a:spLocks noGrp="1"/>
          </p:cNvSpPr>
          <p:nvPr>
            <p:ph type="title"/>
          </p:nvPr>
        </p:nvSpPr>
        <p:spPr>
          <a:xfrm>
            <a:off x="0" y="44450"/>
            <a:ext cx="9188450" cy="608013"/>
          </a:xfrm>
        </p:spPr>
        <p:txBody>
          <a:bodyPr/>
          <a:lstStyle/>
          <a:p>
            <a:r>
              <a:rPr lang="fr-FR" sz="2400" dirty="0" smtClean="0"/>
              <a:t>Pour activer CDI il faut ajouter un fichier </a:t>
            </a:r>
            <a:r>
              <a:rPr lang="fr-FR" sz="2400" dirty="0" smtClean="0"/>
              <a:t>beans.xml </a:t>
            </a:r>
            <a:r>
              <a:rPr lang="fr-FR" sz="2400" dirty="0"/>
              <a:t> </a:t>
            </a:r>
            <a:r>
              <a:rPr lang="fr-FR" sz="2400" dirty="0" smtClean="0"/>
              <a:t>dans le répertoire </a:t>
            </a:r>
            <a:r>
              <a:rPr lang="fr-FR" sz="2400" dirty="0" smtClean="0"/>
              <a:t>WEB-INF</a:t>
            </a:r>
            <a:endParaRPr lang="fr-FR" sz="2400" dirty="0" smtClean="0"/>
          </a:p>
        </p:txBody>
      </p:sp>
      <p:sp>
        <p:nvSpPr>
          <p:cNvPr id="325635" name="Espace réservé du contenu 2"/>
          <p:cNvSpPr>
            <a:spLocks noGrp="1"/>
          </p:cNvSpPr>
          <p:nvPr>
            <p:ph idx="1"/>
          </p:nvPr>
        </p:nvSpPr>
        <p:spPr>
          <a:xfrm>
            <a:off x="611560" y="1124744"/>
            <a:ext cx="8001000" cy="4724400"/>
          </a:xfrm>
        </p:spPr>
        <p:txBody>
          <a:bodyPr/>
          <a:lstStyle/>
          <a:p>
            <a:r>
              <a:rPr lang="fr-FR" sz="2400" dirty="0" smtClean="0"/>
              <a:t>Pour activer CDI dans votre application, un fichier </a:t>
            </a:r>
            <a:r>
              <a:rPr lang="fr-FR" sz="2400" dirty="0" smtClean="0"/>
              <a:t>beans.xml </a:t>
            </a:r>
            <a:r>
              <a:rPr lang="fr-FR" sz="2400" dirty="0" smtClean="0"/>
              <a:t>dans WEB-INF est nécessaire</a:t>
            </a:r>
            <a:endParaRPr lang="fr-FR" sz="2400" dirty="0" smtClean="0"/>
          </a:p>
          <a:p>
            <a:r>
              <a:rPr lang="fr-FR" sz="2400" dirty="0" smtClean="0"/>
              <a:t>Même un fichier vide sera suffisant pour les cas simples de CDI</a:t>
            </a:r>
            <a:endParaRPr lang="fr-FR" sz="2400" dirty="0" smtClean="0"/>
          </a:p>
          <a:p>
            <a:r>
              <a:rPr lang="fr-FR" sz="2400" dirty="0" smtClean="0"/>
              <a:t>On pourra ajouter des éléments supplémentaires dans ce fichier (intercepteurs, etc</a:t>
            </a:r>
            <a:r>
              <a:rPr lang="fr-FR" sz="2400" dirty="0" smtClean="0"/>
              <a:t>.)</a:t>
            </a:r>
            <a:endParaRPr lang="fr-FR" sz="2400" dirty="0" smtClean="0"/>
          </a:p>
          <a:p>
            <a:r>
              <a:rPr lang="fr-FR" sz="2400" dirty="0" smtClean="0"/>
              <a:t>Ce cours couvre les cas courants/simples</a:t>
            </a:r>
            <a:endParaRPr lang="fr-FR" sz="2400" dirty="0" smtClean="0"/>
          </a:p>
          <a:p>
            <a:r>
              <a:rPr lang="fr-FR" sz="2400" dirty="0" smtClean="0"/>
              <a:t>Tutorial com</a:t>
            </a:r>
            <a:r>
              <a:rPr lang="fr-FR" sz="2400" dirty="0" smtClean="0"/>
              <a:t>plet </a:t>
            </a:r>
            <a:r>
              <a:rPr lang="fr-FR" sz="2400" dirty="0" smtClean="0"/>
              <a:t>:</a:t>
            </a:r>
            <a:endParaRPr lang="fr-FR" sz="2400" dirty="0" smtClean="0"/>
          </a:p>
          <a:p>
            <a:pPr lvl="1"/>
            <a:r>
              <a:rPr lang="fr-FR" sz="2000" dirty="0" smtClean="0">
                <a:hlinkClick r:id="rId2"/>
              </a:rPr>
              <a:t>http://www.slideshare.net/fullscreen/agoncal/to-inject-or-not-to-inject-cdi-is-the-question/1</a:t>
            </a:r>
            <a:endParaRPr lang="fr-FR" sz="2000" dirty="0" smtClean="0"/>
          </a:p>
        </p:txBody>
      </p:sp>
    </p:spTree>
    <p:extLst>
      <p:ext uri="{BB962C8B-B14F-4D97-AF65-F5344CB8AC3E}">
        <p14:creationId xmlns:p14="http://schemas.microsoft.com/office/powerpoint/2010/main" val="50552713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6658" name="Rectangle 1"/>
          <p:cNvSpPr>
            <a:spLocks noGrp="1" noChangeArrowheads="1"/>
          </p:cNvSpPr>
          <p:nvPr>
            <p:ph type="title" idx="4294967295"/>
          </p:nvPr>
        </p:nvSpPr>
        <p:spPr>
          <a:xfrm>
            <a:off x="327025" y="69850"/>
            <a:ext cx="8489950" cy="639763"/>
          </a:xfrm>
        </p:spPr>
        <p:txBody>
          <a:bodyPr tIns="55319"/>
          <a:lstStyle/>
          <a:p>
            <a:pPr>
              <a:lnSpc>
                <a:spcPct val="89000"/>
              </a:lnSpc>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GB" smtClean="0">
                <a:latin typeface="Courier New" pitchFamily="49" charset="0"/>
              </a:rPr>
              <a:t>@Inject</a:t>
            </a:r>
          </a:p>
        </p:txBody>
      </p:sp>
      <p:sp>
        <p:nvSpPr>
          <p:cNvPr id="326659" name="Rectangle 2"/>
          <p:cNvSpPr>
            <a:spLocks noGrp="1" noChangeArrowheads="1"/>
          </p:cNvSpPr>
          <p:nvPr>
            <p:ph type="body" idx="4294967295"/>
          </p:nvPr>
        </p:nvSpPr>
        <p:spPr>
          <a:xfrm>
            <a:off x="327025" y="1181100"/>
            <a:ext cx="8489950" cy="4862513"/>
          </a:xfrm>
        </p:spPr>
        <p:txBody>
          <a:bodyPr tIns="32688"/>
          <a:lstStyle/>
          <a:p>
            <a:pPr marL="701675" indent="-603250">
              <a:lnSpc>
                <a:spcPct val="89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nl-NL" sz="2400" dirty="0" err="1" smtClean="0">
                <a:latin typeface="Courier New" pitchFamily="49" charset="0"/>
              </a:rPr>
              <a:t>javax.inject</a:t>
            </a:r>
            <a:r>
              <a:rPr lang="nl-NL" sz="2400" dirty="0" smtClean="0"/>
              <a:t> package</a:t>
            </a:r>
          </a:p>
          <a:p>
            <a:pPr marL="701675" indent="-603250">
              <a:lnSpc>
                <a:spcPct val="89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nl-NL" dirty="0" smtClean="0">
                <a:latin typeface="Courier New" pitchFamily="49" charset="0"/>
              </a:rPr>
              <a:t>@</a:t>
            </a:r>
            <a:r>
              <a:rPr lang="nl-NL" dirty="0" err="1" smtClean="0">
                <a:latin typeface="Courier New" pitchFamily="49" charset="0"/>
              </a:rPr>
              <a:t>Inject</a:t>
            </a:r>
            <a:r>
              <a:rPr lang="nl-NL" dirty="0" smtClean="0"/>
              <a:t> : </a:t>
            </a:r>
            <a:r>
              <a:rPr lang="nl-NL" dirty="0" err="1" smtClean="0"/>
              <a:t>Identifie</a:t>
            </a:r>
            <a:r>
              <a:rPr lang="nl-NL" dirty="0" smtClean="0"/>
              <a:t> les constructeurs, methodes</a:t>
            </a:r>
            <a:r>
              <a:rPr lang="nl-NL" dirty="0" smtClean="0"/>
              <a:t>, </a:t>
            </a:r>
            <a:r>
              <a:rPr lang="nl-NL" dirty="0" smtClean="0"/>
              <a:t>et </a:t>
            </a:r>
            <a:r>
              <a:rPr lang="nl-NL" dirty="0" err="1" smtClean="0"/>
              <a:t>attributs</a:t>
            </a:r>
            <a:r>
              <a:rPr lang="nl-NL" dirty="0" smtClean="0"/>
              <a:t> </a:t>
            </a:r>
            <a:r>
              <a:rPr lang="nl-NL" dirty="0" err="1" smtClean="0"/>
              <a:t>injectables</a:t>
            </a:r>
            <a:endParaRPr lang="nl-NL" dirty="0" smtClean="0"/>
          </a:p>
          <a:p>
            <a:pPr marL="701675" indent="-603250">
              <a:lnSpc>
                <a:spcPct val="89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nl-NL" dirty="0" smtClean="0">
                <a:latin typeface="Courier New" pitchFamily="49" charset="0"/>
              </a:rPr>
              <a:t>@</a:t>
            </a:r>
            <a:r>
              <a:rPr lang="nl-NL" dirty="0" err="1" smtClean="0">
                <a:latin typeface="Courier New" pitchFamily="49" charset="0"/>
              </a:rPr>
              <a:t>Named</a:t>
            </a:r>
            <a:r>
              <a:rPr lang="nl-NL" dirty="0" smtClean="0"/>
              <a:t> : </a:t>
            </a:r>
            <a:r>
              <a:rPr lang="nl-NL" dirty="0" err="1" smtClean="0"/>
              <a:t>Qualifier</a:t>
            </a:r>
            <a:r>
              <a:rPr lang="nl-NL" dirty="0" smtClean="0"/>
              <a:t> sous </a:t>
            </a:r>
            <a:r>
              <a:rPr lang="nl-NL" dirty="0" err="1" smtClean="0"/>
              <a:t>forme</a:t>
            </a:r>
            <a:r>
              <a:rPr lang="nl-NL" dirty="0" smtClean="0"/>
              <a:t> de String (pour EL dans JSF)</a:t>
            </a:r>
            <a:endParaRPr lang="nl-NL" dirty="0" smtClean="0"/>
          </a:p>
          <a:p>
            <a:pPr marL="701675" indent="-603250">
              <a:lnSpc>
                <a:spcPct val="89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nl-NL" dirty="0" smtClean="0">
                <a:latin typeface="Courier New" pitchFamily="49" charset="0"/>
              </a:rPr>
              <a:t>@</a:t>
            </a:r>
            <a:r>
              <a:rPr lang="nl-NL" dirty="0" err="1" smtClean="0">
                <a:latin typeface="Courier New" pitchFamily="49" charset="0"/>
              </a:rPr>
              <a:t>Qualifier</a:t>
            </a:r>
            <a:r>
              <a:rPr lang="nl-NL" dirty="0" smtClean="0"/>
              <a:t> : </a:t>
            </a:r>
            <a:r>
              <a:rPr lang="nl-NL" dirty="0" err="1" smtClean="0"/>
              <a:t>Identifie</a:t>
            </a:r>
            <a:r>
              <a:rPr lang="nl-NL" dirty="0" smtClean="0"/>
              <a:t> </a:t>
            </a:r>
            <a:r>
              <a:rPr lang="nl-NL" dirty="0" err="1" smtClean="0"/>
              <a:t>un</a:t>
            </a:r>
            <a:r>
              <a:rPr lang="nl-NL" dirty="0" smtClean="0"/>
              <a:t> </a:t>
            </a:r>
            <a:r>
              <a:rPr lang="nl-NL" dirty="0" err="1" smtClean="0"/>
              <a:t>qualifieur</a:t>
            </a:r>
            <a:endParaRPr lang="nl-NL" dirty="0" smtClean="0"/>
          </a:p>
          <a:p>
            <a:pPr marL="701675" indent="-603250">
              <a:lnSpc>
                <a:spcPct val="89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nl-NL" dirty="0" smtClean="0">
                <a:latin typeface="Courier New" pitchFamily="49" charset="0"/>
              </a:rPr>
              <a:t>@</a:t>
            </a:r>
            <a:r>
              <a:rPr lang="nl-NL" dirty="0" err="1" smtClean="0">
                <a:latin typeface="Courier New" pitchFamily="49" charset="0"/>
              </a:rPr>
              <a:t>xxxScope</a:t>
            </a:r>
            <a:r>
              <a:rPr lang="nl-NL" dirty="0" smtClean="0"/>
              <a:t> </a:t>
            </a:r>
            <a:r>
              <a:rPr lang="nl-NL" dirty="0" smtClean="0"/>
              <a:t>: </a:t>
            </a:r>
            <a:r>
              <a:rPr lang="nl-NL" dirty="0" err="1" smtClean="0"/>
              <a:t>Identifie</a:t>
            </a:r>
            <a:r>
              <a:rPr lang="nl-NL" dirty="0" smtClean="0"/>
              <a:t> </a:t>
            </a:r>
            <a:r>
              <a:rPr lang="nl-NL" dirty="0" err="1" smtClean="0"/>
              <a:t>un</a:t>
            </a:r>
            <a:r>
              <a:rPr lang="nl-NL" dirty="0" smtClean="0"/>
              <a:t> scope</a:t>
            </a:r>
            <a:endParaRPr lang="nl-NL" dirty="0" smtClean="0"/>
          </a:p>
          <a:p>
            <a:pPr marL="701675" indent="-603250">
              <a:lnSpc>
                <a:spcPct val="89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nl-NL" dirty="0" smtClean="0">
                <a:latin typeface="Courier New" pitchFamily="49" charset="0"/>
              </a:rPr>
              <a:t>@Singleton</a:t>
            </a:r>
            <a:r>
              <a:rPr lang="nl-NL" dirty="0" smtClean="0"/>
              <a:t> : </a:t>
            </a:r>
            <a:r>
              <a:rPr lang="nl-NL" dirty="0" smtClean="0"/>
              <a:t>singleton (</a:t>
            </a:r>
            <a:r>
              <a:rPr lang="nl-NL" dirty="0" err="1" smtClean="0"/>
              <a:t>une</a:t>
            </a:r>
            <a:r>
              <a:rPr lang="nl-NL" dirty="0" smtClean="0"/>
              <a:t> </a:t>
            </a:r>
            <a:r>
              <a:rPr lang="nl-NL" dirty="0" err="1" smtClean="0"/>
              <a:t>seule</a:t>
            </a:r>
            <a:r>
              <a:rPr lang="nl-NL" dirty="0" smtClean="0"/>
              <a:t> </a:t>
            </a:r>
            <a:r>
              <a:rPr lang="nl-NL" dirty="0" err="1" smtClean="0"/>
              <a:t>instance</a:t>
            </a:r>
            <a:r>
              <a:rPr lang="nl-NL" dirty="0" smtClean="0"/>
              <a:t>)</a:t>
            </a:r>
            <a:endParaRPr lang="nl-NL" dirty="0" smtClean="0"/>
          </a:p>
        </p:txBody>
      </p:sp>
    </p:spTree>
    <p:extLst>
      <p:ext uri="{BB962C8B-B14F-4D97-AF65-F5344CB8AC3E}">
        <p14:creationId xmlns:p14="http://schemas.microsoft.com/office/powerpoint/2010/main" val="396941722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1"/>
          <p:cNvSpPr>
            <a:spLocks noChangeArrowheads="1"/>
          </p:cNvSpPr>
          <p:nvPr/>
        </p:nvSpPr>
        <p:spPr bwMode="auto">
          <a:xfrm>
            <a:off x="365372" y="2239073"/>
            <a:ext cx="9247188"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Monotype Sorts" pitchFamily="2" charset="2"/>
              <a:buNone/>
            </a:pPr>
            <a:r>
              <a:rPr lang="fr-FR" sz="4800" dirty="0">
                <a:solidFill>
                  <a:srgbClr val="FF0000"/>
                </a:solidFill>
              </a:rPr>
              <a:t>@</a:t>
            </a:r>
            <a:r>
              <a:rPr lang="fr-FR" sz="4800" dirty="0" err="1">
                <a:solidFill>
                  <a:srgbClr val="FF0000"/>
                </a:solidFill>
              </a:rPr>
              <a:t>Inject</a:t>
            </a:r>
            <a:r>
              <a:rPr lang="fr-FR" sz="4800" b="0" dirty="0">
                <a:solidFill>
                  <a:srgbClr val="FF0000"/>
                </a:solidFill>
              </a:rPr>
              <a:t> </a:t>
            </a:r>
            <a:r>
              <a:rPr lang="fr-FR" sz="4800" dirty="0" err="1">
                <a:solidFill>
                  <a:srgbClr val="00B0F0"/>
                </a:solidFill>
              </a:rPr>
              <a:t>UserManager</a:t>
            </a:r>
            <a:r>
              <a:rPr lang="fr-FR" sz="4800" dirty="0">
                <a:solidFill>
                  <a:srgbClr val="00B0F0"/>
                </a:solidFill>
              </a:rPr>
              <a:t> </a:t>
            </a:r>
            <a:r>
              <a:rPr lang="fr-FR" sz="4800" b="0" dirty="0"/>
              <a:t>manager;</a:t>
            </a:r>
          </a:p>
        </p:txBody>
      </p:sp>
      <p:cxnSp>
        <p:nvCxnSpPr>
          <p:cNvPr id="4" name="Connecteur droit avec flèche 3"/>
          <p:cNvCxnSpPr/>
          <p:nvPr/>
        </p:nvCxnSpPr>
        <p:spPr>
          <a:xfrm flipH="1" flipV="1">
            <a:off x="1817688" y="3070225"/>
            <a:ext cx="1504950" cy="1690688"/>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Connecteur droit avec flèche 4"/>
          <p:cNvCxnSpPr/>
          <p:nvPr/>
        </p:nvCxnSpPr>
        <p:spPr>
          <a:xfrm flipH="1" flipV="1">
            <a:off x="5011266" y="3080532"/>
            <a:ext cx="1504950" cy="1692275"/>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7685" name="ZoneTexte 5"/>
          <p:cNvSpPr txBox="1">
            <a:spLocks noChangeArrowheads="1"/>
          </p:cNvSpPr>
          <p:nvPr/>
        </p:nvSpPr>
        <p:spPr bwMode="auto">
          <a:xfrm>
            <a:off x="2107690" y="4884738"/>
            <a:ext cx="277653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600" b="1">
                <a:solidFill>
                  <a:schemeClr val="tx1"/>
                </a:solidFill>
                <a:latin typeface="Arial" pitchFamily="34" charset="0"/>
                <a:cs typeface="Times New Roman" pitchFamily="18" charset="0"/>
              </a:defRPr>
            </a:lvl1pPr>
            <a:lvl2pPr marL="742950" indent="-285750">
              <a:defRPr sz="2600" b="1">
                <a:solidFill>
                  <a:schemeClr val="tx1"/>
                </a:solidFill>
                <a:latin typeface="Arial" pitchFamily="34" charset="0"/>
                <a:cs typeface="Times New Roman" pitchFamily="18" charset="0"/>
              </a:defRPr>
            </a:lvl2pPr>
            <a:lvl3pPr marL="1143000" indent="-228600">
              <a:defRPr sz="2600" b="1">
                <a:solidFill>
                  <a:schemeClr val="tx1"/>
                </a:solidFill>
                <a:latin typeface="Arial" pitchFamily="34" charset="0"/>
                <a:cs typeface="Times New Roman" pitchFamily="18" charset="0"/>
              </a:defRPr>
            </a:lvl3pPr>
            <a:lvl4pPr marL="1600200" indent="-228600">
              <a:defRPr sz="2600" b="1">
                <a:solidFill>
                  <a:schemeClr val="tx1"/>
                </a:solidFill>
                <a:latin typeface="Arial" pitchFamily="34" charset="0"/>
                <a:cs typeface="Times New Roman" pitchFamily="18" charset="0"/>
              </a:defRPr>
            </a:lvl4pPr>
            <a:lvl5pPr marL="2057400" indent="-228600">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9pPr>
          </a:lstStyle>
          <a:p>
            <a:pPr>
              <a:buFont typeface="Monotype Sorts" pitchFamily="2" charset="2"/>
              <a:buNone/>
            </a:pPr>
            <a:r>
              <a:rPr lang="fr-FR" dirty="0" smtClean="0"/>
              <a:t>Point d’injection</a:t>
            </a:r>
            <a:endParaRPr lang="fr-FR" dirty="0"/>
          </a:p>
        </p:txBody>
      </p:sp>
      <p:sp>
        <p:nvSpPr>
          <p:cNvPr id="327686" name="ZoneTexte 6"/>
          <p:cNvSpPr txBox="1">
            <a:spLocks noChangeArrowheads="1"/>
          </p:cNvSpPr>
          <p:nvPr/>
        </p:nvSpPr>
        <p:spPr bwMode="auto">
          <a:xfrm>
            <a:off x="4981575" y="4884738"/>
            <a:ext cx="355086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600" b="1">
                <a:solidFill>
                  <a:schemeClr val="tx1"/>
                </a:solidFill>
                <a:latin typeface="Arial" pitchFamily="34" charset="0"/>
                <a:cs typeface="Times New Roman" pitchFamily="18" charset="0"/>
              </a:defRPr>
            </a:lvl1pPr>
            <a:lvl2pPr marL="742950" indent="-285750">
              <a:defRPr sz="2600" b="1">
                <a:solidFill>
                  <a:schemeClr val="tx1"/>
                </a:solidFill>
                <a:latin typeface="Arial" pitchFamily="34" charset="0"/>
                <a:cs typeface="Times New Roman" pitchFamily="18" charset="0"/>
              </a:defRPr>
            </a:lvl2pPr>
            <a:lvl3pPr marL="1143000" indent="-228600">
              <a:defRPr sz="2600" b="1">
                <a:solidFill>
                  <a:schemeClr val="tx1"/>
                </a:solidFill>
                <a:latin typeface="Arial" pitchFamily="34" charset="0"/>
                <a:cs typeface="Times New Roman" pitchFamily="18" charset="0"/>
              </a:defRPr>
            </a:lvl3pPr>
            <a:lvl4pPr marL="1600200" indent="-228600">
              <a:defRPr sz="2600" b="1">
                <a:solidFill>
                  <a:schemeClr val="tx1"/>
                </a:solidFill>
                <a:latin typeface="Arial" pitchFamily="34" charset="0"/>
                <a:cs typeface="Times New Roman" pitchFamily="18" charset="0"/>
              </a:defRPr>
            </a:lvl4pPr>
            <a:lvl5pPr marL="2057400" indent="-228600">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9pPr>
          </a:lstStyle>
          <a:p>
            <a:pPr>
              <a:buFont typeface="Monotype Sorts" pitchFamily="2" charset="2"/>
              <a:buNone/>
            </a:pPr>
            <a:r>
              <a:rPr lang="fr-FR" dirty="0"/>
              <a:t>Type </a:t>
            </a:r>
            <a:r>
              <a:rPr lang="fr-FR" dirty="0" smtClean="0"/>
              <a:t>(une interface</a:t>
            </a:r>
            <a:r>
              <a:rPr lang="fr-FR" dirty="0"/>
              <a:t>)</a:t>
            </a:r>
          </a:p>
        </p:txBody>
      </p:sp>
    </p:spTree>
    <p:extLst>
      <p:ext uri="{BB962C8B-B14F-4D97-AF65-F5344CB8AC3E}">
        <p14:creationId xmlns:p14="http://schemas.microsoft.com/office/powerpoint/2010/main" val="153240407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8706" name="Rectangle 1"/>
          <p:cNvSpPr>
            <a:spLocks noGrp="1" noChangeArrowheads="1"/>
          </p:cNvSpPr>
          <p:nvPr>
            <p:ph type="title" idx="4294967295"/>
          </p:nvPr>
        </p:nvSpPr>
        <p:spPr>
          <a:xfrm>
            <a:off x="327025" y="-9525"/>
            <a:ext cx="8489950" cy="641350"/>
          </a:xfrm>
        </p:spPr>
        <p:txBody>
          <a:bodyPr/>
          <a:lstStyle/>
          <a:p>
            <a:pP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GB" smtClean="0">
                <a:latin typeface="Courier New" pitchFamily="49" charset="0"/>
              </a:rPr>
              <a:t>@Qualifier </a:t>
            </a:r>
            <a:r>
              <a:rPr lang="en-GB" smtClean="0"/>
              <a:t>annotation</a:t>
            </a:r>
          </a:p>
        </p:txBody>
      </p:sp>
      <p:sp>
        <p:nvSpPr>
          <p:cNvPr id="328707" name="Text Box 2"/>
          <p:cNvSpPr txBox="1">
            <a:spLocks noChangeArrowheads="1"/>
          </p:cNvSpPr>
          <p:nvPr/>
        </p:nvSpPr>
        <p:spPr bwMode="auto">
          <a:xfrm>
            <a:off x="390525" y="871538"/>
            <a:ext cx="8753475" cy="5764212"/>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73508" rIns="81639" bIns="4082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sz="2600" b="1">
                <a:solidFill>
                  <a:schemeClr val="tx1"/>
                </a:solidFill>
                <a:latin typeface="Arial" pitchFamily="34" charset="0"/>
                <a:cs typeface="Times New Roman" pitchFamily="18" charset="0"/>
              </a:defRPr>
            </a:lvl1pPr>
            <a:lvl2pPr marL="742950" indent="-285750">
              <a:tabLst>
                <a:tab pos="723900" algn="l"/>
                <a:tab pos="1447800" algn="l"/>
                <a:tab pos="2171700" algn="l"/>
                <a:tab pos="2895600" algn="l"/>
                <a:tab pos="3619500" algn="l"/>
                <a:tab pos="4343400" algn="l"/>
                <a:tab pos="5067300" algn="l"/>
                <a:tab pos="5791200" algn="l"/>
                <a:tab pos="6515100" algn="l"/>
                <a:tab pos="7239000" algn="l"/>
                <a:tab pos="7962900" algn="l"/>
              </a:tabLst>
              <a:defRPr sz="2600" b="1">
                <a:solidFill>
                  <a:schemeClr val="tx1"/>
                </a:solidFill>
                <a:latin typeface="Arial" pitchFamily="34" charset="0"/>
                <a:cs typeface="Times New Roman" pitchFamily="18" charset="0"/>
              </a:defRPr>
            </a:lvl2pPr>
            <a:lvl3pPr marL="1143000" indent="-228600">
              <a:tabLst>
                <a:tab pos="723900" algn="l"/>
                <a:tab pos="1447800" algn="l"/>
                <a:tab pos="2171700" algn="l"/>
                <a:tab pos="2895600" algn="l"/>
                <a:tab pos="3619500" algn="l"/>
                <a:tab pos="4343400" algn="l"/>
                <a:tab pos="5067300" algn="l"/>
                <a:tab pos="5791200" algn="l"/>
                <a:tab pos="6515100" algn="l"/>
                <a:tab pos="7239000" algn="l"/>
                <a:tab pos="7962900" algn="l"/>
              </a:tabLst>
              <a:defRPr sz="2600" b="1">
                <a:solidFill>
                  <a:schemeClr val="tx1"/>
                </a:solidFill>
                <a:latin typeface="Arial" pitchFamily="34" charset="0"/>
                <a:cs typeface="Times New Roman" pitchFamily="18" charset="0"/>
              </a:defRPr>
            </a:lvl3pPr>
            <a:lvl4pPr marL="1600200" indent="-228600">
              <a:tabLst>
                <a:tab pos="723900" algn="l"/>
                <a:tab pos="1447800" algn="l"/>
                <a:tab pos="2171700" algn="l"/>
                <a:tab pos="2895600" algn="l"/>
                <a:tab pos="3619500" algn="l"/>
                <a:tab pos="4343400" algn="l"/>
                <a:tab pos="5067300" algn="l"/>
                <a:tab pos="5791200" algn="l"/>
                <a:tab pos="6515100" algn="l"/>
                <a:tab pos="7239000" algn="l"/>
                <a:tab pos="7962900" algn="l"/>
              </a:tabLst>
              <a:defRPr sz="2600" b="1">
                <a:solidFill>
                  <a:schemeClr val="tx1"/>
                </a:solidFill>
                <a:latin typeface="Arial" pitchFamily="34" charset="0"/>
                <a:cs typeface="Times New Roman" pitchFamily="18" charset="0"/>
              </a:defRPr>
            </a:lvl4pPr>
            <a:lvl5pPr marL="2057400" indent="-228600">
              <a:tabLst>
                <a:tab pos="723900" algn="l"/>
                <a:tab pos="1447800" algn="l"/>
                <a:tab pos="2171700" algn="l"/>
                <a:tab pos="2895600" algn="l"/>
                <a:tab pos="3619500" algn="l"/>
                <a:tab pos="4343400" algn="l"/>
                <a:tab pos="5067300" algn="l"/>
                <a:tab pos="5791200" algn="l"/>
                <a:tab pos="6515100" algn="l"/>
                <a:tab pos="7239000" algn="l"/>
                <a:tab pos="7962900" algn="l"/>
              </a:tabLst>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Lst>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Lst>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Lst>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 pos="3619500" algn="l"/>
                <a:tab pos="4343400" algn="l"/>
                <a:tab pos="5067300" algn="l"/>
                <a:tab pos="5791200" algn="l"/>
                <a:tab pos="6515100" algn="l"/>
                <a:tab pos="7239000" algn="l"/>
                <a:tab pos="7962900" algn="l"/>
              </a:tabLst>
              <a:defRPr sz="2600" b="1">
                <a:solidFill>
                  <a:schemeClr val="tx1"/>
                </a:solidFill>
                <a:latin typeface="Arial" pitchFamily="34" charset="0"/>
                <a:cs typeface="Times New Roman" pitchFamily="18" charset="0"/>
              </a:defRPr>
            </a:lvl9pPr>
          </a:lstStyle>
          <a:p>
            <a:pPr>
              <a:lnSpc>
                <a:spcPct val="89000"/>
              </a:lnSpc>
              <a:buFont typeface="Monotype Sorts" pitchFamily="2" charset="2"/>
              <a:buNone/>
            </a:pPr>
            <a:r>
              <a:rPr lang="de-DE" sz="2000">
                <a:solidFill>
                  <a:srgbClr val="000000"/>
                </a:solidFill>
                <a:latin typeface="Courier New" pitchFamily="49" charset="0"/>
                <a:ea typeface="Arial Unicode MS" pitchFamily="34" charset="-128"/>
                <a:cs typeface="Arial Unicode MS" pitchFamily="34" charset="-128"/>
              </a:rPr>
              <a:t>@Target({TYPE,METHOD,PARAMETER,FIELD})</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000000"/>
                </a:solidFill>
                <a:latin typeface="Courier New" pitchFamily="49" charset="0"/>
                <a:ea typeface="Arial Unicode MS" pitchFamily="34" charset="-128"/>
                <a:cs typeface="Arial Unicode MS" pitchFamily="34" charset="-128"/>
              </a:rPr>
              <a:t>@Retention(RUNTIME)</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000000"/>
                </a:solidFill>
                <a:latin typeface="Courier New" pitchFamily="49" charset="0"/>
                <a:ea typeface="Arial Unicode MS" pitchFamily="34" charset="-128"/>
                <a:cs typeface="Arial Unicode MS" pitchFamily="34" charset="-128"/>
              </a:rPr>
              <a:t>@Documented</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FF0000"/>
                </a:solidFill>
                <a:latin typeface="Courier New" pitchFamily="49" charset="0"/>
                <a:ea typeface="Arial Unicode MS" pitchFamily="34" charset="-128"/>
                <a:cs typeface="Arial Unicode MS" pitchFamily="34" charset="-128"/>
              </a:rPr>
              <a:t>@Qualifier</a:t>
            </a:r>
            <a:r>
              <a:rPr lang="de-DE" sz="2000">
                <a:solidFill>
                  <a:srgbClr val="000000"/>
                </a:solidFill>
                <a:latin typeface="Courier New" pitchFamily="49" charset="0"/>
                <a:ea typeface="Arial Unicode MS" pitchFamily="34" charset="-128"/>
                <a:cs typeface="Arial Unicode MS" pitchFamily="34" charset="-128"/>
              </a:rPr>
              <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000000"/>
                </a:solidFill>
                <a:latin typeface="Courier New" pitchFamily="49" charset="0"/>
                <a:ea typeface="Arial Unicode MS" pitchFamily="34" charset="-128"/>
                <a:cs typeface="Arial Unicode MS" pitchFamily="34" charset="-128"/>
              </a:rPr>
              <a:t>public @interface </a:t>
            </a:r>
            <a:r>
              <a:rPr lang="de-DE" sz="2000">
                <a:solidFill>
                  <a:srgbClr val="0070C0"/>
                </a:solidFill>
                <a:latin typeface="Courier New" pitchFamily="49" charset="0"/>
                <a:ea typeface="Arial Unicode MS" pitchFamily="34" charset="-128"/>
                <a:cs typeface="Arial Unicode MS" pitchFamily="34" charset="-128"/>
              </a:rPr>
              <a:t>InMemoryImplementation</a:t>
            </a:r>
            <a:r>
              <a:rPr lang="de-DE" sz="2000">
                <a:solidFill>
                  <a:srgbClr val="000000"/>
                </a:solidFill>
                <a:latin typeface="Courier New" pitchFamily="49" charset="0"/>
                <a:ea typeface="Arial Unicode MS" pitchFamily="34" charset="-128"/>
                <a:cs typeface="Arial Unicode MS" pitchFamily="34" charset="-128"/>
              </a:rPr>
              <a:t>{…}</a:t>
            </a:r>
          </a:p>
          <a:p>
            <a:pPr>
              <a:lnSpc>
                <a:spcPct val="89000"/>
              </a:lnSpc>
              <a:buFont typeface="Monotype Sorts" pitchFamily="2" charset="2"/>
              <a:buNone/>
            </a:pPr>
            <a:r>
              <a:rPr lang="de-DE" sz="2000">
                <a:solidFill>
                  <a:srgbClr val="000000"/>
                </a:solidFill>
                <a:latin typeface="Courier New" pitchFamily="49" charset="0"/>
                <a:ea typeface="Arial Unicode MS" pitchFamily="34" charset="-128"/>
                <a:cs typeface="Arial Unicode MS" pitchFamily="34" charset="-128"/>
              </a:rPr>
              <a:t>@Target({TYPE,METHOD,PARAMETER,FIELD})</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000000"/>
                </a:solidFill>
                <a:latin typeface="Courier New" pitchFamily="49" charset="0"/>
                <a:ea typeface="Arial Unicode MS" pitchFamily="34" charset="-128"/>
                <a:cs typeface="Arial Unicode MS" pitchFamily="34" charset="-128"/>
              </a:rPr>
              <a:t>@Retention(RUNTIME)</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000000"/>
                </a:solidFill>
                <a:latin typeface="Courier New" pitchFamily="49" charset="0"/>
                <a:ea typeface="Arial Unicode MS" pitchFamily="34" charset="-128"/>
                <a:cs typeface="Arial Unicode MS" pitchFamily="34" charset="-128"/>
              </a:rPr>
              <a:t>@Documented</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FF0000"/>
                </a:solidFill>
                <a:latin typeface="Courier New" pitchFamily="49" charset="0"/>
                <a:ea typeface="Arial Unicode MS" pitchFamily="34" charset="-128"/>
                <a:cs typeface="Arial Unicode MS" pitchFamily="34" charset="-128"/>
              </a:rPr>
              <a:t>@Qualifier</a:t>
            </a:r>
            <a:r>
              <a:rPr lang="de-DE" sz="2000">
                <a:solidFill>
                  <a:srgbClr val="000000"/>
                </a:solidFill>
                <a:latin typeface="Courier New" pitchFamily="49" charset="0"/>
                <a:ea typeface="Arial Unicode MS" pitchFamily="34" charset="-128"/>
                <a:cs typeface="Arial Unicode MS" pitchFamily="34" charset="-128"/>
              </a:rPr>
              <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000000"/>
                </a:solidFill>
                <a:latin typeface="Courier New" pitchFamily="49" charset="0"/>
                <a:ea typeface="Arial Unicode MS" pitchFamily="34" charset="-128"/>
                <a:cs typeface="Arial Unicode MS" pitchFamily="34" charset="-128"/>
              </a:rPr>
              <a:t>public @interface </a:t>
            </a:r>
            <a:r>
              <a:rPr lang="de-DE" sz="2000">
                <a:solidFill>
                  <a:srgbClr val="0070C0"/>
                </a:solidFill>
                <a:latin typeface="Courier New" pitchFamily="49" charset="0"/>
                <a:ea typeface="Arial Unicode MS" pitchFamily="34" charset="-128"/>
                <a:cs typeface="Arial Unicode MS" pitchFamily="34" charset="-128"/>
              </a:rPr>
              <a:t>JdbcImplementation</a:t>
            </a:r>
            <a:r>
              <a:rPr lang="de-DE" sz="2000">
                <a:solidFill>
                  <a:srgbClr val="000000"/>
                </a:solidFill>
                <a:latin typeface="Courier New" pitchFamily="49" charset="0"/>
                <a:ea typeface="Arial Unicode MS" pitchFamily="34" charset="-128"/>
                <a:cs typeface="Arial Unicode MS" pitchFamily="34" charset="-128"/>
              </a:rPr>
              <a:t>{…}</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000000"/>
                </a:solidFill>
                <a:latin typeface="Courier New" pitchFamily="49" charset="0"/>
                <a:ea typeface="Arial Unicode MS" pitchFamily="34" charset="-128"/>
                <a:cs typeface="Arial Unicode MS" pitchFamily="34" charset="-128"/>
              </a:rPr>
              <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0070C0"/>
                </a:solidFill>
                <a:latin typeface="Courier New" pitchFamily="49" charset="0"/>
                <a:ea typeface="Arial Unicode MS" pitchFamily="34" charset="-128"/>
                <a:cs typeface="Arial Unicode MS" pitchFamily="34" charset="-128"/>
              </a:rPr>
              <a:t>@InMemoryImplementation </a:t>
            </a:r>
            <a:r>
              <a:rPr lang="de-DE" sz="2000">
                <a:solidFill>
                  <a:srgbClr val="000000"/>
                </a:solidFill>
                <a:latin typeface="Courier New" pitchFamily="49" charset="0"/>
                <a:ea typeface="Arial Unicode MS" pitchFamily="34" charset="-128"/>
                <a:cs typeface="Arial Unicode MS" pitchFamily="34" charset="-128"/>
              </a:rPr>
              <a:t>	 // my own qualifier</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000000"/>
                </a:solidFill>
                <a:latin typeface="Courier New" pitchFamily="49" charset="0"/>
                <a:ea typeface="Arial Unicode MS" pitchFamily="34" charset="-128"/>
                <a:cs typeface="Arial Unicode MS" pitchFamily="34" charset="-128"/>
              </a:rPr>
              <a:t>public class InMemoryUserManager implements UserManager{</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000000"/>
                </a:solidFill>
                <a:latin typeface="Courier New" pitchFamily="49" charset="0"/>
                <a:ea typeface="Arial Unicode MS" pitchFamily="34" charset="-128"/>
                <a:cs typeface="Arial Unicode MS" pitchFamily="34" charset="-128"/>
              </a:rPr>
              <a:t>       public void createUser() {…}</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000000"/>
                </a:solidFill>
                <a:latin typeface="Courier New" pitchFamily="49" charset="0"/>
                <a:ea typeface="Arial Unicode MS" pitchFamily="34" charset="-128"/>
                <a:cs typeface="Arial Unicode MS" pitchFamily="34" charset="-128"/>
              </a:rPr>
              <a:t>}</a:t>
            </a:r>
          </a:p>
          <a:p>
            <a:pPr>
              <a:lnSpc>
                <a:spcPct val="89000"/>
              </a:lnSpc>
              <a:buFont typeface="Monotype Sorts" pitchFamily="2" charset="2"/>
              <a:buNone/>
            </a:pPr>
            <a:r>
              <a:rPr lang="de-DE" sz="2000">
                <a:solidFill>
                  <a:srgbClr val="0070C0"/>
                </a:solidFill>
                <a:latin typeface="Courier New" pitchFamily="49" charset="0"/>
                <a:ea typeface="Arial Unicode MS" pitchFamily="34" charset="-128"/>
                <a:cs typeface="Arial Unicode MS" pitchFamily="34" charset="-128"/>
              </a:rPr>
              <a:t>@JdbcImplementation </a:t>
            </a:r>
            <a:r>
              <a:rPr lang="de-DE" sz="2000">
                <a:solidFill>
                  <a:srgbClr val="000000"/>
                </a:solidFill>
                <a:latin typeface="Courier New" pitchFamily="49" charset="0"/>
                <a:ea typeface="Arial Unicode MS" pitchFamily="34" charset="-128"/>
                <a:cs typeface="Arial Unicode MS" pitchFamily="34" charset="-128"/>
              </a:rPr>
              <a:t>	     // my own qualifier</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000000"/>
                </a:solidFill>
                <a:latin typeface="Courier New" pitchFamily="49" charset="0"/>
                <a:ea typeface="Arial Unicode MS" pitchFamily="34" charset="-128"/>
                <a:cs typeface="Arial Unicode MS" pitchFamily="34" charset="-128"/>
              </a:rPr>
              <a:t>public class InMemoryUserManager implements UserManager{</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000000"/>
                </a:solidFill>
                <a:latin typeface="Courier New" pitchFamily="49" charset="0"/>
                <a:ea typeface="Arial Unicode MS" pitchFamily="34" charset="-128"/>
                <a:cs typeface="Arial Unicode MS" pitchFamily="34" charset="-128"/>
              </a:rPr>
              <a:t>       public void createUser() {…}</a:t>
            </a:r>
            <a:br>
              <a:rPr lang="de-DE" sz="2000">
                <a:solidFill>
                  <a:srgbClr val="000000"/>
                </a:solidFill>
                <a:latin typeface="Courier New" pitchFamily="49" charset="0"/>
                <a:ea typeface="Arial Unicode MS" pitchFamily="34" charset="-128"/>
                <a:cs typeface="Arial Unicode MS" pitchFamily="34" charset="-128"/>
              </a:rPr>
            </a:br>
            <a:r>
              <a:rPr lang="de-DE" sz="2000">
                <a:solidFill>
                  <a:srgbClr val="000000"/>
                </a:solidFill>
                <a:latin typeface="Courier New" pitchFamily="49" charset="0"/>
                <a:ea typeface="Arial Unicode MS" pitchFamily="34" charset="-128"/>
                <a:cs typeface="Arial Unicode MS" pitchFamily="34" charset="-128"/>
              </a:rPr>
              <a:t>}</a:t>
            </a:r>
          </a:p>
          <a:p>
            <a:pPr>
              <a:lnSpc>
                <a:spcPct val="89000"/>
              </a:lnSpc>
              <a:buFont typeface="Monotype Sorts" pitchFamily="2" charset="2"/>
              <a:buNone/>
            </a:pPr>
            <a:endParaRPr lang="de-DE" sz="2000">
              <a:solidFill>
                <a:srgbClr val="000000"/>
              </a:solidFill>
              <a:latin typeface="Courier New" pitchFamily="49" charset="0"/>
              <a:ea typeface="Arial Unicode MS" pitchFamily="34" charset="-128"/>
              <a:cs typeface="Arial Unicode MS" pitchFamily="34" charset="-128"/>
            </a:endParaRPr>
          </a:p>
        </p:txBody>
      </p:sp>
    </p:spTree>
    <p:extLst>
      <p:ext uri="{BB962C8B-B14F-4D97-AF65-F5344CB8AC3E}">
        <p14:creationId xmlns:p14="http://schemas.microsoft.com/office/powerpoint/2010/main" val="257485162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1"/>
          <p:cNvSpPr>
            <a:spLocks noChangeArrowheads="1"/>
          </p:cNvSpPr>
          <p:nvPr/>
        </p:nvSpPr>
        <p:spPr bwMode="auto">
          <a:xfrm>
            <a:off x="402902" y="2775545"/>
            <a:ext cx="9124950"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Monotype Sorts" pitchFamily="2" charset="2"/>
              <a:buNone/>
            </a:pPr>
            <a:r>
              <a:rPr lang="fr-FR" sz="2400">
                <a:solidFill>
                  <a:srgbClr val="FF0000"/>
                </a:solidFill>
              </a:rPr>
              <a:t>@Inject</a:t>
            </a:r>
            <a:r>
              <a:rPr lang="fr-FR" sz="2400" b="0">
                <a:solidFill>
                  <a:srgbClr val="FF0000"/>
                </a:solidFill>
              </a:rPr>
              <a:t> @InMemoryImplementation </a:t>
            </a:r>
            <a:r>
              <a:rPr lang="fr-FR" sz="2400">
                <a:solidFill>
                  <a:srgbClr val="00B0F0"/>
                </a:solidFill>
              </a:rPr>
              <a:t>UserManager </a:t>
            </a:r>
            <a:r>
              <a:rPr lang="fr-FR" sz="2400" b="0"/>
              <a:t>manager;</a:t>
            </a:r>
          </a:p>
        </p:txBody>
      </p:sp>
      <p:cxnSp>
        <p:nvCxnSpPr>
          <p:cNvPr id="4" name="Connecteur droit avec flèche 3"/>
          <p:cNvCxnSpPr/>
          <p:nvPr/>
        </p:nvCxnSpPr>
        <p:spPr>
          <a:xfrm flipH="1" flipV="1">
            <a:off x="1298252" y="4037608"/>
            <a:ext cx="1504950" cy="1692275"/>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Connecteur droit avec flèche 4"/>
          <p:cNvCxnSpPr/>
          <p:nvPr/>
        </p:nvCxnSpPr>
        <p:spPr>
          <a:xfrm flipH="1" flipV="1">
            <a:off x="5532115" y="4013795"/>
            <a:ext cx="1504950" cy="1692275"/>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9733" name="ZoneTexte 5"/>
          <p:cNvSpPr txBox="1">
            <a:spLocks noChangeArrowheads="1"/>
          </p:cNvSpPr>
          <p:nvPr/>
        </p:nvSpPr>
        <p:spPr bwMode="auto">
          <a:xfrm>
            <a:off x="1822127" y="5898158"/>
            <a:ext cx="2776538"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600" b="1">
                <a:solidFill>
                  <a:schemeClr val="tx1"/>
                </a:solidFill>
                <a:latin typeface="Arial" pitchFamily="34" charset="0"/>
                <a:cs typeface="Times New Roman" pitchFamily="18" charset="0"/>
              </a:defRPr>
            </a:lvl1pPr>
            <a:lvl2pPr marL="742950" indent="-285750">
              <a:defRPr sz="2600" b="1">
                <a:solidFill>
                  <a:schemeClr val="tx1"/>
                </a:solidFill>
                <a:latin typeface="Arial" pitchFamily="34" charset="0"/>
                <a:cs typeface="Times New Roman" pitchFamily="18" charset="0"/>
              </a:defRPr>
            </a:lvl2pPr>
            <a:lvl3pPr marL="1143000" indent="-228600">
              <a:defRPr sz="2600" b="1">
                <a:solidFill>
                  <a:schemeClr val="tx1"/>
                </a:solidFill>
                <a:latin typeface="Arial" pitchFamily="34" charset="0"/>
                <a:cs typeface="Times New Roman" pitchFamily="18" charset="0"/>
              </a:defRPr>
            </a:lvl3pPr>
            <a:lvl4pPr marL="1600200" indent="-228600">
              <a:defRPr sz="2600" b="1">
                <a:solidFill>
                  <a:schemeClr val="tx1"/>
                </a:solidFill>
                <a:latin typeface="Arial" pitchFamily="34" charset="0"/>
                <a:cs typeface="Times New Roman" pitchFamily="18" charset="0"/>
              </a:defRPr>
            </a:lvl4pPr>
            <a:lvl5pPr marL="2057400" indent="-228600">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9pPr>
          </a:lstStyle>
          <a:p>
            <a:pPr>
              <a:buFont typeface="Monotype Sorts" pitchFamily="2" charset="2"/>
              <a:buNone/>
            </a:pPr>
            <a:r>
              <a:rPr lang="fr-FR"/>
              <a:t>Injection point</a:t>
            </a:r>
          </a:p>
        </p:txBody>
      </p:sp>
      <p:sp>
        <p:nvSpPr>
          <p:cNvPr id="329734" name="ZoneTexte 6"/>
          <p:cNvSpPr txBox="1">
            <a:spLocks noChangeArrowheads="1"/>
          </p:cNvSpPr>
          <p:nvPr/>
        </p:nvSpPr>
        <p:spPr bwMode="auto">
          <a:xfrm>
            <a:off x="5086027" y="5863233"/>
            <a:ext cx="3267075"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600" b="1">
                <a:solidFill>
                  <a:schemeClr val="tx1"/>
                </a:solidFill>
                <a:latin typeface="Arial" pitchFamily="34" charset="0"/>
                <a:cs typeface="Times New Roman" pitchFamily="18" charset="0"/>
              </a:defRPr>
            </a:lvl1pPr>
            <a:lvl2pPr marL="742950" indent="-285750">
              <a:defRPr sz="2600" b="1">
                <a:solidFill>
                  <a:schemeClr val="tx1"/>
                </a:solidFill>
                <a:latin typeface="Arial" pitchFamily="34" charset="0"/>
                <a:cs typeface="Times New Roman" pitchFamily="18" charset="0"/>
              </a:defRPr>
            </a:lvl2pPr>
            <a:lvl3pPr marL="1143000" indent="-228600">
              <a:defRPr sz="2600" b="1">
                <a:solidFill>
                  <a:schemeClr val="tx1"/>
                </a:solidFill>
                <a:latin typeface="Arial" pitchFamily="34" charset="0"/>
                <a:cs typeface="Times New Roman" pitchFamily="18" charset="0"/>
              </a:defRPr>
            </a:lvl3pPr>
            <a:lvl4pPr marL="1600200" indent="-228600">
              <a:defRPr sz="2600" b="1">
                <a:solidFill>
                  <a:schemeClr val="tx1"/>
                </a:solidFill>
                <a:latin typeface="Arial" pitchFamily="34" charset="0"/>
                <a:cs typeface="Times New Roman" pitchFamily="18" charset="0"/>
              </a:defRPr>
            </a:lvl4pPr>
            <a:lvl5pPr marL="2057400" indent="-228600">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9pPr>
          </a:lstStyle>
          <a:p>
            <a:pPr>
              <a:buFont typeface="Monotype Sorts" pitchFamily="2" charset="2"/>
              <a:buNone/>
            </a:pPr>
            <a:r>
              <a:rPr lang="fr-FR"/>
              <a:t>Type (an interface)</a:t>
            </a:r>
          </a:p>
        </p:txBody>
      </p:sp>
      <p:sp>
        <p:nvSpPr>
          <p:cNvPr id="329735" name="Rectangle 7"/>
          <p:cNvSpPr>
            <a:spLocks noChangeArrowheads="1"/>
          </p:cNvSpPr>
          <p:nvPr/>
        </p:nvSpPr>
        <p:spPr bwMode="auto">
          <a:xfrm>
            <a:off x="399727" y="3626445"/>
            <a:ext cx="9124950"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Monotype Sorts" pitchFamily="2" charset="2"/>
              <a:buNone/>
            </a:pPr>
            <a:r>
              <a:rPr lang="fr-FR" sz="2400">
                <a:solidFill>
                  <a:srgbClr val="FF0000"/>
                </a:solidFill>
              </a:rPr>
              <a:t>@Inject</a:t>
            </a:r>
            <a:r>
              <a:rPr lang="fr-FR" sz="2400" b="0">
                <a:solidFill>
                  <a:srgbClr val="FF0000"/>
                </a:solidFill>
              </a:rPr>
              <a:t> @JdbcImplementation </a:t>
            </a:r>
            <a:r>
              <a:rPr lang="fr-FR" sz="2400">
                <a:solidFill>
                  <a:srgbClr val="00B0F0"/>
                </a:solidFill>
              </a:rPr>
              <a:t>UserManager </a:t>
            </a:r>
            <a:r>
              <a:rPr lang="fr-FR" sz="2400" b="0"/>
              <a:t>manager;</a:t>
            </a:r>
          </a:p>
        </p:txBody>
      </p:sp>
      <p:cxnSp>
        <p:nvCxnSpPr>
          <p:cNvPr id="9" name="Connecteur droit avec flèche 8"/>
          <p:cNvCxnSpPr/>
          <p:nvPr/>
        </p:nvCxnSpPr>
        <p:spPr>
          <a:xfrm flipH="1">
            <a:off x="3706490" y="2054820"/>
            <a:ext cx="446087" cy="631825"/>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9737" name="ZoneTexte 11"/>
          <p:cNvSpPr txBox="1">
            <a:spLocks noChangeArrowheads="1"/>
          </p:cNvSpPr>
          <p:nvPr/>
        </p:nvSpPr>
        <p:spPr bwMode="auto">
          <a:xfrm>
            <a:off x="1523677" y="1052736"/>
            <a:ext cx="801687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600" b="1">
                <a:solidFill>
                  <a:schemeClr val="tx1"/>
                </a:solidFill>
                <a:latin typeface="Arial" pitchFamily="34" charset="0"/>
                <a:cs typeface="Times New Roman" pitchFamily="18" charset="0"/>
              </a:defRPr>
            </a:lvl1pPr>
            <a:lvl2pPr marL="742950" indent="-285750">
              <a:defRPr sz="2600" b="1">
                <a:solidFill>
                  <a:schemeClr val="tx1"/>
                </a:solidFill>
                <a:latin typeface="Arial" pitchFamily="34" charset="0"/>
                <a:cs typeface="Times New Roman" pitchFamily="18" charset="0"/>
              </a:defRPr>
            </a:lvl2pPr>
            <a:lvl3pPr marL="1143000" indent="-228600">
              <a:defRPr sz="2600" b="1">
                <a:solidFill>
                  <a:schemeClr val="tx1"/>
                </a:solidFill>
                <a:latin typeface="Arial" pitchFamily="34" charset="0"/>
                <a:cs typeface="Times New Roman" pitchFamily="18" charset="0"/>
              </a:defRPr>
            </a:lvl3pPr>
            <a:lvl4pPr marL="1600200" indent="-228600">
              <a:defRPr sz="2600" b="1">
                <a:solidFill>
                  <a:schemeClr val="tx1"/>
                </a:solidFill>
                <a:latin typeface="Arial" pitchFamily="34" charset="0"/>
                <a:cs typeface="Times New Roman" pitchFamily="18" charset="0"/>
              </a:defRPr>
            </a:lvl4pPr>
            <a:lvl5pPr marL="2057400" indent="-228600">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defRPr sz="2600" b="1">
                <a:solidFill>
                  <a:schemeClr val="tx1"/>
                </a:solidFill>
                <a:latin typeface="Arial" pitchFamily="34" charset="0"/>
                <a:cs typeface="Times New Roman" pitchFamily="18" charset="0"/>
              </a:defRPr>
            </a:lvl9pPr>
          </a:lstStyle>
          <a:p>
            <a:pPr>
              <a:buFont typeface="Monotype Sorts" pitchFamily="2" charset="2"/>
              <a:buNone/>
            </a:pPr>
            <a:r>
              <a:rPr lang="fr-FR" dirty="0"/>
              <a:t>Qualifier (user </a:t>
            </a:r>
            <a:r>
              <a:rPr lang="fr-FR" dirty="0" err="1"/>
              <a:t>friendly</a:t>
            </a:r>
            <a:r>
              <a:rPr lang="fr-FR" dirty="0"/>
              <a:t> label) </a:t>
            </a:r>
            <a:r>
              <a:rPr lang="fr-FR" dirty="0" err="1"/>
              <a:t>that</a:t>
            </a:r>
            <a:r>
              <a:rPr lang="fr-FR" dirty="0"/>
              <a:t> </a:t>
            </a:r>
            <a:r>
              <a:rPr lang="fr-FR" dirty="0" err="1"/>
              <a:t>indicates</a:t>
            </a:r>
            <a:r>
              <a:rPr lang="fr-FR" dirty="0"/>
              <a:t> « </a:t>
            </a:r>
            <a:r>
              <a:rPr lang="fr-FR" dirty="0" err="1"/>
              <a:t>which</a:t>
            </a:r>
            <a:r>
              <a:rPr lang="fr-FR" dirty="0"/>
              <a:t> one » </a:t>
            </a:r>
            <a:r>
              <a:rPr lang="fr-FR" dirty="0" err="1"/>
              <a:t>will</a:t>
            </a:r>
            <a:r>
              <a:rPr lang="fr-FR" dirty="0"/>
              <a:t> </a:t>
            </a:r>
            <a:r>
              <a:rPr lang="fr-FR" dirty="0" err="1"/>
              <a:t>be</a:t>
            </a:r>
            <a:r>
              <a:rPr lang="fr-FR" dirty="0"/>
              <a:t> </a:t>
            </a:r>
            <a:r>
              <a:rPr lang="fr-FR" dirty="0" err="1"/>
              <a:t>injected</a:t>
            </a:r>
            <a:endParaRPr lang="fr-FR" dirty="0"/>
          </a:p>
        </p:txBody>
      </p:sp>
    </p:spTree>
    <p:extLst>
      <p:ext uri="{BB962C8B-B14F-4D97-AF65-F5344CB8AC3E}">
        <p14:creationId xmlns:p14="http://schemas.microsoft.com/office/powerpoint/2010/main" val="382910542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0754" name="Rectangle 1"/>
          <p:cNvSpPr>
            <a:spLocks noGrp="1" noChangeArrowheads="1"/>
          </p:cNvSpPr>
          <p:nvPr>
            <p:ph type="title" idx="4294967295"/>
          </p:nvPr>
        </p:nvSpPr>
        <p:spPr>
          <a:xfrm>
            <a:off x="395536" y="158750"/>
            <a:ext cx="8712968" cy="639763"/>
          </a:xfrm>
        </p:spPr>
        <p:txBody>
          <a:bodyPr/>
          <a:lstStyle/>
          <a:p>
            <a:pP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GB" sz="2800" dirty="0" err="1" smtClean="0"/>
              <a:t>Contextes</a:t>
            </a:r>
            <a:r>
              <a:rPr lang="en-GB" sz="2800" dirty="0" smtClean="0"/>
              <a:t> pour le cycle de vie (Le 'C</a:t>
            </a:r>
            <a:r>
              <a:rPr lang="en-GB" sz="2800" dirty="0" smtClean="0"/>
              <a:t>' </a:t>
            </a:r>
            <a:r>
              <a:rPr lang="en-GB" sz="2800" dirty="0" smtClean="0"/>
              <a:t>de CDI</a:t>
            </a:r>
            <a:r>
              <a:rPr lang="en-GB" sz="2800" dirty="0" smtClean="0"/>
              <a:t>)</a:t>
            </a:r>
          </a:p>
        </p:txBody>
      </p:sp>
      <p:sp>
        <p:nvSpPr>
          <p:cNvPr id="330755" name="Rectangle 2"/>
          <p:cNvSpPr>
            <a:spLocks noGrp="1" noChangeArrowheads="1"/>
          </p:cNvSpPr>
          <p:nvPr>
            <p:ph type="body" idx="4294967295"/>
          </p:nvPr>
        </p:nvSpPr>
        <p:spPr>
          <a:xfrm>
            <a:off x="327024" y="1181100"/>
            <a:ext cx="8816975" cy="4862513"/>
          </a:xfrm>
        </p:spPr>
        <p:txBody>
          <a:bodyPr/>
          <a:lstStyle/>
          <a:p>
            <a:pPr marL="390525" indent="-293688">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dirty="0" smtClean="0"/>
              <a:t>Built-in “Web” Scopes :</a:t>
            </a:r>
          </a:p>
          <a:p>
            <a:pPr marL="782638" lvl="1" indent="-293688">
              <a:lnSpc>
                <a:spcPct val="89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400" dirty="0" smtClean="0">
                <a:latin typeface="Courier New" pitchFamily="49" charset="0"/>
              </a:rPr>
              <a:t>@</a:t>
            </a:r>
            <a:r>
              <a:rPr lang="en-US" sz="2400" dirty="0" err="1" smtClean="0">
                <a:latin typeface="Courier New" pitchFamily="49" charset="0"/>
              </a:rPr>
              <a:t>RequestScoped</a:t>
            </a:r>
            <a:r>
              <a:rPr lang="en-US" sz="2400" dirty="0" smtClean="0">
                <a:latin typeface="Courier New" pitchFamily="49" charset="0"/>
              </a:rPr>
              <a:t>  : </a:t>
            </a:r>
            <a:r>
              <a:rPr lang="en-US" sz="2400" dirty="0" smtClean="0"/>
              <a:t>un bean </a:t>
            </a:r>
            <a:r>
              <a:rPr lang="en-US" sz="2400" dirty="0" err="1" smtClean="0"/>
              <a:t>alloué</a:t>
            </a:r>
            <a:r>
              <a:rPr lang="en-US" sz="2400" dirty="0" smtClean="0"/>
              <a:t> à </a:t>
            </a:r>
            <a:r>
              <a:rPr lang="en-US" sz="2400" dirty="0" err="1" smtClean="0"/>
              <a:t>chaque</a:t>
            </a:r>
            <a:r>
              <a:rPr lang="en-US" sz="2400" dirty="0" smtClean="0"/>
              <a:t> </a:t>
            </a:r>
            <a:r>
              <a:rPr lang="en-US" sz="2400" dirty="0" err="1" smtClean="0"/>
              <a:t>requête</a:t>
            </a:r>
            <a:endParaRPr lang="en-US" sz="2400" dirty="0" smtClean="0"/>
          </a:p>
          <a:p>
            <a:pPr marL="782638" lvl="1" indent="-293688">
              <a:lnSpc>
                <a:spcPct val="89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400" dirty="0" smtClean="0">
                <a:latin typeface="Courier New" pitchFamily="49" charset="0"/>
              </a:rPr>
              <a:t>@</a:t>
            </a:r>
            <a:r>
              <a:rPr lang="en-US" sz="2400" dirty="0" err="1" smtClean="0">
                <a:latin typeface="Courier New" pitchFamily="49" charset="0"/>
              </a:rPr>
              <a:t>SessionScoped</a:t>
            </a:r>
            <a:r>
              <a:rPr lang="en-US" sz="2400" dirty="0" smtClean="0">
                <a:latin typeface="Courier New" pitchFamily="49" charset="0"/>
              </a:rPr>
              <a:t>* : </a:t>
            </a:r>
            <a:r>
              <a:rPr lang="en-US" sz="2400" dirty="0" err="1" smtClean="0"/>
              <a:t>durée</a:t>
            </a:r>
            <a:r>
              <a:rPr lang="en-US" sz="2400" dirty="0" smtClean="0"/>
              <a:t> de vie = </a:t>
            </a:r>
            <a:r>
              <a:rPr lang="en-US" sz="2400" dirty="0" smtClean="0"/>
              <a:t>session</a:t>
            </a:r>
          </a:p>
          <a:p>
            <a:pPr marL="782638" lvl="1" indent="-293688">
              <a:lnSpc>
                <a:spcPct val="89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400" dirty="0" smtClean="0">
                <a:latin typeface="Courier New" pitchFamily="49" charset="0"/>
              </a:rPr>
              <a:t>@</a:t>
            </a:r>
            <a:r>
              <a:rPr lang="en-US" sz="2400" dirty="0" err="1" smtClean="0">
                <a:latin typeface="Courier New" pitchFamily="49" charset="0"/>
              </a:rPr>
              <a:t>ApplicationScoped</a:t>
            </a:r>
            <a:r>
              <a:rPr lang="en-US" sz="2400" dirty="0" smtClean="0">
                <a:latin typeface="Courier New" pitchFamily="49" charset="0"/>
              </a:rPr>
              <a:t>* : </a:t>
            </a:r>
            <a:r>
              <a:rPr lang="en-US" sz="2400" dirty="0" err="1" smtClean="0"/>
              <a:t>durée</a:t>
            </a:r>
            <a:r>
              <a:rPr lang="en-US" sz="2400" dirty="0" smtClean="0"/>
              <a:t> de vie = </a:t>
            </a:r>
            <a:r>
              <a:rPr lang="en-US" sz="2400" dirty="0" smtClean="0"/>
              <a:t>application</a:t>
            </a:r>
          </a:p>
          <a:p>
            <a:pPr marL="390525" indent="-293688">
              <a:lnSpc>
                <a:spcPct val="93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dirty="0" err="1" smtClean="0"/>
              <a:t>Autres</a:t>
            </a:r>
            <a:r>
              <a:rPr lang="en-US" dirty="0" smtClean="0"/>
              <a:t> Scopes</a:t>
            </a:r>
            <a:endParaRPr lang="en-US" dirty="0" smtClean="0"/>
          </a:p>
          <a:p>
            <a:pPr marL="790575" lvl="2" indent="-293688">
              <a:lnSpc>
                <a:spcPct val="93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000" b="1" dirty="0" smtClean="0">
                <a:latin typeface="Courier New" pitchFamily="49" charset="0"/>
              </a:rPr>
              <a:t>@</a:t>
            </a:r>
            <a:r>
              <a:rPr lang="en-US" sz="2000" b="1" dirty="0" err="1" smtClean="0">
                <a:latin typeface="Courier New" pitchFamily="49" charset="0"/>
              </a:rPr>
              <a:t>ConversationScoped</a:t>
            </a:r>
            <a:r>
              <a:rPr lang="en-US" sz="2000" b="1" dirty="0" smtClean="0">
                <a:latin typeface="Courier New" pitchFamily="49" charset="0"/>
              </a:rPr>
              <a:t>*</a:t>
            </a:r>
            <a:endParaRPr lang="en-US" dirty="0" smtClean="0"/>
          </a:p>
          <a:p>
            <a:pPr marL="782638" lvl="1" indent="-293688">
              <a:lnSpc>
                <a:spcPct val="89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400" dirty="0" smtClean="0">
                <a:latin typeface="Courier New" pitchFamily="49" charset="0"/>
              </a:rPr>
              <a:t>@Dependent</a:t>
            </a:r>
            <a:r>
              <a:rPr lang="en-US" sz="2400" dirty="0" smtClean="0"/>
              <a:t> </a:t>
            </a:r>
            <a:r>
              <a:rPr lang="en-US" sz="2400" dirty="0" err="1" smtClean="0"/>
              <a:t>est</a:t>
            </a:r>
            <a:r>
              <a:rPr lang="en-US" sz="2400" dirty="0" smtClean="0"/>
              <a:t> le pseudo-scope par </a:t>
            </a:r>
            <a:r>
              <a:rPr lang="en-US" sz="2400" dirty="0" err="1" smtClean="0"/>
              <a:t>défaut</a:t>
            </a:r>
            <a:r>
              <a:rPr lang="en-US" sz="2400" dirty="0" smtClean="0"/>
              <a:t> (</a:t>
            </a:r>
            <a:r>
              <a:rPr lang="en-US" sz="2400" dirty="0" err="1" smtClean="0"/>
              <a:t>si</a:t>
            </a:r>
            <a:r>
              <a:rPr lang="en-US" sz="2400" dirty="0" smtClean="0"/>
              <a:t> pas</a:t>
            </a:r>
            <a:endParaRPr lang="en-US" sz="2400" i="1" dirty="0" smtClean="0"/>
          </a:p>
          <a:p>
            <a:pPr marL="782638" lvl="1" indent="-293688">
              <a:lnSpc>
                <a:spcPct val="93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400" dirty="0" smtClean="0"/>
              <a:t>Scope </a:t>
            </a:r>
            <a:r>
              <a:rPr lang="en-US" sz="2400" dirty="0" err="1" smtClean="0"/>
              <a:t>personnalisé</a:t>
            </a:r>
            <a:r>
              <a:rPr lang="en-US" sz="2400" dirty="0" smtClean="0"/>
              <a:t> </a:t>
            </a:r>
            <a:r>
              <a:rPr lang="en-US" sz="2400" dirty="0" smtClean="0">
                <a:latin typeface="Courier New" pitchFamily="49" charset="0"/>
              </a:rPr>
              <a:t>@</a:t>
            </a:r>
            <a:r>
              <a:rPr lang="en-US" sz="2400" dirty="0" err="1" smtClean="0">
                <a:latin typeface="Courier New" pitchFamily="49" charset="0"/>
              </a:rPr>
              <a:t>ScopeType</a:t>
            </a:r>
            <a:endParaRPr lang="en-US" sz="2400" dirty="0" smtClean="0">
              <a:latin typeface="Courier New" pitchFamily="49" charset="0"/>
            </a:endParaRPr>
          </a:p>
          <a:p>
            <a:pPr marL="390525" indent="-293688">
              <a:lnSpc>
                <a:spcPct val="93000"/>
              </a:lnSpc>
              <a:buClr>
                <a:srgbClr val="FF950E"/>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dirty="0" smtClean="0"/>
              <a:t>Les clients ne </a:t>
            </a:r>
            <a:r>
              <a:rPr lang="en-US" dirty="0" err="1" smtClean="0"/>
              <a:t>savent</a:t>
            </a:r>
            <a:r>
              <a:rPr lang="en-US" dirty="0" smtClean="0"/>
              <a:t> </a:t>
            </a:r>
            <a:r>
              <a:rPr lang="en-US" dirty="0" err="1" smtClean="0"/>
              <a:t>rien</a:t>
            </a:r>
            <a:r>
              <a:rPr lang="en-US" dirty="0" smtClean="0"/>
              <a:t> du scope</a:t>
            </a:r>
            <a:endParaRPr lang="en-US" dirty="0" smtClean="0"/>
          </a:p>
        </p:txBody>
      </p:sp>
      <p:sp>
        <p:nvSpPr>
          <p:cNvPr id="330756" name="Text Box 3"/>
          <p:cNvSpPr txBox="1">
            <a:spLocks noChangeArrowheads="1"/>
          </p:cNvSpPr>
          <p:nvPr/>
        </p:nvSpPr>
        <p:spPr bwMode="auto">
          <a:xfrm>
            <a:off x="5868144" y="5517232"/>
            <a:ext cx="2697163" cy="673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60935" rIns="81639" bIns="40820"/>
          <a:lstStyle>
            <a:lvl1pPr>
              <a:tabLst>
                <a:tab pos="723900" algn="l"/>
                <a:tab pos="1447800" algn="l"/>
                <a:tab pos="2171700" algn="l"/>
                <a:tab pos="2895600" algn="l"/>
              </a:tabLst>
              <a:defRPr sz="2600" b="1">
                <a:solidFill>
                  <a:schemeClr val="tx1"/>
                </a:solidFill>
                <a:latin typeface="Arial" pitchFamily="34" charset="0"/>
                <a:cs typeface="Times New Roman" pitchFamily="18" charset="0"/>
              </a:defRPr>
            </a:lvl1pPr>
            <a:lvl2pPr marL="742950" indent="-285750">
              <a:tabLst>
                <a:tab pos="723900" algn="l"/>
                <a:tab pos="1447800" algn="l"/>
                <a:tab pos="2171700" algn="l"/>
                <a:tab pos="2895600" algn="l"/>
              </a:tabLst>
              <a:defRPr sz="2600" b="1">
                <a:solidFill>
                  <a:schemeClr val="tx1"/>
                </a:solidFill>
                <a:latin typeface="Arial" pitchFamily="34" charset="0"/>
                <a:cs typeface="Times New Roman" pitchFamily="18" charset="0"/>
              </a:defRPr>
            </a:lvl2pPr>
            <a:lvl3pPr marL="1143000" indent="-228600">
              <a:tabLst>
                <a:tab pos="723900" algn="l"/>
                <a:tab pos="1447800" algn="l"/>
                <a:tab pos="2171700" algn="l"/>
                <a:tab pos="2895600" algn="l"/>
              </a:tabLst>
              <a:defRPr sz="2600" b="1">
                <a:solidFill>
                  <a:schemeClr val="tx1"/>
                </a:solidFill>
                <a:latin typeface="Arial" pitchFamily="34" charset="0"/>
                <a:cs typeface="Times New Roman" pitchFamily="18" charset="0"/>
              </a:defRPr>
            </a:lvl3pPr>
            <a:lvl4pPr marL="1600200" indent="-228600">
              <a:tabLst>
                <a:tab pos="723900" algn="l"/>
                <a:tab pos="1447800" algn="l"/>
                <a:tab pos="2171700" algn="l"/>
                <a:tab pos="2895600" algn="l"/>
              </a:tabLst>
              <a:defRPr sz="2600" b="1">
                <a:solidFill>
                  <a:schemeClr val="tx1"/>
                </a:solidFill>
                <a:latin typeface="Arial" pitchFamily="34" charset="0"/>
                <a:cs typeface="Times New Roman" pitchFamily="18" charset="0"/>
              </a:defRPr>
            </a:lvl4pPr>
            <a:lvl5pPr marL="2057400" indent="-228600">
              <a:tabLst>
                <a:tab pos="723900" algn="l"/>
                <a:tab pos="1447800" algn="l"/>
                <a:tab pos="2171700" algn="l"/>
                <a:tab pos="2895600" algn="l"/>
              </a:tabLst>
              <a:defRPr sz="2600" b="1">
                <a:solidFill>
                  <a:schemeClr val="tx1"/>
                </a:solidFill>
                <a:latin typeface="Arial" pitchFamily="34" charset="0"/>
                <a:cs typeface="Times New Roman" pitchFamily="18" charset="0"/>
              </a:defRPr>
            </a:lvl5pPr>
            <a:lvl6pPr marL="25146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Lst>
              <a:defRPr sz="2600" b="1">
                <a:solidFill>
                  <a:schemeClr val="tx1"/>
                </a:solidFill>
                <a:latin typeface="Arial" pitchFamily="34" charset="0"/>
                <a:cs typeface="Times New Roman" pitchFamily="18" charset="0"/>
              </a:defRPr>
            </a:lvl6pPr>
            <a:lvl7pPr marL="29718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Lst>
              <a:defRPr sz="2600" b="1">
                <a:solidFill>
                  <a:schemeClr val="tx1"/>
                </a:solidFill>
                <a:latin typeface="Arial" pitchFamily="34" charset="0"/>
                <a:cs typeface="Times New Roman" pitchFamily="18" charset="0"/>
              </a:defRPr>
            </a:lvl7pPr>
            <a:lvl8pPr marL="34290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Lst>
              <a:defRPr sz="2600" b="1">
                <a:solidFill>
                  <a:schemeClr val="tx1"/>
                </a:solidFill>
                <a:latin typeface="Arial" pitchFamily="34" charset="0"/>
                <a:cs typeface="Times New Roman" pitchFamily="18" charset="0"/>
              </a:defRPr>
            </a:lvl8pPr>
            <a:lvl9pPr marL="3886200" indent="-228600" eaLnBrk="0" fontAlgn="base" hangingPunct="0">
              <a:lnSpc>
                <a:spcPct val="80000"/>
              </a:lnSpc>
              <a:spcBef>
                <a:spcPct val="0"/>
              </a:spcBef>
              <a:spcAft>
                <a:spcPct val="100000"/>
              </a:spcAft>
              <a:buClr>
                <a:schemeClr val="accent1"/>
              </a:buClr>
              <a:buFont typeface="Monotype Sorts" pitchFamily="2" charset="2"/>
              <a:buChar char="ä"/>
              <a:tabLst>
                <a:tab pos="723900" algn="l"/>
                <a:tab pos="1447800" algn="l"/>
                <a:tab pos="2171700" algn="l"/>
                <a:tab pos="2895600" algn="l"/>
              </a:tabLst>
              <a:defRPr sz="2600" b="1">
                <a:solidFill>
                  <a:schemeClr val="tx1"/>
                </a:solidFill>
                <a:latin typeface="Arial" pitchFamily="34" charset="0"/>
                <a:cs typeface="Times New Roman" pitchFamily="18" charset="0"/>
              </a:defRPr>
            </a:lvl9pPr>
          </a:lstStyle>
          <a:p>
            <a:pPr>
              <a:lnSpc>
                <a:spcPct val="89000"/>
              </a:lnSpc>
              <a:buFont typeface="Monotype Sorts" pitchFamily="2" charset="2"/>
              <a:buNone/>
            </a:pPr>
            <a:r>
              <a:rPr lang="de-DE" sz="1500" dirty="0">
                <a:solidFill>
                  <a:srgbClr val="000000"/>
                </a:solidFill>
                <a:latin typeface="Courier New" pitchFamily="49" charset="0"/>
                <a:ea typeface="Arial Unicode MS" pitchFamily="34" charset="-128"/>
                <a:cs typeface="Arial Unicode MS" pitchFamily="34" charset="-128"/>
              </a:rPr>
              <a:t>*</a:t>
            </a:r>
            <a:r>
              <a:rPr lang="de-DE" sz="1500" dirty="0">
                <a:solidFill>
                  <a:srgbClr val="000000"/>
                </a:solidFill>
                <a:ea typeface="Arial Unicode MS" pitchFamily="34" charset="-128"/>
                <a:cs typeface="Arial Unicode MS" pitchFamily="34" charset="-128"/>
              </a:rPr>
              <a:t>: </a:t>
            </a:r>
            <a:r>
              <a:rPr lang="de-DE" sz="1500" dirty="0" err="1" smtClean="0">
                <a:solidFill>
                  <a:srgbClr val="000000"/>
                </a:solidFill>
                <a:ea typeface="Arial Unicode MS" pitchFamily="34" charset="-128"/>
                <a:cs typeface="Arial Unicode MS" pitchFamily="34" charset="-128"/>
              </a:rPr>
              <a:t>Nécessite</a:t>
            </a:r>
            <a:r>
              <a:rPr lang="de-DE" sz="1500" dirty="0" smtClean="0">
                <a:solidFill>
                  <a:srgbClr val="000000"/>
                </a:solidFill>
                <a:ea typeface="Arial Unicode MS" pitchFamily="34" charset="-128"/>
                <a:cs typeface="Arial Unicode MS" pitchFamily="34" charset="-128"/>
              </a:rPr>
              <a:t> </a:t>
            </a:r>
            <a:r>
              <a:rPr lang="de-DE" sz="1500" dirty="0" err="1" smtClean="0">
                <a:solidFill>
                  <a:srgbClr val="000000"/>
                </a:solidFill>
                <a:ea typeface="Arial Unicode MS" pitchFamily="34" charset="-128"/>
                <a:cs typeface="Arial Unicode MS" pitchFamily="34" charset="-128"/>
              </a:rPr>
              <a:t>d‘être</a:t>
            </a:r>
            <a:r>
              <a:rPr lang="de-DE" sz="1500" dirty="0" smtClean="0">
                <a:solidFill>
                  <a:srgbClr val="000000"/>
                </a:solidFill>
                <a:ea typeface="Arial Unicode MS" pitchFamily="34" charset="-128"/>
                <a:cs typeface="Arial Unicode MS" pitchFamily="34" charset="-128"/>
              </a:rPr>
              <a:t> </a:t>
            </a:r>
            <a:r>
              <a:rPr lang="de-DE" sz="1500" dirty="0" err="1" smtClean="0">
                <a:solidFill>
                  <a:srgbClr val="000000"/>
                </a:solidFill>
                <a:latin typeface="Courier New" pitchFamily="49" charset="0"/>
                <a:ea typeface="Arial Unicode MS" pitchFamily="34" charset="-128"/>
                <a:cs typeface="Arial Unicode MS" pitchFamily="34" charset="-128"/>
              </a:rPr>
              <a:t>Serializable</a:t>
            </a:r>
            <a:r>
              <a:rPr lang="de-DE" sz="1500" dirty="0">
                <a:solidFill>
                  <a:srgbClr val="000000"/>
                </a:solidFill>
                <a:latin typeface="Courier New" pitchFamily="49" charset="0"/>
                <a:ea typeface="Arial Unicode MS" pitchFamily="34" charset="-128"/>
                <a:cs typeface="Arial Unicode MS" pitchFamily="34" charset="-128"/>
              </a:rPr>
              <a:t/>
            </a:r>
            <a:br>
              <a:rPr lang="de-DE" sz="1500" dirty="0">
                <a:solidFill>
                  <a:srgbClr val="000000"/>
                </a:solidFill>
                <a:latin typeface="Courier New" pitchFamily="49" charset="0"/>
                <a:ea typeface="Arial Unicode MS" pitchFamily="34" charset="-128"/>
                <a:cs typeface="Arial Unicode MS" pitchFamily="34" charset="-128"/>
              </a:rPr>
            </a:br>
            <a:endParaRPr lang="de-DE" sz="1500" dirty="0">
              <a:solidFill>
                <a:srgbClr val="000000"/>
              </a:solidFill>
              <a:ea typeface="Arial Unicode MS" pitchFamily="34" charset="-128"/>
              <a:cs typeface="Arial Unicode MS" pitchFamily="34" charset="-128"/>
            </a:endParaRPr>
          </a:p>
        </p:txBody>
      </p:sp>
    </p:spTree>
    <p:extLst>
      <p:ext uri="{BB962C8B-B14F-4D97-AF65-F5344CB8AC3E}">
        <p14:creationId xmlns:p14="http://schemas.microsoft.com/office/powerpoint/2010/main" val="348530816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Titre 1"/>
          <p:cNvSpPr>
            <a:spLocks noGrp="1"/>
          </p:cNvSpPr>
          <p:nvPr>
            <p:ph type="title"/>
          </p:nvPr>
        </p:nvSpPr>
        <p:spPr/>
        <p:txBody>
          <a:bodyPr/>
          <a:lstStyle/>
          <a:p>
            <a:r>
              <a:rPr lang="fr-FR" dirty="0" smtClean="0"/>
              <a:t>Example1: </a:t>
            </a:r>
            <a:r>
              <a:rPr lang="fr-FR" dirty="0" smtClean="0"/>
              <a:t>Un livre</a:t>
            </a:r>
            <a:endParaRPr lang="fr-FR" dirty="0" smtClean="0"/>
          </a:p>
        </p:txBody>
      </p:sp>
      <p:sp>
        <p:nvSpPr>
          <p:cNvPr id="331779" name="Espace réservé du contenu 2"/>
          <p:cNvSpPr>
            <a:spLocks noGrp="1"/>
          </p:cNvSpPr>
          <p:nvPr>
            <p:ph idx="1"/>
          </p:nvPr>
        </p:nvSpPr>
        <p:spPr>
          <a:xfrm>
            <a:off x="614610" y="913854"/>
            <a:ext cx="8997950" cy="5251450"/>
          </a:xfrm>
        </p:spPr>
        <p:txBody>
          <a:bodyPr/>
          <a:lstStyle/>
          <a:p>
            <a:pPr marL="0" indent="0">
              <a:buFontTx/>
              <a:buNone/>
            </a:pPr>
            <a:r>
              <a:rPr lang="fr-FR" sz="1600" b="1" dirty="0" smtClean="0">
                <a:latin typeface="Courier New" pitchFamily="49" charset="0"/>
                <a:cs typeface="Courier New" pitchFamily="49" charset="0"/>
              </a:rPr>
              <a:t>public class Book  {</a:t>
            </a:r>
          </a:p>
          <a:p>
            <a:pPr marL="0" indent="0">
              <a:buFontTx/>
              <a:buNone/>
            </a:pP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private</a:t>
            </a:r>
            <a:r>
              <a:rPr lang="fr-FR" sz="1600" b="1" dirty="0" smtClean="0">
                <a:latin typeface="Courier New" pitchFamily="49" charset="0"/>
                <a:cs typeface="Courier New" pitchFamily="49" charset="0"/>
              </a:rPr>
              <a:t> String </a:t>
            </a:r>
            <a:r>
              <a:rPr lang="fr-FR" sz="1600" b="1" dirty="0" err="1" smtClean="0">
                <a:latin typeface="Courier New" pitchFamily="49" charset="0"/>
                <a:cs typeface="Courier New" pitchFamily="49" charset="0"/>
              </a:rPr>
              <a:t>title</a:t>
            </a:r>
            <a:r>
              <a:rPr lang="fr-FR" sz="1600" b="1" dirty="0" smtClean="0">
                <a:latin typeface="Courier New" pitchFamily="49" charset="0"/>
                <a:cs typeface="Courier New" pitchFamily="49" charset="0"/>
              </a:rPr>
              <a:t>; </a:t>
            </a:r>
          </a:p>
          <a:p>
            <a:pPr marL="0" indent="0">
              <a:buFontTx/>
              <a:buNone/>
            </a:pP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private</a:t>
            </a:r>
            <a:r>
              <a:rPr lang="fr-FR" sz="1600" b="1" dirty="0" smtClean="0">
                <a:latin typeface="Courier New" pitchFamily="49" charset="0"/>
                <a:cs typeface="Courier New" pitchFamily="49" charset="0"/>
              </a:rPr>
              <a:t> String description;</a:t>
            </a:r>
          </a:p>
          <a:p>
            <a:pPr marL="0" indent="0">
              <a:buFontTx/>
              <a:buNone/>
            </a:pP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private</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BigDecimal</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price</a:t>
            </a:r>
            <a:r>
              <a:rPr lang="fr-FR" sz="1600" b="1" dirty="0" smtClean="0">
                <a:latin typeface="Courier New" pitchFamily="49" charset="0"/>
                <a:cs typeface="Courier New" pitchFamily="49" charset="0"/>
              </a:rPr>
              <a:t>;</a:t>
            </a:r>
          </a:p>
          <a:p>
            <a:pPr marL="0" indent="0">
              <a:buFontTx/>
              <a:buNone/>
            </a:pP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private</a:t>
            </a:r>
            <a:r>
              <a:rPr lang="fr-FR" sz="1600" b="1" dirty="0" smtClean="0">
                <a:latin typeface="Courier New" pitchFamily="49" charset="0"/>
                <a:cs typeface="Courier New" pitchFamily="49" charset="0"/>
              </a:rPr>
              <a:t> Date </a:t>
            </a:r>
            <a:r>
              <a:rPr lang="fr-FR" sz="1600" b="1" dirty="0" err="1" smtClean="0">
                <a:latin typeface="Courier New" pitchFamily="49" charset="0"/>
                <a:cs typeface="Courier New" pitchFamily="49" charset="0"/>
              </a:rPr>
              <a:t>pubDate</a:t>
            </a:r>
            <a:r>
              <a:rPr lang="fr-FR" sz="1600" b="1" dirty="0" smtClean="0">
                <a:latin typeface="Courier New" pitchFamily="49" charset="0"/>
                <a:cs typeface="Courier New" pitchFamily="49" charset="0"/>
              </a:rPr>
              <a:t>;</a:t>
            </a:r>
          </a:p>
          <a:p>
            <a:pPr marL="0" indent="0">
              <a:buFontTx/>
              <a:buNone/>
            </a:pP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private</a:t>
            </a:r>
            <a:r>
              <a:rPr lang="fr-FR" sz="1600" b="1" dirty="0" smtClean="0">
                <a:latin typeface="Courier New" pitchFamily="49" charset="0"/>
                <a:cs typeface="Courier New" pitchFamily="49" charset="0"/>
              </a:rPr>
              <a:t> String id</a:t>
            </a:r>
            <a:r>
              <a:rPr lang="fr-FR" sz="1600" b="1" dirty="0" smtClean="0">
                <a:latin typeface="Courier New" pitchFamily="49" charset="0"/>
                <a:cs typeface="Courier New" pitchFamily="49" charset="0"/>
              </a:rPr>
              <a:t>;</a:t>
            </a:r>
            <a:endParaRPr lang="fr-FR" sz="1600" b="1" dirty="0" smtClean="0">
              <a:latin typeface="Courier New" pitchFamily="49" charset="0"/>
              <a:cs typeface="Courier New" pitchFamily="49" charset="0"/>
            </a:endParaRPr>
          </a:p>
          <a:p>
            <a:pPr marL="0" indent="0">
              <a:buFontTx/>
              <a:buNone/>
            </a:pPr>
            <a:r>
              <a:rPr lang="fr-FR" sz="1600" b="1" dirty="0" smtClean="0">
                <a:latin typeface="Courier New" pitchFamily="49" charset="0"/>
                <a:cs typeface="Courier New" pitchFamily="49" charset="0"/>
              </a:rPr>
              <a:t>	public Book(String id, String </a:t>
            </a:r>
            <a:r>
              <a:rPr lang="fr-FR" sz="1600" b="1" dirty="0" err="1" smtClean="0">
                <a:latin typeface="Courier New" pitchFamily="49" charset="0"/>
                <a:cs typeface="Courier New" pitchFamily="49" charset="0"/>
              </a:rPr>
              <a:t>title</a:t>
            </a:r>
            <a:r>
              <a:rPr lang="fr-FR" sz="1600" b="1" dirty="0" smtClean="0">
                <a:latin typeface="Courier New" pitchFamily="49" charset="0"/>
                <a:cs typeface="Courier New" pitchFamily="49" charset="0"/>
              </a:rPr>
              <a:t>, String description,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BigDecimal</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price</a:t>
            </a:r>
            <a:r>
              <a:rPr lang="fr-FR" sz="1600" b="1" dirty="0" smtClean="0">
                <a:latin typeface="Courier New" pitchFamily="49" charset="0"/>
                <a:cs typeface="Courier New" pitchFamily="49" charset="0"/>
              </a:rPr>
              <a:t>, Date </a:t>
            </a:r>
            <a:r>
              <a:rPr lang="fr-FR" sz="1600" b="1" dirty="0" err="1" smtClean="0">
                <a:latin typeface="Courier New" pitchFamily="49" charset="0"/>
                <a:cs typeface="Courier New" pitchFamily="49" charset="0"/>
              </a:rPr>
              <a:t>pubDate</a:t>
            </a:r>
            <a:r>
              <a:rPr lang="fr-FR" sz="1600" b="1" dirty="0" smtClean="0">
                <a:latin typeface="Courier New" pitchFamily="49" charset="0"/>
                <a:cs typeface="Courier New" pitchFamily="49" charset="0"/>
              </a:rPr>
              <a:t>) {</a:t>
            </a:r>
          </a:p>
          <a:p>
            <a:pPr marL="0" indent="0">
              <a:buFontTx/>
              <a:buNone/>
            </a:pPr>
            <a:r>
              <a:rPr lang="fr-FR" sz="1600" b="1" dirty="0" smtClean="0">
                <a:latin typeface="Courier New" pitchFamily="49" charset="0"/>
                <a:cs typeface="Courier New" pitchFamily="49" charset="0"/>
              </a:rPr>
              <a:t>		this.id = id;</a:t>
            </a:r>
          </a:p>
          <a:p>
            <a:pPr marL="0" indent="0">
              <a:buFontTx/>
              <a:buNone/>
            </a:pP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this.title</a:t>
            </a:r>
            <a:r>
              <a:rPr lang="fr-FR" sz="1600" b="1" dirty="0" smtClean="0">
                <a:latin typeface="Courier New" pitchFamily="49" charset="0"/>
                <a:cs typeface="Courier New" pitchFamily="49" charset="0"/>
              </a:rPr>
              <a:t> = </a:t>
            </a:r>
            <a:r>
              <a:rPr lang="fr-FR" sz="1600" b="1" dirty="0" err="1" smtClean="0">
                <a:latin typeface="Courier New" pitchFamily="49" charset="0"/>
                <a:cs typeface="Courier New" pitchFamily="49" charset="0"/>
              </a:rPr>
              <a:t>title</a:t>
            </a:r>
            <a:r>
              <a:rPr lang="fr-FR" sz="1600" b="1" dirty="0" smtClean="0">
                <a:latin typeface="Courier New" pitchFamily="49" charset="0"/>
                <a:cs typeface="Courier New" pitchFamily="49" charset="0"/>
              </a:rPr>
              <a:t>;</a:t>
            </a:r>
          </a:p>
          <a:p>
            <a:pPr marL="0" indent="0">
              <a:buFontTx/>
              <a:buNone/>
            </a:pP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this.description</a:t>
            </a:r>
            <a:r>
              <a:rPr lang="fr-FR" sz="1600" b="1" dirty="0" smtClean="0">
                <a:latin typeface="Courier New" pitchFamily="49" charset="0"/>
                <a:cs typeface="Courier New" pitchFamily="49" charset="0"/>
              </a:rPr>
              <a:t> = description;</a:t>
            </a:r>
          </a:p>
          <a:p>
            <a:pPr marL="0" indent="0">
              <a:buFontTx/>
              <a:buNone/>
            </a:pP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this.price</a:t>
            </a:r>
            <a:r>
              <a:rPr lang="fr-FR" sz="1600" b="1" dirty="0" smtClean="0">
                <a:latin typeface="Courier New" pitchFamily="49" charset="0"/>
                <a:cs typeface="Courier New" pitchFamily="49" charset="0"/>
              </a:rPr>
              <a:t> = </a:t>
            </a:r>
            <a:r>
              <a:rPr lang="fr-FR" sz="1600" b="1" dirty="0" err="1" smtClean="0">
                <a:latin typeface="Courier New" pitchFamily="49" charset="0"/>
                <a:cs typeface="Courier New" pitchFamily="49" charset="0"/>
              </a:rPr>
              <a:t>price</a:t>
            </a:r>
            <a:r>
              <a:rPr lang="fr-FR" sz="1600" b="1" dirty="0" smtClean="0">
                <a:latin typeface="Courier New" pitchFamily="49" charset="0"/>
                <a:cs typeface="Courier New" pitchFamily="49" charset="0"/>
              </a:rPr>
              <a:t>;</a:t>
            </a:r>
          </a:p>
          <a:p>
            <a:pPr marL="0" indent="0">
              <a:buFontTx/>
              <a:buNone/>
            </a:pP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this.pubDate</a:t>
            </a:r>
            <a:r>
              <a:rPr lang="fr-FR" sz="1600" b="1" dirty="0" smtClean="0">
                <a:latin typeface="Courier New" pitchFamily="49" charset="0"/>
                <a:cs typeface="Courier New" pitchFamily="49" charset="0"/>
              </a:rPr>
              <a:t> = </a:t>
            </a:r>
            <a:r>
              <a:rPr lang="fr-FR" sz="1600" b="1" dirty="0" err="1" smtClean="0">
                <a:latin typeface="Courier New" pitchFamily="49" charset="0"/>
                <a:cs typeface="Courier New" pitchFamily="49" charset="0"/>
              </a:rPr>
              <a:t>pubDate</a:t>
            </a:r>
            <a:r>
              <a:rPr lang="fr-FR" sz="1600" b="1" dirty="0" smtClean="0">
                <a:latin typeface="Courier New" pitchFamily="49" charset="0"/>
                <a:cs typeface="Courier New" pitchFamily="49" charset="0"/>
              </a:rPr>
              <a:t>;</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a:latin typeface="Courier New" pitchFamily="49" charset="0"/>
                <a:cs typeface="Courier New" pitchFamily="49" charset="0"/>
              </a:rPr>
              <a:t/>
            </a:r>
            <a:br>
              <a:rPr lang="fr-FR" sz="1600" b="1" dirty="0">
                <a:latin typeface="Courier New" pitchFamily="49" charset="0"/>
                <a:cs typeface="Courier New" pitchFamily="49" charset="0"/>
              </a:rPr>
            </a:br>
            <a:r>
              <a:rPr lang="fr-FR" sz="1600" b="1" dirty="0" smtClean="0">
                <a:latin typeface="Courier New" pitchFamily="49" charset="0"/>
                <a:cs typeface="Courier New" pitchFamily="49" charset="0"/>
              </a:rPr>
              <a:t>}</a:t>
            </a:r>
            <a:endParaRPr lang="fr-FR" sz="1600" b="1" dirty="0" smtClean="0">
              <a:latin typeface="Courier New" pitchFamily="49" charset="0"/>
              <a:cs typeface="Courier New" pitchFamily="49" charset="0"/>
            </a:endParaRPr>
          </a:p>
        </p:txBody>
      </p:sp>
    </p:spTree>
    <p:extLst>
      <p:ext uri="{BB962C8B-B14F-4D97-AF65-F5344CB8AC3E}">
        <p14:creationId xmlns:p14="http://schemas.microsoft.com/office/powerpoint/2010/main" val="87933327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Titre 1"/>
          <p:cNvSpPr>
            <a:spLocks noGrp="1"/>
          </p:cNvSpPr>
          <p:nvPr>
            <p:ph type="title"/>
          </p:nvPr>
        </p:nvSpPr>
        <p:spPr/>
        <p:txBody>
          <a:bodyPr/>
          <a:lstStyle/>
          <a:p>
            <a:r>
              <a:rPr lang="fr-FR" sz="2400" dirty="0" smtClean="0"/>
              <a:t>L’interface du gestionnaire de livres (pour le CRUD</a:t>
            </a:r>
            <a:r>
              <a:rPr lang="fr-FR" sz="2400" dirty="0" smtClean="0"/>
              <a:t>)</a:t>
            </a:r>
          </a:p>
        </p:txBody>
      </p:sp>
      <p:sp>
        <p:nvSpPr>
          <p:cNvPr id="332803" name="Espace réservé du contenu 2"/>
          <p:cNvSpPr>
            <a:spLocks noGrp="1"/>
          </p:cNvSpPr>
          <p:nvPr>
            <p:ph idx="1"/>
          </p:nvPr>
        </p:nvSpPr>
        <p:spPr>
          <a:xfrm>
            <a:off x="470594" y="913854"/>
            <a:ext cx="8997950" cy="5251450"/>
          </a:xfrm>
        </p:spPr>
        <p:txBody>
          <a:bodyPr/>
          <a:lstStyle/>
          <a:p>
            <a:pPr marL="0" indent="0">
              <a:buFontTx/>
              <a:buNone/>
            </a:pPr>
            <a:r>
              <a:rPr lang="fr-FR" sz="1800" b="1" dirty="0" smtClean="0">
                <a:latin typeface="Courier New" pitchFamily="49" charset="0"/>
                <a:cs typeface="Courier New" pitchFamily="49" charset="0"/>
              </a:rPr>
              <a:t>public interface </a:t>
            </a:r>
            <a:r>
              <a:rPr lang="fr-FR" sz="1800" b="1" dirty="0" err="1" smtClean="0">
                <a:latin typeface="Courier New" pitchFamily="49" charset="0"/>
                <a:cs typeface="Courier New" pitchFamily="49" charset="0"/>
              </a:rPr>
              <a:t>BookRepository</a:t>
            </a:r>
            <a:r>
              <a:rPr lang="fr-FR" sz="1800" b="1" dirty="0" smtClean="0">
                <a:latin typeface="Courier New" pitchFamily="49" charset="0"/>
                <a:cs typeface="Courier New" pitchFamily="49" charset="0"/>
              </a:rPr>
              <a:t> {</a:t>
            </a:r>
          </a:p>
          <a:p>
            <a:pPr marL="0" indent="0">
              <a:buFontTx/>
              <a:buNone/>
            </a:pPr>
            <a:r>
              <a:rPr lang="fr-FR" sz="1800" b="1" dirty="0" smtClean="0">
                <a:latin typeface="Courier New" pitchFamily="49" charset="0"/>
                <a:cs typeface="Courier New" pitchFamily="49" charset="0"/>
              </a:rPr>
              <a:t>	Book </a:t>
            </a:r>
            <a:r>
              <a:rPr lang="fr-FR" sz="1800" b="1" dirty="0" err="1" smtClean="0">
                <a:latin typeface="Courier New" pitchFamily="49" charset="0"/>
                <a:cs typeface="Courier New" pitchFamily="49" charset="0"/>
              </a:rPr>
              <a:t>lookupBookById</a:t>
            </a:r>
            <a:r>
              <a:rPr lang="fr-FR" sz="1800" b="1" dirty="0" smtClean="0">
                <a:latin typeface="Courier New" pitchFamily="49" charset="0"/>
                <a:cs typeface="Courier New" pitchFamily="49" charset="0"/>
              </a:rPr>
              <a:t>(String id);</a:t>
            </a:r>
          </a:p>
          <a:p>
            <a:pPr marL="0" indent="0">
              <a:buFontTx/>
              <a:buNone/>
            </a:pPr>
            <a:endParaRPr lang="fr-FR" sz="1800" b="1" dirty="0" smtClean="0">
              <a:latin typeface="Courier New" pitchFamily="49" charset="0"/>
              <a:cs typeface="Courier New" pitchFamily="49" charset="0"/>
            </a:endParaRPr>
          </a:p>
          <a:p>
            <a:pPr marL="0" indent="0">
              <a:buFontTx/>
              <a:buNone/>
            </a:pP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void</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addBook</a:t>
            </a:r>
            <a:r>
              <a:rPr lang="fr-FR" sz="1800" b="1" dirty="0" smtClean="0">
                <a:latin typeface="Courier New" pitchFamily="49" charset="0"/>
                <a:cs typeface="Courier New" pitchFamily="49" charset="0"/>
              </a:rPr>
              <a:t>(String </a:t>
            </a:r>
            <a:r>
              <a:rPr lang="fr-FR" sz="1800" b="1" dirty="0" err="1" smtClean="0">
                <a:latin typeface="Courier New" pitchFamily="49" charset="0"/>
                <a:cs typeface="Courier New" pitchFamily="49" charset="0"/>
              </a:rPr>
              <a:t>title</a:t>
            </a:r>
            <a:r>
              <a:rPr lang="fr-FR" sz="1800" b="1" dirty="0" smtClean="0">
                <a:latin typeface="Courier New" pitchFamily="49" charset="0"/>
                <a:cs typeface="Courier New" pitchFamily="49" charset="0"/>
              </a:rPr>
              <a:t>, String description,</a:t>
            </a:r>
          </a:p>
          <a:p>
            <a:pPr marL="0" indent="0">
              <a:buFontTx/>
              <a:buNone/>
            </a:pPr>
            <a:r>
              <a:rPr lang="fr-FR" sz="1800" b="1" dirty="0" smtClean="0">
                <a:latin typeface="Courier New" pitchFamily="49" charset="0"/>
                <a:cs typeface="Courier New" pitchFamily="49" charset="0"/>
              </a:rPr>
              <a:t>			String </a:t>
            </a:r>
            <a:r>
              <a:rPr lang="fr-FR" sz="1800" b="1" dirty="0" err="1" smtClean="0">
                <a:latin typeface="Courier New" pitchFamily="49" charset="0"/>
                <a:cs typeface="Courier New" pitchFamily="49" charset="0"/>
              </a:rPr>
              <a:t>price</a:t>
            </a:r>
            <a:r>
              <a:rPr lang="fr-FR" sz="1800" b="1" dirty="0" smtClean="0">
                <a:latin typeface="Courier New" pitchFamily="49" charset="0"/>
                <a:cs typeface="Courier New" pitchFamily="49" charset="0"/>
              </a:rPr>
              <a:t>, String </a:t>
            </a:r>
            <a:r>
              <a:rPr lang="fr-FR" sz="1800" b="1" dirty="0" err="1" smtClean="0">
                <a:latin typeface="Courier New" pitchFamily="49" charset="0"/>
                <a:cs typeface="Courier New" pitchFamily="49" charset="0"/>
              </a:rPr>
              <a:t>pubDate</a:t>
            </a:r>
            <a:r>
              <a:rPr lang="fr-FR" sz="1800" b="1" dirty="0" smtClean="0">
                <a:latin typeface="Courier New" pitchFamily="49" charset="0"/>
                <a:cs typeface="Courier New" pitchFamily="49" charset="0"/>
              </a:rPr>
              <a:t>);</a:t>
            </a:r>
          </a:p>
          <a:p>
            <a:pPr marL="0" indent="0">
              <a:buFontTx/>
              <a:buNone/>
            </a:pPr>
            <a:endParaRPr lang="fr-FR" sz="1800" b="1" dirty="0" smtClean="0">
              <a:latin typeface="Courier New" pitchFamily="49" charset="0"/>
              <a:cs typeface="Courier New" pitchFamily="49" charset="0"/>
            </a:endParaRPr>
          </a:p>
          <a:p>
            <a:pPr marL="0" indent="0">
              <a:buFontTx/>
              <a:buNone/>
            </a:pP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void</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updateBook</a:t>
            </a:r>
            <a:r>
              <a:rPr lang="fr-FR" sz="1800" b="1" dirty="0" smtClean="0">
                <a:latin typeface="Courier New" pitchFamily="49" charset="0"/>
                <a:cs typeface="Courier New" pitchFamily="49" charset="0"/>
              </a:rPr>
              <a:t>(String id, String </a:t>
            </a:r>
            <a:r>
              <a:rPr lang="fr-FR" sz="1800" b="1" dirty="0" err="1" smtClean="0">
                <a:latin typeface="Courier New" pitchFamily="49" charset="0"/>
                <a:cs typeface="Courier New" pitchFamily="49" charset="0"/>
              </a:rPr>
              <a:t>title</a:t>
            </a:r>
            <a:r>
              <a:rPr lang="fr-FR" sz="1800" b="1" dirty="0" smtClean="0">
                <a:latin typeface="Courier New" pitchFamily="49" charset="0"/>
                <a:cs typeface="Courier New" pitchFamily="49" charset="0"/>
              </a:rPr>
              <a:t>,</a:t>
            </a:r>
          </a:p>
          <a:p>
            <a:pPr marL="0" indent="0">
              <a:buFontTx/>
              <a:buNone/>
            </a:pPr>
            <a:r>
              <a:rPr lang="fr-FR" sz="1800" b="1" dirty="0" smtClean="0">
                <a:latin typeface="Courier New" pitchFamily="49" charset="0"/>
                <a:cs typeface="Courier New" pitchFamily="49" charset="0"/>
              </a:rPr>
              <a:t>		String description, String </a:t>
            </a:r>
            <a:r>
              <a:rPr lang="fr-FR" sz="1800" b="1" dirty="0" err="1" smtClean="0">
                <a:latin typeface="Courier New" pitchFamily="49" charset="0"/>
                <a:cs typeface="Courier New" pitchFamily="49" charset="0"/>
              </a:rPr>
              <a:t>price</a:t>
            </a:r>
            <a:r>
              <a:rPr lang="fr-FR" sz="1800" b="1" dirty="0" smtClean="0">
                <a:latin typeface="Courier New" pitchFamily="49" charset="0"/>
                <a:cs typeface="Courier New" pitchFamily="49" charset="0"/>
              </a:rPr>
              <a:t>, String </a:t>
            </a:r>
            <a:r>
              <a:rPr lang="fr-FR" sz="1800" b="1" dirty="0" err="1" smtClean="0">
                <a:latin typeface="Courier New" pitchFamily="49" charset="0"/>
                <a:cs typeface="Courier New" pitchFamily="49" charset="0"/>
              </a:rPr>
              <a:t>pubDate</a:t>
            </a:r>
            <a:r>
              <a:rPr lang="fr-FR" sz="1800" b="1" dirty="0" smtClean="0">
                <a:latin typeface="Courier New" pitchFamily="49" charset="0"/>
                <a:cs typeface="Courier New" pitchFamily="49" charset="0"/>
              </a:rPr>
              <a:t>);</a:t>
            </a:r>
          </a:p>
          <a:p>
            <a:pPr marL="0" indent="0">
              <a:buFontTx/>
              <a:buNone/>
            </a:pPr>
            <a:r>
              <a:rPr lang="fr-FR" sz="1800" b="1" dirty="0" smtClean="0">
                <a:latin typeface="Courier New" pitchFamily="49" charset="0"/>
                <a:cs typeface="Courier New" pitchFamily="49" charset="0"/>
              </a:rPr>
              <a:t>	</a:t>
            </a:r>
          </a:p>
          <a:p>
            <a:pPr marL="0" indent="0">
              <a:buFontTx/>
              <a:buNone/>
            </a:pP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void</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removeBook</a:t>
            </a:r>
            <a:r>
              <a:rPr lang="fr-FR" sz="1800" b="1" dirty="0" smtClean="0">
                <a:latin typeface="Courier New" pitchFamily="49" charset="0"/>
                <a:cs typeface="Courier New" pitchFamily="49" charset="0"/>
              </a:rPr>
              <a:t>(String id);</a:t>
            </a:r>
          </a:p>
          <a:p>
            <a:pPr marL="0" indent="0">
              <a:buFontTx/>
              <a:buNone/>
            </a:pPr>
            <a:endParaRPr lang="fr-FR" sz="1800" b="1" dirty="0" smtClean="0">
              <a:latin typeface="Courier New" pitchFamily="49" charset="0"/>
              <a:cs typeface="Courier New" pitchFamily="49" charset="0"/>
            </a:endParaRPr>
          </a:p>
          <a:p>
            <a:pPr marL="0" indent="0">
              <a:buFontTx/>
              <a:buNone/>
            </a:pPr>
            <a:r>
              <a:rPr lang="fr-FR" sz="1800" b="1" dirty="0" smtClean="0">
                <a:latin typeface="Courier New" pitchFamily="49" charset="0"/>
                <a:cs typeface="Courier New" pitchFamily="49" charset="0"/>
              </a:rPr>
              <a:t>	List&lt;Book&gt; </a:t>
            </a:r>
            <a:r>
              <a:rPr lang="fr-FR" sz="1800" b="1" dirty="0" err="1" smtClean="0">
                <a:latin typeface="Courier New" pitchFamily="49" charset="0"/>
                <a:cs typeface="Courier New" pitchFamily="49" charset="0"/>
              </a:rPr>
              <a:t>listBooks</a:t>
            </a:r>
            <a:r>
              <a:rPr lang="fr-FR" sz="1800" b="1" dirty="0" smtClean="0">
                <a:latin typeface="Courier New" pitchFamily="49" charset="0"/>
                <a:cs typeface="Courier New" pitchFamily="49" charset="0"/>
              </a:rPr>
              <a:t>();</a:t>
            </a:r>
          </a:p>
          <a:p>
            <a:pPr marL="0" indent="0">
              <a:buFontTx/>
              <a:buNone/>
            </a:pPr>
            <a:r>
              <a:rPr lang="fr-FR" sz="1800" b="1" dirty="0" smtClean="0">
                <a:latin typeface="Courier New" pitchFamily="49" charset="0"/>
                <a:cs typeface="Courier New" pitchFamily="49" charset="0"/>
              </a:rPr>
              <a:t>}</a:t>
            </a:r>
          </a:p>
        </p:txBody>
      </p:sp>
    </p:spTree>
    <p:extLst>
      <p:ext uri="{BB962C8B-B14F-4D97-AF65-F5344CB8AC3E}">
        <p14:creationId xmlns:p14="http://schemas.microsoft.com/office/powerpoint/2010/main" val="224415719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Titre 1"/>
          <p:cNvSpPr>
            <a:spLocks noGrp="1"/>
          </p:cNvSpPr>
          <p:nvPr>
            <p:ph type="title"/>
          </p:nvPr>
        </p:nvSpPr>
        <p:spPr/>
        <p:txBody>
          <a:bodyPr/>
          <a:lstStyle/>
          <a:p>
            <a:r>
              <a:rPr lang="fr-FR" sz="2000" dirty="0" smtClean="0"/>
              <a:t>Simple implémentation en </a:t>
            </a:r>
            <a:r>
              <a:rPr lang="fr-FR" sz="2000" dirty="0" err="1" smtClean="0"/>
              <a:t>memoire</a:t>
            </a:r>
            <a:r>
              <a:rPr lang="fr-FR" sz="2000" dirty="0" smtClean="0"/>
              <a:t>, avec des </a:t>
            </a:r>
            <a:r>
              <a:rPr lang="fr-FR" sz="2000" dirty="0" smtClean="0"/>
              <a:t>collections</a:t>
            </a:r>
          </a:p>
        </p:txBody>
      </p:sp>
      <p:sp>
        <p:nvSpPr>
          <p:cNvPr id="333827" name="Espace réservé du contenu 2"/>
          <p:cNvSpPr>
            <a:spLocks noGrp="1"/>
          </p:cNvSpPr>
          <p:nvPr>
            <p:ph idx="1"/>
          </p:nvPr>
        </p:nvSpPr>
        <p:spPr>
          <a:xfrm>
            <a:off x="467544" y="980728"/>
            <a:ext cx="9278937" cy="5251450"/>
          </a:xfrm>
        </p:spPr>
        <p:txBody>
          <a:bodyPr/>
          <a:lstStyle/>
          <a:p>
            <a:pPr marL="0" indent="0">
              <a:buFontTx/>
              <a:buNone/>
            </a:pPr>
            <a:r>
              <a:rPr lang="fr-FR" sz="1600" b="1" dirty="0" smtClean="0">
                <a:latin typeface="Courier New" pitchFamily="49" charset="0"/>
                <a:cs typeface="Courier New" pitchFamily="49" charset="0"/>
              </a:rPr>
              <a:t>import </a:t>
            </a:r>
            <a:r>
              <a:rPr lang="fr-FR" sz="1600" b="1" dirty="0" err="1" smtClean="0">
                <a:latin typeface="Courier New" pitchFamily="49" charset="0"/>
                <a:cs typeface="Courier New" pitchFamily="49" charset="0"/>
              </a:rPr>
              <a:t>javax.enterprise.context.ApplicationScoped</a:t>
            </a:r>
            <a:r>
              <a:rPr lang="fr-FR" sz="1600" b="1" dirty="0" smtClean="0">
                <a:latin typeface="Courier New" pitchFamily="49" charset="0"/>
                <a:cs typeface="Courier New" pitchFamily="49" charset="0"/>
              </a:rPr>
              <a:t>;</a:t>
            </a:r>
          </a:p>
          <a:p>
            <a:pPr marL="0" indent="0">
              <a:buFontTx/>
              <a:buNone/>
            </a:pP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a:t>
            </a:r>
            <a:r>
              <a:rPr lang="fr-FR" sz="1600" b="1" dirty="0" err="1" smtClean="0">
                <a:solidFill>
                  <a:srgbClr val="FF0000"/>
                </a:solidFill>
                <a:latin typeface="Courier New" pitchFamily="49" charset="0"/>
                <a:cs typeface="Courier New" pitchFamily="49" charset="0"/>
              </a:rPr>
              <a:t>ApplicationScoped</a:t>
            </a:r>
            <a:r>
              <a:rPr lang="fr-FR" sz="1600" b="1" dirty="0">
                <a:solidFill>
                  <a:srgbClr val="FF0000"/>
                </a:solidFill>
                <a:latin typeface="Courier New" pitchFamily="49" charset="0"/>
                <a:cs typeface="Courier New" pitchFamily="49" charset="0"/>
              </a:rPr>
              <a:t/>
            </a:r>
            <a:br>
              <a:rPr lang="fr-FR" sz="1600" b="1" dirty="0">
                <a:solidFill>
                  <a:srgbClr val="FF0000"/>
                </a:solidFill>
                <a:latin typeface="Courier New" pitchFamily="49" charset="0"/>
                <a:cs typeface="Courier New" pitchFamily="49" charset="0"/>
              </a:rPr>
            </a:br>
            <a:r>
              <a:rPr lang="fr-FR" sz="1600" b="1" dirty="0" smtClean="0">
                <a:latin typeface="Courier New" pitchFamily="49" charset="0"/>
                <a:cs typeface="Courier New" pitchFamily="49" charset="0"/>
              </a:rPr>
              <a:t>public </a:t>
            </a:r>
            <a:r>
              <a:rPr lang="fr-FR" sz="1600" b="1" dirty="0" smtClean="0">
                <a:latin typeface="Courier New" pitchFamily="49" charset="0"/>
                <a:cs typeface="Courier New" pitchFamily="49" charset="0"/>
              </a:rPr>
              <a:t>class </a:t>
            </a:r>
            <a:r>
              <a:rPr lang="fr-FR" sz="1600" b="1" dirty="0" err="1" smtClean="0">
                <a:latin typeface="Courier New" pitchFamily="49" charset="0"/>
                <a:cs typeface="Courier New" pitchFamily="49" charset="0"/>
              </a:rPr>
              <a:t>BookRepositoryImpl</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implements</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BookRepository</a:t>
            </a:r>
            <a:r>
              <a:rPr lang="fr-FR" sz="1600" b="1" dirty="0" smtClean="0">
                <a:latin typeface="Courier New" pitchFamily="49" charset="0"/>
                <a:cs typeface="Courier New" pitchFamily="49" charset="0"/>
              </a:rPr>
              <a:t> {</a:t>
            </a:r>
          </a:p>
          <a:p>
            <a:pPr marL="0" indent="0">
              <a:buFontTx/>
              <a:buNone/>
            </a:pP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private</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Map</a:t>
            </a:r>
            <a:r>
              <a:rPr lang="fr-FR" sz="1600" b="1" dirty="0" smtClean="0">
                <a:latin typeface="Courier New" pitchFamily="49" charset="0"/>
                <a:cs typeface="Courier New" pitchFamily="49" charset="0"/>
              </a:rPr>
              <a:t>&lt;String, Book&gt; </a:t>
            </a:r>
            <a:r>
              <a:rPr lang="fr-FR" sz="1600" b="1" dirty="0" err="1" smtClean="0">
                <a:latin typeface="Courier New" pitchFamily="49" charset="0"/>
                <a:cs typeface="Courier New" pitchFamily="49" charset="0"/>
              </a:rPr>
              <a:t>idToBookMap</a:t>
            </a:r>
            <a:r>
              <a:rPr lang="fr-FR" sz="1600" b="1" dirty="0" smtClean="0">
                <a:latin typeface="Courier New" pitchFamily="49" charset="0"/>
                <a:cs typeface="Courier New" pitchFamily="49" charset="0"/>
              </a:rPr>
              <a:t> =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new </a:t>
            </a:r>
            <a:r>
              <a:rPr lang="fr-FR" sz="1600" b="1" dirty="0" err="1" smtClean="0">
                <a:latin typeface="Courier New" pitchFamily="49" charset="0"/>
                <a:cs typeface="Courier New" pitchFamily="49" charset="0"/>
              </a:rPr>
              <a:t>HashMap</a:t>
            </a:r>
            <a:r>
              <a:rPr lang="fr-FR" sz="1600" b="1" dirty="0" smtClean="0">
                <a:latin typeface="Courier New" pitchFamily="49" charset="0"/>
                <a:cs typeface="Courier New" pitchFamily="49" charset="0"/>
              </a:rPr>
              <a:t>&lt;String, Book&gt;();</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public </a:t>
            </a:r>
            <a:r>
              <a:rPr lang="fr-FR" sz="1600" b="1" dirty="0" err="1" smtClean="0">
                <a:latin typeface="Courier New" pitchFamily="49" charset="0"/>
                <a:cs typeface="Courier New" pitchFamily="49" charset="0"/>
              </a:rPr>
              <a:t>BookRepositoryImpl</a:t>
            </a:r>
            <a:r>
              <a:rPr lang="fr-FR" sz="1600" b="1" dirty="0" smtClean="0">
                <a:latin typeface="Courier New" pitchFamily="49" charset="0"/>
                <a:cs typeface="Courier New" pitchFamily="49" charset="0"/>
              </a:rPr>
              <a:t>()  { // </a:t>
            </a:r>
            <a:r>
              <a:rPr lang="fr-FR" sz="1600" b="1" dirty="0" err="1" smtClean="0">
                <a:latin typeface="Courier New" pitchFamily="49" charset="0"/>
                <a:cs typeface="Courier New" pitchFamily="49" charset="0"/>
              </a:rPr>
              <a:t>add</a:t>
            </a:r>
            <a:r>
              <a:rPr lang="fr-FR" sz="1600" b="1" dirty="0" smtClean="0">
                <a:latin typeface="Courier New" pitchFamily="49" charset="0"/>
                <a:cs typeface="Courier New" pitchFamily="49" charset="0"/>
              </a:rPr>
              <a:t> books to the </a:t>
            </a:r>
            <a:r>
              <a:rPr lang="fr-FR" sz="1600" b="1" dirty="0" err="1" smtClean="0">
                <a:latin typeface="Courier New" pitchFamily="49" charset="0"/>
                <a:cs typeface="Courier New" pitchFamily="49" charset="0"/>
              </a:rPr>
              <a:t>Map</a:t>
            </a:r>
            <a:r>
              <a:rPr lang="fr-FR" sz="1600" b="1" dirty="0" smtClean="0">
                <a:latin typeface="Courier New" pitchFamily="49" charset="0"/>
                <a:cs typeface="Courier New" pitchFamily="49" charset="0"/>
              </a:rPr>
              <a:t>	}</a:t>
            </a:r>
          </a:p>
          <a:p>
            <a:pPr marL="0" indent="0">
              <a:buFontTx/>
              <a:buNone/>
            </a:pP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Override</a:t>
            </a:r>
            <a:r>
              <a:rPr lang="fr-FR" sz="1600" b="1" dirty="0">
                <a:latin typeface="Courier New" pitchFamily="49" charset="0"/>
                <a:cs typeface="Courier New" pitchFamily="49" charset="0"/>
              </a:rPr>
              <a:t/>
            </a:r>
            <a:br>
              <a:rPr lang="fr-FR" sz="1600" b="1" dirty="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smtClean="0">
                <a:latin typeface="Courier New" pitchFamily="49" charset="0"/>
                <a:cs typeface="Courier New" pitchFamily="49" charset="0"/>
              </a:rPr>
              <a:t>public </a:t>
            </a:r>
            <a:r>
              <a:rPr lang="fr-FR" sz="1600" b="1" dirty="0" smtClean="0">
                <a:latin typeface="Courier New" pitchFamily="49" charset="0"/>
                <a:cs typeface="Courier New" pitchFamily="49" charset="0"/>
              </a:rPr>
              <a:t>Book </a:t>
            </a:r>
            <a:r>
              <a:rPr lang="fr-FR" sz="1600" b="1" dirty="0" err="1" smtClean="0">
                <a:latin typeface="Courier New" pitchFamily="49" charset="0"/>
                <a:cs typeface="Courier New" pitchFamily="49" charset="0"/>
              </a:rPr>
              <a:t>lookupBookById</a:t>
            </a:r>
            <a:r>
              <a:rPr lang="fr-FR" sz="1600" b="1" dirty="0" smtClean="0">
                <a:latin typeface="Courier New" pitchFamily="49" charset="0"/>
                <a:cs typeface="Courier New" pitchFamily="49" charset="0"/>
              </a:rPr>
              <a:t>(String id)  { // </a:t>
            </a:r>
            <a:r>
              <a:rPr lang="fr-FR" sz="1600" b="1" dirty="0" err="1" smtClean="0">
                <a:latin typeface="Courier New" pitchFamily="49" charset="0"/>
                <a:cs typeface="Courier New" pitchFamily="49" charset="0"/>
              </a:rPr>
              <a:t>search</a:t>
            </a:r>
            <a:r>
              <a:rPr lang="fr-FR" sz="1600" b="1" dirty="0" smtClean="0">
                <a:latin typeface="Courier New" pitchFamily="49" charset="0"/>
                <a:cs typeface="Courier New" pitchFamily="49" charset="0"/>
              </a:rPr>
              <a:t> book in </a:t>
            </a:r>
            <a:r>
              <a:rPr lang="fr-FR" sz="1600" b="1" dirty="0" err="1" smtClean="0">
                <a:latin typeface="Courier New" pitchFamily="49" charset="0"/>
                <a:cs typeface="Courier New" pitchFamily="49" charset="0"/>
              </a:rPr>
              <a:t>Map</a:t>
            </a:r>
            <a:r>
              <a:rPr lang="fr-FR" sz="1600" b="1" dirty="0" smtClean="0">
                <a:latin typeface="Courier New" pitchFamily="49" charset="0"/>
                <a:cs typeface="Courier New" pitchFamily="49" charset="0"/>
              </a:rPr>
              <a:t>}</a:t>
            </a:r>
          </a:p>
          <a:p>
            <a:pPr marL="0" indent="0">
              <a:buFontTx/>
              <a:buNone/>
            </a:pP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Override</a:t>
            </a:r>
            <a:r>
              <a:rPr lang="fr-FR" sz="1600" b="1" dirty="0">
                <a:latin typeface="Courier New" pitchFamily="49" charset="0"/>
                <a:cs typeface="Courier New" pitchFamily="49" charset="0"/>
              </a:rPr>
              <a:t/>
            </a:r>
            <a:br>
              <a:rPr lang="fr-FR" sz="1600" b="1" dirty="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smtClean="0">
                <a:latin typeface="Courier New" pitchFamily="49" charset="0"/>
                <a:cs typeface="Courier New" pitchFamily="49" charset="0"/>
              </a:rPr>
              <a:t>public </a:t>
            </a:r>
            <a:r>
              <a:rPr lang="fr-FR" sz="1600" b="1" dirty="0" err="1" smtClean="0">
                <a:latin typeface="Courier New" pitchFamily="49" charset="0"/>
                <a:cs typeface="Courier New" pitchFamily="49" charset="0"/>
              </a:rPr>
              <a:t>void</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addBook</a:t>
            </a:r>
            <a:r>
              <a:rPr lang="fr-FR" sz="1600" b="1" dirty="0" smtClean="0">
                <a:latin typeface="Courier New" pitchFamily="49" charset="0"/>
                <a:cs typeface="Courier New" pitchFamily="49" charset="0"/>
              </a:rPr>
              <a:t>(String </a:t>
            </a:r>
            <a:r>
              <a:rPr lang="fr-FR" sz="1600" b="1" dirty="0" err="1" smtClean="0">
                <a:latin typeface="Courier New" pitchFamily="49" charset="0"/>
                <a:cs typeface="Courier New" pitchFamily="49" charset="0"/>
              </a:rPr>
              <a:t>title</a:t>
            </a:r>
            <a:r>
              <a:rPr lang="fr-FR" sz="1600" b="1" dirty="0" smtClean="0">
                <a:latin typeface="Courier New" pitchFamily="49" charset="0"/>
                <a:cs typeface="Courier New" pitchFamily="49" charset="0"/>
              </a:rPr>
              <a:t>, String description,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String </a:t>
            </a:r>
            <a:r>
              <a:rPr lang="fr-FR" sz="1600" b="1" dirty="0" err="1" smtClean="0">
                <a:latin typeface="Courier New" pitchFamily="49" charset="0"/>
                <a:cs typeface="Courier New" pitchFamily="49" charset="0"/>
              </a:rPr>
              <a:t>price</a:t>
            </a:r>
            <a:r>
              <a:rPr lang="fr-FR" sz="1600" b="1" dirty="0" smtClean="0">
                <a:latin typeface="Courier New" pitchFamily="49" charset="0"/>
                <a:cs typeface="Courier New" pitchFamily="49" charset="0"/>
              </a:rPr>
              <a:t>, String </a:t>
            </a:r>
            <a:r>
              <a:rPr lang="fr-FR" sz="1600" b="1" dirty="0" err="1" smtClean="0">
                <a:latin typeface="Courier New" pitchFamily="49" charset="0"/>
                <a:cs typeface="Courier New" pitchFamily="49" charset="0"/>
              </a:rPr>
              <a:t>pubDate</a:t>
            </a:r>
            <a:r>
              <a:rPr lang="fr-FR" sz="1600" b="1" dirty="0" smtClean="0">
                <a:latin typeface="Courier New" pitchFamily="49" charset="0"/>
                <a:cs typeface="Courier New" pitchFamily="49" charset="0"/>
              </a:rPr>
              <a:t>)  { // </a:t>
            </a:r>
            <a:r>
              <a:rPr lang="fr-FR" sz="1600" b="1" dirty="0" err="1" smtClean="0">
                <a:latin typeface="Courier New" pitchFamily="49" charset="0"/>
                <a:cs typeface="Courier New" pitchFamily="49" charset="0"/>
              </a:rPr>
              <a:t>add</a:t>
            </a:r>
            <a:r>
              <a:rPr lang="fr-FR" sz="1600" b="1" dirty="0" smtClean="0">
                <a:latin typeface="Courier New" pitchFamily="49" charset="0"/>
                <a:cs typeface="Courier New" pitchFamily="49" charset="0"/>
              </a:rPr>
              <a:t> }</a:t>
            </a:r>
          </a:p>
          <a:p>
            <a:pPr marL="0" indent="0">
              <a:buFontTx/>
              <a:buNone/>
            </a:pPr>
            <a:r>
              <a:rPr lang="fr-FR" sz="1600" b="1" dirty="0" smtClean="0">
                <a:latin typeface="Courier New" pitchFamily="49" charset="0"/>
                <a:cs typeface="Courier New" pitchFamily="49" charset="0"/>
              </a:rPr>
              <a:t>  …</a:t>
            </a:r>
          </a:p>
          <a:p>
            <a:pPr marL="0" indent="0">
              <a:buFontTx/>
              <a:buNone/>
            </a:pPr>
            <a:r>
              <a:rPr lang="fr-FR" sz="1600" b="1" dirty="0" smtClean="0">
                <a:latin typeface="Courier New" pitchFamily="49" charset="0"/>
                <a:cs typeface="Courier New" pitchFamily="49" charset="0"/>
              </a:rPr>
              <a:t>}</a:t>
            </a:r>
          </a:p>
        </p:txBody>
      </p:sp>
    </p:spTree>
    <p:extLst>
      <p:ext uri="{BB962C8B-B14F-4D97-AF65-F5344CB8AC3E}">
        <p14:creationId xmlns:p14="http://schemas.microsoft.com/office/powerpoint/2010/main" val="265720252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Titre 1"/>
          <p:cNvSpPr>
            <a:spLocks noGrp="1"/>
          </p:cNvSpPr>
          <p:nvPr>
            <p:ph type="title"/>
          </p:nvPr>
        </p:nvSpPr>
        <p:spPr/>
        <p:txBody>
          <a:bodyPr/>
          <a:lstStyle/>
          <a:p>
            <a:r>
              <a:rPr lang="fr-FR" sz="2000" dirty="0" smtClean="0"/>
              <a:t>Une </a:t>
            </a:r>
            <a:r>
              <a:rPr lang="fr-FR" sz="2000" dirty="0" smtClean="0"/>
              <a:t>servlet, </a:t>
            </a:r>
            <a:r>
              <a:rPr lang="fr-FR" sz="2000" dirty="0" smtClean="0"/>
              <a:t>utilise @</a:t>
            </a:r>
            <a:r>
              <a:rPr lang="fr-FR" sz="2000" dirty="0" err="1" smtClean="0"/>
              <a:t>Inject</a:t>
            </a:r>
            <a:r>
              <a:rPr lang="fr-FR" sz="2000" dirty="0" smtClean="0"/>
              <a:t> pour travailler avec le gestionnaire de type </a:t>
            </a:r>
            <a:r>
              <a:rPr lang="fr-FR" sz="2000" dirty="0" err="1" smtClean="0"/>
              <a:t>BookRepository</a:t>
            </a:r>
            <a:r>
              <a:rPr lang="fr-FR" sz="2000" dirty="0" smtClean="0"/>
              <a:t>. Ce dernier est un « </a:t>
            </a:r>
            <a:r>
              <a:rPr lang="fr-FR" sz="2000" dirty="0" err="1" smtClean="0"/>
              <a:t>bean</a:t>
            </a:r>
            <a:r>
              <a:rPr lang="fr-FR" sz="2000" dirty="0" smtClean="0"/>
              <a:t> »</a:t>
            </a:r>
            <a:endParaRPr lang="fr-FR" sz="2000" dirty="0" smtClean="0"/>
          </a:p>
        </p:txBody>
      </p:sp>
      <p:sp>
        <p:nvSpPr>
          <p:cNvPr id="334851" name="Espace réservé du contenu 2"/>
          <p:cNvSpPr>
            <a:spLocks noGrp="1"/>
          </p:cNvSpPr>
          <p:nvPr>
            <p:ph idx="1"/>
          </p:nvPr>
        </p:nvSpPr>
        <p:spPr>
          <a:xfrm>
            <a:off x="539552" y="908720"/>
            <a:ext cx="9278937" cy="5251450"/>
          </a:xfrm>
        </p:spPr>
        <p:txBody>
          <a:bodyPr/>
          <a:lstStyle/>
          <a:p>
            <a:pPr marL="0" indent="0">
              <a:buFontTx/>
              <a:buNone/>
            </a:pPr>
            <a:r>
              <a:rPr lang="fr-FR" sz="1600" b="1" dirty="0" smtClean="0">
                <a:solidFill>
                  <a:srgbClr val="FF0000"/>
                </a:solidFill>
                <a:latin typeface="Courier New" pitchFamily="49" charset="0"/>
                <a:cs typeface="Courier New" pitchFamily="49" charset="0"/>
              </a:rPr>
              <a:t>import </a:t>
            </a:r>
            <a:r>
              <a:rPr lang="fr-FR" sz="1600" b="1" dirty="0" err="1" smtClean="0">
                <a:solidFill>
                  <a:srgbClr val="FF0000"/>
                </a:solidFill>
                <a:latin typeface="Courier New" pitchFamily="49" charset="0"/>
                <a:cs typeface="Courier New" pitchFamily="49" charset="0"/>
              </a:rPr>
              <a:t>javax.inject.Inject</a:t>
            </a:r>
            <a:r>
              <a:rPr lang="fr-FR" sz="1600" b="1" dirty="0" smtClean="0">
                <a:solidFill>
                  <a:srgbClr val="FF0000"/>
                </a:solidFill>
                <a:latin typeface="Courier New" pitchFamily="49" charset="0"/>
                <a:cs typeface="Courier New" pitchFamily="49" charset="0"/>
              </a:rPr>
              <a:t>;</a:t>
            </a:r>
          </a:p>
          <a:p>
            <a:pPr marL="0" indent="0">
              <a:buFontTx/>
              <a:buNone/>
            </a:pPr>
            <a:endParaRPr lang="fr-FR" sz="1600" b="1" dirty="0" smtClean="0">
              <a:latin typeface="Courier New" pitchFamily="49" charset="0"/>
              <a:cs typeface="Courier New" pitchFamily="49" charset="0"/>
            </a:endParaRPr>
          </a:p>
          <a:p>
            <a:pPr marL="0" indent="0">
              <a:buFontTx/>
              <a:buNone/>
            </a:pPr>
            <a:r>
              <a:rPr lang="fr-FR" sz="1600" b="1" dirty="0" smtClean="0">
                <a:latin typeface="Courier New" pitchFamily="49" charset="0"/>
                <a:cs typeface="Courier New" pitchFamily="49" charset="0"/>
              </a:rPr>
              <a:t>@</a:t>
            </a:r>
            <a:r>
              <a:rPr lang="fr-FR" sz="1600" b="1" dirty="0" err="1" smtClean="0">
                <a:latin typeface="Courier New" pitchFamily="49" charset="0"/>
                <a:cs typeface="Courier New" pitchFamily="49" charset="0"/>
              </a:rPr>
              <a:t>WebServlet</a:t>
            </a:r>
            <a:r>
              <a:rPr lang="fr-FR" sz="1600" b="1" dirty="0" smtClean="0">
                <a:latin typeface="Courier New" pitchFamily="49" charset="0"/>
                <a:cs typeface="Courier New" pitchFamily="49" charset="0"/>
              </a:rPr>
              <a:t>("/books")</a:t>
            </a:r>
          </a:p>
          <a:p>
            <a:pPr marL="0" indent="0">
              <a:buFontTx/>
              <a:buNone/>
            </a:pPr>
            <a:r>
              <a:rPr lang="fr-FR" sz="1600" b="1" dirty="0" smtClean="0">
                <a:latin typeface="Courier New" pitchFamily="49" charset="0"/>
                <a:cs typeface="Courier New" pitchFamily="49" charset="0"/>
              </a:rPr>
              <a:t>public class </a:t>
            </a:r>
            <a:r>
              <a:rPr lang="fr-FR" sz="1600" b="1" dirty="0" err="1" smtClean="0">
                <a:latin typeface="Courier New" pitchFamily="49" charset="0"/>
                <a:cs typeface="Courier New" pitchFamily="49" charset="0"/>
              </a:rPr>
              <a:t>BookListServlet</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extends</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HttpServlet</a:t>
            </a:r>
            <a:r>
              <a:rPr lang="fr-FR" sz="1600" b="1" dirty="0" smtClean="0">
                <a:latin typeface="Courier New" pitchFamily="49" charset="0"/>
                <a:cs typeface="Courier New" pitchFamily="49" charset="0"/>
              </a:rPr>
              <a:t> {	</a:t>
            </a:r>
          </a:p>
          <a:p>
            <a:pPr marL="0" indent="0">
              <a:buFontTx/>
              <a:buNone/>
            </a:pPr>
            <a:r>
              <a:rPr lang="fr-FR" sz="1600" b="1" dirty="0" smtClean="0">
                <a:solidFill>
                  <a:srgbClr val="FF0000"/>
                </a:solidFill>
                <a:latin typeface="Courier New" pitchFamily="49" charset="0"/>
                <a:cs typeface="Courier New" pitchFamily="49" charset="0"/>
              </a:rPr>
              <a:t>  @</a:t>
            </a:r>
            <a:r>
              <a:rPr lang="fr-FR" sz="1600" b="1" dirty="0" err="1" smtClean="0">
                <a:solidFill>
                  <a:srgbClr val="FF0000"/>
                </a:solidFill>
                <a:latin typeface="Courier New" pitchFamily="49" charset="0"/>
                <a:cs typeface="Courier New" pitchFamily="49" charset="0"/>
              </a:rPr>
              <a:t>Inject</a:t>
            </a:r>
            <a:r>
              <a:rPr lang="fr-FR" sz="1600" b="1" dirty="0" smtClean="0">
                <a:solidFill>
                  <a:srgbClr val="FF0000"/>
                </a:solidFill>
                <a:latin typeface="Courier New" pitchFamily="49" charset="0"/>
                <a:cs typeface="Courier New" pitchFamily="49" charset="0"/>
              </a:rPr>
              <a:t> </a:t>
            </a:r>
            <a:br>
              <a:rPr lang="fr-FR" sz="1600" b="1" dirty="0" smtClean="0">
                <a:solidFill>
                  <a:srgbClr val="FF0000"/>
                </a:solidFill>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  </a:t>
            </a:r>
            <a:r>
              <a:rPr lang="fr-FR" sz="1600" b="1" dirty="0" err="1" smtClean="0">
                <a:solidFill>
                  <a:srgbClr val="FF0000"/>
                </a:solidFill>
                <a:latin typeface="Courier New" pitchFamily="49" charset="0"/>
                <a:cs typeface="Courier New" pitchFamily="49" charset="0"/>
              </a:rPr>
              <a:t>private</a:t>
            </a:r>
            <a:r>
              <a:rPr lang="fr-FR" sz="1600" b="1" dirty="0" smtClean="0">
                <a:solidFill>
                  <a:srgbClr val="FF0000"/>
                </a:solidFill>
                <a:latin typeface="Courier New" pitchFamily="49" charset="0"/>
                <a:cs typeface="Courier New" pitchFamily="49" charset="0"/>
              </a:rPr>
              <a:t> </a:t>
            </a:r>
            <a:r>
              <a:rPr lang="fr-FR" sz="1600" b="1" dirty="0" err="1" smtClean="0">
                <a:solidFill>
                  <a:srgbClr val="FF0000"/>
                </a:solidFill>
                <a:latin typeface="Courier New" pitchFamily="49" charset="0"/>
                <a:cs typeface="Courier New" pitchFamily="49" charset="0"/>
              </a:rPr>
              <a:t>BookRepository</a:t>
            </a:r>
            <a:r>
              <a:rPr lang="fr-FR" sz="1600" b="1" dirty="0" smtClean="0">
                <a:solidFill>
                  <a:srgbClr val="FF0000"/>
                </a:solidFill>
                <a:latin typeface="Courier New" pitchFamily="49" charset="0"/>
                <a:cs typeface="Courier New" pitchFamily="49" charset="0"/>
              </a:rPr>
              <a:t> </a:t>
            </a:r>
            <a:r>
              <a:rPr lang="fr-FR" sz="1600" b="1" dirty="0" err="1" smtClean="0">
                <a:solidFill>
                  <a:srgbClr val="FF0000"/>
                </a:solidFill>
                <a:latin typeface="Courier New" pitchFamily="49" charset="0"/>
                <a:cs typeface="Courier New" pitchFamily="49" charset="0"/>
              </a:rPr>
              <a:t>bookRepo</a:t>
            </a:r>
            <a:r>
              <a:rPr lang="fr-FR" sz="1600" b="1" dirty="0" smtClean="0">
                <a:solidFill>
                  <a:srgbClr val="FF0000"/>
                </a:solidFill>
                <a:latin typeface="Courier New" pitchFamily="49" charset="0"/>
                <a:cs typeface="Courier New" pitchFamily="49" charset="0"/>
              </a:rPr>
              <a:t>;</a:t>
            </a:r>
            <a:endParaRPr lang="fr-FR" sz="1600" b="1" dirty="0" smtClean="0">
              <a:latin typeface="Courier New" pitchFamily="49" charset="0"/>
              <a:cs typeface="Courier New" pitchFamily="49" charset="0"/>
            </a:endParaRPr>
          </a:p>
          <a:p>
            <a:pPr marL="0" indent="0">
              <a:buFontTx/>
              <a:buNone/>
            </a:pP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protected</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void</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doGet</a:t>
            </a:r>
            <a:r>
              <a:rPr lang="fr-FR" sz="1600" b="1" dirty="0" smtClean="0">
                <a:latin typeface="Courier New" pitchFamily="49" charset="0"/>
                <a:cs typeface="Courier New" pitchFamily="49" charset="0"/>
              </a:rPr>
              <a:t>(</a:t>
            </a:r>
            <a:r>
              <a:rPr lang="fr-FR" sz="1600" b="1" dirty="0" err="1" smtClean="0">
                <a:latin typeface="Courier New" pitchFamily="49" charset="0"/>
                <a:cs typeface="Courier New" pitchFamily="49" charset="0"/>
              </a:rPr>
              <a:t>HttpServletRequest</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request</a:t>
            </a:r>
            <a:r>
              <a:rPr lang="fr-FR" sz="1600" b="1" dirty="0" smtClean="0">
                <a:latin typeface="Courier New" pitchFamily="49" charset="0"/>
                <a:cs typeface="Courier New" pitchFamily="49" charset="0"/>
              </a:rPr>
              <a:t>,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HttpServletResponse</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response</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throws</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ServletException</a:t>
            </a:r>
            <a:r>
              <a:rPr lang="fr-FR" sz="1600" b="1" dirty="0" smtClean="0">
                <a:latin typeface="Courier New" pitchFamily="49" charset="0"/>
                <a:cs typeface="Courier New" pitchFamily="49" charset="0"/>
              </a:rPr>
              <a:t>,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IOException</a:t>
            </a:r>
            <a:r>
              <a:rPr lang="fr-FR" sz="1600" b="1" dirty="0" smtClean="0">
                <a:latin typeface="Courier New" pitchFamily="49" charset="0"/>
                <a:cs typeface="Courier New" pitchFamily="49" charset="0"/>
              </a:rPr>
              <a:t> {</a:t>
            </a:r>
          </a:p>
          <a:p>
            <a:pPr marL="0" indent="0">
              <a:buFontTx/>
              <a:buNone/>
            </a:pP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request.setAttribute</a:t>
            </a:r>
            <a:r>
              <a:rPr lang="fr-FR" sz="1600" b="1" dirty="0" smtClean="0">
                <a:latin typeface="Courier New" pitchFamily="49" charset="0"/>
                <a:cs typeface="Courier New" pitchFamily="49" charset="0"/>
              </a:rPr>
              <a:t>("books", </a:t>
            </a:r>
            <a:r>
              <a:rPr lang="fr-FR" sz="1600" b="1" dirty="0" err="1" smtClean="0">
                <a:solidFill>
                  <a:srgbClr val="FF0000"/>
                </a:solidFill>
                <a:latin typeface="Courier New" pitchFamily="49" charset="0"/>
                <a:cs typeface="Courier New" pitchFamily="49" charset="0"/>
              </a:rPr>
              <a:t>bookRepo.listBooks</a:t>
            </a:r>
            <a:r>
              <a:rPr lang="fr-FR" sz="1600" b="1" dirty="0" smtClean="0">
                <a:solidFill>
                  <a:srgbClr val="FF0000"/>
                </a:solidFill>
                <a:latin typeface="Courier New" pitchFamily="49" charset="0"/>
                <a:cs typeface="Courier New" pitchFamily="49" charset="0"/>
              </a:rPr>
              <a:t>()</a:t>
            </a:r>
            <a:r>
              <a:rPr lang="fr-FR" sz="1600" b="1" dirty="0" smtClean="0">
                <a:latin typeface="Courier New" pitchFamily="49" charset="0"/>
                <a:cs typeface="Courier New" pitchFamily="49" charset="0"/>
              </a:rPr>
              <a:t>);</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 </a:t>
            </a:r>
            <a:r>
              <a:rPr lang="fr-FR" sz="1600" b="1" dirty="0" err="1" smtClean="0">
                <a:latin typeface="Courier New" pitchFamily="49" charset="0"/>
                <a:cs typeface="Courier New" pitchFamily="49" charset="0"/>
              </a:rPr>
              <a:t>Delegate</a:t>
            </a:r>
            <a:r>
              <a:rPr lang="fr-FR" sz="1600" b="1" dirty="0" smtClean="0">
                <a:latin typeface="Courier New" pitchFamily="49" charset="0"/>
                <a:cs typeface="Courier New" pitchFamily="49" charset="0"/>
              </a:rPr>
              <a:t> to the </a:t>
            </a:r>
            <a:r>
              <a:rPr lang="fr-FR" sz="1600" b="1" dirty="0" err="1" smtClean="0">
                <a:latin typeface="Courier New" pitchFamily="49" charset="0"/>
                <a:cs typeface="Courier New" pitchFamily="49" charset="0"/>
              </a:rPr>
              <a:t>view</a:t>
            </a:r>
            <a:r>
              <a:rPr lang="fr-FR" sz="1600" b="1" dirty="0" smtClean="0">
                <a:latin typeface="Courier New" pitchFamily="49" charset="0"/>
                <a:cs typeface="Courier New" pitchFamily="49" charset="0"/>
              </a:rPr>
              <a:t> component, a JSP page</a:t>
            </a:r>
          </a:p>
          <a:p>
            <a:pPr marL="0" indent="0">
              <a:buFontTx/>
              <a:buNone/>
            </a:pP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getServletContext</a:t>
            </a:r>
            <a:r>
              <a:rPr lang="fr-FR" sz="1600" b="1" dirty="0" smtClean="0">
                <a:latin typeface="Courier New" pitchFamily="49" charset="0"/>
                <a:cs typeface="Courier New" pitchFamily="49" charset="0"/>
              </a:rPr>
              <a:t>().</a:t>
            </a:r>
            <a:r>
              <a:rPr lang="fr-FR" sz="1600" b="1" dirty="0" err="1" smtClean="0">
                <a:latin typeface="Courier New" pitchFamily="49" charset="0"/>
                <a:cs typeface="Courier New" pitchFamily="49" charset="0"/>
              </a:rPr>
              <a:t>getRequestDispatcher</a:t>
            </a:r>
            <a:r>
              <a:rPr lang="fr-FR" sz="1600" b="1" dirty="0" smtClean="0">
                <a:latin typeface="Courier New" pitchFamily="49" charset="0"/>
                <a:cs typeface="Courier New" pitchFamily="49" charset="0"/>
              </a:rPr>
              <a:t>("/WEB-INF/pages/book-</a:t>
            </a:r>
            <a:r>
              <a:rPr lang="fr-FR" sz="1600" b="1" dirty="0" err="1" smtClean="0">
                <a:latin typeface="Courier New" pitchFamily="49" charset="0"/>
                <a:cs typeface="Courier New" pitchFamily="49" charset="0"/>
              </a:rPr>
              <a:t>list.jsp</a:t>
            </a:r>
            <a:r>
              <a:rPr lang="fr-FR" sz="1600" b="1" dirty="0" smtClean="0">
                <a:latin typeface="Courier New" pitchFamily="49" charset="0"/>
                <a:cs typeface="Courier New" pitchFamily="49" charset="0"/>
              </a:rPr>
              <a:t>").</a:t>
            </a:r>
            <a:r>
              <a:rPr lang="fr-FR" sz="1600" b="1" dirty="0" err="1" smtClean="0">
                <a:latin typeface="Courier New" pitchFamily="49" charset="0"/>
                <a:cs typeface="Courier New" pitchFamily="49" charset="0"/>
              </a:rPr>
              <a:t>forward</a:t>
            </a:r>
            <a:r>
              <a:rPr lang="fr-FR" sz="1600" b="1" dirty="0" smtClean="0">
                <a:latin typeface="Courier New" pitchFamily="49" charset="0"/>
                <a:cs typeface="Courier New" pitchFamily="49" charset="0"/>
              </a:rPr>
              <a:t>(</a:t>
            </a:r>
            <a:r>
              <a:rPr lang="fr-FR" sz="1600" b="1" dirty="0" err="1" smtClean="0">
                <a:latin typeface="Courier New" pitchFamily="49" charset="0"/>
                <a:cs typeface="Courier New" pitchFamily="49" charset="0"/>
              </a:rPr>
              <a:t>request</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response</a:t>
            </a:r>
            <a:r>
              <a:rPr lang="fr-FR" sz="1600" b="1" dirty="0" smtClean="0">
                <a:latin typeface="Courier New" pitchFamily="49" charset="0"/>
                <a:cs typeface="Courier New" pitchFamily="49" charset="0"/>
              </a:rPr>
              <a:t>);</a:t>
            </a:r>
          </a:p>
          <a:p>
            <a:pPr marL="0" indent="0">
              <a:buFontTx/>
              <a:buNone/>
            </a:pPr>
            <a:r>
              <a:rPr lang="fr-FR" sz="1600" b="1" dirty="0" smtClean="0">
                <a:latin typeface="Courier New" pitchFamily="49" charset="0"/>
                <a:cs typeface="Courier New" pitchFamily="49" charset="0"/>
              </a:rPr>
              <a:t>	</a:t>
            </a:r>
          </a:p>
          <a:p>
            <a:pPr marL="0" indent="0">
              <a:buFontTx/>
              <a:buNone/>
            </a:pPr>
            <a:r>
              <a:rPr lang="fr-FR" sz="1600" b="1" dirty="0" smtClean="0">
                <a:latin typeface="Courier New" pitchFamily="49" charset="0"/>
                <a:cs typeface="Courier New" pitchFamily="49" charset="0"/>
              </a:rPr>
              <a:t>  }</a:t>
            </a:r>
          </a:p>
          <a:p>
            <a:pPr marL="0" indent="0">
              <a:buFontTx/>
              <a:buNone/>
            </a:pPr>
            <a:r>
              <a:rPr lang="fr-FR" sz="1600" b="1" dirty="0" smtClean="0">
                <a:latin typeface="Courier New" pitchFamily="49" charset="0"/>
                <a:cs typeface="Courier New" pitchFamily="49" charset="0"/>
              </a:rPr>
              <a:t>}</a:t>
            </a:r>
          </a:p>
        </p:txBody>
      </p:sp>
    </p:spTree>
    <p:extLst>
      <p:ext uri="{BB962C8B-B14F-4D97-AF65-F5344CB8AC3E}">
        <p14:creationId xmlns:p14="http://schemas.microsoft.com/office/powerpoint/2010/main" val="181483610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Titre 1"/>
          <p:cNvSpPr>
            <a:spLocks noGrp="1"/>
          </p:cNvSpPr>
          <p:nvPr>
            <p:ph type="title"/>
          </p:nvPr>
        </p:nvSpPr>
        <p:spPr/>
        <p:txBody>
          <a:bodyPr/>
          <a:lstStyle/>
          <a:p>
            <a:r>
              <a:rPr lang="fr-FR" sz="2800" dirty="0" smtClean="0"/>
              <a:t>La page JSP qui affiche les livres</a:t>
            </a:r>
            <a:endParaRPr lang="fr-FR" sz="2800" dirty="0" smtClean="0"/>
          </a:p>
        </p:txBody>
      </p:sp>
      <p:sp>
        <p:nvSpPr>
          <p:cNvPr id="335875" name="Espace réservé du contenu 2"/>
          <p:cNvSpPr>
            <a:spLocks noGrp="1"/>
          </p:cNvSpPr>
          <p:nvPr>
            <p:ph idx="1"/>
          </p:nvPr>
        </p:nvSpPr>
        <p:spPr>
          <a:xfrm>
            <a:off x="333622" y="836712"/>
            <a:ext cx="9278938" cy="5251450"/>
          </a:xfrm>
        </p:spPr>
        <p:txBody>
          <a:bodyPr/>
          <a:lstStyle/>
          <a:p>
            <a:pPr marL="0" indent="0">
              <a:buFontTx/>
              <a:buNone/>
            </a:pPr>
            <a:r>
              <a:rPr lang="fr-FR" sz="1400" b="1" dirty="0" smtClean="0">
                <a:latin typeface="Courier New" pitchFamily="49" charset="0"/>
                <a:cs typeface="Courier New" pitchFamily="49" charset="0"/>
              </a:rPr>
              <a:t>…</a:t>
            </a:r>
          </a:p>
          <a:p>
            <a:pPr marL="0" indent="0">
              <a:buFontTx/>
              <a:buNone/>
            </a:pPr>
            <a:r>
              <a:rPr lang="fr-FR" sz="1400" b="1" dirty="0" smtClean="0">
                <a:latin typeface="Courier New" pitchFamily="49" charset="0"/>
                <a:cs typeface="Courier New" pitchFamily="49" charset="0"/>
              </a:rPr>
              <a:t>&lt;table&gt;</a:t>
            </a:r>
          </a:p>
          <a:p>
            <a:pPr marL="0" indent="0">
              <a:buFontTx/>
              <a:buNone/>
            </a:pPr>
            <a:r>
              <a:rPr lang="fr-FR" sz="1400" b="1" dirty="0" smtClean="0">
                <a:latin typeface="Courier New" pitchFamily="49" charset="0"/>
                <a:cs typeface="Courier New" pitchFamily="49" charset="0"/>
              </a:rPr>
              <a:t>  …</a:t>
            </a:r>
          </a:p>
          <a:p>
            <a:pPr marL="0" indent="0">
              <a:buFontTx/>
              <a:buNone/>
            </a:pPr>
            <a:r>
              <a:rPr lang="fr-FR" sz="1400" b="1" dirty="0" smtClean="0">
                <a:latin typeface="Courier New" pitchFamily="49" charset="0"/>
                <a:cs typeface="Courier New" pitchFamily="49" charset="0"/>
              </a:rPr>
              <a:t>  &lt;</a:t>
            </a:r>
            <a:r>
              <a:rPr lang="fr-FR" sz="1400" b="1" dirty="0" err="1" smtClean="0">
                <a:latin typeface="Courier New" pitchFamily="49" charset="0"/>
                <a:cs typeface="Courier New" pitchFamily="49" charset="0"/>
              </a:rPr>
              <a:t>c:forEach</a:t>
            </a:r>
            <a:r>
              <a:rPr lang="fr-FR" sz="1400" b="1" dirty="0" smtClean="0">
                <a:latin typeface="Courier New" pitchFamily="49" charset="0"/>
                <a:cs typeface="Courier New" pitchFamily="49" charset="0"/>
              </a:rPr>
              <a:t> var="book" items="</a:t>
            </a:r>
            <a:r>
              <a:rPr lang="fr-FR" sz="1400" b="1" dirty="0" smtClean="0">
                <a:solidFill>
                  <a:srgbClr val="FF0000"/>
                </a:solidFill>
                <a:latin typeface="Courier New" pitchFamily="49" charset="0"/>
                <a:cs typeface="Courier New" pitchFamily="49" charset="0"/>
              </a:rPr>
              <a:t>${books}</a:t>
            </a:r>
            <a:r>
              <a:rPr lang="fr-FR" sz="1400" b="1" dirty="0" smtClean="0">
                <a:latin typeface="Courier New" pitchFamily="49" charset="0"/>
                <a:cs typeface="Courier New" pitchFamily="49" charset="0"/>
              </a:rPr>
              <a:t>"&gt;</a:t>
            </a:r>
          </a:p>
          <a:p>
            <a:pPr marL="0" indent="0">
              <a:buFontTx/>
              <a:buNone/>
            </a:pPr>
            <a:r>
              <a:rPr lang="fr-FR" sz="1400" b="1" dirty="0" smtClean="0">
                <a:latin typeface="Courier New" pitchFamily="49" charset="0"/>
                <a:cs typeface="Courier New" pitchFamily="49" charset="0"/>
              </a:rPr>
              <a:t>    &lt;tr&gt;</a:t>
            </a:r>
          </a:p>
          <a:p>
            <a:pPr marL="0" indent="0">
              <a:buFontTx/>
              <a:buNone/>
            </a:pPr>
            <a:r>
              <a:rPr lang="fr-FR" sz="1400" b="1" dirty="0" smtClean="0">
                <a:latin typeface="Courier New" pitchFamily="49" charset="0"/>
                <a:cs typeface="Courier New" pitchFamily="49" charset="0"/>
              </a:rPr>
              <a:t>      &lt;td&gt;&lt;a </a:t>
            </a:r>
            <a:r>
              <a:rPr lang="fr-FR" sz="1400" b="1" dirty="0" err="1" smtClean="0">
                <a:latin typeface="Courier New" pitchFamily="49" charset="0"/>
                <a:cs typeface="Courier New" pitchFamily="49" charset="0"/>
              </a:rPr>
              <a:t>href</a:t>
            </a:r>
            <a:r>
              <a:rPr lang="fr-FR" sz="1400" b="1" dirty="0" smtClean="0">
                <a:latin typeface="Courier New" pitchFamily="49" charset="0"/>
                <a:cs typeface="Courier New" pitchFamily="49" charset="0"/>
              </a:rPr>
              <a:t>="${</a:t>
            </a:r>
            <a:r>
              <a:rPr lang="fr-FR" sz="1400" b="1" dirty="0" err="1" smtClean="0">
                <a:latin typeface="Courier New" pitchFamily="49" charset="0"/>
                <a:cs typeface="Courier New" pitchFamily="49" charset="0"/>
              </a:rPr>
              <a:t>pageContext.request.contextPath</a:t>
            </a:r>
            <a:r>
              <a:rPr lang="fr-FR" sz="1400" b="1" dirty="0" smtClean="0">
                <a:latin typeface="Courier New" pitchFamily="49" charset="0"/>
                <a:cs typeface="Courier New" pitchFamily="49" charset="0"/>
              </a:rPr>
              <a:t>}/</a:t>
            </a:r>
            <a:r>
              <a:rPr lang="fr-FR" sz="1400" b="1" dirty="0" err="1" smtClean="0">
                <a:latin typeface="Courier New" pitchFamily="49" charset="0"/>
                <a:cs typeface="Courier New" pitchFamily="49" charset="0"/>
              </a:rPr>
              <a:t>book?id</a:t>
            </a:r>
            <a:r>
              <a:rPr lang="fr-FR" sz="1400" b="1" dirty="0" smtClean="0">
                <a:latin typeface="Courier New" pitchFamily="49" charset="0"/>
                <a:cs typeface="Courier New" pitchFamily="49" charset="0"/>
              </a:rPr>
              <a:t>=</a:t>
            </a:r>
            <a:r>
              <a:rPr lang="fr-FR" sz="1400" b="1" dirty="0" smtClean="0">
                <a:solidFill>
                  <a:srgbClr val="FF0000"/>
                </a:solidFill>
                <a:latin typeface="Courier New" pitchFamily="49" charset="0"/>
                <a:cs typeface="Courier New" pitchFamily="49" charset="0"/>
              </a:rPr>
              <a:t>${book.id</a:t>
            </a:r>
            <a:r>
              <a:rPr lang="fr-FR" sz="1400" b="1" dirty="0" smtClean="0">
                <a:solidFill>
                  <a:srgbClr val="FF0000"/>
                </a:solidFill>
                <a:latin typeface="Courier New" pitchFamily="49" charset="0"/>
                <a:cs typeface="Courier New" pitchFamily="49" charset="0"/>
              </a:rPr>
              <a:t>}</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book.title</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smtClean="0">
                <a:latin typeface="Courier New" pitchFamily="49" charset="0"/>
                <a:cs typeface="Courier New" pitchFamily="49" charset="0"/>
              </a:rPr>
              <a:t>a&gt;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&lt;/td&gt;</a:t>
            </a:r>
          </a:p>
          <a:p>
            <a:pPr marL="0" indent="0">
              <a:buFontTx/>
              <a:buNone/>
            </a:pPr>
            <a:r>
              <a:rPr lang="fr-FR" sz="1400" b="1" dirty="0" smtClean="0">
                <a:latin typeface="Courier New" pitchFamily="49" charset="0"/>
                <a:cs typeface="Courier New" pitchFamily="49" charset="0"/>
              </a:rPr>
              <a:t>      &lt;td&gt;</a:t>
            </a:r>
            <a:r>
              <a:rPr lang="fr-FR" sz="1400" b="1" dirty="0" smtClean="0">
                <a:solidFill>
                  <a:srgbClr val="FF0000"/>
                </a:solidFill>
                <a:latin typeface="Courier New" pitchFamily="49" charset="0"/>
                <a:cs typeface="Courier New" pitchFamily="49" charset="0"/>
              </a:rPr>
              <a:t>${</a:t>
            </a:r>
            <a:r>
              <a:rPr lang="fr-FR" sz="1400" b="1" dirty="0" err="1" smtClean="0">
                <a:solidFill>
                  <a:srgbClr val="FF0000"/>
                </a:solidFill>
                <a:latin typeface="Courier New" pitchFamily="49" charset="0"/>
                <a:cs typeface="Courier New" pitchFamily="49" charset="0"/>
              </a:rPr>
              <a:t>book.description</a:t>
            </a:r>
            <a:r>
              <a:rPr lang="fr-FR" sz="1400" b="1" dirty="0" smtClean="0">
                <a:solidFill>
                  <a:srgbClr val="FF0000"/>
                </a:solidFill>
                <a:latin typeface="Courier New" pitchFamily="49" charset="0"/>
                <a:cs typeface="Courier New" pitchFamily="49" charset="0"/>
              </a:rPr>
              <a:t>}</a:t>
            </a:r>
            <a:r>
              <a:rPr lang="fr-FR" sz="1400" b="1" dirty="0" smtClean="0">
                <a:latin typeface="Courier New" pitchFamily="49" charset="0"/>
                <a:cs typeface="Courier New" pitchFamily="49" charset="0"/>
              </a:rPr>
              <a:t>&lt;/td&gt;</a:t>
            </a:r>
          </a:p>
          <a:p>
            <a:pPr marL="0" indent="0">
              <a:buFontTx/>
              <a:buNone/>
            </a:pPr>
            <a:r>
              <a:rPr lang="fr-FR" sz="1400" b="1" dirty="0" smtClean="0">
                <a:latin typeface="Courier New" pitchFamily="49" charset="0"/>
                <a:cs typeface="Courier New" pitchFamily="49" charset="0"/>
              </a:rPr>
              <a:t>      &lt;td&gt;</a:t>
            </a:r>
            <a:r>
              <a:rPr lang="fr-FR" sz="1400" b="1" dirty="0" smtClean="0">
                <a:solidFill>
                  <a:srgbClr val="FF0000"/>
                </a:solidFill>
                <a:latin typeface="Courier New" pitchFamily="49" charset="0"/>
                <a:cs typeface="Courier New" pitchFamily="49" charset="0"/>
              </a:rPr>
              <a:t>${</a:t>
            </a:r>
            <a:r>
              <a:rPr lang="fr-FR" sz="1400" b="1" dirty="0" err="1" smtClean="0">
                <a:solidFill>
                  <a:srgbClr val="FF0000"/>
                </a:solidFill>
                <a:latin typeface="Courier New" pitchFamily="49" charset="0"/>
                <a:cs typeface="Courier New" pitchFamily="49" charset="0"/>
              </a:rPr>
              <a:t>book.price</a:t>
            </a:r>
            <a:r>
              <a:rPr lang="fr-FR" sz="1400" b="1" dirty="0" smtClean="0">
                <a:solidFill>
                  <a:srgbClr val="FF0000"/>
                </a:solidFill>
                <a:latin typeface="Courier New" pitchFamily="49" charset="0"/>
                <a:cs typeface="Courier New" pitchFamily="49" charset="0"/>
              </a:rPr>
              <a:t>}</a:t>
            </a:r>
            <a:r>
              <a:rPr lang="fr-FR" sz="1400" b="1" dirty="0" smtClean="0">
                <a:latin typeface="Courier New" pitchFamily="49" charset="0"/>
                <a:cs typeface="Courier New" pitchFamily="49" charset="0"/>
              </a:rPr>
              <a:t>&lt;/td&gt;</a:t>
            </a:r>
          </a:p>
          <a:p>
            <a:pPr marL="0" indent="0">
              <a:buFontTx/>
              <a:buNone/>
            </a:pPr>
            <a:r>
              <a:rPr lang="fr-FR" sz="1400" b="1" dirty="0" smtClean="0">
                <a:latin typeface="Courier New" pitchFamily="49" charset="0"/>
                <a:cs typeface="Courier New" pitchFamily="49" charset="0"/>
              </a:rPr>
              <a:t>      &lt;td&gt;</a:t>
            </a:r>
            <a:r>
              <a:rPr lang="fr-FR" sz="1400" b="1" dirty="0" smtClean="0">
                <a:solidFill>
                  <a:srgbClr val="FF0000"/>
                </a:solidFill>
                <a:latin typeface="Courier New" pitchFamily="49" charset="0"/>
                <a:cs typeface="Courier New" pitchFamily="49" charset="0"/>
              </a:rPr>
              <a:t>${</a:t>
            </a:r>
            <a:r>
              <a:rPr lang="fr-FR" sz="1400" b="1" dirty="0" err="1" smtClean="0">
                <a:solidFill>
                  <a:srgbClr val="FF0000"/>
                </a:solidFill>
                <a:latin typeface="Courier New" pitchFamily="49" charset="0"/>
                <a:cs typeface="Courier New" pitchFamily="49" charset="0"/>
              </a:rPr>
              <a:t>book.pubDate</a:t>
            </a:r>
            <a:r>
              <a:rPr lang="fr-FR" sz="1400" b="1" dirty="0" smtClean="0">
                <a:solidFill>
                  <a:srgbClr val="FF0000"/>
                </a:solidFill>
                <a:latin typeface="Courier New" pitchFamily="49" charset="0"/>
                <a:cs typeface="Courier New" pitchFamily="49" charset="0"/>
              </a:rPr>
              <a:t>}</a:t>
            </a:r>
            <a:r>
              <a:rPr lang="fr-FR" sz="1400" b="1" dirty="0" smtClean="0">
                <a:latin typeface="Courier New" pitchFamily="49" charset="0"/>
                <a:cs typeface="Courier New" pitchFamily="49" charset="0"/>
              </a:rPr>
              <a:t>&lt;/td&gt;</a:t>
            </a:r>
          </a:p>
          <a:p>
            <a:pPr marL="0" indent="0">
              <a:buFontTx/>
              <a:buNone/>
            </a:pPr>
            <a:r>
              <a:rPr lang="fr-FR" sz="1400" b="1" dirty="0" smtClean="0">
                <a:latin typeface="Courier New" pitchFamily="49" charset="0"/>
                <a:cs typeface="Courier New" pitchFamily="49" charset="0"/>
              </a:rPr>
              <a:t>    &lt;/tr&gt;</a:t>
            </a:r>
          </a:p>
          <a:p>
            <a:pPr marL="0" indent="0">
              <a:buFontTx/>
              <a:buNone/>
            </a:pPr>
            <a:r>
              <a:rPr lang="fr-FR" sz="1400" b="1" dirty="0" smtClean="0">
                <a:latin typeface="Courier New" pitchFamily="49" charset="0"/>
                <a:cs typeface="Courier New" pitchFamily="49" charset="0"/>
              </a:rPr>
              <a:t>  &lt;/</a:t>
            </a:r>
            <a:r>
              <a:rPr lang="fr-FR" sz="1400" b="1" dirty="0" err="1" smtClean="0">
                <a:latin typeface="Courier New" pitchFamily="49" charset="0"/>
                <a:cs typeface="Courier New" pitchFamily="49" charset="0"/>
              </a:rPr>
              <a:t>c:forEach</a:t>
            </a:r>
            <a:r>
              <a:rPr lang="fr-FR" sz="1400" b="1" dirty="0" smtClean="0">
                <a:latin typeface="Courier New" pitchFamily="49" charset="0"/>
                <a:cs typeface="Courier New" pitchFamily="49" charset="0"/>
              </a:rPr>
              <a:t>&gt;</a:t>
            </a:r>
          </a:p>
          <a:p>
            <a:pPr marL="0" indent="0">
              <a:buFontTx/>
              <a:buNone/>
            </a:pPr>
            <a:r>
              <a:rPr lang="fr-FR" sz="1400" b="1" dirty="0" smtClean="0">
                <a:latin typeface="Courier New" pitchFamily="49" charset="0"/>
                <a:cs typeface="Courier New" pitchFamily="49" charset="0"/>
              </a:rPr>
              <a:t>&lt;/table&gt;</a:t>
            </a:r>
          </a:p>
          <a:p>
            <a:pPr marL="0" indent="0">
              <a:buFontTx/>
              <a:buNone/>
            </a:pPr>
            <a:endParaRPr lang="fr-FR" sz="1400" b="1" dirty="0" smtClean="0">
              <a:latin typeface="Courier New" pitchFamily="49" charset="0"/>
              <a:cs typeface="Courier New" pitchFamily="49" charset="0"/>
            </a:endParaRPr>
          </a:p>
          <a:p>
            <a:pPr marL="0" indent="0">
              <a:buFontTx/>
              <a:buNone/>
            </a:pPr>
            <a:r>
              <a:rPr lang="fr-FR" sz="1400" b="1" dirty="0" smtClean="0">
                <a:latin typeface="Courier New" pitchFamily="49" charset="0"/>
                <a:cs typeface="Courier New" pitchFamily="49" charset="0"/>
              </a:rPr>
              <a:t>&lt;/body&gt;</a:t>
            </a:r>
          </a:p>
          <a:p>
            <a:pPr marL="0" indent="0">
              <a:buFontTx/>
              <a:buNone/>
            </a:pPr>
            <a:r>
              <a:rPr lang="fr-FR" sz="1400" b="1" dirty="0" smtClean="0">
                <a:latin typeface="Courier New" pitchFamily="49" charset="0"/>
                <a:cs typeface="Courier New" pitchFamily="49" charset="0"/>
              </a:rPr>
              <a:t>&lt;/html&gt;</a:t>
            </a:r>
          </a:p>
        </p:txBody>
      </p:sp>
    </p:spTree>
    <p:extLst>
      <p:ext uri="{BB962C8B-B14F-4D97-AF65-F5344CB8AC3E}">
        <p14:creationId xmlns:p14="http://schemas.microsoft.com/office/powerpoint/2010/main" val="31641898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Titre 1"/>
          <p:cNvSpPr>
            <a:spLocks noGrp="1"/>
          </p:cNvSpPr>
          <p:nvPr>
            <p:ph type="title"/>
          </p:nvPr>
        </p:nvSpPr>
        <p:spPr/>
        <p:txBody>
          <a:bodyPr/>
          <a:lstStyle/>
          <a:p>
            <a:r>
              <a:rPr lang="fr-FR" sz="2400" dirty="0" smtClean="0"/>
              <a:t>Example2: </a:t>
            </a:r>
            <a:r>
              <a:rPr lang="fr-FR" sz="2400" dirty="0" smtClean="0"/>
              <a:t>idem, mais avec deux implémentations différentes du gestionnaire de livres</a:t>
            </a:r>
            <a:endParaRPr lang="fr-FR" sz="2400" dirty="0" smtClean="0"/>
          </a:p>
        </p:txBody>
      </p:sp>
      <p:sp>
        <p:nvSpPr>
          <p:cNvPr id="3" name="Espace réservé du contenu 2"/>
          <p:cNvSpPr>
            <a:spLocks noGrp="1"/>
          </p:cNvSpPr>
          <p:nvPr>
            <p:ph idx="1"/>
          </p:nvPr>
        </p:nvSpPr>
        <p:spPr>
          <a:xfrm>
            <a:off x="611560" y="980728"/>
            <a:ext cx="8997950" cy="5251450"/>
          </a:xfrm>
        </p:spPr>
        <p:txBody>
          <a:bodyPr/>
          <a:lstStyle/>
          <a:p>
            <a:pPr marL="0" indent="0">
              <a:buFontTx/>
              <a:buNone/>
              <a:defRPr/>
            </a:pPr>
            <a:r>
              <a:rPr lang="fr-FR" sz="1800" b="1" dirty="0" smtClean="0">
                <a:latin typeface="+mj-lt"/>
                <a:cs typeface="Courier New" pitchFamily="49" charset="0"/>
              </a:rPr>
              <a:t>JDBC.java file:</a:t>
            </a:r>
          </a:p>
          <a:p>
            <a:pPr marL="0" indent="0">
              <a:buFontTx/>
              <a:buNone/>
              <a:defRPr/>
            </a:pPr>
            <a:endParaRPr lang="fr-FR" sz="1800" b="1" dirty="0" smtClean="0">
              <a:latin typeface="Courier New" pitchFamily="49" charset="0"/>
              <a:cs typeface="Courier New" pitchFamily="49" charset="0"/>
            </a:endParaRPr>
          </a:p>
          <a:p>
            <a:pPr marL="0" indent="0">
              <a:buFontTx/>
              <a:buNone/>
              <a:defRPr/>
            </a:pPr>
            <a:r>
              <a:rPr lang="fr-FR" sz="1800" b="1" dirty="0" smtClean="0">
                <a:latin typeface="Courier New" pitchFamily="49" charset="0"/>
                <a:cs typeface="Courier New" pitchFamily="49" charset="0"/>
              </a:rPr>
              <a:t>import </a:t>
            </a:r>
            <a:r>
              <a:rPr lang="fr-FR" sz="1800" b="1" dirty="0" err="1" smtClean="0">
                <a:latin typeface="Courier New" pitchFamily="49" charset="0"/>
                <a:cs typeface="Courier New" pitchFamily="49" charset="0"/>
              </a:rPr>
              <a:t>java.lang.annotation.Retention</a:t>
            </a:r>
            <a:r>
              <a:rPr lang="fr-FR" sz="1800" b="1" dirty="0" smtClean="0">
                <a:latin typeface="Courier New" pitchFamily="49" charset="0"/>
                <a:cs typeface="Courier New" pitchFamily="49" charset="0"/>
              </a:rPr>
              <a:t>;</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import </a:t>
            </a:r>
            <a:r>
              <a:rPr lang="fr-FR" sz="1800" b="1" dirty="0" err="1" smtClean="0">
                <a:latin typeface="Courier New" pitchFamily="49" charset="0"/>
                <a:cs typeface="Courier New" pitchFamily="49" charset="0"/>
              </a:rPr>
              <a:t>java.lang.annotation.Target</a:t>
            </a:r>
            <a:r>
              <a:rPr lang="fr-FR" sz="1800" b="1" dirty="0" smtClean="0">
                <a:latin typeface="Courier New" pitchFamily="49" charset="0"/>
                <a:cs typeface="Courier New" pitchFamily="49" charset="0"/>
              </a:rPr>
              <a:t>;</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import </a:t>
            </a:r>
            <a:r>
              <a:rPr lang="fr-FR" sz="1800" b="1" dirty="0" err="1" smtClean="0">
                <a:latin typeface="Courier New" pitchFamily="49" charset="0"/>
                <a:cs typeface="Courier New" pitchFamily="49" charset="0"/>
              </a:rPr>
              <a:t>static</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java.lang.annotation.ElementType</a:t>
            </a:r>
            <a:r>
              <a:rPr lang="fr-FR" sz="1800" b="1" dirty="0" smtClean="0">
                <a:latin typeface="Courier New" pitchFamily="49" charset="0"/>
                <a:cs typeface="Courier New" pitchFamily="49" charset="0"/>
              </a:rPr>
              <a:t>.*;</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import </a:t>
            </a:r>
            <a:r>
              <a:rPr lang="fr-FR" sz="1800" b="1" dirty="0" err="1" smtClean="0">
                <a:latin typeface="Courier New" pitchFamily="49" charset="0"/>
                <a:cs typeface="Courier New" pitchFamily="49" charset="0"/>
              </a:rPr>
              <a:t>static</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java.lang.annotation.RetentionPolicy</a:t>
            </a:r>
            <a:r>
              <a:rPr lang="fr-FR" sz="1800" b="1" dirty="0" smtClean="0">
                <a:latin typeface="Courier New" pitchFamily="49" charset="0"/>
                <a:cs typeface="Courier New" pitchFamily="49" charset="0"/>
              </a:rPr>
              <a:t>.*;</a:t>
            </a:r>
            <a:endParaRPr lang="fr-FR" sz="1800" b="1" dirty="0" smtClean="0">
              <a:latin typeface="Courier New" pitchFamily="49" charset="0"/>
              <a:cs typeface="Courier New" pitchFamily="49" charset="0"/>
            </a:endParaRPr>
          </a:p>
          <a:p>
            <a:pPr marL="0" indent="0">
              <a:buFontTx/>
              <a:buNone/>
              <a:defRPr/>
            </a:pPr>
            <a:r>
              <a:rPr lang="fr-FR" sz="1800" b="1" dirty="0" smtClean="0">
                <a:latin typeface="Courier New" pitchFamily="49" charset="0"/>
                <a:cs typeface="Courier New" pitchFamily="49" charset="0"/>
              </a:rPr>
              <a:t>import </a:t>
            </a:r>
            <a:r>
              <a:rPr lang="fr-FR" sz="1800" b="1" dirty="0" err="1" smtClean="0">
                <a:latin typeface="Courier New" pitchFamily="49" charset="0"/>
                <a:cs typeface="Courier New" pitchFamily="49" charset="0"/>
              </a:rPr>
              <a:t>javax.inject.Qualifier</a:t>
            </a:r>
            <a:r>
              <a:rPr lang="fr-FR" sz="1800" b="1" dirty="0" smtClean="0">
                <a:latin typeface="Courier New" pitchFamily="49" charset="0"/>
                <a:cs typeface="Courier New" pitchFamily="49" charset="0"/>
              </a:rPr>
              <a:t>;</a:t>
            </a:r>
            <a:endParaRPr lang="fr-FR" sz="1800" b="1" dirty="0" smtClean="0">
              <a:latin typeface="Courier New" pitchFamily="49" charset="0"/>
              <a:cs typeface="Courier New" pitchFamily="49" charset="0"/>
            </a:endParaRPr>
          </a:p>
          <a:p>
            <a:pPr marL="0" indent="0">
              <a:buFontTx/>
              <a:buNone/>
              <a:defRPr/>
            </a:pPr>
            <a:r>
              <a:rPr lang="fr-FR" sz="1800" b="1" dirty="0" smtClean="0">
                <a:solidFill>
                  <a:srgbClr val="FF0000"/>
                </a:solidFill>
                <a:latin typeface="Courier New" pitchFamily="49" charset="0"/>
                <a:cs typeface="Courier New" pitchFamily="49" charset="0"/>
              </a:rPr>
              <a:t>@Qualifier </a:t>
            </a:r>
            <a:r>
              <a:rPr lang="fr-FR" sz="1800" b="1" dirty="0" smtClean="0">
                <a:latin typeface="Courier New" pitchFamily="49" charset="0"/>
                <a:cs typeface="Courier New" pitchFamily="49" charset="0"/>
              </a:rPr>
              <a:t>@</a:t>
            </a:r>
            <a:r>
              <a:rPr lang="fr-FR" sz="1800" b="1" dirty="0" err="1" smtClean="0">
                <a:latin typeface="Courier New" pitchFamily="49" charset="0"/>
                <a:cs typeface="Courier New" pitchFamily="49" charset="0"/>
              </a:rPr>
              <a:t>Retention</a:t>
            </a:r>
            <a:r>
              <a:rPr lang="fr-FR" sz="1800" b="1" dirty="0" smtClean="0">
                <a:latin typeface="Courier New" pitchFamily="49" charset="0"/>
                <a:cs typeface="Courier New" pitchFamily="49" charset="0"/>
              </a:rPr>
              <a:t>(RUNTIME) @Target({TYPE, METHOD, FIELD, PARAMETER})</a:t>
            </a:r>
          </a:p>
          <a:p>
            <a:pPr marL="0" indent="0">
              <a:buFontTx/>
              <a:buNone/>
              <a:defRPr/>
            </a:pPr>
            <a:r>
              <a:rPr lang="fr-FR" sz="1800" b="1" dirty="0" smtClean="0">
                <a:latin typeface="Courier New" pitchFamily="49" charset="0"/>
                <a:cs typeface="Courier New" pitchFamily="49" charset="0"/>
              </a:rPr>
              <a:t>public @interface </a:t>
            </a:r>
            <a:r>
              <a:rPr lang="fr-FR" sz="1800" b="1" dirty="0" smtClean="0">
                <a:solidFill>
                  <a:srgbClr val="0070C0"/>
                </a:solidFill>
                <a:latin typeface="Courier New" pitchFamily="49" charset="0"/>
                <a:cs typeface="Courier New" pitchFamily="49" charset="0"/>
              </a:rPr>
              <a:t>JDBC</a:t>
            </a:r>
            <a:r>
              <a:rPr lang="fr-FR" sz="1800" b="1" dirty="0" smtClean="0">
                <a:latin typeface="Courier New" pitchFamily="49" charset="0"/>
                <a:cs typeface="Courier New" pitchFamily="49" charset="0"/>
              </a:rPr>
              <a:t> { </a:t>
            </a:r>
          </a:p>
          <a:p>
            <a:pPr marL="0" indent="0">
              <a:buFontTx/>
              <a:buNone/>
              <a:defRPr/>
            </a:pPr>
            <a:r>
              <a:rPr lang="fr-FR" sz="1800" b="1" dirty="0" smtClean="0">
                <a:latin typeface="Courier New" pitchFamily="49" charset="0"/>
                <a:cs typeface="Courier New" pitchFamily="49" charset="0"/>
              </a:rPr>
              <a:t>}</a:t>
            </a:r>
            <a:endParaRPr lang="fr-FR" sz="1800" b="1" dirty="0">
              <a:latin typeface="Courier New" pitchFamily="49" charset="0"/>
              <a:cs typeface="Courier New" pitchFamily="49" charset="0"/>
            </a:endParaRPr>
          </a:p>
          <a:p>
            <a:pPr marL="0" indent="0">
              <a:buFontTx/>
              <a:buNone/>
              <a:defRPr/>
            </a:pPr>
            <a:r>
              <a:rPr lang="fr-FR" sz="1800" b="1" dirty="0" smtClean="0">
                <a:latin typeface="Courier New" pitchFamily="49" charset="0"/>
                <a:cs typeface="Courier New" pitchFamily="49" charset="0"/>
              </a:rPr>
              <a:t>// JDBC </a:t>
            </a:r>
            <a:r>
              <a:rPr lang="fr-FR" sz="1800" b="1" dirty="0" err="1" smtClean="0">
                <a:latin typeface="Courier New" pitchFamily="49" charset="0"/>
                <a:cs typeface="Courier New" pitchFamily="49" charset="0"/>
              </a:rPr>
              <a:t>here</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is</a:t>
            </a:r>
            <a:r>
              <a:rPr lang="fr-FR" sz="1800" b="1" dirty="0" smtClean="0">
                <a:latin typeface="Courier New" pitchFamily="49" charset="0"/>
                <a:cs typeface="Courier New" pitchFamily="49" charset="0"/>
              </a:rPr>
              <a:t> the « user </a:t>
            </a:r>
            <a:r>
              <a:rPr lang="fr-FR" sz="1800" b="1" dirty="0" err="1" smtClean="0">
                <a:latin typeface="Courier New" pitchFamily="49" charset="0"/>
                <a:cs typeface="Courier New" pitchFamily="49" charset="0"/>
              </a:rPr>
              <a:t>friendly</a:t>
            </a:r>
            <a:r>
              <a:rPr lang="fr-FR" sz="1800" b="1" dirty="0" smtClean="0">
                <a:latin typeface="Courier New" pitchFamily="49" charset="0"/>
                <a:cs typeface="Courier New" pitchFamily="49" charset="0"/>
              </a:rPr>
              <a:t> label </a:t>
            </a:r>
            <a:r>
              <a:rPr lang="fr-FR" sz="1800" b="1" dirty="0" err="1" smtClean="0">
                <a:latin typeface="Courier New" pitchFamily="49" charset="0"/>
                <a:cs typeface="Courier New" pitchFamily="49" charset="0"/>
              </a:rPr>
              <a:t>we</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just</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defined</a:t>
            </a:r>
            <a:r>
              <a:rPr lang="fr-FR" sz="1800" b="1" dirty="0" smtClean="0">
                <a:latin typeface="Courier New" pitchFamily="49" charset="0"/>
                <a:cs typeface="Courier New" pitchFamily="49" charset="0"/>
              </a:rPr>
              <a:t> !</a:t>
            </a:r>
            <a:endParaRPr lang="fr-FR" sz="1800" b="1" dirty="0">
              <a:latin typeface="Courier New" pitchFamily="49" charset="0"/>
              <a:cs typeface="Courier New" pitchFamily="49" charset="0"/>
            </a:endParaRPr>
          </a:p>
        </p:txBody>
      </p:sp>
    </p:spTree>
    <p:extLst>
      <p:ext uri="{BB962C8B-B14F-4D97-AF65-F5344CB8AC3E}">
        <p14:creationId xmlns:p14="http://schemas.microsoft.com/office/powerpoint/2010/main" val="174199386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Titre 1"/>
          <p:cNvSpPr>
            <a:spLocks noGrp="1"/>
          </p:cNvSpPr>
          <p:nvPr>
            <p:ph type="title"/>
          </p:nvPr>
        </p:nvSpPr>
        <p:spPr/>
        <p:txBody>
          <a:bodyPr/>
          <a:lstStyle/>
          <a:p>
            <a:r>
              <a:rPr lang="fr-FR" sz="2400" dirty="0" smtClean="0"/>
              <a:t>Example2 : suite…</a:t>
            </a:r>
            <a:endParaRPr lang="fr-FR" sz="2400" dirty="0" smtClean="0"/>
          </a:p>
        </p:txBody>
      </p:sp>
      <p:sp>
        <p:nvSpPr>
          <p:cNvPr id="3" name="Espace réservé du contenu 2"/>
          <p:cNvSpPr>
            <a:spLocks noGrp="1"/>
          </p:cNvSpPr>
          <p:nvPr>
            <p:ph idx="1"/>
          </p:nvPr>
        </p:nvSpPr>
        <p:spPr>
          <a:xfrm>
            <a:off x="539552" y="908720"/>
            <a:ext cx="8997950" cy="5251450"/>
          </a:xfrm>
        </p:spPr>
        <p:txBody>
          <a:bodyPr/>
          <a:lstStyle/>
          <a:p>
            <a:pPr marL="0" indent="0">
              <a:buFontTx/>
              <a:buNone/>
              <a:defRPr/>
            </a:pPr>
            <a:r>
              <a:rPr lang="fr-FR" sz="1800" b="1" dirty="0" smtClean="0">
                <a:latin typeface="+mj-lt"/>
                <a:cs typeface="Courier New" pitchFamily="49" charset="0"/>
              </a:rPr>
              <a:t>InMemory.java file</a:t>
            </a:r>
            <a:r>
              <a:rPr lang="fr-FR" sz="1800" b="1" dirty="0" smtClean="0">
                <a:latin typeface="+mj-lt"/>
                <a:cs typeface="Courier New" pitchFamily="49" charset="0"/>
              </a:rPr>
              <a:t>:</a:t>
            </a:r>
            <a:endParaRPr lang="fr-FR" sz="1800" b="1" dirty="0" smtClean="0">
              <a:latin typeface="Courier New" pitchFamily="49" charset="0"/>
              <a:cs typeface="Courier New" pitchFamily="49" charset="0"/>
            </a:endParaRPr>
          </a:p>
          <a:p>
            <a:pPr marL="0" indent="0">
              <a:buFontTx/>
              <a:buNone/>
              <a:defRPr/>
            </a:pPr>
            <a:r>
              <a:rPr lang="fr-FR" sz="1800" b="1" dirty="0" smtClean="0">
                <a:latin typeface="Courier New" pitchFamily="49" charset="0"/>
                <a:cs typeface="Courier New" pitchFamily="49" charset="0"/>
              </a:rPr>
              <a:t>import </a:t>
            </a:r>
            <a:r>
              <a:rPr lang="fr-FR" sz="1800" b="1" dirty="0" err="1" smtClean="0">
                <a:latin typeface="Courier New" pitchFamily="49" charset="0"/>
                <a:cs typeface="Courier New" pitchFamily="49" charset="0"/>
              </a:rPr>
              <a:t>java.lang.annotation.Retention</a:t>
            </a:r>
            <a:r>
              <a:rPr lang="fr-FR" sz="1800" b="1" dirty="0" smtClean="0">
                <a:latin typeface="Courier New" pitchFamily="49" charset="0"/>
                <a:cs typeface="Courier New" pitchFamily="49" charset="0"/>
              </a:rPr>
              <a:t>;</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import </a:t>
            </a:r>
            <a:r>
              <a:rPr lang="fr-FR" sz="1800" b="1" dirty="0" err="1" smtClean="0">
                <a:latin typeface="Courier New" pitchFamily="49" charset="0"/>
                <a:cs typeface="Courier New" pitchFamily="49" charset="0"/>
              </a:rPr>
              <a:t>java.lang.annotation.Target</a:t>
            </a:r>
            <a:r>
              <a:rPr lang="fr-FR" sz="1800" b="1" dirty="0" smtClean="0">
                <a:latin typeface="Courier New" pitchFamily="49" charset="0"/>
                <a:cs typeface="Courier New" pitchFamily="49" charset="0"/>
              </a:rPr>
              <a:t>;</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import </a:t>
            </a:r>
            <a:r>
              <a:rPr lang="fr-FR" sz="1800" b="1" dirty="0" err="1" smtClean="0">
                <a:latin typeface="Courier New" pitchFamily="49" charset="0"/>
                <a:cs typeface="Courier New" pitchFamily="49" charset="0"/>
              </a:rPr>
              <a:t>static</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java.lang.annotation.ElementType</a:t>
            </a:r>
            <a:r>
              <a:rPr lang="fr-FR" sz="1800" b="1" dirty="0" smtClean="0">
                <a:latin typeface="Courier New" pitchFamily="49" charset="0"/>
                <a:cs typeface="Courier New" pitchFamily="49" charset="0"/>
              </a:rPr>
              <a:t>.*;</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import </a:t>
            </a:r>
            <a:r>
              <a:rPr lang="fr-FR" sz="1800" b="1" dirty="0" err="1" smtClean="0">
                <a:latin typeface="Courier New" pitchFamily="49" charset="0"/>
                <a:cs typeface="Courier New" pitchFamily="49" charset="0"/>
              </a:rPr>
              <a:t>static</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java.lang.annotation.RetentionPolicy</a:t>
            </a:r>
            <a:r>
              <a:rPr lang="fr-FR" sz="1800" b="1" dirty="0" smtClean="0">
                <a:latin typeface="Courier New" pitchFamily="49" charset="0"/>
                <a:cs typeface="Courier New" pitchFamily="49" charset="0"/>
              </a:rPr>
              <a:t>.*;</a:t>
            </a:r>
            <a:endParaRPr lang="fr-FR" sz="1800" b="1" dirty="0" smtClean="0">
              <a:latin typeface="Courier New" pitchFamily="49" charset="0"/>
              <a:cs typeface="Courier New" pitchFamily="49" charset="0"/>
            </a:endParaRPr>
          </a:p>
          <a:p>
            <a:pPr marL="0" indent="0">
              <a:buFontTx/>
              <a:buNone/>
              <a:defRPr/>
            </a:pPr>
            <a:r>
              <a:rPr lang="fr-FR" sz="1800" b="1" dirty="0" smtClean="0">
                <a:latin typeface="Courier New" pitchFamily="49" charset="0"/>
                <a:cs typeface="Courier New" pitchFamily="49" charset="0"/>
              </a:rPr>
              <a:t>import </a:t>
            </a:r>
            <a:r>
              <a:rPr lang="fr-FR" sz="1800" b="1" dirty="0" err="1" smtClean="0">
                <a:latin typeface="Courier New" pitchFamily="49" charset="0"/>
                <a:cs typeface="Courier New" pitchFamily="49" charset="0"/>
              </a:rPr>
              <a:t>javax.inject.Qualifier</a:t>
            </a:r>
            <a:r>
              <a:rPr lang="fr-FR" sz="1800" b="1" dirty="0" smtClean="0">
                <a:latin typeface="Courier New" pitchFamily="49" charset="0"/>
                <a:cs typeface="Courier New" pitchFamily="49" charset="0"/>
              </a:rPr>
              <a:t>;</a:t>
            </a:r>
            <a:endParaRPr lang="fr-FR" sz="1800" b="1" dirty="0" smtClean="0">
              <a:latin typeface="Courier New" pitchFamily="49" charset="0"/>
              <a:cs typeface="Courier New" pitchFamily="49" charset="0"/>
            </a:endParaRPr>
          </a:p>
          <a:p>
            <a:pPr marL="0" indent="0">
              <a:buFontTx/>
              <a:buNone/>
              <a:defRPr/>
            </a:pPr>
            <a:r>
              <a:rPr lang="fr-FR" sz="1800" b="1" dirty="0" smtClean="0">
                <a:solidFill>
                  <a:srgbClr val="FF0000"/>
                </a:solidFill>
                <a:latin typeface="Courier New" pitchFamily="49" charset="0"/>
                <a:cs typeface="Courier New" pitchFamily="49" charset="0"/>
              </a:rPr>
              <a:t>@Qualifier </a:t>
            </a:r>
            <a:r>
              <a:rPr lang="fr-FR" sz="1800" b="1" dirty="0" smtClean="0">
                <a:latin typeface="Courier New" pitchFamily="49" charset="0"/>
                <a:cs typeface="Courier New" pitchFamily="49" charset="0"/>
              </a:rPr>
              <a:t>@</a:t>
            </a:r>
            <a:r>
              <a:rPr lang="fr-FR" sz="1800" b="1" dirty="0" err="1" smtClean="0">
                <a:latin typeface="Courier New" pitchFamily="49" charset="0"/>
                <a:cs typeface="Courier New" pitchFamily="49" charset="0"/>
              </a:rPr>
              <a:t>Retention</a:t>
            </a:r>
            <a:r>
              <a:rPr lang="fr-FR" sz="1800" b="1" dirty="0" smtClean="0">
                <a:latin typeface="Courier New" pitchFamily="49" charset="0"/>
                <a:cs typeface="Courier New" pitchFamily="49" charset="0"/>
              </a:rPr>
              <a:t>(RUNTIME) @Target({TYPE, METHOD, FIELD, PARAMETER})</a:t>
            </a:r>
          </a:p>
          <a:p>
            <a:pPr marL="0" indent="0">
              <a:buFontTx/>
              <a:buNone/>
              <a:defRPr/>
            </a:pPr>
            <a:r>
              <a:rPr lang="fr-FR" sz="1800" b="1" dirty="0" smtClean="0">
                <a:latin typeface="Courier New" pitchFamily="49" charset="0"/>
                <a:cs typeface="Courier New" pitchFamily="49" charset="0"/>
              </a:rPr>
              <a:t>public @interface </a:t>
            </a:r>
            <a:r>
              <a:rPr lang="fr-FR" sz="1800" b="1" dirty="0" err="1" smtClean="0">
                <a:solidFill>
                  <a:srgbClr val="0070C0"/>
                </a:solidFill>
                <a:latin typeface="Courier New" pitchFamily="49" charset="0"/>
                <a:cs typeface="Courier New" pitchFamily="49" charset="0"/>
              </a:rPr>
              <a:t>InMemory</a:t>
            </a:r>
            <a:r>
              <a:rPr lang="fr-FR" sz="1800" b="1" dirty="0" smtClean="0">
                <a:latin typeface="Courier New" pitchFamily="49" charset="0"/>
                <a:cs typeface="Courier New" pitchFamily="49" charset="0"/>
              </a:rPr>
              <a:t>{ </a:t>
            </a:r>
          </a:p>
          <a:p>
            <a:pPr marL="0" indent="0">
              <a:buFontTx/>
              <a:buNone/>
              <a:defRPr/>
            </a:pPr>
            <a:r>
              <a:rPr lang="fr-FR" sz="1800" b="1" dirty="0" smtClean="0">
                <a:latin typeface="Courier New" pitchFamily="49" charset="0"/>
                <a:cs typeface="Courier New" pitchFamily="49" charset="0"/>
              </a:rPr>
              <a:t>}</a:t>
            </a:r>
            <a:endParaRPr lang="fr-FR" sz="1800" b="1" dirty="0">
              <a:latin typeface="Courier New" pitchFamily="49" charset="0"/>
              <a:cs typeface="Courier New" pitchFamily="49" charset="0"/>
            </a:endParaRPr>
          </a:p>
          <a:p>
            <a:pPr marL="0" indent="0">
              <a:buFontTx/>
              <a:buNone/>
              <a:defRPr/>
            </a:pPr>
            <a:r>
              <a:rPr lang="fr-FR" sz="1800" b="1" dirty="0" smtClean="0">
                <a:latin typeface="Courier New" pitchFamily="49" charset="0"/>
                <a:cs typeface="Courier New" pitchFamily="49" charset="0"/>
              </a:rPr>
              <a:t>// JDBC </a:t>
            </a:r>
            <a:r>
              <a:rPr lang="fr-FR" sz="1800" b="1" dirty="0" err="1" smtClean="0">
                <a:latin typeface="Courier New" pitchFamily="49" charset="0"/>
                <a:cs typeface="Courier New" pitchFamily="49" charset="0"/>
              </a:rPr>
              <a:t>here</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is</a:t>
            </a:r>
            <a:r>
              <a:rPr lang="fr-FR" sz="1800" b="1" dirty="0" smtClean="0">
                <a:latin typeface="Courier New" pitchFamily="49" charset="0"/>
                <a:cs typeface="Courier New" pitchFamily="49" charset="0"/>
              </a:rPr>
              <a:t> the « user </a:t>
            </a:r>
            <a:r>
              <a:rPr lang="fr-FR" sz="1800" b="1" dirty="0" err="1" smtClean="0">
                <a:latin typeface="Courier New" pitchFamily="49" charset="0"/>
                <a:cs typeface="Courier New" pitchFamily="49" charset="0"/>
              </a:rPr>
              <a:t>friendly</a:t>
            </a:r>
            <a:r>
              <a:rPr lang="fr-FR" sz="1800" b="1" dirty="0" smtClean="0">
                <a:latin typeface="Courier New" pitchFamily="49" charset="0"/>
                <a:cs typeface="Courier New" pitchFamily="49" charset="0"/>
              </a:rPr>
              <a:t> label </a:t>
            </a:r>
            <a:r>
              <a:rPr lang="fr-FR" sz="1800" b="1" dirty="0" err="1" smtClean="0">
                <a:latin typeface="Courier New" pitchFamily="49" charset="0"/>
                <a:cs typeface="Courier New" pitchFamily="49" charset="0"/>
              </a:rPr>
              <a:t>we</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just</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defined</a:t>
            </a:r>
            <a:r>
              <a:rPr lang="fr-FR" sz="1800" b="1" dirty="0" smtClean="0">
                <a:latin typeface="Courier New" pitchFamily="49" charset="0"/>
                <a:cs typeface="Courier New" pitchFamily="49" charset="0"/>
              </a:rPr>
              <a:t> !</a:t>
            </a:r>
            <a:endParaRPr lang="fr-FR" sz="1800" b="1" dirty="0">
              <a:latin typeface="Courier New" pitchFamily="49" charset="0"/>
              <a:cs typeface="Courier New" pitchFamily="49" charset="0"/>
            </a:endParaRPr>
          </a:p>
        </p:txBody>
      </p:sp>
    </p:spTree>
    <p:extLst>
      <p:ext uri="{BB962C8B-B14F-4D97-AF65-F5344CB8AC3E}">
        <p14:creationId xmlns:p14="http://schemas.microsoft.com/office/powerpoint/2010/main" val="63921968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Titre 1"/>
          <p:cNvSpPr>
            <a:spLocks noGrp="1"/>
          </p:cNvSpPr>
          <p:nvPr>
            <p:ph type="title"/>
          </p:nvPr>
        </p:nvSpPr>
        <p:spPr/>
        <p:txBody>
          <a:bodyPr/>
          <a:lstStyle/>
          <a:p>
            <a:r>
              <a:rPr lang="fr-FR" sz="2000" dirty="0" err="1" smtClean="0"/>
              <a:t>Implementation</a:t>
            </a:r>
            <a:r>
              <a:rPr lang="fr-FR" sz="2000" dirty="0" smtClean="0"/>
              <a:t> 1: </a:t>
            </a:r>
            <a:r>
              <a:rPr lang="fr-FR" sz="2000" dirty="0"/>
              <a:t>o</a:t>
            </a:r>
            <a:r>
              <a:rPr lang="fr-FR" sz="2000" dirty="0" smtClean="0"/>
              <a:t>n renomme </a:t>
            </a:r>
            <a:r>
              <a:rPr lang="fr-FR" sz="2000" dirty="0" err="1" smtClean="0"/>
              <a:t>BookRepository</a:t>
            </a:r>
            <a:r>
              <a:rPr lang="fr-FR" sz="2000" dirty="0" smtClean="0"/>
              <a:t> </a:t>
            </a:r>
            <a:r>
              <a:rPr lang="fr-FR" sz="2000" dirty="0" smtClean="0"/>
              <a:t>+ </a:t>
            </a:r>
            <a:r>
              <a:rPr lang="fr-FR" sz="2000" dirty="0" smtClean="0"/>
              <a:t>ajout du </a:t>
            </a:r>
            <a:r>
              <a:rPr lang="fr-FR" sz="2000" dirty="0" err="1" smtClean="0"/>
              <a:t>qualifieur</a:t>
            </a:r>
            <a:r>
              <a:rPr lang="fr-FR" sz="2000" dirty="0" smtClean="0"/>
              <a:t> </a:t>
            </a:r>
            <a:r>
              <a:rPr lang="fr-FR" sz="2000" dirty="0" smtClean="0">
                <a:latin typeface="Courier New" pitchFamily="49" charset="0"/>
                <a:cs typeface="Courier New" pitchFamily="49" charset="0"/>
              </a:rPr>
              <a:t>@</a:t>
            </a:r>
            <a:r>
              <a:rPr lang="fr-FR" sz="2000" dirty="0" err="1" smtClean="0">
                <a:latin typeface="Courier New" pitchFamily="49" charset="0"/>
                <a:cs typeface="Courier New" pitchFamily="49" charset="0"/>
              </a:rPr>
              <a:t>InMemory</a:t>
            </a:r>
            <a:endParaRPr lang="fr-FR" sz="2000" dirty="0" smtClean="0"/>
          </a:p>
        </p:txBody>
      </p:sp>
      <p:sp>
        <p:nvSpPr>
          <p:cNvPr id="3" name="Espace réservé du contenu 2"/>
          <p:cNvSpPr>
            <a:spLocks noGrp="1"/>
          </p:cNvSpPr>
          <p:nvPr>
            <p:ph idx="1"/>
          </p:nvPr>
        </p:nvSpPr>
        <p:spPr>
          <a:xfrm>
            <a:off x="611560" y="1196752"/>
            <a:ext cx="8997950" cy="5251450"/>
          </a:xfrm>
        </p:spPr>
        <p:txBody>
          <a:bodyPr/>
          <a:lstStyle/>
          <a:p>
            <a:pPr marL="0" indent="0">
              <a:buFontTx/>
              <a:buNone/>
              <a:defRPr/>
            </a:pPr>
            <a:r>
              <a:rPr lang="fr-FR" sz="1800" b="1" dirty="0" smtClean="0">
                <a:latin typeface="+mj-lt"/>
                <a:cs typeface="Courier New" pitchFamily="49" charset="0"/>
              </a:rPr>
              <a:t>BookRepositoryCollectionImpl.java file</a:t>
            </a:r>
            <a:r>
              <a:rPr lang="fr-FR" sz="1800" b="1" dirty="0" smtClean="0">
                <a:latin typeface="+mj-lt"/>
                <a:cs typeface="Courier New" pitchFamily="49" charset="0"/>
              </a:rPr>
              <a:t>:</a:t>
            </a:r>
            <a:endParaRPr lang="fr-FR" sz="1800" b="1" dirty="0" smtClean="0">
              <a:latin typeface="Courier New" pitchFamily="49" charset="0"/>
              <a:cs typeface="Courier New" pitchFamily="49" charset="0"/>
            </a:endParaRPr>
          </a:p>
          <a:p>
            <a:pPr marL="0" indent="0">
              <a:buFontTx/>
              <a:buNone/>
              <a:defRPr/>
            </a:pPr>
            <a:r>
              <a:rPr lang="fr-FR" sz="1800" b="1" dirty="0" smtClean="0">
                <a:latin typeface="Courier New" pitchFamily="49" charset="0"/>
                <a:cs typeface="Courier New" pitchFamily="49" charset="0"/>
              </a:rPr>
              <a:t>…</a:t>
            </a:r>
          </a:p>
          <a:p>
            <a:pPr marL="0" indent="0">
              <a:buFontTx/>
              <a:buNone/>
              <a:defRPr/>
            </a:pPr>
            <a:r>
              <a:rPr lang="fr-FR" sz="1800" b="1" dirty="0" smtClean="0">
                <a:latin typeface="Courier New" pitchFamily="49" charset="0"/>
                <a:cs typeface="Courier New" pitchFamily="49" charset="0"/>
              </a:rPr>
              <a:t>import </a:t>
            </a:r>
            <a:r>
              <a:rPr lang="fr-FR" sz="1800" b="1" dirty="0" err="1" smtClean="0">
                <a:latin typeface="Courier New" pitchFamily="49" charset="0"/>
                <a:cs typeface="Courier New" pitchFamily="49" charset="0"/>
              </a:rPr>
              <a:t>javax.enterprise.context.ApplicationScoped</a:t>
            </a:r>
            <a:r>
              <a:rPr lang="fr-FR" sz="1800" b="1" dirty="0" smtClean="0">
                <a:latin typeface="Courier New" pitchFamily="49" charset="0"/>
                <a:cs typeface="Courier New" pitchFamily="49" charset="0"/>
              </a:rPr>
              <a:t>;</a:t>
            </a:r>
          </a:p>
          <a:p>
            <a:pPr marL="0" indent="0">
              <a:buFontTx/>
              <a:buNone/>
              <a:defRPr/>
            </a:pPr>
            <a:r>
              <a:rPr lang="fr-FR" sz="1800" b="1" dirty="0" smtClean="0">
                <a:latin typeface="Courier New" pitchFamily="49" charset="0"/>
                <a:cs typeface="Courier New" pitchFamily="49" charset="0"/>
              </a:rPr>
              <a:t>…</a:t>
            </a:r>
          </a:p>
          <a:p>
            <a:pPr marL="0" indent="0">
              <a:buFontTx/>
              <a:buNone/>
              <a:defRPr/>
            </a:pPr>
            <a:r>
              <a:rPr lang="fr-FR" sz="1800" b="1" dirty="0" smtClean="0">
                <a:latin typeface="Courier New" pitchFamily="49" charset="0"/>
                <a:cs typeface="Courier New" pitchFamily="49" charset="0"/>
              </a:rPr>
              <a:t>@</a:t>
            </a:r>
            <a:r>
              <a:rPr lang="fr-FR" sz="1800" b="1" dirty="0" err="1" smtClean="0">
                <a:latin typeface="Courier New" pitchFamily="49" charset="0"/>
                <a:cs typeface="Courier New" pitchFamily="49" charset="0"/>
              </a:rPr>
              <a:t>ApplicationScoped</a:t>
            </a:r>
            <a:r>
              <a:rPr lang="fr-FR" sz="1800" b="1" dirty="0" smtClean="0">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a:t>
            </a:r>
            <a:r>
              <a:rPr lang="fr-FR" sz="1800" b="1" dirty="0" err="1" smtClean="0">
                <a:solidFill>
                  <a:srgbClr val="FF0000"/>
                </a:solidFill>
                <a:latin typeface="Courier New" pitchFamily="49" charset="0"/>
                <a:cs typeface="Courier New" pitchFamily="49" charset="0"/>
              </a:rPr>
              <a:t>InMemory</a:t>
            </a:r>
            <a:r>
              <a:rPr lang="fr-FR" sz="1800" b="1" dirty="0">
                <a:solidFill>
                  <a:srgbClr val="FF0000"/>
                </a:solidFill>
                <a:latin typeface="Courier New" pitchFamily="49" charset="0"/>
                <a:cs typeface="Courier New" pitchFamily="49" charset="0"/>
              </a:rPr>
              <a:t/>
            </a:r>
            <a:br>
              <a:rPr lang="fr-FR" sz="1800" b="1" dirty="0">
                <a:solidFill>
                  <a:srgbClr val="FF0000"/>
                </a:solidFill>
                <a:latin typeface="Courier New" pitchFamily="49" charset="0"/>
                <a:cs typeface="Courier New" pitchFamily="49" charset="0"/>
              </a:rPr>
            </a:br>
            <a:r>
              <a:rPr lang="fr-FR" sz="1800" b="1" dirty="0" smtClean="0">
                <a:latin typeface="Courier New" pitchFamily="49" charset="0"/>
                <a:cs typeface="Courier New" pitchFamily="49" charset="0"/>
              </a:rPr>
              <a:t>public </a:t>
            </a:r>
            <a:r>
              <a:rPr lang="fr-FR" sz="1800" b="1" dirty="0" smtClean="0">
                <a:latin typeface="Courier New" pitchFamily="49" charset="0"/>
                <a:cs typeface="Courier New" pitchFamily="49" charset="0"/>
              </a:rPr>
              <a:t>class </a:t>
            </a:r>
            <a:r>
              <a:rPr lang="fr-FR" sz="1800" b="1" dirty="0" err="1" smtClean="0">
                <a:latin typeface="Courier New" pitchFamily="49" charset="0"/>
                <a:cs typeface="Courier New" pitchFamily="49" charset="0"/>
              </a:rPr>
              <a:t>BookRepositoryCollectionsImpl</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implements</a:t>
            </a:r>
            <a:r>
              <a:rPr lang="fr-FR" sz="1800" b="1" dirty="0" smtClean="0">
                <a:latin typeface="Courier New" pitchFamily="49" charset="0"/>
                <a:cs typeface="Courier New" pitchFamily="49" charset="0"/>
              </a:rPr>
              <a:t>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BookRepository</a:t>
            </a:r>
            <a:r>
              <a:rPr lang="fr-FR" sz="1800" b="1" dirty="0" smtClean="0">
                <a:latin typeface="Courier New" pitchFamily="49" charset="0"/>
                <a:cs typeface="Courier New" pitchFamily="49" charset="0"/>
              </a:rPr>
              <a:t> {</a:t>
            </a:r>
          </a:p>
          <a:p>
            <a:pPr marL="0" indent="0">
              <a:buFontTx/>
              <a:buNone/>
              <a:defRPr/>
            </a:pPr>
            <a:r>
              <a:rPr lang="fr-FR" sz="1800" b="1" dirty="0" smtClean="0">
                <a:latin typeface="Courier New" pitchFamily="49" charset="0"/>
                <a:cs typeface="Courier New" pitchFamily="49" charset="0"/>
              </a:rPr>
              <a:t>… // </a:t>
            </a:r>
            <a:r>
              <a:rPr lang="fr-FR" sz="1800" b="1" dirty="0" err="1" smtClean="0">
                <a:latin typeface="Courier New" pitchFamily="49" charset="0"/>
                <a:cs typeface="Courier New" pitchFamily="49" charset="0"/>
              </a:rPr>
              <a:t>implementation</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like</a:t>
            </a:r>
            <a:r>
              <a:rPr lang="fr-FR" sz="1800" b="1" dirty="0" smtClean="0">
                <a:latin typeface="Courier New" pitchFamily="49" charset="0"/>
                <a:cs typeface="Courier New" pitchFamily="49" charset="0"/>
              </a:rPr>
              <a:t> in </a:t>
            </a:r>
            <a:r>
              <a:rPr lang="fr-FR" sz="1800" b="1" dirty="0" err="1" smtClean="0">
                <a:latin typeface="Courier New" pitchFamily="49" charset="0"/>
                <a:cs typeface="Courier New" pitchFamily="49" charset="0"/>
              </a:rPr>
              <a:t>Example</a:t>
            </a:r>
            <a:r>
              <a:rPr lang="fr-FR" sz="1800" b="1" dirty="0" smtClean="0">
                <a:latin typeface="Courier New" pitchFamily="49" charset="0"/>
                <a:cs typeface="Courier New" pitchFamily="49" charset="0"/>
              </a:rPr>
              <a:t> 1</a:t>
            </a:r>
          </a:p>
          <a:p>
            <a:pPr marL="0" indent="0">
              <a:buFontTx/>
              <a:buNone/>
              <a:defRPr/>
            </a:pPr>
            <a:r>
              <a:rPr lang="fr-FR" sz="1800" b="1" dirty="0">
                <a:latin typeface="Courier New" pitchFamily="49" charset="0"/>
                <a:cs typeface="Courier New" pitchFamily="49" charset="0"/>
              </a:rPr>
              <a:t>}</a:t>
            </a:r>
            <a:endParaRPr lang="fr-FR" sz="1800" b="1" dirty="0" smtClean="0">
              <a:latin typeface="Courier New" pitchFamily="49" charset="0"/>
              <a:cs typeface="Courier New" pitchFamily="49" charset="0"/>
            </a:endParaRPr>
          </a:p>
        </p:txBody>
      </p:sp>
    </p:spTree>
    <p:extLst>
      <p:ext uri="{BB962C8B-B14F-4D97-AF65-F5344CB8AC3E}">
        <p14:creationId xmlns:p14="http://schemas.microsoft.com/office/powerpoint/2010/main" val="82862953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Titre 1"/>
          <p:cNvSpPr>
            <a:spLocks noGrp="1"/>
          </p:cNvSpPr>
          <p:nvPr>
            <p:ph type="title"/>
          </p:nvPr>
        </p:nvSpPr>
        <p:spPr/>
        <p:txBody>
          <a:bodyPr/>
          <a:lstStyle/>
          <a:p>
            <a:r>
              <a:rPr lang="fr-FR" sz="2000" dirty="0" err="1"/>
              <a:t>Implementation</a:t>
            </a:r>
            <a:r>
              <a:rPr lang="fr-FR" sz="2000" dirty="0"/>
              <a:t> 1: on renomme </a:t>
            </a:r>
            <a:r>
              <a:rPr lang="fr-FR" sz="2000" dirty="0" err="1"/>
              <a:t>BookRepository</a:t>
            </a:r>
            <a:r>
              <a:rPr lang="fr-FR" sz="2000" dirty="0"/>
              <a:t> + ajout du </a:t>
            </a:r>
            <a:r>
              <a:rPr lang="fr-FR" sz="2000" dirty="0" err="1"/>
              <a:t>qualifieur</a:t>
            </a:r>
            <a:r>
              <a:rPr lang="fr-FR" sz="2000" dirty="0"/>
              <a:t> </a:t>
            </a:r>
            <a:r>
              <a:rPr lang="fr-FR" sz="2000" dirty="0" smtClean="0">
                <a:latin typeface="Courier New" pitchFamily="49" charset="0"/>
                <a:cs typeface="Courier New" pitchFamily="49" charset="0"/>
              </a:rPr>
              <a:t>@JDBC</a:t>
            </a:r>
            <a:endParaRPr lang="fr-FR" sz="2000" dirty="0" smtClean="0"/>
          </a:p>
        </p:txBody>
      </p:sp>
      <p:sp>
        <p:nvSpPr>
          <p:cNvPr id="3" name="Espace réservé du contenu 2"/>
          <p:cNvSpPr>
            <a:spLocks noGrp="1"/>
          </p:cNvSpPr>
          <p:nvPr>
            <p:ph idx="1"/>
          </p:nvPr>
        </p:nvSpPr>
        <p:spPr>
          <a:xfrm>
            <a:off x="467544" y="1052736"/>
            <a:ext cx="8997950" cy="5251450"/>
          </a:xfrm>
        </p:spPr>
        <p:txBody>
          <a:bodyPr/>
          <a:lstStyle/>
          <a:p>
            <a:pPr marL="0" indent="0">
              <a:buFontTx/>
              <a:buNone/>
              <a:defRPr/>
            </a:pPr>
            <a:r>
              <a:rPr lang="fr-FR" sz="1800" b="1" dirty="0" smtClean="0">
                <a:latin typeface="+mj-lt"/>
                <a:cs typeface="Courier New" pitchFamily="49" charset="0"/>
              </a:rPr>
              <a:t>BookRepositoryJDBCImpl.java file:</a:t>
            </a:r>
          </a:p>
          <a:p>
            <a:pPr marL="0" indent="0">
              <a:buFontTx/>
              <a:buNone/>
              <a:defRPr/>
            </a:pPr>
            <a:endParaRPr lang="fr-FR" sz="1800" b="1" dirty="0" smtClean="0">
              <a:latin typeface="Courier New" pitchFamily="49" charset="0"/>
              <a:cs typeface="Courier New" pitchFamily="49" charset="0"/>
            </a:endParaRPr>
          </a:p>
          <a:p>
            <a:pPr marL="0" indent="0">
              <a:buFontTx/>
              <a:buNone/>
              <a:defRPr/>
            </a:pPr>
            <a:r>
              <a:rPr lang="fr-FR" sz="1800" b="1" dirty="0" smtClean="0">
                <a:latin typeface="Courier New" pitchFamily="49" charset="0"/>
                <a:cs typeface="Courier New" pitchFamily="49" charset="0"/>
              </a:rPr>
              <a:t>…</a:t>
            </a:r>
          </a:p>
          <a:p>
            <a:pPr marL="0" indent="0">
              <a:buFontTx/>
              <a:buNone/>
              <a:defRPr/>
            </a:pPr>
            <a:r>
              <a:rPr lang="fr-FR" sz="1800" b="1" dirty="0" smtClean="0">
                <a:latin typeface="Courier New" pitchFamily="49" charset="0"/>
                <a:cs typeface="Courier New" pitchFamily="49" charset="0"/>
              </a:rPr>
              <a:t>import </a:t>
            </a:r>
            <a:r>
              <a:rPr lang="fr-FR" sz="1800" b="1" dirty="0" err="1" smtClean="0">
                <a:latin typeface="Courier New" pitchFamily="49" charset="0"/>
                <a:cs typeface="Courier New" pitchFamily="49" charset="0"/>
              </a:rPr>
              <a:t>javax.enterprise.context.ApplicationScoped</a:t>
            </a:r>
            <a:r>
              <a:rPr lang="fr-FR" sz="1800" b="1" dirty="0" smtClean="0">
                <a:latin typeface="Courier New" pitchFamily="49" charset="0"/>
                <a:cs typeface="Courier New" pitchFamily="49" charset="0"/>
              </a:rPr>
              <a:t>;</a:t>
            </a:r>
          </a:p>
          <a:p>
            <a:pPr marL="0" indent="0">
              <a:buFontTx/>
              <a:buNone/>
              <a:defRPr/>
            </a:pPr>
            <a:r>
              <a:rPr lang="fr-FR" sz="1800" b="1" dirty="0" smtClean="0">
                <a:latin typeface="Courier New" pitchFamily="49" charset="0"/>
                <a:cs typeface="Courier New" pitchFamily="49" charset="0"/>
              </a:rPr>
              <a:t>…</a:t>
            </a:r>
          </a:p>
          <a:p>
            <a:pPr marL="0" indent="0">
              <a:buFontTx/>
              <a:buNone/>
              <a:defRPr/>
            </a:pPr>
            <a:r>
              <a:rPr lang="fr-FR" sz="1800" b="1" dirty="0" smtClean="0">
                <a:latin typeface="Courier New" pitchFamily="49" charset="0"/>
                <a:cs typeface="Courier New" pitchFamily="49" charset="0"/>
              </a:rPr>
              <a:t>@</a:t>
            </a:r>
            <a:r>
              <a:rPr lang="fr-FR" sz="1800" b="1" dirty="0" err="1" smtClean="0">
                <a:latin typeface="Courier New" pitchFamily="49" charset="0"/>
                <a:cs typeface="Courier New" pitchFamily="49" charset="0"/>
              </a:rPr>
              <a:t>ApplicationScoped</a:t>
            </a:r>
            <a:r>
              <a:rPr lang="fr-FR" sz="1800" b="1" dirty="0" smtClean="0">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@JDBC</a:t>
            </a:r>
          </a:p>
          <a:p>
            <a:pPr marL="0" indent="0">
              <a:buFontTx/>
              <a:buNone/>
              <a:defRPr/>
            </a:pPr>
            <a:r>
              <a:rPr lang="fr-FR" sz="1800" b="1" dirty="0" smtClean="0">
                <a:latin typeface="Courier New" pitchFamily="49" charset="0"/>
                <a:cs typeface="Courier New" pitchFamily="49" charset="0"/>
              </a:rPr>
              <a:t>public class </a:t>
            </a:r>
            <a:r>
              <a:rPr lang="fr-FR" sz="1800" b="1" dirty="0" err="1" smtClean="0">
                <a:latin typeface="Courier New" pitchFamily="49" charset="0"/>
                <a:cs typeface="Courier New" pitchFamily="49" charset="0"/>
              </a:rPr>
              <a:t>BookRepositoryJDBCImpl</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implements</a:t>
            </a:r>
            <a:r>
              <a:rPr lang="fr-FR" sz="1800" b="1" dirty="0" smtClean="0">
                <a:latin typeface="Courier New" pitchFamily="49" charset="0"/>
                <a:cs typeface="Courier New" pitchFamily="49" charset="0"/>
              </a:rPr>
              <a:t>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BookRepository</a:t>
            </a:r>
            <a:r>
              <a:rPr lang="fr-FR" sz="1800" b="1" dirty="0" smtClean="0">
                <a:latin typeface="Courier New" pitchFamily="49" charset="0"/>
                <a:cs typeface="Courier New" pitchFamily="49" charset="0"/>
              </a:rPr>
              <a:t> {</a:t>
            </a:r>
          </a:p>
          <a:p>
            <a:pPr marL="0" indent="0">
              <a:buFontTx/>
              <a:buNone/>
              <a:defRPr/>
            </a:pPr>
            <a:r>
              <a:rPr lang="fr-FR" sz="1800" b="1" dirty="0" smtClean="0">
                <a:latin typeface="Courier New" pitchFamily="49" charset="0"/>
                <a:cs typeface="Courier New" pitchFamily="49" charset="0"/>
              </a:rPr>
              <a:t>… // </a:t>
            </a:r>
            <a:r>
              <a:rPr lang="fr-FR" sz="1800" b="1" dirty="0" err="1" smtClean="0">
                <a:latin typeface="Courier New" pitchFamily="49" charset="0"/>
                <a:cs typeface="Courier New" pitchFamily="49" charset="0"/>
              </a:rPr>
              <a:t>Implementation</a:t>
            </a:r>
            <a:r>
              <a:rPr lang="fr-FR" sz="1800" b="1" dirty="0" smtClean="0">
                <a:latin typeface="Courier New" pitchFamily="49" charset="0"/>
                <a:cs typeface="Courier New" pitchFamily="49" charset="0"/>
              </a:rPr>
              <a:t> uses JDBC </a:t>
            </a:r>
            <a:r>
              <a:rPr lang="fr-FR" sz="1800" b="1" dirty="0" err="1" smtClean="0">
                <a:latin typeface="Courier New" pitchFamily="49" charset="0"/>
                <a:cs typeface="Courier New" pitchFamily="49" charset="0"/>
              </a:rPr>
              <a:t>instead</a:t>
            </a:r>
            <a:r>
              <a:rPr lang="fr-FR" sz="1800" b="1" dirty="0" smtClean="0">
                <a:latin typeface="Courier New" pitchFamily="49" charset="0"/>
                <a:cs typeface="Courier New" pitchFamily="49" charset="0"/>
              </a:rPr>
              <a:t> of a collection in </a:t>
            </a:r>
            <a:r>
              <a:rPr lang="fr-FR" sz="1800" b="1" dirty="0" err="1" smtClean="0">
                <a:latin typeface="Courier New" pitchFamily="49" charset="0"/>
                <a:cs typeface="Courier New" pitchFamily="49" charset="0"/>
              </a:rPr>
              <a:t>memory</a:t>
            </a:r>
            <a:endParaRPr lang="fr-FR" sz="1800" b="1" dirty="0" smtClean="0">
              <a:latin typeface="Courier New" pitchFamily="49" charset="0"/>
              <a:cs typeface="Courier New" pitchFamily="49" charset="0"/>
            </a:endParaRPr>
          </a:p>
          <a:p>
            <a:pPr marL="0" indent="0">
              <a:buFontTx/>
              <a:buNone/>
              <a:defRPr/>
            </a:pPr>
            <a:r>
              <a:rPr lang="fr-FR" sz="1800" b="1" dirty="0">
                <a:latin typeface="Courier New" pitchFamily="49" charset="0"/>
                <a:cs typeface="Courier New" pitchFamily="49" charset="0"/>
              </a:rPr>
              <a:t>}</a:t>
            </a:r>
            <a:endParaRPr lang="fr-FR" sz="1800" b="1" dirty="0" smtClean="0">
              <a:latin typeface="Courier New" pitchFamily="49" charset="0"/>
              <a:cs typeface="Courier New" pitchFamily="49" charset="0"/>
            </a:endParaRPr>
          </a:p>
        </p:txBody>
      </p:sp>
    </p:spTree>
    <p:extLst>
      <p:ext uri="{BB962C8B-B14F-4D97-AF65-F5344CB8AC3E}">
        <p14:creationId xmlns:p14="http://schemas.microsoft.com/office/powerpoint/2010/main" val="33939664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Titre 1"/>
          <p:cNvSpPr>
            <a:spLocks noGrp="1"/>
          </p:cNvSpPr>
          <p:nvPr>
            <p:ph type="title"/>
          </p:nvPr>
        </p:nvSpPr>
        <p:spPr/>
        <p:txBody>
          <a:bodyPr/>
          <a:lstStyle/>
          <a:p>
            <a:r>
              <a:rPr lang="fr-FR" sz="2000" dirty="0" smtClean="0"/>
              <a:t>La Servlet ajoute juste le </a:t>
            </a:r>
            <a:r>
              <a:rPr lang="fr-FR" sz="2000" dirty="0" err="1" smtClean="0"/>
              <a:t>qualifieur</a:t>
            </a:r>
            <a:r>
              <a:rPr lang="fr-FR" sz="2000" dirty="0" smtClean="0"/>
              <a:t> au point d’injection</a:t>
            </a:r>
            <a:r>
              <a:rPr lang="fr-FR" sz="2000" dirty="0" smtClean="0"/>
              <a:t>, </a:t>
            </a:r>
            <a:r>
              <a:rPr lang="fr-FR" sz="2000" dirty="0" smtClean="0"/>
              <a:t>soit @</a:t>
            </a:r>
            <a:r>
              <a:rPr lang="fr-FR" sz="2000" dirty="0" err="1" smtClean="0"/>
              <a:t>InMemory</a:t>
            </a:r>
            <a:r>
              <a:rPr lang="fr-FR" sz="2000" dirty="0" smtClean="0"/>
              <a:t>, soit @JDBC</a:t>
            </a:r>
            <a:endParaRPr lang="fr-FR" sz="2000" dirty="0" smtClean="0"/>
          </a:p>
        </p:txBody>
      </p:sp>
      <p:sp>
        <p:nvSpPr>
          <p:cNvPr id="3" name="Espace réservé du contenu 2"/>
          <p:cNvSpPr>
            <a:spLocks noGrp="1"/>
          </p:cNvSpPr>
          <p:nvPr>
            <p:ph idx="1"/>
          </p:nvPr>
        </p:nvSpPr>
        <p:spPr>
          <a:xfrm>
            <a:off x="539552" y="980728"/>
            <a:ext cx="8997950" cy="3230563"/>
          </a:xfrm>
        </p:spPr>
        <p:txBody>
          <a:bodyPr/>
          <a:lstStyle/>
          <a:p>
            <a:pPr marL="0" indent="0">
              <a:buFontTx/>
              <a:buNone/>
              <a:defRPr/>
            </a:pPr>
            <a:r>
              <a:rPr lang="fr-FR" sz="1800" b="1" dirty="0" smtClean="0">
                <a:latin typeface="+mj-lt"/>
                <a:cs typeface="Courier New" pitchFamily="49" charset="0"/>
              </a:rPr>
              <a:t>BookListServlet.java file:</a:t>
            </a:r>
          </a:p>
          <a:p>
            <a:pPr marL="0" indent="0">
              <a:buFontTx/>
              <a:buNone/>
              <a:defRPr/>
            </a:pPr>
            <a:endParaRPr lang="fr-FR" sz="1800" b="1" dirty="0" smtClean="0">
              <a:latin typeface="Courier New" pitchFamily="49" charset="0"/>
              <a:cs typeface="Courier New" pitchFamily="49" charset="0"/>
            </a:endParaRPr>
          </a:p>
          <a:p>
            <a:pPr marL="0" indent="0">
              <a:buFontTx/>
              <a:buNone/>
              <a:defRPr/>
            </a:pPr>
            <a:r>
              <a:rPr lang="en-US" sz="1800" b="1" dirty="0" smtClean="0">
                <a:latin typeface="Courier New" pitchFamily="49" charset="0"/>
                <a:cs typeface="Courier New" pitchFamily="49" charset="0"/>
              </a:rPr>
              <a:t>@</a:t>
            </a:r>
            <a:r>
              <a:rPr lang="en-US" sz="1800" b="1" dirty="0" err="1" smtClean="0">
                <a:latin typeface="Courier New" pitchFamily="49" charset="0"/>
                <a:cs typeface="Courier New" pitchFamily="49" charset="0"/>
              </a:rPr>
              <a:t>WebServlet</a:t>
            </a:r>
            <a:r>
              <a:rPr lang="en-US" sz="1800" b="1" dirty="0" smtClean="0">
                <a:latin typeface="Courier New" pitchFamily="49" charset="0"/>
                <a:cs typeface="Courier New" pitchFamily="49" charset="0"/>
              </a:rPr>
              <a:t>("/books")</a:t>
            </a:r>
          </a:p>
          <a:p>
            <a:pPr marL="0" indent="0">
              <a:buFontTx/>
              <a:buNone/>
              <a:defRPr/>
            </a:pPr>
            <a:r>
              <a:rPr lang="en-US" sz="1800" b="1" dirty="0" smtClean="0">
                <a:latin typeface="Courier New" pitchFamily="49" charset="0"/>
                <a:cs typeface="Courier New" pitchFamily="49" charset="0"/>
              </a:rPr>
              <a:t>public class </a:t>
            </a:r>
            <a:r>
              <a:rPr lang="en-US" sz="1800" b="1" dirty="0" err="1" smtClean="0">
                <a:latin typeface="Courier New" pitchFamily="49" charset="0"/>
                <a:cs typeface="Courier New" pitchFamily="49" charset="0"/>
              </a:rPr>
              <a:t>BookListServlet</a:t>
            </a:r>
            <a:r>
              <a:rPr lang="en-US" sz="1800" b="1" dirty="0" smtClean="0">
                <a:latin typeface="Courier New" pitchFamily="49" charset="0"/>
                <a:cs typeface="Courier New" pitchFamily="49" charset="0"/>
              </a:rPr>
              <a:t> extends </a:t>
            </a:r>
            <a:r>
              <a:rPr lang="en-US" sz="1800" b="1" dirty="0" err="1" smtClean="0">
                <a:latin typeface="Courier New" pitchFamily="49" charset="0"/>
                <a:cs typeface="Courier New" pitchFamily="49" charset="0"/>
              </a:rPr>
              <a:t>HttpServlet</a:t>
            </a:r>
            <a:r>
              <a:rPr lang="en-US" sz="1800" b="1" dirty="0" smtClean="0">
                <a:latin typeface="Courier New" pitchFamily="49" charset="0"/>
                <a:cs typeface="Courier New" pitchFamily="49" charset="0"/>
              </a:rPr>
              <a:t> {</a:t>
            </a:r>
          </a:p>
          <a:p>
            <a:pPr marL="0" indent="0">
              <a:buFontTx/>
              <a:buNone/>
              <a:defRPr/>
            </a:pPr>
            <a:r>
              <a:rPr lang="en-US" sz="1800" b="1" dirty="0" smtClean="0">
                <a:latin typeface="Courier New" pitchFamily="49" charset="0"/>
                <a:cs typeface="Courier New" pitchFamily="49" charset="0"/>
              </a:rPr>
              <a:t>	@Inject  </a:t>
            </a:r>
            <a:r>
              <a:rPr lang="en-US" sz="1800" b="1" dirty="0" smtClean="0">
                <a:solidFill>
                  <a:srgbClr val="FF0000"/>
                </a:solidFill>
                <a:latin typeface="Courier New" pitchFamily="49" charset="0"/>
                <a:cs typeface="Courier New" pitchFamily="49" charset="0"/>
              </a:rPr>
              <a:t>@JDBC </a:t>
            </a:r>
            <a:r>
              <a:rPr lang="en-US" sz="1800" b="1" dirty="0" smtClean="0">
                <a:latin typeface="Courier New" pitchFamily="49" charset="0"/>
                <a:cs typeface="Courier New" pitchFamily="49" charset="0"/>
              </a:rPr>
              <a:t>// Or just change @JDBC into @</a:t>
            </a:r>
            <a:r>
              <a:rPr lang="en-US" sz="1800" b="1" dirty="0" err="1" smtClean="0">
                <a:latin typeface="Courier New" pitchFamily="49" charset="0"/>
                <a:cs typeface="Courier New" pitchFamily="49" charset="0"/>
              </a:rPr>
              <a:t>InMemory</a:t>
            </a:r>
            <a:r>
              <a:rPr lang="en-US" sz="1800" b="1" dirty="0" smtClean="0">
                <a:latin typeface="Courier New" pitchFamily="49" charset="0"/>
                <a:cs typeface="Courier New" pitchFamily="49" charset="0"/>
              </a:rPr>
              <a:t> !</a:t>
            </a:r>
            <a:endParaRPr lang="en-US" sz="1800" b="1" dirty="0" smtClean="0">
              <a:solidFill>
                <a:srgbClr val="FF0000"/>
              </a:solidFill>
              <a:latin typeface="Courier New" pitchFamily="49" charset="0"/>
              <a:cs typeface="Courier New" pitchFamily="49" charset="0"/>
            </a:endParaRPr>
          </a:p>
          <a:p>
            <a:pPr marL="0" indent="0">
              <a:buFontTx/>
              <a:buNone/>
              <a:defRPr/>
            </a:pPr>
            <a:r>
              <a:rPr lang="en-US" sz="1800" b="1" dirty="0" smtClean="0">
                <a:latin typeface="Courier New" pitchFamily="49" charset="0"/>
                <a:cs typeface="Courier New" pitchFamily="49" charset="0"/>
              </a:rPr>
              <a:t>	private </a:t>
            </a:r>
            <a:r>
              <a:rPr lang="en-US" sz="1800" b="1" dirty="0" err="1" smtClean="0">
                <a:latin typeface="Courier New" pitchFamily="49" charset="0"/>
                <a:cs typeface="Courier New" pitchFamily="49" charset="0"/>
              </a:rPr>
              <a:t>BookRepository</a:t>
            </a:r>
            <a:r>
              <a:rPr lang="en-US" sz="1800" b="1" dirty="0" smtClean="0">
                <a:latin typeface="Courier New" pitchFamily="49" charset="0"/>
                <a:cs typeface="Courier New" pitchFamily="49" charset="0"/>
              </a:rPr>
              <a:t> </a:t>
            </a:r>
            <a:r>
              <a:rPr lang="en-US" sz="1800" b="1" dirty="0" err="1" smtClean="0">
                <a:latin typeface="Courier New" pitchFamily="49" charset="0"/>
                <a:cs typeface="Courier New" pitchFamily="49" charset="0"/>
              </a:rPr>
              <a:t>bookRepo</a:t>
            </a:r>
            <a:r>
              <a:rPr lang="en-US" sz="1800" b="1" dirty="0" smtClean="0">
                <a:latin typeface="Courier New" pitchFamily="49" charset="0"/>
                <a:cs typeface="Courier New" pitchFamily="49" charset="0"/>
              </a:rPr>
              <a:t>;</a:t>
            </a:r>
          </a:p>
          <a:p>
            <a:pPr marL="0" indent="0">
              <a:buFontTx/>
              <a:buNone/>
              <a:defRPr/>
            </a:pPr>
            <a:endParaRPr lang="en-US" sz="1800" b="1" dirty="0">
              <a:latin typeface="Courier New" pitchFamily="49" charset="0"/>
              <a:cs typeface="Courier New" pitchFamily="49" charset="0"/>
            </a:endParaRPr>
          </a:p>
          <a:p>
            <a:pPr marL="0" indent="0">
              <a:buFontTx/>
              <a:buNone/>
              <a:defRPr/>
            </a:pPr>
            <a:r>
              <a:rPr lang="en-US" sz="1800" b="1" dirty="0" smtClean="0">
                <a:latin typeface="Courier New" pitchFamily="49" charset="0"/>
                <a:cs typeface="Courier New" pitchFamily="49" charset="0"/>
              </a:rPr>
              <a:t>	</a:t>
            </a:r>
            <a:r>
              <a:rPr lang="en-US" sz="1800" b="1" dirty="0">
                <a:latin typeface="Courier New" pitchFamily="49" charset="0"/>
                <a:cs typeface="Courier New" pitchFamily="49" charset="0"/>
              </a:rPr>
              <a:t>	</a:t>
            </a:r>
            <a:r>
              <a:rPr lang="en-US" sz="1800" b="1" dirty="0" smtClean="0">
                <a:latin typeface="Courier New" pitchFamily="49" charset="0"/>
                <a:cs typeface="Courier New" pitchFamily="49" charset="0"/>
              </a:rPr>
              <a:t>…</a:t>
            </a:r>
          </a:p>
          <a:p>
            <a:pPr marL="0" indent="0">
              <a:buFontTx/>
              <a:buNone/>
              <a:defRPr/>
            </a:pPr>
            <a:r>
              <a:rPr lang="en-US" sz="1800" b="1" dirty="0" smtClean="0">
                <a:latin typeface="Courier New" pitchFamily="49" charset="0"/>
                <a:cs typeface="Courier New" pitchFamily="49" charset="0"/>
              </a:rPr>
              <a:t>}</a:t>
            </a:r>
          </a:p>
          <a:p>
            <a:pPr marL="0" indent="0">
              <a:buFontTx/>
              <a:buNone/>
              <a:defRPr/>
            </a:pPr>
            <a:endParaRPr lang="en-US" sz="1800" b="1" dirty="0">
              <a:latin typeface="Courier New" pitchFamily="49" charset="0"/>
              <a:cs typeface="Courier New" pitchFamily="49" charset="0"/>
            </a:endParaRPr>
          </a:p>
          <a:p>
            <a:pPr marL="0" indent="0">
              <a:buFontTx/>
              <a:buNone/>
              <a:defRPr/>
            </a:pPr>
            <a:endParaRPr lang="fr-FR" sz="1800" b="1" dirty="0" smtClean="0">
              <a:latin typeface="Courier New" pitchFamily="49" charset="0"/>
              <a:cs typeface="Courier New" pitchFamily="49" charset="0"/>
            </a:endParaRPr>
          </a:p>
        </p:txBody>
      </p:sp>
    </p:spTree>
    <p:extLst>
      <p:ext uri="{BB962C8B-B14F-4D97-AF65-F5344CB8AC3E}">
        <p14:creationId xmlns:p14="http://schemas.microsoft.com/office/powerpoint/2010/main" val="627799404"/>
      </p:ext>
    </p:extLst>
  </p:cSld>
  <p:clrMapOvr>
    <a:masterClrMapping/>
  </p:clrMapOvr>
  <p:timing>
    <p:tnLst>
      <p:par>
        <p:cTn id="1" dur="indefinite" restart="never" nodeType="tmRoot"/>
      </p:par>
    </p:tnLst>
  </p:timing>
</p:sld>
</file>

<file path=ppt/theme/theme1.xml><?xml version="1.0" encoding="utf-8"?>
<a:theme xmlns:a="http://schemas.openxmlformats.org/drawingml/2006/main" name="IPO Road Show">
  <a:themeElements>
    <a:clrScheme name="">
      <a:dk1>
        <a:srgbClr val="000000"/>
      </a:dk1>
      <a:lt1>
        <a:srgbClr val="FFFFFF"/>
      </a:lt1>
      <a:dk2>
        <a:srgbClr val="FFFFFF"/>
      </a:dk2>
      <a:lt2>
        <a:srgbClr val="808080"/>
      </a:lt2>
      <a:accent1>
        <a:srgbClr val="B2B2B2"/>
      </a:accent1>
      <a:accent2>
        <a:srgbClr val="FFFFFF"/>
      </a:accent2>
      <a:accent3>
        <a:srgbClr val="FFFFFF"/>
      </a:accent3>
      <a:accent4>
        <a:srgbClr val="000000"/>
      </a:accent4>
      <a:accent5>
        <a:srgbClr val="D5D5D5"/>
      </a:accent5>
      <a:accent6>
        <a:srgbClr val="E7E7E7"/>
      </a:accent6>
      <a:hlink>
        <a:srgbClr val="6180B9"/>
      </a:hlink>
      <a:folHlink>
        <a:srgbClr val="0066FF"/>
      </a:folHlink>
    </a:clrScheme>
    <a:fontScheme name="IPO Road Show">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lnDef>
  </a:objectDefaults>
  <a:extraClrSchemeLst>
    <a:extraClrScheme>
      <a:clrScheme name="IPO Road Show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IPO Road Show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IPO Road Show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IPO Road Show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IPO Road Sho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IPO Road Sho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IPO Road Sho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D:\WINNT\Profiles\dskok\Desktop\IPO Road Show.ppt</Template>
  <TotalTime>20067</TotalTime>
  <Words>2124</Words>
  <Application>Microsoft Office PowerPoint</Application>
  <PresentationFormat>Affichage à l'écran (4:3)</PresentationFormat>
  <Paragraphs>373</Paragraphs>
  <Slides>59</Slides>
  <Notes>15</Notes>
  <HiddenSlides>3</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59</vt:i4>
      </vt:variant>
    </vt:vector>
  </HeadingPairs>
  <TitlesOfParts>
    <vt:vector size="61" baseType="lpstr">
      <vt:lpstr>IPO Road Show</vt:lpstr>
      <vt:lpstr>Image bitmap</vt:lpstr>
      <vt:lpstr>JSP 2 Crash Course</vt:lpstr>
      <vt:lpstr>Introduction</vt:lpstr>
      <vt:lpstr>Introduction (2)</vt:lpstr>
      <vt:lpstr>Servlets, JSP et MVC</vt:lpstr>
      <vt:lpstr>Frameworks MVC</vt:lpstr>
      <vt:lpstr>Exemple : formulaire (page HTML ou JSP)</vt:lpstr>
      <vt:lpstr>Exemple : la Servlet correspondante</vt:lpstr>
      <vt:lpstr>Exemple : la Servlet correspondante (1)</vt:lpstr>
      <vt:lpstr>La page JSP d’affichage (peut être la même qui contenait le formulaire)</vt:lpstr>
      <vt:lpstr>Affichage de la liste des utilisateurs</vt:lpstr>
      <vt:lpstr>Qu’avons-nous vu dans cet exemple ?</vt:lpstr>
      <vt:lpstr>Qu’avons-nous vu dans cet exemple ? (2)</vt:lpstr>
      <vt:lpstr>Templating et JSP/JSTL</vt:lpstr>
      <vt:lpstr>Templating et JSP/JSTL (1)</vt:lpstr>
      <vt:lpstr>Exemple : header.jsp</vt:lpstr>
      <vt:lpstr>Principe de fonctionnement</vt:lpstr>
      <vt:lpstr>JSP = Servlet !</vt:lpstr>
      <vt:lpstr>JSP = Servlet !</vt:lpstr>
      <vt:lpstr>JSP = Servlet !</vt:lpstr>
      <vt:lpstr>JSP = Servlet !</vt:lpstr>
      <vt:lpstr>J’ai trouvé plein de supports de cours sur JSP !</vt:lpstr>
      <vt:lpstr>JSP : les bonnes pratiques</vt:lpstr>
      <vt:lpstr>La librairie JSTL</vt:lpstr>
      <vt:lpstr>Le langage d’expression EL</vt:lpstr>
      <vt:lpstr>Exemple de gestion de login / password, session, la page index.jsp</vt:lpstr>
      <vt:lpstr>Exemple de gestion de login / password : avec session HTTP/JSTL/EL</vt:lpstr>
      <vt:lpstr>Exemple de gestion de login / password : avec session HTTP/JSTL/EL</vt:lpstr>
      <vt:lpstr>Exemple de gestion de login / password, la page header.jsp</vt:lpstr>
      <vt:lpstr>Exemple de gestion de login / password, la Servlet</vt:lpstr>
      <vt:lpstr>Best practices pour les  Servlets et JSPs</vt:lpstr>
      <vt:lpstr>Utilisations avancées des Servlets/JSP</vt:lpstr>
      <vt:lpstr>Servlets and JSP : avantages</vt:lpstr>
      <vt:lpstr>Comparaison</vt:lpstr>
      <vt:lpstr>The solution</vt:lpstr>
      <vt:lpstr>Modèle d’interaction Servlets/JSP</vt:lpstr>
      <vt:lpstr>Servlet : délégation de traitement</vt:lpstr>
      <vt:lpstr>Présentation PowerPoint</vt:lpstr>
      <vt:lpstr>Présentation PowerPoint</vt:lpstr>
      <vt:lpstr>Présentation PowerPoint</vt:lpstr>
      <vt:lpstr>Présentation PowerPoint</vt:lpstr>
      <vt:lpstr>Injection avec Java EE 5</vt:lpstr>
      <vt:lpstr>Présentation PowerPoint</vt:lpstr>
      <vt:lpstr>L’injection = deux JSRs</vt:lpstr>
      <vt:lpstr>Pour activer CDI il faut ajouter un fichier beans.xml  dans le répertoire WEB-INF</vt:lpstr>
      <vt:lpstr>@Inject</vt:lpstr>
      <vt:lpstr>Présentation PowerPoint</vt:lpstr>
      <vt:lpstr>@Qualifier annotation</vt:lpstr>
      <vt:lpstr>Présentation PowerPoint</vt:lpstr>
      <vt:lpstr>Contextes pour le cycle de vie (Le 'C' de CDI)</vt:lpstr>
      <vt:lpstr>Example1: Un livre</vt:lpstr>
      <vt:lpstr>L’interface du gestionnaire de livres (pour le CRUD)</vt:lpstr>
      <vt:lpstr>Simple implémentation en memoire, avec des collections</vt:lpstr>
      <vt:lpstr>Une servlet, utilise @Inject pour travailler avec le gestionnaire de type BookRepository. Ce dernier est un « bean »</vt:lpstr>
      <vt:lpstr>La page JSP qui affiche les livres</vt:lpstr>
      <vt:lpstr>Example2: idem, mais avec deux implémentations différentes du gestionnaire de livres</vt:lpstr>
      <vt:lpstr>Example2 : suite…</vt:lpstr>
      <vt:lpstr>Implementation 1: on renomme BookRepository + ajout du qualifieur @InMemory</vt:lpstr>
      <vt:lpstr>Implementation 1: on renomme BookRepository + ajout du qualifieur @JDBC</vt:lpstr>
      <vt:lpstr>La Servlet ajoute juste le qualifieur au point d’injection, soit @InMemory, soit @JDBC</vt:lpstr>
    </vt:vector>
  </TitlesOfParts>
  <Company>SilverStream Software,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dc:creator>
  <cp:lastModifiedBy>michel</cp:lastModifiedBy>
  <cp:revision>559</cp:revision>
  <cp:lastPrinted>1999-01-08T22:44:56Z</cp:lastPrinted>
  <dcterms:created xsi:type="dcterms:W3CDTF">1998-09-04T19:58:23Z</dcterms:created>
  <dcterms:modified xsi:type="dcterms:W3CDTF">2013-03-11T14:46:43Z</dcterms:modified>
</cp:coreProperties>
</file>