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44.xml" ContentType="application/vnd.openxmlformats-officedocument.presentationml.slide+xml"/>
  <Override PartName="/ppt/slides/slide15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406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399" r:id="rId25"/>
    <p:sldId id="401" r:id="rId26"/>
    <p:sldId id="402" r:id="rId27"/>
    <p:sldId id="403" r:id="rId28"/>
    <p:sldId id="404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407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409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412" r:id="rId78"/>
    <p:sldId id="324" r:id="rId79"/>
    <p:sldId id="325" r:id="rId80"/>
    <p:sldId id="326" r:id="rId81"/>
    <p:sldId id="413" r:id="rId82"/>
    <p:sldId id="425" r:id="rId83"/>
    <p:sldId id="327" r:id="rId84"/>
    <p:sldId id="328" r:id="rId85"/>
    <p:sldId id="329" r:id="rId86"/>
    <p:sldId id="330" r:id="rId87"/>
    <p:sldId id="331" r:id="rId88"/>
    <p:sldId id="332" r:id="rId89"/>
    <p:sldId id="333" r:id="rId90"/>
    <p:sldId id="334" r:id="rId91"/>
    <p:sldId id="426" r:id="rId92"/>
    <p:sldId id="335" r:id="rId93"/>
    <p:sldId id="336" r:id="rId94"/>
    <p:sldId id="337" r:id="rId95"/>
    <p:sldId id="338" r:id="rId96"/>
    <p:sldId id="339" r:id="rId97"/>
    <p:sldId id="340" r:id="rId98"/>
    <p:sldId id="416" r:id="rId99"/>
    <p:sldId id="342" r:id="rId100"/>
    <p:sldId id="343" r:id="rId101"/>
    <p:sldId id="344" r:id="rId102"/>
    <p:sldId id="345" r:id="rId103"/>
    <p:sldId id="417" r:id="rId104"/>
    <p:sldId id="346" r:id="rId105"/>
    <p:sldId id="347" r:id="rId106"/>
    <p:sldId id="348" r:id="rId107"/>
    <p:sldId id="419" r:id="rId108"/>
    <p:sldId id="349" r:id="rId109"/>
    <p:sldId id="350" r:id="rId110"/>
    <p:sldId id="351" r:id="rId111"/>
    <p:sldId id="352" r:id="rId112"/>
    <p:sldId id="353" r:id="rId113"/>
    <p:sldId id="354" r:id="rId114"/>
    <p:sldId id="355" r:id="rId115"/>
    <p:sldId id="356" r:id="rId116"/>
    <p:sldId id="357" r:id="rId117"/>
    <p:sldId id="358" r:id="rId118"/>
    <p:sldId id="359" r:id="rId119"/>
    <p:sldId id="360" r:id="rId120"/>
    <p:sldId id="361" r:id="rId121"/>
    <p:sldId id="362" r:id="rId122"/>
    <p:sldId id="420" r:id="rId123"/>
    <p:sldId id="363" r:id="rId124"/>
    <p:sldId id="364" r:id="rId125"/>
    <p:sldId id="365" r:id="rId126"/>
    <p:sldId id="366" r:id="rId127"/>
    <p:sldId id="367" r:id="rId128"/>
    <p:sldId id="368" r:id="rId129"/>
    <p:sldId id="369" r:id="rId130"/>
    <p:sldId id="370" r:id="rId131"/>
    <p:sldId id="371" r:id="rId132"/>
    <p:sldId id="372" r:id="rId133"/>
    <p:sldId id="422" r:id="rId134"/>
    <p:sldId id="373" r:id="rId135"/>
    <p:sldId id="374" r:id="rId136"/>
    <p:sldId id="375" r:id="rId137"/>
    <p:sldId id="376" r:id="rId138"/>
    <p:sldId id="377" r:id="rId139"/>
    <p:sldId id="378" r:id="rId140"/>
    <p:sldId id="379" r:id="rId141"/>
    <p:sldId id="380" r:id="rId142"/>
    <p:sldId id="381" r:id="rId143"/>
    <p:sldId id="382" r:id="rId144"/>
    <p:sldId id="383" r:id="rId145"/>
    <p:sldId id="384" r:id="rId146"/>
    <p:sldId id="423" r:id="rId147"/>
    <p:sldId id="385" r:id="rId148"/>
    <p:sldId id="386" r:id="rId149"/>
    <p:sldId id="387" r:id="rId150"/>
    <p:sldId id="388" r:id="rId151"/>
    <p:sldId id="389" r:id="rId152"/>
    <p:sldId id="390" r:id="rId153"/>
    <p:sldId id="391" r:id="rId154"/>
    <p:sldId id="392" r:id="rId155"/>
    <p:sldId id="393" r:id="rId156"/>
    <p:sldId id="394" r:id="rId157"/>
    <p:sldId id="395" r:id="rId158"/>
    <p:sldId id="396" r:id="rId159"/>
    <p:sldId id="397" r:id="rId160"/>
    <p:sldId id="398" r:id="rId16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5556" autoAdjust="0"/>
  </p:normalViewPr>
  <p:slideViewPr>
    <p:cSldViewPr>
      <p:cViewPr varScale="1">
        <p:scale>
          <a:sx n="85" d="100"/>
          <a:sy n="85" d="100"/>
        </p:scale>
        <p:origin x="-129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CE5D8-D8A4-4097-AFC7-563C41590959}" type="datetimeFigureOut">
              <a:rPr lang="fr-FR" smtClean="0"/>
              <a:pPr/>
              <a:t>14/01/2013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5DAA8-4275-4EBE-9D64-012AB9D9B3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3BD71C9-11DC-4787-A5F1-4D6B2B30B722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4C44-E3D2-45E4-829D-46FD9702B315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650F2FE-CE30-46DD-8576-99D17FD6901E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0D3C-7EBB-43CD-99E8-6AC15B0254D0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9BA9-B0F8-4ED1-8497-1730A748EB3A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B6C0-2DD6-4794-9D53-A20FB36EC06A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D926-7AB7-4A85-9947-E5CFA2C8FB71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EB9-2387-47F7-89F2-1DA20C3CDCDB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B12B3-155B-4667-AA9B-419144BD777D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A94B-47B8-42AF-96D9-84080800902B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7107-34CA-48BA-9D3E-F101DC68292F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B22750-17DC-4FB5-AC8B-796B659040C0}" type="datetime1">
              <a:rPr lang="fr-FR" smtClean="0"/>
              <a:pPr/>
              <a:t>14/01/2013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50106C0-0923-4EA8-9250-D457F1EB9B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axime.lefrancois@inria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jboss.org/weld/reference/latest/en-US/html/environments.html#d0e5225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amframework.org/Weld/WeldDistributionDownloads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hyperlink" Target="mailto:maxime.lefrancois@inria.f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Context</a:t>
            </a:r>
            <a:r>
              <a:rPr lang="fr-FR" dirty="0" smtClean="0"/>
              <a:t> and </a:t>
            </a:r>
            <a:r>
              <a:rPr lang="fr-FR" dirty="0" err="1" smtClean="0"/>
              <a:t>Dependency</a:t>
            </a:r>
            <a:r>
              <a:rPr lang="fr-FR" dirty="0" smtClean="0"/>
              <a:t> Injection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r-FR" dirty="0" smtClean="0"/>
              <a:t>Maxime Lefrançois (</a:t>
            </a:r>
            <a:r>
              <a:rPr lang="fr-FR" dirty="0" smtClean="0">
                <a:hlinkClick r:id="rId2"/>
              </a:rPr>
              <a:t>maxime.lefrancois@inria.fr</a:t>
            </a:r>
            <a:r>
              <a:rPr lang="fr-FR" dirty="0" smtClean="0"/>
              <a:t>),</a:t>
            </a:r>
            <a:br>
              <a:rPr lang="fr-FR" dirty="0" smtClean="0"/>
            </a:br>
            <a:r>
              <a:rPr lang="fr-FR" dirty="0" smtClean="0"/>
              <a:t> M2 MIAGE Casablanca 2012-2013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971800"/>
            <a:ext cx="7465640" cy="1066800"/>
          </a:xfrm>
        </p:spPr>
        <p:txBody>
          <a:bodyPr>
            <a:normAutofit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 rébarbatives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un objet A ...</a:t>
            </a:r>
          </a:p>
          <a:p>
            <a:pPr lvl="1"/>
            <a:r>
              <a:rPr lang="fr-FR" dirty="0" smtClean="0"/>
              <a:t>Combien de clients est-ce que A peut avoir ?</a:t>
            </a:r>
          </a:p>
          <a:p>
            <a:pPr lvl="1"/>
            <a:r>
              <a:rPr lang="fr-FR" dirty="0" smtClean="0"/>
              <a:t>est-ce que A est multi-</a:t>
            </a:r>
            <a:r>
              <a:rPr lang="fr-FR" dirty="0" err="1" smtClean="0"/>
              <a:t>threadé</a:t>
            </a:r>
            <a:r>
              <a:rPr lang="fr-FR" dirty="0"/>
              <a:t> </a:t>
            </a:r>
            <a:r>
              <a:rPr lang="fr-FR" dirty="0" smtClean="0"/>
              <a:t>?</a:t>
            </a:r>
          </a:p>
          <a:p>
            <a:pPr lvl="1"/>
            <a:r>
              <a:rPr lang="fr-FR" dirty="0" smtClean="0"/>
              <a:t>Comment j’ai accès à A dans un autre objet B ?</a:t>
            </a:r>
          </a:p>
          <a:p>
            <a:pPr lvl="1"/>
            <a:r>
              <a:rPr lang="fr-FR" dirty="0" smtClean="0"/>
              <a:t>Est-ce que je dois le détruire explicitement ?</a:t>
            </a:r>
          </a:p>
          <a:p>
            <a:pPr lvl="1"/>
            <a:r>
              <a:rPr lang="fr-FR" dirty="0" smtClean="0"/>
              <a:t>Où dois-je garder une référence à A si je ne l’utilise pas ?</a:t>
            </a:r>
          </a:p>
          <a:p>
            <a:pPr lvl="1"/>
            <a:r>
              <a:rPr lang="fr-FR" dirty="0" smtClean="0"/>
              <a:t>Comment définir des implémentations alternatives, pour en changer au moment du déploiement ?</a:t>
            </a:r>
          </a:p>
          <a:p>
            <a:pPr lvl="1"/>
            <a:r>
              <a:rPr lang="fr-FR" dirty="0" smtClean="0"/>
              <a:t>Comment partager cet objet entre d’autres objets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Context</a:t>
            </a:r>
            <a:r>
              <a:rPr lang="fr-FR" dirty="0" smtClean="0"/>
              <a:t> and </a:t>
            </a:r>
            <a:r>
              <a:rPr lang="fr-FR" dirty="0" err="1" smtClean="0"/>
              <a:t>Dependency</a:t>
            </a:r>
            <a:r>
              <a:rPr lang="fr-FR" dirty="0" smtClean="0"/>
              <a:t> Injection</a:t>
            </a:r>
            <a:br>
              <a:rPr lang="fr-FR" dirty="0" smtClean="0"/>
            </a:br>
            <a:r>
              <a:rPr lang="fr-FR" dirty="0" smtClean="0"/>
              <a:t>= </a:t>
            </a:r>
            <a:r>
              <a:rPr lang="fr-FR" i="1" dirty="0" smtClean="0"/>
              <a:t>CDI (JSR-299)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CDI est un modèle riche de programmation</a:t>
            </a:r>
          </a:p>
          <a:p>
            <a:endParaRPr lang="fr-FR" dirty="0" smtClean="0"/>
          </a:p>
          <a:p>
            <a:pPr algn="ctr">
              <a:buNone/>
            </a:pPr>
            <a:r>
              <a:rPr lang="fr-FR" b="1" i="1" dirty="0" smtClean="0"/>
              <a:t>couplage faible avec typage fort</a:t>
            </a:r>
          </a:p>
          <a:p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CDI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Gestion du </a:t>
            </a:r>
            <a:r>
              <a:rPr lang="fr-FR" b="1" dirty="0" smtClean="0"/>
              <a:t>cycle de vie </a:t>
            </a:r>
            <a:r>
              <a:rPr lang="fr-FR" dirty="0" smtClean="0"/>
              <a:t>des </a:t>
            </a:r>
            <a:r>
              <a:rPr lang="fr-FR" b="1" dirty="0" smtClean="0"/>
              <a:t>objets avec état</a:t>
            </a:r>
            <a:r>
              <a:rPr lang="fr-FR" dirty="0" smtClean="0"/>
              <a:t>, liés à des </a:t>
            </a:r>
            <a:r>
              <a:rPr lang="fr-FR" b="1" dirty="0" smtClean="0"/>
              <a:t>contextes</a:t>
            </a:r>
            <a:endParaRPr lang="fr-FR" dirty="0" smtClean="0"/>
          </a:p>
          <a:p>
            <a:r>
              <a:rPr lang="fr-FR" b="1" dirty="0" smtClean="0"/>
              <a:t>injection de </a:t>
            </a:r>
            <a:r>
              <a:rPr lang="fr-FR" dirty="0" smtClean="0"/>
              <a:t>dépendance</a:t>
            </a:r>
            <a:r>
              <a:rPr lang="fr-FR" b="1" dirty="0" smtClean="0"/>
              <a:t> </a:t>
            </a:r>
            <a:r>
              <a:rPr lang="fr-FR" dirty="0" smtClean="0"/>
              <a:t>avec </a:t>
            </a:r>
            <a:r>
              <a:rPr lang="fr-FR" b="1" dirty="0" smtClean="0"/>
              <a:t>types</a:t>
            </a:r>
          </a:p>
          <a:p>
            <a:r>
              <a:rPr lang="fr-FR" b="1" smtClean="0"/>
              <a:t>intercepteurs</a:t>
            </a:r>
            <a:r>
              <a:rPr lang="fr-FR" smtClean="0"/>
              <a:t> </a:t>
            </a:r>
            <a:r>
              <a:rPr lang="fr-FR" dirty="0" smtClean="0"/>
              <a:t>d’objets et </a:t>
            </a:r>
            <a:r>
              <a:rPr lang="fr-FR" b="1" dirty="0" smtClean="0"/>
              <a:t> décorateurs</a:t>
            </a:r>
            <a:endParaRPr lang="fr-FR" dirty="0" smtClean="0"/>
          </a:p>
          <a:p>
            <a:r>
              <a:rPr lang="fr-FR" b="1" smtClean="0"/>
              <a:t>notifications d’évènements</a:t>
            </a:r>
            <a:endParaRPr lang="fr-FR" smtClean="0"/>
          </a:p>
          <a:p>
            <a:r>
              <a:rPr lang="fr-FR" b="1" smtClean="0"/>
              <a:t>+ </a:t>
            </a:r>
            <a:r>
              <a:rPr lang="fr-FR" b="1" dirty="0" smtClean="0"/>
              <a:t>SPI </a:t>
            </a:r>
            <a:r>
              <a:rPr lang="fr-FR" dirty="0" smtClean="0"/>
              <a:t> (pour extensions)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CDI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aboutissement des </a:t>
            </a:r>
            <a:r>
              <a:rPr lang="fr-FR" dirty="0" err="1" smtClean="0"/>
              <a:t>frameworks</a:t>
            </a:r>
            <a:r>
              <a:rPr lang="fr-FR" dirty="0" smtClean="0"/>
              <a:t> java: </a:t>
            </a:r>
            <a:br>
              <a:rPr lang="fr-FR" dirty="0" smtClean="0"/>
            </a:br>
            <a:r>
              <a:rPr lang="fr-FR" dirty="0" smtClean="0"/>
              <a:t>	</a:t>
            </a:r>
            <a:r>
              <a:rPr lang="fr-FR" dirty="0" err="1" smtClean="0"/>
              <a:t>Seam</a:t>
            </a:r>
            <a:r>
              <a:rPr lang="fr-FR" dirty="0" smtClean="0"/>
              <a:t>, </a:t>
            </a:r>
            <a:r>
              <a:rPr lang="fr-FR" dirty="0" err="1" smtClean="0"/>
              <a:t>Guice</a:t>
            </a:r>
            <a:r>
              <a:rPr lang="fr-FR" dirty="0" smtClean="0"/>
              <a:t>, </a:t>
            </a:r>
            <a:r>
              <a:rPr lang="fr-FR" dirty="0" err="1" smtClean="0"/>
              <a:t>Spring</a:t>
            </a:r>
            <a:endParaRPr lang="fr-FR" dirty="0" smtClean="0"/>
          </a:p>
          <a:p>
            <a:endParaRPr lang="fr-FR" dirty="0" smtClean="0"/>
          </a:p>
          <a:p>
            <a:r>
              <a:rPr lang="fr-FR" b="1" dirty="0" smtClean="0"/>
              <a:t>Au </a:t>
            </a:r>
            <a:r>
              <a:rPr lang="fr-FR" b="1" dirty="0" err="1" smtClean="0"/>
              <a:t>coeur</a:t>
            </a:r>
            <a:r>
              <a:rPr lang="fr-FR" b="1" dirty="0" smtClean="0"/>
              <a:t> de la plateforme Java EE </a:t>
            </a:r>
          </a:p>
          <a:p>
            <a:r>
              <a:rPr lang="fr-FR" dirty="0" smtClean="0"/>
              <a:t>mais pas limité à Java EE</a:t>
            </a:r>
          </a:p>
          <a:p>
            <a:endParaRPr lang="fr-FR" dirty="0"/>
          </a:p>
          <a:p>
            <a:r>
              <a:rPr lang="fr-FR" dirty="0" smtClean="0"/>
              <a:t>implémentation de référence de CDI : </a:t>
            </a:r>
            <a:r>
              <a:rPr lang="fr-FR" dirty="0" err="1" smtClean="0"/>
              <a:t>Weld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(</a:t>
            </a:r>
            <a:r>
              <a:rPr lang="fr-FR" dirty="0" err="1" smtClean="0"/>
              <a:t>Seam</a:t>
            </a:r>
            <a:r>
              <a:rPr lang="fr-FR" dirty="0" smtClean="0"/>
              <a:t> Framework)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couplage faible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b="1" i="1" dirty="0" smtClean="0"/>
              <a:t>couplage faible </a:t>
            </a:r>
            <a:r>
              <a:rPr lang="fr-FR" i="1" dirty="0" smtClean="0"/>
              <a:t>avec typage fort</a:t>
            </a:r>
          </a:p>
          <a:p>
            <a:pPr>
              <a:buNone/>
            </a:pPr>
            <a:r>
              <a:rPr lang="fr-FR" dirty="0" smtClean="0"/>
              <a:t>1. un </a:t>
            </a:r>
            <a:r>
              <a:rPr lang="fr-FR" dirty="0" err="1" smtClean="0"/>
              <a:t>bean</a:t>
            </a:r>
            <a:r>
              <a:rPr lang="fr-FR" dirty="0" smtClean="0"/>
              <a:t> spécifie seulement le type et la sémantique des </a:t>
            </a:r>
            <a:r>
              <a:rPr lang="fr-FR" dirty="0" err="1" smtClean="0"/>
              <a:t>beans</a:t>
            </a:r>
            <a:r>
              <a:rPr lang="fr-FR" dirty="0" smtClean="0"/>
              <a:t> dont il dépend, </a:t>
            </a:r>
            <a:br>
              <a:rPr lang="fr-FR" dirty="0" smtClean="0"/>
            </a:br>
            <a:r>
              <a:rPr lang="fr-FR" dirty="0" smtClean="0"/>
              <a:t>il ne connait pas:</a:t>
            </a:r>
          </a:p>
          <a:p>
            <a:pPr lvl="1"/>
            <a:r>
              <a:rPr lang="fr-FR" dirty="0" smtClean="0"/>
              <a:t>leur cycle de vie, </a:t>
            </a:r>
          </a:p>
          <a:p>
            <a:pPr lvl="1"/>
            <a:r>
              <a:rPr lang="fr-FR" dirty="0" smtClean="0"/>
              <a:t>leur implémentation </a:t>
            </a:r>
            <a:r>
              <a:rPr lang="fr-FR" dirty="0" err="1" smtClean="0"/>
              <a:t>concrete</a:t>
            </a:r>
            <a:endParaRPr lang="fr-FR" dirty="0" smtClean="0"/>
          </a:p>
          <a:p>
            <a:pPr lvl="1"/>
            <a:r>
              <a:rPr lang="fr-FR" dirty="0" smtClean="0"/>
              <a:t>leur modèle de threading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couplage faible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b="1" i="1" dirty="0" smtClean="0"/>
              <a:t>couplage faible </a:t>
            </a:r>
            <a:r>
              <a:rPr lang="fr-FR" i="1" dirty="0" smtClean="0"/>
              <a:t>avec typage fort</a:t>
            </a:r>
          </a:p>
          <a:p>
            <a:pPr>
              <a:buNone/>
            </a:pPr>
            <a:r>
              <a:rPr lang="fr-FR" dirty="0" smtClean="0"/>
              <a:t>2. un </a:t>
            </a:r>
            <a:r>
              <a:rPr lang="fr-FR" dirty="0" err="1" smtClean="0"/>
              <a:t>bean</a:t>
            </a:r>
            <a:r>
              <a:rPr lang="fr-FR" dirty="0" smtClean="0"/>
              <a:t> spécifie seulement le type et la sémantique des </a:t>
            </a:r>
            <a:r>
              <a:rPr lang="fr-FR" dirty="0" err="1" smtClean="0"/>
              <a:t>beans</a:t>
            </a:r>
            <a:r>
              <a:rPr lang="fr-FR" dirty="0" smtClean="0"/>
              <a:t> dont il dépend,</a:t>
            </a:r>
            <a:br>
              <a:rPr lang="fr-FR" dirty="0" smtClean="0"/>
            </a:br>
            <a:r>
              <a:rPr lang="fr-FR" dirty="0" smtClean="0"/>
              <a:t>leur implémentation, leur cycle de vie, ...</a:t>
            </a:r>
            <a:br>
              <a:rPr lang="fr-FR" dirty="0" smtClean="0"/>
            </a:br>
            <a:r>
              <a:rPr lang="fr-FR" dirty="0" smtClean="0"/>
              <a:t>peuvent varier en fonction du scénario de déploiement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couplage faible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b="1" i="1" dirty="0" smtClean="0"/>
              <a:t>couplage faible </a:t>
            </a:r>
            <a:r>
              <a:rPr lang="fr-FR" i="1" dirty="0" smtClean="0"/>
              <a:t>avec typage fort</a:t>
            </a:r>
          </a:p>
          <a:p>
            <a:pPr>
              <a:buNone/>
            </a:pPr>
            <a:r>
              <a:rPr lang="fr-FR" dirty="0" smtClean="0"/>
              <a:t>3. Les notifications d’évènement découplent complètement:</a:t>
            </a:r>
          </a:p>
          <a:p>
            <a:pPr>
              <a:buNone/>
            </a:pPr>
            <a:r>
              <a:rPr lang="fr-FR" dirty="0" smtClean="0"/>
              <a:t>		les producteur d’évènement</a:t>
            </a:r>
            <a:br>
              <a:rPr lang="fr-FR" dirty="0" smtClean="0"/>
            </a:br>
            <a:r>
              <a:rPr lang="fr-FR" dirty="0" smtClean="0"/>
              <a:t> 	les consommateurs d’évènements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couplage faible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b="1" i="1" dirty="0" smtClean="0"/>
              <a:t>couplage faible </a:t>
            </a:r>
            <a:r>
              <a:rPr lang="fr-FR" i="1" dirty="0" smtClean="0"/>
              <a:t>avec typage fort</a:t>
            </a:r>
          </a:p>
          <a:p>
            <a:pPr>
              <a:buNone/>
            </a:pPr>
            <a:r>
              <a:rPr lang="fr-FR" dirty="0" smtClean="0"/>
              <a:t>4. Les intercepteurs découplent:</a:t>
            </a:r>
          </a:p>
          <a:p>
            <a:pPr>
              <a:buNone/>
            </a:pPr>
            <a:r>
              <a:rPr lang="fr-FR" dirty="0" smtClean="0"/>
              <a:t>		les considérations technique</a:t>
            </a:r>
            <a:br>
              <a:rPr lang="fr-FR" dirty="0" smtClean="0"/>
            </a:br>
            <a:r>
              <a:rPr lang="fr-FR" dirty="0" smtClean="0"/>
              <a:t> 	la logique métier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187624" y="4725144"/>
            <a:ext cx="3730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smtClean="0"/>
              <a:t>(programmation par aspect)</a:t>
            </a:r>
            <a:endParaRPr lang="fr-FR" sz="2400" i="1" dirty="0"/>
          </a:p>
        </p:txBody>
      </p:sp>
      <p:sp>
        <p:nvSpPr>
          <p:cNvPr id="5" name="ZoneTexte 4"/>
          <p:cNvSpPr txBox="1"/>
          <p:nvPr/>
        </p:nvSpPr>
        <p:spPr>
          <a:xfrm>
            <a:off x="5652120" y="5661248"/>
            <a:ext cx="3272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exemple: sécurité, transactions, ...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couplage faible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b="1" i="1" dirty="0" smtClean="0"/>
              <a:t>couplage faible </a:t>
            </a:r>
            <a:r>
              <a:rPr lang="fr-FR" i="1" dirty="0" smtClean="0"/>
              <a:t>avec typage fort</a:t>
            </a:r>
          </a:p>
          <a:p>
            <a:pPr>
              <a:buNone/>
            </a:pPr>
            <a:r>
              <a:rPr lang="fr-FR" dirty="0" smtClean="0"/>
              <a:t>5. Les décorateurs permettent de compartimenter les logiques métier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typage fort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i="1" dirty="0" smtClean="0"/>
              <a:t>couplage faible avec </a:t>
            </a:r>
            <a:r>
              <a:rPr lang="fr-FR" b="1" i="1" dirty="0" smtClean="0"/>
              <a:t>typage fort</a:t>
            </a:r>
          </a:p>
          <a:p>
            <a:pPr>
              <a:buNone/>
            </a:pPr>
            <a:r>
              <a:rPr lang="fr-FR" dirty="0" smtClean="0"/>
              <a:t>6. le couplage ne se fait pas par des chaînes de caractères, on utilise des annotations: </a:t>
            </a:r>
            <a:br>
              <a:rPr lang="fr-FR" dirty="0" smtClean="0"/>
            </a:br>
            <a:r>
              <a:rPr lang="fr-FR" b="1" dirty="0" smtClean="0"/>
              <a:t>les </a:t>
            </a:r>
            <a:r>
              <a:rPr lang="fr-FR" b="1" dirty="0" err="1" smtClean="0"/>
              <a:t>qualifieurs</a:t>
            </a: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Beans</a:t>
            </a:r>
            <a:r>
              <a:rPr lang="fr-FR" dirty="0" smtClean="0"/>
              <a:t> – typage fort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objet avec état lié à un contexte = un </a:t>
            </a:r>
            <a:r>
              <a:rPr lang="fr-FR" b="1" dirty="0" err="1" smtClean="0"/>
              <a:t>bean</a:t>
            </a:r>
            <a:endParaRPr lang="fr-FR" b="1" dirty="0" smtClean="0"/>
          </a:p>
          <a:p>
            <a:r>
              <a:rPr lang="fr-FR" i="1" dirty="0" smtClean="0"/>
              <a:t>couplage faible avec </a:t>
            </a:r>
            <a:r>
              <a:rPr lang="fr-FR" b="1" i="1" dirty="0" smtClean="0"/>
              <a:t>typage fort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7. l’utilisation du fichier descripteur </a:t>
            </a:r>
            <a:br>
              <a:rPr lang="fr-FR" dirty="0" smtClean="0"/>
            </a:br>
            <a:r>
              <a:rPr lang="fr-FR" dirty="0" smtClean="0"/>
              <a:t>est limitée pour les informations qui dépendent du déploiement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220072" y="2236802"/>
            <a:ext cx="2822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 META-INF/beans.xml</a:t>
            </a:r>
            <a:endParaRPr lang="fr-FR" sz="20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Notion de 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Quels </a:t>
            </a:r>
            <a:r>
              <a:rPr lang="fr-FR" dirty="0" err="1" smtClean="0"/>
              <a:t>beans</a:t>
            </a:r>
            <a:r>
              <a:rPr lang="fr-FR" dirty="0" smtClean="0"/>
              <a:t> on connaît ?</a:t>
            </a:r>
          </a:p>
          <a:p>
            <a:r>
              <a:rPr lang="fr-FR" dirty="0" smtClean="0"/>
              <a:t>C’est quoi un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Notion de 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229600" cy="4937760"/>
          </a:xfrm>
        </p:spPr>
        <p:txBody>
          <a:bodyPr>
            <a:normAutofit/>
          </a:bodyPr>
          <a:lstStyle/>
          <a:p>
            <a:r>
              <a:rPr lang="fr-FR" dirty="0" smtClean="0"/>
              <a:t>Quels </a:t>
            </a:r>
            <a:r>
              <a:rPr lang="fr-FR" dirty="0" err="1" smtClean="0"/>
              <a:t>beans</a:t>
            </a:r>
            <a:r>
              <a:rPr lang="fr-FR" dirty="0" smtClean="0"/>
              <a:t> on connaît ?</a:t>
            </a:r>
          </a:p>
          <a:p>
            <a:pPr lvl="1"/>
            <a:r>
              <a:rPr lang="fr-FR" dirty="0" smtClean="0"/>
              <a:t>les JSF </a:t>
            </a:r>
            <a:r>
              <a:rPr lang="fr-FR" dirty="0" err="1" smtClean="0"/>
              <a:t>Managed</a:t>
            </a:r>
            <a:r>
              <a:rPr lang="fr-FR" dirty="0" smtClean="0"/>
              <a:t> Bean:</a:t>
            </a:r>
          </a:p>
          <a:p>
            <a:pPr lvl="2"/>
            <a:r>
              <a:rPr lang="fr-FR" dirty="0" smtClean="0"/>
              <a:t>Un objet géré par un conteneur, avec des restrictions minimes de programmation </a:t>
            </a:r>
            <a:br>
              <a:rPr lang="fr-FR" dirty="0" smtClean="0"/>
            </a:br>
            <a:r>
              <a:rPr lang="fr-FR" dirty="0" smtClean="0"/>
              <a:t>~ un POJO (Plain </a:t>
            </a:r>
            <a:r>
              <a:rPr lang="fr-FR" dirty="0" err="1" smtClean="0"/>
              <a:t>Old</a:t>
            </a:r>
            <a:r>
              <a:rPr lang="fr-FR" dirty="0" smtClean="0"/>
              <a:t> Java Object)</a:t>
            </a:r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Ont des </a:t>
            </a:r>
            <a:r>
              <a:rPr lang="fr-FR" b="1" dirty="0" smtClean="0"/>
              <a:t>propriétés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Supportent quelques services basiques:</a:t>
            </a:r>
          </a:p>
          <a:p>
            <a:pPr lvl="3"/>
            <a:r>
              <a:rPr lang="fr-FR" dirty="0" smtClean="0"/>
              <a:t>injection de ressources</a:t>
            </a:r>
          </a:p>
          <a:p>
            <a:pPr lvl="3"/>
            <a:r>
              <a:rPr lang="fr-FR" dirty="0" smtClean="0"/>
              <a:t>callbacks de cycle de vie (@</a:t>
            </a:r>
            <a:r>
              <a:rPr lang="fr-FR" dirty="0" err="1" smtClean="0"/>
              <a:t>PostConstruct</a:t>
            </a:r>
            <a:r>
              <a:rPr lang="fr-FR" dirty="0" smtClean="0"/>
              <a:t>, @</a:t>
            </a:r>
            <a:r>
              <a:rPr lang="fr-FR" dirty="0" err="1" smtClean="0"/>
              <a:t>PreDestroy</a:t>
            </a:r>
            <a:r>
              <a:rPr lang="fr-FR" dirty="0" smtClean="0"/>
              <a:t>, ...)</a:t>
            </a:r>
          </a:p>
          <a:p>
            <a:pPr lvl="3"/>
            <a:r>
              <a:rPr lang="fr-FR" dirty="0" smtClean="0"/>
              <a:t>des intercepteurs (</a:t>
            </a:r>
            <a:r>
              <a:rPr lang="fr-FR" i="1" dirty="0" smtClean="0"/>
              <a:t>définis dans le </a:t>
            </a:r>
            <a:r>
              <a:rPr lang="fr-FR" i="1" dirty="0" err="1" smtClean="0"/>
              <a:t>bean</a:t>
            </a:r>
            <a:r>
              <a:rPr lang="fr-FR" i="1" dirty="0" smtClean="0"/>
              <a:t> = couplage fort !!!</a:t>
            </a:r>
            <a:r>
              <a:rPr lang="fr-FR" dirty="0" smtClean="0"/>
              <a:t>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779912" y="3442955"/>
            <a:ext cx="4183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c’est quoi les propriétés d’un </a:t>
            </a:r>
            <a:r>
              <a:rPr lang="fr-FR" i="1" dirty="0" err="1" smtClean="0"/>
              <a:t>Managed</a:t>
            </a:r>
            <a:r>
              <a:rPr lang="fr-FR" i="1" dirty="0" smtClean="0"/>
              <a:t> Bean ?</a:t>
            </a:r>
            <a:endParaRPr lang="fr-FR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Pour commencer, une petite application pour vérifier quelques notions des Servlets et JSF2…</a:t>
            </a:r>
          </a:p>
          <a:p>
            <a:r>
              <a:rPr lang="fr-FR" smtClean="0"/>
              <a:t>Corrigez les erreurs !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267852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 1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Notion de 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Quels </a:t>
            </a:r>
            <a:r>
              <a:rPr lang="fr-FR" dirty="0" err="1" smtClean="0"/>
              <a:t>beans</a:t>
            </a:r>
            <a:r>
              <a:rPr lang="fr-FR" dirty="0" smtClean="0"/>
              <a:t> on connaît ?</a:t>
            </a:r>
          </a:p>
          <a:p>
            <a:pPr lvl="1"/>
            <a:r>
              <a:rPr lang="fr-FR" dirty="0" smtClean="0"/>
              <a:t>les </a:t>
            </a:r>
            <a:r>
              <a:rPr lang="fr-FR" dirty="0" err="1" smtClean="0"/>
              <a:t>javabeans</a:t>
            </a:r>
            <a:endParaRPr lang="fr-FR" dirty="0" smtClean="0"/>
          </a:p>
          <a:p>
            <a:pPr lvl="1"/>
            <a:r>
              <a:rPr lang="fr-FR" dirty="0" smtClean="0"/>
              <a:t>les </a:t>
            </a:r>
            <a:r>
              <a:rPr lang="fr-FR" dirty="0" err="1" smtClean="0"/>
              <a:t>Managed</a:t>
            </a:r>
            <a:r>
              <a:rPr lang="fr-FR" dirty="0" smtClean="0"/>
              <a:t> Bean</a:t>
            </a:r>
          </a:p>
          <a:p>
            <a:pPr lvl="1"/>
            <a:r>
              <a:rPr lang="fr-FR" dirty="0" smtClean="0"/>
              <a:t>les EJB Session </a:t>
            </a:r>
            <a:r>
              <a:rPr lang="fr-FR" dirty="0" err="1" smtClean="0"/>
              <a:t>Beans</a:t>
            </a:r>
            <a:r>
              <a:rPr lang="fr-FR" dirty="0" smtClean="0"/>
              <a:t> / Message-</a:t>
            </a:r>
            <a:r>
              <a:rPr lang="fr-FR" dirty="0" err="1" smtClean="0"/>
              <a:t>driven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 smtClean="0"/>
          </a:p>
          <a:p>
            <a:pPr lvl="1"/>
            <a:r>
              <a:rPr lang="fr-FR" dirty="0" smtClean="0"/>
              <a:t>Les </a:t>
            </a:r>
            <a:r>
              <a:rPr lang="fr-FR" dirty="0" err="1" smtClean="0"/>
              <a:t>beans</a:t>
            </a:r>
            <a:r>
              <a:rPr lang="fr-FR" dirty="0" smtClean="0"/>
              <a:t> selon </a:t>
            </a:r>
            <a:r>
              <a:rPr lang="fr-FR" dirty="0" err="1" smtClean="0"/>
              <a:t>Spring</a:t>
            </a:r>
            <a:endParaRPr lang="fr-FR" dirty="0" smtClean="0"/>
          </a:p>
          <a:p>
            <a:pPr lvl="1"/>
            <a:r>
              <a:rPr lang="fr-FR" dirty="0" smtClean="0"/>
              <a:t>Les </a:t>
            </a:r>
            <a:r>
              <a:rPr lang="fr-FR" dirty="0" err="1" smtClean="0"/>
              <a:t>beans</a:t>
            </a:r>
            <a:r>
              <a:rPr lang="fr-FR" dirty="0" smtClean="0"/>
              <a:t> selon </a:t>
            </a:r>
            <a:r>
              <a:rPr lang="fr-FR" dirty="0" err="1" smtClean="0"/>
              <a:t>Seam</a:t>
            </a:r>
            <a:endParaRPr lang="fr-FR" dirty="0" smtClean="0"/>
          </a:p>
          <a:p>
            <a:pPr lvl="1"/>
            <a:r>
              <a:rPr lang="fr-FR" dirty="0" smtClean="0"/>
              <a:t>...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Notion de 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fr-FR" dirty="0" smtClean="0"/>
              <a:t>C’est quoi un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</a:p>
          <a:p>
            <a:pPr>
              <a:buNone/>
            </a:pPr>
            <a:r>
              <a:rPr lang="fr-FR" dirty="0" smtClean="0"/>
              <a:t>CDI donne une définition claire:</a:t>
            </a:r>
          </a:p>
          <a:p>
            <a:endParaRPr lang="fr-FR" dirty="0" smtClean="0"/>
          </a:p>
          <a:p>
            <a:r>
              <a:rPr lang="fr-FR" b="1" dirty="0" smtClean="0"/>
              <a:t>Tout objet qui a un constructeur sans paramètre</a:t>
            </a:r>
            <a:br>
              <a:rPr lang="fr-FR" b="1" dirty="0" smtClean="0"/>
            </a:br>
            <a:r>
              <a:rPr lang="fr-FR" dirty="0" smtClean="0"/>
              <a:t> (ou un constructeur annoté @</a:t>
            </a:r>
            <a:r>
              <a:rPr lang="fr-FR" dirty="0" err="1" smtClean="0"/>
              <a:t>Inject</a:t>
            </a:r>
            <a:r>
              <a:rPr lang="fr-FR" dirty="0" smtClean="0"/>
              <a:t>)</a:t>
            </a:r>
            <a:br>
              <a:rPr lang="fr-FR" dirty="0" smtClean="0"/>
            </a:br>
            <a:r>
              <a:rPr lang="fr-FR" dirty="0" smtClean="0"/>
              <a:t> (ou un producteur de </a:t>
            </a:r>
            <a:r>
              <a:rPr lang="fr-FR" dirty="0" err="1" smtClean="0"/>
              <a:t>beans</a:t>
            </a:r>
            <a:r>
              <a:rPr lang="fr-FR" dirty="0" smtClean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 d’injection</a:t>
            </a:r>
            <a:endParaRPr lang="fr-FR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35330" y="2173070"/>
            <a:ext cx="3629520" cy="60016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List&lt;String&gt; 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parse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(String 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97660" y="3295437"/>
            <a:ext cx="4471096" cy="769441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Stateless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1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Translator {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translate(String sentence) { ... }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51360" y="4588385"/>
            <a:ext cx="3324949" cy="769441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@Local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Translator {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translate(String sentence);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50011" y="1814046"/>
            <a:ext cx="8022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Une classe avec une méthode qui découpe un texte en phrases</a:t>
            </a:r>
            <a:endParaRPr lang="fr-FR" sz="2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14515" y="2894166"/>
            <a:ext cx="7360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Un </a:t>
            </a:r>
            <a:r>
              <a:rPr lang="fr-FR" sz="2400" dirty="0" err="1" smtClean="0"/>
              <a:t>stateless</a:t>
            </a:r>
            <a:r>
              <a:rPr lang="fr-FR" sz="2400" dirty="0" smtClean="0"/>
              <a:t> session </a:t>
            </a:r>
            <a:r>
              <a:rPr lang="fr-FR" sz="2400" dirty="0" err="1" smtClean="0"/>
              <a:t>bean</a:t>
            </a:r>
            <a:r>
              <a:rPr lang="fr-FR" sz="2400" dirty="0" smtClean="0"/>
              <a:t> capable de traduire des phrases</a:t>
            </a:r>
            <a:endParaRPr lang="fr-FR" sz="2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50011" y="4181018"/>
            <a:ext cx="3934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Son interface locale Translator</a:t>
            </a:r>
            <a:endParaRPr lang="fr-FR" sz="24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071934" y="2428868"/>
            <a:ext cx="261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est-ce que c’est un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714876" y="3786190"/>
            <a:ext cx="261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est-ce que c’est un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643306" y="5143512"/>
            <a:ext cx="261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est-ce que c’est un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 d’injection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496" y="1772816"/>
            <a:ext cx="8007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On écrit donc une classe pour traduire un document en entier</a:t>
            </a:r>
            <a:endParaRPr lang="fr-FR" sz="2400" dirty="0"/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07504" y="2132856"/>
            <a:ext cx="5612434" cy="286232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Translator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 Translator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translate(String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StringBuilder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StringBuilder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for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(String sentence: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sentenceParser.parse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sb.append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sentenceTranslator.translate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(sentence));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sb.toString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52917" y="5301208"/>
            <a:ext cx="261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est-ce que c’est un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 d’injection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496" y="1772816"/>
            <a:ext cx="8007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On écrit donc une classe pour traduire un document en entier</a:t>
            </a:r>
            <a:endParaRPr lang="fr-FR" sz="2400" dirty="0"/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07504" y="2132856"/>
            <a:ext cx="5612434" cy="286232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Translator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 Translator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translate(String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StringBuilder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StringBuilder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for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(String sentence: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sentenceParser.parse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sb.append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sentenceTranslator.translate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(sentence));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sb.toString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52917" y="5301208"/>
            <a:ext cx="6042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est-ce que c’est un </a:t>
            </a:r>
            <a:r>
              <a:rPr lang="fr-FR" dirty="0" err="1" smtClean="0"/>
              <a:t>bean</a:t>
            </a:r>
            <a:r>
              <a:rPr lang="fr-FR" dirty="0" smtClean="0"/>
              <a:t> ? OUI. </a:t>
            </a:r>
          </a:p>
          <a:p>
            <a:r>
              <a:rPr lang="fr-FR" dirty="0" smtClean="0"/>
              <a:t>Le conteneur va appeler le constructeur annoté @</a:t>
            </a:r>
            <a:r>
              <a:rPr lang="fr-FR" dirty="0" err="1" smtClean="0"/>
              <a:t>Inject</a:t>
            </a:r>
            <a:r>
              <a:rPr lang="fr-FR" dirty="0" smtClean="0"/>
              <a:t>, </a:t>
            </a:r>
            <a:br>
              <a:rPr lang="fr-FR" dirty="0" smtClean="0"/>
            </a:br>
            <a:r>
              <a:rPr lang="fr-FR" dirty="0" smtClean="0"/>
              <a:t>et injecter d’autres </a:t>
            </a:r>
            <a:r>
              <a:rPr lang="fr-FR" dirty="0" err="1" smtClean="0"/>
              <a:t>beans</a:t>
            </a:r>
            <a:r>
              <a:rPr lang="fr-FR" dirty="0" smtClean="0"/>
              <a:t> dans les paramètres du constructeur.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21</a:t>
            </a:fld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 rot="10800000" flipV="1">
            <a:off x="5000628" y="2786058"/>
            <a:ext cx="10001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rot="10800000" flipV="1">
            <a:off x="2786050" y="2786058"/>
            <a:ext cx="321471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857885" y="2362794"/>
            <a:ext cx="2857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mtClean="0"/>
              <a:t>Les paramètres </a:t>
            </a:r>
            <a:br>
              <a:rPr lang="fr-FR" smtClean="0"/>
            </a:br>
            <a:r>
              <a:rPr lang="fr-FR" smtClean="0"/>
              <a:t>du constructeur annoté @Inject seront injectés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 d’injection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496" y="1772816"/>
            <a:ext cx="8007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On écrit donc une classe pour traduire un document en entier</a:t>
            </a:r>
            <a:endParaRPr lang="fr-FR" sz="2400" dirty="0"/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07504" y="2132856"/>
            <a:ext cx="5612434" cy="286232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Translator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 Translator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translate(String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StringBuilder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StringBuilder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for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(String sentence: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sentenceParser.parse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sb.append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sentenceTranslator.translate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(sentence));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sb.toString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5496" y="5301208"/>
            <a:ext cx="8585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On peut maintenant injecter une instance de </a:t>
            </a:r>
            <a:r>
              <a:rPr lang="fr-FR" dirty="0" err="1" smtClean="0"/>
              <a:t>TextTranslator</a:t>
            </a:r>
            <a:r>
              <a:rPr lang="fr-FR" dirty="0" smtClean="0"/>
              <a:t> :</a:t>
            </a:r>
          </a:p>
          <a:p>
            <a:r>
              <a:rPr lang="fr-FR" dirty="0" smtClean="0"/>
              <a:t>	Dans un constructeur, une méthode, un attribut d’un </a:t>
            </a:r>
            <a:r>
              <a:rPr lang="fr-FR" dirty="0" err="1" smtClean="0"/>
              <a:t>bean</a:t>
            </a:r>
            <a:endParaRPr lang="fr-FR" dirty="0" smtClean="0"/>
          </a:p>
          <a:p>
            <a:r>
              <a:rPr lang="fr-FR" dirty="0" smtClean="0"/>
              <a:t>	Ou dans un attribut ou une méthode d’une </a:t>
            </a:r>
            <a:r>
              <a:rPr lang="fr-FR" dirty="0" err="1" smtClean="0"/>
              <a:t>servlet</a:t>
            </a:r>
            <a:r>
              <a:rPr lang="fr-FR" dirty="0" smtClean="0"/>
              <a:t> ou d’un autre composant EJB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 d’injection</a:t>
            </a:r>
            <a:endParaRPr lang="fr-FR" dirty="0"/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107504" y="2132856"/>
            <a:ext cx="3743332" cy="378565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Named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RequestScoped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TranslateController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@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inputText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translation;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// JSF action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method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perhaps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translate()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translation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textTranslator.translate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inputText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getInputText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inputText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setInputText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.inputText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text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getTranslation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translation;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sp>
        <p:nvSpPr>
          <p:cNvPr id="60418" name="AutoShape 2" descr="(1)"/>
          <p:cNvSpPr>
            <a:spLocks noChangeAspect="1" noChangeArrowheads="1"/>
          </p:cNvSpPr>
          <p:nvPr/>
        </p:nvSpPr>
        <p:spPr bwMode="auto">
          <a:xfrm>
            <a:off x="493713" y="-134874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5496" y="1772816"/>
            <a:ext cx="9699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Exemple de </a:t>
            </a:r>
            <a:r>
              <a:rPr lang="fr-FR" sz="2400" dirty="0" err="1" smtClean="0"/>
              <a:t>Managed</a:t>
            </a:r>
            <a:r>
              <a:rPr lang="fr-FR" sz="2400" dirty="0" smtClean="0"/>
              <a:t> Bean qui utilise une instance injectée de </a:t>
            </a:r>
            <a:r>
              <a:rPr lang="fr-FR" sz="2400" dirty="0" err="1" smtClean="0"/>
              <a:t>TextTranslator</a:t>
            </a:r>
            <a:endParaRPr lang="fr-FR" sz="24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Utiliser CDI</a:t>
            </a:r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Dans un projet JEE 6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fr-FR" smtClean="0"/>
              <a:t>Avec Netbeans Cocher la case « utiliser CDI » au moment de la création du projet Java Web ou Java EE</a:t>
            </a:r>
          </a:p>
          <a:p>
            <a:pPr lvl="1"/>
            <a:r>
              <a:rPr lang="fr-FR" smtClean="0"/>
              <a:t>Ça crée simplement un fichier descripteur META-INF/beans.xml</a:t>
            </a:r>
          </a:p>
          <a:p>
            <a:pPr lvl="1"/>
            <a:endParaRPr lang="fr-FR" smtClean="0"/>
          </a:p>
          <a:p>
            <a:r>
              <a:rPr lang="fr-FR" smtClean="0"/>
              <a:t>Avec Glassfish:</a:t>
            </a:r>
          </a:p>
          <a:p>
            <a:pPr lvl="1"/>
            <a:r>
              <a:rPr lang="fr-FR" smtClean="0"/>
              <a:t>il suffit d’avoir un fichier descripteur META-INF/beans.xml (même vide !)</a:t>
            </a:r>
          </a:p>
          <a:p>
            <a:pPr lvl="1"/>
            <a:r>
              <a:rPr lang="fr-FR" smtClean="0"/>
              <a:t>Weld, l’implémentation de référencede CDI, est fournie</a:t>
            </a:r>
          </a:p>
          <a:p>
            <a:endParaRPr lang="fr-FR" smtClean="0"/>
          </a:p>
          <a:p>
            <a:r>
              <a:rPr lang="fr-FR" smtClean="0"/>
              <a:t>Avec Tomcat, Jetty, …</a:t>
            </a:r>
          </a:p>
          <a:p>
            <a:pPr lvl="1"/>
            <a:r>
              <a:rPr lang="fr-FR" smtClean="0"/>
              <a:t>Suivre la procédure: </a:t>
            </a:r>
            <a:r>
              <a:rPr lang="fr-FR" smtClean="0">
                <a:hlinkClick r:id="rId2"/>
              </a:rPr>
              <a:t>http://docs.jboss.org/weld/reference/latest/en-US/html/environments.html#d0e5225</a:t>
            </a:r>
            <a:r>
              <a:rPr lang="fr-FR" smtClean="0"/>
              <a:t> 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Projet Java SE avec CDI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mtClean="0"/>
              <a:t>On utilise l’implémentation de référence:  Weld</a:t>
            </a:r>
          </a:p>
          <a:p>
            <a:pPr lvl="1"/>
            <a:r>
              <a:rPr lang="fr-FR" sz="2000" smtClean="0">
                <a:hlinkClick r:id="rId2"/>
              </a:rPr>
              <a:t>http://www.seamframework.org/Weld/WeldDistributionDownloads</a:t>
            </a:r>
            <a:r>
              <a:rPr lang="fr-FR" sz="2000" smtClean="0"/>
              <a:t> </a:t>
            </a:r>
          </a:p>
          <a:p>
            <a:pPr lvl="1"/>
            <a:r>
              <a:rPr lang="fr-FR" smtClean="0"/>
              <a:t>Le jar: weld-se-core.jar</a:t>
            </a:r>
          </a:p>
          <a:p>
            <a:pPr lvl="1"/>
            <a:r>
              <a:rPr lang="fr-FR" smtClean="0"/>
              <a:t>Ou avec Maven: </a:t>
            </a:r>
          </a:p>
          <a:p>
            <a:pPr lvl="1"/>
            <a:endParaRPr lang="fr-FR" smtClean="0"/>
          </a:p>
          <a:p>
            <a:pPr lvl="1"/>
            <a:endParaRPr lang="fr-FR" smtClean="0"/>
          </a:p>
          <a:p>
            <a:pPr lvl="1"/>
            <a:endParaRPr lang="fr-FR" smtClean="0"/>
          </a:p>
          <a:p>
            <a:endParaRPr lang="fr-FR" smtClean="0"/>
          </a:p>
          <a:p>
            <a:r>
              <a:rPr lang="fr-FR" smtClean="0"/>
              <a:t>Est-ce qu’on doit écrire une classe principale avec un main ?</a:t>
            </a:r>
            <a:endParaRPr lang="fr-FR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85852" y="2857496"/>
            <a:ext cx="4600326" cy="123105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57132" tIns="76176" rIns="57132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ndale Mono"/>
                <a:cs typeface="Arial" pitchFamily="34" charset="0"/>
              </a:rPr>
              <a:t>&lt;dependency&gt;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rgbClr val="000000"/>
                </a:solidFill>
                <a:latin typeface="Andale Mono"/>
                <a:cs typeface="Arial" pitchFamily="34" charset="0"/>
              </a:rPr>
              <a:t>   &lt;groupId&gt;org.jboss.weld.se &lt;/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ndale Mono"/>
                <a:cs typeface="Arial" pitchFamily="34" charset="0"/>
              </a:rPr>
              <a:t>groupId&gt;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rgbClr val="000000"/>
                </a:solidFill>
                <a:latin typeface="Andale Mono"/>
                <a:cs typeface="Arial" pitchFamily="34" charset="0"/>
              </a:rPr>
              <a:t>   &lt;artifactId&gt;weld-se &lt;/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ndale Mono"/>
                <a:cs typeface="Arial" pitchFamily="34" charset="0"/>
              </a:rPr>
              <a:t>artifactId&gt;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smtClean="0">
                <a:solidFill>
                  <a:srgbClr val="000000"/>
                </a:solidFill>
                <a:latin typeface="Andale Mono"/>
                <a:cs typeface="Arial" pitchFamily="34" charset="0"/>
              </a:rPr>
              <a:t>  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ndale Mono"/>
                <a:cs typeface="Arial" pitchFamily="34" charset="0"/>
              </a:rPr>
              <a:t>&lt;version&gt;CHOISIR LA DERNIERE FINALE&lt;/version&gt;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ndale Mono"/>
                <a:cs typeface="Arial" pitchFamily="34" charset="0"/>
              </a:rPr>
              <a:t>&lt;/dependency&gt;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Projet Java SE avec CDI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mtClean="0"/>
              <a:t>Est-ce qu’on doit écrire une classe principale avec un main ? Réponse: NON !!!</a:t>
            </a:r>
          </a:p>
          <a:p>
            <a:pPr lvl="1"/>
            <a:r>
              <a:rPr lang="fr-FR" smtClean="0"/>
              <a:t>Où est l’instance du conteneur de beans ???</a:t>
            </a:r>
          </a:p>
          <a:p>
            <a:pPr lvl="1"/>
            <a:r>
              <a:rPr lang="fr-FR" smtClean="0"/>
              <a:t>C’est possible de l’instantier nous-même, mais compliqué.</a:t>
            </a:r>
          </a:p>
          <a:p>
            <a:pPr lvl="1"/>
            <a:r>
              <a:rPr lang="fr-FR" smtClean="0"/>
              <a:t>Le plus simple: une méthode main est fournie avec weld-se, </a:t>
            </a:r>
          </a:p>
          <a:p>
            <a:r>
              <a:rPr lang="fr-FR" smtClean="0"/>
              <a:t>Le point d’entrée de notre application est un écouteur </a:t>
            </a:r>
          </a:p>
          <a:p>
            <a:pPr lvl="1"/>
            <a:r>
              <a:rPr lang="fr-FR" smtClean="0"/>
              <a:t>Écouteur de l’évènement ContainerInitialized</a:t>
            </a:r>
          </a:p>
          <a:p>
            <a:pPr lvl="1"/>
            <a:r>
              <a:rPr lang="fr-FR" smtClean="0"/>
              <a:t>On récupère les paramètres de la ligne de commande par injection</a:t>
            </a:r>
          </a:p>
        </p:txBody>
      </p:sp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2357422" y="4786322"/>
            <a:ext cx="6456191" cy="181588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@Singleton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HelloWorld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{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void printHello(@Observes ContainerInitialized event, 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                                      @Parameters List&lt;String&gt; parameters) {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System.out.println(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"Hello "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+ parameters.get(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0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));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²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Quelle différence entre les deux applications 2a, 2b ?</a:t>
            </a:r>
          </a:p>
          <a:p>
            <a:endParaRPr lang="fr-FR" smtClean="0"/>
          </a:p>
          <a:p>
            <a:r>
              <a:rPr lang="fr-FR" smtClean="0"/>
              <a:t>La classe Init:  </a:t>
            </a:r>
          </a:p>
          <a:p>
            <a:pPr lvl="1"/>
            <a:r>
              <a:rPr lang="fr-FR" smtClean="0"/>
              <a:t>La bonne façon d’avoir une méthode d’un bean appelée dès que le l’application est déployée (servlets ok, injection ok …)</a:t>
            </a:r>
          </a:p>
          <a:p>
            <a:pPr lvl="1"/>
            <a:r>
              <a:rPr lang="fr-FR" smtClean="0"/>
              <a:t>Le singleton est un singleton EJB </a:t>
            </a:r>
            <a:r>
              <a:rPr lang="fr-FR" smtClean="0"/>
              <a:t>!</a:t>
            </a:r>
          </a:p>
          <a:p>
            <a:endParaRPr lang="fr-FR" smtClean="0"/>
          </a:p>
          <a:p>
            <a:r>
              <a:rPr lang="fr-FR" smtClean="0"/>
              <a:t>A votre avis, pourquoi est-ce que le bean Generator est instantié deux fois? (cf. la console) </a:t>
            </a:r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267852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 2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Introduction à CDI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Anatomie d’un 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ensemble non vide de types</a:t>
            </a:r>
          </a:p>
          <a:p>
            <a:r>
              <a:rPr lang="fr-FR" dirty="0" smtClean="0"/>
              <a:t>Un ensemble non vide de </a:t>
            </a:r>
            <a:r>
              <a:rPr lang="fr-FR" dirty="0" err="1" smtClean="0"/>
              <a:t>qualifieurs</a:t>
            </a:r>
            <a:endParaRPr lang="fr-FR" dirty="0" smtClean="0"/>
          </a:p>
          <a:p>
            <a:r>
              <a:rPr lang="fr-FR" dirty="0" smtClean="0"/>
              <a:t>Un contexte</a:t>
            </a:r>
          </a:p>
          <a:p>
            <a:r>
              <a:rPr lang="fr-FR" dirty="0" smtClean="0"/>
              <a:t>En option: Un nom EL</a:t>
            </a:r>
          </a:p>
          <a:p>
            <a:r>
              <a:rPr lang="fr-FR" dirty="0" smtClean="0"/>
              <a:t>Un ensemble de liens de type intercepteurs</a:t>
            </a:r>
          </a:p>
          <a:p>
            <a:r>
              <a:rPr lang="fr-FR" dirty="0" smtClean="0"/>
              <a:t>Une implémentation</a:t>
            </a:r>
          </a:p>
          <a:p>
            <a:r>
              <a:rPr lang="fr-FR" dirty="0" smtClean="0"/>
              <a:t>En option: être un </a:t>
            </a:r>
            <a:r>
              <a:rPr lang="fr-FR" dirty="0" err="1" smtClean="0"/>
              <a:t>bean</a:t>
            </a:r>
            <a:r>
              <a:rPr lang="fr-FR" dirty="0" smtClean="0"/>
              <a:t> alternatif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Type, </a:t>
            </a:r>
            <a:r>
              <a:rPr lang="fr-FR" dirty="0" err="1" smtClean="0"/>
              <a:t>qualifieur</a:t>
            </a:r>
            <a:r>
              <a:rPr lang="fr-FR" dirty="0" smtClean="0"/>
              <a:t> et injection de dépendance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On a une référence à un </a:t>
            </a:r>
            <a:r>
              <a:rPr lang="fr-FR" dirty="0" err="1" smtClean="0"/>
              <a:t>bean</a:t>
            </a:r>
            <a:r>
              <a:rPr lang="fr-FR" dirty="0" smtClean="0"/>
              <a:t> par injection de dépendance, un attribut injecté spécifie un « contrat » que le </a:t>
            </a:r>
            <a:r>
              <a:rPr lang="fr-FR" dirty="0" err="1" smtClean="0"/>
              <a:t>bean</a:t>
            </a:r>
            <a:r>
              <a:rPr lang="fr-FR" dirty="0" smtClean="0"/>
              <a:t> injecté doit respecter:</a:t>
            </a:r>
          </a:p>
          <a:p>
            <a:pPr lvl="1"/>
            <a:r>
              <a:rPr lang="fr-FR" dirty="0" smtClean="0"/>
              <a:t>Un ensemble non vide de types</a:t>
            </a:r>
          </a:p>
          <a:p>
            <a:pPr lvl="1"/>
            <a:r>
              <a:rPr lang="fr-FR" dirty="0" smtClean="0"/>
              <a:t>Un ensemble non vide de </a:t>
            </a:r>
            <a:r>
              <a:rPr lang="fr-FR" dirty="0" err="1" smtClean="0"/>
              <a:t>qualifieurs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Type, </a:t>
            </a:r>
            <a:r>
              <a:rPr lang="fr-FR" dirty="0" err="1" smtClean="0"/>
              <a:t>qualifieur</a:t>
            </a:r>
            <a:r>
              <a:rPr lang="fr-FR" dirty="0" smtClean="0"/>
              <a:t> et injection de dépendance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Ensemble non vide de types:</a:t>
            </a:r>
          </a:p>
          <a:p>
            <a:endParaRPr lang="en-US" b="1" dirty="0" smtClean="0"/>
          </a:p>
          <a:p>
            <a:r>
              <a:rPr lang="en-US" dirty="0" smtClean="0"/>
              <a:t>ex1:</a:t>
            </a:r>
            <a:br>
              <a:rPr lang="en-US" dirty="0" smtClean="0"/>
            </a:b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Business  { </a:t>
            </a:r>
            <a:br>
              <a:rPr lang="en-US" dirty="0" smtClean="0"/>
            </a:br>
            <a:r>
              <a:rPr lang="en-US" dirty="0" smtClean="0"/>
              <a:t>   ... 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endParaRPr lang="en-US" dirty="0" smtClean="0"/>
          </a:p>
          <a:p>
            <a:r>
              <a:rPr lang="en-US" dirty="0" smtClean="0"/>
              <a:t>ex2 : </a:t>
            </a:r>
            <a:br>
              <a:rPr lang="en-US" dirty="0" smtClean="0"/>
            </a:b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BookShop</a:t>
            </a:r>
            <a:r>
              <a:rPr lang="en-US" dirty="0" smtClean="0"/>
              <a:t>  </a:t>
            </a:r>
            <a:br>
              <a:rPr lang="en-US" dirty="0" smtClean="0"/>
            </a:br>
            <a:r>
              <a:rPr lang="en-US" dirty="0" smtClean="0"/>
              <a:t>      </a:t>
            </a:r>
            <a:r>
              <a:rPr lang="en-US" b="1" dirty="0" smtClean="0"/>
              <a:t>extends</a:t>
            </a:r>
            <a:r>
              <a:rPr lang="en-US" dirty="0" smtClean="0"/>
              <a:t> Business  </a:t>
            </a:r>
            <a:br>
              <a:rPr lang="en-US" dirty="0" smtClean="0"/>
            </a:br>
            <a:r>
              <a:rPr lang="en-US" dirty="0" smtClean="0"/>
              <a:t>      </a:t>
            </a:r>
            <a:r>
              <a:rPr lang="en-US" b="1" dirty="0" smtClean="0"/>
              <a:t>implements</a:t>
            </a:r>
            <a:r>
              <a:rPr lang="en-US" dirty="0" smtClean="0"/>
              <a:t> Shop&lt;Book&gt; { </a:t>
            </a:r>
            <a:br>
              <a:rPr lang="en-US" dirty="0" smtClean="0"/>
            </a:br>
            <a:r>
              <a:rPr lang="en-US" dirty="0" smtClean="0"/>
              <a:t>   ... </a:t>
            </a:r>
            <a:br>
              <a:rPr lang="en-US" dirty="0" smtClean="0"/>
            </a:br>
            <a:r>
              <a:rPr lang="en-US" dirty="0" smtClean="0"/>
              <a:t>}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Type, </a:t>
            </a:r>
            <a:r>
              <a:rPr lang="fr-FR" dirty="0" err="1" smtClean="0"/>
              <a:t>qualifieur</a:t>
            </a:r>
            <a:r>
              <a:rPr lang="fr-FR" dirty="0" smtClean="0"/>
              <a:t> et injection de dépendance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Et si on souhaite injecter un objet de type Business ? </a:t>
            </a:r>
            <a:r>
              <a:rPr lang="fr-FR" dirty="0" err="1" smtClean="0"/>
              <a:t>ambiguité</a:t>
            </a:r>
            <a:r>
              <a:rPr lang="fr-FR" dirty="0" smtClean="0"/>
              <a:t> ! </a:t>
            </a:r>
            <a:br>
              <a:rPr lang="fr-FR" dirty="0" smtClean="0"/>
            </a:br>
            <a:r>
              <a:rPr lang="fr-FR" dirty="0" smtClean="0"/>
              <a:t>Le client doit spécifier un/des </a:t>
            </a:r>
            <a:r>
              <a:rPr lang="fr-FR" dirty="0" err="1" smtClean="0"/>
              <a:t>qualifieurs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Un </a:t>
            </a:r>
            <a:r>
              <a:rPr lang="fr-FR" dirty="0" err="1" smtClean="0"/>
              <a:t>qualifieur</a:t>
            </a:r>
            <a:r>
              <a:rPr lang="fr-FR" dirty="0" smtClean="0"/>
              <a:t> est une annotation:</a:t>
            </a:r>
            <a:br>
              <a:rPr lang="fr-FR" dirty="0" smtClean="0"/>
            </a:br>
            <a:r>
              <a:rPr lang="fr-FR" dirty="0" smtClean="0"/>
              <a:t>ex:</a:t>
            </a:r>
            <a:br>
              <a:rPr lang="fr-FR" dirty="0" smtClean="0"/>
            </a:b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Permet de </a:t>
            </a:r>
            <a:r>
              <a:rPr lang="fr-FR" dirty="0" err="1" smtClean="0"/>
              <a:t>désambiguiser</a:t>
            </a:r>
            <a:r>
              <a:rPr lang="fr-FR" dirty="0" smtClean="0"/>
              <a:t> l’objet à injecter, sans utiliser une chaîne de caractères</a:t>
            </a:r>
            <a:endParaRPr lang="en-US" dirty="0" smtClean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043608" y="3645024"/>
            <a:ext cx="5252976" cy="107721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@Qualifier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@Target({TYPE, METHOD, PARAMETER, FIELD})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CreditCard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Type, </a:t>
            </a:r>
            <a:r>
              <a:rPr lang="fr-FR" dirty="0" err="1" smtClean="0"/>
              <a:t>qualifieur</a:t>
            </a:r>
            <a:r>
              <a:rPr lang="fr-FR" dirty="0" smtClean="0"/>
              <a:t> et injection de dépendance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ce point d’injection:</a:t>
            </a:r>
            <a:br>
              <a:rPr lang="fr-FR" dirty="0" smtClean="0"/>
            </a:br>
            <a:r>
              <a:rPr lang="fr-FR" sz="2400" dirty="0" smtClean="0"/>
              <a:t>@</a:t>
            </a:r>
            <a:r>
              <a:rPr lang="fr-FR" sz="2400" dirty="0" err="1" smtClean="0"/>
              <a:t>Inject</a:t>
            </a:r>
            <a:r>
              <a:rPr lang="fr-FR" sz="2400" dirty="0" smtClean="0"/>
              <a:t> @</a:t>
            </a:r>
            <a:r>
              <a:rPr lang="fr-FR" sz="2400" dirty="0" err="1" smtClean="0"/>
              <a:t>CreditCard</a:t>
            </a:r>
            <a:r>
              <a:rPr lang="fr-FR" sz="2400" dirty="0" smtClean="0"/>
              <a:t> </a:t>
            </a:r>
            <a:r>
              <a:rPr lang="fr-FR" sz="2400" dirty="0" err="1" smtClean="0"/>
              <a:t>PaymentProcessor</a:t>
            </a:r>
            <a:r>
              <a:rPr lang="fr-FR" sz="2400" dirty="0" smtClean="0"/>
              <a:t> </a:t>
            </a:r>
            <a:r>
              <a:rPr lang="fr-FR" sz="2400" dirty="0" err="1" smtClean="0"/>
              <a:t>paymentProcessor</a:t>
            </a:r>
            <a:r>
              <a:rPr lang="fr-FR" sz="2400" dirty="0" smtClean="0"/>
              <a:t>;</a:t>
            </a:r>
          </a:p>
          <a:p>
            <a:endParaRPr lang="fr-FR" sz="2400" dirty="0" smtClean="0"/>
          </a:p>
          <a:p>
            <a:r>
              <a:rPr lang="fr-FR" dirty="0" smtClean="0"/>
              <a:t>Le conteneur cherche un </a:t>
            </a:r>
            <a:r>
              <a:rPr lang="fr-FR" dirty="0" err="1" smtClean="0"/>
              <a:t>bean</a:t>
            </a:r>
            <a:r>
              <a:rPr lang="fr-FR" dirty="0" smtClean="0"/>
              <a:t> qui satisfait le contrat. </a:t>
            </a:r>
          </a:p>
          <a:p>
            <a:pPr lvl="1"/>
            <a:r>
              <a:rPr lang="fr-FR" dirty="0" smtClean="0"/>
              <a:t>Si il en trouve exactement un, il injecte une instance de ce </a:t>
            </a:r>
            <a:r>
              <a:rPr lang="fr-FR" dirty="0" err="1" smtClean="0"/>
              <a:t>bean</a:t>
            </a:r>
            <a:endParaRPr lang="fr-FR" dirty="0" smtClean="0"/>
          </a:p>
          <a:p>
            <a:pPr lvl="1"/>
            <a:r>
              <a:rPr lang="fr-FR" dirty="0" smtClean="0"/>
              <a:t>Sinon, il lance une erreur</a:t>
            </a:r>
          </a:p>
          <a:p>
            <a:r>
              <a:rPr lang="fr-FR" dirty="0" smtClean="0"/>
              <a:t>exemple de </a:t>
            </a:r>
            <a:r>
              <a:rPr lang="fr-FR" dirty="0" err="1" smtClean="0"/>
              <a:t>bean</a:t>
            </a:r>
            <a:r>
              <a:rPr lang="fr-FR" dirty="0" smtClean="0"/>
              <a:t> qui satisfait le contrat:</a:t>
            </a:r>
            <a:br>
              <a:rPr lang="fr-FR" dirty="0" smtClean="0"/>
            </a:br>
            <a:r>
              <a:rPr lang="en-US" sz="2200" dirty="0" smtClean="0"/>
              <a:t>@</a:t>
            </a:r>
            <a:r>
              <a:rPr lang="en-US" sz="2200" dirty="0" err="1" smtClean="0"/>
              <a:t>CreditCard</a:t>
            </a:r>
            <a:r>
              <a:rPr lang="en-US" sz="2200" dirty="0" smtClean="0"/>
              <a:t> </a:t>
            </a:r>
            <a:br>
              <a:rPr lang="en-US" sz="2200" dirty="0" smtClean="0"/>
            </a:br>
            <a:r>
              <a:rPr lang="en-US" sz="2200" b="1" dirty="0" smtClean="0"/>
              <a:t>public</a:t>
            </a:r>
            <a:r>
              <a:rPr lang="en-US" sz="2200" dirty="0" smtClean="0"/>
              <a:t> </a:t>
            </a:r>
            <a:r>
              <a:rPr lang="en-US" sz="2200" b="1" dirty="0" smtClean="0"/>
              <a:t>class</a:t>
            </a:r>
            <a:r>
              <a:rPr lang="en-US" sz="2200" dirty="0" smtClean="0"/>
              <a:t> </a:t>
            </a:r>
            <a:r>
              <a:rPr lang="en-US" sz="2200" dirty="0" err="1" smtClean="0"/>
              <a:t>CreditCardPaymentProcessor</a:t>
            </a:r>
            <a:r>
              <a:rPr lang="en-US" sz="2200" dirty="0" smtClean="0"/>
              <a:t>  </a:t>
            </a:r>
            <a:br>
              <a:rPr lang="en-US" sz="2200" dirty="0" smtClean="0"/>
            </a:br>
            <a:r>
              <a:rPr lang="en-US" sz="2200" dirty="0" smtClean="0"/>
              <a:t>    </a:t>
            </a:r>
            <a:r>
              <a:rPr lang="en-US" sz="2200" b="1" dirty="0" smtClean="0"/>
              <a:t>implements</a:t>
            </a:r>
            <a:r>
              <a:rPr lang="en-US" sz="2200" dirty="0" smtClean="0"/>
              <a:t> </a:t>
            </a:r>
            <a:r>
              <a:rPr lang="en-US" sz="2200" dirty="0" err="1" smtClean="0"/>
              <a:t>PaymentProcessor</a:t>
            </a:r>
            <a:r>
              <a:rPr lang="en-US" sz="2200" dirty="0" smtClean="0"/>
              <a:t> { ... }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Type, </a:t>
            </a:r>
            <a:r>
              <a:rPr lang="fr-FR" dirty="0" err="1" smtClean="0"/>
              <a:t>qualifieur</a:t>
            </a:r>
            <a:r>
              <a:rPr lang="fr-FR" dirty="0" smtClean="0"/>
              <a:t> et injection de dépendance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ensemble </a:t>
            </a:r>
            <a:r>
              <a:rPr lang="fr-FR" b="1" dirty="0" smtClean="0"/>
              <a:t>non vide</a:t>
            </a:r>
            <a:r>
              <a:rPr lang="fr-FR" dirty="0" smtClean="0"/>
              <a:t> de types</a:t>
            </a:r>
            <a:br>
              <a:rPr lang="fr-FR" dirty="0" smtClean="0"/>
            </a:br>
            <a:r>
              <a:rPr lang="fr-FR" dirty="0" smtClean="0"/>
              <a:t>toujours au moins le type Object</a:t>
            </a:r>
          </a:p>
          <a:p>
            <a:endParaRPr lang="fr-FR" dirty="0" smtClean="0"/>
          </a:p>
          <a:p>
            <a:r>
              <a:rPr lang="fr-FR" dirty="0" smtClean="0"/>
              <a:t>Un ensemble </a:t>
            </a:r>
            <a:r>
              <a:rPr lang="fr-FR" b="1" dirty="0" smtClean="0"/>
              <a:t>non vide</a:t>
            </a:r>
            <a:r>
              <a:rPr lang="fr-FR" dirty="0" smtClean="0"/>
              <a:t> de </a:t>
            </a:r>
            <a:r>
              <a:rPr lang="fr-FR" dirty="0" err="1" smtClean="0"/>
              <a:t>qualifieurs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Si aucun </a:t>
            </a:r>
            <a:r>
              <a:rPr lang="fr-FR" dirty="0" err="1" smtClean="0"/>
              <a:t>qualifieur</a:t>
            </a:r>
            <a:r>
              <a:rPr lang="fr-FR" dirty="0" smtClean="0"/>
              <a:t> n’est spécifié, </a:t>
            </a:r>
            <a:br>
              <a:rPr lang="fr-FR" dirty="0" smtClean="0"/>
            </a:br>
            <a:r>
              <a:rPr lang="fr-FR" dirty="0" smtClean="0"/>
              <a:t>il y a le </a:t>
            </a:r>
            <a:r>
              <a:rPr lang="fr-FR" dirty="0" err="1" smtClean="0"/>
              <a:t>qualifieur</a:t>
            </a:r>
            <a:r>
              <a:rPr lang="fr-FR" dirty="0" smtClean="0"/>
              <a:t> par défaut: </a:t>
            </a:r>
            <a:r>
              <a:rPr lang="fr-FR" smtClean="0"/>
              <a:t>@Default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mtClean="0"/>
              <a:t>1</a:t>
            </a:r>
            <a:r>
              <a:rPr lang="fr-FR" smtClean="0"/>
              <a:t>- </a:t>
            </a:r>
            <a:r>
              <a:rPr lang="fr-FR" smtClean="0"/>
              <a:t>Provoquez une erreur: point d’injection ambigüe, </a:t>
            </a:r>
          </a:p>
          <a:p>
            <a:r>
              <a:rPr lang="fr-FR" smtClean="0"/>
              <a:t>2- Provoquez une erreur: point d’injection insatisfiable</a:t>
            </a:r>
          </a:p>
          <a:p>
            <a:r>
              <a:rPr lang="fr-FR" smtClean="0"/>
              <a:t>3- Faites en sorte que le nombre affiché soit vraiment </a:t>
            </a:r>
            <a:r>
              <a:rPr lang="fr-FR" smtClean="0"/>
              <a:t>aléatoire</a:t>
            </a:r>
          </a:p>
          <a:p>
            <a:r>
              <a:rPr lang="fr-FR" smtClean="0"/>
              <a:t>A </a:t>
            </a:r>
            <a:r>
              <a:rPr lang="fr-FR" smtClean="0"/>
              <a:t>votre avis, pourquoi le nombre ne change pas </a:t>
            </a:r>
            <a:r>
              <a:rPr lang="fr-FR" smtClean="0"/>
              <a:t>? </a:t>
            </a:r>
            <a:br>
              <a:rPr lang="fr-FR" smtClean="0"/>
            </a:br>
            <a:r>
              <a:rPr lang="fr-FR" smtClean="0"/>
              <a:t>Et le bean generator n’est instantié qu’une seule fois ?</a:t>
            </a:r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267852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 3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 (scope)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contexte d’un </a:t>
            </a:r>
            <a:r>
              <a:rPr lang="fr-FR" dirty="0" err="1" smtClean="0"/>
              <a:t>bean</a:t>
            </a:r>
            <a:r>
              <a:rPr lang="fr-FR" dirty="0" smtClean="0"/>
              <a:t> définit le cycle de vie de ses instances</a:t>
            </a:r>
          </a:p>
          <a:p>
            <a:endParaRPr lang="fr-FR" dirty="0" smtClean="0"/>
          </a:p>
          <a:p>
            <a:r>
              <a:rPr lang="fr-FR" dirty="0" smtClean="0"/>
              <a:t>Un contexte est représenté par une annotation </a:t>
            </a:r>
            <a:br>
              <a:rPr lang="fr-FR" dirty="0" smtClean="0"/>
            </a:br>
            <a:r>
              <a:rPr lang="fr-FR" dirty="0" smtClean="0"/>
              <a:t>ex: @</a:t>
            </a:r>
            <a:r>
              <a:rPr lang="fr-FR" dirty="0" err="1" smtClean="0"/>
              <a:t>RequestScoped</a:t>
            </a:r>
            <a:r>
              <a:rPr lang="fr-FR" dirty="0" smtClean="0"/>
              <a:t>, @</a:t>
            </a:r>
            <a:r>
              <a:rPr lang="fr-FR" dirty="0" err="1" smtClean="0"/>
              <a:t>SessionScoped</a:t>
            </a:r>
            <a:r>
              <a:rPr lang="fr-FR" smtClean="0"/>
              <a:t>,  …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 (scope)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 instance d’un </a:t>
            </a:r>
            <a:r>
              <a:rPr lang="fr-FR" dirty="0" err="1" smtClean="0"/>
              <a:t>bean</a:t>
            </a:r>
            <a:r>
              <a:rPr lang="fr-FR" dirty="0" smtClean="0"/>
              <a:t> session-</a:t>
            </a:r>
            <a:r>
              <a:rPr lang="fr-FR" dirty="0" err="1" smtClean="0"/>
              <a:t>scoped</a:t>
            </a:r>
            <a:r>
              <a:rPr lang="fr-FR" dirty="0" smtClean="0"/>
              <a:t> est liée à un session d’un utilisateur et est partagé par toutes les requêtes </a:t>
            </a:r>
            <a:r>
              <a:rPr lang="fr-FR" dirty="0" err="1" smtClean="0"/>
              <a:t>executées</a:t>
            </a:r>
            <a:r>
              <a:rPr lang="fr-FR" dirty="0" smtClean="0"/>
              <a:t> dans cette session</a:t>
            </a:r>
            <a:br>
              <a:rPr lang="fr-FR" dirty="0" smtClean="0"/>
            </a:br>
            <a:r>
              <a:rPr lang="fr-FR" dirty="0" smtClean="0"/>
              <a:t> (on ne peut pas l’enlever, ni le changer)</a:t>
            </a:r>
          </a:p>
          <a:p>
            <a:endParaRPr lang="fr-FR" dirty="0" smtClean="0"/>
          </a:p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</a:t>
            </a:r>
            <a:r>
              <a:rPr lang="fr-FR" u="sng" dirty="0" smtClean="0"/>
              <a:t>a</a:t>
            </a:r>
            <a:r>
              <a:rPr lang="fr-FR" dirty="0" smtClean="0"/>
              <a:t> un contexte. Si aucun contexte n’est défini, le contexte par défaut est: @</a:t>
            </a:r>
            <a:r>
              <a:rPr lang="fr-FR" dirty="0" err="1" smtClean="0"/>
              <a:t>Dependent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Nom EL (EL= Expression </a:t>
            </a:r>
            <a:r>
              <a:rPr lang="fr-FR" dirty="0" err="1" smtClean="0"/>
              <a:t>Language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Pour référencer un </a:t>
            </a:r>
            <a:r>
              <a:rPr lang="fr-FR" dirty="0" err="1" smtClean="0"/>
              <a:t>bean</a:t>
            </a:r>
            <a:r>
              <a:rPr lang="fr-FR" dirty="0" smtClean="0"/>
              <a:t> et ses </a:t>
            </a:r>
            <a:r>
              <a:rPr lang="fr-FR" b="1" dirty="0" smtClean="0"/>
              <a:t>propriétés</a:t>
            </a:r>
            <a:r>
              <a:rPr lang="fr-FR" dirty="0" smtClean="0"/>
              <a:t> dans une JSF ou une JSP, on associe un nom EL</a:t>
            </a:r>
          </a:p>
          <a:p>
            <a:endParaRPr lang="fr-FR" dirty="0" smtClean="0"/>
          </a:p>
          <a:p>
            <a:r>
              <a:rPr lang="fr-FR" dirty="0" smtClean="0"/>
              <a:t>Annotation @</a:t>
            </a:r>
            <a:r>
              <a:rPr lang="fr-FR" dirty="0" err="1" smtClean="0"/>
              <a:t>Named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ex:</a:t>
            </a:r>
            <a:br>
              <a:rPr lang="fr-FR" dirty="0" smtClean="0"/>
            </a:br>
            <a:r>
              <a:rPr lang="en-US" sz="2400" b="1" dirty="0" smtClean="0"/>
              <a:t>public</a:t>
            </a:r>
            <a:r>
              <a:rPr lang="en-US" sz="2400" dirty="0" smtClean="0"/>
              <a:t> @</a:t>
            </a:r>
            <a:r>
              <a:rPr lang="en-US" sz="2400" dirty="0" err="1" smtClean="0"/>
              <a:t>SessionScoped</a:t>
            </a:r>
            <a:r>
              <a:rPr lang="en-US" sz="2400" dirty="0" smtClean="0"/>
              <a:t> @Named("cart") </a:t>
            </a:r>
            <a:br>
              <a:rPr lang="en-US" sz="2400" dirty="0" smtClean="0"/>
            </a:br>
            <a:r>
              <a:rPr lang="en-US" sz="2400" b="1" dirty="0" smtClean="0"/>
              <a:t>class</a:t>
            </a:r>
            <a:r>
              <a:rPr lang="en-US" sz="2400" dirty="0" smtClean="0"/>
              <a:t> </a:t>
            </a:r>
            <a:r>
              <a:rPr lang="en-US" sz="2400" dirty="0" err="1" smtClean="0"/>
              <a:t>ShoppingCart</a:t>
            </a:r>
            <a:r>
              <a:rPr lang="en-US" sz="2400" dirty="0" smtClean="0"/>
              <a:t> </a:t>
            </a:r>
            <a:r>
              <a:rPr lang="en-US" sz="2400" b="1" dirty="0" smtClean="0"/>
              <a:t>implements</a:t>
            </a:r>
            <a:r>
              <a:rPr lang="en-US" sz="2400" dirty="0" smtClean="0"/>
              <a:t> </a:t>
            </a:r>
            <a:r>
              <a:rPr lang="en-US" sz="2400" dirty="0" err="1" smtClean="0"/>
              <a:t>Serializable</a:t>
            </a:r>
            <a:r>
              <a:rPr lang="en-US" sz="2400" dirty="0" smtClean="0"/>
              <a:t> {</a:t>
            </a:r>
            <a:br>
              <a:rPr lang="en-US" sz="2400" dirty="0" smtClean="0"/>
            </a:br>
            <a:r>
              <a:rPr lang="en-US" sz="2400" dirty="0" smtClean="0"/>
              <a:t>    ... </a:t>
            </a:r>
            <a:br>
              <a:rPr lang="en-US" sz="2400" dirty="0" smtClean="0"/>
            </a:br>
            <a:r>
              <a:rPr lang="en-US" sz="2400" dirty="0" smtClean="0"/>
              <a:t>    </a:t>
            </a:r>
            <a:r>
              <a:rPr lang="en-US" sz="2400" b="1" dirty="0" smtClean="0"/>
              <a:t>public</a:t>
            </a:r>
            <a:r>
              <a:rPr lang="en-US" sz="2400" dirty="0" smtClean="0"/>
              <a:t> List&lt;Item&gt; </a:t>
            </a:r>
            <a:r>
              <a:rPr lang="en-US" sz="2400" dirty="0" err="1" smtClean="0"/>
              <a:t>getLineItems</a:t>
            </a:r>
            <a:r>
              <a:rPr lang="en-US" sz="2400" dirty="0" smtClean="0"/>
              <a:t>() {...}</a:t>
            </a:r>
            <a:br>
              <a:rPr lang="en-US" sz="2400" dirty="0" smtClean="0"/>
            </a:br>
            <a:r>
              <a:rPr lang="en-US" sz="2400" dirty="0" smtClean="0"/>
              <a:t>    ....</a:t>
            </a:r>
            <a:br>
              <a:rPr lang="en-US" sz="2400" dirty="0" smtClean="0"/>
            </a:br>
            <a:r>
              <a:rPr lang="en-US" sz="2400" dirty="0" smtClean="0"/>
              <a:t>}</a:t>
            </a:r>
          </a:p>
          <a:p>
            <a:endParaRPr lang="en-US" sz="2400" dirty="0" smtClean="0"/>
          </a:p>
          <a:p>
            <a:r>
              <a:rPr lang="en-US" dirty="0" smtClean="0"/>
              <a:t>On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ensuite</a:t>
            </a:r>
            <a:r>
              <a:rPr lang="en-US" dirty="0" smtClean="0"/>
              <a:t> </a:t>
            </a:r>
            <a:r>
              <a:rPr lang="en-US" dirty="0" err="1" smtClean="0"/>
              <a:t>l’utiliser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JSF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JSP:</a:t>
            </a:r>
            <a:br>
              <a:rPr lang="en-US" dirty="0" smtClean="0"/>
            </a:br>
            <a:r>
              <a:rPr lang="fr-FR" sz="2300" dirty="0" smtClean="0"/>
              <a:t>&lt;</a:t>
            </a:r>
            <a:r>
              <a:rPr lang="fr-FR" sz="2300" dirty="0" err="1" smtClean="0"/>
              <a:t>h:dataTable</a:t>
            </a:r>
            <a:r>
              <a:rPr lang="fr-FR" sz="2300" dirty="0" smtClean="0"/>
              <a:t> </a:t>
            </a:r>
            <a:r>
              <a:rPr lang="fr-FR" sz="2300" b="1" dirty="0" smtClean="0"/>
              <a:t>value</a:t>
            </a:r>
            <a:r>
              <a:rPr lang="fr-FR" sz="2300" dirty="0" smtClean="0"/>
              <a:t>="#{</a:t>
            </a:r>
            <a:r>
              <a:rPr lang="fr-FR" sz="2300" dirty="0" err="1" smtClean="0"/>
              <a:t>cart.lineItems</a:t>
            </a:r>
            <a:r>
              <a:rPr lang="fr-FR" sz="2300" dirty="0" smtClean="0"/>
              <a:t>}" </a:t>
            </a:r>
            <a:r>
              <a:rPr lang="fr-FR" sz="2300" b="1" dirty="0" smtClean="0"/>
              <a:t>var</a:t>
            </a:r>
            <a:r>
              <a:rPr lang="fr-FR" sz="2300" dirty="0" smtClean="0"/>
              <a:t>="item"&gt;</a:t>
            </a:r>
            <a:br>
              <a:rPr lang="fr-FR" sz="2300" dirty="0" smtClean="0"/>
            </a:br>
            <a:r>
              <a:rPr lang="fr-FR" sz="2300" dirty="0" smtClean="0"/>
              <a:t>   ...</a:t>
            </a:r>
            <a:br>
              <a:rPr lang="fr-FR" sz="2300" dirty="0" smtClean="0"/>
            </a:br>
            <a:r>
              <a:rPr lang="fr-FR" sz="2300" dirty="0" smtClean="0"/>
              <a:t>&lt;/</a:t>
            </a:r>
            <a:r>
              <a:rPr lang="fr-FR" sz="2300" dirty="0" err="1" smtClean="0"/>
              <a:t>h:dataTable</a:t>
            </a:r>
            <a:r>
              <a:rPr lang="fr-FR" sz="2300" dirty="0" smtClean="0"/>
              <a:t>&gt;</a:t>
            </a:r>
            <a:br>
              <a:rPr lang="fr-FR" sz="2300" dirty="0" smtClean="0"/>
            </a:br>
            <a:r>
              <a:rPr lang="fr-FR" sz="2300" dirty="0" smtClean="0"/>
              <a:t/>
            </a:r>
            <a:br>
              <a:rPr lang="fr-FR" sz="2300" dirty="0" smtClean="0"/>
            </a:br>
            <a:endParaRPr lang="fr-FR" sz="28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39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Nom EL (EL= Expression </a:t>
            </a:r>
            <a:r>
              <a:rPr lang="fr-FR" dirty="0" err="1" smtClean="0"/>
              <a:t>Language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Pour référencer un </a:t>
            </a:r>
            <a:r>
              <a:rPr lang="fr-FR" dirty="0" err="1" smtClean="0"/>
              <a:t>bean</a:t>
            </a:r>
            <a:r>
              <a:rPr lang="fr-FR" dirty="0" smtClean="0"/>
              <a:t> et ses </a:t>
            </a:r>
            <a:r>
              <a:rPr lang="fr-FR" b="1" dirty="0" smtClean="0"/>
              <a:t>propriétés</a:t>
            </a:r>
            <a:r>
              <a:rPr lang="fr-FR" dirty="0" smtClean="0"/>
              <a:t> dans une JSF ou une JSP, on associe un nom EL</a:t>
            </a:r>
          </a:p>
          <a:p>
            <a:endParaRPr lang="fr-FR" dirty="0" smtClean="0"/>
          </a:p>
          <a:p>
            <a:r>
              <a:rPr lang="fr-FR" dirty="0" smtClean="0"/>
              <a:t>Annotation @</a:t>
            </a:r>
            <a:r>
              <a:rPr lang="fr-FR" dirty="0" err="1" smtClean="0"/>
              <a:t>Named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ex:</a:t>
            </a:r>
            <a:br>
              <a:rPr lang="fr-FR" dirty="0" smtClean="0"/>
            </a:br>
            <a:r>
              <a:rPr lang="en-US" sz="2400" b="1" dirty="0" smtClean="0"/>
              <a:t>public</a:t>
            </a:r>
            <a:r>
              <a:rPr lang="en-US" sz="2400" dirty="0" smtClean="0"/>
              <a:t> @</a:t>
            </a:r>
            <a:r>
              <a:rPr lang="en-US" sz="2400" dirty="0" err="1" smtClean="0"/>
              <a:t>SessionScoped</a:t>
            </a:r>
            <a:r>
              <a:rPr lang="en-US" sz="2400" dirty="0" smtClean="0"/>
              <a:t> @Named("cart") </a:t>
            </a:r>
            <a:br>
              <a:rPr lang="en-US" sz="2400" dirty="0" smtClean="0"/>
            </a:br>
            <a:r>
              <a:rPr lang="en-US" sz="2400" b="1" dirty="0" smtClean="0"/>
              <a:t>class</a:t>
            </a:r>
            <a:r>
              <a:rPr lang="en-US" sz="2400" dirty="0" smtClean="0"/>
              <a:t> </a:t>
            </a:r>
            <a:r>
              <a:rPr lang="en-US" sz="2400" dirty="0" err="1" smtClean="0"/>
              <a:t>ShoppingCart</a:t>
            </a:r>
            <a:r>
              <a:rPr lang="en-US" sz="2400" dirty="0" smtClean="0"/>
              <a:t> </a:t>
            </a:r>
            <a:r>
              <a:rPr lang="en-US" sz="2400" b="1" dirty="0" smtClean="0"/>
              <a:t>implements</a:t>
            </a:r>
            <a:r>
              <a:rPr lang="en-US" sz="2400" dirty="0" smtClean="0"/>
              <a:t> </a:t>
            </a:r>
            <a:r>
              <a:rPr lang="en-US" sz="2400" dirty="0" err="1" smtClean="0"/>
              <a:t>Serializable</a:t>
            </a:r>
            <a:r>
              <a:rPr lang="en-US" sz="2400" dirty="0" smtClean="0"/>
              <a:t> {</a:t>
            </a:r>
            <a:br>
              <a:rPr lang="en-US" sz="2400" dirty="0" smtClean="0"/>
            </a:br>
            <a:r>
              <a:rPr lang="en-US" sz="2400" dirty="0" smtClean="0"/>
              <a:t>    ... </a:t>
            </a:r>
            <a:br>
              <a:rPr lang="en-US" sz="2400" dirty="0" smtClean="0"/>
            </a:br>
            <a:r>
              <a:rPr lang="en-US" sz="2400" dirty="0" smtClean="0"/>
              <a:t>    </a:t>
            </a:r>
            <a:r>
              <a:rPr lang="en-US" sz="2400" b="1" dirty="0" smtClean="0"/>
              <a:t>public</a:t>
            </a:r>
            <a:r>
              <a:rPr lang="en-US" sz="2400" dirty="0" smtClean="0"/>
              <a:t> List&lt;Item&gt; </a:t>
            </a:r>
            <a:r>
              <a:rPr lang="en-US" sz="2400" dirty="0" err="1" smtClean="0"/>
              <a:t>getLineItems</a:t>
            </a:r>
            <a:r>
              <a:rPr lang="en-US" sz="2400" dirty="0" smtClean="0"/>
              <a:t>() {...}</a:t>
            </a:r>
            <a:br>
              <a:rPr lang="en-US" sz="2400" dirty="0" smtClean="0"/>
            </a:br>
            <a:r>
              <a:rPr lang="en-US" sz="2400" dirty="0" smtClean="0"/>
              <a:t>    ....</a:t>
            </a:r>
            <a:br>
              <a:rPr lang="en-US" sz="2400" dirty="0" smtClean="0"/>
            </a:br>
            <a:r>
              <a:rPr lang="en-US" sz="2400" dirty="0" smtClean="0"/>
              <a:t>}</a:t>
            </a:r>
          </a:p>
          <a:p>
            <a:endParaRPr lang="en-US" sz="2400" dirty="0" smtClean="0"/>
          </a:p>
          <a:p>
            <a:r>
              <a:rPr lang="en-US" dirty="0" smtClean="0"/>
              <a:t>On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ensuite</a:t>
            </a:r>
            <a:r>
              <a:rPr lang="en-US" dirty="0" smtClean="0"/>
              <a:t> </a:t>
            </a:r>
            <a:r>
              <a:rPr lang="en-US" dirty="0" err="1" smtClean="0"/>
              <a:t>l’utiliser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JSF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JSP:</a:t>
            </a:r>
            <a:br>
              <a:rPr lang="en-US" dirty="0" smtClean="0"/>
            </a:br>
            <a:r>
              <a:rPr lang="fr-FR" sz="2300" dirty="0" smtClean="0"/>
              <a:t>&lt;</a:t>
            </a:r>
            <a:r>
              <a:rPr lang="fr-FR" sz="2300" dirty="0" err="1" smtClean="0"/>
              <a:t>h:dataTable</a:t>
            </a:r>
            <a:r>
              <a:rPr lang="fr-FR" sz="2300" dirty="0" smtClean="0"/>
              <a:t> </a:t>
            </a:r>
            <a:r>
              <a:rPr lang="fr-FR" sz="2300" b="1" dirty="0" smtClean="0"/>
              <a:t>value</a:t>
            </a:r>
            <a:r>
              <a:rPr lang="fr-FR" sz="2300" dirty="0" smtClean="0"/>
              <a:t>="#{</a:t>
            </a:r>
            <a:r>
              <a:rPr lang="fr-FR" sz="2300" dirty="0" err="1" smtClean="0"/>
              <a:t>cart.lineItems</a:t>
            </a:r>
            <a:r>
              <a:rPr lang="fr-FR" sz="2300" dirty="0" smtClean="0"/>
              <a:t>}" </a:t>
            </a:r>
            <a:r>
              <a:rPr lang="fr-FR" sz="2300" b="1" dirty="0" smtClean="0"/>
              <a:t>var</a:t>
            </a:r>
            <a:r>
              <a:rPr lang="fr-FR" sz="2300" dirty="0" smtClean="0"/>
              <a:t>="item"&gt;</a:t>
            </a:r>
            <a:br>
              <a:rPr lang="fr-FR" sz="2300" dirty="0" smtClean="0"/>
            </a:br>
            <a:r>
              <a:rPr lang="fr-FR" sz="2300" dirty="0" smtClean="0"/>
              <a:t>   ...</a:t>
            </a:r>
            <a:br>
              <a:rPr lang="fr-FR" sz="2300" dirty="0" smtClean="0"/>
            </a:br>
            <a:r>
              <a:rPr lang="fr-FR" sz="2300" dirty="0" smtClean="0"/>
              <a:t>&lt;/</a:t>
            </a:r>
            <a:r>
              <a:rPr lang="fr-FR" sz="2300" dirty="0" err="1" smtClean="0"/>
              <a:t>h:dataTable</a:t>
            </a:r>
            <a:r>
              <a:rPr lang="fr-FR" sz="2300" dirty="0" smtClean="0"/>
              <a:t>&gt;</a:t>
            </a:r>
            <a:br>
              <a:rPr lang="fr-FR" sz="2300" dirty="0" smtClean="0"/>
            </a:br>
            <a:r>
              <a:rPr lang="fr-FR" sz="2300" dirty="0" smtClean="0"/>
              <a:t/>
            </a:r>
            <a:br>
              <a:rPr lang="fr-FR" sz="2300" dirty="0" smtClean="0"/>
            </a:br>
            <a:endParaRPr lang="fr-FR" sz="2800" dirty="0" smtClean="0"/>
          </a:p>
        </p:txBody>
      </p:sp>
      <p:sp>
        <p:nvSpPr>
          <p:cNvPr id="4" name="Ellipse 3"/>
          <p:cNvSpPr/>
          <p:nvPr/>
        </p:nvSpPr>
        <p:spPr>
          <a:xfrm>
            <a:off x="2908740" y="3254698"/>
            <a:ext cx="1296144" cy="36004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3393176" y="4598293"/>
            <a:ext cx="936104" cy="2880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337862" y="3789040"/>
            <a:ext cx="210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Propriété </a:t>
            </a:r>
            <a:r>
              <a:rPr lang="fr-FR" dirty="0" err="1" smtClean="0">
                <a:solidFill>
                  <a:srgbClr val="C00000"/>
                </a:solidFill>
              </a:rPr>
              <a:t>lineItems</a:t>
            </a:r>
            <a:r>
              <a:rPr lang="fr-FR" dirty="0" smtClean="0">
                <a:solidFill>
                  <a:srgbClr val="C00000"/>
                </a:solidFill>
              </a:rPr>
              <a:t> !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3923928" y="3573016"/>
            <a:ext cx="541916" cy="1023567"/>
          </a:xfrm>
          <a:custGeom>
            <a:avLst/>
            <a:gdLst>
              <a:gd name="connsiteX0" fmla="*/ 0 w 536656"/>
              <a:gd name="connsiteY0" fmla="*/ 0 h 922215"/>
              <a:gd name="connsiteX1" fmla="*/ 492369 w 536656"/>
              <a:gd name="connsiteY1" fmla="*/ 328246 h 922215"/>
              <a:gd name="connsiteX2" fmla="*/ 265723 w 536656"/>
              <a:gd name="connsiteY2" fmla="*/ 922215 h 92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6656" h="922215">
                <a:moveTo>
                  <a:pt x="0" y="0"/>
                </a:moveTo>
                <a:cubicBezTo>
                  <a:pt x="224041" y="87272"/>
                  <a:pt x="448082" y="174544"/>
                  <a:pt x="492369" y="328246"/>
                </a:cubicBezTo>
                <a:cubicBezTo>
                  <a:pt x="536656" y="481949"/>
                  <a:pt x="401189" y="702082"/>
                  <a:pt x="265723" y="922215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4318242" y="2600325"/>
            <a:ext cx="576064" cy="36004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046508" y="4650444"/>
            <a:ext cx="330908" cy="20917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2195736" y="2732735"/>
            <a:ext cx="2088232" cy="1914770"/>
          </a:xfrm>
          <a:custGeom>
            <a:avLst/>
            <a:gdLst>
              <a:gd name="connsiteX0" fmla="*/ 2283394 w 2283394"/>
              <a:gd name="connsiteY0" fmla="*/ 0 h 1914770"/>
              <a:gd name="connsiteX1" fmla="*/ 196687 w 2283394"/>
              <a:gd name="connsiteY1" fmla="*/ 586154 h 1914770"/>
              <a:gd name="connsiteX2" fmla="*/ 1103271 w 2283394"/>
              <a:gd name="connsiteY2" fmla="*/ 1914770 h 191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3394" h="1914770">
                <a:moveTo>
                  <a:pt x="2283394" y="0"/>
                </a:moveTo>
                <a:cubicBezTo>
                  <a:pt x="1338384" y="133513"/>
                  <a:pt x="393374" y="267026"/>
                  <a:pt x="196687" y="586154"/>
                </a:cubicBezTo>
                <a:cubicBezTo>
                  <a:pt x="0" y="905282"/>
                  <a:pt x="551635" y="1410026"/>
                  <a:pt x="1103271" y="1914770"/>
                </a:cubicBezTo>
              </a:path>
            </a:pathLst>
          </a:cu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Nom EL (EL= Expression </a:t>
            </a:r>
            <a:r>
              <a:rPr lang="fr-FR" dirty="0" err="1" smtClean="0"/>
              <a:t>Language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Valeur par défaut:</a:t>
            </a:r>
          </a:p>
          <a:p>
            <a:endParaRPr lang="fr-FR" sz="2000" dirty="0" smtClean="0"/>
          </a:p>
          <a:p>
            <a:r>
              <a:rPr lang="en-US" sz="2000" b="1" dirty="0" smtClean="0"/>
              <a:t>public</a:t>
            </a:r>
            <a:r>
              <a:rPr lang="en-US" sz="2000" dirty="0" smtClean="0"/>
              <a:t> @</a:t>
            </a:r>
            <a:r>
              <a:rPr lang="en-US" sz="2000" dirty="0" err="1" smtClean="0"/>
              <a:t>SessionScoped</a:t>
            </a:r>
            <a:r>
              <a:rPr lang="en-US" sz="2000" dirty="0" smtClean="0"/>
              <a:t> @Named</a:t>
            </a:r>
            <a:br>
              <a:rPr lang="en-US" sz="2000" dirty="0" smtClean="0"/>
            </a:br>
            <a:r>
              <a:rPr lang="en-US" sz="2000" b="1" dirty="0" smtClean="0"/>
              <a:t>class</a:t>
            </a:r>
            <a:r>
              <a:rPr lang="en-US" sz="2000" dirty="0" smtClean="0"/>
              <a:t> </a:t>
            </a:r>
            <a:r>
              <a:rPr lang="en-US" sz="2000" dirty="0" err="1" smtClean="0"/>
              <a:t>ShoppingCart</a:t>
            </a:r>
            <a:r>
              <a:rPr lang="en-US" sz="2000" dirty="0" smtClean="0"/>
              <a:t> </a:t>
            </a:r>
            <a:r>
              <a:rPr lang="en-US" sz="2000" b="1" dirty="0" smtClean="0"/>
              <a:t>implements</a:t>
            </a:r>
            <a:r>
              <a:rPr lang="en-US" sz="2000" dirty="0" smtClean="0"/>
              <a:t> </a:t>
            </a:r>
            <a:r>
              <a:rPr lang="en-US" sz="2000" dirty="0" err="1" smtClean="0"/>
              <a:t>Serializable</a:t>
            </a:r>
            <a:r>
              <a:rPr lang="en-US" sz="2000" dirty="0" smtClean="0"/>
              <a:t> {</a:t>
            </a:r>
            <a:br>
              <a:rPr lang="en-US" sz="2000" dirty="0" smtClean="0"/>
            </a:br>
            <a:r>
              <a:rPr lang="en-US" sz="2000" dirty="0" smtClean="0"/>
              <a:t>    ... </a:t>
            </a:r>
            <a:br>
              <a:rPr lang="en-US" sz="2000" dirty="0" smtClean="0"/>
            </a:br>
            <a:r>
              <a:rPr lang="en-US" sz="2000" dirty="0" smtClean="0"/>
              <a:t>    </a:t>
            </a:r>
            <a:r>
              <a:rPr lang="en-US" sz="2000" b="1" dirty="0" smtClean="0"/>
              <a:t>public</a:t>
            </a:r>
            <a:r>
              <a:rPr lang="en-US" sz="2000" dirty="0" smtClean="0"/>
              <a:t> List&lt;Item&gt; </a:t>
            </a:r>
            <a:r>
              <a:rPr lang="en-US" sz="2000" dirty="0" err="1" smtClean="0"/>
              <a:t>getLineItems</a:t>
            </a:r>
            <a:r>
              <a:rPr lang="en-US" sz="2000" dirty="0" smtClean="0"/>
              <a:t>() {...}</a:t>
            </a:r>
            <a:br>
              <a:rPr lang="en-US" sz="2000" dirty="0" smtClean="0"/>
            </a:br>
            <a:r>
              <a:rPr lang="en-US" sz="2000" dirty="0" smtClean="0"/>
              <a:t>    ....</a:t>
            </a:r>
            <a:br>
              <a:rPr lang="en-US" sz="2000" dirty="0" smtClean="0"/>
            </a:br>
            <a:r>
              <a:rPr lang="en-US" sz="2000" dirty="0" smtClean="0"/>
              <a:t>}</a:t>
            </a:r>
          </a:p>
          <a:p>
            <a:endParaRPr lang="en-US" sz="2000" dirty="0" smtClean="0"/>
          </a:p>
          <a:p>
            <a:r>
              <a:rPr lang="fr-FR" sz="2000" dirty="0" smtClean="0"/>
              <a:t>&lt;</a:t>
            </a:r>
            <a:r>
              <a:rPr lang="fr-FR" sz="2000" dirty="0" err="1" smtClean="0"/>
              <a:t>h:dataTable</a:t>
            </a:r>
            <a:r>
              <a:rPr lang="fr-FR" sz="2000" dirty="0" smtClean="0"/>
              <a:t> </a:t>
            </a:r>
            <a:r>
              <a:rPr lang="fr-FR" sz="2000" b="1" dirty="0" smtClean="0"/>
              <a:t>value</a:t>
            </a:r>
            <a:r>
              <a:rPr lang="fr-FR" sz="2000" dirty="0" smtClean="0"/>
              <a:t>="#{</a:t>
            </a:r>
            <a:r>
              <a:rPr lang="fr-FR" sz="2000" b="1" dirty="0" smtClean="0"/>
              <a:t>???</a:t>
            </a:r>
            <a:r>
              <a:rPr lang="fr-FR" sz="2000" dirty="0" smtClean="0"/>
              <a:t>.</a:t>
            </a:r>
            <a:r>
              <a:rPr lang="fr-FR" sz="2000" dirty="0" err="1" smtClean="0"/>
              <a:t>lineItems</a:t>
            </a:r>
            <a:r>
              <a:rPr lang="fr-FR" sz="2000" dirty="0" smtClean="0"/>
              <a:t>}" </a:t>
            </a:r>
            <a:r>
              <a:rPr lang="fr-FR" sz="2000" b="1" dirty="0" smtClean="0"/>
              <a:t>var</a:t>
            </a:r>
            <a:r>
              <a:rPr lang="fr-FR" sz="2000" dirty="0" smtClean="0"/>
              <a:t>="item"&gt;</a:t>
            </a:r>
            <a:br>
              <a:rPr lang="fr-FR" sz="2000" dirty="0" smtClean="0"/>
            </a:br>
            <a:r>
              <a:rPr lang="fr-FR" sz="2000" dirty="0" smtClean="0"/>
              <a:t>   ...</a:t>
            </a:r>
            <a:br>
              <a:rPr lang="fr-FR" sz="2000" dirty="0" smtClean="0"/>
            </a:br>
            <a:r>
              <a:rPr lang="fr-FR" sz="2000" dirty="0" smtClean="0"/>
              <a:t>&lt;/</a:t>
            </a:r>
            <a:r>
              <a:rPr lang="fr-FR" sz="2000" dirty="0" err="1" smtClean="0"/>
              <a:t>h:dataTable</a:t>
            </a:r>
            <a:r>
              <a:rPr lang="fr-FR" sz="2000" dirty="0" smtClean="0"/>
              <a:t>&gt;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992289" y="5862578"/>
            <a:ext cx="7151711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Comme dans Exercice1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Alternatives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peut être déclaré être une implémentation alternative:</a:t>
            </a:r>
          </a:p>
          <a:p>
            <a:endParaRPr lang="fr-FR" dirty="0" smtClean="0"/>
          </a:p>
          <a:p>
            <a:r>
              <a:rPr lang="en-US" sz="2000" b="1" dirty="0" smtClean="0"/>
              <a:t>public</a:t>
            </a:r>
            <a:r>
              <a:rPr lang="en-US" sz="2000" dirty="0" smtClean="0"/>
              <a:t> @Alternative </a:t>
            </a:r>
            <a:br>
              <a:rPr lang="en-US" sz="2000" dirty="0" smtClean="0"/>
            </a:br>
            <a:r>
              <a:rPr lang="en-US" sz="2000" b="1" dirty="0" smtClean="0"/>
              <a:t>class</a:t>
            </a:r>
            <a:r>
              <a:rPr lang="en-US" sz="2000" dirty="0" smtClean="0"/>
              <a:t> </a:t>
            </a:r>
            <a:r>
              <a:rPr lang="en-US" sz="2000" dirty="0" err="1" smtClean="0"/>
              <a:t>MockPaymentProcessor</a:t>
            </a:r>
            <a:r>
              <a:rPr lang="en-US" sz="2000" dirty="0" smtClean="0"/>
              <a:t> </a:t>
            </a:r>
            <a:r>
              <a:rPr lang="en-US" sz="2000" b="1" dirty="0" smtClean="0"/>
              <a:t>extends</a:t>
            </a:r>
            <a:r>
              <a:rPr lang="en-US" sz="2000" dirty="0" smtClean="0"/>
              <a:t> </a:t>
            </a:r>
            <a:r>
              <a:rPr lang="en-US" sz="2000" dirty="0" err="1" smtClean="0"/>
              <a:t>PaymentProcessorImpl</a:t>
            </a:r>
            <a:r>
              <a:rPr lang="en-US" sz="2000" dirty="0" smtClean="0"/>
              <a:t> { ... }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Désactivées</a:t>
            </a:r>
            <a:r>
              <a:rPr lang="en-US" sz="2000" dirty="0" smtClean="0"/>
              <a:t> par </a:t>
            </a:r>
            <a:r>
              <a:rPr lang="en-US" sz="2000" dirty="0" err="1" smtClean="0"/>
              <a:t>défaut</a:t>
            </a:r>
            <a:r>
              <a:rPr lang="en-US" sz="2000" dirty="0" smtClean="0"/>
              <a:t>, on </a:t>
            </a:r>
            <a:r>
              <a:rPr lang="en-US" sz="2000" dirty="0" err="1" smtClean="0"/>
              <a:t>peut</a:t>
            </a:r>
            <a:r>
              <a:rPr lang="en-US" sz="2000" dirty="0" smtClean="0"/>
              <a:t> </a:t>
            </a:r>
            <a:r>
              <a:rPr lang="en-US" sz="2000" dirty="0" err="1" smtClean="0"/>
              <a:t>choisir</a:t>
            </a:r>
            <a:r>
              <a:rPr lang="en-US" sz="2000" dirty="0" smtClean="0"/>
              <a:t> </a:t>
            </a:r>
            <a:r>
              <a:rPr lang="en-US" sz="2000" dirty="0" err="1" smtClean="0"/>
              <a:t>une</a:t>
            </a:r>
            <a:r>
              <a:rPr lang="en-US" sz="2000" dirty="0" smtClean="0"/>
              <a:t> alternative à </a:t>
            </a:r>
            <a:r>
              <a:rPr lang="en-US" sz="2000" dirty="0" err="1" smtClean="0"/>
              <a:t>utiliser</a:t>
            </a:r>
            <a:r>
              <a:rPr lang="en-US" sz="2000" dirty="0" smtClean="0"/>
              <a:t> au moment du </a:t>
            </a:r>
            <a:r>
              <a:rPr lang="en-US" sz="2000" dirty="0" err="1" smtClean="0"/>
              <a:t>déploiement</a:t>
            </a:r>
            <a:r>
              <a:rPr lang="en-US" sz="2000" dirty="0" smtClean="0"/>
              <a:t> en le </a:t>
            </a:r>
            <a:r>
              <a:rPr lang="en-US" sz="2000" dirty="0" err="1" smtClean="0"/>
              <a:t>spécifiant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le </a:t>
            </a:r>
            <a:r>
              <a:rPr lang="en-US" sz="2000" dirty="0" err="1" smtClean="0"/>
              <a:t>descripteur</a:t>
            </a:r>
            <a:r>
              <a:rPr lang="en-US" sz="2000" dirty="0" smtClean="0"/>
              <a:t> META-INF/beans.xml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Existent dans Java EE 5</a:t>
            </a:r>
          </a:p>
          <a:p>
            <a:r>
              <a:rPr lang="fr-FR" sz="1400" dirty="0" smtClean="0"/>
              <a:t>import </a:t>
            </a:r>
            <a:r>
              <a:rPr lang="fr-FR" sz="1400" dirty="0" err="1" smtClean="0"/>
              <a:t>javax.interceptor.AroundInvoke</a:t>
            </a:r>
            <a:r>
              <a:rPr lang="fr-FR" sz="1400" dirty="0" smtClean="0"/>
              <a:t>;</a:t>
            </a:r>
            <a:br>
              <a:rPr lang="fr-FR" sz="1400" dirty="0" smtClean="0"/>
            </a:br>
            <a:r>
              <a:rPr lang="fr-FR" sz="1400" dirty="0" smtClean="0"/>
              <a:t>import </a:t>
            </a:r>
            <a:r>
              <a:rPr lang="fr-FR" sz="1400" dirty="0" err="1" smtClean="0"/>
              <a:t>javax.interceptor.InvocationContext</a:t>
            </a:r>
            <a:r>
              <a:rPr lang="fr-FR" sz="1400" dirty="0" smtClean="0"/>
              <a:t>;</a:t>
            </a:r>
            <a:br>
              <a:rPr lang="fr-FR" sz="1400" dirty="0" smtClean="0"/>
            </a:br>
            <a:r>
              <a:rPr lang="fr-FR" sz="1400" dirty="0" smtClean="0"/>
              <a:t>public class </a:t>
            </a:r>
            <a:r>
              <a:rPr lang="fr-FR" sz="1400" dirty="0" err="1" smtClean="0"/>
              <a:t>TracingInterceptor</a:t>
            </a:r>
            <a:r>
              <a:rPr lang="fr-FR" sz="1400" dirty="0" smtClean="0"/>
              <a:t> {</a:t>
            </a:r>
            <a:br>
              <a:rPr lang="fr-FR" sz="1400" dirty="0" smtClean="0"/>
            </a:br>
            <a:r>
              <a:rPr lang="fr-FR" sz="1400" dirty="0" smtClean="0"/>
              <a:t>   </a:t>
            </a:r>
            <a:br>
              <a:rPr lang="fr-FR" sz="1400" dirty="0" smtClean="0"/>
            </a:br>
            <a:r>
              <a:rPr lang="fr-FR" sz="1400" dirty="0" smtClean="0"/>
              <a:t>    @</a:t>
            </a:r>
            <a:r>
              <a:rPr lang="fr-FR" sz="1400" dirty="0" err="1" smtClean="0"/>
              <a:t>AroundInvoke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    public Object </a:t>
            </a:r>
            <a:r>
              <a:rPr lang="fr-FR" sz="1400" dirty="0" err="1" smtClean="0"/>
              <a:t>logCall</a:t>
            </a:r>
            <a:r>
              <a:rPr lang="fr-FR" sz="1400" dirty="0" smtClean="0"/>
              <a:t>(</a:t>
            </a:r>
            <a:r>
              <a:rPr lang="fr-FR" sz="1400" dirty="0" err="1" smtClean="0"/>
              <a:t>InvocationContext</a:t>
            </a:r>
            <a:r>
              <a:rPr lang="fr-FR" sz="1400" dirty="0" smtClean="0"/>
              <a:t> </a:t>
            </a:r>
            <a:r>
              <a:rPr lang="fr-FR" sz="1400" dirty="0" err="1" smtClean="0"/>
              <a:t>context</a:t>
            </a:r>
            <a:r>
              <a:rPr lang="fr-FR" sz="1400" dirty="0" smtClean="0"/>
              <a:t>) </a:t>
            </a:r>
            <a:r>
              <a:rPr lang="fr-FR" sz="1400" dirty="0" err="1" smtClean="0"/>
              <a:t>throws</a:t>
            </a:r>
            <a:r>
              <a:rPr lang="fr-FR" sz="1400" dirty="0" smtClean="0"/>
              <a:t> Exception{</a:t>
            </a:r>
            <a:br>
              <a:rPr lang="fr-FR" sz="1400" dirty="0" smtClean="0"/>
            </a:br>
            <a:r>
              <a:rPr lang="fr-FR" sz="1400" dirty="0" smtClean="0"/>
              <a:t>        System.out.println("</a:t>
            </a:r>
            <a:r>
              <a:rPr lang="fr-FR" sz="1400" dirty="0" err="1" smtClean="0"/>
              <a:t>Invoking</a:t>
            </a:r>
            <a:r>
              <a:rPr lang="fr-FR" sz="1400" dirty="0" smtClean="0"/>
              <a:t> </a:t>
            </a:r>
            <a:r>
              <a:rPr lang="fr-FR" sz="1400" dirty="0" err="1" smtClean="0"/>
              <a:t>method</a:t>
            </a:r>
            <a:r>
              <a:rPr lang="fr-FR" sz="1400" dirty="0" smtClean="0"/>
              <a:t>: " + </a:t>
            </a:r>
            <a:r>
              <a:rPr lang="fr-FR" sz="1400" dirty="0" err="1" smtClean="0"/>
              <a:t>context.getMethod</a:t>
            </a:r>
            <a:r>
              <a:rPr lang="fr-FR" sz="1400" dirty="0" smtClean="0"/>
              <a:t>());</a:t>
            </a:r>
            <a:br>
              <a:rPr lang="fr-FR" sz="1400" dirty="0" smtClean="0"/>
            </a:br>
            <a:r>
              <a:rPr lang="fr-FR" sz="1400" dirty="0" smtClean="0"/>
              <a:t>        return </a:t>
            </a:r>
            <a:r>
              <a:rPr lang="fr-FR" sz="1400" dirty="0" err="1" smtClean="0"/>
              <a:t>context.proceed</a:t>
            </a:r>
            <a:r>
              <a:rPr lang="fr-FR" sz="1400" dirty="0" smtClean="0"/>
              <a:t>();</a:t>
            </a:r>
            <a:br>
              <a:rPr lang="fr-FR" sz="1400" dirty="0" smtClean="0"/>
            </a:br>
            <a:r>
              <a:rPr lang="fr-FR" sz="1400" dirty="0" smtClean="0"/>
              <a:t>        System.out.println(« </a:t>
            </a:r>
            <a:r>
              <a:rPr lang="fr-FR" sz="1400" dirty="0" err="1" smtClean="0"/>
              <a:t>Finished</a:t>
            </a:r>
            <a:r>
              <a:rPr lang="fr-FR" sz="1400" dirty="0" smtClean="0"/>
              <a:t> </a:t>
            </a:r>
            <a:r>
              <a:rPr lang="fr-FR" sz="1400" dirty="0" err="1" smtClean="0"/>
              <a:t>invoking</a:t>
            </a:r>
            <a:r>
              <a:rPr lang="fr-FR" sz="1400" dirty="0" smtClean="0"/>
              <a:t> </a:t>
            </a:r>
            <a:r>
              <a:rPr lang="fr-FR" sz="1400" dirty="0" err="1" smtClean="0"/>
              <a:t>method</a:t>
            </a:r>
            <a:r>
              <a:rPr lang="fr-FR" sz="1400" dirty="0" smtClean="0"/>
              <a:t>: " + </a:t>
            </a:r>
            <a:r>
              <a:rPr lang="fr-FR" sz="1400" dirty="0" err="1" smtClean="0"/>
              <a:t>context.getMethod</a:t>
            </a:r>
            <a:r>
              <a:rPr lang="fr-FR" sz="1400" dirty="0" smtClean="0"/>
              <a:t>());</a:t>
            </a:r>
            <a:br>
              <a:rPr lang="fr-FR" sz="1400" dirty="0" smtClean="0"/>
            </a:br>
            <a:r>
              <a:rPr lang="fr-FR" sz="1400" dirty="0" smtClean="0"/>
              <a:t>    }</a:t>
            </a:r>
            <a:br>
              <a:rPr lang="fr-FR" sz="1400" dirty="0" smtClean="0"/>
            </a:br>
            <a:r>
              <a:rPr lang="fr-FR" sz="1400" dirty="0" smtClean="0"/>
              <a:t>}</a:t>
            </a:r>
            <a:br>
              <a:rPr lang="fr-FR" sz="1400" dirty="0" smtClean="0"/>
            </a:br>
            <a:endParaRPr lang="fr-FR" sz="1400" dirty="0" smtClean="0"/>
          </a:p>
          <a:p>
            <a:r>
              <a:rPr lang="fr-FR" sz="1400" b="1" dirty="0" smtClean="0"/>
              <a:t>@</a:t>
            </a:r>
            <a:r>
              <a:rPr lang="fr-FR" sz="1400" b="1" dirty="0" err="1" smtClean="0"/>
              <a:t>Interceptors</a:t>
            </a:r>
            <a:r>
              <a:rPr lang="fr-FR" sz="1400" b="1" dirty="0" smtClean="0"/>
              <a:t>(</a:t>
            </a:r>
            <a:r>
              <a:rPr lang="fr-FR" sz="1400" dirty="0" err="1" smtClean="0"/>
              <a:t>TracingInterceptor.class</a:t>
            </a:r>
            <a:r>
              <a:rPr lang="fr-FR" sz="1400" dirty="0" smtClean="0"/>
              <a:t>, ...</a:t>
            </a:r>
            <a:r>
              <a:rPr lang="fr-FR" sz="1400" b="1" dirty="0" smtClean="0"/>
              <a:t>)</a:t>
            </a:r>
            <a:br>
              <a:rPr lang="fr-FR" sz="1400" b="1" dirty="0" smtClean="0"/>
            </a:br>
            <a:r>
              <a:rPr lang="fr-FR" sz="1400" dirty="0" smtClean="0"/>
              <a:t>@</a:t>
            </a:r>
            <a:r>
              <a:rPr lang="fr-FR" sz="1400" dirty="0" err="1" smtClean="0"/>
              <a:t>Stateless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public class </a:t>
            </a:r>
            <a:r>
              <a:rPr lang="fr-FR" sz="1400" dirty="0" err="1" smtClean="0"/>
              <a:t>HelloWorldBean</a:t>
            </a:r>
            <a:r>
              <a:rPr lang="fr-FR" sz="1400" dirty="0" smtClean="0"/>
              <a:t> </a:t>
            </a:r>
            <a:r>
              <a:rPr lang="fr-FR" sz="1400" dirty="0" err="1" smtClean="0"/>
              <a:t>implements</a:t>
            </a:r>
            <a:r>
              <a:rPr lang="fr-FR" sz="1400" dirty="0" smtClean="0"/>
              <a:t> </a:t>
            </a:r>
            <a:r>
              <a:rPr lang="fr-FR" sz="1400" b="1" dirty="0" err="1" smtClean="0"/>
              <a:t>HelloWorld</a:t>
            </a:r>
            <a:r>
              <a:rPr lang="fr-FR" sz="1400" dirty="0" smtClean="0"/>
              <a:t> {</a:t>
            </a:r>
            <a:br>
              <a:rPr lang="fr-FR" sz="1400" dirty="0" smtClean="0"/>
            </a:br>
            <a:r>
              <a:rPr lang="fr-FR" sz="1400" dirty="0" smtClean="0"/>
              <a:t>    </a:t>
            </a:r>
            <a:br>
              <a:rPr lang="fr-FR" sz="1400" dirty="0" smtClean="0"/>
            </a:br>
            <a:r>
              <a:rPr lang="fr-FR" sz="1400" dirty="0" smtClean="0"/>
              <a:t>     public </a:t>
            </a:r>
            <a:r>
              <a:rPr lang="fr-FR" sz="1400" dirty="0" err="1" smtClean="0"/>
              <a:t>void</a:t>
            </a:r>
            <a:r>
              <a:rPr lang="fr-FR" sz="1400" dirty="0" smtClean="0"/>
              <a:t> </a:t>
            </a:r>
            <a:r>
              <a:rPr lang="fr-FR" sz="1400" dirty="0" err="1" smtClean="0"/>
              <a:t>sayHello</a:t>
            </a:r>
            <a:r>
              <a:rPr lang="fr-FR" sz="1400" dirty="0" smtClean="0"/>
              <a:t>() {</a:t>
            </a:r>
            <a:br>
              <a:rPr lang="fr-FR" sz="1400" dirty="0" smtClean="0"/>
            </a:br>
            <a:r>
              <a:rPr lang="fr-FR" sz="1400" dirty="0" smtClean="0"/>
              <a:t>        System.out.println("Hello!");</a:t>
            </a:r>
            <a:br>
              <a:rPr lang="fr-FR" sz="1400" dirty="0" smtClean="0"/>
            </a:br>
            <a:r>
              <a:rPr lang="fr-FR" sz="1400" dirty="0" smtClean="0"/>
              <a:t>    }</a:t>
            </a:r>
            <a:br>
              <a:rPr lang="fr-FR" sz="1400" dirty="0" smtClean="0"/>
            </a:br>
            <a:r>
              <a:rPr lang="fr-FR" sz="1400" dirty="0" smtClean="0"/>
              <a:t>}</a:t>
            </a: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Existent dans Java EE 5, mais contre-intuitif !</a:t>
            </a:r>
          </a:p>
          <a:p>
            <a:pPr lvl="1"/>
            <a:r>
              <a:rPr lang="fr-FR" dirty="0" smtClean="0"/>
              <a:t>On spécifiait directement la classe de l’intercepteur dans l’EJB !</a:t>
            </a:r>
          </a:p>
          <a:p>
            <a:pPr lvl="1"/>
            <a:r>
              <a:rPr lang="fr-FR" dirty="0" smtClean="0"/>
              <a:t>On spécifiait directement l’ordre des intercepteurs dans l’EJB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Dans CDI:</a:t>
            </a:r>
          </a:p>
          <a:p>
            <a:pPr marL="514350" indent="-514350">
              <a:buAutoNum type="arabicPeriod"/>
            </a:pPr>
            <a:r>
              <a:rPr lang="fr-FR" sz="3000" dirty="0" smtClean="0"/>
              <a:t>annotation de lien à un (groupe d’intercepteurs)</a:t>
            </a:r>
            <a:br>
              <a:rPr lang="fr-FR" sz="3000" dirty="0" smtClean="0"/>
            </a:br>
            <a:r>
              <a:rPr lang="fr-FR" sz="2400" dirty="0" smtClean="0"/>
              <a:t>@</a:t>
            </a:r>
            <a:r>
              <a:rPr lang="fr-FR" sz="2400" dirty="0" err="1" smtClean="0"/>
              <a:t>InterceptorBinding</a:t>
            </a:r>
            <a:r>
              <a:rPr lang="fr-FR" sz="2400" dirty="0" smtClean="0"/>
              <a:t> </a:t>
            </a:r>
            <a:br>
              <a:rPr lang="fr-FR" sz="2400" dirty="0" smtClean="0"/>
            </a:br>
            <a:r>
              <a:rPr lang="fr-FR" sz="2400" dirty="0" smtClean="0"/>
              <a:t>@</a:t>
            </a:r>
            <a:r>
              <a:rPr lang="fr-FR" sz="2400" dirty="0" err="1" smtClean="0"/>
              <a:t>Inherited</a:t>
            </a:r>
            <a:r>
              <a:rPr lang="fr-FR" sz="2400" dirty="0" smtClean="0"/>
              <a:t> </a:t>
            </a:r>
            <a:br>
              <a:rPr lang="fr-FR" sz="2400" dirty="0" smtClean="0"/>
            </a:br>
            <a:r>
              <a:rPr lang="fr-FR" sz="2400" dirty="0" smtClean="0"/>
              <a:t>@Target( { TYPE, METHOD }) </a:t>
            </a:r>
            <a:br>
              <a:rPr lang="fr-FR" sz="2400" dirty="0" smtClean="0"/>
            </a:br>
            <a:r>
              <a:rPr lang="fr-FR" sz="2400" dirty="0" smtClean="0"/>
              <a:t>@</a:t>
            </a:r>
            <a:r>
              <a:rPr lang="fr-FR" sz="2400" dirty="0" err="1" smtClean="0"/>
              <a:t>Retention</a:t>
            </a:r>
            <a:r>
              <a:rPr lang="fr-FR" sz="2400" dirty="0" smtClean="0"/>
              <a:t>(RUNTIME) </a:t>
            </a:r>
            <a:br>
              <a:rPr lang="fr-FR" sz="2400" dirty="0" smtClean="0"/>
            </a:br>
            <a:r>
              <a:rPr lang="fr-FR" sz="2400" b="1" dirty="0" smtClean="0"/>
              <a:t>public</a:t>
            </a:r>
            <a:r>
              <a:rPr lang="fr-FR" sz="2400" dirty="0" smtClean="0"/>
              <a:t> @</a:t>
            </a:r>
            <a:r>
              <a:rPr lang="fr-FR" sz="2400" b="1" dirty="0" smtClean="0"/>
              <a:t>interface</a:t>
            </a:r>
            <a:r>
              <a:rPr lang="fr-FR" sz="2400" dirty="0" smtClean="0"/>
              <a:t> </a:t>
            </a:r>
            <a:r>
              <a:rPr lang="fr-FR" sz="2400" dirty="0" err="1" smtClean="0"/>
              <a:t>Transactional</a:t>
            </a:r>
            <a:r>
              <a:rPr lang="fr-FR" sz="2400" dirty="0" smtClean="0"/>
              <a:t> {}</a:t>
            </a:r>
          </a:p>
          <a:p>
            <a:pPr marL="514350" indent="-514350">
              <a:buNone/>
            </a:pPr>
            <a:r>
              <a:rPr lang="fr-FR" sz="3000" dirty="0" smtClean="0"/>
              <a:t>2. L’intercepteur déclare cette annotation: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/>
              <a:t>public</a:t>
            </a:r>
            <a:r>
              <a:rPr lang="fr-FR" sz="2400" dirty="0" smtClean="0"/>
              <a:t> @</a:t>
            </a:r>
            <a:r>
              <a:rPr lang="fr-FR" sz="2400" dirty="0" err="1" smtClean="0"/>
              <a:t>Transactional</a:t>
            </a:r>
            <a:r>
              <a:rPr lang="fr-FR" sz="2400" dirty="0" smtClean="0"/>
              <a:t> @</a:t>
            </a:r>
            <a:r>
              <a:rPr lang="fr-FR" sz="2400" dirty="0" err="1" smtClean="0"/>
              <a:t>Interceptor</a:t>
            </a:r>
            <a:r>
              <a:rPr lang="fr-FR" sz="2400" dirty="0" smtClean="0"/>
              <a:t> </a:t>
            </a:r>
            <a:br>
              <a:rPr lang="fr-FR" sz="2400" dirty="0" smtClean="0"/>
            </a:br>
            <a:r>
              <a:rPr lang="fr-FR" sz="2400" b="1" dirty="0" smtClean="0"/>
              <a:t>class</a:t>
            </a:r>
            <a:r>
              <a:rPr lang="fr-FR" sz="2400" dirty="0" smtClean="0"/>
              <a:t> </a:t>
            </a:r>
            <a:r>
              <a:rPr lang="fr-FR" sz="2400" dirty="0" err="1" smtClean="0"/>
              <a:t>TransactionInterceptor</a:t>
            </a:r>
            <a:r>
              <a:rPr lang="fr-FR" sz="2400" dirty="0" smtClean="0"/>
              <a:t> { ... }</a:t>
            </a:r>
          </a:p>
          <a:p>
            <a:pPr marL="514350" indent="-514350">
              <a:buNone/>
            </a:pPr>
            <a:r>
              <a:rPr lang="fr-FR" sz="3000" dirty="0" smtClean="0"/>
              <a:t>3. On applique cet aspect à un </a:t>
            </a:r>
            <a:r>
              <a:rPr lang="fr-FR" sz="3000" dirty="0" err="1" smtClean="0"/>
              <a:t>bean</a:t>
            </a:r>
            <a:r>
              <a:rPr lang="fr-FR" sz="3000" dirty="0" smtClean="0"/>
              <a:t>: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en-US" sz="2400" b="1" dirty="0" smtClean="0"/>
              <a:t>public</a:t>
            </a:r>
            <a:r>
              <a:rPr lang="en-US" sz="2400" dirty="0" smtClean="0"/>
              <a:t> @</a:t>
            </a:r>
            <a:r>
              <a:rPr lang="en-US" sz="2400" dirty="0" err="1" smtClean="0"/>
              <a:t>SessionScoped</a:t>
            </a:r>
            <a:r>
              <a:rPr lang="en-US" sz="2400" dirty="0" smtClean="0"/>
              <a:t> @Transactional </a:t>
            </a:r>
            <a:br>
              <a:rPr lang="en-US" sz="2400" dirty="0" smtClean="0"/>
            </a:br>
            <a:r>
              <a:rPr lang="en-US" sz="2400" b="1" dirty="0" smtClean="0"/>
              <a:t>class</a:t>
            </a:r>
            <a:r>
              <a:rPr lang="en-US" sz="2400" dirty="0" smtClean="0"/>
              <a:t> </a:t>
            </a:r>
            <a:r>
              <a:rPr lang="en-US" sz="2400" dirty="0" err="1" smtClean="0"/>
              <a:t>ShoppingCart</a:t>
            </a:r>
            <a:r>
              <a:rPr lang="en-US" sz="2400" dirty="0" smtClean="0"/>
              <a:t> </a:t>
            </a:r>
            <a:r>
              <a:rPr lang="en-US" sz="2400" b="1" dirty="0" smtClean="0"/>
              <a:t>implements</a:t>
            </a:r>
            <a:r>
              <a:rPr lang="en-US" sz="2400" dirty="0" smtClean="0"/>
              <a:t> </a:t>
            </a:r>
            <a:r>
              <a:rPr lang="en-US" sz="2400" dirty="0" err="1" smtClean="0"/>
              <a:t>Serializable</a:t>
            </a:r>
            <a:r>
              <a:rPr lang="en-US" sz="2400" dirty="0" smtClean="0"/>
              <a:t> { ... }</a:t>
            </a:r>
          </a:p>
          <a:p>
            <a:pPr marL="514350" indent="-514350">
              <a:buNone/>
            </a:pPr>
            <a:r>
              <a:rPr lang="en-US" sz="3100" dirty="0" smtClean="0"/>
              <a:t>4. On active les </a:t>
            </a:r>
            <a:r>
              <a:rPr lang="en-US" sz="3100" dirty="0" err="1" smtClean="0"/>
              <a:t>intercepteurs</a:t>
            </a:r>
            <a:r>
              <a:rPr lang="en-US" sz="3100" dirty="0" smtClean="0"/>
              <a:t> et on </a:t>
            </a:r>
            <a:r>
              <a:rPr lang="en-US" sz="3100" dirty="0" err="1" smtClean="0"/>
              <a:t>définit</a:t>
            </a:r>
            <a:r>
              <a:rPr lang="en-US" sz="3100" dirty="0" smtClean="0"/>
              <a:t> </a:t>
            </a:r>
            <a:r>
              <a:rPr lang="en-US" sz="3100" dirty="0" err="1" smtClean="0"/>
              <a:t>leur</a:t>
            </a:r>
            <a:r>
              <a:rPr lang="en-US" sz="3100" dirty="0" smtClean="0"/>
              <a:t> </a:t>
            </a:r>
            <a:r>
              <a:rPr lang="en-US" sz="3100" dirty="0" err="1" smtClean="0"/>
              <a:t>ordre</a:t>
            </a:r>
            <a:r>
              <a:rPr lang="en-US" sz="3100" dirty="0" smtClean="0"/>
              <a:t> </a:t>
            </a:r>
            <a:r>
              <a:rPr lang="en-US" sz="3100" dirty="0" err="1" smtClean="0"/>
              <a:t>dans</a:t>
            </a:r>
            <a:r>
              <a:rPr lang="en-US" sz="3100" dirty="0" smtClean="0"/>
              <a:t> le </a:t>
            </a:r>
            <a:r>
              <a:rPr lang="en-US" sz="3100" dirty="0" err="1" smtClean="0"/>
              <a:t>fichier</a:t>
            </a:r>
            <a:r>
              <a:rPr lang="en-US" sz="3100" dirty="0" smtClean="0"/>
              <a:t> </a:t>
            </a:r>
            <a:r>
              <a:rPr lang="en-US" sz="3100" dirty="0" err="1" smtClean="0"/>
              <a:t>descripteur</a:t>
            </a:r>
            <a:r>
              <a:rPr lang="en-US" sz="3100" dirty="0" smtClean="0"/>
              <a:t> MEAT-INF/beans.xml</a:t>
            </a:r>
            <a:endParaRPr lang="en-US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Quelles classes sont des </a:t>
            </a:r>
            <a:r>
              <a:rPr lang="fr-FR" dirty="0" err="1" smtClean="0"/>
              <a:t>beans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 smtClean="0"/>
          </a:p>
          <a:p>
            <a:r>
              <a:rPr lang="fr-FR" dirty="0" smtClean="0"/>
              <a:t>Les EJB Session </a:t>
            </a:r>
            <a:r>
              <a:rPr lang="fr-FR" dirty="0" err="1" smtClean="0"/>
              <a:t>Beans</a:t>
            </a:r>
            <a:endParaRPr lang="fr-FR" dirty="0" smtClean="0"/>
          </a:p>
          <a:p>
            <a:r>
              <a:rPr lang="fr-FR" dirty="0" smtClean="0"/>
              <a:t>Les Producer </a:t>
            </a:r>
            <a:r>
              <a:rPr lang="fr-FR" dirty="0" err="1" smtClean="0"/>
              <a:t>Methods</a:t>
            </a:r>
            <a:endParaRPr lang="fr-FR" dirty="0" smtClean="0"/>
          </a:p>
          <a:p>
            <a:r>
              <a:rPr lang="fr-FR" dirty="0" smtClean="0"/>
              <a:t>Les Producer Fields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499992" y="1124744"/>
            <a:ext cx="420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(Injectables, décorables, </a:t>
            </a:r>
            <a:r>
              <a:rPr lang="fr-FR" dirty="0" err="1" smtClean="0"/>
              <a:t>interceptables</a:t>
            </a:r>
            <a:r>
              <a:rPr lang="fr-FR" dirty="0" smtClean="0"/>
              <a:t>, ...)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Des </a:t>
            </a:r>
            <a:r>
              <a:rPr lang="fr-FR" dirty="0" err="1" smtClean="0"/>
              <a:t>POJOs</a:t>
            </a:r>
            <a:r>
              <a:rPr lang="fr-FR" dirty="0" smtClean="0"/>
              <a:t> gérés par le conteneur, </a:t>
            </a:r>
          </a:p>
          <a:p>
            <a:r>
              <a:rPr lang="fr-FR" dirty="0" smtClean="0"/>
              <a:t>un petit ensemble de services:</a:t>
            </a:r>
          </a:p>
          <a:p>
            <a:pPr lvl="1"/>
            <a:r>
              <a:rPr lang="fr-FR" dirty="0" smtClean="0"/>
              <a:t>injection de ressource, </a:t>
            </a:r>
          </a:p>
          <a:p>
            <a:pPr lvl="1"/>
            <a:r>
              <a:rPr lang="fr-FR" dirty="0" smtClean="0"/>
              <a:t>callbacks du cycle de vie</a:t>
            </a:r>
          </a:p>
          <a:p>
            <a:pPr lvl="1"/>
            <a:r>
              <a:rPr lang="fr-FR" dirty="0" smtClean="0"/>
              <a:t>intercepteurs</a:t>
            </a:r>
          </a:p>
          <a:p>
            <a:r>
              <a:rPr lang="fr-FR" dirty="0" smtClean="0"/>
              <a:t>JSR-316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 (22 pages)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Annotation @</a:t>
            </a:r>
            <a:r>
              <a:rPr lang="fr-FR" dirty="0" err="1" smtClean="0"/>
              <a:t>ManagedBean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		</a:t>
            </a:r>
            <a:r>
              <a:rPr lang="fr-FR" b="1" dirty="0" smtClean="0"/>
              <a:t>pas nécessaire avec CDI !</a:t>
            </a:r>
          </a:p>
          <a:p>
            <a:r>
              <a:rPr lang="fr-FR" dirty="0" smtClean="0"/>
              <a:t>Le conteneur CDI considère chaque classe comme un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 si elle:</a:t>
            </a:r>
          </a:p>
          <a:p>
            <a:pPr lvl="1"/>
            <a:r>
              <a:rPr lang="fr-FR" dirty="0" smtClean="0"/>
              <a:t>n’est pas une classe non-</a:t>
            </a:r>
            <a:r>
              <a:rPr lang="fr-FR" dirty="0" err="1" smtClean="0"/>
              <a:t>static</a:t>
            </a:r>
            <a:r>
              <a:rPr lang="fr-FR" dirty="0" smtClean="0"/>
              <a:t> interne</a:t>
            </a:r>
          </a:p>
          <a:p>
            <a:pPr lvl="1"/>
            <a:r>
              <a:rPr lang="fr-FR" b="1" dirty="0" smtClean="0"/>
              <a:t>est une classe concrètes, ou annotées @</a:t>
            </a:r>
            <a:r>
              <a:rPr lang="fr-FR" b="1" dirty="0" err="1" smtClean="0"/>
              <a:t>Decorator</a:t>
            </a:r>
            <a:endParaRPr lang="fr-FR" b="1" dirty="0" smtClean="0"/>
          </a:p>
          <a:p>
            <a:pPr lvl="1"/>
            <a:r>
              <a:rPr lang="fr-FR" b="1" dirty="0" smtClean="0"/>
              <a:t>n’est pas un composant EJB (un session </a:t>
            </a:r>
            <a:r>
              <a:rPr lang="fr-FR" b="1" dirty="0" err="1" smtClean="0"/>
              <a:t>bean</a:t>
            </a:r>
            <a:r>
              <a:rPr lang="fr-FR" b="1" dirty="0" smtClean="0"/>
              <a:t>...)</a:t>
            </a:r>
          </a:p>
          <a:p>
            <a:pPr lvl="1"/>
            <a:r>
              <a:rPr lang="fr-FR" dirty="0" smtClean="0"/>
              <a:t>n’implémente pas </a:t>
            </a:r>
            <a:r>
              <a:rPr lang="fr-FR" dirty="0" err="1" smtClean="0"/>
              <a:t>javax.enterprise.inject.spi.Extension</a:t>
            </a:r>
            <a:endParaRPr lang="fr-FR" dirty="0" smtClean="0"/>
          </a:p>
          <a:p>
            <a:pPr lvl="1"/>
            <a:r>
              <a:rPr lang="fr-FR" b="1" dirty="0" smtClean="0"/>
              <a:t>a un constructeur approprié : soit</a:t>
            </a:r>
          </a:p>
          <a:p>
            <a:pPr lvl="2"/>
            <a:r>
              <a:rPr lang="fr-FR" dirty="0" smtClean="0"/>
              <a:t>un constructeur sans paramètres</a:t>
            </a:r>
          </a:p>
          <a:p>
            <a:pPr lvl="2"/>
            <a:r>
              <a:rPr lang="fr-FR" dirty="0" smtClean="0"/>
              <a:t>un constructeur annoté @</a:t>
            </a:r>
            <a:r>
              <a:rPr lang="fr-FR" dirty="0" err="1" smtClean="0"/>
              <a:t>Inject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Attention, les JPA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 sont techniquement des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, mais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IL NE FAUT PAS INJECTER UN ENTITY BEAN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IL NE FAUT PAS ASSIGNER UN CONTEXTE AUTRE QUE @</a:t>
            </a:r>
            <a:r>
              <a:rPr lang="fr-FR" dirty="0" err="1" smtClean="0"/>
              <a:t>Dependent</a:t>
            </a:r>
            <a:r>
              <a:rPr lang="fr-FR" dirty="0" smtClean="0"/>
              <a:t> A UN ENTITY BEAN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49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Session </a:t>
            </a:r>
            <a:r>
              <a:rPr lang="fr-FR" dirty="0" err="1" smtClean="0"/>
              <a:t>Beans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des services </a:t>
            </a:r>
            <a:r>
              <a:rPr lang="en-US" sz="2800" dirty="0" err="1" smtClean="0"/>
              <a:t>avancés</a:t>
            </a:r>
            <a:r>
              <a:rPr lang="en-US" sz="2800" dirty="0" smtClean="0"/>
              <a:t> </a:t>
            </a:r>
            <a:r>
              <a:rPr lang="en-US" sz="2800" dirty="0" err="1" smtClean="0"/>
              <a:t>proposés</a:t>
            </a:r>
            <a:r>
              <a:rPr lang="en-US" sz="2800" dirty="0" smtClean="0"/>
              <a:t> par le </a:t>
            </a:r>
            <a:r>
              <a:rPr lang="en-US" sz="2800" dirty="0" err="1" smtClean="0"/>
              <a:t>conteneur</a:t>
            </a:r>
            <a:r>
              <a:rPr lang="en-US" sz="2800" dirty="0" smtClean="0"/>
              <a:t> </a:t>
            </a:r>
            <a:r>
              <a:rPr lang="en-US" sz="2800" dirty="0" err="1" smtClean="0"/>
              <a:t>d’EJB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err="1" smtClean="0"/>
              <a:t>sécurité</a:t>
            </a:r>
            <a:r>
              <a:rPr lang="en-US" sz="2400" dirty="0" smtClean="0"/>
              <a:t> et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des transactions au </a:t>
            </a:r>
            <a:r>
              <a:rPr lang="en-US" sz="2400" dirty="0" err="1" smtClean="0"/>
              <a:t>niveau</a:t>
            </a:r>
            <a:r>
              <a:rPr lang="en-US" sz="2400" dirty="0" smtClean="0"/>
              <a:t> des </a:t>
            </a:r>
            <a:r>
              <a:rPr lang="en-US" sz="2400" dirty="0" err="1" smtClean="0"/>
              <a:t>méthodes</a:t>
            </a:r>
            <a:r>
              <a:rPr lang="en-US" sz="2400" dirty="0" smtClean="0"/>
              <a:t>,</a:t>
            </a:r>
          </a:p>
          <a:p>
            <a:pPr lvl="1"/>
            <a:r>
              <a:rPr lang="en-US" sz="2400" dirty="0" err="1" smtClean="0"/>
              <a:t>gestion</a:t>
            </a:r>
            <a:r>
              <a:rPr lang="en-US" sz="2400" dirty="0" smtClean="0"/>
              <a:t> des </a:t>
            </a:r>
            <a:r>
              <a:rPr lang="en-US" sz="2400" dirty="0" err="1" smtClean="0"/>
              <a:t>accès</a:t>
            </a:r>
            <a:r>
              <a:rPr lang="en-US" sz="2400" dirty="0" smtClean="0"/>
              <a:t> </a:t>
            </a:r>
            <a:r>
              <a:rPr lang="en-US" sz="2400" dirty="0" err="1" smtClean="0"/>
              <a:t>concurrents</a:t>
            </a:r>
            <a:r>
              <a:rPr lang="en-US" sz="2400" dirty="0" smtClean="0"/>
              <a:t>,</a:t>
            </a:r>
          </a:p>
          <a:p>
            <a:pPr lvl="1"/>
            <a:r>
              <a:rPr lang="en-US" sz="2400" dirty="0" err="1" smtClean="0"/>
              <a:t>passivation</a:t>
            </a:r>
            <a:r>
              <a:rPr lang="en-US" sz="2400" dirty="0" smtClean="0"/>
              <a:t> des instances des </a:t>
            </a:r>
            <a:r>
              <a:rPr lang="en-US" sz="2400" dirty="0" err="1" smtClean="0"/>
              <a:t>stateful</a:t>
            </a:r>
            <a:r>
              <a:rPr lang="en-US" sz="2400" dirty="0" smtClean="0"/>
              <a:t> session beans</a:t>
            </a:r>
            <a:br>
              <a:rPr lang="en-US" sz="2400" dirty="0" smtClean="0"/>
            </a:br>
            <a:r>
              <a:rPr lang="en-US" sz="2400" dirty="0" smtClean="0"/>
              <a:t>et pooling des stateless session beans,</a:t>
            </a:r>
          </a:p>
          <a:p>
            <a:pPr lvl="1"/>
            <a:r>
              <a:rPr lang="en-US" sz="2400" dirty="0" smtClean="0"/>
              <a:t>invocation de session beans </a:t>
            </a:r>
            <a:r>
              <a:rPr lang="en-US" sz="2400" dirty="0" err="1" smtClean="0"/>
              <a:t>distants</a:t>
            </a:r>
            <a:r>
              <a:rPr lang="en-US" sz="2400" dirty="0" smtClean="0"/>
              <a:t> </a:t>
            </a:r>
            <a:r>
              <a:rPr lang="en-US" sz="2400" dirty="0" err="1" smtClean="0"/>
              <a:t>ou</a:t>
            </a:r>
            <a:r>
              <a:rPr lang="en-US" sz="2400" dirty="0" smtClean="0"/>
              <a:t> de web services,</a:t>
            </a:r>
          </a:p>
          <a:p>
            <a:pPr lvl="1"/>
            <a:r>
              <a:rPr lang="en-US" sz="2400" dirty="0" smtClean="0"/>
              <a:t>timers, </a:t>
            </a:r>
            <a:r>
              <a:rPr lang="en-US" sz="2400" dirty="0" err="1" smtClean="0"/>
              <a:t>méthodes</a:t>
            </a:r>
            <a:r>
              <a:rPr lang="en-US" sz="2400" dirty="0" smtClean="0"/>
              <a:t> </a:t>
            </a:r>
            <a:r>
              <a:rPr lang="en-US" sz="2400" dirty="0" err="1" smtClean="0"/>
              <a:t>asynchrones</a:t>
            </a:r>
            <a:r>
              <a:rPr lang="en-US" sz="2400" dirty="0" smtClean="0"/>
              <a:t>,</a:t>
            </a:r>
          </a:p>
          <a:p>
            <a:pPr lvl="1"/>
            <a:r>
              <a:rPr lang="en-US" sz="2400" dirty="0" smtClean="0"/>
              <a:t>...</a:t>
            </a:r>
          </a:p>
          <a:p>
            <a:r>
              <a:rPr lang="en-US" sz="2400" dirty="0" smtClean="0"/>
              <a:t>JSR-318 Enterprise JavaBeans Specification (626 pages)</a:t>
            </a:r>
          </a:p>
          <a:p>
            <a:endParaRPr lang="en-US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Session Bean ou </a:t>
            </a:r>
            <a:r>
              <a:rPr lang="fr-FR" dirty="0" err="1" smtClean="0"/>
              <a:t>Managed</a:t>
            </a:r>
            <a:r>
              <a:rPr lang="fr-FR" dirty="0" smtClean="0"/>
              <a:t> Bean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Dans</a:t>
            </a:r>
            <a:r>
              <a:rPr lang="en-US" dirty="0" smtClean="0"/>
              <a:t> CDI, On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injecter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un session bean </a:t>
            </a:r>
            <a:r>
              <a:rPr lang="en-US" dirty="0" err="1" smtClean="0"/>
              <a:t>dans</a:t>
            </a:r>
            <a:r>
              <a:rPr lang="en-US" dirty="0" smtClean="0"/>
              <a:t> un </a:t>
            </a:r>
            <a:r>
              <a:rPr lang="en-US" dirty="0" err="1" smtClean="0"/>
              <a:t>autre</a:t>
            </a:r>
            <a:r>
              <a:rPr lang="en-US" dirty="0" smtClean="0"/>
              <a:t> session bean,</a:t>
            </a:r>
          </a:p>
          <a:p>
            <a:pPr lvl="1"/>
            <a:r>
              <a:rPr lang="en-US" dirty="0" smtClean="0"/>
              <a:t>Un managed </a:t>
            </a:r>
            <a:r>
              <a:rPr lang="en-US" dirty="0" err="1" smtClean="0"/>
              <a:t>dans</a:t>
            </a:r>
            <a:r>
              <a:rPr lang="en-US" dirty="0" smtClean="0"/>
              <a:t> un session bean,</a:t>
            </a:r>
          </a:p>
          <a:p>
            <a:pPr lvl="1"/>
            <a:r>
              <a:rPr lang="en-US" dirty="0" smtClean="0"/>
              <a:t>Un session bean </a:t>
            </a:r>
            <a:r>
              <a:rPr lang="en-US" dirty="0" err="1" smtClean="0"/>
              <a:t>dans</a:t>
            </a:r>
            <a:r>
              <a:rPr lang="en-US" dirty="0" smtClean="0"/>
              <a:t> un managed bean, </a:t>
            </a:r>
          </a:p>
          <a:p>
            <a:pPr lvl="1"/>
            <a:r>
              <a:rPr lang="en-US" dirty="0" smtClean="0"/>
              <a:t>...</a:t>
            </a:r>
          </a:p>
          <a:p>
            <a:r>
              <a:rPr lang="en-US" dirty="0" err="1" smtClean="0"/>
              <a:t>Dans</a:t>
            </a:r>
            <a:r>
              <a:rPr lang="en-US" dirty="0" smtClean="0"/>
              <a:t> CDI, </a:t>
            </a:r>
          </a:p>
          <a:p>
            <a:pPr lvl="1"/>
            <a:r>
              <a:rPr lang="en-US" dirty="0" smtClean="0"/>
              <a:t>Un managed bean </a:t>
            </a:r>
            <a:r>
              <a:rPr lang="en-US" dirty="0" err="1" smtClean="0"/>
              <a:t>peut</a:t>
            </a:r>
            <a:r>
              <a:rPr lang="en-US" dirty="0" smtClean="0"/>
              <a:t> observer un </a:t>
            </a:r>
            <a:r>
              <a:rPr lang="en-US" dirty="0" err="1" smtClean="0"/>
              <a:t>évènement</a:t>
            </a:r>
            <a:r>
              <a:rPr lang="en-US" dirty="0" smtClean="0"/>
              <a:t> </a:t>
            </a:r>
            <a:r>
              <a:rPr lang="en-US" dirty="0" err="1" smtClean="0"/>
              <a:t>lancé</a:t>
            </a:r>
            <a:r>
              <a:rPr lang="en-US" dirty="0" smtClean="0"/>
              <a:t> par un session bean, </a:t>
            </a:r>
          </a:p>
          <a:p>
            <a:pPr lvl="1"/>
            <a:r>
              <a:rPr lang="en-US" dirty="0" smtClean="0"/>
              <a:t>etc.</a:t>
            </a:r>
          </a:p>
          <a:p>
            <a:endParaRPr lang="en-US" dirty="0" smtClean="0"/>
          </a:p>
          <a:p>
            <a:r>
              <a:rPr lang="en-US" dirty="0" smtClean="0"/>
              <a:t>QUESTION: </a:t>
            </a:r>
            <a:r>
              <a:rPr lang="en-US" dirty="0" err="1" smtClean="0"/>
              <a:t>Quand</a:t>
            </a:r>
            <a:r>
              <a:rPr lang="en-US" dirty="0" smtClean="0"/>
              <a:t> </a:t>
            </a:r>
            <a:r>
              <a:rPr lang="en-US" dirty="0" err="1" smtClean="0"/>
              <a:t>doit</a:t>
            </a:r>
            <a:r>
              <a:rPr lang="en-US" dirty="0" smtClean="0"/>
              <a:t>-on </a:t>
            </a:r>
            <a:r>
              <a:rPr lang="en-US" dirty="0" err="1" smtClean="0"/>
              <a:t>utiliser</a:t>
            </a:r>
            <a:r>
              <a:rPr lang="en-US" dirty="0" smtClean="0"/>
              <a:t> un session bean </a:t>
            </a:r>
            <a:r>
              <a:rPr lang="en-US" dirty="0" err="1" smtClean="0"/>
              <a:t>plutôt</a:t>
            </a:r>
            <a:r>
              <a:rPr lang="en-US" dirty="0" smtClean="0"/>
              <a:t> </a:t>
            </a:r>
            <a:r>
              <a:rPr lang="en-US" dirty="0" err="1" smtClean="0"/>
              <a:t>qu’un</a:t>
            </a:r>
            <a:r>
              <a:rPr lang="en-US" dirty="0" smtClean="0"/>
              <a:t> managed bean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Session Bean ou </a:t>
            </a:r>
            <a:r>
              <a:rPr lang="fr-FR" dirty="0" err="1" smtClean="0"/>
              <a:t>Managed</a:t>
            </a:r>
            <a:r>
              <a:rPr lang="fr-FR" dirty="0" smtClean="0"/>
              <a:t> Bean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Dans</a:t>
            </a:r>
            <a:r>
              <a:rPr lang="en-US" dirty="0" smtClean="0"/>
              <a:t> CDI, On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injecter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un session bean </a:t>
            </a:r>
            <a:r>
              <a:rPr lang="en-US" dirty="0" err="1" smtClean="0"/>
              <a:t>dans</a:t>
            </a:r>
            <a:r>
              <a:rPr lang="en-US" dirty="0" smtClean="0"/>
              <a:t> un </a:t>
            </a:r>
            <a:r>
              <a:rPr lang="en-US" dirty="0" err="1" smtClean="0"/>
              <a:t>autre</a:t>
            </a:r>
            <a:r>
              <a:rPr lang="en-US" dirty="0" smtClean="0"/>
              <a:t> session bean,</a:t>
            </a:r>
          </a:p>
          <a:p>
            <a:pPr lvl="1"/>
            <a:r>
              <a:rPr lang="en-US" dirty="0" smtClean="0"/>
              <a:t>Un managed </a:t>
            </a:r>
            <a:r>
              <a:rPr lang="en-US" dirty="0" err="1" smtClean="0"/>
              <a:t>dans</a:t>
            </a:r>
            <a:r>
              <a:rPr lang="en-US" dirty="0" smtClean="0"/>
              <a:t> un session bean,</a:t>
            </a:r>
          </a:p>
          <a:p>
            <a:pPr lvl="1"/>
            <a:r>
              <a:rPr lang="en-US" dirty="0" smtClean="0"/>
              <a:t>Un session bean </a:t>
            </a:r>
            <a:r>
              <a:rPr lang="en-US" dirty="0" err="1" smtClean="0"/>
              <a:t>dans</a:t>
            </a:r>
            <a:r>
              <a:rPr lang="en-US" dirty="0" smtClean="0"/>
              <a:t> un managed bean, </a:t>
            </a:r>
          </a:p>
          <a:p>
            <a:pPr lvl="1"/>
            <a:r>
              <a:rPr lang="en-US" dirty="0" smtClean="0"/>
              <a:t>...</a:t>
            </a:r>
          </a:p>
          <a:p>
            <a:r>
              <a:rPr lang="en-US" dirty="0" err="1" smtClean="0"/>
              <a:t>Dans</a:t>
            </a:r>
            <a:r>
              <a:rPr lang="en-US" dirty="0" smtClean="0"/>
              <a:t> CDI, </a:t>
            </a:r>
          </a:p>
          <a:p>
            <a:pPr lvl="1"/>
            <a:r>
              <a:rPr lang="en-US" dirty="0" smtClean="0"/>
              <a:t>Un managed bean </a:t>
            </a:r>
            <a:r>
              <a:rPr lang="en-US" dirty="0" err="1" smtClean="0"/>
              <a:t>peut</a:t>
            </a:r>
            <a:r>
              <a:rPr lang="en-US" dirty="0" smtClean="0"/>
              <a:t> observer un </a:t>
            </a:r>
            <a:r>
              <a:rPr lang="en-US" dirty="0" err="1" smtClean="0"/>
              <a:t>évènement</a:t>
            </a:r>
            <a:r>
              <a:rPr lang="en-US" dirty="0" smtClean="0"/>
              <a:t> </a:t>
            </a:r>
            <a:r>
              <a:rPr lang="en-US" dirty="0" err="1" smtClean="0"/>
              <a:t>lancé</a:t>
            </a:r>
            <a:r>
              <a:rPr lang="en-US" dirty="0" smtClean="0"/>
              <a:t> par un session bean, </a:t>
            </a:r>
          </a:p>
          <a:p>
            <a:pPr lvl="1"/>
            <a:r>
              <a:rPr lang="en-US" dirty="0" smtClean="0"/>
              <a:t>etc.</a:t>
            </a:r>
          </a:p>
          <a:p>
            <a:endParaRPr lang="en-US" dirty="0" smtClean="0"/>
          </a:p>
          <a:p>
            <a:r>
              <a:rPr lang="en-US" dirty="0" smtClean="0"/>
              <a:t>QUESTION: </a:t>
            </a:r>
            <a:r>
              <a:rPr lang="en-US" dirty="0" err="1" smtClean="0"/>
              <a:t>Quand</a:t>
            </a:r>
            <a:r>
              <a:rPr lang="en-US" dirty="0" smtClean="0"/>
              <a:t> </a:t>
            </a:r>
            <a:r>
              <a:rPr lang="en-US" dirty="0" err="1" smtClean="0"/>
              <a:t>doit</a:t>
            </a:r>
            <a:r>
              <a:rPr lang="en-US" dirty="0" smtClean="0"/>
              <a:t>-on </a:t>
            </a:r>
            <a:r>
              <a:rPr lang="en-US" dirty="0" err="1" smtClean="0"/>
              <a:t>utiliser</a:t>
            </a:r>
            <a:r>
              <a:rPr lang="en-US" dirty="0" smtClean="0"/>
              <a:t> un session bean </a:t>
            </a:r>
            <a:r>
              <a:rPr lang="en-US" dirty="0" err="1" smtClean="0"/>
              <a:t>plutôt</a:t>
            </a:r>
            <a:r>
              <a:rPr lang="en-US" dirty="0" smtClean="0"/>
              <a:t> </a:t>
            </a:r>
            <a:r>
              <a:rPr lang="en-US" dirty="0" err="1" smtClean="0"/>
              <a:t>qu’un</a:t>
            </a:r>
            <a:r>
              <a:rPr lang="en-US" dirty="0" smtClean="0"/>
              <a:t> managed bean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616105" y="5877272"/>
            <a:ext cx="57642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C00000"/>
                </a:solidFill>
              </a:rPr>
              <a:t>Quand on a besoin des services offerts </a:t>
            </a:r>
          </a:p>
          <a:p>
            <a:pPr algn="ctr"/>
            <a:r>
              <a:rPr lang="fr-FR" sz="2400" b="1" dirty="0" smtClean="0">
                <a:solidFill>
                  <a:srgbClr val="C00000"/>
                </a:solidFill>
              </a:rPr>
              <a:t>par le conteneur d’EJB !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injecter un </a:t>
            </a:r>
            <a:r>
              <a:rPr lang="fr-FR" b="1" dirty="0" err="1" smtClean="0"/>
              <a:t>int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au hasard entre 1 et 100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injecter un </a:t>
            </a:r>
            <a:r>
              <a:rPr lang="fr-FR" b="1" dirty="0" err="1" smtClean="0"/>
              <a:t>int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au hasard entre 1 et 100 ?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87624" y="2636912"/>
            <a:ext cx="6883616" cy="224676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ApplicationScoped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RandomNumberGenerator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System.currentTimeMillis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Named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getRandomNumber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random.nextInt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100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1331640" y="1124744"/>
            <a:ext cx="648072" cy="25922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injecter un </a:t>
            </a:r>
            <a:r>
              <a:rPr lang="fr-FR" b="1" dirty="0" err="1" smtClean="0"/>
              <a:t>int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au hasard entre 1 et 100 ?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87624" y="2636912"/>
            <a:ext cx="6883616" cy="224676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ApplicationScoped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RandomNumberGenerator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System.currentTimeMillis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Named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getRandomNumber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random.nextInt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100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43608" y="2348880"/>
            <a:ext cx="6305893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C’est cette méthode qui sera appelée pour injecter </a:t>
            </a:r>
            <a:br>
              <a:rPr lang="fr-FR" dirty="0" smtClean="0"/>
            </a:br>
            <a:r>
              <a:rPr lang="fr-FR" dirty="0" smtClean="0"/>
              <a:t>une instance d’un </a:t>
            </a:r>
            <a:r>
              <a:rPr lang="fr-FR" dirty="0" err="1" smtClean="0"/>
              <a:t>bean</a:t>
            </a:r>
            <a:r>
              <a:rPr lang="fr-FR" dirty="0" smtClean="0"/>
              <a:t> avec le type </a:t>
            </a:r>
            <a:r>
              <a:rPr lang="fr-FR" b="1" dirty="0" err="1" smtClean="0"/>
              <a:t>int</a:t>
            </a:r>
            <a:r>
              <a:rPr lang="fr-FR" dirty="0" smtClean="0"/>
              <a:t> et le </a:t>
            </a:r>
            <a:r>
              <a:rPr lang="fr-FR" dirty="0" err="1" smtClean="0"/>
              <a:t>qualifieur</a:t>
            </a:r>
            <a:r>
              <a:rPr lang="fr-FR" dirty="0" smtClean="0"/>
              <a:t> </a:t>
            </a:r>
            <a:r>
              <a:rPr lang="fr-FR" b="1" dirty="0" smtClean="0"/>
              <a:t>@</a:t>
            </a:r>
            <a:r>
              <a:rPr lang="fr-FR" b="1" dirty="0" err="1" smtClean="0"/>
              <a:t>Random</a:t>
            </a:r>
            <a:endParaRPr lang="fr-FR" b="1" dirty="0" smtClean="0"/>
          </a:p>
          <a:p>
            <a:endParaRPr lang="fr-FR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157975" y="5353471"/>
            <a:ext cx="4323363" cy="52322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public 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UnBean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Random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int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rand, ...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 ... 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147731" y="6197822"/>
            <a:ext cx="2715552" cy="30777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Inject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@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Random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int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rand;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40018" y="5065439"/>
            <a:ext cx="1702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Un constructeur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13959" y="5909790"/>
            <a:ext cx="12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Un attribut</a:t>
            </a:r>
            <a:endParaRPr lang="fr-FR" dirty="0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4232523" y="6217567"/>
            <a:ext cx="381836" cy="30777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...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976531" y="5929535"/>
            <a:ext cx="153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Des méthodes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choisir au moment de l’</a:t>
            </a:r>
            <a:r>
              <a:rPr lang="fr-FR" dirty="0" err="1" smtClean="0"/>
              <a:t>execution</a:t>
            </a:r>
            <a:r>
              <a:rPr lang="fr-FR" dirty="0" smtClean="0"/>
              <a:t> quelle implémentation d’un type de </a:t>
            </a:r>
            <a:r>
              <a:rPr lang="fr-FR" dirty="0" err="1" smtClean="0"/>
              <a:t>bean</a:t>
            </a:r>
            <a:r>
              <a:rPr lang="fr-FR" dirty="0" smtClean="0"/>
              <a:t> on veut </a:t>
            </a:r>
            <a:r>
              <a:rPr lang="fr-FR" dirty="0" err="1" smtClean="0"/>
              <a:t>instantier</a:t>
            </a:r>
            <a:r>
              <a:rPr lang="fr-FR" dirty="0" smtClean="0"/>
              <a:t> et injecter 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choisir au moment de l’</a:t>
            </a:r>
            <a:r>
              <a:rPr lang="fr-FR" dirty="0" err="1" smtClean="0"/>
              <a:t>execution</a:t>
            </a:r>
            <a:r>
              <a:rPr lang="fr-FR" dirty="0" smtClean="0"/>
              <a:t> quelle implémentation d’un type de </a:t>
            </a:r>
            <a:r>
              <a:rPr lang="fr-FR" dirty="0" err="1" smtClean="0"/>
              <a:t>bean</a:t>
            </a:r>
            <a:r>
              <a:rPr lang="fr-FR" dirty="0" smtClean="0"/>
              <a:t> on veut </a:t>
            </a:r>
            <a:r>
              <a:rPr lang="fr-FR" dirty="0" err="1" smtClean="0"/>
              <a:t>instantier</a:t>
            </a:r>
            <a:r>
              <a:rPr lang="fr-FR" dirty="0" smtClean="0"/>
              <a:t> et injecter ?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71600" y="3501008"/>
            <a:ext cx="6305893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Une Producer </a:t>
            </a:r>
            <a:r>
              <a:rPr lang="fr-FR" sz="2800" dirty="0" err="1" smtClean="0"/>
              <a:t>Method</a:t>
            </a: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injecter un objet qui est obtenu en requêtant un service ou une ressource transactionnelle, par exemple un requête JPA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Comment injecter un objet qui est obtenu en requêtant un service ou une ressource transactionnelle, par exemple un requête JPA ?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71600" y="3625860"/>
            <a:ext cx="6305893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Une Producer </a:t>
            </a:r>
            <a:r>
              <a:rPr lang="fr-FR" sz="2800" dirty="0" err="1" smtClean="0"/>
              <a:t>Method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59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Producer Fields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raccourci pour les cas simples, </a:t>
            </a:r>
            <a:br>
              <a:rPr lang="fr-FR" dirty="0" smtClean="0"/>
            </a:br>
            <a:r>
              <a:rPr lang="fr-FR" dirty="0" smtClean="0"/>
              <a:t>plus simple que les Producer </a:t>
            </a:r>
            <a:r>
              <a:rPr lang="fr-FR" dirty="0" err="1" smtClean="0"/>
              <a:t>Methods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Les Producer Fields</a:t>
            </a:r>
          </a:p>
        </p:txBody>
      </p:sp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971600" y="3573016"/>
            <a:ext cx="6247031" cy="107721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Shop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....;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Catalog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List&lt;Product&gt;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products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....;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61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Ecrivez une producer method et/ou un producer field pour l’entier </a:t>
            </a:r>
            <a:r>
              <a:rPr lang="fr-FR" smtClean="0"/>
              <a:t>aléatoire (qualifieur @Rand) et </a:t>
            </a:r>
            <a:r>
              <a:rPr lang="fr-FR" smtClean="0"/>
              <a:t>l’entier </a:t>
            </a:r>
            <a:r>
              <a:rPr lang="fr-FR" smtClean="0"/>
              <a:t>max</a:t>
            </a:r>
          </a:p>
          <a:p>
            <a:r>
              <a:rPr lang="fr-FR" smtClean="0"/>
              <a:t>Etudiez l’enchaînement des appels de </a:t>
            </a:r>
            <a:r>
              <a:rPr lang="fr-FR" smtClean="0"/>
              <a:t>méthode </a:t>
            </a:r>
            <a:endParaRPr lang="fr-FR" smtClean="0"/>
          </a:p>
          <a:p>
            <a:r>
              <a:rPr lang="fr-FR" smtClean="0"/>
              <a:t>Vérifiez que le bean Game est bien associé à une session</a:t>
            </a:r>
          </a:p>
          <a:p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Exercice4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Injection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d’injection d’un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Maintenant on a des </a:t>
            </a:r>
            <a:r>
              <a:rPr lang="fr-FR" dirty="0" err="1" smtClean="0"/>
              <a:t>beans</a:t>
            </a:r>
            <a:r>
              <a:rPr lang="fr-FR" dirty="0" smtClean="0"/>
              <a:t>, </a:t>
            </a:r>
            <a:br>
              <a:rPr lang="fr-FR" dirty="0" smtClean="0"/>
            </a:br>
            <a:r>
              <a:rPr lang="fr-FR" dirty="0" smtClean="0"/>
              <a:t>on peut les injecter.</a:t>
            </a:r>
          </a:p>
          <a:p>
            <a:endParaRPr lang="fr-FR" dirty="0" smtClean="0"/>
          </a:p>
          <a:p>
            <a:r>
              <a:rPr lang="fr-FR" dirty="0" smtClean="0"/>
              <a:t>Annotation @</a:t>
            </a:r>
            <a:r>
              <a:rPr lang="fr-FR" dirty="0" err="1" smtClean="0"/>
              <a:t>javax.inject.Inject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d’injection d’un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Constructeur d’un autre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7584" y="2492896"/>
            <a:ext cx="4457887" cy="230832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final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31640" y="5157192"/>
            <a:ext cx="6305893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Un </a:t>
            </a:r>
            <a:r>
              <a:rPr lang="fr-FR" sz="2800" dirty="0" err="1" smtClean="0"/>
              <a:t>bean</a:t>
            </a:r>
            <a:r>
              <a:rPr lang="fr-FR" sz="2800" dirty="0" smtClean="0"/>
              <a:t> ne peut avoir qu’un seul constructeur annoté @</a:t>
            </a:r>
            <a:r>
              <a:rPr lang="fr-FR" sz="2800" dirty="0" err="1" smtClean="0"/>
              <a:t>Inject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d’injection d’un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Méthode d’initialisation</a:t>
            </a:r>
            <a:endParaRPr lang="fr-FR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55576" y="2636912"/>
            <a:ext cx="4945393" cy="230832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setShoppingCart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331640" y="5157192"/>
            <a:ext cx="6305893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Un </a:t>
            </a:r>
            <a:r>
              <a:rPr lang="fr-FR" sz="2800" dirty="0" err="1" smtClean="0"/>
              <a:t>bean</a:t>
            </a:r>
            <a:r>
              <a:rPr lang="fr-FR" sz="2800" dirty="0" smtClean="0"/>
              <a:t> peut avoir plusieurs méthodes d’initialisation</a:t>
            </a:r>
            <a:endParaRPr lang="fr-FR" sz="2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d’injection d’un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Injection d’attribut</a:t>
            </a:r>
            <a:endParaRPr lang="fr-FR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55576" y="2564904"/>
            <a:ext cx="4201791" cy="132343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331640" y="5157192"/>
            <a:ext cx="6305893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Un </a:t>
            </a:r>
            <a:r>
              <a:rPr lang="fr-FR" sz="2800" dirty="0" err="1" smtClean="0"/>
              <a:t>bean</a:t>
            </a:r>
            <a:r>
              <a:rPr lang="fr-FR" sz="2800" dirty="0" smtClean="0"/>
              <a:t> peut avoir plusieurs méthodes d’initialisation</a:t>
            </a:r>
            <a:endParaRPr lang="fr-FR" sz="2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d’injection d’un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 </a:t>
            </a:r>
            <a:r>
              <a:rPr lang="en-US" dirty="0" err="1" smtClean="0"/>
              <a:t>conteneur</a:t>
            </a:r>
            <a:r>
              <a:rPr lang="en-US" dirty="0" smtClean="0"/>
              <a:t> </a:t>
            </a:r>
            <a:r>
              <a:rPr lang="en-US" dirty="0" err="1" smtClean="0"/>
              <a:t>appelle</a:t>
            </a:r>
            <a:r>
              <a:rPr lang="en-US" dirty="0" smtClean="0"/>
              <a:t> le </a:t>
            </a:r>
            <a:r>
              <a:rPr lang="en-US" dirty="0" err="1" smtClean="0"/>
              <a:t>constructeur</a:t>
            </a:r>
            <a:r>
              <a:rPr lang="en-US" dirty="0" smtClean="0"/>
              <a:t> du bean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celui</a:t>
            </a:r>
            <a:r>
              <a:rPr lang="en-US" dirty="0" smtClean="0"/>
              <a:t> par </a:t>
            </a:r>
            <a:r>
              <a:rPr lang="en-US" dirty="0" err="1" smtClean="0"/>
              <a:t>défaut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celui</a:t>
            </a:r>
            <a:r>
              <a:rPr lang="en-US" dirty="0" smtClean="0"/>
              <a:t> </a:t>
            </a:r>
            <a:r>
              <a:rPr lang="en-US" dirty="0" err="1" smtClean="0"/>
              <a:t>annoté</a:t>
            </a:r>
            <a:r>
              <a:rPr lang="en-US" dirty="0" smtClean="0"/>
              <a:t> @Inject), </a:t>
            </a:r>
            <a:br>
              <a:rPr lang="en-US" dirty="0" smtClean="0"/>
            </a:br>
            <a:r>
              <a:rPr lang="en-US" dirty="0" smtClean="0"/>
              <a:t>pour </a:t>
            </a:r>
            <a:r>
              <a:rPr lang="en-US" dirty="0" err="1" smtClean="0"/>
              <a:t>obtenir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instance du bean.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 </a:t>
            </a:r>
            <a:r>
              <a:rPr lang="en-US" dirty="0" err="1" smtClean="0"/>
              <a:t>conteneur</a:t>
            </a:r>
            <a:r>
              <a:rPr lang="en-US" dirty="0" smtClean="0"/>
              <a:t> </a:t>
            </a:r>
            <a:r>
              <a:rPr lang="en-US" dirty="0" err="1" smtClean="0"/>
              <a:t>initialise</a:t>
            </a:r>
            <a:r>
              <a:rPr lang="en-US" dirty="0" smtClean="0"/>
              <a:t> les </a:t>
            </a:r>
            <a:r>
              <a:rPr lang="en-US" dirty="0" err="1" smtClean="0"/>
              <a:t>valeurs</a:t>
            </a:r>
            <a:r>
              <a:rPr lang="en-US" dirty="0" smtClean="0"/>
              <a:t> des </a:t>
            </a:r>
            <a:r>
              <a:rPr lang="en-US" dirty="0" err="1" smtClean="0"/>
              <a:t>attributs</a:t>
            </a:r>
            <a:r>
              <a:rPr lang="en-US" dirty="0" smtClean="0"/>
              <a:t> </a:t>
            </a:r>
            <a:r>
              <a:rPr lang="en-US" dirty="0" err="1" smtClean="0"/>
              <a:t>injectés</a:t>
            </a:r>
            <a:r>
              <a:rPr lang="en-US" dirty="0" smtClean="0"/>
              <a:t> du bean.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 </a:t>
            </a:r>
            <a:r>
              <a:rPr lang="en-US" dirty="0" err="1" smtClean="0"/>
              <a:t>conteneur</a:t>
            </a:r>
            <a:r>
              <a:rPr lang="en-US" dirty="0" smtClean="0"/>
              <a:t> </a:t>
            </a:r>
            <a:r>
              <a:rPr lang="en-US" dirty="0" err="1" smtClean="0"/>
              <a:t>appelle</a:t>
            </a:r>
            <a:r>
              <a:rPr lang="en-US" dirty="0" smtClean="0"/>
              <a:t> les </a:t>
            </a:r>
            <a:r>
              <a:rPr lang="en-US" dirty="0" err="1" smtClean="0"/>
              <a:t>méthodes</a:t>
            </a:r>
            <a:r>
              <a:rPr lang="en-US" dirty="0" smtClean="0"/>
              <a:t> </a:t>
            </a:r>
            <a:r>
              <a:rPr lang="en-US" dirty="0" err="1" smtClean="0"/>
              <a:t>d’initialisation</a:t>
            </a:r>
            <a:r>
              <a:rPr lang="en-US" dirty="0" smtClean="0"/>
              <a:t> du bean (sans </a:t>
            </a:r>
            <a:r>
              <a:rPr lang="en-US" err="1" smtClean="0"/>
              <a:t>ordre</a:t>
            </a:r>
            <a:r>
              <a:rPr lang="en-US" smtClean="0"/>
              <a:t> standard).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 </a:t>
            </a:r>
            <a:r>
              <a:rPr lang="en-US" dirty="0" err="1" smtClean="0"/>
              <a:t>méthode</a:t>
            </a:r>
            <a:r>
              <a:rPr lang="en-US" dirty="0" smtClean="0"/>
              <a:t> </a:t>
            </a:r>
            <a:r>
              <a:rPr lang="en-US" dirty="0" err="1" smtClean="0"/>
              <a:t>annotée</a:t>
            </a:r>
            <a:r>
              <a:rPr lang="en-US" dirty="0" smtClean="0"/>
              <a:t> @</a:t>
            </a:r>
            <a:r>
              <a:rPr lang="en-US" dirty="0" err="1" smtClean="0"/>
              <a:t>PostConstruct</a:t>
            </a:r>
            <a:r>
              <a:rPr lang="en-US" dirty="0" smtClean="0"/>
              <a:t> 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appelée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d’injection d’un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D’autre injections de paramètres sont possibles dans CDI, </a:t>
            </a:r>
          </a:p>
          <a:p>
            <a:r>
              <a:rPr lang="fr-FR" dirty="0" smtClean="0"/>
              <a:t>par exemple dans les 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27584" y="3717032"/>
            <a:ext cx="6353855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createCheckout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qui est injecté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Algorithme </a:t>
            </a:r>
            <a:r>
              <a:rPr lang="fr-FR" i="1" dirty="0" err="1" smtClean="0"/>
              <a:t>typesafe</a:t>
            </a:r>
            <a:r>
              <a:rPr lang="fr-FR" i="1" dirty="0" smtClean="0"/>
              <a:t> </a:t>
            </a:r>
            <a:r>
              <a:rPr lang="fr-FR" i="1" dirty="0" err="1" smtClean="0"/>
              <a:t>resolution</a:t>
            </a:r>
            <a:r>
              <a:rPr lang="fr-FR" dirty="0" smtClean="0"/>
              <a:t>:</a:t>
            </a:r>
          </a:p>
          <a:p>
            <a:pPr>
              <a:buNone/>
            </a:pPr>
            <a:r>
              <a:rPr lang="fr-FR" dirty="0" smtClean="0"/>
              <a:t>vérifie qu’un et un seul </a:t>
            </a:r>
            <a:r>
              <a:rPr lang="fr-FR" dirty="0" err="1" smtClean="0"/>
              <a:t>bean</a:t>
            </a:r>
            <a:r>
              <a:rPr lang="fr-FR" dirty="0" smtClean="0"/>
              <a:t> peut être injecté à chaque fois</a:t>
            </a:r>
          </a:p>
          <a:p>
            <a:pPr>
              <a:buNone/>
            </a:pPr>
            <a:r>
              <a:rPr lang="fr-FR" dirty="0" smtClean="0"/>
              <a:t>Au moment de l’initialisation !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187624" y="4941168"/>
            <a:ext cx="6305893" cy="1384995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Le plus simple: </a:t>
            </a:r>
            <a:br>
              <a:rPr lang="fr-FR" sz="2800" dirty="0" smtClean="0"/>
            </a:br>
            <a:r>
              <a:rPr lang="fr-FR" sz="2800" dirty="0" smtClean="0"/>
              <a:t>un seul </a:t>
            </a:r>
            <a:r>
              <a:rPr lang="fr-FR" sz="2800" dirty="0" err="1" smtClean="0"/>
              <a:t>bean</a:t>
            </a:r>
            <a:r>
              <a:rPr lang="fr-FR" sz="2800" dirty="0" smtClean="0"/>
              <a:t> d’un certain type, </a:t>
            </a:r>
            <a:br>
              <a:rPr lang="fr-FR" sz="2800" dirty="0" smtClean="0"/>
            </a:br>
            <a:r>
              <a:rPr lang="fr-FR" sz="2800" dirty="0" smtClean="0"/>
              <a:t>et un point d’injection avec ce type...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69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qui est injecté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Si plusieurs </a:t>
            </a:r>
            <a:r>
              <a:rPr lang="fr-FR" dirty="0" err="1" smtClean="0"/>
              <a:t>beans</a:t>
            </a:r>
            <a:r>
              <a:rPr lang="fr-FR" dirty="0" smtClean="0"/>
              <a:t> correspondent pour le point d’injection ?</a:t>
            </a:r>
          </a:p>
          <a:p>
            <a:pPr lvl="1"/>
            <a:r>
              <a:rPr lang="fr-FR" dirty="0" smtClean="0"/>
              <a:t>On peut utiliser un </a:t>
            </a:r>
            <a:r>
              <a:rPr lang="fr-FR" b="1" dirty="0" err="1" smtClean="0"/>
              <a:t>Qualifieur</a:t>
            </a:r>
            <a:endParaRPr lang="fr-FR" b="1" dirty="0" smtClean="0"/>
          </a:p>
          <a:p>
            <a:pPr lvl="1"/>
            <a:r>
              <a:rPr lang="fr-FR" dirty="0" smtClean="0"/>
              <a:t>Les </a:t>
            </a:r>
            <a:r>
              <a:rPr lang="fr-FR" dirty="0" err="1" smtClean="0"/>
              <a:t>Qualifieurs</a:t>
            </a:r>
            <a:r>
              <a:rPr lang="fr-FR" dirty="0" smtClean="0"/>
              <a:t> peuvent avoir des </a:t>
            </a:r>
            <a:r>
              <a:rPr lang="fr-FR" b="1" dirty="0" smtClean="0"/>
              <a:t>membres</a:t>
            </a:r>
          </a:p>
          <a:p>
            <a:pPr lvl="1"/>
            <a:r>
              <a:rPr lang="fr-FR" dirty="0" smtClean="0"/>
              <a:t>On peut combiner plusieurs </a:t>
            </a:r>
            <a:r>
              <a:rPr lang="fr-FR" b="1" dirty="0" err="1" smtClean="0"/>
              <a:t>Qualifieurs</a:t>
            </a:r>
            <a:endParaRPr lang="fr-FR" b="1" dirty="0" smtClean="0"/>
          </a:p>
          <a:p>
            <a:pPr lvl="1"/>
            <a:r>
              <a:rPr lang="fr-FR" dirty="0" smtClean="0"/>
              <a:t>Certains </a:t>
            </a:r>
            <a:r>
              <a:rPr lang="fr-FR" dirty="0" err="1" smtClean="0"/>
              <a:t>beans</a:t>
            </a:r>
            <a:r>
              <a:rPr lang="fr-FR" dirty="0" smtClean="0"/>
              <a:t> peuvent être des </a:t>
            </a:r>
            <a:r>
              <a:rPr lang="fr-FR" b="1" dirty="0" smtClean="0"/>
              <a:t>Alternatives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Qualifieurs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Une </a:t>
            </a:r>
            <a:r>
              <a:rPr lang="fr-FR" b="1" dirty="0" smtClean="0"/>
              <a:t>annotation !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(et non pas une chaîne de caractères comme dans la spécification des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plus de sémantique</a:t>
            </a:r>
          </a:p>
          <a:p>
            <a:pPr lvl="1"/>
            <a:r>
              <a:rPr lang="fr-FR" dirty="0" smtClean="0"/>
              <a:t>moins d’erreurs de typographie</a:t>
            </a:r>
          </a:p>
          <a:p>
            <a:pPr lvl="1"/>
            <a:endParaRPr lang="fr-FR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4437112"/>
            <a:ext cx="7770782" cy="156966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@Qualifier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@Target({TYPE, METHOD, FIELD, PARAMETER})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{}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Qualifieurs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err="1" smtClean="0"/>
              <a:t>Qualifieur</a:t>
            </a:r>
            <a:r>
              <a:rPr lang="fr-FR" dirty="0" smtClean="0"/>
              <a:t> pour annoter:</a:t>
            </a:r>
          </a:p>
          <a:p>
            <a:pPr lvl="1"/>
            <a:r>
              <a:rPr lang="fr-FR" smtClean="0"/>
              <a:t>Un bean</a:t>
            </a:r>
            <a:endParaRPr lang="fr-FR" dirty="0" smtClean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57158" y="2260579"/>
            <a:ext cx="7422481" cy="95410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SynchronousPaymentProcessor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process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Espace rÃservÃ du numÃro de diapositive 4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</p:spPr>
        <p:txBody>
          <a:bodyPr/>
          <a:lstStyle/>
          <a:p>
            <a:fld id="{C50106C0-0923-4EA8-9250-D457F1EB9BD2}" type="slidenum">
              <a:rPr lang="fr-FR" smtClean="0"/>
              <a:pPr/>
              <a:t>72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ÃservÃ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err="1" smtClean="0"/>
              <a:t>Qualifieur</a:t>
            </a:r>
            <a:r>
              <a:rPr lang="fr-FR" dirty="0" smtClean="0"/>
              <a:t> pour annoter:</a:t>
            </a:r>
          </a:p>
          <a:p>
            <a:pPr lvl="1"/>
            <a:r>
              <a:rPr lang="fr-FR" smtClean="0"/>
              <a:t>Un point d’injection</a:t>
            </a:r>
            <a:endParaRPr lang="fr-FR" dirty="0" smtClean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00034" y="4786322"/>
            <a:ext cx="7911974" cy="1015663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                          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Asynchronous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isSynchronous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?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: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ÃservÃ du numÃ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73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Qualifieurs</a:t>
            </a:r>
            <a:endParaRPr lang="fr-FR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7525" y="2366183"/>
            <a:ext cx="5391797" cy="27699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00034" y="2778078"/>
            <a:ext cx="7645683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setPaymentProcessors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00034" y="3786190"/>
            <a:ext cx="6262355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this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Qualifieur</a:t>
            </a:r>
            <a:r>
              <a:rPr lang="fr-FR" dirty="0" smtClean="0"/>
              <a:t> @Default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Rappel: un </a:t>
            </a:r>
            <a:r>
              <a:rPr lang="fr-FR" dirty="0" err="1" smtClean="0"/>
              <a:t>bean</a:t>
            </a:r>
            <a:r>
              <a:rPr lang="fr-FR" dirty="0" smtClean="0"/>
              <a:t> a au moins un </a:t>
            </a:r>
            <a:r>
              <a:rPr lang="fr-FR" dirty="0" err="1" smtClean="0"/>
              <a:t>Qualifieur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Si aucun </a:t>
            </a:r>
            <a:r>
              <a:rPr lang="fr-FR" dirty="0" err="1" smtClean="0"/>
              <a:t>qualifieur</a:t>
            </a:r>
            <a:r>
              <a:rPr lang="fr-FR" dirty="0" smtClean="0"/>
              <a:t> n’est écrit explicitement, </a:t>
            </a:r>
            <a:br>
              <a:rPr lang="fr-FR" dirty="0" smtClean="0"/>
            </a:br>
            <a:r>
              <a:rPr lang="fr-FR" dirty="0" smtClean="0"/>
              <a:t>c’est comme si il y avait le </a:t>
            </a:r>
            <a:r>
              <a:rPr lang="fr-FR" dirty="0" err="1" smtClean="0"/>
              <a:t>qualifieur</a:t>
            </a:r>
            <a:r>
              <a:rPr lang="fr-FR" dirty="0" smtClean="0"/>
              <a:t> @Default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Qualifieur</a:t>
            </a:r>
            <a:r>
              <a:rPr lang="fr-FR" dirty="0" smtClean="0"/>
              <a:t> @</a:t>
            </a:r>
            <a:r>
              <a:rPr lang="fr-FR" dirty="0" err="1" smtClean="0"/>
              <a:t>Any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600200"/>
            <a:ext cx="8496944" cy="4525963"/>
          </a:xfrm>
        </p:spPr>
        <p:txBody>
          <a:bodyPr/>
          <a:lstStyle/>
          <a:p>
            <a:r>
              <a:rPr lang="fr-FR" dirty="0" smtClean="0"/>
              <a:t>Quel est le </a:t>
            </a:r>
            <a:r>
              <a:rPr lang="fr-FR" dirty="0" err="1" smtClean="0"/>
              <a:t>qualifieur</a:t>
            </a:r>
            <a:r>
              <a:rPr lang="fr-FR" dirty="0" smtClean="0"/>
              <a:t> du </a:t>
            </a:r>
            <a:r>
              <a:rPr lang="fr-FR" dirty="0" err="1" smtClean="0"/>
              <a:t>bean</a:t>
            </a:r>
            <a:r>
              <a:rPr lang="fr-FR" dirty="0" smtClean="0"/>
              <a:t> qui sera injecté ?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Comment dire: « n’importe quel </a:t>
            </a:r>
            <a:r>
              <a:rPr lang="fr-FR" dirty="0" err="1" smtClean="0"/>
              <a:t>bean</a:t>
            </a:r>
            <a:r>
              <a:rPr lang="fr-FR" dirty="0" smtClean="0"/>
              <a:t> » ?</a:t>
            </a:r>
            <a:br>
              <a:rPr lang="fr-FR" dirty="0" smtClean="0"/>
            </a:br>
            <a:r>
              <a:rPr lang="fr-FR" dirty="0" err="1" smtClean="0"/>
              <a:t>Qualifieur</a:t>
            </a:r>
            <a:r>
              <a:rPr lang="fr-FR" dirty="0" smtClean="0"/>
              <a:t> @</a:t>
            </a:r>
            <a:r>
              <a:rPr lang="fr-FR" dirty="0" err="1" smtClean="0"/>
              <a:t>Any</a:t>
            </a:r>
            <a:endParaRPr lang="fr-FR" dirty="0" smtClean="0"/>
          </a:p>
          <a:p>
            <a:endParaRPr lang="fr-FR" dirty="0" smtClean="0"/>
          </a:p>
          <a:p>
            <a:pPr lvl="1"/>
            <a:r>
              <a:rPr lang="fr-FR" dirty="0" smtClean="0"/>
              <a:t>il y a de grandes chances pour que ce point d’injection soit ambiguë </a:t>
            </a:r>
            <a:r>
              <a:rPr lang="fr-FR" dirty="0" smtClean="0">
                <a:sym typeface="Wingdings" pitchFamily="2" charset="2"/>
              </a:rPr>
              <a:t> Exception</a:t>
            </a:r>
            <a:endParaRPr lang="fr-FR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94710" y="2060848"/>
            <a:ext cx="5057410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39552" y="3933056"/>
            <a:ext cx="5735288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Qualifieur</a:t>
            </a:r>
            <a:r>
              <a:rPr lang="fr-FR" dirty="0" smtClean="0"/>
              <a:t> avec membre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fr-FR" dirty="0" smtClean="0"/>
              <a:t>Une annotation avec membre: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1988840"/>
            <a:ext cx="5871416" cy="1754326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@Qualifier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@Target({TYPE, METHOD, FIELD, PARAMETER})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    </a:t>
            </a:r>
            <a:r>
              <a:rPr lang="fr-FR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PaymentMethod</a:t>
            </a:r>
            <a:r>
              <a:rPr lang="fr-FR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value();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47489" y="4273351"/>
            <a:ext cx="5243358" cy="30777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enum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PaymentMethod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CHEQUE, CB, CASH;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5536" y="3913311"/>
            <a:ext cx="8096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ici on utilise une </a:t>
            </a:r>
            <a:r>
              <a:rPr lang="fr-FR" sz="2000" dirty="0" err="1" smtClean="0"/>
              <a:t>énumeration</a:t>
            </a:r>
            <a:r>
              <a:rPr lang="fr-FR" sz="2000" dirty="0" smtClean="0"/>
              <a:t> pour </a:t>
            </a:r>
            <a:r>
              <a:rPr lang="fr-FR" sz="2000" dirty="0" err="1" smtClean="0"/>
              <a:t>aggréger</a:t>
            </a:r>
            <a:r>
              <a:rPr lang="fr-FR" sz="2000" dirty="0" smtClean="0"/>
              <a:t> plusieurs </a:t>
            </a:r>
            <a:r>
              <a:rPr lang="fr-FR" sz="2000" dirty="0" err="1" smtClean="0"/>
              <a:t>qualifieurs</a:t>
            </a:r>
            <a:r>
              <a:rPr lang="fr-FR" sz="2000" dirty="0" smtClean="0"/>
              <a:t> en un seul</a:t>
            </a:r>
            <a:endParaRPr lang="fr-FR" sz="20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7504" y="5085184"/>
            <a:ext cx="4378699" cy="646331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(CHEQUE)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PayByCheckBean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{...}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4893" y="6165304"/>
            <a:ext cx="6091283" cy="36933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(CHEQUE)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PayByCheckBean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pbcb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3563888" y="5373216"/>
            <a:ext cx="1850504" cy="1656184"/>
          </a:xfrm>
          <a:prstGeom prst="arc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108991" y="5301208"/>
            <a:ext cx="2703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ce </a:t>
            </a:r>
            <a:r>
              <a:rPr lang="fr-FR" dirty="0" err="1" smtClean="0"/>
              <a:t>bean</a:t>
            </a:r>
            <a:r>
              <a:rPr lang="fr-FR" dirty="0" smtClean="0"/>
              <a:t> correspond </a:t>
            </a:r>
            <a:br>
              <a:rPr lang="fr-FR" dirty="0" smtClean="0"/>
            </a:br>
            <a:r>
              <a:rPr lang="fr-FR" dirty="0" smtClean="0"/>
              <a:t>    pour ce point d’injection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77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Vérifiez dans votre </a:t>
            </a:r>
            <a:r>
              <a:rPr lang="fr-FR" smtClean="0"/>
              <a:t>application, avec un qualifieur @Number qui a un membre qui est une énumeration: ALEATOIRE, MAX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Exercice5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Qualifieur</a:t>
            </a:r>
            <a:r>
              <a:rPr lang="fr-FR" dirty="0" smtClean="0"/>
              <a:t> avec membre</a:t>
            </a:r>
            <a:br>
              <a:rPr lang="fr-FR" dirty="0" smtClean="0"/>
            </a:br>
            <a:r>
              <a:rPr lang="fr-FR" dirty="0" smtClean="0"/>
              <a:t>annotation @</a:t>
            </a:r>
            <a:r>
              <a:rPr lang="fr-FR" dirty="0" err="1" smtClean="0"/>
              <a:t>Nonbinding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67941"/>
            <a:ext cx="8229600" cy="4713387"/>
          </a:xfrm>
        </p:spPr>
        <p:txBody>
          <a:bodyPr/>
          <a:lstStyle/>
          <a:p>
            <a:r>
              <a:rPr lang="fr-FR" dirty="0" smtClean="0"/>
              <a:t>Un membre d’une annotation qui  ne doit pas servir à restreindre les </a:t>
            </a:r>
            <a:r>
              <a:rPr lang="fr-FR" dirty="0" err="1" smtClean="0"/>
              <a:t>beans</a:t>
            </a:r>
            <a:r>
              <a:rPr lang="fr-FR" dirty="0" smtClean="0"/>
              <a:t> injectables</a:t>
            </a:r>
            <a:endParaRPr lang="fr-FR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11560" y="2765827"/>
            <a:ext cx="5871416" cy="203132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@Qualifier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@Target({TYPE, METHOD, FIELD, PARAMETER})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    </a:t>
            </a:r>
            <a:r>
              <a:rPr lang="fr-FR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PaymentMethod</a:t>
            </a:r>
            <a:r>
              <a:rPr lang="fr-FR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value();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   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Nonbinding</a:t>
            </a:r>
            <a:r>
              <a:rPr kumimoji="0" lang="fr-FR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String comment() default "";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71600" y="5157192"/>
            <a:ext cx="6912768" cy="1323439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Sert:</a:t>
            </a:r>
          </a:p>
          <a:p>
            <a:pPr>
              <a:buFontTx/>
              <a:buChar char="-"/>
            </a:pPr>
            <a:r>
              <a:rPr lang="fr-FR" sz="2000" dirty="0" smtClean="0"/>
              <a:t>soit à proposer un commentaire  (comme ici)</a:t>
            </a:r>
          </a:p>
          <a:p>
            <a:pPr>
              <a:buFontTx/>
              <a:buChar char="-"/>
            </a:pPr>
            <a:r>
              <a:rPr lang="fr-FR" sz="2000" dirty="0" smtClean="0"/>
              <a:t>soit à choisir le </a:t>
            </a:r>
            <a:r>
              <a:rPr lang="fr-FR" sz="2000" dirty="0" err="1" smtClean="0"/>
              <a:t>bean</a:t>
            </a:r>
            <a:r>
              <a:rPr lang="fr-FR" sz="2000" dirty="0" smtClean="0"/>
              <a:t> au moment de l’</a:t>
            </a:r>
            <a:r>
              <a:rPr lang="fr-FR" sz="2000" dirty="0" err="1" smtClean="0"/>
              <a:t>execution</a:t>
            </a:r>
            <a:r>
              <a:rPr lang="fr-FR" sz="2000" dirty="0" smtClean="0"/>
              <a:t> </a:t>
            </a:r>
            <a:br>
              <a:rPr lang="fr-FR" sz="2000" dirty="0" smtClean="0"/>
            </a:br>
            <a:r>
              <a:rPr lang="fr-FR" sz="2000" dirty="0" smtClean="0"/>
              <a:t>(en utilisant une Producer </a:t>
            </a:r>
            <a:r>
              <a:rPr lang="fr-FR" sz="2000" dirty="0" err="1" smtClean="0"/>
              <a:t>method</a:t>
            </a:r>
            <a:r>
              <a:rPr lang="fr-FR" sz="2000" dirty="0" smtClean="0"/>
              <a:t> et l’introspection java)</a:t>
            </a:r>
            <a:endParaRPr lang="fr-FR" sz="20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Plusieurs </a:t>
            </a:r>
            <a:r>
              <a:rPr lang="fr-FR" dirty="0" err="1" smtClean="0"/>
              <a:t>qualifieurs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1603913"/>
            <a:ext cx="8229600" cy="47540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/>
              <a:t>Seuls les </a:t>
            </a:r>
            <a:r>
              <a:rPr lang="fr-FR" dirty="0" err="1" smtClean="0"/>
              <a:t>beans</a:t>
            </a:r>
            <a:r>
              <a:rPr lang="fr-FR" dirty="0" smtClean="0"/>
              <a:t> qui ont TOUS les </a:t>
            </a:r>
            <a:r>
              <a:rPr lang="fr-FR" dirty="0" err="1" smtClean="0"/>
              <a:t>qualifieurs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mtClean="0"/>
              <a:t>sont </a:t>
            </a:r>
            <a:r>
              <a:rPr lang="fr-FR" smtClean="0"/>
              <a:t>injectables</a:t>
            </a:r>
          </a:p>
          <a:p>
            <a:pPr algn="ctr">
              <a:buNone/>
            </a:pPr>
            <a:endParaRPr lang="fr-FR" smtClean="0"/>
          </a:p>
          <a:p>
            <a:pPr algn="ctr">
              <a:buNone/>
            </a:pPr>
            <a:endParaRPr lang="fr-FR" smtClean="0"/>
          </a:p>
          <a:p>
            <a:pPr algn="ctr">
              <a:buNone/>
            </a:pPr>
            <a:r>
              <a:rPr lang="fr-FR" smtClean="0"/>
              <a:t>Tous les beans qui ont AU MOINS ce qualifieur</a:t>
            </a:r>
            <a:br>
              <a:rPr lang="fr-FR" smtClean="0"/>
            </a:br>
            <a:r>
              <a:rPr lang="fr-FR" smtClean="0"/>
              <a:t>sont injectables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0332" y="1214422"/>
            <a:ext cx="8018092" cy="36933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(CHEQUE) 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Asynchronous</a:t>
            </a:r>
            <a:r>
              <a:rPr lang="fr-FR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PayByCheckBean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pbcb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79</a:t>
            </a:fld>
            <a:endParaRPr lang="fr-FR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57158" y="3059668"/>
            <a:ext cx="6091283" cy="36933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(CHEQUE</a:t>
            </a:r>
            <a:r>
              <a:rPr kumimoji="0" lang="fr-FR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 </a:t>
            </a:r>
            <a:r>
              <a:rPr kumimoji="0" lang="fr-FR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PayByCheckBean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pbcb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Alternatives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sz="2400" dirty="0" smtClean="0"/>
              <a:t>Un </a:t>
            </a:r>
            <a:r>
              <a:rPr lang="fr-FR" sz="2400" dirty="0" err="1" smtClean="0"/>
              <a:t>bean</a:t>
            </a:r>
            <a:r>
              <a:rPr lang="fr-FR" sz="2400" dirty="0" smtClean="0"/>
              <a:t> peut être déclaré être une implémentation alternative:</a:t>
            </a:r>
          </a:p>
          <a:p>
            <a:pPr lvl="0">
              <a:defRPr/>
            </a:pPr>
            <a:endParaRPr lang="fr-FR" sz="4400" dirty="0" smtClean="0"/>
          </a:p>
          <a:p>
            <a:pPr lvl="0">
              <a:defRPr/>
            </a:pPr>
            <a:endParaRPr lang="en-US" sz="2000" dirty="0" smtClean="0"/>
          </a:p>
          <a:p>
            <a:pPr lvl="0">
              <a:defRPr/>
            </a:pPr>
            <a:endParaRPr lang="en-US" sz="2000" dirty="0" smtClean="0"/>
          </a:p>
          <a:p>
            <a:pPr lvl="0">
              <a:defRPr/>
            </a:pPr>
            <a:endParaRPr lang="en-US" sz="2000" dirty="0" smtClean="0"/>
          </a:p>
          <a:p>
            <a:pPr lvl="0">
              <a:defRPr/>
            </a:pPr>
            <a:r>
              <a:rPr lang="en-US" sz="2000" dirty="0" err="1" smtClean="0"/>
              <a:t>Désactivées</a:t>
            </a:r>
            <a:r>
              <a:rPr lang="en-US" sz="2000" dirty="0" smtClean="0"/>
              <a:t> par </a:t>
            </a:r>
            <a:r>
              <a:rPr lang="en-US" sz="2000" dirty="0" err="1" smtClean="0"/>
              <a:t>défaut</a:t>
            </a:r>
            <a:r>
              <a:rPr lang="en-US" sz="2000" dirty="0" smtClean="0"/>
              <a:t>, on </a:t>
            </a:r>
            <a:r>
              <a:rPr lang="en-US" sz="2000" dirty="0" err="1" smtClean="0"/>
              <a:t>peut</a:t>
            </a:r>
            <a:r>
              <a:rPr lang="en-US" sz="2000" dirty="0" smtClean="0"/>
              <a:t> </a:t>
            </a:r>
            <a:r>
              <a:rPr lang="en-US" sz="2000" dirty="0" err="1" smtClean="0"/>
              <a:t>choisir</a:t>
            </a:r>
            <a:r>
              <a:rPr lang="en-US" sz="2000" dirty="0" smtClean="0"/>
              <a:t> </a:t>
            </a:r>
            <a:r>
              <a:rPr lang="en-US" sz="2000" dirty="0" err="1" smtClean="0"/>
              <a:t>une</a:t>
            </a:r>
            <a:r>
              <a:rPr lang="en-US" sz="2000" dirty="0" smtClean="0"/>
              <a:t> alternative à </a:t>
            </a:r>
            <a:r>
              <a:rPr lang="en-US" sz="2000" dirty="0" err="1" smtClean="0"/>
              <a:t>utiliser</a:t>
            </a:r>
            <a:r>
              <a:rPr lang="en-US" sz="2000" dirty="0" smtClean="0"/>
              <a:t> au moment du </a:t>
            </a:r>
            <a:r>
              <a:rPr lang="en-US" sz="2000" dirty="0" err="1" smtClean="0"/>
              <a:t>déploiement</a:t>
            </a:r>
            <a:r>
              <a:rPr lang="en-US" sz="2000" dirty="0" smtClean="0"/>
              <a:t> en le </a:t>
            </a:r>
            <a:r>
              <a:rPr lang="en-US" sz="2000" dirty="0" err="1" smtClean="0"/>
              <a:t>spécifiant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le </a:t>
            </a:r>
            <a:r>
              <a:rPr lang="en-US" sz="2000" dirty="0" err="1" smtClean="0"/>
              <a:t>descripteur</a:t>
            </a:r>
            <a:r>
              <a:rPr lang="en-US" sz="2000" dirty="0" smtClean="0"/>
              <a:t> META-INF/beans.xml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2000240"/>
            <a:ext cx="7670305" cy="107721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@Alternative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Synchronous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Asynchronous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MockPaymentProcessor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process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4581128"/>
            <a:ext cx="5569602" cy="212365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beans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xmlns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"http://java.sun.com/xml/ns/javaee"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xmlns:xsi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"http://www.w3.org/2001/XMLSchema-instance"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xsi:schemaLocation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      http://java.sun.com/xml/ns/javaee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      http://java.sun.com/xml/ns/javaee/beans_1_0.xsd"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alternatives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org.mycompany.mock.MockPaymentProcessor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alternatives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2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beans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80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857884" y="2786058"/>
            <a:ext cx="321498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C00000"/>
                </a:solidFill>
              </a:rPr>
              <a:t>Injectable pour @Synchronous </a:t>
            </a:r>
          </a:p>
          <a:p>
            <a:r>
              <a:rPr lang="fr-FR" smtClean="0">
                <a:solidFill>
                  <a:srgbClr val="C00000"/>
                </a:solidFill>
              </a:rPr>
              <a:t>Injectable pour @Asynchronous</a:t>
            </a:r>
            <a:endParaRPr lang="fr-FR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²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81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Ecrivez un bean MockGame, alternatif qui étend Game et redéfinit les méthodes:</a:t>
            </a:r>
          </a:p>
          <a:p>
            <a:pPr lvl="1"/>
            <a:r>
              <a:rPr lang="fr-FR" smtClean="0"/>
              <a:t> getMaxNumber() : résultat toujours égal à 0</a:t>
            </a:r>
          </a:p>
          <a:p>
            <a:pPr lvl="1"/>
            <a:r>
              <a:rPr lang="fr-FR" smtClean="0"/>
              <a:t>getRandomNumber() : résultat toujours égal à 0 </a:t>
            </a:r>
          </a:p>
          <a:p>
            <a:r>
              <a:rPr lang="fr-FR" smtClean="0"/>
              <a:t>Activez </a:t>
            </a:r>
            <a:r>
              <a:rPr lang="fr-FR" smtClean="0"/>
              <a:t>cette classe </a:t>
            </a:r>
            <a:r>
              <a:rPr lang="fr-FR" smtClean="0"/>
              <a:t>alternative dans beans.xml</a:t>
            </a:r>
          </a:p>
          <a:p>
            <a:r>
              <a:rPr lang="fr-FR" smtClean="0"/>
              <a:t>Observez les deux résultats différents dans le navigateur</a:t>
            </a:r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Exercice6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²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82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Ça ne fonctionne pas, pourquoi ?</a:t>
            </a:r>
          </a:p>
          <a:p>
            <a:r>
              <a:rPr lang="fr-FR" smtClean="0"/>
              <a:t>Un bean alternatif remplace un bean seulement pour les points d’injection,</a:t>
            </a:r>
          </a:p>
          <a:p>
            <a:pPr lvl="1"/>
            <a:r>
              <a:rPr lang="fr-FR" smtClean="0"/>
              <a:t>Pas dans les expressions EL</a:t>
            </a:r>
          </a:p>
          <a:p>
            <a:pPr lvl="1"/>
            <a:r>
              <a:rPr lang="fr-FR" smtClean="0"/>
              <a:t>Si ce bean contient des méthodes producers, ces méthodes ne sont pas remplacées</a:t>
            </a:r>
          </a:p>
          <a:p>
            <a:r>
              <a:rPr lang="fr-FR" smtClean="0"/>
              <a:t>Pour remplacer complètement un bean:</a:t>
            </a:r>
            <a:br>
              <a:rPr lang="fr-FR" smtClean="0"/>
            </a:br>
            <a:r>
              <a:rPr lang="fr-FR" smtClean="0"/>
              <a:t>@Alternative @Specialize</a:t>
            </a:r>
          </a:p>
          <a:p>
            <a:r>
              <a:rPr lang="fr-FR" smtClean="0"/>
              <a:t>Essayez avec MockGame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Exercice6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Programmatic</a:t>
            </a:r>
            <a:r>
              <a:rPr lang="fr-FR" dirty="0" smtClean="0"/>
              <a:t> </a:t>
            </a:r>
            <a:r>
              <a:rPr lang="fr-FR" dirty="0" err="1" smtClean="0"/>
              <a:t>lookup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Dans</a:t>
            </a:r>
            <a:r>
              <a:rPr lang="en-US" sz="2400" dirty="0" smtClean="0"/>
              <a:t> </a:t>
            </a:r>
            <a:r>
              <a:rPr lang="en-US" sz="2400" dirty="0" err="1" smtClean="0"/>
              <a:t>certaines</a:t>
            </a:r>
            <a:r>
              <a:rPr lang="en-US" sz="2400" dirty="0" smtClean="0"/>
              <a:t> situations, </a:t>
            </a:r>
            <a:r>
              <a:rPr lang="en-US" sz="2400" dirty="0" err="1" smtClean="0"/>
              <a:t>l’injection</a:t>
            </a:r>
            <a:r>
              <a:rPr lang="en-US" sz="2400" dirty="0" smtClean="0"/>
              <a:t> </a:t>
            </a:r>
            <a:r>
              <a:rPr lang="en-US" sz="2400" dirty="0" err="1" smtClean="0"/>
              <a:t>n’est</a:t>
            </a:r>
            <a:r>
              <a:rPr lang="en-US" sz="2400" dirty="0" smtClean="0"/>
              <a:t> pas le </a:t>
            </a:r>
            <a:r>
              <a:rPr lang="en-US" sz="2400" dirty="0" err="1" smtClean="0"/>
              <a:t>meilleur</a:t>
            </a:r>
            <a:r>
              <a:rPr lang="en-US" sz="2400" dirty="0" smtClean="0"/>
              <a:t> </a:t>
            </a:r>
            <a:r>
              <a:rPr lang="en-US" sz="2400" dirty="0" err="1" smtClean="0"/>
              <a:t>moyen</a:t>
            </a:r>
            <a:r>
              <a:rPr lang="en-US" sz="2400" dirty="0" smtClean="0"/>
              <a:t> </a:t>
            </a:r>
            <a:r>
              <a:rPr lang="en-US" sz="2400" dirty="0" err="1" smtClean="0"/>
              <a:t>d’obteinur</a:t>
            </a:r>
            <a:r>
              <a:rPr lang="en-US" sz="2400" dirty="0" smtClean="0"/>
              <a:t> </a:t>
            </a:r>
            <a:r>
              <a:rPr lang="en-US" sz="2400" dirty="0" err="1" smtClean="0"/>
              <a:t>une</a:t>
            </a:r>
            <a:r>
              <a:rPr lang="en-US" sz="2400" dirty="0" smtClean="0"/>
              <a:t> </a:t>
            </a:r>
            <a:r>
              <a:rPr lang="en-US" sz="2400" dirty="0" err="1" smtClean="0"/>
              <a:t>référence</a:t>
            </a:r>
            <a:r>
              <a:rPr lang="en-US" sz="2400" dirty="0" smtClean="0"/>
              <a:t> </a:t>
            </a:r>
            <a:r>
              <a:rPr lang="en-US" sz="2400" dirty="0" err="1" smtClean="0"/>
              <a:t>contextuelle</a:t>
            </a:r>
            <a:r>
              <a:rPr lang="en-US" sz="2400" dirty="0" smtClean="0"/>
              <a:t> avec </a:t>
            </a:r>
            <a:r>
              <a:rPr lang="en-US" sz="2400" dirty="0" err="1" smtClean="0"/>
              <a:t>une</a:t>
            </a:r>
            <a:r>
              <a:rPr lang="en-US" sz="2400" dirty="0" smtClean="0"/>
              <a:t> </a:t>
            </a:r>
            <a:r>
              <a:rPr lang="en-US" sz="2400" dirty="0" err="1" smtClean="0"/>
              <a:t>combinaison</a:t>
            </a:r>
            <a:r>
              <a:rPr lang="en-US" sz="2400" dirty="0" smtClean="0"/>
              <a:t> </a:t>
            </a:r>
            <a:r>
              <a:rPr lang="en-US" sz="2400" dirty="0" err="1" smtClean="0"/>
              <a:t>spécifique</a:t>
            </a:r>
            <a:r>
              <a:rPr lang="en-US" sz="2400" dirty="0" smtClean="0"/>
              <a:t> d’un type et de </a:t>
            </a:r>
            <a:r>
              <a:rPr lang="en-US" sz="2400" dirty="0" err="1" smtClean="0"/>
              <a:t>qualifieurs</a:t>
            </a:r>
            <a:endParaRPr lang="en-US" sz="2400" dirty="0" smtClean="0"/>
          </a:p>
          <a:p>
            <a:pPr lvl="1"/>
            <a:r>
              <a:rPr lang="en-US" sz="2000" dirty="0" smtClean="0"/>
              <a:t>Si le type du bean </a:t>
            </a:r>
            <a:r>
              <a:rPr lang="en-US" sz="2000" dirty="0" err="1" smtClean="0"/>
              <a:t>ou</a:t>
            </a:r>
            <a:r>
              <a:rPr lang="en-US" sz="2000" dirty="0" smtClean="0"/>
              <a:t> les </a:t>
            </a:r>
            <a:r>
              <a:rPr lang="en-US" sz="2000" dirty="0" err="1" smtClean="0"/>
              <a:t>qualifieurs</a:t>
            </a:r>
            <a:r>
              <a:rPr lang="en-US" sz="2000" dirty="0" smtClean="0"/>
              <a:t> </a:t>
            </a:r>
            <a:r>
              <a:rPr lang="en-US" sz="2000" dirty="0" err="1" smtClean="0"/>
              <a:t>varient</a:t>
            </a:r>
            <a:r>
              <a:rPr lang="en-US" sz="2000" dirty="0" smtClean="0"/>
              <a:t> </a:t>
            </a:r>
            <a:r>
              <a:rPr lang="en-US" sz="2000" dirty="0" err="1" smtClean="0"/>
              <a:t>dynamiquement</a:t>
            </a:r>
            <a:r>
              <a:rPr lang="en-US" sz="2000" dirty="0" smtClean="0"/>
              <a:t> au moment de </a:t>
            </a:r>
            <a:r>
              <a:rPr lang="en-US" sz="2000" dirty="0" err="1" smtClean="0"/>
              <a:t>l’execution</a:t>
            </a:r>
            <a:r>
              <a:rPr lang="en-US" sz="2000" dirty="0" smtClean="0"/>
              <a:t>, </a:t>
            </a:r>
            <a:r>
              <a:rPr lang="en-US" sz="2000" dirty="0" err="1" smtClean="0"/>
              <a:t>ou</a:t>
            </a:r>
            <a:endParaRPr lang="en-US" sz="2000" dirty="0" smtClean="0"/>
          </a:p>
          <a:p>
            <a:pPr lvl="1"/>
            <a:r>
              <a:rPr lang="en-US" sz="2000" dirty="0" err="1" smtClean="0"/>
              <a:t>Selon</a:t>
            </a:r>
            <a:r>
              <a:rPr lang="en-US" sz="2000" dirty="0" smtClean="0"/>
              <a:t> le </a:t>
            </a:r>
            <a:r>
              <a:rPr lang="en-US" sz="2000" dirty="0" err="1" smtClean="0"/>
              <a:t>déploiement</a:t>
            </a:r>
            <a:r>
              <a:rPr lang="en-US" sz="2000" dirty="0" smtClean="0"/>
              <a:t>, </a:t>
            </a:r>
            <a:r>
              <a:rPr lang="en-US" sz="2000" dirty="0" err="1" smtClean="0"/>
              <a:t>il</a:t>
            </a:r>
            <a:r>
              <a:rPr lang="en-US" sz="2000" dirty="0" smtClean="0"/>
              <a:t> </a:t>
            </a:r>
            <a:r>
              <a:rPr lang="en-US" sz="2000" dirty="0" err="1" smtClean="0"/>
              <a:t>peut</a:t>
            </a:r>
            <a:r>
              <a:rPr lang="en-US" sz="2000" dirty="0" smtClean="0"/>
              <a:t> ne pas y </a:t>
            </a:r>
            <a:r>
              <a:rPr lang="en-US" sz="2000" dirty="0" err="1" smtClean="0"/>
              <a:t>avoir</a:t>
            </a:r>
            <a:r>
              <a:rPr lang="en-US" sz="2000" dirty="0" smtClean="0"/>
              <a:t> de </a:t>
            </a:r>
            <a:r>
              <a:rPr lang="en-US" sz="2000" dirty="0" err="1" smtClean="0"/>
              <a:t>combinaison</a:t>
            </a:r>
            <a:r>
              <a:rPr lang="en-US" sz="2000" dirty="0" smtClean="0"/>
              <a:t> type/</a:t>
            </a:r>
            <a:r>
              <a:rPr lang="en-US" sz="2000" dirty="0" err="1" smtClean="0"/>
              <a:t>qualifieurs</a:t>
            </a:r>
            <a:r>
              <a:rPr lang="en-US" sz="2000" dirty="0" smtClean="0"/>
              <a:t> acceptable</a:t>
            </a:r>
          </a:p>
          <a:p>
            <a:pPr lvl="1"/>
            <a:r>
              <a:rPr lang="en-US" sz="2000" dirty="0" err="1" smtClean="0"/>
              <a:t>si</a:t>
            </a:r>
            <a:r>
              <a:rPr lang="en-US" sz="2000" dirty="0" smtClean="0"/>
              <a:t> on </a:t>
            </a:r>
            <a:r>
              <a:rPr lang="en-US" sz="2000" dirty="0" err="1" smtClean="0"/>
              <a:t>veut</a:t>
            </a:r>
            <a:r>
              <a:rPr lang="en-US" sz="2000" dirty="0" smtClean="0"/>
              <a:t> </a:t>
            </a:r>
            <a:r>
              <a:rPr lang="en-US" sz="2000" dirty="0" err="1" smtClean="0"/>
              <a:t>itérer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les beans d’un certain type...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Dans</a:t>
            </a:r>
            <a:r>
              <a:rPr lang="en-US" sz="2400" dirty="0" smtClean="0"/>
              <a:t> </a:t>
            </a:r>
            <a:r>
              <a:rPr lang="en-US" sz="2400" dirty="0" err="1" smtClean="0"/>
              <a:t>ces</a:t>
            </a:r>
            <a:r>
              <a:rPr lang="en-US" sz="2400" dirty="0" smtClean="0"/>
              <a:t> situations, on </a:t>
            </a:r>
            <a:r>
              <a:rPr lang="en-US" sz="2400" dirty="0" err="1" smtClean="0"/>
              <a:t>peut</a:t>
            </a:r>
            <a:r>
              <a:rPr lang="en-US" sz="2400" dirty="0" smtClean="0"/>
              <a:t> </a:t>
            </a:r>
            <a:r>
              <a:rPr lang="en-US" sz="2400" dirty="0" err="1" smtClean="0"/>
              <a:t>injecter</a:t>
            </a:r>
            <a:r>
              <a:rPr lang="en-US" sz="2400" dirty="0" smtClean="0"/>
              <a:t> </a:t>
            </a:r>
            <a:r>
              <a:rPr lang="en-US" sz="2400" dirty="0" err="1" smtClean="0"/>
              <a:t>une</a:t>
            </a:r>
            <a:r>
              <a:rPr lang="en-US" sz="2400" dirty="0" smtClean="0"/>
              <a:t> instance de </a:t>
            </a:r>
            <a:r>
              <a:rPr lang="en-US" sz="2400" dirty="0" err="1" smtClean="0"/>
              <a:t>l’objet</a:t>
            </a:r>
            <a:r>
              <a:rPr lang="en-US" sz="2400" dirty="0" smtClean="0"/>
              <a:t> </a:t>
            </a:r>
            <a:r>
              <a:rPr lang="en-US" sz="2400" dirty="0" err="1" smtClean="0"/>
              <a:t>paramétré</a:t>
            </a:r>
            <a:r>
              <a:rPr lang="en-US" sz="2400" dirty="0" smtClean="0"/>
              <a:t> Instance</a:t>
            </a:r>
            <a:endParaRPr lang="fr-FR" sz="2400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611560" y="5445224"/>
            <a:ext cx="7162345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Instance&lt;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Programmatic</a:t>
            </a:r>
            <a:r>
              <a:rPr lang="fr-FR" dirty="0" smtClean="0"/>
              <a:t> </a:t>
            </a:r>
            <a:r>
              <a:rPr lang="fr-FR" dirty="0" err="1" smtClean="0"/>
              <a:t>lookup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209331"/>
          </a:xfrm>
        </p:spPr>
        <p:txBody>
          <a:bodyPr/>
          <a:lstStyle/>
          <a:p>
            <a:r>
              <a:rPr lang="fr-FR" dirty="0" smtClean="0"/>
              <a:t>Si exactement un </a:t>
            </a:r>
            <a:r>
              <a:rPr lang="fr-FR" dirty="0" err="1" smtClean="0"/>
              <a:t>bean</a:t>
            </a:r>
            <a:r>
              <a:rPr lang="fr-FR" dirty="0" smtClean="0"/>
              <a:t> correspond : </a:t>
            </a:r>
            <a:r>
              <a:rPr lang="fr-FR" dirty="0" err="1" smtClean="0"/>
              <a:t>get</a:t>
            </a:r>
            <a:r>
              <a:rPr lang="fr-FR" dirty="0" smtClean="0"/>
              <a:t>()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Sinon : </a:t>
            </a:r>
            <a:r>
              <a:rPr lang="fr-FR" dirty="0" err="1" smtClean="0"/>
              <a:t>iterator</a:t>
            </a:r>
            <a:r>
              <a:rPr lang="fr-FR" dirty="0" smtClean="0"/>
              <a:t>()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3121" y="1844824"/>
            <a:ext cx="8830879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(CHEQUE)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Instance&lt;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3356992"/>
            <a:ext cx="7706982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Instance&lt;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3528" y="2420888"/>
            <a:ext cx="7651262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= paymentProcessorSource.get();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3528" y="3861048"/>
            <a:ext cx="5794984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for(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p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: </a:t>
            </a:r>
            <a:r>
              <a:rPr kumimoji="0" lang="fr-FR" sz="1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 {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   ...</a:t>
            </a:r>
            <a:endParaRPr lang="fr-FR" sz="1600" baseline="0" dirty="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}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Programmatic</a:t>
            </a:r>
            <a:r>
              <a:rPr lang="fr-FR" dirty="0" smtClean="0"/>
              <a:t> </a:t>
            </a:r>
            <a:r>
              <a:rPr lang="fr-FR" dirty="0" err="1" smtClean="0"/>
              <a:t>lookup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 smtClean="0"/>
              <a:t>On peut spécifier des </a:t>
            </a:r>
            <a:r>
              <a:rPr lang="fr-FR" sz="2400" dirty="0" err="1" smtClean="0"/>
              <a:t>qualifieurs</a:t>
            </a:r>
            <a:r>
              <a:rPr lang="fr-FR" sz="2400" dirty="0" smtClean="0"/>
              <a:t> au point d’injection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Ou spécialiser par la suite dynamiquement : </a:t>
            </a:r>
          </a:p>
          <a:p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méthode select(Annotation ... </a:t>
            </a:r>
            <a:r>
              <a:rPr lang="fr-FR" sz="2400" dirty="0" err="1" smtClean="0"/>
              <a:t>qualifiers</a:t>
            </a:r>
            <a:r>
              <a:rPr lang="fr-FR" sz="2400" dirty="0" smtClean="0"/>
              <a:t>)</a:t>
            </a:r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Attention, on doit obtenir une instance de notre </a:t>
            </a:r>
            <a:r>
              <a:rPr lang="fr-FR" sz="2000" dirty="0" err="1" smtClean="0"/>
              <a:t>qualifieur</a:t>
            </a:r>
            <a:r>
              <a:rPr lang="fr-FR" sz="2000" dirty="0" smtClean="0"/>
              <a:t>, </a:t>
            </a:r>
            <a:br>
              <a:rPr lang="fr-FR" sz="2000" dirty="0" smtClean="0"/>
            </a:br>
            <a:r>
              <a:rPr lang="fr-FR" sz="2000" dirty="0" smtClean="0"/>
              <a:t>une annotation est une interface, </a:t>
            </a:r>
            <a:br>
              <a:rPr lang="fr-FR" sz="2000" dirty="0" smtClean="0"/>
            </a:br>
            <a:r>
              <a:rPr lang="fr-FR" sz="2000" dirty="0" smtClean="0"/>
              <a:t>on peut donc pas juste écrire </a:t>
            </a:r>
            <a:r>
              <a:rPr lang="fr-FR" sz="2000" i="1" dirty="0" smtClean="0"/>
              <a:t>new </a:t>
            </a:r>
            <a:r>
              <a:rPr lang="fr-FR" sz="2000" i="1" dirty="0" err="1" smtClean="0"/>
              <a:t>Asynchronous</a:t>
            </a:r>
            <a:r>
              <a:rPr lang="fr-FR" sz="2000" i="1" dirty="0" smtClean="0"/>
              <a:t>() </a:t>
            </a:r>
            <a:r>
              <a:rPr lang="fr-FR" sz="2000" dirty="0" smtClean="0"/>
              <a:t>par exemple. </a:t>
            </a:r>
            <a:br>
              <a:rPr lang="fr-FR" sz="2000" dirty="0" smtClean="0"/>
            </a:br>
            <a:r>
              <a:rPr lang="fr-FR" sz="2000" dirty="0" smtClean="0"/>
              <a:t>On peut utiliser la classe utilitaire </a:t>
            </a:r>
            <a:r>
              <a:rPr lang="fr-FR" sz="2000" dirty="0" err="1" smtClean="0"/>
              <a:t>AnnotationLiteral</a:t>
            </a:r>
            <a:r>
              <a:rPr lang="fr-FR" sz="2000" dirty="0" smtClean="0"/>
              <a:t>&lt;</a:t>
            </a:r>
            <a:r>
              <a:rPr lang="fr-FR" sz="2000" dirty="0" err="1" smtClean="0"/>
              <a:t>Asynchronous</a:t>
            </a:r>
            <a:r>
              <a:rPr lang="fr-FR" sz="2000" dirty="0" smtClean="0"/>
              <a:t>&gt;...</a:t>
            </a:r>
          </a:p>
          <a:p>
            <a:pPr lvl="1"/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Attention, ça ne n’est pas utilisable pour une </a:t>
            </a:r>
            <a:r>
              <a:rPr lang="fr-FR" sz="2000" dirty="0" err="1" smtClean="0"/>
              <a:t>qualifieur</a:t>
            </a:r>
            <a:r>
              <a:rPr lang="fr-FR" sz="2000" dirty="0" smtClean="0"/>
              <a:t> avec membre</a:t>
            </a:r>
            <a:endParaRPr lang="fr-FR" sz="2000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51520" y="1988840"/>
            <a:ext cx="8830879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PayBy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(CHEQUE)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Instance&lt;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5301208"/>
            <a:ext cx="8293874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paymentProcessorSource.select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(new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AnnotationLiteral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Asynchronous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&gt;(){});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3140968"/>
            <a:ext cx="7706982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Instance&lt;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paymentProcessorSource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L’objet </a:t>
            </a:r>
            <a:r>
              <a:rPr lang="fr-FR" dirty="0" err="1" smtClean="0"/>
              <a:t>InjectionPoint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Certains objets dépendent de l’endroit où ils sont injectés pour faire ce qu’ils doivent faire..</a:t>
            </a:r>
          </a:p>
          <a:p>
            <a:pPr lvl="1"/>
            <a:r>
              <a:rPr lang="fr-FR" dirty="0" smtClean="0"/>
              <a:t>le log doit connaître la classe de l’objet où il est</a:t>
            </a:r>
          </a:p>
          <a:p>
            <a:pPr lvl="1"/>
            <a:r>
              <a:rPr lang="fr-FR" dirty="0" smtClean="0"/>
              <a:t>l’injection d’un paramètre HTTP dépend du nom du paramètre qui a été spécifié au point d’injection</a:t>
            </a:r>
          </a:p>
          <a:p>
            <a:pPr lvl="1"/>
            <a:r>
              <a:rPr lang="fr-FR" dirty="0" smtClean="0"/>
              <a:t>l’injection du résultat d’une expression EL dépend de l’expression spécifiée au point d’injection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L’objet </a:t>
            </a:r>
            <a:r>
              <a:rPr lang="fr-FR" dirty="0" err="1" smtClean="0"/>
              <a:t>InjectionPoint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867328" cy="4525963"/>
          </a:xfrm>
        </p:spPr>
        <p:txBody>
          <a:bodyPr/>
          <a:lstStyle/>
          <a:p>
            <a:r>
              <a:rPr lang="fr-FR" dirty="0" smtClean="0"/>
              <a:t>Exemple du log:</a:t>
            </a:r>
          </a:p>
          <a:p>
            <a:pPr lvl="1"/>
            <a:r>
              <a:rPr lang="fr-FR" dirty="0" smtClean="0"/>
              <a:t>habituellement: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Avec CDI il suffit d’écrire une petite Producer </a:t>
            </a:r>
            <a:r>
              <a:rPr lang="fr-FR" dirty="0" err="1" smtClean="0"/>
              <a:t>method</a:t>
            </a:r>
            <a:r>
              <a:rPr lang="fr-FR" dirty="0" smtClean="0"/>
              <a:t>: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et on peut alors utiliser dans chaque classe:</a:t>
            </a:r>
            <a:endParaRPr lang="fr-FR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95536" y="2492896"/>
            <a:ext cx="7918130" cy="40011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log = 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Logger.getLogger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MyClass.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.getName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());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95536" y="3429000"/>
            <a:ext cx="8619667" cy="156966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LogFactory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createLogger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InjectionPoint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injectionPoint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Logger.getLogger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injectionPoint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                                             .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getMember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().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getDeclaringClass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().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getName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());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5536" y="5301208"/>
            <a:ext cx="2710999" cy="40011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log;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L’objet </a:t>
            </a:r>
            <a:r>
              <a:rPr lang="fr-FR" dirty="0" err="1" smtClean="0"/>
              <a:t>InjectionPoint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867328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Exemple du paramètre HTTP: </a:t>
            </a:r>
          </a:p>
          <a:p>
            <a:pPr lvl="1"/>
            <a:r>
              <a:rPr lang="fr-FR" sz="2000" dirty="0" smtClean="0"/>
              <a:t>un type de </a:t>
            </a:r>
            <a:r>
              <a:rPr lang="fr-FR" sz="2000" dirty="0" err="1" smtClean="0"/>
              <a:t>qualifieur</a:t>
            </a:r>
            <a:r>
              <a:rPr lang="fr-FR" sz="2000" dirty="0" smtClean="0"/>
              <a:t> avec membre @</a:t>
            </a:r>
            <a:r>
              <a:rPr lang="fr-FR" sz="2000" dirty="0" err="1" smtClean="0"/>
              <a:t>Nonbinding</a:t>
            </a:r>
            <a:endParaRPr lang="fr-FR" sz="2000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une petite Producer </a:t>
            </a:r>
            <a:r>
              <a:rPr lang="fr-FR" sz="2000" dirty="0" err="1" smtClean="0"/>
              <a:t>method</a:t>
            </a:r>
            <a:endParaRPr lang="fr-FR" sz="2000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467544" y="2404045"/>
            <a:ext cx="4610108" cy="138499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BindingType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@Target({TYPE, METHOD, FIELD, PARAMETER})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HttpParam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Nonbinding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 value();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88</a:t>
            </a:fld>
            <a:endParaRPr lang="fr-FR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3822" y="4437112"/>
            <a:ext cx="9080178" cy="203132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HttpParams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HttpParam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String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getParamValue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InjectionPoint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ip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ServletRequest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ServletRequest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FacesContext.getCurrentInstance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						.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getExternalContext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().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getRequest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     String value = 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ip.getAnnotated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().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getAnnotation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HttpParam.</a:t>
            </a:r>
            <a:r>
              <a:rPr lang="fr-FR" sz="1400" b="1" dirty="0" err="1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class</a:t>
            </a: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).value();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request.getParameter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(value);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L’objet </a:t>
            </a:r>
            <a:r>
              <a:rPr lang="fr-FR" dirty="0" err="1" smtClean="0"/>
              <a:t>InjectionPoint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867328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Exemple du paramètre HTTP: </a:t>
            </a:r>
          </a:p>
          <a:p>
            <a:pPr lvl="1"/>
            <a:r>
              <a:rPr lang="fr-FR" sz="2000" dirty="0" smtClean="0"/>
              <a:t>et c’est parti !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2636912"/>
            <a:ext cx="5392245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HttpParam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username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String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uname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HttpParam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password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String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pwd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89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L’objet </a:t>
            </a:r>
            <a:r>
              <a:rPr lang="fr-FR" dirty="0" err="1" smtClean="0"/>
              <a:t>InjectionPoint</a:t>
            </a:r>
            <a:endParaRPr lang="fr-FR" dirty="0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539552" y="2204864"/>
            <a:ext cx="4695516" cy="230832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InjectionPoint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Type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Set&lt;Annotation&gt;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getQualifiers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Bean&lt;?&gt;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getBean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Member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getMember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Annotated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getAnnotated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boolean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isDelegate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boolean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isTransient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91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fr-FR" smtClean="0"/>
          </a:p>
          <a:p>
            <a:r>
              <a:rPr lang="fr-FR" smtClean="0"/>
              <a:t>Au moment où l’application est initialisée:</a:t>
            </a:r>
          </a:p>
          <a:p>
            <a:pPr lvl="1"/>
            <a:r>
              <a:rPr lang="fr-FR" smtClean="0"/>
              <a:t>Listez l’ensemble des beans qui ont le qualifieur @Rand</a:t>
            </a:r>
            <a:endParaRPr lang="fr-FR" smtClean="0"/>
          </a:p>
          <a:p>
            <a:pPr lvl="1"/>
            <a:r>
              <a:rPr lang="fr-FR" smtClean="0"/>
              <a:t>Pour chacun de ces beans, </a:t>
            </a:r>
            <a:r>
              <a:rPr lang="fr-FR" smtClean="0"/>
              <a:t>affichez le nom qualifié de leur classe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Exercice7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4- Portées et Contextes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Quatre portées définis par CDI: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javax.enterprise.context.RequestScoped</a:t>
            </a:r>
            <a:endParaRPr lang="fr-FR" dirty="0" smtClean="0"/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javax.enterprise.context.SessionScoped</a:t>
            </a:r>
            <a:endParaRPr lang="fr-FR" dirty="0" smtClean="0"/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javax.enterprise.context.ApplicationScoped</a:t>
            </a:r>
            <a:endParaRPr lang="fr-FR" dirty="0" smtClean="0"/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javax.enterprise.context.ConversationScoped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Dans une application web</a:t>
            </a:r>
          </a:p>
          <a:p>
            <a:pPr lvl="1"/>
            <a:r>
              <a:rPr lang="fr-FR" dirty="0" smtClean="0"/>
              <a:t>Chaque requête de </a:t>
            </a:r>
            <a:r>
              <a:rPr lang="fr-FR" dirty="0" err="1" smtClean="0"/>
              <a:t>servet</a:t>
            </a:r>
            <a:r>
              <a:rPr lang="fr-FR" dirty="0" smtClean="0"/>
              <a:t> a accès aux portées actives de type requête, session et application</a:t>
            </a:r>
          </a:p>
          <a:p>
            <a:pPr lvl="1"/>
            <a:r>
              <a:rPr lang="fr-FR" dirty="0" smtClean="0"/>
              <a:t>Une requête JSF a accès à une portée active de type Conversation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Dans Java EE, les portées de type requête et application sont actives</a:t>
            </a:r>
          </a:p>
          <a:p>
            <a:pPr lvl="1"/>
            <a:r>
              <a:rPr lang="fr-FR" dirty="0" smtClean="0"/>
              <a:t>Pendant l’invocation d’une méthode EJB </a:t>
            </a:r>
            <a:r>
              <a:rPr lang="fr-FR" dirty="0" err="1" smtClean="0"/>
              <a:t>remote</a:t>
            </a:r>
            <a:endParaRPr lang="fr-FR" dirty="0" smtClean="0"/>
          </a:p>
          <a:p>
            <a:pPr lvl="1"/>
            <a:r>
              <a:rPr lang="fr-FR" dirty="0" smtClean="0"/>
              <a:t>Pendant l’invocation d’une méthode EJB asynchrone</a:t>
            </a:r>
          </a:p>
          <a:p>
            <a:pPr lvl="1"/>
            <a:r>
              <a:rPr lang="fr-FR" dirty="0" smtClean="0"/>
              <a:t>Pendant un EJB timeout</a:t>
            </a:r>
          </a:p>
          <a:p>
            <a:pPr lvl="1"/>
            <a:r>
              <a:rPr lang="fr-FR" dirty="0" smtClean="0"/>
              <a:t>Pendant la réception d’un message par un message-</a:t>
            </a:r>
            <a:r>
              <a:rPr lang="fr-FR" dirty="0" err="1" smtClean="0"/>
              <a:t>driven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endParaRPr lang="fr-FR" dirty="0" smtClean="0"/>
          </a:p>
          <a:p>
            <a:pPr lvl="1"/>
            <a:r>
              <a:rPr lang="fr-FR" dirty="0" smtClean="0"/>
              <a:t>Pendant la réception d’un message par un </a:t>
            </a:r>
            <a:r>
              <a:rPr lang="fr-FR" dirty="0" err="1" smtClean="0"/>
              <a:t>MessageListener</a:t>
            </a:r>
            <a:endParaRPr lang="fr-FR" dirty="0" smtClean="0"/>
          </a:p>
          <a:p>
            <a:pPr lvl="1"/>
            <a:r>
              <a:rPr lang="fr-FR" dirty="0" smtClean="0"/>
              <a:t>Pendant l’invocation d’un service web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@</a:t>
            </a:r>
            <a:r>
              <a:rPr lang="fr-FR" dirty="0" err="1" smtClean="0"/>
              <a:t>SessionScoped</a:t>
            </a:r>
            <a:r>
              <a:rPr lang="fr-FR" dirty="0" smtClean="0"/>
              <a:t> et @</a:t>
            </a:r>
            <a:r>
              <a:rPr lang="fr-FR" dirty="0" err="1" smtClean="0"/>
              <a:t>ConversationScoped</a:t>
            </a:r>
            <a:r>
              <a:rPr lang="fr-FR" dirty="0" smtClean="0"/>
              <a:t> doivent être </a:t>
            </a:r>
            <a:r>
              <a:rPr lang="fr-FR" dirty="0" err="1" smtClean="0"/>
              <a:t>sérialisable</a:t>
            </a:r>
            <a:r>
              <a:rPr lang="fr-FR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 Conversation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Similaire au contexte Session, mais:</a:t>
            </a:r>
          </a:p>
          <a:p>
            <a:pPr lvl="1"/>
            <a:r>
              <a:rPr lang="fr-FR" dirty="0" smtClean="0"/>
              <a:t>c’est l’application qui définit le début et la fin</a:t>
            </a:r>
          </a:p>
          <a:p>
            <a:pPr lvl="1"/>
            <a:r>
              <a:rPr lang="fr-FR" smtClean="0"/>
              <a:t>Pour JSF: contient </a:t>
            </a:r>
            <a:r>
              <a:rPr lang="fr-FR" dirty="0" smtClean="0"/>
              <a:t>l’état d’</a:t>
            </a:r>
            <a:r>
              <a:rPr lang="fr-FR" u="sng" dirty="0" smtClean="0"/>
              <a:t>un seul onglet</a:t>
            </a:r>
            <a:r>
              <a:rPr lang="fr-FR" dirty="0" smtClean="0"/>
              <a:t> d’un navigateur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La conversation représente donc une tâche,</a:t>
            </a:r>
            <a:br>
              <a:rPr lang="fr-FR" dirty="0" smtClean="0"/>
            </a:br>
            <a:r>
              <a:rPr lang="fr-FR" dirty="0" smtClean="0"/>
              <a:t> « ce sur quoi l’utilisateur travaille »</a:t>
            </a:r>
          </a:p>
          <a:p>
            <a:endParaRPr lang="fr-FR" dirty="0" smtClean="0"/>
          </a:p>
          <a:p>
            <a:r>
              <a:rPr lang="fr-FR" dirty="0" smtClean="0"/>
              <a:t>Le contexte Conversation est actif pendant une requête JSF, et par défaut est supprimée à la fin de la requête. Si on veut la garder, on doit signaler explicitement que la requête est de type </a:t>
            </a:r>
            <a:r>
              <a:rPr lang="fr-FR" i="1" dirty="0" smtClean="0"/>
              <a:t>« long-running conversation »</a:t>
            </a:r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 Conversation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98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mtClean="0"/>
              <a:t>A chaque conversation.begin() </a:t>
            </a:r>
            <a:br>
              <a:rPr lang="fr-FR" smtClean="0"/>
            </a:br>
            <a:r>
              <a:rPr lang="fr-FR" smtClean="0"/>
              <a:t>doit correspondre un conversation.end() !</a:t>
            </a:r>
            <a:endParaRPr lang="fr-FR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8662" y="2214554"/>
            <a:ext cx="6503319" cy="397031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ConversationScoped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@Named("monBean")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OrderBuilder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implements Serializable {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kumimoji="0" lang="fr-FR" sz="1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Inject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Conversation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conversation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fr-FR" sz="1400" b="1" smtClean="0">
                <a:solidFill>
                  <a:srgbClr val="7F1B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public</a:t>
            </a: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Conversation getConversation() {</a:t>
            </a:r>
            <a:r>
              <a:rPr lang="fr-FR" sz="1400" b="1" smtClean="0">
                <a:solidFill>
                  <a:srgbClr val="7F1B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return </a:t>
            </a: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conversation; } </a:t>
            </a:r>
            <a:r>
              <a:rPr lang="fr-FR" sz="140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  </a:t>
            </a: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FR" sz="1400" smtClean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 @PostConstruct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kumimoji="0" lang="fr-FR" sz="1400" b="1" i="0" u="none" strike="noStrike" cap="none" normalizeH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void postConstruct() {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 conversation.begin()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  }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400" smtClean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  </a:t>
            </a: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public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String destroy() {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     conversation.end();</a:t>
            </a: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fr-FR" sz="1400" b="1" smtClean="0">
                <a:solidFill>
                  <a:srgbClr val="7F1B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return </a:t>
            </a: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"page2"; // navigation</a:t>
            </a:r>
            <a:b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1022402" y="3714752"/>
            <a:ext cx="1714512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rot="10800000">
            <a:off x="3428992" y="4330860"/>
            <a:ext cx="2571768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929322" y="4143380"/>
            <a:ext cx="2800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Long-running conversation !</a:t>
            </a:r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rot="10800000">
            <a:off x="3418903" y="5200258"/>
            <a:ext cx="2571768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5919233" y="5012778"/>
            <a:ext cx="2415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Arrête la conversation !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 Conversation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Propagation de la conversation</a:t>
            </a:r>
          </a:p>
          <a:p>
            <a:pPr lvl="1"/>
            <a:r>
              <a:rPr lang="fr-FR" dirty="0" smtClean="0"/>
              <a:t>Automatique pour une requête JSF faces (une soumission de formulaire JSF), ou une redirection,</a:t>
            </a:r>
          </a:p>
          <a:p>
            <a:pPr lvl="1"/>
            <a:r>
              <a:rPr lang="fr-FR" dirty="0" smtClean="0"/>
              <a:t>pas automatique pour un simple lien, on doit utiliser le paramètre réservé « cid »</a:t>
            </a:r>
            <a:endParaRPr lang="fr-F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83568" y="3429000"/>
            <a:ext cx="6237541" cy="73866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h:link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outcome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"/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addProduct.xhtml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value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Add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 Product"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f:param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name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"cid"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value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"#{monBean.conversation.id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}"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/&gt;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h:link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99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pseudo-contexte Singleton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qui sera instancié seulement une fois</a:t>
            </a:r>
          </a:p>
          <a:p>
            <a:endParaRPr lang="fr-FR" dirty="0" smtClean="0"/>
          </a:p>
          <a:p>
            <a:r>
              <a:rPr lang="fr-FR" dirty="0" smtClean="0"/>
              <a:t>Les clients ont une référence directe au </a:t>
            </a:r>
            <a:r>
              <a:rPr lang="fr-FR" dirty="0" err="1" smtClean="0"/>
              <a:t>bean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>
                <a:sym typeface="Wingdings" pitchFamily="2" charset="2"/>
              </a:rPr>
              <a:t>Gros problème lors de la sérialisation d’une session ou d’une conversation !!!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solutions: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le </a:t>
            </a:r>
            <a:r>
              <a:rPr lang="fr-FR" dirty="0" err="1" smtClean="0">
                <a:sym typeface="Wingdings" pitchFamily="2" charset="2"/>
              </a:rPr>
              <a:t>bean</a:t>
            </a:r>
            <a:r>
              <a:rPr lang="fr-FR" dirty="0" smtClean="0">
                <a:sym typeface="Wingdings" pitchFamily="2" charset="2"/>
              </a:rPr>
              <a:t> implémente </a:t>
            </a:r>
            <a:r>
              <a:rPr lang="fr-FR" dirty="0" err="1" smtClean="0">
                <a:sym typeface="Wingdings" pitchFamily="2" charset="2"/>
              </a:rPr>
              <a:t>writeResolve</a:t>
            </a:r>
            <a:r>
              <a:rPr lang="fr-FR" dirty="0" smtClean="0">
                <a:sym typeface="Wingdings" pitchFamily="2" charset="2"/>
              </a:rPr>
              <a:t>() et </a:t>
            </a:r>
            <a:r>
              <a:rPr lang="fr-FR" dirty="0" err="1" smtClean="0">
                <a:sym typeface="Wingdings" pitchFamily="2" charset="2"/>
              </a:rPr>
              <a:t>readReplace</a:t>
            </a:r>
            <a:r>
              <a:rPr lang="fr-FR" dirty="0" smtClean="0">
                <a:sym typeface="Wingdings" pitchFamily="2" charset="2"/>
              </a:rPr>
              <a:t>()</a:t>
            </a:r>
            <a:r>
              <a:rPr lang="fr-FR" dirty="0" smtClean="0"/>
              <a:t> </a:t>
            </a:r>
          </a:p>
          <a:p>
            <a:pPr lvl="2"/>
            <a:r>
              <a:rPr lang="fr-FR" dirty="0" smtClean="0"/>
              <a:t>le </a:t>
            </a:r>
            <a:r>
              <a:rPr lang="fr-FR" dirty="0" err="1" smtClean="0"/>
              <a:t>bean</a:t>
            </a:r>
            <a:r>
              <a:rPr lang="fr-FR" dirty="0" smtClean="0"/>
              <a:t> est déclaré </a:t>
            </a:r>
            <a:r>
              <a:rPr lang="fr-FR" dirty="0" err="1" smtClean="0"/>
              <a:t>transient</a:t>
            </a:r>
            <a:r>
              <a:rPr lang="fr-FR" dirty="0" smtClean="0"/>
              <a:t> (ne sera pas sérialisé)</a:t>
            </a:r>
          </a:p>
          <a:p>
            <a:pPr lvl="2"/>
            <a:r>
              <a:rPr lang="fr-FR" dirty="0" smtClean="0"/>
              <a:t>le client a une référence de type Instance&lt;X&gt;</a:t>
            </a:r>
          </a:p>
          <a:p>
            <a:pPr lvl="2"/>
            <a:r>
              <a:rPr lang="fr-FR" b="1" dirty="0" smtClean="0"/>
              <a:t>Ne pas utiliser Singleton et utiliser Application à la place !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pseudo-contexte </a:t>
            </a:r>
            <a:r>
              <a:rPr lang="fr-FR" dirty="0" err="1" smtClean="0"/>
              <a:t>Dependent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contexte par défaut pour les </a:t>
            </a:r>
            <a:r>
              <a:rPr lang="fr-FR" dirty="0" err="1" smtClean="0"/>
              <a:t>beans</a:t>
            </a:r>
            <a:r>
              <a:rPr lang="fr-FR" dirty="0" smtClean="0"/>
              <a:t> qui n’en déclarent pas</a:t>
            </a:r>
          </a:p>
          <a:p>
            <a:r>
              <a:rPr lang="fr-FR" dirty="0" smtClean="0"/>
              <a:t>Jamais partagé entre les clients</a:t>
            </a:r>
          </a:p>
          <a:p>
            <a:r>
              <a:rPr lang="fr-FR" dirty="0" smtClean="0"/>
              <a:t>C’est un objet Dépendant de son client</a:t>
            </a:r>
          </a:p>
          <a:p>
            <a:pPr lvl="1"/>
            <a:r>
              <a:rPr lang="fr-FR" dirty="0" smtClean="0"/>
              <a:t>il sera </a:t>
            </a:r>
            <a:r>
              <a:rPr lang="fr-FR" dirty="0" err="1" smtClean="0"/>
              <a:t>instantié</a:t>
            </a:r>
            <a:r>
              <a:rPr lang="fr-FR" dirty="0" smtClean="0"/>
              <a:t> en même temps que son client</a:t>
            </a:r>
          </a:p>
          <a:p>
            <a:pPr lvl="1"/>
            <a:r>
              <a:rPr lang="fr-FR" dirty="0" smtClean="0"/>
              <a:t>il sera détruit en même temps que son client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 err="1" smtClean="0"/>
              <a:t>qualifieur</a:t>
            </a:r>
            <a:r>
              <a:rPr lang="fr-FR" dirty="0" smtClean="0"/>
              <a:t> @New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fr-FR" dirty="0" smtClean="0"/>
              <a:t>Pour obtenir un nouvel objet </a:t>
            </a:r>
            <a:r>
              <a:rPr lang="fr-FR" u="sng" dirty="0" smtClean="0"/>
              <a:t>dépendant</a:t>
            </a:r>
          </a:p>
          <a:p>
            <a:r>
              <a:rPr lang="fr-FR" dirty="0" smtClean="0"/>
              <a:t>Fonctionne même si un autre contexte a été déclaré pour </a:t>
            </a:r>
            <a:r>
              <a:rPr lang="fr-FR" dirty="0" err="1" smtClean="0"/>
              <a:t>Calculator</a:t>
            </a:r>
            <a:endParaRPr lang="fr-FR" dirty="0" smtClean="0"/>
          </a:p>
          <a:p>
            <a:pPr lvl="1"/>
            <a:r>
              <a:rPr lang="fr-FR" dirty="0" smtClean="0"/>
              <a:t>exemple: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ici: deux instances différentes de </a:t>
            </a:r>
            <a:r>
              <a:rPr lang="fr-FR" dirty="0" err="1" smtClean="0"/>
              <a:t>Calculator</a:t>
            </a:r>
            <a:endParaRPr lang="fr-FR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67544" y="1556792"/>
            <a:ext cx="4031873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@New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Calculator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calculator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23107" y="4581128"/>
            <a:ext cx="4148893" cy="95410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PaymentCalc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Calculator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calculator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@New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Calculator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newCalculator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95536" y="3717032"/>
            <a:ext cx="2978701" cy="52322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ConversationScoped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Calculator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 ...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103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Corrigez </a:t>
            </a:r>
            <a:r>
              <a:rPr lang="fr-FR" smtClean="0"/>
              <a:t>les erreurs</a:t>
            </a:r>
          </a:p>
          <a:p>
            <a:r>
              <a:rPr lang="fr-FR" smtClean="0"/>
              <a:t>Faites en sorte que la conversation soit </a:t>
            </a:r>
            <a:r>
              <a:rPr lang="fr-FR" i="1" smtClean="0"/>
              <a:t>long-running</a:t>
            </a:r>
            <a:endParaRPr lang="fr-FR" smtClean="0"/>
          </a:p>
          <a:p>
            <a:r>
              <a:rPr lang="fr-FR" smtClean="0"/>
              <a:t>Testez sur differents onglets et navigateurs </a:t>
            </a:r>
          </a:p>
          <a:p>
            <a:r>
              <a:rPr lang="fr-FR" smtClean="0"/>
              <a:t>Quel est le scope de </a:t>
            </a:r>
            <a:r>
              <a:rPr lang="fr-FR" i="1" smtClean="0"/>
              <a:t>Generator</a:t>
            </a:r>
            <a:r>
              <a:rPr lang="fr-FR" smtClean="0"/>
              <a:t> ? Quand un bean de type </a:t>
            </a:r>
            <a:r>
              <a:rPr lang="fr-FR" i="1" smtClean="0"/>
              <a:t>Generator</a:t>
            </a:r>
            <a:r>
              <a:rPr lang="fr-FR" smtClean="0"/>
              <a:t> est-il créé ? Détruit ? </a:t>
            </a:r>
          </a:p>
          <a:p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Exercice8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5- </a:t>
            </a:r>
            <a:r>
              <a:rPr lang="fr-FR" smtClean="0"/>
              <a:t>Producer methods et attributes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des 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Si l’objet à injecter n’est pas un </a:t>
            </a:r>
            <a:r>
              <a:rPr lang="fr-FR" dirty="0" err="1" smtClean="0"/>
              <a:t>bean</a:t>
            </a:r>
            <a:endParaRPr lang="fr-FR" dirty="0" smtClean="0"/>
          </a:p>
          <a:p>
            <a:r>
              <a:rPr lang="fr-FR" dirty="0" smtClean="0"/>
              <a:t>Si le type concret de l’objet varie au moment de l’</a:t>
            </a:r>
            <a:r>
              <a:rPr lang="fr-FR" dirty="0" err="1" smtClean="0"/>
              <a:t>execution</a:t>
            </a:r>
            <a:endParaRPr lang="fr-FR" dirty="0" smtClean="0"/>
          </a:p>
          <a:p>
            <a:r>
              <a:rPr lang="fr-FR" dirty="0" smtClean="0"/>
              <a:t>Si l’objet doit être initialisé de manière complexe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des 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exemple: polymorphisme au moment de l’</a:t>
            </a:r>
            <a:r>
              <a:rPr lang="fr-FR" dirty="0" err="1" smtClean="0"/>
              <a:t>execution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1916832"/>
            <a:ext cx="6852260" cy="3108543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SessionScoped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Preferences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Serializable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private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PaymentStrategyType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...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Preferred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switch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CREDIT_CARD: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CreditCardPaymentStrategy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CHEQUE: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PAYPAL: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PayPalPaymentStrategy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default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null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}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9552" y="5517232"/>
            <a:ext cx="5337680" cy="30777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Preferred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des </a:t>
            </a:r>
            <a:r>
              <a:rPr lang="fr-FR" smtClean="0"/>
              <a:t>Producer Attributes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mtClean="0"/>
              <a:t>Quand c’est très simple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1916832"/>
            <a:ext cx="5187382" cy="1169551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SessionScoped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Preferences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Serializable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int randomInt= new Random().nextInt();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9552" y="4429132"/>
            <a:ext cx="2319866" cy="30777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int unNombre;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Portée de l’objet produit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Par défaut, l’objet produit par un Producer </a:t>
            </a:r>
            <a:r>
              <a:rPr lang="fr-FR" dirty="0" err="1" smtClean="0"/>
              <a:t>Method</a:t>
            </a:r>
            <a:r>
              <a:rPr lang="fr-FR" dirty="0" smtClean="0"/>
              <a:t> a la portée @</a:t>
            </a:r>
            <a:r>
              <a:rPr lang="fr-FR" dirty="0" err="1" smtClean="0"/>
              <a:t>Dependent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On peut modifier ça simplement:</a:t>
            </a:r>
            <a:endParaRPr lang="fr-FR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5536" y="3284984"/>
            <a:ext cx="5366021" cy="107721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Preferred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SessionScoped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getPaymentStrategy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Injection dans une Producer </a:t>
            </a: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2204864"/>
            <a:ext cx="8229600" cy="3201219"/>
          </a:xfrm>
        </p:spPr>
        <p:txBody>
          <a:bodyPr>
            <a:normAutofit/>
          </a:bodyPr>
          <a:lstStyle/>
          <a:p>
            <a:r>
              <a:rPr lang="fr-FR" sz="2400" dirty="0" smtClean="0"/>
              <a:t>Attention ici on instancie un </a:t>
            </a:r>
            <a:r>
              <a:rPr lang="fr-FR" sz="2400" dirty="0" err="1" smtClean="0"/>
              <a:t>bean</a:t>
            </a:r>
            <a:r>
              <a:rPr lang="fr-FR" sz="2400" dirty="0" smtClean="0"/>
              <a:t> avec new !</a:t>
            </a:r>
          </a:p>
          <a:p>
            <a:pPr lvl="1"/>
            <a:r>
              <a:rPr lang="fr-FR" sz="2000" dirty="0" smtClean="0"/>
              <a:t>Pas injection de dépendance dans </a:t>
            </a:r>
            <a:r>
              <a:rPr lang="fr-FR" sz="2000" dirty="0" err="1" smtClean="0"/>
              <a:t>CreditCardPaymentStrategy</a:t>
            </a:r>
            <a:r>
              <a:rPr lang="fr-FR" sz="2000" dirty="0" smtClean="0"/>
              <a:t>,</a:t>
            </a:r>
          </a:p>
          <a:p>
            <a:pPr lvl="1"/>
            <a:r>
              <a:rPr lang="fr-FR" sz="2000" dirty="0" smtClean="0"/>
              <a:t>Pas d’intercepteur possible</a:t>
            </a:r>
          </a:p>
          <a:p>
            <a:r>
              <a:rPr lang="fr-FR" sz="2400" dirty="0" smtClean="0"/>
              <a:t>Pour ça il faut laisser le conteneur instancier les </a:t>
            </a:r>
            <a:r>
              <a:rPr lang="fr-FR" sz="2400" dirty="0" err="1" smtClean="0"/>
              <a:t>beans</a:t>
            </a:r>
            <a:r>
              <a:rPr lang="fr-FR" sz="2400" dirty="0" smtClean="0"/>
              <a:t> </a:t>
            </a:r>
            <a:br>
              <a:rPr lang="fr-FR" sz="2400" dirty="0" smtClean="0"/>
            </a:br>
            <a:r>
              <a:rPr lang="fr-FR" sz="2400" dirty="0" smtClean="0">
                <a:sym typeface="Wingdings" pitchFamily="2" charset="2"/>
              </a:rPr>
              <a:t> Injection !</a:t>
            </a:r>
            <a:endParaRPr lang="fr-FR" sz="2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1412776"/>
            <a:ext cx="6852260" cy="73866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...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CREDIT_CARD: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CreditCardPaymentStrategy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...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5536" y="4221088"/>
            <a:ext cx="7494872" cy="2462213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Preferred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SessionScoped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CreditCardPaymentStrategy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                         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                         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PayPalPaymentStrategy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ppps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switch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CREDIT_CARD: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CHEQUE: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PAYPAL: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ppps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default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null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109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 de @New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4221088"/>
            <a:ext cx="8229600" cy="1905075"/>
          </a:xfrm>
        </p:spPr>
        <p:txBody>
          <a:bodyPr/>
          <a:lstStyle/>
          <a:p>
            <a:r>
              <a:rPr lang="fr-FR" dirty="0" smtClean="0"/>
              <a:t>Un nouvel objet </a:t>
            </a:r>
            <a:r>
              <a:rPr lang="fr-FR" i="1" dirty="0" smtClean="0"/>
              <a:t>dépendant </a:t>
            </a:r>
            <a:r>
              <a:rPr lang="fr-FR" dirty="0" smtClean="0"/>
              <a:t>sera créé et associé au contexte de la session ! </a:t>
            </a:r>
          </a:p>
          <a:p>
            <a:r>
              <a:rPr lang="fr-FR" dirty="0" smtClean="0"/>
              <a:t>Il ne sera détruit qu’à la fin de la session</a:t>
            </a:r>
            <a:endParaRPr lang="fr-FR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67544" y="1628800"/>
            <a:ext cx="8126455" cy="2462213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Preferred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SessionScoped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(@New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CreditCardPaymentStrategy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                               @New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                                 @New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PayPalPaymentStrategy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ppps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switch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paymentStrategy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CREDIT_CARD: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CHEQUE: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case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PAYPAL: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ppps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default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: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null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 de @Disposes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Certains objets renvoyés par un Producer </a:t>
            </a:r>
            <a:r>
              <a:rPr lang="fr-FR" dirty="0" err="1" smtClean="0"/>
              <a:t>Method</a:t>
            </a:r>
            <a:r>
              <a:rPr lang="fr-FR" dirty="0" smtClean="0"/>
              <a:t> doivent </a:t>
            </a:r>
            <a:r>
              <a:rPr lang="fr-FR" smtClean="0"/>
              <a:t>être détruits proprement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 méthode de destruction dans la même classe qu’où est définie la méthode de production !</a:t>
            </a:r>
            <a:endParaRPr lang="fr-F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23528" y="2060848"/>
            <a:ext cx="6718314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RequestScoped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Connection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connect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(User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user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createConnection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user.getId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(),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user.getPassword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4005064"/>
            <a:ext cx="5185843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close(@Disposes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Connection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connection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connection.close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6- Intercepteurs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525963"/>
          </a:xfrm>
        </p:spPr>
        <p:txBody>
          <a:bodyPr>
            <a:noAutofit/>
          </a:bodyPr>
          <a:lstStyle/>
          <a:p>
            <a:r>
              <a:rPr lang="fr-FR" sz="2800" dirty="0" smtClean="0"/>
              <a:t>Existent dans Java EE 5, définis dans la spécification JSR 318 - Java </a:t>
            </a:r>
            <a:r>
              <a:rPr lang="fr-FR" sz="2800" dirty="0" err="1" smtClean="0"/>
              <a:t>Interceptors</a:t>
            </a:r>
            <a:r>
              <a:rPr lang="fr-FR" sz="2800" dirty="0" smtClean="0"/>
              <a:t> 1.1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9552" y="2708920"/>
            <a:ext cx="7454733" cy="181588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4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class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TracingInterceptor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{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@</a:t>
            </a:r>
            <a:r>
              <a:rPr lang="fr-FR" sz="1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AroundInvoke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 </a:t>
            </a:r>
            <a:r>
              <a:rPr lang="en-US" sz="14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Object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logCall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InvocationContext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throws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Exception{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    System.out.println("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Invoking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method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" +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context.getMethod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());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    return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context.proceed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    System.out.println(« 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Finished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invoking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method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" +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context.getMethod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());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 }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9552" y="4725144"/>
            <a:ext cx="5214954" cy="181588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Interceptors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TracingInterceptor.class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...)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Stateless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14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 public </a:t>
            </a:r>
            <a:r>
              <a:rPr lang="fr-FR" sz="14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class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HelloWorldBean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implements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HelloWorld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{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 </a:t>
            </a:r>
            <a:r>
              <a:rPr lang="en-US" sz="14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void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sayHello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 {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     System.out.println("Hello!");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   }</a:t>
            </a:r>
            <a:b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Existent dans Java EE 5, définis dans la spécification JSR 318 - Java </a:t>
            </a:r>
            <a:r>
              <a:rPr lang="fr-FR" dirty="0" err="1" smtClean="0"/>
              <a:t>Interceptors</a:t>
            </a:r>
            <a:r>
              <a:rPr lang="fr-FR" dirty="0" smtClean="0"/>
              <a:t> 1.1</a:t>
            </a:r>
          </a:p>
          <a:p>
            <a:r>
              <a:rPr lang="fr-FR" dirty="0" smtClean="0"/>
              <a:t>mais contre-intuitif !</a:t>
            </a:r>
          </a:p>
          <a:p>
            <a:pPr lvl="1"/>
            <a:r>
              <a:rPr lang="fr-FR" dirty="0" smtClean="0"/>
              <a:t>On spécifiait directement la classe de l’intercepteur dans l’EJB !</a:t>
            </a:r>
          </a:p>
          <a:p>
            <a:pPr lvl="1"/>
            <a:r>
              <a:rPr lang="fr-FR" dirty="0" smtClean="0"/>
              <a:t>On spécifiait directement l’ordre des intercepteurs dans l’EJB !</a:t>
            </a:r>
          </a:p>
          <a:p>
            <a:endParaRPr lang="fr-FR" dirty="0" smtClean="0"/>
          </a:p>
          <a:p>
            <a:r>
              <a:rPr lang="fr-FR" dirty="0" smtClean="0"/>
              <a:t>CDI améliore cette spécification</a:t>
            </a:r>
          </a:p>
          <a:p>
            <a:pPr lvl="1"/>
            <a:r>
              <a:rPr lang="fr-FR" dirty="0" smtClean="0"/>
              <a:t>approche pour lier un intercepteur à un </a:t>
            </a:r>
            <a:r>
              <a:rPr lang="fr-FR" dirty="0" err="1" smtClean="0"/>
              <a:t>bean</a:t>
            </a:r>
            <a:r>
              <a:rPr lang="fr-FR" dirty="0" smtClean="0"/>
              <a:t> est basée sur des annotations plutôt que explicitement.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Intercepteurs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Intercepter une méthode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Intercepter un callback du cycle de vie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Intercepter une méthode timeout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2132856"/>
            <a:ext cx="7945317" cy="95410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TransactionInterceptor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AroundInvoke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Object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manageTransaction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InvocationContext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ctx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throws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Exception { ...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3861048"/>
            <a:ext cx="6046720" cy="95410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DependencyInjectionInterceptor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PostConstruct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injectDependencies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InvocationContext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ctx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5536" y="5661248"/>
            <a:ext cx="7945317" cy="95410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TransactionInterceptor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AroundInvoke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Object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manageTransaction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InvocationContext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ctx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throws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Exception { ...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API de </a:t>
            </a:r>
            <a:r>
              <a:rPr lang="fr-FR" dirty="0" err="1" smtClean="0"/>
              <a:t>InvocationContext</a:t>
            </a:r>
            <a:endParaRPr lang="fr-FR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5536" y="1412776"/>
            <a:ext cx="6732933" cy="523220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interface</a:t>
            </a:r>
            <a:r>
              <a:rPr lang="fr-FR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InvocationContext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{</a:t>
            </a:r>
          </a:p>
          <a:p>
            <a:endParaRPr lang="fr-F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// savoir des choses sur l’objet intercepté</a:t>
            </a:r>
          </a:p>
          <a:p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 public 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Object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getTarget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endParaRPr lang="fr-F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// si c’est un composant EJB avec un </a:t>
            </a:r>
            <a:r>
              <a:rPr lang="fr-FR" sz="1600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timout</a:t>
            </a:r>
            <a:endParaRPr lang="fr-FR" sz="16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Object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getTimer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endParaRPr lang="fr-F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// savoir des choses sur la méthode interceptée</a:t>
            </a: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Method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getMethod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Object[]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getParameters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void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setParameters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(Object[]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params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endParaRPr lang="fr-F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// permet de passer des informations au prochain intercepteur</a:t>
            </a: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&lt;String, Object&gt;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getContextData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endParaRPr lang="fr-F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// passer la main au prochain intercepteur, </a:t>
            </a:r>
          </a:p>
          <a:p>
            <a:r>
              <a:rPr lang="fr-FR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// en bout de chaîne: exécuter la méthode interceptée</a:t>
            </a: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00" b="1" dirty="0" smtClean="0">
                <a:solidFill>
                  <a:srgbClr val="7F1B55"/>
                </a:solidFill>
                <a:latin typeface="Verdana" pitchFamily="34" charset="0"/>
                <a:cs typeface="Arial" pitchFamily="34" charset="0"/>
              </a:rPr>
              <a:t>public 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Object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proceed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 </a:t>
            </a:r>
            <a:r>
              <a:rPr lang="fr-F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throws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Exception;</a:t>
            </a:r>
          </a:p>
          <a:p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Binding</a:t>
            </a:r>
            <a:r>
              <a:rPr lang="fr-FR" dirty="0" smtClean="0"/>
              <a:t> d’intercepteur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Avec CDI, une annotation annotée @</a:t>
            </a:r>
            <a:r>
              <a:rPr lang="fr-FR" sz="2400" dirty="0" err="1" smtClean="0"/>
              <a:t>InterceptorBinding</a:t>
            </a:r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Ensuite on peut dire qu’un objet est transactionnel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Ou juste une méthode</a:t>
            </a:r>
          </a:p>
          <a:p>
            <a:endParaRPr lang="fr-FR" sz="2400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552" y="1628800"/>
            <a:ext cx="4001801" cy="107721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InterceptorBinding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@Target({METHOD, TYPE})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39552" y="3356992"/>
            <a:ext cx="3757760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39552" y="4725144"/>
            <a:ext cx="5182637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checkout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Implémentation de l’intercepteur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fr-FR" dirty="0" smtClean="0"/>
              <a:t>Un intercepteur annoté avec @Intercepter et notre </a:t>
            </a:r>
            <a:r>
              <a:rPr lang="fr-FR" dirty="0" err="1" smtClean="0"/>
              <a:t>InterceptorBinding</a:t>
            </a:r>
            <a:r>
              <a:rPr lang="fr-FR" dirty="0" smtClean="0"/>
              <a:t> @</a:t>
            </a:r>
            <a:r>
              <a:rPr lang="fr-FR" dirty="0" err="1" smtClean="0"/>
              <a:t>Transactional</a:t>
            </a:r>
            <a:endParaRPr lang="fr-FR" dirty="0" smtClean="0"/>
          </a:p>
          <a:p>
            <a:r>
              <a:rPr lang="fr-FR" dirty="0" smtClean="0"/>
              <a:t>Peut utiliser l’injection de dépendance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Il peut y avoir plusieurs intercepteurs du même type de </a:t>
            </a:r>
            <a:r>
              <a:rPr lang="fr-FR" dirty="0" err="1" smtClean="0"/>
              <a:t>binding</a:t>
            </a:r>
            <a:endParaRPr lang="fr-FR" dirty="0" smtClean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7040" y="2852936"/>
            <a:ext cx="9069919" cy="2062103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Interceptor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TransactionInterceptor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endParaRPr kumimoji="0" lang="fr-FR" sz="1600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600" dirty="0" smtClean="0">
              <a:latin typeface="Verdana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latin typeface="Verdana" pitchFamily="34" charset="0"/>
                <a:cs typeface="Arial" pitchFamily="34" charset="0"/>
              </a:rPr>
              <a:t>   @Resource </a:t>
            </a:r>
            <a:r>
              <a:rPr lang="fr-FR" sz="1600" dirty="0" err="1" smtClean="0">
                <a:latin typeface="Verdana" pitchFamily="34" charset="0"/>
                <a:cs typeface="Arial" pitchFamily="34" charset="0"/>
              </a:rPr>
              <a:t>UserTransaction</a:t>
            </a:r>
            <a:r>
              <a:rPr lang="fr-FR" sz="1600" dirty="0" smtClean="0">
                <a:latin typeface="Verdana" pitchFamily="34" charset="0"/>
                <a:cs typeface="Arial" pitchFamily="34" charset="0"/>
              </a:rPr>
              <a:t> transaction;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cs typeface="Arial" pitchFamily="34" charset="0"/>
              </a:rPr>
            </a:br>
            <a:endParaRPr kumimoji="0" lang="fr-FR" sz="1600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effectLst/>
                <a:latin typeface="Verdana" pitchFamily="34" charset="0"/>
                <a:cs typeface="Arial" pitchFamily="34" charset="0"/>
              </a:rPr>
              <a:t>AroundInvoke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cs typeface="Arial" pitchFamily="34" charset="0"/>
              </a:rPr>
              <a:t> 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Object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manageTransaction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InvocationContext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ctx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throws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Exception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Activation des 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Par défaut les intercepteurs sont </a:t>
            </a:r>
            <a:r>
              <a:rPr lang="fr-FR" dirty="0" err="1" smtClean="0"/>
              <a:t>desactivés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on doit les activer dans META-INF/beans.xml</a:t>
            </a:r>
          </a:p>
          <a:p>
            <a:pPr lvl="1"/>
            <a:r>
              <a:rPr lang="fr-FR" dirty="0" smtClean="0"/>
              <a:t>spécifie l’ordre des intercepteurs</a:t>
            </a:r>
          </a:p>
          <a:p>
            <a:pPr lvl="1"/>
            <a:r>
              <a:rPr lang="fr-FR" dirty="0" smtClean="0"/>
              <a:t>permet de choisir lors du déploiement les intercepteurs à utiliser</a:t>
            </a:r>
            <a:endParaRPr lang="fr-F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5536" y="3645024"/>
            <a:ext cx="6316473" cy="224676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beans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xmlns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"http://java.sun.com/xml/ns/javaee"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xmlns:xsi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"http://www.w3.org/2001/XMLSchema-instance"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007F"/>
                </a:solidFill>
                <a:effectLst/>
                <a:latin typeface="Verdana" pitchFamily="34" charset="0"/>
                <a:cs typeface="Arial" pitchFamily="34" charset="0"/>
              </a:rPr>
              <a:t>xsi:schemaLocation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      http://java.sun.com/xml/ns/javaee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      http://java.sun.com/xml/ns/javaee/beans_1_0.xsd"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interceptors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org.mycompany.myapp.TransactionInterceptor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interceptors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Verdana" pitchFamily="34" charset="0"/>
                <a:cs typeface="Arial" pitchFamily="34" charset="0"/>
              </a:rPr>
              <a:t>&lt;/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3F7F7F"/>
                </a:solidFill>
                <a:effectLst/>
                <a:latin typeface="Verdana" pitchFamily="34" charset="0"/>
                <a:cs typeface="Arial" pitchFamily="34" charset="0"/>
              </a:rPr>
              <a:t>beans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119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Bindings</a:t>
            </a:r>
            <a:r>
              <a:rPr lang="fr-FR" dirty="0" smtClean="0"/>
              <a:t> d’Intercepteurs avec membre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Idem que pour les </a:t>
            </a:r>
            <a:r>
              <a:rPr lang="fr-FR" dirty="0" err="1" smtClean="0"/>
              <a:t>beans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si le membre n’est pas annoté @</a:t>
            </a:r>
            <a:r>
              <a:rPr lang="fr-FR" dirty="0" err="1" smtClean="0"/>
              <a:t>Nonbinding</a:t>
            </a:r>
            <a:r>
              <a:rPr lang="fr-FR" dirty="0" smtClean="0"/>
              <a:t>, les membres doivent correspondre pour qu’il y ait interception</a:t>
            </a:r>
            <a:endParaRPr lang="fr-FR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00361" y="2780928"/>
            <a:ext cx="4286751" cy="156966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InterceptorBinding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@Target({METHOD, TYPE})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 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boolean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requiresNew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()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default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false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798432" y="4272772"/>
            <a:ext cx="5589992" cy="156966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InterceptorBinding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@Target({METHOD, TYPE})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Secure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Nonbinding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String[]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rolesAllowed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default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{};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Plusieurs intercepteurs </a:t>
            </a:r>
            <a:r>
              <a:rPr lang="fr-FR" dirty="0" err="1" smtClean="0"/>
              <a:t>bindings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Plusieurs intercepteurs pour un </a:t>
            </a:r>
            <a:r>
              <a:rPr lang="fr-FR" dirty="0" err="1" smtClean="0"/>
              <a:t>bean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Un intercepteur avec plusieurs </a:t>
            </a:r>
            <a:r>
              <a:rPr lang="fr-FR" dirty="0" err="1" smtClean="0"/>
              <a:t>bindings</a:t>
            </a:r>
            <a:endParaRPr lang="fr-FR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95536" y="1700808"/>
            <a:ext cx="5279394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@Secure(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rolesAllowed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admin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"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95536" y="3140968"/>
            <a:ext cx="5577553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@Secure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Interceptor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TransactionalSecureInterceptor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1520" y="4221088"/>
            <a:ext cx="4674998" cy="646331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@Transactional @Secure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void checkout() { ... 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1520" y="4941168"/>
            <a:ext cx="3934410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@Secure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@Transactional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void checkout() { ... 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004048" y="4221088"/>
            <a:ext cx="3451971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@Transactional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@Secure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void checkout() { ... 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004048" y="5157192"/>
            <a:ext cx="2711383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@Transactional @Secure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ShoppingCart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void checkout() { ... 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122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Etudiez l’application </a:t>
            </a:r>
            <a:r>
              <a:rPr lang="fr-FR" smtClean="0"/>
              <a:t>numberguess9</a:t>
            </a:r>
            <a:endParaRPr lang="fr-FR" smtClean="0"/>
          </a:p>
          <a:p>
            <a:r>
              <a:rPr lang="fr-FR" smtClean="0"/>
              <a:t>Implementez un intercepteur TricheurIntercepteur qui intercepte toutes les méthodes de Game et Generator et qui liste tout ce qui se passe dans la console</a:t>
            </a:r>
          </a:p>
          <a:p>
            <a:pPr lvl="1"/>
            <a:r>
              <a:rPr lang="fr-FR" smtClean="0"/>
              <a:t>Nom de la classe appelée,</a:t>
            </a:r>
          </a:p>
          <a:p>
            <a:pPr lvl="1"/>
            <a:r>
              <a:rPr lang="fr-FR" smtClean="0"/>
              <a:t>Nom de la méthode appelée</a:t>
            </a:r>
          </a:p>
          <a:p>
            <a:pPr lvl="1"/>
            <a:r>
              <a:rPr lang="fr-FR" smtClean="0"/>
              <a:t>Type et valeur des paramètres</a:t>
            </a:r>
          </a:p>
          <a:p>
            <a:pPr lvl="1"/>
            <a:r>
              <a:rPr lang="fr-FR" smtClean="0"/>
              <a:t>Valeur de retour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06723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Exercice9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7- Décorateurs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Intercepteurs vs. Décorateurs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intercepteurs offrent des services orthogonaux à l’application</a:t>
            </a:r>
          </a:p>
          <a:p>
            <a:pPr lvl="1"/>
            <a:r>
              <a:rPr lang="fr-FR" dirty="0" smtClean="0"/>
              <a:t>transactions, sécurité, ...</a:t>
            </a:r>
          </a:p>
          <a:p>
            <a:pPr lvl="1"/>
            <a:r>
              <a:rPr lang="fr-FR" dirty="0" smtClean="0"/>
              <a:t>ils ne connaissent pas la sémantique de l’objet intercepté</a:t>
            </a:r>
          </a:p>
          <a:p>
            <a:pPr lvl="1"/>
            <a:r>
              <a:rPr lang="fr-FR" dirty="0" smtClean="0"/>
              <a:t>ils sont utilisables par une grande variété d’objets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Intercepteurs vs. Décorateurs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décorateurs interceptent les invocations pour une interface java seulement</a:t>
            </a:r>
          </a:p>
          <a:p>
            <a:pPr lvl="1"/>
            <a:r>
              <a:rPr lang="fr-FR" dirty="0" smtClean="0"/>
              <a:t>parfait pour ajouter de la logique métier</a:t>
            </a:r>
          </a:p>
          <a:p>
            <a:pPr lvl="1"/>
            <a:r>
              <a:rPr lang="fr-FR" dirty="0" smtClean="0"/>
              <a:t>connaissent la sémantique de cette interface</a:t>
            </a:r>
          </a:p>
          <a:p>
            <a:pPr lvl="1"/>
            <a:r>
              <a:rPr lang="fr-FR" dirty="0" smtClean="0"/>
              <a:t>moins de généralité qu’un intercepteur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Les intercepteurs et les décorateurs sont </a:t>
            </a:r>
            <a:r>
              <a:rPr lang="fr-FR" b="1" dirty="0" smtClean="0"/>
              <a:t>complémentaires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Décorateurs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Exemple: 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les grosses transactions doivent être écrites dans un log</a:t>
            </a:r>
          </a:p>
          <a:p>
            <a:r>
              <a:rPr lang="fr-FR" dirty="0" smtClean="0"/>
              <a:t>Le boulot parfait pour un décorateur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39752" y="1700808"/>
            <a:ext cx="4364465" cy="138499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getBalance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User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getOwner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withdraw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deposit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55576" y="4221088"/>
            <a:ext cx="5441298" cy="132343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Decorator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abstract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LargeTransactionDecorator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Décorateurs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décorateur </a:t>
            </a:r>
          </a:p>
          <a:p>
            <a:pPr lvl="1"/>
            <a:r>
              <a:rPr lang="fr-FR" dirty="0" smtClean="0"/>
              <a:t>annotée @</a:t>
            </a:r>
            <a:r>
              <a:rPr lang="fr-FR" dirty="0" err="1" smtClean="0"/>
              <a:t>Decorator</a:t>
            </a:r>
            <a:endParaRPr lang="fr-FR" dirty="0" smtClean="0"/>
          </a:p>
          <a:p>
            <a:pPr lvl="1"/>
            <a:r>
              <a:rPr lang="fr-FR" dirty="0" smtClean="0"/>
              <a:t>implémente l’interface décorée</a:t>
            </a:r>
          </a:p>
          <a:p>
            <a:pPr lvl="1"/>
            <a:r>
              <a:rPr lang="fr-FR" dirty="0" smtClean="0"/>
              <a:t>définit les méthodes qu’qu’on doit intercepter</a:t>
            </a:r>
          </a:p>
          <a:p>
            <a:pPr lvl="1"/>
            <a:r>
              <a:rPr lang="fr-FR" dirty="0" smtClean="0"/>
              <a:t>peut utiliser l’injection de dépendance</a:t>
            </a:r>
          </a:p>
          <a:p>
            <a:pPr lvl="1"/>
            <a:r>
              <a:rPr lang="fr-FR" b="1" dirty="0" smtClean="0"/>
              <a:t>peut être une classe abstraite !</a:t>
            </a:r>
          </a:p>
          <a:p>
            <a:endParaRPr lang="fr-FR" dirty="0" smtClean="0"/>
          </a:p>
          <a:p>
            <a:r>
              <a:rPr lang="fr-FR" dirty="0" smtClean="0"/>
              <a:t>Les intercepteurs sont appelés AVANT les décorateurs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Décorateurs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1340768"/>
            <a:ext cx="5441298" cy="353943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Decorator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abstract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LargeTransactionDecorator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Delegate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PersistenceContext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EntityManager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withdraw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deposit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128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Objet délégué @</a:t>
            </a:r>
            <a:r>
              <a:rPr lang="fr-FR" dirty="0" err="1" smtClean="0"/>
              <a:t>Delegate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1340768"/>
            <a:ext cx="5441298" cy="353943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Decorator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abstract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LargeTransactionDecorator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Delegate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PersistenceContext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EntityManager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withdraw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deposit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827584" y="2132856"/>
            <a:ext cx="5400600" cy="21602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129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2924945"/>
            <a:ext cx="8229600" cy="15841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 smtClean="0"/>
              <a:t>Les décorateurs ont un </a:t>
            </a:r>
            <a:r>
              <a:rPr lang="fr-FR" i="1" dirty="0" smtClean="0"/>
              <a:t>point d’injection pour l’objet délégué</a:t>
            </a:r>
          </a:p>
          <a:p>
            <a:pPr lvl="1"/>
            <a:r>
              <a:rPr lang="fr-FR" dirty="0" smtClean="0"/>
              <a:t>du même type que l’objet décoré</a:t>
            </a:r>
          </a:p>
          <a:p>
            <a:pPr lvl="1"/>
            <a:r>
              <a:rPr lang="fr-FR" dirty="0" smtClean="0"/>
              <a:t>annoté @</a:t>
            </a:r>
            <a:r>
              <a:rPr lang="fr-FR" dirty="0" err="1" smtClean="0"/>
              <a:t>Delegate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Objet délégué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fr-FR" dirty="0" smtClean="0"/>
              <a:t>Un décorateur peut appeler </a:t>
            </a:r>
            <a:r>
              <a:rPr lang="fr-FR" b="1" dirty="0" smtClean="0"/>
              <a:t>n’importe quelle</a:t>
            </a:r>
            <a:r>
              <a:rPr lang="fr-FR" dirty="0" smtClean="0"/>
              <a:t> méthode de l’objet décoré !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130</a:t>
            </a:fld>
            <a:endParaRPr lang="fr-FR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39552" y="2412171"/>
            <a:ext cx="5023298" cy="440120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Decorator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abstract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LargeTransactionDecorator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Delegate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PersistenceContext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EntityManager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withdraw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account.withdraw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if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amount.compareTo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(LARGE_AMOUNT)&gt;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0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em.persist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LoggedWithdrawl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deposit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BigDecimal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account.deposit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if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(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amount.compareTo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(LARGE_AMOUNT)&gt;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0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)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em.persist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LoggedDeposit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amount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Binding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 </a:t>
            </a:r>
            <a:r>
              <a:rPr lang="en-US" dirty="0" err="1" smtClean="0"/>
              <a:t>decorateur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associé</a:t>
            </a:r>
            <a:r>
              <a:rPr lang="en-US" dirty="0" smtClean="0"/>
              <a:t> à tout bean </a:t>
            </a:r>
            <a:r>
              <a:rPr lang="en-US" dirty="0" err="1" smtClean="0"/>
              <a:t>tel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Le type du point </a:t>
            </a:r>
            <a:r>
              <a:rPr lang="en-US" dirty="0" err="1" smtClean="0"/>
              <a:t>d’injection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un des types du bean</a:t>
            </a:r>
          </a:p>
          <a:p>
            <a:pPr lvl="1"/>
            <a:r>
              <a:rPr lang="en-US" dirty="0" smtClean="0"/>
              <a:t>Le bean a </a:t>
            </a:r>
            <a:r>
              <a:rPr lang="en-US" dirty="0" err="1" smtClean="0"/>
              <a:t>tous</a:t>
            </a:r>
            <a:r>
              <a:rPr lang="en-US" dirty="0" smtClean="0"/>
              <a:t> les qualifiers </a:t>
            </a:r>
            <a:r>
              <a:rPr lang="en-US" dirty="0" err="1" smtClean="0"/>
              <a:t>declarés</a:t>
            </a:r>
            <a:r>
              <a:rPr lang="en-US" dirty="0" smtClean="0"/>
              <a:t> au point </a:t>
            </a:r>
            <a:r>
              <a:rPr lang="en-US" dirty="0" err="1" smtClean="0"/>
              <a:t>d’injection</a:t>
            </a:r>
            <a:endParaRPr lang="fr-F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9512" y="3140968"/>
            <a:ext cx="4762458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Delegate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43608" y="3501008"/>
            <a:ext cx="4935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décore tous les </a:t>
            </a:r>
            <a:r>
              <a:rPr lang="fr-FR" sz="2000" dirty="0" err="1" smtClean="0"/>
              <a:t>beans</a:t>
            </a:r>
            <a:r>
              <a:rPr lang="fr-FR" sz="2000" dirty="0" smtClean="0"/>
              <a:t> qui </a:t>
            </a:r>
            <a:r>
              <a:rPr lang="fr-FR" sz="2000" dirty="0" err="1" smtClean="0"/>
              <a:t>implément</a:t>
            </a:r>
            <a:r>
              <a:rPr lang="fr-FR" sz="2000" dirty="0" smtClean="0"/>
              <a:t> </a:t>
            </a:r>
            <a:r>
              <a:rPr lang="fr-FR" sz="2000" dirty="0" err="1" smtClean="0"/>
              <a:t>Account</a:t>
            </a:r>
            <a:endParaRPr lang="fr-FR" sz="20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9417" y="4077072"/>
            <a:ext cx="6110775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Delegate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Foreign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Saving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account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43608" y="4437112"/>
            <a:ext cx="56425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décore seulement les </a:t>
            </a:r>
            <a:r>
              <a:rPr lang="fr-FR" sz="2000" dirty="0" err="1" smtClean="0"/>
              <a:t>beans</a:t>
            </a:r>
            <a:r>
              <a:rPr lang="fr-FR" sz="2000" dirty="0" smtClean="0"/>
              <a:t> qui </a:t>
            </a:r>
            <a:r>
              <a:rPr lang="fr-FR" sz="2000" dirty="0" err="1" smtClean="0"/>
              <a:t>implément</a:t>
            </a:r>
            <a:r>
              <a:rPr lang="fr-FR" sz="2000" dirty="0" smtClean="0"/>
              <a:t> </a:t>
            </a:r>
            <a:r>
              <a:rPr lang="fr-FR" sz="2000" dirty="0" err="1" smtClean="0"/>
              <a:t>Account</a:t>
            </a:r>
            <a:r>
              <a:rPr lang="fr-FR" sz="2000" dirty="0" smtClean="0"/>
              <a:t> </a:t>
            </a:r>
          </a:p>
          <a:p>
            <a:r>
              <a:rPr lang="fr-FR" sz="2000" b="1" dirty="0" smtClean="0"/>
              <a:t>et </a:t>
            </a:r>
            <a:r>
              <a:rPr lang="fr-FR" sz="2000" dirty="0" smtClean="0"/>
              <a:t>qui ont les </a:t>
            </a:r>
            <a:r>
              <a:rPr lang="fr-FR" sz="2000" dirty="0" err="1" smtClean="0"/>
              <a:t>qualifieurs</a:t>
            </a:r>
            <a:r>
              <a:rPr lang="fr-FR" sz="2000" dirty="0" smtClean="0"/>
              <a:t> @</a:t>
            </a:r>
            <a:r>
              <a:rPr lang="fr-FR" sz="2000" dirty="0" err="1" smtClean="0"/>
              <a:t>Foreign</a:t>
            </a:r>
            <a:r>
              <a:rPr lang="fr-FR" sz="2000" dirty="0" smtClean="0"/>
              <a:t> </a:t>
            </a:r>
            <a:r>
              <a:rPr lang="fr-FR" sz="2000" b="1" dirty="0" smtClean="0"/>
              <a:t>et </a:t>
            </a:r>
            <a:r>
              <a:rPr lang="fr-FR" sz="2000" dirty="0" smtClean="0"/>
              <a:t>@</a:t>
            </a:r>
            <a:r>
              <a:rPr lang="fr-FR" sz="2000" dirty="0" err="1" smtClean="0"/>
              <a:t>Saving</a:t>
            </a:r>
            <a:endParaRPr lang="fr-FR" sz="20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Activation des décorateurs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Par défaut les décorateurs sont désactivés</a:t>
            </a:r>
            <a:br>
              <a:rPr lang="fr-FR" dirty="0" smtClean="0"/>
            </a:br>
            <a:r>
              <a:rPr lang="fr-FR" dirty="0" smtClean="0"/>
              <a:t>on doit les activer dans META-INF/beans.xml</a:t>
            </a:r>
          </a:p>
          <a:p>
            <a:pPr lvl="1"/>
            <a:r>
              <a:rPr lang="fr-FR" dirty="0" smtClean="0"/>
              <a:t>spécifie l’ordre des décorateurs</a:t>
            </a:r>
          </a:p>
          <a:p>
            <a:pPr lvl="1"/>
            <a:r>
              <a:rPr lang="fr-FR" dirty="0" smtClean="0"/>
              <a:t>permet de choisir lors du déploiement les décorateurs à utiliser</a:t>
            </a:r>
            <a:endParaRPr lang="fr-F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41360" y="3573016"/>
            <a:ext cx="6866944" cy="224676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&lt;</a:t>
            </a:r>
            <a:r>
              <a:rPr lang="fr-FR" sz="1400" dirty="0" err="1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beans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  </a:t>
            </a:r>
            <a:r>
              <a:rPr lang="fr-FR" sz="1400" b="1" dirty="0" err="1" smtClean="0">
                <a:solidFill>
                  <a:srgbClr val="7F007F"/>
                </a:solidFill>
                <a:latin typeface="Verdana" pitchFamily="34" charset="0"/>
                <a:cs typeface="Arial" pitchFamily="34" charset="0"/>
              </a:rPr>
              <a:t>xmlns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=</a:t>
            </a:r>
            <a:r>
              <a:rPr lang="fr-FR" sz="1400" dirty="0" smtClean="0">
                <a:solidFill>
                  <a:srgbClr val="2A00FF"/>
                </a:solidFill>
                <a:latin typeface="Verdana" pitchFamily="34" charset="0"/>
                <a:cs typeface="Arial" pitchFamily="34" charset="0"/>
              </a:rPr>
              <a:t>"http://java.sun.com/xml/ns/javaee"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  </a:t>
            </a:r>
            <a:r>
              <a:rPr lang="fr-FR" sz="1400" b="1" dirty="0" err="1" smtClean="0">
                <a:solidFill>
                  <a:srgbClr val="7F007F"/>
                </a:solidFill>
                <a:latin typeface="Verdana" pitchFamily="34" charset="0"/>
                <a:cs typeface="Arial" pitchFamily="34" charset="0"/>
              </a:rPr>
              <a:t>xmlns:xsi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=</a:t>
            </a:r>
            <a:r>
              <a:rPr lang="fr-FR" sz="1400" dirty="0" smtClean="0">
                <a:solidFill>
                  <a:srgbClr val="2A00FF"/>
                </a:solidFill>
                <a:latin typeface="Verdana" pitchFamily="34" charset="0"/>
                <a:cs typeface="Arial" pitchFamily="34" charset="0"/>
              </a:rPr>
              <a:t>"http://www.w3.org/2001/XMLSchema-instance"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  </a:t>
            </a:r>
            <a:r>
              <a:rPr lang="fr-FR" sz="1400" b="1" dirty="0" err="1" smtClean="0">
                <a:solidFill>
                  <a:srgbClr val="7F007F"/>
                </a:solidFill>
                <a:latin typeface="Verdana" pitchFamily="34" charset="0"/>
                <a:cs typeface="Arial" pitchFamily="34" charset="0"/>
              </a:rPr>
              <a:t>xsi:schemaLocation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=</a:t>
            </a:r>
            <a:r>
              <a:rPr lang="fr-FR" sz="1400" dirty="0" smtClean="0">
                <a:solidFill>
                  <a:srgbClr val="2A00FF"/>
                </a:solidFill>
                <a:latin typeface="Verdana" pitchFamily="34" charset="0"/>
                <a:cs typeface="Arial" pitchFamily="34" charset="0"/>
              </a:rPr>
              <a:t>"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2A00FF"/>
                </a:solidFill>
                <a:latin typeface="Verdana" pitchFamily="34" charset="0"/>
                <a:cs typeface="Arial" pitchFamily="34" charset="0"/>
              </a:rPr>
              <a:t>      http://java.sun.com/xml/ns/javaee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2A00FF"/>
                </a:solidFill>
                <a:latin typeface="Verdana" pitchFamily="34" charset="0"/>
                <a:cs typeface="Arial" pitchFamily="34" charset="0"/>
              </a:rPr>
              <a:t>      http://java.sun.com/xml/ns/javaee/beans_1_0.xsd"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  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&lt;</a:t>
            </a:r>
            <a:r>
              <a:rPr lang="fr-FR" sz="1400" dirty="0" err="1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decorators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        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&lt;</a:t>
            </a:r>
            <a:r>
              <a:rPr lang="fr-FR" sz="1400" dirty="0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class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r>
              <a:rPr lang="fr-FR" sz="14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org.mycompany.myapp.LargeTransactionDecorator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&lt;/</a:t>
            </a:r>
            <a:r>
              <a:rPr lang="fr-FR" sz="1400" dirty="0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class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   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&lt;/</a:t>
            </a:r>
            <a:r>
              <a:rPr lang="fr-FR" sz="1400" dirty="0" err="1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decorators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14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</a:b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&lt;/</a:t>
            </a:r>
            <a:r>
              <a:rPr lang="fr-FR" sz="1400" dirty="0" err="1" smtClean="0">
                <a:solidFill>
                  <a:srgbClr val="3F7F7F"/>
                </a:solidFill>
                <a:latin typeface="Verdana" pitchFamily="34" charset="0"/>
                <a:cs typeface="Arial" pitchFamily="34" charset="0"/>
              </a:rPr>
              <a:t>beans</a:t>
            </a:r>
            <a:r>
              <a:rPr lang="fr-FR" sz="1400" dirty="0" smtClean="0">
                <a:solidFill>
                  <a:srgbClr val="008080"/>
                </a:solidFill>
                <a:latin typeface="Verdana" pitchFamily="34" charset="0"/>
                <a:cs typeface="Arial" pitchFamily="34" charset="0"/>
              </a:rPr>
              <a:t>&gt;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133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Sur la base de l’application </a:t>
            </a:r>
            <a:r>
              <a:rPr lang="fr-FR" smtClean="0"/>
              <a:t>numberguess9</a:t>
            </a:r>
            <a:endParaRPr lang="fr-FR" smtClean="0"/>
          </a:p>
          <a:p>
            <a:r>
              <a:rPr lang="fr-FR" smtClean="0"/>
              <a:t>Implementez un décorateur TricheurDecorator pour être sûr que le nombre à chercher est </a:t>
            </a:r>
            <a:r>
              <a:rPr lang="fr-FR" smtClean="0"/>
              <a:t>en réalité entre 1 et 5</a:t>
            </a:r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42789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Exercice10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8- Evènements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Rappel: le patron de conception classique observateur/observable</a:t>
            </a:r>
            <a:endParaRPr lang="fr-FR" dirty="0"/>
          </a:p>
        </p:txBody>
      </p:sp>
      <p:pic>
        <p:nvPicPr>
          <p:cNvPr id="1026" name="Picture 2" descr="Fichier:Observer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628800"/>
            <a:ext cx="8701873" cy="3600400"/>
          </a:xfrm>
          <a:prstGeom prst="rect">
            <a:avLst/>
          </a:prstGeom>
          <a:noFill/>
        </p:spPr>
      </p:pic>
      <p:sp>
        <p:nvSpPr>
          <p:cNvPr id="6" name="Rectangle à coins arrondis 5"/>
          <p:cNvSpPr/>
          <p:nvPr/>
        </p:nvSpPr>
        <p:spPr>
          <a:xfrm>
            <a:off x="5364088" y="2276872"/>
            <a:ext cx="3312368" cy="360040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23528" y="537321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2400" dirty="0" smtClean="0"/>
              <a:t>déjà dans le patron de conception classique, </a:t>
            </a:r>
          </a:p>
          <a:p>
            <a:pPr marL="0" lvl="1"/>
            <a:r>
              <a:rPr lang="fr-FR" sz="2400" dirty="0" smtClean="0"/>
              <a:t>les producteurs d’évènements sont découplés des observateurs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Evènements dans CDI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i="1" dirty="0" smtClean="0"/>
              <a:t>producteurs </a:t>
            </a:r>
            <a:r>
              <a:rPr lang="fr-FR" dirty="0" smtClean="0"/>
              <a:t>d’évènements lèvent des évènements qui sont passés aux </a:t>
            </a:r>
            <a:r>
              <a:rPr lang="fr-FR" i="1" dirty="0" err="1" smtClean="0"/>
              <a:t>observeurs</a:t>
            </a:r>
            <a:r>
              <a:rPr lang="fr-FR" i="1" dirty="0" smtClean="0"/>
              <a:t> </a:t>
            </a:r>
            <a:r>
              <a:rPr lang="fr-FR" dirty="0" smtClean="0"/>
              <a:t>par le conteneur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CDI vs. observateur/observable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atouts de CDI:</a:t>
            </a:r>
          </a:p>
          <a:p>
            <a:pPr lvl="1"/>
            <a:r>
              <a:rPr lang="fr-FR" b="1" dirty="0" smtClean="0"/>
              <a:t>Dans CDI les observateurs sont découplés des producteurs </a:t>
            </a:r>
          </a:p>
          <a:p>
            <a:pPr lvl="1"/>
            <a:r>
              <a:rPr lang="fr-FR" dirty="0" smtClean="0"/>
              <a:t>Les observateurs peuvent spécifier une collection de « sélecteurs » pour limiter l’ensemble de notifications d’évènements qu’ils reçoivent</a:t>
            </a:r>
          </a:p>
          <a:p>
            <a:pPr lvl="1"/>
            <a:r>
              <a:rPr lang="fr-FR" dirty="0" smtClean="0"/>
              <a:t>Les observateurs peuvent être notifiés immédiatement, ou après la fin de la transaction.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Objet évènement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fr-FR" dirty="0" smtClean="0"/>
              <a:t>Comme dans le patron de conception classique</a:t>
            </a:r>
            <a:br>
              <a:rPr lang="fr-FR" dirty="0" smtClean="0"/>
            </a:br>
            <a:r>
              <a:rPr lang="fr-FR" dirty="0" smtClean="0"/>
              <a:t>N’importe quel objet java</a:t>
            </a:r>
          </a:p>
          <a:p>
            <a:r>
              <a:rPr lang="fr-FR" dirty="0" smtClean="0"/>
              <a:t>+ peut avoir des </a:t>
            </a:r>
            <a:r>
              <a:rPr lang="fr-FR" dirty="0" err="1" smtClean="0"/>
              <a:t>qualifieurs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Permet aux observateurs de spécifier un sous-ensemble des évènements qu’il observe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Observateur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/>
          </a:bodyPr>
          <a:lstStyle/>
          <a:p>
            <a:r>
              <a:rPr lang="fr-FR" sz="2800" dirty="0" smtClean="0"/>
              <a:t>Un observateur est une méthode de </a:t>
            </a:r>
            <a:r>
              <a:rPr lang="fr-FR" sz="2800" dirty="0" err="1" smtClean="0"/>
              <a:t>bean</a:t>
            </a:r>
            <a:r>
              <a:rPr lang="fr-FR" sz="2800" dirty="0" smtClean="0"/>
              <a:t> avec un paramètre annoté @Observes</a:t>
            </a:r>
          </a:p>
          <a:p>
            <a:endParaRPr lang="fr-FR" sz="2800" dirty="0" smtClean="0"/>
          </a:p>
          <a:p>
            <a:r>
              <a:rPr lang="fr-FR" sz="2800" dirty="0" smtClean="0"/>
              <a:t>le paramètre d’évènement est </a:t>
            </a:r>
            <a:r>
              <a:rPr lang="fr-FR" sz="2800" i="1" dirty="0" smtClean="0"/>
              <a:t>document </a:t>
            </a:r>
          </a:p>
          <a:p>
            <a:r>
              <a:rPr lang="fr-FR" sz="2800" dirty="0" smtClean="0"/>
              <a:t>l’observateur peut spécifier des </a:t>
            </a:r>
            <a:r>
              <a:rPr lang="fr-FR" sz="2800" dirty="0" err="1" smtClean="0"/>
              <a:t>qualifieurs</a:t>
            </a:r>
            <a:r>
              <a:rPr lang="fr-FR" sz="2800" dirty="0" smtClean="0"/>
              <a:t> pour restreindre les évènements qu’il observe </a:t>
            </a:r>
            <a:br>
              <a:rPr lang="fr-FR" sz="2800" dirty="0" smtClean="0"/>
            </a:br>
            <a:r>
              <a:rPr lang="fr-FR" sz="2000" dirty="0" smtClean="0"/>
              <a:t>(ci-dessus, par défaut, @Default)</a:t>
            </a:r>
          </a:p>
          <a:p>
            <a:endParaRPr lang="fr-FR" sz="2800" dirty="0" smtClean="0"/>
          </a:p>
          <a:p>
            <a:endParaRPr lang="fr-FR" sz="1600" dirty="0" smtClean="0"/>
          </a:p>
          <a:p>
            <a:r>
              <a:rPr lang="fr-FR" sz="2800" dirty="0" smtClean="0"/>
              <a:t>L’observateur peut avoir d’autres paramètres </a:t>
            </a:r>
            <a:br>
              <a:rPr lang="fr-FR" sz="2800" dirty="0" smtClean="0"/>
            </a:br>
            <a:r>
              <a:rPr lang="fr-FR" sz="2800" dirty="0" smtClean="0"/>
              <a:t>(ce sont des points d’injection)</a:t>
            </a:r>
          </a:p>
          <a:p>
            <a:pPr lvl="1"/>
            <a:endParaRPr lang="fr-FR" sz="2400" dirty="0" smtClean="0"/>
          </a:p>
          <a:p>
            <a:pPr lvl="1"/>
            <a:endParaRPr lang="fr-FR" sz="2400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5496" y="2132856"/>
            <a:ext cx="8062464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onAnyDocumentEvent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(@Observes Document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document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6353908" y="2348880"/>
            <a:ext cx="306324" cy="43339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555" y="4437112"/>
            <a:ext cx="9128461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onAnyDocumentEvent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(@Observes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Updated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Document document)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2051" y="4853530"/>
            <a:ext cx="8658396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onAnyDocumentEvent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(@Observes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Document document)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2688" y="6165304"/>
            <a:ext cx="9121312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onAnyDocumentEvent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(@Observes Document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document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, User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user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139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Producteurs d’évènements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producteurs d’évènement lèvent des évènements en utilisant l’interface paramétrée Event, obtenue par injection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Pour lever un évènement:</a:t>
            </a:r>
            <a:endParaRPr lang="fr-FR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7544" y="2492896"/>
            <a:ext cx="6191182" cy="36933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Event&lt;Document&gt; 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documentEvent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3933056"/>
            <a:ext cx="3916008" cy="36933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documentEvent.fire</a:t>
            </a:r>
            <a:r>
              <a:rPr lang="fr-FR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(document);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Producteurs d’évènements</a:t>
            </a:r>
            <a:endParaRPr lang="fr-FR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5536" y="4038744"/>
            <a:ext cx="5937459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Updated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Event&lt;Document&gt;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documentEvent.fire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(document);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969676"/>
            <a:ext cx="5467394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Event&lt;Document&gt;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documentEvent.fire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(document);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39552" y="2473732"/>
            <a:ext cx="5654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Produit un évènement sans </a:t>
            </a:r>
            <a:r>
              <a:rPr lang="fr-FR" sz="2800" dirty="0" err="1" smtClean="0"/>
              <a:t>qualifieur</a:t>
            </a:r>
            <a:endParaRPr lang="fr-FR" sz="2800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539552" y="4542800"/>
            <a:ext cx="7670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Produit un évènement avec le </a:t>
            </a:r>
            <a:r>
              <a:rPr lang="fr-FR" sz="2800" dirty="0" err="1" smtClean="0"/>
              <a:t>qualifieur</a:t>
            </a:r>
            <a:r>
              <a:rPr lang="fr-FR" sz="2800" dirty="0" smtClean="0"/>
              <a:t> @</a:t>
            </a:r>
            <a:r>
              <a:rPr lang="fr-FR" sz="2800" dirty="0" err="1" smtClean="0"/>
              <a:t>Updated</a:t>
            </a:r>
            <a:endParaRPr lang="fr-FR" sz="2800" dirty="0" smtClean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33944" y="5273333"/>
            <a:ext cx="8314520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Event&lt;Document&gt;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documentEvent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documentEvent.select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FR" sz="1600" b="1" dirty="0" smtClean="0">
                <a:solidFill>
                  <a:srgbClr val="7F1B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new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AnnotationLiteral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Updated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&gt;(){}).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fire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(document);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9552" y="5786100"/>
            <a:ext cx="7670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Produit un évènement avec le </a:t>
            </a:r>
            <a:r>
              <a:rPr lang="fr-FR" sz="2800" dirty="0" err="1" smtClean="0"/>
              <a:t>qualifieur</a:t>
            </a:r>
            <a:r>
              <a:rPr lang="fr-FR" sz="2800" dirty="0" smtClean="0"/>
              <a:t> @</a:t>
            </a:r>
            <a:r>
              <a:rPr lang="fr-FR" sz="2800" dirty="0" err="1" smtClean="0"/>
              <a:t>Updated</a:t>
            </a:r>
            <a:endParaRPr lang="fr-FR" sz="2800" dirty="0" smtClean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Méthode observateur conditionnelle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Par défaut, si aucune instance d’un observateur existe dans le contexte courant, le conteneur en crée une. </a:t>
            </a:r>
            <a:br>
              <a:rPr lang="fr-FR" sz="2800" dirty="0" smtClean="0"/>
            </a:br>
            <a:r>
              <a:rPr lang="fr-FR" sz="2800" dirty="0" smtClean="0"/>
              <a:t>Si on ne veut pas, 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r>
              <a:rPr lang="fr-FR" sz="2800" dirty="0" smtClean="0"/>
              <a:t>Un </a:t>
            </a:r>
            <a:r>
              <a:rPr lang="fr-FR" sz="2800" dirty="0" err="1" smtClean="0"/>
              <a:t>bean</a:t>
            </a:r>
            <a:r>
              <a:rPr lang="fr-FR" sz="2800" dirty="0" smtClean="0"/>
              <a:t> @</a:t>
            </a:r>
            <a:r>
              <a:rPr lang="fr-FR" sz="2800" dirty="0" err="1" smtClean="0"/>
              <a:t>Dependent</a:t>
            </a:r>
            <a:r>
              <a:rPr lang="fr-FR" sz="2800" dirty="0" smtClean="0"/>
              <a:t> ne peut pas être un observateur conditionnel  (il ne serait jamais appelé) !</a:t>
            </a:r>
            <a:endParaRPr lang="fr-FR" sz="2800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46507" y="3060249"/>
            <a:ext cx="8889989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refreshOnDocumentUpdate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             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@Observes(</a:t>
            </a:r>
            <a:r>
              <a:rPr lang="fr-FR" sz="1600" b="1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notifyObserver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IF_EXISTS)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Updated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Document d) { ... }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Qualifieur</a:t>
            </a:r>
            <a:r>
              <a:rPr lang="fr-FR" dirty="0" smtClean="0"/>
              <a:t> d’évènement avec membre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Un </a:t>
            </a:r>
            <a:r>
              <a:rPr lang="fr-FR" sz="2400" dirty="0" err="1" smtClean="0"/>
              <a:t>qualifieur</a:t>
            </a:r>
            <a:r>
              <a:rPr lang="fr-FR" sz="2400" dirty="0" smtClean="0"/>
              <a:t> d’évènements peut avoir un membre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La valeur du membre sert à limiter les évènements passés à l’</a:t>
            </a:r>
            <a:r>
              <a:rPr lang="fr-FR" sz="2400" dirty="0" err="1" smtClean="0"/>
              <a:t>observeur</a:t>
            </a:r>
            <a:r>
              <a:rPr lang="fr-FR" sz="2400" dirty="0" smtClean="0"/>
              <a:t> </a:t>
            </a:r>
            <a:r>
              <a:rPr lang="fr-FR" sz="2400" b="1" dirty="0" smtClean="0"/>
              <a:t>Si le membre n’est pas annoté @</a:t>
            </a:r>
            <a:r>
              <a:rPr lang="fr-FR" sz="2400" b="1" dirty="0" err="1" smtClean="0"/>
              <a:t>Nonbinding</a:t>
            </a:r>
            <a:endParaRPr lang="fr-FR" sz="2400" b="1" dirty="0" smtClean="0"/>
          </a:p>
          <a:p>
            <a:pPr>
              <a:buNone/>
            </a:pPr>
            <a:endParaRPr lang="fr-FR" sz="2400" dirty="0" smtClean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2060848"/>
            <a:ext cx="3129639" cy="138499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@Qualifier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@Target({PARAMETER, FIELD})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RoleType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value();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42701" y="4725144"/>
            <a:ext cx="8458598" cy="33855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adminLoggedIn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(@Observes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(ADMIN)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LoggedIn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Qualifieur</a:t>
            </a:r>
            <a:r>
              <a:rPr lang="fr-FR" dirty="0" smtClean="0"/>
              <a:t> d’évènement avec membre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La valeur du membre peut être définie statiquement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Ou dynamiquement :</a:t>
            </a:r>
          </a:p>
          <a:p>
            <a:pPr marL="914400" lvl="1" indent="-457200">
              <a:buAutoNum type="arabicPeriod"/>
            </a:pPr>
            <a:r>
              <a:rPr lang="fr-FR" sz="2000" dirty="0" smtClean="0"/>
              <a:t>On écrit une sous-classe abstraite de </a:t>
            </a:r>
            <a:r>
              <a:rPr lang="fr-FR" sz="2000" dirty="0" err="1" smtClean="0"/>
              <a:t>AnnotationLiteral</a:t>
            </a:r>
            <a:endParaRPr lang="fr-FR" sz="2000" dirty="0" smtClean="0"/>
          </a:p>
          <a:p>
            <a:pPr marL="914400" lvl="1" indent="-457200">
              <a:buAutoNum type="arabicPeriod"/>
            </a:pPr>
            <a:endParaRPr lang="fr-FR" sz="2000" dirty="0" smtClean="0"/>
          </a:p>
          <a:p>
            <a:pPr marL="914400" lvl="1" indent="-457200">
              <a:buAutoNum type="arabicPeriod"/>
            </a:pPr>
            <a:endParaRPr lang="fr-FR" sz="2000" dirty="0" smtClean="0"/>
          </a:p>
          <a:p>
            <a:pPr marL="914400" lvl="1" indent="-457200">
              <a:buAutoNum type="arabicPeriod"/>
            </a:pPr>
            <a:r>
              <a:rPr lang="fr-FR" sz="2000" dirty="0" smtClean="0"/>
              <a:t>Le producteur d’évènements passe une instance de cette classe au select()</a:t>
            </a:r>
          </a:p>
          <a:p>
            <a:pPr marL="914400" lvl="1" indent="-457200">
              <a:buAutoNum type="arabicPeriod"/>
            </a:pPr>
            <a:endParaRPr lang="fr-FR" sz="2000" dirty="0" smtClean="0"/>
          </a:p>
          <a:p>
            <a:pPr marL="914400" lvl="1" indent="-457200">
              <a:buAutoNum type="arabicPeriod"/>
            </a:pPr>
            <a:endParaRPr lang="fr-FR" sz="2000" dirty="0" smtClean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11560" y="3390091"/>
            <a:ext cx="3578737" cy="73866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abstract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RoleBinding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extends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AnnotationLiteral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&lt;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400" b="1" i="0" u="none" strike="noStrike" cap="none" normalizeH="0" baseline="0" dirty="0" err="1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implements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{}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11560" y="4758243"/>
            <a:ext cx="5295232" cy="830997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documentEvent.select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new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RoleBinding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 {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 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value() {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return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user.getRole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();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}).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fire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(document);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11560" y="1589891"/>
            <a:ext cx="6206571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Role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(ADMIN) Event&lt;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LoggedIn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&gt;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loggedInEvent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loggedInEvent.fire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(document);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Observateurs transactionnels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en-US" sz="2000" b="1" dirty="0" smtClean="0"/>
              <a:t>IN_PROGESS</a:t>
            </a:r>
            <a:r>
              <a:rPr lang="en-US" sz="2000" dirty="0" smtClean="0"/>
              <a:t> observers are called immediately (default)</a:t>
            </a:r>
          </a:p>
          <a:p>
            <a:r>
              <a:rPr lang="en-US" sz="2000" b="1" dirty="0" smtClean="0"/>
              <a:t>AFTER_SUCCESS</a:t>
            </a:r>
            <a:r>
              <a:rPr lang="en-US" sz="2000" dirty="0" smtClean="0"/>
              <a:t> observers are called during the after completion phase of the transaction, but only if the transaction completes successfully</a:t>
            </a:r>
          </a:p>
          <a:p>
            <a:r>
              <a:rPr lang="en-US" sz="2000" b="1" dirty="0" smtClean="0"/>
              <a:t>AFTER_FAILURE</a:t>
            </a:r>
            <a:r>
              <a:rPr lang="en-US" sz="2000" dirty="0" smtClean="0"/>
              <a:t> observers are called during the after completion phase of the transaction, but only if the transaction fails to complete successfully</a:t>
            </a:r>
          </a:p>
          <a:p>
            <a:r>
              <a:rPr lang="en-US" sz="2000" b="1" dirty="0" smtClean="0"/>
              <a:t>AFTER_COMPLETION</a:t>
            </a:r>
            <a:r>
              <a:rPr lang="en-US" sz="2000" dirty="0" smtClean="0"/>
              <a:t> observers are called during the after completion phase of the transaction</a:t>
            </a:r>
          </a:p>
          <a:p>
            <a:r>
              <a:rPr lang="en-US" sz="2000" b="1" dirty="0" smtClean="0"/>
              <a:t>BEFORE_COMPLETION</a:t>
            </a:r>
            <a:r>
              <a:rPr lang="en-US" sz="2000" dirty="0" smtClean="0"/>
              <a:t> observers are called during the before completion phase of the transaction</a:t>
            </a:r>
            <a:endParaRPr lang="en-US" sz="2000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2427" y="1764105"/>
            <a:ext cx="9059147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void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refreshCategoryTree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	@Observes(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during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= AFTER_SUCCESS)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CategoryUpdateEvent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event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 { ... }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146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smtClean="0"/>
          </a:p>
          <a:p>
            <a:r>
              <a:rPr lang="fr-FR" smtClean="0"/>
              <a:t>Sur la base de l’application </a:t>
            </a:r>
            <a:r>
              <a:rPr lang="fr-FR" smtClean="0"/>
              <a:t>numberguess9</a:t>
            </a:r>
            <a:endParaRPr lang="fr-FR" smtClean="0"/>
          </a:p>
          <a:p>
            <a:r>
              <a:rPr lang="fr-FR" smtClean="0"/>
              <a:t>Faites en sorte que Game et Generator lancent des évènements et implémentez un ou plusieurs écouteurs de ces évènements pour trace dans la </a:t>
            </a:r>
            <a:r>
              <a:rPr lang="fr-FR" smtClean="0"/>
              <a:t>console, et pouvoir avoir la réponse au jeu</a:t>
            </a:r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00298" y="142852"/>
            <a:ext cx="3427894" cy="9954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4000" smtClean="0"/>
              <a:t>Exercice11</a:t>
            </a:r>
            <a:endParaRPr lang="fr-FR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9- Stéréotypes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Stéréotypes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stéréotype est une annotation annotée @</a:t>
            </a:r>
            <a:r>
              <a:rPr lang="fr-FR" dirty="0" err="1" smtClean="0"/>
              <a:t>Stereotype</a:t>
            </a:r>
            <a:endParaRPr lang="fr-FR" dirty="0" smtClean="0"/>
          </a:p>
          <a:p>
            <a:r>
              <a:rPr lang="fr-FR" dirty="0" smtClean="0"/>
              <a:t>Regroupe un ensemble de comportements génériques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91680" y="4437112"/>
            <a:ext cx="3288080" cy="132343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Stereotype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@Target(TYPE)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...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Action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Portée par défaut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 stéréotype peut définir une portée par défaut pour les </a:t>
            </a:r>
            <a:r>
              <a:rPr lang="fr-FR" dirty="0" err="1" smtClean="0"/>
              <a:t>beans</a:t>
            </a:r>
            <a:r>
              <a:rPr lang="fr-FR" dirty="0" smtClean="0"/>
              <a:t> qui le déclarent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15616" y="2780928"/>
            <a:ext cx="3288080" cy="132343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RequestScoped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Stereotype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@Target(TYPE)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Action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7457" name="Rectangle 1"/>
          <p:cNvSpPr>
            <a:spLocks noChangeArrowheads="1"/>
          </p:cNvSpPr>
          <p:nvPr/>
        </p:nvSpPr>
        <p:spPr bwMode="auto">
          <a:xfrm>
            <a:off x="323528" y="5013176"/>
            <a:ext cx="3549370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@Action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LoginAction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3528" y="5877272"/>
            <a:ext cx="5421677" cy="5847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Dependent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@Action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class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DependentScopedLoginAction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 ... 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923928" y="5373216"/>
            <a:ext cx="164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Portée Requête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868144" y="6237312"/>
            <a:ext cx="1909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Portée </a:t>
            </a:r>
            <a:r>
              <a:rPr lang="fr-FR" dirty="0" err="1" smtClean="0"/>
              <a:t>Dependent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149</a:t>
            </a:fld>
            <a:endParaRPr lang="fr-FR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Intercepteurs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Et si on a toute une catégorie de </a:t>
            </a:r>
            <a:r>
              <a:rPr lang="fr-FR" dirty="0" err="1" smtClean="0"/>
              <a:t>beans</a:t>
            </a:r>
            <a:r>
              <a:rPr lang="fr-FR" dirty="0" smtClean="0"/>
              <a:t> qui ont les mêmes Intercepteurs ?</a:t>
            </a:r>
          </a:p>
          <a:p>
            <a:pPr lvl="1"/>
            <a:r>
              <a:rPr lang="fr-FR" dirty="0" smtClean="0"/>
              <a:t>utiliser un Stéréotype !</a:t>
            </a:r>
          </a:p>
          <a:p>
            <a:endParaRPr lang="fr-FR" dirty="0"/>
          </a:p>
        </p:txBody>
      </p:sp>
      <p:sp>
        <p:nvSpPr>
          <p:cNvPr id="149505" name="Rectangle 1"/>
          <p:cNvSpPr>
            <a:spLocks noChangeArrowheads="1"/>
          </p:cNvSpPr>
          <p:nvPr/>
        </p:nvSpPr>
        <p:spPr bwMode="auto">
          <a:xfrm>
            <a:off x="870001" y="3933056"/>
            <a:ext cx="4078361" cy="1815882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RequestScoped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requiresNew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true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@Secure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Stereotype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@Target(TYPE)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Action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7" name="Connecteur droit avec flèche 6"/>
          <p:cNvCxnSpPr>
            <a:stCxn id="10" idx="1"/>
          </p:cNvCxnSpPr>
          <p:nvPr/>
        </p:nvCxnSpPr>
        <p:spPr>
          <a:xfrm flipH="1" flipV="1">
            <a:off x="4788024" y="4365104"/>
            <a:ext cx="1224136" cy="4065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stCxn id="10" idx="1"/>
          </p:cNvCxnSpPr>
          <p:nvPr/>
        </p:nvCxnSpPr>
        <p:spPr>
          <a:xfrm flipH="1">
            <a:off x="1968285" y="4405754"/>
            <a:ext cx="4043875" cy="22049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012160" y="4221088"/>
            <a:ext cx="247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nos </a:t>
            </a:r>
            <a:r>
              <a:rPr lang="fr-FR" dirty="0" err="1" smtClean="0"/>
              <a:t>interceptor</a:t>
            </a:r>
            <a:r>
              <a:rPr lang="fr-FR" dirty="0" smtClean="0"/>
              <a:t> </a:t>
            </a:r>
            <a:r>
              <a:rPr lang="fr-FR" dirty="0" err="1" smtClean="0"/>
              <a:t>bindings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150</a:t>
            </a:fld>
            <a:endParaRPr lang="fr-FR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Nom EL par défaut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Et si on a toute une catégorie de </a:t>
            </a:r>
            <a:r>
              <a:rPr lang="fr-FR" dirty="0" err="1" smtClean="0"/>
              <a:t>beans</a:t>
            </a:r>
            <a:r>
              <a:rPr lang="fr-FR" dirty="0" smtClean="0"/>
              <a:t> qui doivent avoir un nom EL ?</a:t>
            </a:r>
          </a:p>
          <a:p>
            <a:pPr lvl="1"/>
            <a:r>
              <a:rPr lang="fr-FR" dirty="0" smtClean="0"/>
              <a:t>utiliser un Stéréotype !</a:t>
            </a:r>
          </a:p>
          <a:p>
            <a:pPr lvl="1"/>
            <a:r>
              <a:rPr lang="fr-FR" dirty="0" smtClean="0"/>
              <a:t>ce sera un nom EL par défaut</a:t>
            </a:r>
            <a:endParaRPr lang="fr-FR" dirty="0"/>
          </a:p>
        </p:txBody>
      </p:sp>
      <p:sp>
        <p:nvSpPr>
          <p:cNvPr id="149505" name="Rectangle 1"/>
          <p:cNvSpPr>
            <a:spLocks noChangeArrowheads="1"/>
          </p:cNvSpPr>
          <p:nvPr/>
        </p:nvSpPr>
        <p:spPr bwMode="auto">
          <a:xfrm>
            <a:off x="971600" y="3933056"/>
            <a:ext cx="3875163" cy="2062103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RequestScoped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Transactional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requiresNew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=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cs typeface="Arial" pitchFamily="34" charset="0"/>
              </a:rPr>
              <a:t>true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@Secure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600" b="1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@</a:t>
            </a:r>
            <a:r>
              <a:rPr lang="fr-FR" sz="1600" b="1" dirty="0" err="1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Named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Stereotype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@Target(TYPE)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Action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151</a:t>
            </a:fld>
            <a:endParaRPr lang="fr-FR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Alternatives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Et si on a toute une catégorie de </a:t>
            </a:r>
            <a:r>
              <a:rPr lang="fr-FR" dirty="0" err="1" smtClean="0"/>
              <a:t>beans</a:t>
            </a:r>
            <a:r>
              <a:rPr lang="fr-FR" dirty="0" smtClean="0"/>
              <a:t> alternatifs à activer ?</a:t>
            </a:r>
          </a:p>
          <a:p>
            <a:pPr lvl="1"/>
            <a:r>
              <a:rPr lang="fr-FR" dirty="0" smtClean="0"/>
              <a:t>Tous les activer un par un dans le fichier de déploiement META-INF/beans.xml ?</a:t>
            </a:r>
          </a:p>
          <a:p>
            <a:pPr lvl="1"/>
            <a:r>
              <a:rPr lang="fr-FR" dirty="0" smtClean="0"/>
              <a:t>NON: utiliser un stéréotype !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87624" y="4581128"/>
            <a:ext cx="4406784" cy="1323439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333333"/>
                </a:solidFill>
                <a:latin typeface="Verdana" pitchFamily="34" charset="0"/>
                <a:cs typeface="Arial" pitchFamily="34" charset="0"/>
              </a:rPr>
              <a:t>@Alternative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Stereotype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@Target(TYPE)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AlternativeAction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152</a:t>
            </a:fld>
            <a:endParaRPr lang="fr-FR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stéréotype Model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567333"/>
            <a:ext cx="8229600" cy="4525963"/>
          </a:xfrm>
        </p:spPr>
        <p:txBody>
          <a:bodyPr/>
          <a:lstStyle/>
          <a:p>
            <a:r>
              <a:rPr lang="fr-FR" dirty="0" smtClean="0"/>
              <a:t>CDI définit un stéréotype standard, @Model, à utiliser dans les applications Web...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1"/>
            <a:r>
              <a:rPr lang="fr-FR" dirty="0" smtClean="0"/>
              <a:t>... à la place d’un JSF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150529" name="Rectangle 1"/>
          <p:cNvSpPr>
            <a:spLocks noChangeArrowheads="1"/>
          </p:cNvSpPr>
          <p:nvPr/>
        </p:nvSpPr>
        <p:spPr bwMode="auto">
          <a:xfrm>
            <a:off x="1043608" y="2636912"/>
            <a:ext cx="3252814" cy="156966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Named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RequestScoped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Stereotype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@Target({TYPE, METHOD})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Retention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(RUNTIME)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</a:b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public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@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7F1B55"/>
                </a:solidFill>
                <a:effectLst/>
                <a:latin typeface="Verdana" pitchFamily="34" charset="0"/>
                <a:cs typeface="Arial" pitchFamily="34" charset="0"/>
              </a:rPr>
              <a:t>interface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 Model {}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153</a:t>
            </a:fld>
            <a:endParaRPr lang="fr-FR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10- Amélioration de Java EE avec CDI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Injection de dépendance dans Java EE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ça existe, mais très souvent utilise des chaînes de caractères</a:t>
            </a:r>
          </a:p>
          <a:p>
            <a:r>
              <a:rPr lang="fr-FR" dirty="0" smtClean="0"/>
              <a:t>On peut utiliser CDI pour définir des ressources proprement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155</a:t>
            </a:fld>
            <a:endParaRPr lang="fr-FR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Définir une ressource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 ressource est un objet disponible dans l’environnement Java EE</a:t>
            </a:r>
          </a:p>
          <a:p>
            <a:pPr lvl="1"/>
            <a:r>
              <a:rPr lang="fr-FR" dirty="0" smtClean="0"/>
              <a:t>JDBC </a:t>
            </a:r>
            <a:r>
              <a:rPr lang="fr-FR" dirty="0" err="1" smtClean="0"/>
              <a:t>Datasource</a:t>
            </a:r>
            <a:r>
              <a:rPr lang="fr-FR" dirty="0" smtClean="0"/>
              <a:t>, JMS Queues, </a:t>
            </a:r>
            <a:r>
              <a:rPr lang="fr-FR" dirty="0" err="1" smtClean="0"/>
              <a:t>Topics</a:t>
            </a:r>
            <a:r>
              <a:rPr lang="fr-FR" dirty="0" smtClean="0"/>
              <a:t> and </a:t>
            </a:r>
            <a:r>
              <a:rPr lang="fr-FR" dirty="0" err="1" smtClean="0"/>
              <a:t>ConnectionFactorys</a:t>
            </a:r>
            <a:r>
              <a:rPr lang="fr-FR" dirty="0" smtClean="0"/>
              <a:t>, </a:t>
            </a:r>
            <a:r>
              <a:rPr lang="fr-FR" dirty="0" err="1" smtClean="0"/>
              <a:t>JavaMail</a:t>
            </a:r>
            <a:r>
              <a:rPr lang="fr-FR" dirty="0" smtClean="0"/>
              <a:t> Sessions et autres ressources transactionnelles,</a:t>
            </a:r>
          </a:p>
          <a:p>
            <a:pPr lvl="1"/>
            <a:r>
              <a:rPr lang="fr-FR" dirty="0" smtClean="0"/>
              <a:t>JPA </a:t>
            </a:r>
            <a:r>
              <a:rPr lang="fr-FR" dirty="0" err="1" smtClean="0"/>
              <a:t>EntityManagers</a:t>
            </a:r>
            <a:r>
              <a:rPr lang="fr-FR" dirty="0" smtClean="0"/>
              <a:t> et </a:t>
            </a:r>
            <a:r>
              <a:rPr lang="fr-FR" dirty="0" err="1" smtClean="0"/>
              <a:t>EntityManagerFactorys</a:t>
            </a:r>
            <a:r>
              <a:rPr lang="fr-FR" dirty="0" smtClean="0"/>
              <a:t>,</a:t>
            </a:r>
          </a:p>
          <a:p>
            <a:pPr lvl="1"/>
            <a:r>
              <a:rPr lang="fr-FR" dirty="0" err="1" smtClean="0"/>
              <a:t>remote</a:t>
            </a:r>
            <a:r>
              <a:rPr lang="fr-FR" dirty="0" smtClean="0"/>
              <a:t> </a:t>
            </a:r>
            <a:r>
              <a:rPr lang="fr-FR" dirty="0" err="1" smtClean="0"/>
              <a:t>EJBs</a:t>
            </a:r>
            <a:r>
              <a:rPr lang="fr-FR" dirty="0" smtClean="0"/>
              <a:t>, et</a:t>
            </a:r>
          </a:p>
          <a:p>
            <a:pPr lvl="1"/>
            <a:r>
              <a:rPr lang="fr-FR" dirty="0" smtClean="0"/>
              <a:t>services web</a:t>
            </a:r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156</a:t>
            </a:fld>
            <a:endParaRPr lang="fr-FR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producteur de ressources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Ressource= données JEE + données CDI</a:t>
            </a:r>
            <a:endParaRPr lang="fr-FR" dirty="0"/>
          </a:p>
        </p:txBody>
      </p:sp>
      <p:sp>
        <p:nvSpPr>
          <p:cNvPr id="152577" name="Rectangle 1"/>
          <p:cNvSpPr>
            <a:spLocks noChangeArrowheads="1"/>
          </p:cNvSpPr>
          <p:nvPr/>
        </p:nvSpPr>
        <p:spPr bwMode="auto">
          <a:xfrm>
            <a:off x="323528" y="1988840"/>
            <a:ext cx="8332730" cy="353943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Produces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WebServiceRef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lookup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java:app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/service/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Catalog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2A00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Catalog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catalog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Produces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@Resource(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lookup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fr-FR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java:global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fr-FR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env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fr-FR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jdbc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fr-FR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CustomerDatasource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 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Datasource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Produces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PersistenceContext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unitName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fr-FR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EntityManager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customerDatabasePersistenceContext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Produces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PersistenceUnit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unitName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fr-FR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 </a:t>
            </a:r>
            <a: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fr-F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EntityManagerFactory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customerDatabasePersistenceUnit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@Produces @EJB(</a:t>
            </a:r>
            <a:r>
              <a:rPr lang="en-US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ejbLink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"../</a:t>
            </a:r>
            <a:r>
              <a:rPr lang="en-US" sz="1600" dirty="0" err="1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their.jar#PaymentService</a:t>
            </a:r>
            <a:r>
              <a:rPr lang="en-US" sz="1600" dirty="0" smtClean="0">
                <a:solidFill>
                  <a:srgbClr val="2A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 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PaymentService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en-US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paymentService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157</a:t>
            </a:fld>
            <a:endParaRPr lang="fr-FR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ainsi...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</a:t>
            </a:r>
            <a:r>
              <a:rPr lang="fr-FR" dirty="0" err="1" smtClean="0"/>
              <a:t>ResourcesProducer</a:t>
            </a:r>
            <a:r>
              <a:rPr lang="fr-FR" dirty="0" smtClean="0"/>
              <a:t> avec la liste des ressources pour le </a:t>
            </a:r>
            <a:r>
              <a:rPr lang="fr-FR" dirty="0" err="1" smtClean="0"/>
              <a:t>deploiement</a:t>
            </a:r>
            <a:r>
              <a:rPr lang="fr-FR" dirty="0" smtClean="0"/>
              <a:t> normal</a:t>
            </a:r>
          </a:p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</a:t>
            </a:r>
            <a:r>
              <a:rPr lang="fr-FR" dirty="0" err="1" smtClean="0"/>
              <a:t>ResourcesProducer</a:t>
            </a:r>
            <a:r>
              <a:rPr lang="fr-FR" dirty="0" smtClean="0"/>
              <a:t> annoté @Alternative avec la liste des ressources pour le </a:t>
            </a:r>
            <a:r>
              <a:rPr lang="fr-FR" dirty="0" err="1" smtClean="0"/>
              <a:t>deploiement</a:t>
            </a:r>
            <a:r>
              <a:rPr lang="fr-FR" dirty="0" smtClean="0"/>
              <a:t> de test1</a:t>
            </a:r>
          </a:p>
          <a:p>
            <a:r>
              <a:rPr lang="fr-FR" dirty="0" smtClean="0"/>
              <a:t>Un </a:t>
            </a:r>
            <a:r>
              <a:rPr lang="fr-FR" dirty="0" err="1" smtClean="0"/>
              <a:t>bean</a:t>
            </a:r>
            <a:r>
              <a:rPr lang="fr-FR" dirty="0" smtClean="0"/>
              <a:t> </a:t>
            </a:r>
            <a:r>
              <a:rPr lang="fr-FR" dirty="0" err="1" smtClean="0"/>
              <a:t>ResourcesProducer</a:t>
            </a:r>
            <a:r>
              <a:rPr lang="fr-FR" dirty="0" smtClean="0"/>
              <a:t> annoté @Alternative avec la liste des ressources pour le </a:t>
            </a:r>
            <a:r>
              <a:rPr lang="fr-FR" dirty="0" err="1" smtClean="0"/>
              <a:t>deploiement</a:t>
            </a:r>
            <a:r>
              <a:rPr lang="fr-FR" dirty="0" smtClean="0"/>
              <a:t> de test2</a:t>
            </a:r>
          </a:p>
          <a:p>
            <a:r>
              <a:rPr lang="fr-FR" dirty="0" smtClean="0"/>
              <a:t>...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158</a:t>
            </a:fld>
            <a:endParaRPr lang="fr-FR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Enfin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On peut utiliser les ressources avec @</a:t>
            </a:r>
            <a:r>
              <a:rPr lang="fr-FR" dirty="0" err="1" smtClean="0"/>
              <a:t>Inject</a:t>
            </a:r>
            <a:endParaRPr lang="fr-FR" dirty="0" smtClean="0"/>
          </a:p>
          <a:p>
            <a:pPr lvl="1"/>
            <a:r>
              <a:rPr lang="fr-FR" dirty="0" smtClean="0"/>
              <a:t>plus propre, moins de code à changer si besoin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2" y="2420888"/>
            <a:ext cx="9206366" cy="2308324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Inject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Catalog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catalog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Inject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Datasource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Inject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EntityManager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customerDatabasePersistenceContext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Inject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@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EntityManagerFactory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fr-FR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customerDatabasePersistenceUnit</a:t>
            </a:r>
            <a:r>
              <a:rPr lang="fr-FR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@Inject </a:t>
            </a:r>
            <a:r>
              <a:rPr lang="en-US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PaymentService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en-US" sz="1600" dirty="0" err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paymentService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06C0-0923-4EA8-9250-D457F1EB9BD2}" type="slidenum">
              <a:rPr lang="fr-FR" smtClean="0"/>
              <a:pPr/>
              <a:t>159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Context</a:t>
            </a:r>
            <a:r>
              <a:rPr lang="fr-FR" dirty="0" smtClean="0"/>
              <a:t> and </a:t>
            </a:r>
            <a:r>
              <a:rPr lang="fr-FR" dirty="0" err="1" smtClean="0"/>
              <a:t>Dependency</a:t>
            </a:r>
            <a:r>
              <a:rPr lang="fr-FR" dirty="0" smtClean="0"/>
              <a:t> Injection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r-FR" dirty="0" smtClean="0"/>
              <a:t>Maxime Lefrançois (</a:t>
            </a:r>
            <a:r>
              <a:rPr lang="fr-FR" dirty="0" smtClean="0">
                <a:hlinkClick r:id="rId2"/>
              </a:rPr>
              <a:t>maxime.lefrancois@inria.fr</a:t>
            </a:r>
            <a:r>
              <a:rPr lang="fr-FR" dirty="0" smtClean="0"/>
              <a:t>),</a:t>
            </a:r>
            <a:br>
              <a:rPr lang="fr-FR" dirty="0" smtClean="0"/>
            </a:br>
            <a:r>
              <a:rPr lang="fr-FR" dirty="0" smtClean="0"/>
              <a:t> M2 MIAGE Casablanca 2012-2013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1398</TotalTime>
  <Words>4423</Words>
  <Application>Microsoft Office PowerPoint</Application>
  <PresentationFormat>Affichage à l'écran (4:3)</PresentationFormat>
  <Paragraphs>1140</Paragraphs>
  <Slides>160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160</vt:i4>
      </vt:variant>
    </vt:vector>
  </HeadingPairs>
  <TitlesOfParts>
    <vt:vector size="161" baseType="lpstr">
      <vt:lpstr>Origine</vt:lpstr>
      <vt:lpstr>Context and Dependency Injection</vt:lpstr>
      <vt:lpstr>Introduction</vt:lpstr>
      <vt:lpstr>Questions rébarbatives</vt:lpstr>
      <vt:lpstr>Context and Dependency Injection = CDI (JSR-299)</vt:lpstr>
      <vt:lpstr>CDI</vt:lpstr>
      <vt:lpstr>CDI</vt:lpstr>
      <vt:lpstr>Beans – couplage faible</vt:lpstr>
      <vt:lpstr>Beans – couplage faible</vt:lpstr>
      <vt:lpstr>Beans – couplage faible</vt:lpstr>
      <vt:lpstr>Beans – couplage faible</vt:lpstr>
      <vt:lpstr>Beans – couplage faible</vt:lpstr>
      <vt:lpstr>Beans – typage fort</vt:lpstr>
      <vt:lpstr>Beans – typage fort</vt:lpstr>
      <vt:lpstr>Notion de Bean</vt:lpstr>
      <vt:lpstr>Notion de Bean</vt:lpstr>
      <vt:lpstr>Diapositive 16</vt:lpstr>
      <vt:lpstr>Notion de Bean</vt:lpstr>
      <vt:lpstr>Notion de Bean</vt:lpstr>
      <vt:lpstr>Un exemple d’injection</vt:lpstr>
      <vt:lpstr>Un exemple d’injection</vt:lpstr>
      <vt:lpstr>Un exemple d’injection</vt:lpstr>
      <vt:lpstr>Un exemple d’injection</vt:lpstr>
      <vt:lpstr>Un exemple d’injection</vt:lpstr>
      <vt:lpstr>Utiliser CDI</vt:lpstr>
      <vt:lpstr>Dans un projet JEE 6 </vt:lpstr>
      <vt:lpstr>Projet Java SE avec CDI</vt:lpstr>
      <vt:lpstr>Projet Java SE avec CDI</vt:lpstr>
      <vt:lpstr>²</vt:lpstr>
      <vt:lpstr>Introduction à CDI</vt:lpstr>
      <vt:lpstr>Anatomie d’un Bean</vt:lpstr>
      <vt:lpstr>Type, qualifieur et injection de dépendance</vt:lpstr>
      <vt:lpstr>Type, qualifieur et injection de dépendance</vt:lpstr>
      <vt:lpstr>Type, qualifieur et injection de dépendance</vt:lpstr>
      <vt:lpstr>Type, qualifieur et injection de dépendance</vt:lpstr>
      <vt:lpstr>Type, qualifieur et injection de dépendance</vt:lpstr>
      <vt:lpstr>Diapositive 36</vt:lpstr>
      <vt:lpstr>Contexte (scope)</vt:lpstr>
      <vt:lpstr>Contexte (scope)</vt:lpstr>
      <vt:lpstr>Nom EL (EL= Expression Language)</vt:lpstr>
      <vt:lpstr>Nom EL (EL= Expression Language)</vt:lpstr>
      <vt:lpstr>Nom EL (EL= Expression Language)</vt:lpstr>
      <vt:lpstr>Alternatives</vt:lpstr>
      <vt:lpstr>Intercepteurs</vt:lpstr>
      <vt:lpstr>Intercepteurs</vt:lpstr>
      <vt:lpstr>Intercepteurs</vt:lpstr>
      <vt:lpstr>Quelles classes sont des beans ?</vt:lpstr>
      <vt:lpstr>Les Managed Beans</vt:lpstr>
      <vt:lpstr>Les Managed Beans</vt:lpstr>
      <vt:lpstr>Les Managed Beans</vt:lpstr>
      <vt:lpstr>Les Session Beans</vt:lpstr>
      <vt:lpstr>Session Bean ou Managed Bean ?</vt:lpstr>
      <vt:lpstr>Session Bean ou Managed Bean ?</vt:lpstr>
      <vt:lpstr>Producer Methods</vt:lpstr>
      <vt:lpstr>Producer Methods</vt:lpstr>
      <vt:lpstr>Producer Methods</vt:lpstr>
      <vt:lpstr>Producer Methods</vt:lpstr>
      <vt:lpstr>Producer Methods</vt:lpstr>
      <vt:lpstr>Producer Methods</vt:lpstr>
      <vt:lpstr>Producer Methods</vt:lpstr>
      <vt:lpstr>Producer Fields</vt:lpstr>
      <vt:lpstr>Diapositive 61</vt:lpstr>
      <vt:lpstr>Injection</vt:lpstr>
      <vt:lpstr>Points d’injection d’un bean</vt:lpstr>
      <vt:lpstr>Points d’injection d’un bean</vt:lpstr>
      <vt:lpstr>Points d’injection d’un bean</vt:lpstr>
      <vt:lpstr>Points d’injection d’un bean</vt:lpstr>
      <vt:lpstr>Points d’injection d’un bean</vt:lpstr>
      <vt:lpstr>Points d’injection d’un bean</vt:lpstr>
      <vt:lpstr>Qu’est-ce qui est injecté ?</vt:lpstr>
      <vt:lpstr>Qu’est-ce qui est injecté ?</vt:lpstr>
      <vt:lpstr>Qualifieurs</vt:lpstr>
      <vt:lpstr>Qualifieurs</vt:lpstr>
      <vt:lpstr>Qualifieurs</vt:lpstr>
      <vt:lpstr>Qualifieur @Default</vt:lpstr>
      <vt:lpstr>Qualifieur @Any</vt:lpstr>
      <vt:lpstr>Qualifieur avec membre</vt:lpstr>
      <vt:lpstr>Diapositive 77</vt:lpstr>
      <vt:lpstr>Qualifieur avec membre annotation @Nonbinding</vt:lpstr>
      <vt:lpstr>Plusieurs qualifieurs</vt:lpstr>
      <vt:lpstr>Alternatives</vt:lpstr>
      <vt:lpstr>²</vt:lpstr>
      <vt:lpstr>²</vt:lpstr>
      <vt:lpstr>Programmatic lookup</vt:lpstr>
      <vt:lpstr>Programmatic lookup</vt:lpstr>
      <vt:lpstr>Programmatic lookup</vt:lpstr>
      <vt:lpstr>L’objet InjectionPoint</vt:lpstr>
      <vt:lpstr>L’objet InjectionPoint</vt:lpstr>
      <vt:lpstr>L’objet InjectionPoint</vt:lpstr>
      <vt:lpstr>L’objet InjectionPoint</vt:lpstr>
      <vt:lpstr>L’objet InjectionPoint</vt:lpstr>
      <vt:lpstr>Diapositive 91</vt:lpstr>
      <vt:lpstr>4- Portées et Contextes</vt:lpstr>
      <vt:lpstr>Portée</vt:lpstr>
      <vt:lpstr>Portée</vt:lpstr>
      <vt:lpstr>Portée</vt:lpstr>
      <vt:lpstr>Portée</vt:lpstr>
      <vt:lpstr>Le contexte Conversation</vt:lpstr>
      <vt:lpstr>Le contexte Conversation</vt:lpstr>
      <vt:lpstr>Le contexte Conversation</vt:lpstr>
      <vt:lpstr>Le pseudo-contexte Singleton</vt:lpstr>
      <vt:lpstr>Le pseudo-contexte Dependent</vt:lpstr>
      <vt:lpstr>Le qualifieur @New</vt:lpstr>
      <vt:lpstr>Diapositive 103</vt:lpstr>
      <vt:lpstr>5- Producer methods et attributes</vt:lpstr>
      <vt:lpstr>Objectif des Producer Methods</vt:lpstr>
      <vt:lpstr>Objectif des Producer Methods</vt:lpstr>
      <vt:lpstr>Objectif des Producer Attributes</vt:lpstr>
      <vt:lpstr>Portée de l’objet produit</vt:lpstr>
      <vt:lpstr>Injection dans une Producer Methods</vt:lpstr>
      <vt:lpstr>Utilisation de @New</vt:lpstr>
      <vt:lpstr>Utilisation de @Disposes</vt:lpstr>
      <vt:lpstr>6- Intercepteurs</vt:lpstr>
      <vt:lpstr>Intercepteurs</vt:lpstr>
      <vt:lpstr>Intercepteurs</vt:lpstr>
      <vt:lpstr>Intercepteurs</vt:lpstr>
      <vt:lpstr>API de InvocationContext</vt:lpstr>
      <vt:lpstr>Binding d’intercepteur</vt:lpstr>
      <vt:lpstr>Implémentation de l’intercepteur</vt:lpstr>
      <vt:lpstr>Activation des intercepteurs</vt:lpstr>
      <vt:lpstr>Bindings d’Intercepteurs avec membre</vt:lpstr>
      <vt:lpstr>Plusieurs intercepteurs bindings</vt:lpstr>
      <vt:lpstr>Diapositive 122</vt:lpstr>
      <vt:lpstr>7- Décorateurs</vt:lpstr>
      <vt:lpstr>Intercepteurs vs. Décorateurs</vt:lpstr>
      <vt:lpstr>Intercepteurs vs. Décorateurs</vt:lpstr>
      <vt:lpstr>Décorateurs</vt:lpstr>
      <vt:lpstr>Décorateurs</vt:lpstr>
      <vt:lpstr>Décorateurs</vt:lpstr>
      <vt:lpstr>Objet délégué @Delegate</vt:lpstr>
      <vt:lpstr>Objet délégué</vt:lpstr>
      <vt:lpstr>Binding</vt:lpstr>
      <vt:lpstr>Activation des décorateurs</vt:lpstr>
      <vt:lpstr>Diapositive 133</vt:lpstr>
      <vt:lpstr>8- Evènements</vt:lpstr>
      <vt:lpstr>Rappel: le patron de conception classique observateur/observable</vt:lpstr>
      <vt:lpstr>Evènements dans CDI</vt:lpstr>
      <vt:lpstr>CDI vs. observateur/observable</vt:lpstr>
      <vt:lpstr>Objet évènement</vt:lpstr>
      <vt:lpstr>Observateur</vt:lpstr>
      <vt:lpstr>Producteurs d’évènements</vt:lpstr>
      <vt:lpstr>Producteurs d’évènements</vt:lpstr>
      <vt:lpstr>Méthode observateur conditionnelle</vt:lpstr>
      <vt:lpstr>Qualifieur d’évènement avec membre</vt:lpstr>
      <vt:lpstr>Qualifieur d’évènement avec membre</vt:lpstr>
      <vt:lpstr>Observateurs transactionnels</vt:lpstr>
      <vt:lpstr>Diapositive 146</vt:lpstr>
      <vt:lpstr>9- Stéréotypes</vt:lpstr>
      <vt:lpstr>Stéréotypes</vt:lpstr>
      <vt:lpstr>Portée par défaut</vt:lpstr>
      <vt:lpstr>Intercepteurs</vt:lpstr>
      <vt:lpstr>Nom EL par défaut</vt:lpstr>
      <vt:lpstr>Alternatives</vt:lpstr>
      <vt:lpstr>Le stéréotype Model</vt:lpstr>
      <vt:lpstr>10- Amélioration de Java EE avec CDI</vt:lpstr>
      <vt:lpstr>Injection de dépendance dans Java EE</vt:lpstr>
      <vt:lpstr>Définir une ressource</vt:lpstr>
      <vt:lpstr>Un bean producteur de ressources</vt:lpstr>
      <vt:lpstr>Et ainsi...</vt:lpstr>
      <vt:lpstr>Enfin</vt:lpstr>
      <vt:lpstr>Context and Dependency Injection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mlefranc</dc:creator>
  <cp:lastModifiedBy>Maxime Lefrançois</cp:lastModifiedBy>
  <cp:revision>181</cp:revision>
  <dcterms:created xsi:type="dcterms:W3CDTF">2013-01-07T08:57:58Z</dcterms:created>
  <dcterms:modified xsi:type="dcterms:W3CDTF">2013-01-14T02:21:00Z</dcterms:modified>
</cp:coreProperties>
</file>