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31"/>
  </p:notesMasterIdLst>
  <p:handoutMasterIdLst>
    <p:handoutMasterId r:id="rId32"/>
  </p:handoutMasterIdLst>
  <p:sldIdLst>
    <p:sldId id="882" r:id="rId2"/>
    <p:sldId id="1408" r:id="rId3"/>
    <p:sldId id="1409" r:id="rId4"/>
    <p:sldId id="1410" r:id="rId5"/>
    <p:sldId id="1411" r:id="rId6"/>
    <p:sldId id="1412" r:id="rId7"/>
    <p:sldId id="1413" r:id="rId8"/>
    <p:sldId id="1414" r:id="rId9"/>
    <p:sldId id="1415" r:id="rId10"/>
    <p:sldId id="1416" r:id="rId11"/>
    <p:sldId id="1417" r:id="rId12"/>
    <p:sldId id="1418" r:id="rId13"/>
    <p:sldId id="1419" r:id="rId14"/>
    <p:sldId id="1420" r:id="rId15"/>
    <p:sldId id="1421" r:id="rId16"/>
    <p:sldId id="1422" r:id="rId17"/>
    <p:sldId id="1423" r:id="rId18"/>
    <p:sldId id="1424" r:id="rId19"/>
    <p:sldId id="1425" r:id="rId20"/>
    <p:sldId id="1426" r:id="rId21"/>
    <p:sldId id="1427" r:id="rId22"/>
    <p:sldId id="1428" r:id="rId23"/>
    <p:sldId id="1429" r:id="rId24"/>
    <p:sldId id="1430" r:id="rId25"/>
    <p:sldId id="1431" r:id="rId26"/>
    <p:sldId id="1434" r:id="rId27"/>
    <p:sldId id="1435" r:id="rId28"/>
    <p:sldId id="1432" r:id="rId29"/>
    <p:sldId id="1433" r:id="rId30"/>
  </p:sldIdLst>
  <p:sldSz cx="9144000" cy="6858000" type="screen4x3"/>
  <p:notesSz cx="6645275" cy="9777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E4D56A"/>
    <a:srgbClr val="4D4D4D"/>
    <a:srgbClr val="5F5F5F"/>
    <a:srgbClr val="99FFCC"/>
    <a:srgbClr val="00FF00"/>
    <a:srgbClr val="BC4242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4686" autoAdjust="0"/>
  </p:normalViewPr>
  <p:slideViewPr>
    <p:cSldViewPr>
      <p:cViewPr varScale="1">
        <p:scale>
          <a:sx n="84" d="100"/>
          <a:sy n="84" d="100"/>
        </p:scale>
        <p:origin x="-1392" y="-67"/>
      </p:cViewPr>
      <p:guideLst>
        <p:guide orient="horz" pos="720"/>
        <p:guide pos="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004" y="-102"/>
      </p:cViewPr>
      <p:guideLst>
        <p:guide orient="horz" pos="3080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r>
              <a:rPr lang="en-US"/>
              <a:t>Cours EJB/J2EE</a:t>
            </a:r>
          </a:p>
          <a:p>
            <a:pPr>
              <a:defRPr/>
            </a:pPr>
            <a:r>
              <a:rPr lang="en-US"/>
              <a:t>Copyright Michel Buffa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19A408BC-5A34-4995-BC96-572F72841017}" type="datetime1">
              <a:rPr lang="fr-FR"/>
              <a:pPr>
                <a:defRPr/>
              </a:pPr>
              <a:t>23/02/2012</a:t>
            </a:fld>
            <a:endParaRPr 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33800" y="9296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08CFB2F-83CF-4766-A62C-3C8A717F5B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1053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84265D96-BAF3-4DDF-9497-C581F8762327}" type="datetime1">
              <a:rPr lang="fr-FR"/>
              <a:pPr>
                <a:defRPr/>
              </a:pPr>
              <a:t>23/02/2012</a:t>
            </a:fld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00931D80-0417-474E-B769-FC70DB5A2AA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35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 bwMode="grayWhite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819400"/>
            <a:ext cx="6858000" cy="533400"/>
          </a:xfrm>
        </p:spPr>
        <p:txBody>
          <a:bodyPr anchor="b"/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898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200400"/>
            <a:ext cx="6858000" cy="457200"/>
          </a:xfrm>
        </p:spPr>
        <p:txBody>
          <a:bodyPr/>
          <a:lstStyle>
            <a:lvl1pPr marL="0" indent="0">
              <a:lnSpc>
                <a:spcPct val="110000"/>
              </a:lnSpc>
              <a:buFont typeface="Wingdings" pitchFamily="2" charset="2"/>
              <a:buNone/>
              <a:defRPr sz="24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625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1650" y="177800"/>
            <a:ext cx="2114550" cy="5994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8000" y="177800"/>
            <a:ext cx="6191250" cy="5994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77800"/>
            <a:ext cx="8458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rgbClr val="00558C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3B2D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–"/>
        <a:defRPr sz="2000">
          <a:solidFill>
            <a:srgbClr val="77777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uffa@unice.f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:8080/AppliWeb_JSP/index.jsp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3424246"/>
            <a:ext cx="6858000" cy="533400"/>
          </a:xfrm>
        </p:spPr>
        <p:txBody>
          <a:bodyPr/>
          <a:lstStyle/>
          <a:p>
            <a:r>
              <a:rPr lang="fr-FR" dirty="0" smtClean="0"/>
              <a:t>JSP 2 Crash Course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186246"/>
            <a:ext cx="6858000" cy="457200"/>
          </a:xfrm>
        </p:spPr>
        <p:txBody>
          <a:bodyPr/>
          <a:lstStyle/>
          <a:p>
            <a:pPr algn="ctr"/>
            <a:r>
              <a:rPr lang="fr-FR" sz="1600" i="1" dirty="0" smtClean="0"/>
              <a:t>Michel </a:t>
            </a:r>
            <a:r>
              <a:rPr lang="fr-FR" sz="1600" i="1" dirty="0" err="1" smtClean="0"/>
              <a:t>Buffa</a:t>
            </a:r>
            <a:r>
              <a:rPr lang="fr-FR" sz="1600" i="1" dirty="0" smtClean="0"/>
              <a:t> (</a:t>
            </a:r>
            <a:r>
              <a:rPr lang="fr-FR" sz="1600" i="1" dirty="0" smtClean="0">
                <a:hlinkClick r:id="rId3"/>
              </a:rPr>
              <a:t>buffa@unice.fr</a:t>
            </a:r>
            <a:r>
              <a:rPr lang="fr-FR" sz="1600" i="1" dirty="0" smtClean="0"/>
              <a:t>), UNSA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196752"/>
            <a:ext cx="8001000" cy="4724400"/>
          </a:xfrm>
        </p:spPr>
        <p:txBody>
          <a:bodyPr/>
          <a:lstStyle/>
          <a:p>
            <a:r>
              <a:rPr lang="fr-FR" dirty="0" smtClean="0"/>
              <a:t>JSP = Java Server Pages, apparition peu après JSP dans les années 1995-1996</a:t>
            </a:r>
          </a:p>
          <a:p>
            <a:r>
              <a:rPr lang="fr-FR" dirty="0" smtClean="0"/>
              <a:t>Initialement : HTML + code Java entre des balises &lt;% et %&gt;</a:t>
            </a:r>
          </a:p>
          <a:p>
            <a:pPr lvl="1"/>
            <a:r>
              <a:rPr lang="fr-FR" dirty="0" smtClean="0"/>
              <a:t>BEUH ! A EVITER !!!!! On ne mélange pas les langages de balises !!!</a:t>
            </a:r>
          </a:p>
          <a:p>
            <a:r>
              <a:rPr lang="fr-FR" dirty="0" smtClean="0"/>
              <a:t>Ensuite : JSPX (version qui a introduit des balises à la XML)</a:t>
            </a:r>
          </a:p>
          <a:p>
            <a:pPr lvl="1"/>
            <a:r>
              <a:rPr lang="fr-FR" dirty="0" smtClean="0"/>
              <a:t>Toujours aussi verbeux….</a:t>
            </a:r>
          </a:p>
          <a:p>
            <a:pPr lvl="1"/>
            <a:r>
              <a:rPr lang="fr-FR" dirty="0" smtClean="0"/>
              <a:t>&lt;</a:t>
            </a:r>
            <a:r>
              <a:rPr lang="fr-FR" dirty="0" err="1" smtClean="0"/>
              <a:t>jsp:usebean</a:t>
            </a:r>
            <a:r>
              <a:rPr lang="fr-FR" dirty="0" smtClean="0"/>
              <a:t> class=…/&gt;</a:t>
            </a:r>
          </a:p>
          <a:p>
            <a:pPr lvl="1"/>
            <a:r>
              <a:rPr lang="fr-FR" dirty="0" smtClean="0"/>
              <a:t>&lt;</a:t>
            </a:r>
            <a:r>
              <a:rPr lang="fr-FR" dirty="0" err="1" smtClean="0"/>
              <a:t>jsp;getProperty</a:t>
            </a:r>
            <a:r>
              <a:rPr lang="fr-FR" dirty="0" smtClean="0"/>
              <a:t> </a:t>
            </a:r>
            <a:r>
              <a:rPr lang="fr-FR" dirty="0" err="1" smtClean="0"/>
              <a:t>name</a:t>
            </a:r>
            <a:r>
              <a:rPr lang="fr-FR" dirty="0" smtClean="0"/>
              <a:t>=…./&gt;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15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908720"/>
            <a:ext cx="8001000" cy="4724400"/>
          </a:xfrm>
        </p:spPr>
        <p:txBody>
          <a:bodyPr/>
          <a:lstStyle/>
          <a:p>
            <a:r>
              <a:rPr lang="fr-FR" dirty="0" smtClean="0"/>
              <a:t>Ensuite : introduction d’un langage de balises pour faire des if, </a:t>
            </a:r>
            <a:r>
              <a:rPr lang="fr-FR" dirty="0" err="1" smtClean="0"/>
              <a:t>then</a:t>
            </a:r>
            <a:r>
              <a:rPr lang="fr-FR" dirty="0" smtClean="0"/>
              <a:t>, </a:t>
            </a:r>
            <a:r>
              <a:rPr lang="fr-FR" dirty="0" err="1" smtClean="0"/>
              <a:t>else</a:t>
            </a:r>
            <a:r>
              <a:rPr lang="fr-FR" dirty="0" smtClean="0"/>
              <a:t>, for, </a:t>
            </a:r>
            <a:r>
              <a:rPr lang="fr-FR" dirty="0" err="1" smtClean="0"/>
              <a:t>switch</a:t>
            </a:r>
            <a:r>
              <a:rPr lang="fr-FR" dirty="0" smtClean="0"/>
              <a:t>, case etc.</a:t>
            </a:r>
          </a:p>
          <a:p>
            <a:r>
              <a:rPr lang="fr-FR" dirty="0" smtClean="0"/>
              <a:t>Aussi pour faire du </a:t>
            </a:r>
            <a:r>
              <a:rPr lang="fr-FR" dirty="0" err="1" smtClean="0"/>
              <a:t>templating</a:t>
            </a:r>
            <a:r>
              <a:rPr lang="fr-FR" dirty="0" smtClean="0"/>
              <a:t> (header, </a:t>
            </a:r>
            <a:r>
              <a:rPr lang="fr-FR" dirty="0" err="1" smtClean="0"/>
              <a:t>footer</a:t>
            </a:r>
            <a:r>
              <a:rPr lang="fr-FR" dirty="0" smtClean="0"/>
              <a:t>, etc.)</a:t>
            </a:r>
          </a:p>
          <a:p>
            <a:r>
              <a:rPr lang="fr-FR" dirty="0" smtClean="0"/>
              <a:t>Introduction aussi d’un langage permettant de manipuler des variables, notamment des variables de session ou de requête HTTP dans la page</a:t>
            </a:r>
            <a:endParaRPr lang="fr-FR" dirty="0"/>
          </a:p>
          <a:p>
            <a:r>
              <a:rPr lang="fr-FR" dirty="0" smtClean="0"/>
              <a:t>Les JSP font office dans ce « modèle » MVC de Vue alors que les Servlets sont les Contrôleurs HTTP</a:t>
            </a:r>
          </a:p>
        </p:txBody>
      </p:sp>
    </p:spTree>
    <p:extLst>
      <p:ext uri="{BB962C8B-B14F-4D97-AF65-F5344CB8AC3E}">
        <p14:creationId xmlns:p14="http://schemas.microsoft.com/office/powerpoint/2010/main" val="245477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Servlets, JSP et MVC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a donc :</a:t>
            </a:r>
          </a:p>
          <a:p>
            <a:pPr lvl="1"/>
            <a:r>
              <a:rPr lang="fr-FR" dirty="0" smtClean="0"/>
              <a:t>des pages HTML statiques,</a:t>
            </a:r>
          </a:p>
          <a:p>
            <a:pPr lvl="1"/>
            <a:r>
              <a:rPr lang="fr-FR" dirty="0" smtClean="0"/>
              <a:t>Des pages HTML dynamiques (des </a:t>
            </a:r>
            <a:r>
              <a:rPr lang="fr-FR" dirty="0" err="1" smtClean="0"/>
              <a:t>JSPs</a:t>
            </a:r>
            <a:r>
              <a:rPr lang="fr-FR" dirty="0" smtClean="0"/>
              <a:t>) qui peuvent afficher des résultats obtenus par des traitements serveur, faire des boucles, tests, etc.</a:t>
            </a:r>
          </a:p>
          <a:p>
            <a:pPr lvl="1"/>
            <a:r>
              <a:rPr lang="fr-FR" dirty="0" smtClean="0"/>
              <a:t>Des Servlets qui récupèrent des données de formulaire (issus des pages ci-dessus) et qui les traitent, calculent les résultats, les stockent quelque part (requête HTTP, session HTTP, contexte…) et redirigent vers une page JSP qui va les afficher.</a:t>
            </a:r>
          </a:p>
          <a:p>
            <a:pPr lvl="1"/>
            <a:r>
              <a:rPr lang="fr-FR" dirty="0" smtClean="0"/>
              <a:t>Par la suite, on verra comment séparer des Servlets les traitements métier, l’accès aux données…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598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Frameworks</a:t>
            </a:r>
            <a:r>
              <a:rPr lang="fr-FR" dirty="0" smtClean="0"/>
              <a:t> MVC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196752"/>
            <a:ext cx="8001000" cy="4724400"/>
          </a:xfrm>
        </p:spPr>
        <p:txBody>
          <a:bodyPr/>
          <a:lstStyle/>
          <a:p>
            <a:r>
              <a:rPr lang="fr-FR" dirty="0" smtClean="0"/>
              <a:t>On ne parle pas ici de Framework MVC « de haut niveau » comme JSF2, </a:t>
            </a:r>
            <a:r>
              <a:rPr lang="fr-FR" dirty="0" err="1" smtClean="0"/>
              <a:t>Spring</a:t>
            </a:r>
            <a:r>
              <a:rPr lang="fr-FR" dirty="0" smtClean="0"/>
              <a:t>, </a:t>
            </a:r>
            <a:r>
              <a:rPr lang="fr-FR" dirty="0" err="1" smtClean="0"/>
              <a:t>Struts</a:t>
            </a:r>
            <a:r>
              <a:rPr lang="fr-FR" dirty="0" smtClean="0"/>
              <a:t> 2, </a:t>
            </a:r>
            <a:r>
              <a:rPr lang="fr-FR" dirty="0" err="1" smtClean="0"/>
              <a:t>Grails</a:t>
            </a:r>
            <a:r>
              <a:rPr lang="fr-FR" dirty="0" smtClean="0"/>
              <a:t> etc… (on verra plus tard)</a:t>
            </a:r>
          </a:p>
          <a:p>
            <a:r>
              <a:rPr lang="fr-FR" dirty="0" smtClean="0"/>
              <a:t>Ici on montre juste comment on peut faire du MVC « simplement »,</a:t>
            </a:r>
          </a:p>
          <a:p>
            <a:r>
              <a:rPr lang="fr-FR" dirty="0" smtClean="0"/>
              <a:t>Note : les </a:t>
            </a:r>
            <a:r>
              <a:rPr lang="fr-FR" dirty="0" err="1" smtClean="0"/>
              <a:t>JSPs</a:t>
            </a:r>
            <a:r>
              <a:rPr lang="fr-FR" dirty="0" smtClean="0"/>
              <a:t> ne vont plus évoluer (remplacement = </a:t>
            </a:r>
            <a:r>
              <a:rPr lang="fr-FR" dirty="0" err="1" smtClean="0"/>
              <a:t>facelets</a:t>
            </a:r>
            <a:r>
              <a:rPr lang="fr-FR" smtClean="0"/>
              <a:t>/JSF </a:t>
            </a:r>
            <a:r>
              <a:rPr lang="fr-FR" dirty="0" smtClean="0"/>
              <a:t>2), on va juste voir quelques exemples car elles sont encore très employées dans l’industrie et permettent de comprendre le fonctionnement du MVC dans le monde des applis web en Java.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794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: formulaire (page HTML ou JSP)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196752"/>
            <a:ext cx="8001000" cy="5544616"/>
          </a:xfrm>
        </p:spPr>
        <p:txBody>
          <a:bodyPr/>
          <a:lstStyle/>
          <a:p>
            <a:pPr marL="0" indent="0">
              <a:buNone/>
            </a:pP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&lt;H1&gt;Créer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un utilisateur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&lt;/H1&gt;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form</a:t>
            </a:r>
            <a:r>
              <a:rPr lang="fr-F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action="</a:t>
            </a:r>
            <a:r>
              <a:rPr lang="fr-FR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ServletUsers</a:t>
            </a:r>
            <a:r>
              <a:rPr lang="fr-F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method</a:t>
            </a:r>
            <a:r>
              <a:rPr lang="fr-F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get</a:t>
            </a:r>
            <a: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"&gt;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Nom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&lt;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input type="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text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="nom"/&gt;&lt;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br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Prénom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: &lt;input type="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text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prenom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"/&gt;&lt;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br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Login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&lt;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input type="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text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="login"/&gt;&lt;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br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&lt;!--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Astuce pour passer des paramètres à une servlet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                 depuis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un formulaire JSP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!--&gt;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input type="</a:t>
            </a:r>
            <a:r>
              <a:rPr lang="fr-FR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hidden</a:t>
            </a:r>
            <a:r>
              <a:rPr lang="fr-F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="action" </a:t>
            </a:r>
            <a: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                    value</a:t>
            </a:r>
            <a:r>
              <a:rPr lang="fr-F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8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creerUnUtilisateur</a:t>
            </a:r>
            <a: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"/&gt;</a:t>
            </a:r>
            <a:b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&lt;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input </a:t>
            </a:r>
            <a:r>
              <a:rPr lang="fr-F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type="</a:t>
            </a:r>
            <a:r>
              <a:rPr lang="fr-FR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submit</a:t>
            </a:r>
            <a:r>
              <a:rPr lang="fr-F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value="Créer l'utilisateur"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                                  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submit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marL="0" indent="0">
              <a:buNone/>
            </a:pP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form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505132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: la Servlet correspondante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052736"/>
            <a:ext cx="8568952" cy="5544616"/>
          </a:xfrm>
        </p:spPr>
        <p:txBody>
          <a:bodyPr/>
          <a:lstStyle/>
          <a:p>
            <a:pPr marL="0" indent="0">
              <a:buNone/>
            </a:pPr>
            <a:r>
              <a:rPr lang="fr-FR" sz="1800" dirty="0"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WebServlet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 = "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ServletUsers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",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urlPatterns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                                  {"/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ServletUsers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"})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ServletUsers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extends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HttpServlet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 {</a:t>
            </a:r>
            <a:br>
              <a:rPr lang="fr-FR" sz="1800" dirty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processRequest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HttpServletRequest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request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HttpServletResponse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response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)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            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throws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ServletException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IOException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{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 //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Pratique pour décider de l'action à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faire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 String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action =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request.getParameter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("action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pPr marL="0" indent="0">
              <a:buNone/>
            </a:pP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 if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(action !=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null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{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    if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action.equals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fr-FR" sz="18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creerUnUtilisateur</a:t>
            </a:r>
            <a:r>
              <a:rPr lang="fr-FR" sz="18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")) {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// Ici traiter les paramètres, créer un </a:t>
            </a:r>
            <a:b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       // utilisateur, renvoyer la nouvelle liste des </a:t>
            </a:r>
            <a:b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       // utilisateurs vers une page JSP.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    } 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else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if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action.equals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fr-FR" sz="18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deleteUtilisateur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")) {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	        … 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    }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 marL="0" indent="0">
              <a:buNone/>
            </a:pPr>
            <a:r>
              <a:rPr lang="fr-F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         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800" dirty="0">
                <a:latin typeface="Courier New" pitchFamily="49" charset="0"/>
                <a:cs typeface="Courier New" pitchFamily="49" charset="0"/>
              </a:rPr>
            </a:br>
            <a:endParaRPr lang="fr-FR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062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: la Servlet </a:t>
            </a:r>
            <a:r>
              <a:rPr lang="fr-FR" dirty="0" smtClean="0"/>
              <a:t>correspondante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052736"/>
            <a:ext cx="8604448" cy="5688632"/>
          </a:xfrm>
        </p:spPr>
        <p:txBody>
          <a:bodyPr/>
          <a:lstStyle/>
          <a:p>
            <a:pPr marL="0" indent="0">
              <a:buNone/>
            </a:pPr>
            <a:r>
              <a:rPr lang="fr-FR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on est dans le cas où on veut ajouter un utilisateur…</a:t>
            </a:r>
            <a:br>
              <a:rPr lang="fr-FR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récupération des données du formulaire</a:t>
            </a:r>
            <a:br>
              <a:rPr lang="fr-FR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String </a:t>
            </a:r>
            <a:r>
              <a:rPr lang="fr-FR" sz="16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nom = </a:t>
            </a:r>
            <a:r>
              <a:rPr lang="fr-FR" sz="16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request.getParameter</a:t>
            </a:r>
            <a:r>
              <a:rPr lang="fr-FR" sz="16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("nom</a:t>
            </a:r>
            <a:r>
              <a:rPr lang="fr-FR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");</a:t>
            </a:r>
            <a:br>
              <a:rPr lang="fr-FR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String </a:t>
            </a:r>
            <a:r>
              <a:rPr lang="fr-FR" sz="16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prenom</a:t>
            </a:r>
            <a:r>
              <a:rPr lang="fr-FR" sz="16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request.getParameter</a:t>
            </a:r>
            <a:r>
              <a:rPr lang="fr-FR" sz="16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fr-FR" sz="1600" b="1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prenom</a:t>
            </a:r>
            <a:r>
              <a:rPr lang="fr-FR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");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// on suppose qu’on a un objet qui sait gérer la BD des utilisateurs</a:t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userManager.add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(nom, 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prenom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// On récupère la liste des utilisateurs avec le nouvel utilisateur</a:t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Collection&lt;User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&gt; liste = 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userManager.getUsers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();</a:t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// On va mettre dans la requête HTTP la liste obtenue</a:t>
            </a:r>
            <a:b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request.setAttribute</a:t>
            </a:r>
            <a:r>
              <a:rPr lang="fr-FR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fr-FR" sz="16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listeDesUsers</a:t>
            </a:r>
            <a:r>
              <a:rPr lang="fr-FR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", liste</a:t>
            </a:r>
            <a: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Et on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forwarde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la requête vers une JSP pour affichage</a:t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On passe aussi un paramètre à la JSP + un message de feedback</a:t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String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forwardTo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 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« 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index.jsp?action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listerLesUtilisateurs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 »;</a:t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String message </a:t>
            </a:r>
            <a:r>
              <a:rPr lang="fr-FR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 "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Utilisateur ajouté</a:t>
            </a:r>
            <a:r>
              <a:rPr lang="fr-FR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</a:t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RequestDispatcher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dp</a:t>
            </a:r>
            <a:r>
              <a:rPr lang="fr-FR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request.getRequestDispatcher</a:t>
            </a:r>
            <a:r>
              <a:rPr lang="fr-FR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forwardTo</a:t>
            </a:r>
            <a:r>
              <a:rPr lang="fr-FR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 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                                     </a:t>
            </a:r>
            <a:r>
              <a:rPr lang="fr-FR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fr-FR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message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=" </a:t>
            </a:r>
            <a:r>
              <a:rPr lang="fr-FR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+ message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dp.forward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request</a:t>
            </a:r>
            <a:r>
              <a:rPr lang="fr-FR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6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response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fr-FR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Après un </a:t>
            </a:r>
            <a:r>
              <a:rPr lang="fr-FR" sz="16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forward</a:t>
            </a:r>
            <a:r>
              <a:rPr lang="fr-FR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plus rien ne peut être exécuté après 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!</a:t>
            </a:r>
            <a:endParaRPr lang="fr-FR" sz="16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137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page JSP d’affichage (peut être la même qui contenait le formulaire)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8984" y="1196752"/>
            <a:ext cx="8748464" cy="4724400"/>
          </a:xfrm>
        </p:spPr>
        <p:txBody>
          <a:bodyPr/>
          <a:lstStyle/>
          <a:p>
            <a:pPr marL="0" indent="0">
              <a:buNone/>
            </a:pPr>
            <a:r>
              <a:rPr lang="fr-FR" sz="1800" dirty="0">
                <a:latin typeface="Courier New" pitchFamily="49" charset="0"/>
                <a:cs typeface="Courier New" pitchFamily="49" charset="0"/>
              </a:rPr>
              <a:t>&lt;%@page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contentType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text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/html"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pageEncoding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="UTF-8"%&gt;</a:t>
            </a:r>
          </a:p>
          <a:p>
            <a:pPr marL="0" indent="0">
              <a:buNone/>
            </a:pP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&lt;!--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Ne pas oublier cette ligne sinon tous les tags de la JSTL seront ignorés !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--&gt;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&lt;%@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taglib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uri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http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://java.sun.com/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jsp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jstl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core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prefix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="c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"%&gt;</a:t>
            </a:r>
          </a:p>
          <a:p>
            <a:pPr marL="0" indent="0">
              <a:buNone/>
            </a:pP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html&gt;</a:t>
            </a:r>
            <a:br>
              <a:rPr lang="fr-FR" sz="1800" dirty="0">
                <a:latin typeface="Courier New" pitchFamily="49" charset="0"/>
                <a:cs typeface="Courier New" pitchFamily="49" charset="0"/>
              </a:rPr>
            </a:br>
            <a:r>
              <a:rPr lang="fr-F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&lt;!– Affiche Utilisateur Créé !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p</a:t>
            </a:r>
            <a:r>
              <a:rPr lang="fr-FR" sz="1800" dirty="0" err="1" smtClean="0">
                <a:latin typeface="Courier New" pitchFamily="49" charset="0"/>
                <a:cs typeface="Courier New" pitchFamily="49" charset="0"/>
              </a:rPr>
              <a:t>aram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= paramètre HTTP --&gt;</a:t>
            </a:r>
            <a:endParaRPr lang="fr-FR" sz="18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c:if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 test="${!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empty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param.message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}"&gt;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   &lt;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h2&gt;Reçu message : ${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param.message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}&lt;/h2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c:if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&lt;!– Liste des utilisateurs --&gt;</a:t>
            </a:r>
          </a:p>
          <a:p>
            <a:pPr marL="0" indent="0">
              <a:buNone/>
            </a:pP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...</a:t>
            </a:r>
            <a:endParaRPr lang="fr-FR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918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Affichage de la liste des utilisateurs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908720"/>
            <a:ext cx="8604448" cy="5805264"/>
          </a:xfrm>
        </p:spPr>
        <p:txBody>
          <a:bodyPr/>
          <a:lstStyle/>
          <a:p>
            <a:pPr marL="0" indent="0"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4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c:if</a:t>
            </a:r>
            <a:r>
              <a:rPr lang="fr-FR" sz="1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test="${</a:t>
            </a:r>
            <a:r>
              <a:rPr lang="fr-FR" sz="14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param.action</a:t>
            </a:r>
            <a:r>
              <a:rPr lang="fr-FR" sz="1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== '</a:t>
            </a:r>
            <a:r>
              <a:rPr lang="fr-FR" sz="14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listerLesUtilisateurs</a:t>
            </a:r>
            <a:r>
              <a:rPr lang="fr-FR" sz="1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'}" 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h2&gt;Liste des utilisateurs&lt;/h2&gt; 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table border="10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"&gt;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&lt;!-- 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La ligne de titre du tableau des 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utilisateurs --&gt;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tr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td&gt;&lt;b&gt;Login&lt;/b&gt;&lt;/td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td&gt;&lt;b&gt;Nom&lt;/b&gt;&lt;/td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td&gt;&lt;b&gt;Prénom&lt;/b&gt;&lt;/td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&lt;/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tr&gt;</a:t>
            </a:r>
          </a:p>
          <a:p>
            <a:pPr marL="0" indent="0">
              <a:buNone/>
            </a:pP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&lt;!-- 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Ici on affiche les lignes, une par utilisateur 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--&gt;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&lt;!-- 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cette variable montre comment on peut utiliser JSTL et EL 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 pour 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calculer 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--&gt;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400" b="1" dirty="0" err="1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c:set</a:t>
            </a:r>
            <a:r>
              <a:rPr lang="fr-FR" sz="14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 var="total" value="0</a:t>
            </a:r>
            <a: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"/&gt;</a:t>
            </a:r>
            <a:r>
              <a:rPr lang="fr-FR" sz="1400" b="1" dirty="0" smtClean="0">
                <a:solidFill>
                  <a:srgbClr val="92D05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b="1" dirty="0" smtClean="0">
                <a:solidFill>
                  <a:srgbClr val="92D05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c:forEach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var="u" items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="${</a:t>
            </a:r>
            <a:r>
              <a:rPr lang="fr-FR" sz="1400" b="1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listeDesUsers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}"&gt;</a:t>
            </a:r>
            <a:b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tr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td&gt;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${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u.login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}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&lt;/td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td&gt;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${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u.firstName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}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&lt;/td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td&gt;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${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u.lastName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}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&lt;/td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  &lt;!-- 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On compte le nombre de 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users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--&gt;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400" b="1" dirty="0" err="1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c:set</a:t>
            </a:r>
            <a:r>
              <a:rPr lang="fr-FR" sz="14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 var="total" value="${total+1</a:t>
            </a:r>
            <a: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}"/&gt;</a:t>
            </a:r>
            <a:b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&lt;/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tr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    &lt;/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c:forEach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&lt;!-- 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Affichage du solde total dans la dernière ligne 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 du 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tableau 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--&gt;          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tr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td&gt;&lt;b&gt;TOTAL&lt;/b&gt;&lt;/td&gt;&lt;td&gt;&lt;/td&gt;&lt;td&gt;&lt;b&gt;${</a:t>
            </a:r>
            <a:r>
              <a:rPr lang="fr-FR" sz="14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total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}&lt;/b&gt;&lt;/td&gt;&lt;td&gt;&lt;/td&gt;&lt;/tr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&lt;/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table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4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c:if</a:t>
            </a:r>
            <a:r>
              <a:rPr lang="fr-FR" sz="1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928925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Qu’avons-nous vu dans cet exemple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196752"/>
            <a:ext cx="8001000" cy="4724400"/>
          </a:xfrm>
        </p:spPr>
        <p:txBody>
          <a:bodyPr/>
          <a:lstStyle/>
          <a:p>
            <a:r>
              <a:rPr lang="fr-FR" dirty="0" smtClean="0"/>
              <a:t>Un principe : JSP -&gt; Servlet -&gt; JSP</a:t>
            </a:r>
          </a:p>
          <a:p>
            <a:r>
              <a:rPr lang="fr-FR" dirty="0" smtClean="0"/>
              <a:t>Affichage -&gt; traitement -&gt; affichage</a:t>
            </a:r>
          </a:p>
          <a:p>
            <a:r>
              <a:rPr lang="fr-FR" dirty="0" smtClean="0"/>
              <a:t>On a </a:t>
            </a:r>
            <a:r>
              <a:rPr lang="fr-FR" dirty="0" err="1" smtClean="0"/>
              <a:t>forwardé</a:t>
            </a:r>
            <a:r>
              <a:rPr lang="fr-FR" dirty="0" smtClean="0"/>
              <a:t> la même requête HTTP. Une seule requête en tout.</a:t>
            </a:r>
          </a:p>
          <a:p>
            <a:r>
              <a:rPr lang="fr-FR" dirty="0" smtClean="0"/>
              <a:t>On indique « à la main » les actions que la Servlet doit effectuer + les paramètres du traitement</a:t>
            </a:r>
          </a:p>
          <a:p>
            <a:r>
              <a:rPr lang="fr-FR" dirty="0" smtClean="0"/>
              <a:t>On indique à la main la navigation (attribut « action » du formulaire, valeur de </a:t>
            </a:r>
            <a:r>
              <a:rPr lang="fr-FR" dirty="0" err="1" smtClean="0"/>
              <a:t>foward</a:t>
            </a:r>
            <a:r>
              <a:rPr lang="fr-FR" dirty="0" smtClean="0"/>
              <a:t> dans la Servlet)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750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Qu’avons-nous vu dans cet exemple </a:t>
            </a:r>
            <a:r>
              <a:rPr lang="fr-FR" dirty="0" smtClean="0"/>
              <a:t>?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124744"/>
            <a:ext cx="8001000" cy="5544616"/>
          </a:xfrm>
        </p:spPr>
        <p:txBody>
          <a:bodyPr/>
          <a:lstStyle/>
          <a:p>
            <a:r>
              <a:rPr lang="fr-FR" dirty="0" smtClean="0"/>
              <a:t>On est encore dans du « bas niveau »</a:t>
            </a:r>
          </a:p>
          <a:p>
            <a:r>
              <a:rPr lang="fr-FR" dirty="0" smtClean="0"/>
              <a:t>On a dans la page JSP des « tags », en provenance d’une librairie, la JSP Standard Tag Library (JSTL),</a:t>
            </a:r>
          </a:p>
          <a:p>
            <a:r>
              <a:rPr lang="fr-FR" dirty="0" smtClean="0"/>
              <a:t>On a des expressions ${expression} qui permettent d’afficher, tester, manipuler des variables (de requête, de session, des paramètres HTTP </a:t>
            </a:r>
            <a:r>
              <a:rPr lang="fr-FR" dirty="0" err="1" smtClean="0"/>
              <a:t>etc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C’est le langage EL (Expression Langage)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6032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Templating</a:t>
            </a:r>
            <a:r>
              <a:rPr lang="fr-FR" dirty="0" smtClean="0"/>
              <a:t> et JSP/JSTL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peut également faire du </a:t>
            </a:r>
            <a:r>
              <a:rPr lang="fr-FR" dirty="0" err="1" smtClean="0"/>
              <a:t>templating</a:t>
            </a:r>
            <a:r>
              <a:rPr lang="fr-FR" dirty="0" smtClean="0"/>
              <a:t> dans des pages </a:t>
            </a:r>
            <a:r>
              <a:rPr lang="fr-FR" dirty="0" err="1" smtClean="0"/>
              <a:t>JSPs</a:t>
            </a:r>
            <a:r>
              <a:rPr lang="fr-FR" dirty="0" smtClean="0"/>
              <a:t> pour définir des zones « standards » (header, </a:t>
            </a:r>
            <a:r>
              <a:rPr lang="fr-FR" dirty="0" err="1" smtClean="0"/>
              <a:t>footer</a:t>
            </a:r>
            <a:r>
              <a:rPr lang="fr-FR" dirty="0" smtClean="0"/>
              <a:t>, menu à gauche, </a:t>
            </a:r>
            <a:r>
              <a:rPr lang="fr-FR" dirty="0" err="1" smtClean="0"/>
              <a:t>etc</a:t>
            </a:r>
            <a:r>
              <a:rPr lang="fr-FR" dirty="0" smtClean="0"/>
              <a:t>).</a:t>
            </a:r>
          </a:p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52936"/>
            <a:ext cx="6927304" cy="3728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499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Templating</a:t>
            </a:r>
            <a:r>
              <a:rPr lang="fr-FR" dirty="0"/>
              <a:t> et </a:t>
            </a:r>
            <a:r>
              <a:rPr lang="fr-FR" dirty="0" smtClean="0"/>
              <a:t>JSP/JSTL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124744"/>
            <a:ext cx="8676456" cy="4724400"/>
          </a:xfrm>
        </p:spPr>
        <p:txBody>
          <a:bodyPr/>
          <a:lstStyle/>
          <a:p>
            <a:pPr marL="0" indent="0">
              <a:buNone/>
            </a:pP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&lt;%@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page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contentType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text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/html" </a:t>
            </a:r>
            <a:r>
              <a:rPr lang="fr-FR" sz="1800" dirty="0" err="1">
                <a:latin typeface="Courier New" pitchFamily="49" charset="0"/>
                <a:cs typeface="Courier New" pitchFamily="49" charset="0"/>
              </a:rPr>
              <a:t>pageEncoding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="UTF-8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"%&gt;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&lt;%@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taglib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uri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="http://java.sun.com/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jsp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jstl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core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prefix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="c</a:t>
            </a:r>
            <a:r>
              <a:rPr lang="fr-FR" sz="1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"%&gt;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&lt;!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DOCTYPE html PUBLIC "-//W3C//DTD XHTML 1.0 Strict//EN" "http://www.w3.org/TR/xhtml1/DTD/xhtml1-strict.dtd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"&gt;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&lt;html&gt;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c:import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url="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header.jsp</a:t>
            </a:r>
            <a:r>
              <a:rPr lang="fr-FR" sz="1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"/&gt;</a:t>
            </a:r>
            <a:br>
              <a:rPr lang="fr-FR" sz="1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body&gt;</a:t>
            </a:r>
          </a:p>
          <a:p>
            <a:pPr marL="0" indent="0">
              <a:buNone/>
            </a:pPr>
            <a:r>
              <a:rPr lang="fr-FR" sz="1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c:import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url</a:t>
            </a:r>
            <a:r>
              <a:rPr lang="fr-FR" sz="1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800" b="1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MenuGauche.jsp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marL="0" indent="0">
              <a:buNone/>
            </a:pP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c:import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url="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main.jsp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marL="0" indent="0">
              <a:buNone/>
            </a:pP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c:import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url="</a:t>
            </a:r>
            <a:r>
              <a:rPr lang="fr-FR" sz="1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footer.jsp</a:t>
            </a:r>
            <a:r>
              <a:rPr lang="fr-FR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marL="0" indent="0">
              <a:buNone/>
            </a:pPr>
            <a:r>
              <a:rPr lang="fr-FR" sz="1800" dirty="0">
                <a:latin typeface="Courier New" pitchFamily="49" charset="0"/>
                <a:cs typeface="Courier New" pitchFamily="49" charset="0"/>
              </a:rPr>
              <a:t>&lt;/body</a:t>
            </a: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8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html&gt;</a:t>
            </a:r>
          </a:p>
        </p:txBody>
      </p:sp>
    </p:spTree>
    <p:extLst>
      <p:ext uri="{BB962C8B-B14F-4D97-AF65-F5344CB8AC3E}">
        <p14:creationId xmlns:p14="http://schemas.microsoft.com/office/powerpoint/2010/main" val="3521380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: </a:t>
            </a:r>
            <a:r>
              <a:rPr lang="fr-FR" dirty="0" err="1" smtClean="0"/>
              <a:t>header.jsp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196752"/>
            <a:ext cx="8604448" cy="5400600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head</a:t>
            </a: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20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title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&gt;DOS NDAO BANK&lt;/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title</a:t>
            </a: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20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meta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 http-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equiv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="Content-Type" content="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text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/html; 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charset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=iso-8859-1" </a:t>
            </a: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/&gt;</a:t>
            </a:r>
            <a:br>
              <a:rPr lang="fr-FR" sz="20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meta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 http-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equiv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="content-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language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" content="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fr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/&gt;</a:t>
            </a:r>
          </a:p>
          <a:p>
            <a:pPr marL="0" indent="0">
              <a:buNone/>
            </a:pP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… CSS</a:t>
            </a:r>
            <a:br>
              <a:rPr lang="fr-FR" sz="20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link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href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="style.css"	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title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="Défaut" </a:t>
            </a: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20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fr-FR" sz="2000" dirty="0" err="1" smtClean="0">
                <a:latin typeface="Courier New" pitchFamily="49" charset="0"/>
                <a:cs typeface="Courier New" pitchFamily="49" charset="0"/>
              </a:rPr>
              <a:t>rel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stylesheet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" type="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text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css</a:t>
            </a: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"/&gt;</a:t>
            </a:r>
            <a:endParaRPr lang="fr-FR" sz="2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&lt;script 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type="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text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javascript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src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roundies.js"/&gt; 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&lt;/script</a:t>
            </a: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… autres scripts</a:t>
            </a:r>
            <a:br>
              <a:rPr lang="fr-FR" sz="20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20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2000" dirty="0" err="1">
                <a:latin typeface="Courier New" pitchFamily="49" charset="0"/>
                <a:cs typeface="Courier New" pitchFamily="49" charset="0"/>
              </a:rPr>
              <a:t>head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654930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Principe de fonctionnement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Une page JSP se termine en général par .</a:t>
            </a:r>
            <a:r>
              <a:rPr lang="fr-FR" dirty="0" err="1" smtClean="0"/>
              <a:t>jsp</a:t>
            </a:r>
            <a:endParaRPr lang="fr-FR" dirty="0" smtClean="0"/>
          </a:p>
          <a:p>
            <a:pPr lvl="1"/>
            <a:r>
              <a:rPr lang="fr-FR" dirty="0">
                <a:hlinkClick r:id="rId2"/>
              </a:rPr>
              <a:t>http://</a:t>
            </a:r>
            <a:r>
              <a:rPr lang="fr-FR" dirty="0" smtClean="0">
                <a:hlinkClick r:id="rId2"/>
              </a:rPr>
              <a:t>localhost:8080/AppliWeb_JSP/index.jsp</a:t>
            </a:r>
            <a:endParaRPr lang="fr-FR" dirty="0" smtClean="0"/>
          </a:p>
          <a:p>
            <a:r>
              <a:rPr lang="fr-FR" dirty="0" smtClean="0"/>
              <a:t>C’est un fragment de code exécuté par le moteur de Servlets du serveur,</a:t>
            </a:r>
          </a:p>
          <a:p>
            <a:r>
              <a:rPr lang="fr-FR" dirty="0" smtClean="0"/>
              <a:t>En réalité, les </a:t>
            </a:r>
            <a:r>
              <a:rPr lang="fr-FR" dirty="0" err="1" smtClean="0"/>
              <a:t>JSPs</a:t>
            </a:r>
            <a:r>
              <a:rPr lang="fr-FR" dirty="0" smtClean="0"/>
              <a:t> sont converties en Servlets (en .java) puis compilées lors de la première invocation</a:t>
            </a:r>
          </a:p>
          <a:p>
            <a:pPr lvl="1"/>
            <a:r>
              <a:rPr lang="fr-FR" dirty="0" smtClean="0"/>
              <a:t>Possibilité dans certains </a:t>
            </a:r>
            <a:r>
              <a:rPr lang="fr-FR" dirty="0" err="1" smtClean="0"/>
              <a:t>IDEs</a:t>
            </a:r>
            <a:r>
              <a:rPr lang="fr-FR" dirty="0" smtClean="0"/>
              <a:t> de </a:t>
            </a:r>
            <a:r>
              <a:rPr lang="fr-FR" dirty="0" err="1" smtClean="0"/>
              <a:t>pré-compiler</a:t>
            </a:r>
            <a:r>
              <a:rPr lang="fr-FR" dirty="0" smtClean="0"/>
              <a:t> les </a:t>
            </a:r>
            <a:r>
              <a:rPr lang="fr-FR" dirty="0" err="1" smtClean="0"/>
              <a:t>JSPs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6056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JSP = Servlet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" y="1988840"/>
            <a:ext cx="826551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177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JSP = Servlet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8314725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4266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JSP = Servlet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2699792" y="908720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3B2D1"/>
              </a:buClr>
              <a:buSzPct val="80000"/>
              <a:buFont typeface="Wingdings" pitchFamily="2" charset="2"/>
              <a:buChar char="n"/>
              <a:defRPr sz="2400">
                <a:solidFill>
                  <a:srgbClr val="77777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400">
                <a:solidFill>
                  <a:srgbClr val="77777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–"/>
              <a:defRPr sz="2000">
                <a:solidFill>
                  <a:srgbClr val="77777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9pPr>
          </a:lstStyle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72282"/>
            <a:ext cx="8047037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4266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JSP = Servlet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2699792" y="908720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3B2D1"/>
              </a:buClr>
              <a:buSzPct val="80000"/>
              <a:buFont typeface="Wingdings" pitchFamily="2" charset="2"/>
              <a:buChar char="n"/>
              <a:defRPr sz="2400">
                <a:solidFill>
                  <a:srgbClr val="77777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400">
                <a:solidFill>
                  <a:srgbClr val="77777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–"/>
              <a:defRPr sz="2000">
                <a:solidFill>
                  <a:srgbClr val="77777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9pPr>
          </a:lstStyle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8424509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8446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J’ai trouvé plein de supports de cours sur JSP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124744"/>
            <a:ext cx="8001000" cy="4724400"/>
          </a:xfrm>
        </p:spPr>
        <p:txBody>
          <a:bodyPr/>
          <a:lstStyle/>
          <a:p>
            <a:r>
              <a:rPr lang="fr-FR" dirty="0" smtClean="0"/>
              <a:t>… et il y a des tonnes de choses que je vous déconseille d’utiliser !</a:t>
            </a:r>
          </a:p>
          <a:p>
            <a:r>
              <a:rPr lang="fr-FR" dirty="0" smtClean="0"/>
              <a:t>&lt;% … du code java … %&gt; -&gt; INTERDIT !</a:t>
            </a:r>
          </a:p>
          <a:p>
            <a:r>
              <a:rPr lang="fr-FR" dirty="0" smtClean="0"/>
              <a:t>&lt;</a:t>
            </a:r>
            <a:r>
              <a:rPr lang="fr-FR" dirty="0" err="1" smtClean="0"/>
              <a:t>jsp</a:t>
            </a:r>
            <a:r>
              <a:rPr lang="fr-FR" dirty="0" smtClean="0"/>
              <a:t>: …../&gt; -&gt; Dépassé !</a:t>
            </a:r>
          </a:p>
          <a:p>
            <a:r>
              <a:rPr lang="fr-FR" dirty="0" smtClean="0"/>
              <a:t>Si vous êtes curieux, vous pouvez regarder tout le  début de l’ancien support de cours (pages 1-46). </a:t>
            </a:r>
          </a:p>
          <a:p>
            <a:r>
              <a:rPr lang="fr-FR" dirty="0" smtClean="0"/>
              <a:t>Et sachez-le : les </a:t>
            </a:r>
            <a:r>
              <a:rPr lang="fr-FR" dirty="0" err="1" smtClean="0"/>
              <a:t>JSPs</a:t>
            </a:r>
            <a:r>
              <a:rPr lang="fr-FR" dirty="0" smtClean="0"/>
              <a:t> sont obsolètes, mais encore très utilisées. On ne va voir que les bonnes pratiques de leur dernière évolution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39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JSP : les bonnes pratiques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Respecter le transparent précédent !</a:t>
            </a:r>
          </a:p>
          <a:p>
            <a:r>
              <a:rPr lang="fr-FR" dirty="0" smtClean="0"/>
              <a:t>Utiliser les tags de la librairie JSTL pour les structures de boucles ou conditionnelles, &lt;if..&gt;</a:t>
            </a:r>
          </a:p>
          <a:p>
            <a:r>
              <a:rPr lang="fr-FR" dirty="0" smtClean="0"/>
              <a:t>Utiliser le langage d’expression EL ${user.name} …</a:t>
            </a:r>
          </a:p>
          <a:p>
            <a:r>
              <a:rPr lang="fr-FR" dirty="0" smtClean="0"/>
              <a:t>utiliser les </a:t>
            </a:r>
            <a:r>
              <a:rPr lang="fr-FR" dirty="0" err="1" smtClean="0"/>
              <a:t>JSPs</a:t>
            </a:r>
            <a:r>
              <a:rPr lang="fr-FR" dirty="0" smtClean="0"/>
              <a:t> comme des « vues » sans traitement (à part en JavaScript)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9209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librairie JSTL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Démonstrations, voir projet </a:t>
            </a:r>
            <a:r>
              <a:rPr lang="fr-FR" dirty="0" err="1" smtClean="0"/>
              <a:t>Sample</a:t>
            </a:r>
            <a:r>
              <a:rPr lang="fr-FR" dirty="0" smtClean="0"/>
              <a:t> donné avec </a:t>
            </a:r>
            <a:r>
              <a:rPr lang="fr-FR" dirty="0" err="1" smtClean="0"/>
              <a:t>NetBeans</a:t>
            </a:r>
            <a:r>
              <a:rPr lang="fr-FR" dirty="0" smtClean="0"/>
              <a:t> (TP)</a:t>
            </a:r>
          </a:p>
          <a:p>
            <a:r>
              <a:rPr lang="fr-FR" dirty="0" smtClean="0"/>
              <a:t>Reprendre l’ancien support de cours à partir de la page 46 et le support JSP2.pdf page 61.</a:t>
            </a:r>
          </a:p>
          <a:p>
            <a:r>
              <a:rPr lang="fr-FR" dirty="0" smtClean="0"/>
              <a:t>Important : JSTL est installée en standard dans les serveurs d’application Java EE 6 (comme </a:t>
            </a:r>
            <a:r>
              <a:rPr lang="fr-FR" dirty="0" err="1" smtClean="0"/>
              <a:t>Glassfish</a:t>
            </a:r>
            <a:r>
              <a:rPr lang="fr-FR" dirty="0" smtClean="0"/>
              <a:t>).</a:t>
            </a:r>
          </a:p>
          <a:p>
            <a:pPr lvl="1"/>
            <a:r>
              <a:rPr lang="fr-FR" dirty="0" smtClean="0"/>
              <a:t>Rien à installer dans le projet, rien à installer dans le serveur</a:t>
            </a:r>
          </a:p>
          <a:p>
            <a:pPr lvl="1"/>
            <a:r>
              <a:rPr lang="fr-FR" dirty="0" smtClean="0"/>
              <a:t>SI vous utilisez un </a:t>
            </a:r>
            <a:r>
              <a:rPr lang="fr-FR" dirty="0" err="1" smtClean="0"/>
              <a:t>Tomcat</a:t>
            </a:r>
            <a:r>
              <a:rPr lang="fr-FR" dirty="0" smtClean="0"/>
              <a:t> ou autre il faudra suivre les instructions du support de cours.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1476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langage d’expression EL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Voir support de cours JSP2.pdf, à partir de </a:t>
            </a:r>
            <a:r>
              <a:rPr lang="fr-FR" smtClean="0"/>
              <a:t>la page 31.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2453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gestion de login / </a:t>
            </a:r>
            <a:r>
              <a:rPr lang="fr-FR" dirty="0" err="1" smtClean="0"/>
              <a:t>password</a:t>
            </a:r>
            <a:r>
              <a:rPr lang="fr-FR" dirty="0" smtClean="0"/>
              <a:t>, session, la page </a:t>
            </a:r>
            <a:r>
              <a:rPr lang="fr-FR" dirty="0" err="1" smtClean="0"/>
              <a:t>index.jsp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052736"/>
            <a:ext cx="8458200" cy="5688632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&lt;%@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taglib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uri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="http://java.sun.com/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jsp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jstl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core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prefix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="c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"%&gt;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html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body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400" b="1" dirty="0" err="1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c:import</a:t>
            </a:r>
            <a:r>
              <a:rPr lang="fr-FR" sz="14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 url="</a:t>
            </a:r>
            <a:r>
              <a:rPr lang="fr-FR" sz="1400" b="1" dirty="0" err="1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header.jsp</a:t>
            </a:r>
            <a:r>
              <a:rPr lang="fr-FR" sz="14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"/&gt;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c:if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test="${connecte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}"&gt;</a:t>
            </a:r>
            <a:r>
              <a:rPr lang="fr-FR" sz="140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h2 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align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="center"&gt;Page d'accueil&lt;/h2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p&gt;Bonjour, vous êtes actuellement sur un site de gestion d'utilisateurs. 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Sur 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ce site, vous pourrez :&lt;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br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/&gt;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ul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li&gt;Créer des utilisateurs test&lt;/li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 ...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&lt;/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ul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c:if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fr-FR" sz="140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c:if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test="${!connecte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}"&gt;</a:t>
            </a:r>
            <a:r>
              <a:rPr lang="fr-FR" sz="140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Pour 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pouvoir effectuer toutes ces actions, il suffit de vous connecter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!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c:if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body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html&gt;</a:t>
            </a:r>
          </a:p>
          <a:p>
            <a:pPr marL="0" indent="0">
              <a:buNone/>
            </a:pPr>
            <a:endParaRPr lang="fr-FR" sz="14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92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gestion de login / </a:t>
            </a:r>
            <a:r>
              <a:rPr lang="fr-FR" dirty="0" err="1" smtClean="0"/>
              <a:t>password</a:t>
            </a:r>
            <a:r>
              <a:rPr lang="fr-FR" dirty="0" smtClean="0"/>
              <a:t> : avec session HTTP/JSTL/EL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844824"/>
            <a:ext cx="837490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12467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gestion de login / </a:t>
            </a:r>
            <a:r>
              <a:rPr lang="fr-FR" dirty="0" err="1" smtClean="0"/>
              <a:t>password</a:t>
            </a:r>
            <a:r>
              <a:rPr lang="fr-FR" dirty="0" smtClean="0"/>
              <a:t> : avec session HTTP/JSTL/EL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55" y="1844824"/>
            <a:ext cx="8389740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42981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de gestion de login / </a:t>
            </a:r>
            <a:r>
              <a:rPr lang="fr-FR" dirty="0" err="1"/>
              <a:t>password</a:t>
            </a:r>
            <a:r>
              <a:rPr lang="fr-FR" dirty="0"/>
              <a:t>, la page </a:t>
            </a:r>
            <a:r>
              <a:rPr lang="fr-FR" dirty="0" err="1" smtClean="0"/>
              <a:t>header.jsp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052736"/>
            <a:ext cx="8352928" cy="5616624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&lt;%@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taglib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uri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="http://java.sun.com/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jsp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jstl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core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prefix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="c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"%&gt;</a:t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…</a:t>
            </a:r>
            <a:endParaRPr lang="fr-FR" sz="1600" b="1" dirty="0" smtClean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sz="16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6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c:if</a:t>
            </a:r>
            <a:r>
              <a:rPr lang="fr-FR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test="${!connecte</a:t>
            </a:r>
            <a:r>
              <a:rPr lang="fr-FR" sz="16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}"&gt;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 &lt;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form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 action="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ServletConnexion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method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get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" id="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formconnexion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"&gt;</a:t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    Connexion 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: &lt;input type="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text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="log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"&gt;&lt;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br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/&gt;</a:t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                &lt;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input type="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text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pass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"&gt;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br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/&gt;</a:t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fr-FR" sz="16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6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input type="</a:t>
            </a:r>
            <a:r>
              <a:rPr lang="fr-FR" sz="1600" b="1" dirty="0" err="1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hidden</a:t>
            </a:r>
            <a:r>
              <a:rPr lang="fr-FR" sz="16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600" b="1" dirty="0" err="1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="action" value="</a:t>
            </a:r>
            <a:r>
              <a:rPr lang="fr-FR" sz="1600" b="1" dirty="0" err="1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checkConnexion</a:t>
            </a:r>
            <a:r>
              <a:rPr lang="fr-FR" sz="16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"&gt;</a:t>
            </a:r>
            <a:br>
              <a:rPr lang="fr-FR" sz="16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input type="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submit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submit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" value="Connexion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"&gt;</a:t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 &lt;/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form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6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c:if</a:t>
            </a:r>
            <a:r>
              <a:rPr lang="fr-FR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fr-FR" sz="16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6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c:if</a:t>
            </a:r>
            <a:r>
              <a:rPr lang="fr-FR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test="${connecte</a:t>
            </a:r>
            <a:r>
              <a:rPr lang="fr-FR" sz="16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}"&gt;</a:t>
            </a:r>
            <a:br>
              <a:rPr lang="fr-FR" sz="16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 &lt;a 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href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ServletConnexion?</a:t>
            </a:r>
            <a:r>
              <a:rPr lang="fr-FR" sz="1600" b="1" dirty="0" err="1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action</a:t>
            </a:r>
            <a:r>
              <a:rPr lang="fr-FR" sz="16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fr-FR" sz="1600" b="1" dirty="0" err="1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deconnexion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"&gt;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Déconnexion&lt;/a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6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6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c:if</a:t>
            </a:r>
            <a:r>
              <a:rPr lang="fr-FR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803582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de gestion de login / </a:t>
            </a:r>
            <a:r>
              <a:rPr lang="fr-FR" dirty="0" err="1"/>
              <a:t>password</a:t>
            </a:r>
            <a:r>
              <a:rPr lang="fr-FR" dirty="0"/>
              <a:t>, la </a:t>
            </a:r>
            <a:r>
              <a:rPr lang="fr-FR" dirty="0" smtClean="0"/>
              <a:t>Servlet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052736"/>
            <a:ext cx="8350696" cy="5805264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processRequest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HttpServletRequest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request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                     </a:t>
            </a:r>
            <a:r>
              <a:rPr lang="fr-FR" sz="1400" dirty="0" err="1" smtClean="0">
                <a:latin typeface="Courier New" pitchFamily="49" charset="0"/>
                <a:cs typeface="Courier New" pitchFamily="49" charset="0"/>
              </a:rPr>
              <a:t>HttpServletResponse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response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) … {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String </a:t>
            </a:r>
            <a:r>
              <a:rPr lang="fr-FR" sz="14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action = </a:t>
            </a:r>
            <a:r>
              <a:rPr lang="fr-FR" sz="1400" b="1" dirty="0" err="1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request.getParameter</a:t>
            </a:r>
            <a:r>
              <a:rPr lang="fr-FR" sz="14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("action</a:t>
            </a:r>
            <a: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");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400" b="1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HttpSession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session = 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request.getSession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true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if(</a:t>
            </a:r>
            <a:r>
              <a:rPr lang="fr-FR" sz="1400" b="1" dirty="0" err="1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action.equals</a:t>
            </a:r>
            <a: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fr-FR" sz="1400" b="1" dirty="0" err="1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checkConnexion</a:t>
            </a:r>
            <a: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")){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if(</a:t>
            </a:r>
            <a:r>
              <a:rPr lang="fr-FR" sz="1400" dirty="0" err="1" smtClean="0">
                <a:latin typeface="Courier New" pitchFamily="49" charset="0"/>
                <a:cs typeface="Courier New" pitchFamily="49" charset="0"/>
              </a:rPr>
              <a:t>request.getParameter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("log").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equals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("toto") &amp;&amp; 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fr-FR" sz="1400" dirty="0" err="1" smtClean="0">
                <a:latin typeface="Courier New" pitchFamily="49" charset="0"/>
                <a:cs typeface="Courier New" pitchFamily="49" charset="0"/>
              </a:rPr>
              <a:t>request.getParameter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pass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").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equals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("toto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")) {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fr-FR" sz="1400" b="1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session.setAttribute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("login", "toto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");</a:t>
            </a:r>
            <a:b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fr-FR" sz="1400" b="1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session.setAttribute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mdp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", "toto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");</a:t>
            </a:r>
            <a:b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fr-FR" sz="1400" b="1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session.setAttribute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("connecte", </a:t>
            </a:r>
            <a:r>
              <a:rPr lang="fr-FR" sz="14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true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} </a:t>
            </a:r>
            <a:r>
              <a:rPr lang="fr-FR" sz="1400" dirty="0" err="1" smtClean="0">
                <a:latin typeface="Courier New" pitchFamily="49" charset="0"/>
                <a:cs typeface="Courier New" pitchFamily="49" charset="0"/>
              </a:rPr>
              <a:t>else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{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fr-FR" sz="1400" b="1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session.setAttribute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("connecte", 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false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}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} </a:t>
            </a:r>
            <a:r>
              <a:rPr lang="fr-FR" sz="1400" b="1" dirty="0" err="1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else</a:t>
            </a:r>
            <a: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if(</a:t>
            </a:r>
            <a:r>
              <a:rPr lang="fr-FR" sz="1400" b="1" dirty="0" err="1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action.equals</a:t>
            </a:r>
            <a:r>
              <a:rPr lang="fr-FR" sz="1400" b="1" dirty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fr-FR" sz="1400" b="1" dirty="0" err="1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deconnexion</a:t>
            </a:r>
            <a: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  <a:t>")) {</a:t>
            </a:r>
            <a:br>
              <a:rPr lang="fr-FR" sz="1400" b="1" dirty="0" smtClean="0">
                <a:solidFill>
                  <a:srgbClr val="0099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fr-FR" sz="1400" b="1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session.setAttribute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connecte", </a:t>
            </a:r>
            <a:r>
              <a:rPr lang="fr-FR" sz="1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false</a:t>
            </a:r>
            <a: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pPr marL="0" indent="0">
              <a:buNone/>
            </a:pPr>
            <a:r>
              <a:rPr lang="fr-FR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// Redirection vers la page d’accueil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fr-FR" sz="1400" dirty="0" err="1" smtClean="0">
                <a:latin typeface="Courier New" pitchFamily="49" charset="0"/>
                <a:cs typeface="Courier New" pitchFamily="49" charset="0"/>
              </a:rPr>
              <a:t>RequestDispatcher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dp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400" dirty="0" err="1" smtClean="0">
                <a:latin typeface="Courier New" pitchFamily="49" charset="0"/>
                <a:cs typeface="Courier New" pitchFamily="49" charset="0"/>
              </a:rPr>
              <a:t>request.getRequestDispatcher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index.jsp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");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fr-FR" sz="1400" dirty="0" err="1" smtClean="0">
                <a:latin typeface="Courier New" pitchFamily="49" charset="0"/>
                <a:cs typeface="Courier New" pitchFamily="49" charset="0"/>
              </a:rPr>
              <a:t>dp.forward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400" dirty="0" err="1" smtClean="0">
                <a:latin typeface="Courier New" pitchFamily="49" charset="0"/>
                <a:cs typeface="Courier New" pitchFamily="49" charset="0"/>
              </a:rPr>
              <a:t>request</a:t>
            </a:r>
            <a:r>
              <a:rPr lang="fr-FR" sz="14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400" dirty="0" err="1">
                <a:latin typeface="Courier New" pitchFamily="49" charset="0"/>
                <a:cs typeface="Courier New" pitchFamily="49" charset="0"/>
              </a:rPr>
              <a:t>response</a:t>
            </a: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400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4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fr-FR" sz="14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03792"/>
      </p:ext>
    </p:extLst>
  </p:cSld>
  <p:clrMapOvr>
    <a:masterClrMapping/>
  </p:clrMapOvr>
</p:sld>
</file>

<file path=ppt/theme/theme1.xml><?xml version="1.0" encoding="utf-8"?>
<a:theme xmlns:a="http://schemas.openxmlformats.org/drawingml/2006/main" name="IPO Road Show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2B2B2"/>
      </a:accent1>
      <a:accent2>
        <a:srgbClr val="FFFFFF"/>
      </a:accent2>
      <a:accent3>
        <a:srgbClr val="FFFFFF"/>
      </a:accent3>
      <a:accent4>
        <a:srgbClr val="000000"/>
      </a:accent4>
      <a:accent5>
        <a:srgbClr val="D5D5D5"/>
      </a:accent5>
      <a:accent6>
        <a:srgbClr val="E7E7E7"/>
      </a:accent6>
      <a:hlink>
        <a:srgbClr val="6180B9"/>
      </a:hlink>
      <a:folHlink>
        <a:srgbClr val="0066FF"/>
      </a:folHlink>
    </a:clrScheme>
    <a:fontScheme name="IPO Road Sho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PO Road Sho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O Road Sho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D:\WINNT\Profiles\dskok\Desktop\IPO Road Show.ppt</Template>
  <TotalTime>19870</TotalTime>
  <Words>848</Words>
  <Application>Microsoft Office PowerPoint</Application>
  <PresentationFormat>Affichage à l'écran (4:3)</PresentationFormat>
  <Paragraphs>110</Paragraphs>
  <Slides>29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IPO Road Show</vt:lpstr>
      <vt:lpstr>JSP 2 Crash Course</vt:lpstr>
      <vt:lpstr>Introduction</vt:lpstr>
      <vt:lpstr>Introduction (2)</vt:lpstr>
      <vt:lpstr>Servlets, JSP et MVC</vt:lpstr>
      <vt:lpstr>Frameworks MVC</vt:lpstr>
      <vt:lpstr>Exemple : formulaire (page HTML ou JSP)</vt:lpstr>
      <vt:lpstr>Exemple : la Servlet correspondante</vt:lpstr>
      <vt:lpstr>Exemple : la Servlet correspondante (1)</vt:lpstr>
      <vt:lpstr>La page JSP d’affichage (peut être la même qui contenait le formulaire)</vt:lpstr>
      <vt:lpstr>Affichage de la liste des utilisateurs</vt:lpstr>
      <vt:lpstr>Qu’avons-nous vu dans cet exemple ?</vt:lpstr>
      <vt:lpstr>Qu’avons-nous vu dans cet exemple ? (2)</vt:lpstr>
      <vt:lpstr>Templating et JSP/JSTL</vt:lpstr>
      <vt:lpstr>Templating et JSP/JSTL (1)</vt:lpstr>
      <vt:lpstr>Exemple : header.jsp</vt:lpstr>
      <vt:lpstr>Principe de fonctionnement</vt:lpstr>
      <vt:lpstr>JSP = Servlet !</vt:lpstr>
      <vt:lpstr>JSP = Servlet !</vt:lpstr>
      <vt:lpstr>JSP = Servlet !</vt:lpstr>
      <vt:lpstr>JSP = Servlet !</vt:lpstr>
      <vt:lpstr>J’ai trouvé plein de supports de cours sur JSP !</vt:lpstr>
      <vt:lpstr>JSP : les bonnes pratiques</vt:lpstr>
      <vt:lpstr>La librairie JSTL</vt:lpstr>
      <vt:lpstr>Le langage d’expression EL</vt:lpstr>
      <vt:lpstr>Exemple de gestion de login / password, session, la page index.jsp</vt:lpstr>
      <vt:lpstr>Exemple de gestion de login / password : avec session HTTP/JSTL/EL</vt:lpstr>
      <vt:lpstr>Exemple de gestion de login / password : avec session HTTP/JSTL/EL</vt:lpstr>
      <vt:lpstr>Exemple de gestion de login / password, la page header.jsp</vt:lpstr>
      <vt:lpstr>Exemple de gestion de login / password, la Servlet</vt:lpstr>
    </vt:vector>
  </TitlesOfParts>
  <Company>SilverStream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</dc:creator>
  <cp:lastModifiedBy>michel</cp:lastModifiedBy>
  <cp:revision>549</cp:revision>
  <cp:lastPrinted>1999-01-08T22:44:56Z</cp:lastPrinted>
  <dcterms:created xsi:type="dcterms:W3CDTF">1998-09-04T19:58:23Z</dcterms:created>
  <dcterms:modified xsi:type="dcterms:W3CDTF">2012-02-23T08:54:50Z</dcterms:modified>
</cp:coreProperties>
</file>