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47"/>
  </p:notesMasterIdLst>
  <p:handoutMasterIdLst>
    <p:handoutMasterId r:id="rId48"/>
  </p:handoutMasterIdLst>
  <p:sldIdLst>
    <p:sldId id="787" r:id="rId2"/>
    <p:sldId id="1263" r:id="rId3"/>
    <p:sldId id="1264" r:id="rId4"/>
    <p:sldId id="788" r:id="rId5"/>
    <p:sldId id="1265" r:id="rId6"/>
    <p:sldId id="1267" r:id="rId7"/>
    <p:sldId id="1268" r:id="rId8"/>
    <p:sldId id="1266" r:id="rId9"/>
    <p:sldId id="1282" r:id="rId10"/>
    <p:sldId id="793" r:id="rId11"/>
    <p:sldId id="1278" r:id="rId12"/>
    <p:sldId id="795" r:id="rId13"/>
    <p:sldId id="1285" r:id="rId14"/>
    <p:sldId id="1286" r:id="rId15"/>
    <p:sldId id="1269" r:id="rId16"/>
    <p:sldId id="1277" r:id="rId17"/>
    <p:sldId id="1271" r:id="rId18"/>
    <p:sldId id="1272" r:id="rId19"/>
    <p:sldId id="1273" r:id="rId20"/>
    <p:sldId id="1274" r:id="rId21"/>
    <p:sldId id="1275" r:id="rId22"/>
    <p:sldId id="1276" r:id="rId23"/>
    <p:sldId id="1258" r:id="rId24"/>
    <p:sldId id="1281" r:id="rId25"/>
    <p:sldId id="804" r:id="rId26"/>
    <p:sldId id="805" r:id="rId27"/>
    <p:sldId id="806" r:id="rId28"/>
    <p:sldId id="808" r:id="rId29"/>
    <p:sldId id="809" r:id="rId30"/>
    <p:sldId id="1283" r:id="rId31"/>
    <p:sldId id="1287" r:id="rId32"/>
    <p:sldId id="1288" r:id="rId33"/>
    <p:sldId id="1289" r:id="rId34"/>
    <p:sldId id="820" r:id="rId35"/>
    <p:sldId id="821" r:id="rId36"/>
    <p:sldId id="1294" r:id="rId37"/>
    <p:sldId id="1290" r:id="rId38"/>
    <p:sldId id="825" r:id="rId39"/>
    <p:sldId id="826" r:id="rId40"/>
    <p:sldId id="1291" r:id="rId41"/>
    <p:sldId id="1295" r:id="rId42"/>
    <p:sldId id="1292" r:id="rId43"/>
    <p:sldId id="1293" r:id="rId44"/>
    <p:sldId id="1280" r:id="rId45"/>
    <p:sldId id="1296" r:id="rId46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99FF"/>
    <a:srgbClr val="FF99CC"/>
    <a:srgbClr val="E4D56A"/>
    <a:srgbClr val="4D4D4D"/>
    <a:srgbClr val="5F5F5F"/>
    <a:srgbClr val="99FFCC"/>
    <a:srgbClr val="009900"/>
    <a:srgbClr val="00FF00"/>
    <a:srgbClr val="BC4242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2" autoAdjust="0"/>
    <p:restoredTop sz="87358" autoAdjust="0"/>
  </p:normalViewPr>
  <p:slideViewPr>
    <p:cSldViewPr>
      <p:cViewPr>
        <p:scale>
          <a:sx n="75" d="100"/>
          <a:sy n="75" d="100"/>
        </p:scale>
        <p:origin x="-1740" y="-132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208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41CEE557-78CA-4355-A736-ECDCA39E34AA}" type="datetime1">
              <a:rPr lang="fr-FR"/>
              <a:pPr>
                <a:defRPr/>
              </a:pPr>
              <a:t>26/02/2012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BD26E9-B084-4EBE-BCEE-30128ADD78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7003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8E6AD6F7-5DA2-469A-8DC0-CE824DB08593}" type="datetime1">
              <a:rPr lang="fr-FR"/>
              <a:pPr>
                <a:defRPr/>
              </a:pPr>
              <a:t>26/02/2012</a:t>
            </a:fld>
            <a:endParaRPr lang="en-US"/>
          </a:p>
        </p:txBody>
      </p:sp>
      <p:sp>
        <p:nvSpPr>
          <p:cNvPr id="3809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5116826F-E829-46D0-9E02-031576FF9D1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1907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Uniquement BD relationnelle.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E6AD6F7-5DA2-469A-8DC0-CE824DB08593}" type="datetime1">
              <a:rPr lang="fr-FR" smtClean="0"/>
              <a:pPr>
                <a:defRPr/>
              </a:pPr>
              <a:t>26/02/2012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16826F-E829-46D0-9E02-031576FF9D1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390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1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2813281-1347-4DD7-8EDC-45D9756189FC}" type="datetime1">
              <a:rPr lang="fr-FR" sz="1300" smtClean="0"/>
              <a:pPr/>
              <a:t>26/02/2012</a:t>
            </a:fld>
            <a:endParaRPr lang="en-US" sz="1300" smtClean="0"/>
          </a:p>
        </p:txBody>
      </p:sp>
      <p:sp>
        <p:nvSpPr>
          <p:cNvPr id="3840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655DF17-6B88-452E-8468-2C7CB284DE24}" type="slidenum">
              <a:rPr lang="en-US" sz="1300" smtClean="0"/>
              <a:pPr/>
              <a:t>28</a:t>
            </a:fld>
            <a:endParaRPr lang="en-US" sz="1300" smtClean="0"/>
          </a:p>
        </p:txBody>
      </p:sp>
      <p:sp>
        <p:nvSpPr>
          <p:cNvPr id="3840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40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645025"/>
            <a:ext cx="4870450" cy="43989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950" tIns="44975" rIns="89950" bIns="44975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application.xml : fichier EAR</a:t>
            </a:r>
          </a:p>
          <a:p>
            <a:r>
              <a:rPr lang="fr-FR" dirty="0" smtClean="0"/>
              <a:t>web.xml : fichier WAR</a:t>
            </a:r>
          </a:p>
          <a:p>
            <a:r>
              <a:rPr lang="fr-FR" dirty="0" smtClean="0"/>
              <a:t>ejb-jar.xml : fichier jar qui contient des EJB</a:t>
            </a:r>
          </a:p>
          <a:p>
            <a:r>
              <a:rPr lang="fr-FR" dirty="0" smtClean="0"/>
              <a:t>faces-config.xml : configuration de JSF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E6AD6F7-5DA2-469A-8DC0-CE824DB08593}" type="datetime1">
              <a:rPr lang="fr-FR" smtClean="0"/>
              <a:pPr>
                <a:defRPr/>
              </a:pPr>
              <a:t>26/02/2012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16826F-E829-46D0-9E02-031576FF9D1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908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Pas étudié dans ce cours.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E6AD6F7-5DA2-469A-8DC0-CE824DB08593}" type="datetime1">
              <a:rPr lang="fr-FR" smtClean="0"/>
              <a:pPr>
                <a:defRPr/>
              </a:pPr>
              <a:t>26/02/2012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16826F-E829-46D0-9E02-031576FF9D17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541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35002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4982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169996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8560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8436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2925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3568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119662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407566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36255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833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ffa@unice.f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smtClean="0"/>
              <a:t>EJB : les fondamentaux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81400"/>
            <a:ext cx="6858000" cy="1359768"/>
          </a:xfrm>
          <a:noFill/>
        </p:spPr>
        <p:txBody>
          <a:bodyPr/>
          <a:lstStyle/>
          <a:p>
            <a:pPr algn="ctr"/>
            <a:r>
              <a:rPr lang="fr-FR" sz="1600" i="1" dirty="0"/>
              <a:t>Michel </a:t>
            </a:r>
            <a:r>
              <a:rPr lang="fr-FR" sz="1600" i="1" dirty="0" err="1"/>
              <a:t>Buffa</a:t>
            </a:r>
            <a:r>
              <a:rPr lang="fr-FR" sz="1600" i="1" dirty="0"/>
              <a:t> (</a:t>
            </a:r>
            <a:r>
              <a:rPr lang="fr-FR" sz="1600" i="1" dirty="0">
                <a:hlinkClick r:id="rId3"/>
              </a:rPr>
              <a:t>buffa@unice.fr</a:t>
            </a:r>
            <a:r>
              <a:rPr lang="fr-FR" sz="1600" i="1" dirty="0"/>
              <a:t>), UNSA </a:t>
            </a:r>
            <a:r>
              <a:rPr lang="fr-FR" sz="1600" i="1" dirty="0" smtClean="0"/>
              <a:t>2002,</a:t>
            </a:r>
            <a:endParaRPr lang="fr-FR" sz="1600" i="1" dirty="0"/>
          </a:p>
          <a:p>
            <a:pPr algn="ctr"/>
            <a:r>
              <a:rPr lang="fr-FR" sz="1600" i="1" dirty="0" smtClean="0"/>
              <a:t>modifié </a:t>
            </a:r>
            <a:r>
              <a:rPr lang="fr-FR" sz="1600" i="1" dirty="0"/>
              <a:t>par Richard </a:t>
            </a:r>
            <a:r>
              <a:rPr lang="fr-FR" sz="1600" i="1" dirty="0" err="1"/>
              <a:t>Grin</a:t>
            </a:r>
            <a:r>
              <a:rPr lang="fr-FR" sz="1600" i="1" dirty="0"/>
              <a:t> (</a:t>
            </a:r>
            <a:r>
              <a:rPr lang="fr-FR" sz="1600" i="1"/>
              <a:t>version </a:t>
            </a:r>
            <a:r>
              <a:rPr lang="fr-FR" sz="1600" i="1" smtClean="0"/>
              <a:t>1.1, 21/11/11</a:t>
            </a:r>
            <a:r>
              <a:rPr lang="fr-FR" sz="1600" i="1" dirty="0" smtClean="0"/>
              <a:t>),</a:t>
            </a:r>
            <a:endParaRPr lang="fr-FR" sz="1600" i="1" dirty="0"/>
          </a:p>
          <a:p>
            <a:pPr algn="ctr"/>
            <a:r>
              <a:rPr lang="fr-FR" sz="1600" i="1" dirty="0"/>
              <a:t>avec emprunts aux supports de Maxime </a:t>
            </a:r>
            <a:r>
              <a:rPr lang="fr-FR" sz="1600" i="1" dirty="0" err="1"/>
              <a:t>Lefrançois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64896" cy="634752"/>
          </a:xfrm>
        </p:spPr>
        <p:txBody>
          <a:bodyPr/>
          <a:lstStyle/>
          <a:p>
            <a:r>
              <a:rPr lang="fr-FR" dirty="0" smtClean="0"/>
              <a:t>Plan du cours</a:t>
            </a:r>
            <a:endParaRPr lang="fr-FR" dirty="0"/>
          </a:p>
        </p:txBody>
      </p:sp>
      <p:sp>
        <p:nvSpPr>
          <p:cNvPr id="4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Introduction générale</a:t>
            </a:r>
          </a:p>
          <a:p>
            <a:pPr marL="0" lvl="0" indent="0">
              <a:buSzPts val="2799"/>
            </a:pPr>
            <a:r>
              <a:rPr lang="fr-FR" sz="2800" dirty="0" smtClean="0"/>
              <a:t>EJB : fondamentaux</a:t>
            </a:r>
            <a:endParaRPr lang="fr-FR" sz="2800" dirty="0"/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Session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Beans</a:t>
            </a:r>
            <a:endParaRPr lang="fr-FR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Entités</a:t>
            </a: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Message-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Driven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Beans</a:t>
            </a:r>
            <a:endParaRPr lang="fr-FR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Concepts avancés sur la persistance</a:t>
            </a: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Relations avec les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ntités</a:t>
            </a:r>
          </a:p>
          <a:p>
            <a:pPr marL="0" lvl="0" indent="0">
              <a:buSzPts val="2799"/>
            </a:pP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Gestion des transactions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224168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Enterprise Java Bean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8352928" cy="4896544"/>
          </a:xfrm>
        </p:spPr>
        <p:txBody>
          <a:bodyPr>
            <a:noAutofit/>
          </a:bodyPr>
          <a:lstStyle/>
          <a:p>
            <a:r>
              <a:rPr lang="fr-FR" dirty="0" smtClean="0"/>
              <a:t>Les EJB</a:t>
            </a:r>
            <a:br>
              <a:rPr lang="fr-FR" dirty="0" smtClean="0"/>
            </a:br>
            <a:r>
              <a:rPr lang="fr-FR" i="1" dirty="0" smtClean="0">
                <a:solidFill>
                  <a:srgbClr val="C00000"/>
                </a:solidFill>
              </a:rPr>
              <a:t>facilitent la création d'applications distribuées pour les entreprises.</a:t>
            </a:r>
          </a:p>
          <a:p>
            <a:pPr lvl="1"/>
            <a:r>
              <a:rPr lang="fr-FR" sz="2800" dirty="0"/>
              <a:t>S’occupent du traitement métier de l’application</a:t>
            </a:r>
          </a:p>
          <a:p>
            <a:pPr lvl="1"/>
            <a:r>
              <a:rPr lang="fr-FR" sz="2800" dirty="0" smtClean="0"/>
              <a:t>Permettent aux développeurs de se concentrer sur les traitements orientés métiers </a:t>
            </a:r>
          </a:p>
          <a:p>
            <a:pPr lvl="1"/>
            <a:r>
              <a:rPr lang="fr-FR" sz="2800" dirty="0" smtClean="0"/>
              <a:t>Sont réutilisables</a:t>
            </a:r>
          </a:p>
          <a:p>
            <a:pPr lvl="1"/>
            <a:r>
              <a:rPr lang="fr-FR" sz="2800" dirty="0" smtClean="0"/>
              <a:t>Sont assemblables</a:t>
            </a:r>
          </a:p>
          <a:p>
            <a:endParaRPr lang="fr-FR" sz="20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3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192904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Enterprise Java Bean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Composant serveur qui encapsule une logique métier, qui peut être déployé dans un serveur d’application</a:t>
            </a:r>
          </a:p>
          <a:p>
            <a:r>
              <a:rPr lang="fr-FR" dirty="0"/>
              <a:t>Composé</a:t>
            </a:r>
            <a:r>
              <a:rPr lang="fr-FR" i="1" dirty="0"/>
              <a:t> </a:t>
            </a:r>
            <a:r>
              <a:rPr lang="fr-FR" dirty="0"/>
              <a:t>de</a:t>
            </a:r>
            <a:r>
              <a:rPr lang="fr-FR" i="1" dirty="0"/>
              <a:t> </a:t>
            </a:r>
            <a:r>
              <a:rPr lang="fr-FR" dirty="0"/>
              <a:t>un ou plusieurs </a:t>
            </a:r>
            <a:r>
              <a:rPr lang="fr-FR" dirty="0" smtClean="0"/>
              <a:t>objets</a:t>
            </a:r>
          </a:p>
          <a:p>
            <a:r>
              <a:rPr lang="fr-FR" dirty="0" smtClean="0"/>
              <a:t>Les appels aux méthodes par les clients de l’EJB sont interceptés par le conteneur d’EJB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77800"/>
            <a:ext cx="8458200" cy="586904"/>
          </a:xfrm>
        </p:spPr>
        <p:txBody>
          <a:bodyPr/>
          <a:lstStyle/>
          <a:p>
            <a:r>
              <a:rPr lang="fr-FR" dirty="0" smtClean="0"/>
              <a:t>Rôle du conteneur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conteneur d’EJB s’occupe de certains traitements</a:t>
            </a:r>
          </a:p>
          <a:p>
            <a:pPr lvl="1"/>
            <a:r>
              <a:rPr lang="fr-FR" dirty="0"/>
              <a:t>Cycle de vie du </a:t>
            </a:r>
            <a:r>
              <a:rPr lang="fr-FR" dirty="0" err="1" smtClean="0"/>
              <a:t>bean</a:t>
            </a:r>
            <a:endParaRPr lang="fr-FR" dirty="0" smtClean="0"/>
          </a:p>
          <a:p>
            <a:pPr lvl="1"/>
            <a:r>
              <a:rPr lang="fr-FR" dirty="0" smtClean="0"/>
              <a:t>Injection de dépendance</a:t>
            </a:r>
            <a:endParaRPr lang="fr-FR" dirty="0"/>
          </a:p>
          <a:p>
            <a:pPr lvl="1"/>
            <a:r>
              <a:rPr lang="fr-FR" dirty="0"/>
              <a:t>Accès </a:t>
            </a:r>
            <a:r>
              <a:rPr lang="fr-FR" dirty="0" smtClean="0"/>
              <a:t>au </a:t>
            </a:r>
            <a:r>
              <a:rPr lang="fr-FR" dirty="0" err="1" smtClean="0"/>
              <a:t>bean</a:t>
            </a:r>
            <a:r>
              <a:rPr lang="fr-FR" dirty="0" smtClean="0"/>
              <a:t>, communication à distance</a:t>
            </a:r>
            <a:endParaRPr lang="fr-FR" dirty="0"/>
          </a:p>
          <a:p>
            <a:pPr lvl="1"/>
            <a:r>
              <a:rPr lang="fr-FR" dirty="0"/>
              <a:t>Sécurité d’accès</a:t>
            </a:r>
          </a:p>
          <a:p>
            <a:pPr lvl="1"/>
            <a:r>
              <a:rPr lang="fr-FR" dirty="0"/>
              <a:t>Accès concurrents</a:t>
            </a:r>
          </a:p>
          <a:p>
            <a:pPr lvl="1"/>
            <a:r>
              <a:rPr lang="fr-FR" dirty="0" smtClean="0"/>
              <a:t>Transactions</a:t>
            </a:r>
            <a:r>
              <a:rPr lang="fr-FR" dirty="0"/>
              <a:t>, …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xmlns="" val="298794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77800"/>
            <a:ext cx="8458200" cy="586904"/>
          </a:xfrm>
        </p:spPr>
        <p:txBody>
          <a:bodyPr/>
          <a:lstStyle/>
          <a:p>
            <a:r>
              <a:rPr lang="fr-FR" dirty="0" smtClean="0"/>
              <a:t>2 Types d’EJB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dirty="0" smtClean="0"/>
              <a:t>Session Bean</a:t>
            </a:r>
          </a:p>
          <a:p>
            <a:pPr lvl="1" algn="just"/>
            <a:r>
              <a:rPr lang="fr-FR" dirty="0" smtClean="0"/>
              <a:t>Modélise un traitement</a:t>
            </a:r>
          </a:p>
          <a:p>
            <a:pPr lvl="1" algn="just"/>
            <a:r>
              <a:rPr lang="fr-FR" dirty="0" smtClean="0"/>
              <a:t>Représenté par une classe Java et une interface </a:t>
            </a:r>
            <a:r>
              <a:rPr lang="fr-FR" dirty="0"/>
              <a:t>qui expose certaines méthodes</a:t>
            </a:r>
            <a:endParaRPr lang="fr-FR" i="1" dirty="0" smtClean="0"/>
          </a:p>
          <a:p>
            <a:pPr algn="just"/>
            <a:r>
              <a:rPr lang="fr-FR" dirty="0" smtClean="0"/>
              <a:t>Message </a:t>
            </a:r>
            <a:r>
              <a:rPr lang="fr-FR" dirty="0" err="1" smtClean="0"/>
              <a:t>Driven</a:t>
            </a:r>
            <a:r>
              <a:rPr lang="fr-FR" dirty="0" smtClean="0"/>
              <a:t> Bean (MDB)</a:t>
            </a:r>
          </a:p>
          <a:p>
            <a:pPr lvl="1" algn="just"/>
            <a:r>
              <a:rPr lang="fr-FR" dirty="0" smtClean="0"/>
              <a:t>Consomme des messages asynchrones envoyés par des clients</a:t>
            </a:r>
          </a:p>
          <a:p>
            <a:pPr lvl="1" algn="just"/>
            <a:r>
              <a:rPr lang="fr-FR" dirty="0"/>
              <a:t>P</a:t>
            </a:r>
            <a:r>
              <a:rPr lang="fr-FR" dirty="0" smtClean="0"/>
              <a:t>ermettent l’interconnexion avec des systèmes différents (non Java EE) </a:t>
            </a:r>
          </a:p>
        </p:txBody>
      </p:sp>
    </p:spTree>
    <p:extLst>
      <p:ext uri="{BB962C8B-B14F-4D97-AF65-F5344CB8AC3E}">
        <p14:creationId xmlns:p14="http://schemas.microsoft.com/office/powerpoint/2010/main" xmlns="" val="340141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77800"/>
            <a:ext cx="8458200" cy="586904"/>
          </a:xfrm>
        </p:spPr>
        <p:txBody>
          <a:bodyPr/>
          <a:lstStyle/>
          <a:p>
            <a:r>
              <a:rPr lang="fr-FR" dirty="0" smtClean="0"/>
              <a:t>Session Bean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4933528"/>
          </a:xfrm>
        </p:spPr>
        <p:txBody>
          <a:bodyPr/>
          <a:lstStyle/>
          <a:p>
            <a:pPr algn="just"/>
            <a:r>
              <a:rPr lang="fr-FR" dirty="0" smtClean="0"/>
              <a:t>Modélise un traitement (business </a:t>
            </a:r>
            <a:r>
              <a:rPr lang="fr-FR" dirty="0" err="1" smtClean="0"/>
              <a:t>process</a:t>
            </a:r>
            <a:r>
              <a:rPr lang="fr-FR" dirty="0" smtClean="0"/>
              <a:t>)</a:t>
            </a:r>
          </a:p>
          <a:p>
            <a:pPr algn="just"/>
            <a:r>
              <a:rPr lang="fr-FR" dirty="0" smtClean="0"/>
              <a:t>Correspond à un </a:t>
            </a:r>
            <a:r>
              <a:rPr lang="fr-FR" i="1" dirty="0" smtClean="0"/>
              <a:t>verbe</a:t>
            </a:r>
            <a:r>
              <a:rPr lang="fr-FR" dirty="0" smtClean="0"/>
              <a:t>, à une </a:t>
            </a:r>
            <a:r>
              <a:rPr lang="fr-FR" i="1" dirty="0" smtClean="0"/>
              <a:t>action</a:t>
            </a:r>
          </a:p>
          <a:p>
            <a:pPr algn="just"/>
            <a:r>
              <a:rPr lang="fr-FR" dirty="0" smtClean="0"/>
              <a:t>Ex : gestion de compte bancaire, affichage de catalogue de produit, vérifieur de données bancaires, gestionnaire de prix…</a:t>
            </a:r>
          </a:p>
          <a:p>
            <a:pPr algn="just"/>
            <a:r>
              <a:rPr lang="fr-FR" dirty="0" smtClean="0"/>
              <a:t>Les actions impliquent des calculs, des accès à une base de données, consulter un service externe (appel téléphonique, etc.)</a:t>
            </a:r>
          </a:p>
          <a:p>
            <a:pPr algn="just"/>
            <a:r>
              <a:rPr lang="fr-FR" dirty="0" smtClean="0"/>
              <a:t>Souvent client d'autres </a:t>
            </a:r>
            <a:r>
              <a:rPr lang="fr-FR" dirty="0" err="1" smtClean="0"/>
              <a:t>Beans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xmlns="" val="343553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77800"/>
            <a:ext cx="8458200" cy="586904"/>
          </a:xfrm>
        </p:spPr>
        <p:txBody>
          <a:bodyPr/>
          <a:lstStyle/>
          <a:p>
            <a:r>
              <a:rPr lang="fr-FR" dirty="0"/>
              <a:t>3</a:t>
            </a:r>
            <a:r>
              <a:rPr lang="fr-FR" dirty="0" smtClean="0"/>
              <a:t> types de Session Bean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dirty="0" smtClean="0"/>
              <a:t>Bean sans état (</a:t>
            </a:r>
            <a:r>
              <a:rPr lang="fr-FR" i="1" dirty="0" err="1" smtClean="0"/>
              <a:t>stateless</a:t>
            </a:r>
            <a:r>
              <a:rPr lang="fr-FR" dirty="0" smtClean="0"/>
              <a:t>)</a:t>
            </a:r>
          </a:p>
          <a:p>
            <a:pPr lvl="1" algn="just"/>
            <a:r>
              <a:rPr lang="fr-FR" dirty="0" smtClean="0"/>
              <a:t>Pour traiter les requêtes de plusieurs clients, </a:t>
            </a:r>
          </a:p>
          <a:p>
            <a:pPr lvl="1" algn="just"/>
            <a:r>
              <a:rPr lang="fr-FR" dirty="0" smtClean="0"/>
              <a:t>sans garder un état entre les différentes requêtes</a:t>
            </a:r>
          </a:p>
          <a:p>
            <a:pPr lvl="1" algn="just"/>
            <a:r>
              <a:rPr lang="fr-FR" dirty="0" smtClean="0"/>
              <a:t>Exemple : obtenir la liste de tous les produits</a:t>
            </a:r>
          </a:p>
          <a:p>
            <a:pPr algn="just"/>
            <a:r>
              <a:rPr lang="fr-FR" dirty="0" smtClean="0"/>
              <a:t>Bean avec état (</a:t>
            </a:r>
            <a:r>
              <a:rPr lang="fr-FR" i="1" dirty="0" err="1" smtClean="0"/>
              <a:t>stateful</a:t>
            </a:r>
            <a:r>
              <a:rPr lang="fr-FR" dirty="0" smtClean="0"/>
              <a:t>)</a:t>
            </a:r>
          </a:p>
          <a:p>
            <a:pPr lvl="1" algn="just"/>
            <a:r>
              <a:rPr lang="fr-FR" dirty="0" smtClean="0"/>
              <a:t>Pour tenir une conversation avec un seul client,</a:t>
            </a:r>
          </a:p>
          <a:p>
            <a:pPr lvl="1" algn="just"/>
            <a:r>
              <a:rPr lang="fr-FR" dirty="0" smtClean="0"/>
              <a:t>en gardant un état entre les requêtes</a:t>
            </a:r>
          </a:p>
          <a:p>
            <a:pPr lvl="1" algn="just"/>
            <a:r>
              <a:rPr lang="fr-FR" dirty="0" smtClean="0"/>
              <a:t>Exemple : remplir le caddy d’un client avant de lancer la commande (le caddy est rempli en cliquant sur les différentes pages des produits)</a:t>
            </a:r>
          </a:p>
        </p:txBody>
      </p:sp>
    </p:spTree>
    <p:extLst>
      <p:ext uri="{BB962C8B-B14F-4D97-AF65-F5344CB8AC3E}">
        <p14:creationId xmlns:p14="http://schemas.microsoft.com/office/powerpoint/2010/main" xmlns="" val="11348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77800"/>
            <a:ext cx="8458200" cy="586904"/>
          </a:xfrm>
        </p:spPr>
        <p:txBody>
          <a:bodyPr/>
          <a:lstStyle/>
          <a:p>
            <a:r>
              <a:rPr lang="fr-FR" dirty="0"/>
              <a:t>3</a:t>
            </a:r>
            <a:r>
              <a:rPr lang="fr-FR" dirty="0" smtClean="0"/>
              <a:t> types de Session Bean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dirty="0" smtClean="0"/>
              <a:t>Bean singleton</a:t>
            </a:r>
          </a:p>
          <a:p>
            <a:pPr lvl="1" algn="just"/>
            <a:r>
              <a:rPr lang="fr-FR" dirty="0" smtClean="0"/>
              <a:t>Garantie de n’avoir qu’une seule instance du </a:t>
            </a:r>
            <a:r>
              <a:rPr lang="fr-FR" dirty="0" err="1" smtClean="0"/>
              <a:t>bean</a:t>
            </a:r>
            <a:r>
              <a:rPr lang="fr-FR" dirty="0" smtClean="0"/>
              <a:t> dans tout le serveur d’application</a:t>
            </a:r>
          </a:p>
          <a:p>
            <a:pPr lvl="1" algn="just"/>
            <a:r>
              <a:rPr lang="fr-FR" dirty="0" smtClean="0"/>
              <a:t>Supporte les accès concurrents (configurable)</a:t>
            </a:r>
          </a:p>
          <a:p>
            <a:pPr lvl="1" algn="just"/>
            <a:r>
              <a:rPr lang="fr-FR" dirty="0" smtClean="0"/>
              <a:t>Exemple : </a:t>
            </a:r>
            <a:r>
              <a:rPr lang="fr-FR" dirty="0" err="1" smtClean="0"/>
              <a:t>bean</a:t>
            </a:r>
            <a:r>
              <a:rPr lang="fr-FR" dirty="0" smtClean="0"/>
              <a:t> qui « cache » une liste de pays, utilisé par les classes de l’application pour éviter d’interroger la BD</a:t>
            </a:r>
          </a:p>
        </p:txBody>
      </p:sp>
    </p:spTree>
    <p:extLst>
      <p:ext uri="{BB962C8B-B14F-4D97-AF65-F5344CB8AC3E}">
        <p14:creationId xmlns:p14="http://schemas.microsoft.com/office/powerpoint/2010/main" xmlns="" val="78248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Message-</a:t>
            </a:r>
            <a:r>
              <a:rPr lang="fr-FR" dirty="0" err="1" smtClean="0"/>
              <a:t>Driven</a:t>
            </a:r>
            <a:r>
              <a:rPr lang="fr-FR" dirty="0" smtClean="0"/>
              <a:t> Bean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5400600"/>
          </a:xfrm>
        </p:spPr>
        <p:txBody>
          <a:bodyPr/>
          <a:lstStyle/>
          <a:p>
            <a:r>
              <a:rPr lang="fr-FR" dirty="0" smtClean="0"/>
              <a:t>Introduits à partir de la norme EJB 2.0 (aujourd’hui en 3.0)</a:t>
            </a:r>
          </a:p>
          <a:p>
            <a:r>
              <a:rPr lang="fr-FR" dirty="0" smtClean="0"/>
              <a:t>Similaire aux Session </a:t>
            </a:r>
            <a:r>
              <a:rPr lang="fr-FR" dirty="0" err="1" smtClean="0"/>
              <a:t>beans</a:t>
            </a:r>
            <a:r>
              <a:rPr lang="fr-FR" dirty="0" smtClean="0"/>
              <a:t> : représentent des verbes ou des actions,</a:t>
            </a:r>
          </a:p>
          <a:p>
            <a:r>
              <a:rPr lang="fr-FR" dirty="0" smtClean="0"/>
              <a:t>On les invoque en leur envoyant des messages, souvent d’une autre application</a:t>
            </a:r>
          </a:p>
          <a:p>
            <a:r>
              <a:rPr lang="fr-FR" dirty="0" smtClean="0"/>
              <a:t>Ex : message pour déclencher des transactions boursières, des autorisations d'achat par CB</a:t>
            </a:r>
          </a:p>
          <a:p>
            <a:r>
              <a:rPr lang="fr-FR" dirty="0" smtClean="0"/>
              <a:t>Souvent clients d'autres </a:t>
            </a:r>
            <a:r>
              <a:rPr lang="fr-FR" dirty="0" err="1" smtClean="0"/>
              <a:t>beans</a:t>
            </a:r>
            <a:r>
              <a:rPr lang="fr-FR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applications Java EE utilisent aussi des entités</a:t>
            </a:r>
          </a:p>
          <a:p>
            <a:r>
              <a:rPr lang="fr-FR" dirty="0" smtClean="0"/>
              <a:t>Une entité est une classe qui représente des données enregistrées dans une base de données</a:t>
            </a:r>
          </a:p>
          <a:p>
            <a:r>
              <a:rPr lang="fr-FR" dirty="0" smtClean="0"/>
              <a:t>Correspond à un nom</a:t>
            </a:r>
          </a:p>
          <a:p>
            <a:r>
              <a:rPr lang="fr-FR" dirty="0" smtClean="0"/>
              <a:t>Ex : personne, produit, compte bancaire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732451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Clients interagissant avec un serveur à base d'EJBs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609725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48133" name="Picture 5" descr="Cli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43000"/>
            <a:ext cx="81534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1772816"/>
            <a:ext cx="7772400" cy="1500187"/>
          </a:xfrm>
        </p:spPr>
        <p:txBody>
          <a:bodyPr/>
          <a:lstStyle/>
          <a:p>
            <a:r>
              <a:rPr lang="fr-FR" sz="3200" dirty="0" smtClean="0"/>
              <a:t>Objets distribués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353145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Application distribuée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application Java EE peut être distribuée sur plusieurs machines du réseau</a:t>
            </a:r>
          </a:p>
          <a:p>
            <a:r>
              <a:rPr lang="fr-FR" dirty="0" smtClean="0"/>
              <a:t>Les containers gèrent les appels distants pour le développeur (utilisent RMI-IIOP)</a:t>
            </a:r>
          </a:p>
        </p:txBody>
      </p:sp>
    </p:spTree>
    <p:extLst>
      <p:ext uri="{BB962C8B-B14F-4D97-AF65-F5344CB8AC3E}">
        <p14:creationId xmlns:p14="http://schemas.microsoft.com/office/powerpoint/2010/main" xmlns="" val="362346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 smtClean="0"/>
              <a:t>Les objets distribués</a:t>
            </a:r>
            <a:br>
              <a:rPr lang="fr-FR" sz="3600" dirty="0" smtClean="0"/>
            </a:br>
            <a:r>
              <a:rPr lang="fr-FR" dirty="0" smtClean="0"/>
              <a:t>… </a:t>
            </a:r>
            <a:r>
              <a:rPr lang="fr-FR" b="1" i="1" dirty="0" smtClean="0">
                <a:solidFill>
                  <a:schemeClr val="bg1"/>
                </a:solidFill>
              </a:rPr>
              <a:t>RMI-IIOP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15</a:t>
            </a:fld>
            <a:endParaRPr kumimoji="0" lang="en-US"/>
          </a:p>
        </p:txBody>
      </p:sp>
      <p:cxnSp>
        <p:nvCxnSpPr>
          <p:cNvPr id="39" name="Connecteur en angle 4"/>
          <p:cNvCxnSpPr>
            <a:stCxn id="46" idx="2"/>
            <a:endCxn id="40" idx="2"/>
          </p:cNvCxnSpPr>
          <p:nvPr/>
        </p:nvCxnSpPr>
        <p:spPr>
          <a:xfrm rot="16200000" flipH="1">
            <a:off x="2918496" y="5550555"/>
            <a:ext cx="684076" cy="905461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Nuage 39"/>
          <p:cNvSpPr/>
          <p:nvPr/>
        </p:nvSpPr>
        <p:spPr>
          <a:xfrm>
            <a:off x="3707904" y="5949280"/>
            <a:ext cx="1728192" cy="792088"/>
          </a:xfrm>
          <a:prstGeom prst="cloud">
            <a:avLst/>
          </a:prstGeom>
          <a:solidFill>
            <a:srgbClr val="CC99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Internet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627784" y="6361583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RMI/IIOP</a:t>
            </a:r>
            <a:endParaRPr lang="fr-FR" sz="1400" i="1" dirty="0"/>
          </a:p>
        </p:txBody>
      </p:sp>
      <p:cxnSp>
        <p:nvCxnSpPr>
          <p:cNvPr id="45" name="Connecteur en angle 44"/>
          <p:cNvCxnSpPr>
            <a:stCxn id="40" idx="0"/>
          </p:cNvCxnSpPr>
          <p:nvPr/>
        </p:nvCxnSpPr>
        <p:spPr>
          <a:xfrm flipV="1">
            <a:off x="5434656" y="5661248"/>
            <a:ext cx="1009552" cy="684076"/>
          </a:xfrm>
          <a:prstGeom prst="bentConnector3">
            <a:avLst>
              <a:gd name="adj1" fmla="val 99500"/>
            </a:avLst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1547664" y="1700808"/>
            <a:ext cx="2520280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1547664" y="1700808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client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2008527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49" name="ZoneTexte 48"/>
          <p:cNvSpPr txBox="1"/>
          <p:nvPr/>
        </p:nvSpPr>
        <p:spPr>
          <a:xfrm>
            <a:off x="2002138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50" name="Ellipse 49"/>
          <p:cNvSpPr/>
          <p:nvPr/>
        </p:nvSpPr>
        <p:spPr>
          <a:xfrm>
            <a:off x="2070563" y="3642601"/>
            <a:ext cx="151216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i="1" dirty="0" smtClean="0"/>
              <a:t>stub</a:t>
            </a:r>
            <a:endParaRPr lang="fr-FR" sz="1400" b="1" i="1" dirty="0" smtClean="0"/>
          </a:p>
        </p:txBody>
      </p:sp>
      <p:sp>
        <p:nvSpPr>
          <p:cNvPr id="51" name="Rectangle 50"/>
          <p:cNvSpPr/>
          <p:nvPr/>
        </p:nvSpPr>
        <p:spPr>
          <a:xfrm>
            <a:off x="2182680" y="2276872"/>
            <a:ext cx="1296144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Client</a:t>
            </a:r>
            <a:endParaRPr lang="fr-FR" dirty="0"/>
          </a:p>
        </p:txBody>
      </p:sp>
      <p:cxnSp>
        <p:nvCxnSpPr>
          <p:cNvPr id="52" name="Connecteur droit avec flèche 51"/>
          <p:cNvCxnSpPr>
            <a:stCxn id="51" idx="2"/>
            <a:endCxn id="65" idx="0"/>
          </p:cNvCxnSpPr>
          <p:nvPr/>
        </p:nvCxnSpPr>
        <p:spPr>
          <a:xfrm rot="5400000">
            <a:off x="2578430" y="3176678"/>
            <a:ext cx="504056" cy="58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>
            <a:stCxn id="50" idx="4"/>
            <a:endCxn id="48" idx="0"/>
          </p:cNvCxnSpPr>
          <p:nvPr/>
        </p:nvCxnSpPr>
        <p:spPr>
          <a:xfrm rot="5400000">
            <a:off x="2607195" y="4649707"/>
            <a:ext cx="434471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5076056" y="1700808"/>
            <a:ext cx="2664296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5076056" y="170080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serveur</a:t>
            </a:r>
            <a:endParaRPr lang="fr-FR" dirty="0"/>
          </a:p>
        </p:txBody>
      </p:sp>
      <p:sp>
        <p:nvSpPr>
          <p:cNvPr id="56" name="ZoneTexte 55"/>
          <p:cNvSpPr txBox="1"/>
          <p:nvPr/>
        </p:nvSpPr>
        <p:spPr>
          <a:xfrm>
            <a:off x="5536919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57" name="ZoneTexte 56"/>
          <p:cNvSpPr txBox="1"/>
          <p:nvPr/>
        </p:nvSpPr>
        <p:spPr>
          <a:xfrm>
            <a:off x="5530530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58" name="Ellipse 57"/>
          <p:cNvSpPr/>
          <p:nvPr/>
        </p:nvSpPr>
        <p:spPr>
          <a:xfrm>
            <a:off x="5598955" y="3642601"/>
            <a:ext cx="151216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i="1" dirty="0" err="1" smtClean="0"/>
              <a:t>tie</a:t>
            </a:r>
            <a:endParaRPr lang="fr-FR" sz="1400" b="1" i="1" dirty="0" smtClean="0"/>
          </a:p>
        </p:txBody>
      </p:sp>
      <p:sp>
        <p:nvSpPr>
          <p:cNvPr id="59" name="Rectangle 58"/>
          <p:cNvSpPr/>
          <p:nvPr/>
        </p:nvSpPr>
        <p:spPr>
          <a:xfrm>
            <a:off x="5697359" y="2276872"/>
            <a:ext cx="1296144" cy="72008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Serveur</a:t>
            </a:r>
          </a:p>
          <a:p>
            <a:pPr algn="ctr"/>
            <a:r>
              <a:rPr lang="fr-FR" sz="1400" dirty="0" smtClean="0"/>
              <a:t>= Objet distribué</a:t>
            </a:r>
            <a:endParaRPr lang="fr-FR" sz="1400" dirty="0"/>
          </a:p>
        </p:txBody>
      </p:sp>
      <p:cxnSp>
        <p:nvCxnSpPr>
          <p:cNvPr id="60" name="Connecteur droit avec flèche 59"/>
          <p:cNvCxnSpPr>
            <a:stCxn id="68" idx="4"/>
            <a:endCxn id="58" idx="0"/>
          </p:cNvCxnSpPr>
          <p:nvPr/>
        </p:nvCxnSpPr>
        <p:spPr>
          <a:xfrm rot="16200000" flipH="1">
            <a:off x="6136822" y="3424383"/>
            <a:ext cx="429625" cy="6809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>
            <a:stCxn id="58" idx="4"/>
            <a:endCxn id="56" idx="0"/>
          </p:cNvCxnSpPr>
          <p:nvPr/>
        </p:nvCxnSpPr>
        <p:spPr>
          <a:xfrm rot="5400000">
            <a:off x="6135587" y="4649707"/>
            <a:ext cx="434471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>
            <a:stCxn id="50" idx="6"/>
            <a:endCxn id="58" idx="2"/>
          </p:cNvCxnSpPr>
          <p:nvPr/>
        </p:nvCxnSpPr>
        <p:spPr>
          <a:xfrm>
            <a:off x="3582731" y="4038645"/>
            <a:ext cx="2016224" cy="1588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/>
          <p:cNvSpPr txBox="1"/>
          <p:nvPr/>
        </p:nvSpPr>
        <p:spPr>
          <a:xfrm>
            <a:off x="4598294" y="378904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64" name="ZoneTexte 63"/>
          <p:cNvSpPr txBox="1"/>
          <p:nvPr/>
        </p:nvSpPr>
        <p:spPr>
          <a:xfrm>
            <a:off x="4603899" y="372766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65" name="Ellipse 64"/>
          <p:cNvSpPr/>
          <p:nvPr/>
        </p:nvSpPr>
        <p:spPr>
          <a:xfrm>
            <a:off x="2794159" y="3429000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Connecteur droit 65"/>
          <p:cNvCxnSpPr>
            <a:stCxn id="65" idx="4"/>
            <a:endCxn id="50" idx="0"/>
          </p:cNvCxnSpPr>
          <p:nvPr/>
        </p:nvCxnSpPr>
        <p:spPr>
          <a:xfrm rot="5400000">
            <a:off x="2757609" y="3570046"/>
            <a:ext cx="141593" cy="3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2778223" y="3212976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68" name="Ellipse 67"/>
          <p:cNvSpPr/>
          <p:nvPr/>
        </p:nvSpPr>
        <p:spPr>
          <a:xfrm>
            <a:off x="6312226" y="3140968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droit 68"/>
          <p:cNvCxnSpPr>
            <a:stCxn id="59" idx="2"/>
            <a:endCxn id="68" idx="0"/>
          </p:cNvCxnSpPr>
          <p:nvPr/>
        </p:nvCxnSpPr>
        <p:spPr>
          <a:xfrm rot="16200000" flipH="1">
            <a:off x="6274822" y="3067560"/>
            <a:ext cx="144016" cy="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5655199" y="2987660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xmlns="" val="301706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Les objets distribués et le middleware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fr-FR" smtClean="0"/>
              <a:t>Lorsqu'une application devient importante, des besoins récurrents apparaissent : sécurité, transactions,etc…</a:t>
            </a:r>
          </a:p>
          <a:p>
            <a:pPr marL="533400" indent="-533400"/>
            <a:r>
              <a:rPr lang="fr-FR" smtClean="0"/>
              <a:t>C'est là qu'intervient le </a:t>
            </a:r>
            <a:r>
              <a:rPr lang="fr-FR" i="1" smtClean="0"/>
              <a:t>middleware</a:t>
            </a:r>
            <a:r>
              <a:rPr lang="fr-FR" smtClean="0"/>
              <a:t>!</a:t>
            </a:r>
          </a:p>
          <a:p>
            <a:pPr marL="533400" indent="-533400"/>
            <a:r>
              <a:rPr lang="fr-FR" smtClean="0"/>
              <a:t>Deux approches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mtClean="0"/>
              <a:t>Middleware explicite,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mtClean="0"/>
              <a:t>Middleware implicite</a:t>
            </a:r>
          </a:p>
        </p:txBody>
      </p:sp>
    </p:spTree>
    <p:extLst>
      <p:ext uri="{BB962C8B-B14F-4D97-AF65-F5344CB8AC3E}">
        <p14:creationId xmlns:p14="http://schemas.microsoft.com/office/powerpoint/2010/main" xmlns="" val="295407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17</a:t>
            </a:fld>
            <a:endParaRPr kumimoji="0" lang="en-US"/>
          </a:p>
        </p:txBody>
      </p:sp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objets distribués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2400" dirty="0" smtClean="0"/>
              <a:t>… Middleware explicite</a:t>
            </a:r>
            <a:endParaRPr lang="fr-FR" dirty="0"/>
          </a:p>
        </p:txBody>
      </p:sp>
      <p:cxnSp>
        <p:nvCxnSpPr>
          <p:cNvPr id="5" name="Connecteur en angle 4"/>
          <p:cNvCxnSpPr>
            <a:stCxn id="20" idx="2"/>
            <a:endCxn id="10" idx="2"/>
          </p:cNvCxnSpPr>
          <p:nvPr/>
        </p:nvCxnSpPr>
        <p:spPr>
          <a:xfrm rot="16200000" flipH="1">
            <a:off x="1550344" y="5550555"/>
            <a:ext cx="684076" cy="905461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uage 9"/>
          <p:cNvSpPr/>
          <p:nvPr/>
        </p:nvSpPr>
        <p:spPr>
          <a:xfrm>
            <a:off x="2339752" y="5949280"/>
            <a:ext cx="1728192" cy="792088"/>
          </a:xfrm>
          <a:prstGeom prst="cloud">
            <a:avLst/>
          </a:prstGeom>
          <a:solidFill>
            <a:srgbClr val="CC99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Internet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9632" y="6361583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RMI/IIOP</a:t>
            </a:r>
            <a:endParaRPr lang="fr-FR" sz="1400" i="1" dirty="0"/>
          </a:p>
        </p:txBody>
      </p:sp>
      <p:cxnSp>
        <p:nvCxnSpPr>
          <p:cNvPr id="16" name="Connecteur en angle 15"/>
          <p:cNvCxnSpPr>
            <a:stCxn id="10" idx="0"/>
          </p:cNvCxnSpPr>
          <p:nvPr/>
        </p:nvCxnSpPr>
        <p:spPr>
          <a:xfrm flipV="1">
            <a:off x="4066504" y="5661248"/>
            <a:ext cx="1009552" cy="684076"/>
          </a:xfrm>
          <a:prstGeom prst="bentConnector3">
            <a:avLst>
              <a:gd name="adj1" fmla="val 99500"/>
            </a:avLst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9512" y="1700808"/>
            <a:ext cx="2520280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9512" y="1700808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client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40375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633986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24" name="Ellipse 23"/>
          <p:cNvSpPr/>
          <p:nvPr/>
        </p:nvSpPr>
        <p:spPr>
          <a:xfrm>
            <a:off x="702411" y="3642601"/>
            <a:ext cx="151216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dirty="0" smtClean="0"/>
              <a:t>stub</a:t>
            </a:r>
            <a:endParaRPr lang="fr-FR" sz="1400" b="1" i="1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814528" y="2276872"/>
            <a:ext cx="1296144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Client</a:t>
            </a:r>
            <a:endParaRPr lang="fr-FR" dirty="0"/>
          </a:p>
        </p:txBody>
      </p:sp>
      <p:cxnSp>
        <p:nvCxnSpPr>
          <p:cNvPr id="27" name="Connecteur droit avec flèche 26"/>
          <p:cNvCxnSpPr>
            <a:stCxn id="25" idx="2"/>
            <a:endCxn id="85" idx="0"/>
          </p:cNvCxnSpPr>
          <p:nvPr/>
        </p:nvCxnSpPr>
        <p:spPr>
          <a:xfrm rot="5400000">
            <a:off x="1210278" y="3176678"/>
            <a:ext cx="504056" cy="58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4" idx="4"/>
            <a:endCxn id="22" idx="0"/>
          </p:cNvCxnSpPr>
          <p:nvPr/>
        </p:nvCxnSpPr>
        <p:spPr>
          <a:xfrm rot="5400000">
            <a:off x="1239043" y="4649707"/>
            <a:ext cx="434471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707904" y="1700808"/>
            <a:ext cx="5328592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707904" y="170080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serveur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168767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4162378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34" name="Ellipse 33"/>
          <p:cNvSpPr/>
          <p:nvPr/>
        </p:nvSpPr>
        <p:spPr>
          <a:xfrm>
            <a:off x="4177638" y="3642601"/>
            <a:ext cx="161849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smtClean="0"/>
              <a:t>tie</a:t>
            </a:r>
            <a:endParaRPr lang="fr-FR" sz="1400" b="1" i="1" dirty="0" smtClean="0"/>
          </a:p>
        </p:txBody>
      </p:sp>
      <p:sp>
        <p:nvSpPr>
          <p:cNvPr id="35" name="Rectangle 34"/>
          <p:cNvSpPr/>
          <p:nvPr/>
        </p:nvSpPr>
        <p:spPr>
          <a:xfrm>
            <a:off x="4329207" y="2276872"/>
            <a:ext cx="1296144" cy="72008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Serveur</a:t>
            </a:r>
          </a:p>
          <a:p>
            <a:pPr algn="ctr"/>
            <a:r>
              <a:rPr lang="fr-FR" sz="1400" dirty="0" smtClean="0"/>
              <a:t>= Objet distribué</a:t>
            </a:r>
            <a:endParaRPr lang="fr-FR" sz="1400" dirty="0"/>
          </a:p>
        </p:txBody>
      </p:sp>
      <p:cxnSp>
        <p:nvCxnSpPr>
          <p:cNvPr id="36" name="Connecteur droit avec flèche 35"/>
          <p:cNvCxnSpPr>
            <a:stCxn id="92" idx="4"/>
            <a:endCxn id="34" idx="0"/>
          </p:cNvCxnSpPr>
          <p:nvPr/>
        </p:nvCxnSpPr>
        <p:spPr>
          <a:xfrm>
            <a:off x="4980078" y="3212976"/>
            <a:ext cx="6809" cy="42962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34" idx="4"/>
            <a:endCxn id="32" idx="0"/>
          </p:cNvCxnSpPr>
          <p:nvPr/>
        </p:nvCxnSpPr>
        <p:spPr>
          <a:xfrm flipH="1">
            <a:off x="4982452" y="4434689"/>
            <a:ext cx="4435" cy="434471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24" idx="6"/>
            <a:endCxn id="34" idx="2"/>
          </p:cNvCxnSpPr>
          <p:nvPr/>
        </p:nvCxnSpPr>
        <p:spPr>
          <a:xfrm>
            <a:off x="2214579" y="4038645"/>
            <a:ext cx="1963059" cy="0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230142" y="378904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235747" y="372766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cxnSp>
        <p:nvCxnSpPr>
          <p:cNvPr id="47" name="Connecteur droit avec flèche 46"/>
          <p:cNvCxnSpPr>
            <a:stCxn id="35" idx="3"/>
            <a:endCxn id="68" idx="3"/>
          </p:cNvCxnSpPr>
          <p:nvPr/>
        </p:nvCxnSpPr>
        <p:spPr>
          <a:xfrm flipV="1">
            <a:off x="5625351" y="2518354"/>
            <a:ext cx="1708738" cy="11855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68344" y="2204864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Transaction</a:t>
            </a:r>
            <a:endParaRPr lang="fr-FR" sz="1100" dirty="0"/>
          </a:p>
        </p:txBody>
      </p:sp>
      <p:sp>
        <p:nvSpPr>
          <p:cNvPr id="52" name="Rectangle 51"/>
          <p:cNvSpPr/>
          <p:nvPr/>
        </p:nvSpPr>
        <p:spPr>
          <a:xfrm>
            <a:off x="7668344" y="2852936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Sécurité</a:t>
            </a:r>
            <a:endParaRPr lang="fr-FR" sz="1100" dirty="0"/>
          </a:p>
        </p:txBody>
      </p:sp>
      <p:sp>
        <p:nvSpPr>
          <p:cNvPr id="53" name="Rectangle 52"/>
          <p:cNvSpPr/>
          <p:nvPr/>
        </p:nvSpPr>
        <p:spPr>
          <a:xfrm>
            <a:off x="7668344" y="3501008"/>
            <a:ext cx="1152128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Driver</a:t>
            </a:r>
          </a:p>
          <a:p>
            <a:pPr algn="ctr"/>
            <a:r>
              <a:rPr lang="fr-FR" sz="1400" dirty="0" smtClean="0"/>
              <a:t>Base de données</a:t>
            </a:r>
          </a:p>
        </p:txBody>
      </p:sp>
      <p:cxnSp>
        <p:nvCxnSpPr>
          <p:cNvPr id="55" name="Connecteur droit avec flèche 54"/>
          <p:cNvCxnSpPr>
            <a:stCxn id="35" idx="3"/>
            <a:endCxn id="75" idx="2"/>
          </p:cNvCxnSpPr>
          <p:nvPr/>
        </p:nvCxnSpPr>
        <p:spPr>
          <a:xfrm>
            <a:off x="5625351" y="2636912"/>
            <a:ext cx="1698193" cy="5040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35" idx="3"/>
            <a:endCxn id="77" idx="3"/>
          </p:cNvCxnSpPr>
          <p:nvPr/>
        </p:nvCxnSpPr>
        <p:spPr>
          <a:xfrm>
            <a:off x="5625351" y="2636912"/>
            <a:ext cx="1716358" cy="120044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6986364" y="2132856"/>
            <a:ext cx="7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</a:t>
            </a:r>
          </a:p>
          <a:p>
            <a:pPr algn="ctr"/>
            <a:r>
              <a:rPr lang="fr-FR" sz="900" dirty="0" smtClean="0"/>
              <a:t>transaction</a:t>
            </a:r>
            <a:endParaRPr lang="fr-FR" sz="900" dirty="0"/>
          </a:p>
        </p:txBody>
      </p:sp>
      <p:sp>
        <p:nvSpPr>
          <p:cNvPr id="63" name="ZoneTexte 62"/>
          <p:cNvSpPr txBox="1"/>
          <p:nvPr/>
        </p:nvSpPr>
        <p:spPr>
          <a:xfrm>
            <a:off x="7065957" y="2780928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</a:t>
            </a:r>
          </a:p>
          <a:p>
            <a:pPr algn="ctr"/>
            <a:r>
              <a:rPr lang="fr-FR" sz="900" dirty="0" smtClean="0"/>
              <a:t>sécurité</a:t>
            </a:r>
            <a:endParaRPr lang="fr-FR" sz="900" dirty="0"/>
          </a:p>
        </p:txBody>
      </p:sp>
      <p:sp>
        <p:nvSpPr>
          <p:cNvPr id="64" name="ZoneTexte 63"/>
          <p:cNvSpPr txBox="1"/>
          <p:nvPr/>
        </p:nvSpPr>
        <p:spPr>
          <a:xfrm>
            <a:off x="6948264" y="3789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Base </a:t>
            </a:r>
          </a:p>
          <a:p>
            <a:pPr algn="ctr"/>
            <a:r>
              <a:rPr lang="fr-FR" sz="900" dirty="0" smtClean="0"/>
              <a:t>de données</a:t>
            </a:r>
            <a:endParaRPr lang="fr-FR" sz="900" dirty="0"/>
          </a:p>
        </p:txBody>
      </p:sp>
      <p:sp>
        <p:nvSpPr>
          <p:cNvPr id="68" name="Ellipse 67"/>
          <p:cNvSpPr/>
          <p:nvPr/>
        </p:nvSpPr>
        <p:spPr>
          <a:xfrm>
            <a:off x="7323544" y="2456891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/>
          <p:cNvCxnSpPr>
            <a:endCxn id="68" idx="6"/>
          </p:cNvCxnSpPr>
          <p:nvPr/>
        </p:nvCxnSpPr>
        <p:spPr>
          <a:xfrm rot="10800000">
            <a:off x="7395552" y="2492896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e 74"/>
          <p:cNvSpPr/>
          <p:nvPr/>
        </p:nvSpPr>
        <p:spPr>
          <a:xfrm>
            <a:off x="7323544" y="310496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/>
          <p:cNvCxnSpPr>
            <a:endCxn id="75" idx="6"/>
          </p:cNvCxnSpPr>
          <p:nvPr/>
        </p:nvCxnSpPr>
        <p:spPr>
          <a:xfrm rot="10800000">
            <a:off x="7395552" y="3140968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/>
          <p:nvPr/>
        </p:nvSpPr>
        <p:spPr>
          <a:xfrm>
            <a:off x="7331164" y="377589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8" name="Connecteur droit 77"/>
          <p:cNvCxnSpPr>
            <a:endCxn id="77" idx="6"/>
          </p:cNvCxnSpPr>
          <p:nvPr/>
        </p:nvCxnSpPr>
        <p:spPr>
          <a:xfrm rot="10800000">
            <a:off x="7403172" y="3811900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Ellipse 84"/>
          <p:cNvSpPr/>
          <p:nvPr/>
        </p:nvSpPr>
        <p:spPr>
          <a:xfrm>
            <a:off x="1426007" y="3429000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/>
          <p:cNvCxnSpPr>
            <a:stCxn id="85" idx="4"/>
            <a:endCxn id="24" idx="0"/>
          </p:cNvCxnSpPr>
          <p:nvPr/>
        </p:nvCxnSpPr>
        <p:spPr>
          <a:xfrm rot="5400000">
            <a:off x="1389457" y="3570046"/>
            <a:ext cx="141593" cy="3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1410071" y="3212976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2" name="Ellipse 91"/>
          <p:cNvSpPr/>
          <p:nvPr/>
        </p:nvSpPr>
        <p:spPr>
          <a:xfrm>
            <a:off x="4944074" y="3140968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3" name="Connecteur droit 92"/>
          <p:cNvCxnSpPr>
            <a:stCxn id="35" idx="2"/>
            <a:endCxn id="92" idx="0"/>
          </p:cNvCxnSpPr>
          <p:nvPr/>
        </p:nvCxnSpPr>
        <p:spPr>
          <a:xfrm rot="16200000" flipH="1">
            <a:off x="4906670" y="3067560"/>
            <a:ext cx="144016" cy="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4287047" y="2987660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xmlns="" val="395038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objets distribués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2400" dirty="0" smtClean="0"/>
              <a:t>… Middleware explicite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18</a:t>
            </a:fld>
            <a:endParaRPr kumimoji="0" lang="en-US"/>
          </a:p>
        </p:txBody>
      </p:sp>
      <p:cxnSp>
        <p:nvCxnSpPr>
          <p:cNvPr id="5" name="Connecteur en angle 4"/>
          <p:cNvCxnSpPr>
            <a:stCxn id="20" idx="2"/>
            <a:endCxn id="10" idx="2"/>
          </p:cNvCxnSpPr>
          <p:nvPr/>
        </p:nvCxnSpPr>
        <p:spPr>
          <a:xfrm rot="16200000" flipH="1">
            <a:off x="1550344" y="5550555"/>
            <a:ext cx="684076" cy="905461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uage 9"/>
          <p:cNvSpPr/>
          <p:nvPr/>
        </p:nvSpPr>
        <p:spPr>
          <a:xfrm>
            <a:off x="2339752" y="5949280"/>
            <a:ext cx="1728192" cy="792088"/>
          </a:xfrm>
          <a:prstGeom prst="cloud">
            <a:avLst/>
          </a:prstGeom>
          <a:solidFill>
            <a:srgbClr val="CC99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Internet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9632" y="6361583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RMI/IIOP</a:t>
            </a:r>
            <a:endParaRPr lang="fr-FR" sz="1400" i="1" dirty="0"/>
          </a:p>
        </p:txBody>
      </p:sp>
      <p:cxnSp>
        <p:nvCxnSpPr>
          <p:cNvPr id="16" name="Connecteur en angle 15"/>
          <p:cNvCxnSpPr>
            <a:stCxn id="10" idx="0"/>
          </p:cNvCxnSpPr>
          <p:nvPr/>
        </p:nvCxnSpPr>
        <p:spPr>
          <a:xfrm flipV="1">
            <a:off x="4066504" y="5661248"/>
            <a:ext cx="1009552" cy="684076"/>
          </a:xfrm>
          <a:prstGeom prst="bentConnector3">
            <a:avLst>
              <a:gd name="adj1" fmla="val 99500"/>
            </a:avLst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9512" y="1700808"/>
            <a:ext cx="2520280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9512" y="1700808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client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40375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633986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24" name="Ellipse 23"/>
          <p:cNvSpPr/>
          <p:nvPr/>
        </p:nvSpPr>
        <p:spPr>
          <a:xfrm>
            <a:off x="702411" y="3642601"/>
            <a:ext cx="151216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dirty="0" smtClean="0"/>
              <a:t>stub</a:t>
            </a:r>
            <a:endParaRPr lang="fr-FR" sz="1400" b="1" i="1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814528" y="2276872"/>
            <a:ext cx="1296144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Client</a:t>
            </a:r>
            <a:endParaRPr lang="fr-FR" dirty="0"/>
          </a:p>
        </p:txBody>
      </p:sp>
      <p:cxnSp>
        <p:nvCxnSpPr>
          <p:cNvPr id="27" name="Connecteur droit avec flèche 26"/>
          <p:cNvCxnSpPr>
            <a:stCxn id="25" idx="2"/>
            <a:endCxn id="85" idx="0"/>
          </p:cNvCxnSpPr>
          <p:nvPr/>
        </p:nvCxnSpPr>
        <p:spPr>
          <a:xfrm rot="5400000">
            <a:off x="1210278" y="3176678"/>
            <a:ext cx="504056" cy="58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4" idx="4"/>
            <a:endCxn id="22" idx="0"/>
          </p:cNvCxnSpPr>
          <p:nvPr/>
        </p:nvCxnSpPr>
        <p:spPr>
          <a:xfrm rot="5400000">
            <a:off x="1239043" y="4649707"/>
            <a:ext cx="434471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707904" y="1700808"/>
            <a:ext cx="5328592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707904" y="170080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serveur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168767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4162378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34" name="Ellipse 33"/>
          <p:cNvSpPr/>
          <p:nvPr/>
        </p:nvSpPr>
        <p:spPr>
          <a:xfrm>
            <a:off x="4177638" y="3642601"/>
            <a:ext cx="161849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smtClean="0"/>
              <a:t>tie</a:t>
            </a:r>
            <a:endParaRPr lang="fr-FR" sz="1400" b="1" i="1" dirty="0" smtClean="0"/>
          </a:p>
        </p:txBody>
      </p:sp>
      <p:sp>
        <p:nvSpPr>
          <p:cNvPr id="35" name="Rectangle 34"/>
          <p:cNvSpPr/>
          <p:nvPr/>
        </p:nvSpPr>
        <p:spPr>
          <a:xfrm>
            <a:off x="4329207" y="2276872"/>
            <a:ext cx="1296144" cy="72008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Serveur</a:t>
            </a:r>
          </a:p>
          <a:p>
            <a:pPr algn="ctr"/>
            <a:r>
              <a:rPr lang="fr-FR" sz="1400" dirty="0" smtClean="0"/>
              <a:t>= Objet distribué</a:t>
            </a:r>
            <a:endParaRPr lang="fr-FR" sz="1400" dirty="0"/>
          </a:p>
        </p:txBody>
      </p:sp>
      <p:cxnSp>
        <p:nvCxnSpPr>
          <p:cNvPr id="36" name="Connecteur droit avec flèche 35"/>
          <p:cNvCxnSpPr>
            <a:stCxn id="92" idx="4"/>
            <a:endCxn id="34" idx="0"/>
          </p:cNvCxnSpPr>
          <p:nvPr/>
        </p:nvCxnSpPr>
        <p:spPr>
          <a:xfrm>
            <a:off x="4980078" y="3212976"/>
            <a:ext cx="6809" cy="42962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34" idx="4"/>
            <a:endCxn id="32" idx="0"/>
          </p:cNvCxnSpPr>
          <p:nvPr/>
        </p:nvCxnSpPr>
        <p:spPr>
          <a:xfrm flipH="1">
            <a:off x="4982452" y="4434689"/>
            <a:ext cx="4435" cy="434471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24" idx="6"/>
            <a:endCxn id="34" idx="2"/>
          </p:cNvCxnSpPr>
          <p:nvPr/>
        </p:nvCxnSpPr>
        <p:spPr>
          <a:xfrm>
            <a:off x="2214579" y="4038645"/>
            <a:ext cx="1963059" cy="0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230142" y="378904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235747" y="372766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cxnSp>
        <p:nvCxnSpPr>
          <p:cNvPr id="47" name="Connecteur droit avec flèche 46"/>
          <p:cNvCxnSpPr>
            <a:stCxn id="35" idx="3"/>
            <a:endCxn id="68" idx="3"/>
          </p:cNvCxnSpPr>
          <p:nvPr/>
        </p:nvCxnSpPr>
        <p:spPr>
          <a:xfrm flipV="1">
            <a:off x="5625351" y="2518354"/>
            <a:ext cx="1708738" cy="11855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68344" y="2204864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Transaction</a:t>
            </a:r>
            <a:endParaRPr lang="fr-FR" sz="1100" dirty="0"/>
          </a:p>
        </p:txBody>
      </p:sp>
      <p:sp>
        <p:nvSpPr>
          <p:cNvPr id="52" name="Rectangle 51"/>
          <p:cNvSpPr/>
          <p:nvPr/>
        </p:nvSpPr>
        <p:spPr>
          <a:xfrm>
            <a:off x="7668344" y="2852936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Sécurité</a:t>
            </a:r>
            <a:endParaRPr lang="fr-FR" sz="1100" dirty="0"/>
          </a:p>
        </p:txBody>
      </p:sp>
      <p:sp>
        <p:nvSpPr>
          <p:cNvPr id="53" name="Rectangle 52"/>
          <p:cNvSpPr/>
          <p:nvPr/>
        </p:nvSpPr>
        <p:spPr>
          <a:xfrm>
            <a:off x="7668344" y="3501008"/>
            <a:ext cx="1152128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Driver</a:t>
            </a:r>
          </a:p>
          <a:p>
            <a:pPr algn="ctr"/>
            <a:r>
              <a:rPr lang="fr-FR" sz="1400" dirty="0" smtClean="0"/>
              <a:t>Base de données</a:t>
            </a:r>
          </a:p>
        </p:txBody>
      </p:sp>
      <p:cxnSp>
        <p:nvCxnSpPr>
          <p:cNvPr id="55" name="Connecteur droit avec flèche 54"/>
          <p:cNvCxnSpPr>
            <a:stCxn id="35" idx="3"/>
            <a:endCxn id="75" idx="2"/>
          </p:cNvCxnSpPr>
          <p:nvPr/>
        </p:nvCxnSpPr>
        <p:spPr>
          <a:xfrm>
            <a:off x="5625351" y="2636912"/>
            <a:ext cx="1698193" cy="5040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35" idx="3"/>
            <a:endCxn id="77" idx="3"/>
          </p:cNvCxnSpPr>
          <p:nvPr/>
        </p:nvCxnSpPr>
        <p:spPr>
          <a:xfrm>
            <a:off x="5625351" y="2636912"/>
            <a:ext cx="1716358" cy="120044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6986364" y="2132856"/>
            <a:ext cx="7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</a:t>
            </a:r>
          </a:p>
          <a:p>
            <a:pPr algn="ctr"/>
            <a:r>
              <a:rPr lang="fr-FR" sz="900" dirty="0" smtClean="0"/>
              <a:t>transaction</a:t>
            </a:r>
            <a:endParaRPr lang="fr-FR" sz="900" dirty="0"/>
          </a:p>
        </p:txBody>
      </p:sp>
      <p:sp>
        <p:nvSpPr>
          <p:cNvPr id="63" name="ZoneTexte 62"/>
          <p:cNvSpPr txBox="1"/>
          <p:nvPr/>
        </p:nvSpPr>
        <p:spPr>
          <a:xfrm>
            <a:off x="7065957" y="2780928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</a:t>
            </a:r>
          </a:p>
          <a:p>
            <a:pPr algn="ctr"/>
            <a:r>
              <a:rPr lang="fr-FR" sz="900" dirty="0" smtClean="0"/>
              <a:t>sécurité</a:t>
            </a:r>
            <a:endParaRPr lang="fr-FR" sz="900" dirty="0"/>
          </a:p>
        </p:txBody>
      </p:sp>
      <p:sp>
        <p:nvSpPr>
          <p:cNvPr id="64" name="ZoneTexte 63"/>
          <p:cNvSpPr txBox="1"/>
          <p:nvPr/>
        </p:nvSpPr>
        <p:spPr>
          <a:xfrm>
            <a:off x="6948264" y="3789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Base </a:t>
            </a:r>
          </a:p>
          <a:p>
            <a:pPr algn="ctr"/>
            <a:r>
              <a:rPr lang="fr-FR" sz="900" dirty="0" smtClean="0"/>
              <a:t>de données</a:t>
            </a:r>
            <a:endParaRPr lang="fr-FR" sz="900" dirty="0"/>
          </a:p>
        </p:txBody>
      </p:sp>
      <p:sp>
        <p:nvSpPr>
          <p:cNvPr id="68" name="Ellipse 67"/>
          <p:cNvSpPr/>
          <p:nvPr/>
        </p:nvSpPr>
        <p:spPr>
          <a:xfrm>
            <a:off x="7323544" y="2456891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/>
          <p:cNvCxnSpPr>
            <a:endCxn id="68" idx="6"/>
          </p:cNvCxnSpPr>
          <p:nvPr/>
        </p:nvCxnSpPr>
        <p:spPr>
          <a:xfrm rot="10800000">
            <a:off x="7395552" y="2492896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e 74"/>
          <p:cNvSpPr/>
          <p:nvPr/>
        </p:nvSpPr>
        <p:spPr>
          <a:xfrm>
            <a:off x="7323544" y="310496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/>
          <p:cNvCxnSpPr>
            <a:endCxn id="75" idx="6"/>
          </p:cNvCxnSpPr>
          <p:nvPr/>
        </p:nvCxnSpPr>
        <p:spPr>
          <a:xfrm rot="10800000">
            <a:off x="7395552" y="3140968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/>
          <p:nvPr/>
        </p:nvSpPr>
        <p:spPr>
          <a:xfrm>
            <a:off x="7331164" y="377589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8" name="Connecteur droit 77"/>
          <p:cNvCxnSpPr>
            <a:endCxn id="77" idx="6"/>
          </p:cNvCxnSpPr>
          <p:nvPr/>
        </p:nvCxnSpPr>
        <p:spPr>
          <a:xfrm rot="10800000">
            <a:off x="7403172" y="3811900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Ellipse 84"/>
          <p:cNvSpPr/>
          <p:nvPr/>
        </p:nvSpPr>
        <p:spPr>
          <a:xfrm>
            <a:off x="1426007" y="3429000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/>
          <p:cNvCxnSpPr>
            <a:stCxn id="85" idx="4"/>
            <a:endCxn id="24" idx="0"/>
          </p:cNvCxnSpPr>
          <p:nvPr/>
        </p:nvCxnSpPr>
        <p:spPr>
          <a:xfrm rot="5400000">
            <a:off x="1389457" y="3570046"/>
            <a:ext cx="141593" cy="3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1410071" y="3212976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2" name="Ellipse 91"/>
          <p:cNvSpPr/>
          <p:nvPr/>
        </p:nvSpPr>
        <p:spPr>
          <a:xfrm>
            <a:off x="4944074" y="3140968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3" name="Connecteur droit 92"/>
          <p:cNvCxnSpPr>
            <a:stCxn id="35" idx="2"/>
            <a:endCxn id="92" idx="0"/>
          </p:cNvCxnSpPr>
          <p:nvPr/>
        </p:nvCxnSpPr>
        <p:spPr>
          <a:xfrm rot="16200000" flipH="1">
            <a:off x="4906670" y="3067560"/>
            <a:ext cx="144016" cy="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4287047" y="2987660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8" name="Espace réservé du contenu 97"/>
          <p:cNvSpPr>
            <a:spLocks noGrp="1"/>
          </p:cNvSpPr>
          <p:nvPr>
            <p:ph idx="1"/>
          </p:nvPr>
        </p:nvSpPr>
        <p:spPr>
          <a:xfrm>
            <a:off x="445884" y="4725144"/>
            <a:ext cx="6840760" cy="19442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533400" indent="-533400">
              <a:lnSpc>
                <a:spcPct val="90000"/>
              </a:lnSpc>
              <a:buNone/>
            </a:pPr>
            <a:r>
              <a:rPr lang="fr-FR" sz="2000" dirty="0" smtClean="0"/>
              <a:t>Exemple : transfert d'un  compte bancaire vers un autre : </a:t>
            </a:r>
          </a:p>
          <a:p>
            <a:pPr marL="180975" lvl="1" indent="-95250">
              <a:lnSpc>
                <a:spcPct val="90000"/>
              </a:lnSpc>
            </a:pPr>
            <a:r>
              <a:rPr lang="fr-FR" sz="2000" dirty="0" smtClean="0"/>
              <a:t>transfert(Compte c1, Compte c2, long montant)</a:t>
            </a:r>
          </a:p>
          <a:p>
            <a:pPr marL="361950" lvl="2" indent="-952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1600" smtClean="0"/>
              <a:t>Appeler l'API de sécurité qui </a:t>
            </a:r>
            <a:r>
              <a:rPr lang="fr-FR" sz="1600" dirty="0" smtClean="0"/>
              <a:t>fait une vérification de sécurité,</a:t>
            </a:r>
          </a:p>
          <a:p>
            <a:pPr marL="361950" lvl="2" indent="-952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1600" smtClean="0"/>
              <a:t>Appeler l'API </a:t>
            </a:r>
            <a:r>
              <a:rPr lang="fr-FR" sz="1600" dirty="0" smtClean="0"/>
              <a:t>de transaction pour démarrer une transaction,</a:t>
            </a:r>
          </a:p>
          <a:p>
            <a:pPr marL="361950" lvl="2" indent="-952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1600" smtClean="0"/>
              <a:t>Appeler l'API de SGBD pour </a:t>
            </a:r>
            <a:r>
              <a:rPr lang="fr-FR" sz="1600" dirty="0" smtClean="0"/>
              <a:t>lire des lignes dans des tables d'une BD,</a:t>
            </a:r>
          </a:p>
          <a:p>
            <a:pPr marL="361950" lvl="2" indent="-952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1600" dirty="0" smtClean="0"/>
              <a:t>Faire le calcul : enlever de l'argent d'un compte pour le mettre dans l'autre</a:t>
            </a:r>
          </a:p>
          <a:p>
            <a:pPr marL="361950" lvl="2" indent="-952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1600" dirty="0" smtClean="0"/>
              <a:t>Appeler </a:t>
            </a:r>
            <a:r>
              <a:rPr lang="fr-FR" sz="1600" smtClean="0"/>
              <a:t>l'API </a:t>
            </a:r>
            <a:r>
              <a:rPr lang="fr-FR" sz="1600" smtClean="0"/>
              <a:t>de SGBD pour </a:t>
            </a:r>
            <a:r>
              <a:rPr lang="fr-FR" sz="1600" dirty="0" smtClean="0"/>
              <a:t>mettre à jour les lignes dans les tables,</a:t>
            </a:r>
          </a:p>
          <a:p>
            <a:pPr marL="361950" lvl="2" indent="-952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1600" dirty="0" smtClean="0"/>
              <a:t>Appeler l'API de transaction pour terminer la transaction.</a:t>
            </a:r>
          </a:p>
        </p:txBody>
      </p:sp>
    </p:spTree>
    <p:extLst>
      <p:ext uri="{BB962C8B-B14F-4D97-AF65-F5344CB8AC3E}">
        <p14:creationId xmlns:p14="http://schemas.microsoft.com/office/powerpoint/2010/main" xmlns="" val="53652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objets distribués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2400" dirty="0" smtClean="0"/>
              <a:t>… Middleware explicite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19</a:t>
            </a:fld>
            <a:endParaRPr kumimoji="0" lang="en-US"/>
          </a:p>
        </p:txBody>
      </p:sp>
      <p:cxnSp>
        <p:nvCxnSpPr>
          <p:cNvPr id="5" name="Connecteur en angle 4"/>
          <p:cNvCxnSpPr>
            <a:stCxn id="20" idx="2"/>
            <a:endCxn id="10" idx="2"/>
          </p:cNvCxnSpPr>
          <p:nvPr/>
        </p:nvCxnSpPr>
        <p:spPr>
          <a:xfrm rot="16200000" flipH="1">
            <a:off x="1550344" y="5550555"/>
            <a:ext cx="684076" cy="905461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uage 9"/>
          <p:cNvSpPr/>
          <p:nvPr/>
        </p:nvSpPr>
        <p:spPr>
          <a:xfrm>
            <a:off x="2339752" y="5949280"/>
            <a:ext cx="1728192" cy="792088"/>
          </a:xfrm>
          <a:prstGeom prst="cloud">
            <a:avLst/>
          </a:prstGeom>
          <a:solidFill>
            <a:srgbClr val="CC99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Internet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9632" y="6361583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RMI/IIOP</a:t>
            </a:r>
            <a:endParaRPr lang="fr-FR" sz="1400" i="1" dirty="0"/>
          </a:p>
        </p:txBody>
      </p:sp>
      <p:cxnSp>
        <p:nvCxnSpPr>
          <p:cNvPr id="16" name="Connecteur en angle 15"/>
          <p:cNvCxnSpPr>
            <a:stCxn id="10" idx="0"/>
          </p:cNvCxnSpPr>
          <p:nvPr/>
        </p:nvCxnSpPr>
        <p:spPr>
          <a:xfrm flipV="1">
            <a:off x="4066504" y="5661248"/>
            <a:ext cx="1009552" cy="684076"/>
          </a:xfrm>
          <a:prstGeom prst="bentConnector3">
            <a:avLst>
              <a:gd name="adj1" fmla="val 99500"/>
            </a:avLst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9512" y="1700808"/>
            <a:ext cx="2520280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9512" y="1700808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client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40375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633986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24" name="Ellipse 23"/>
          <p:cNvSpPr/>
          <p:nvPr/>
        </p:nvSpPr>
        <p:spPr>
          <a:xfrm>
            <a:off x="702411" y="3642601"/>
            <a:ext cx="151216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dirty="0" smtClean="0"/>
              <a:t>stub</a:t>
            </a:r>
            <a:endParaRPr lang="fr-FR" sz="1400" b="1" i="1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814528" y="2276872"/>
            <a:ext cx="1296144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Client</a:t>
            </a:r>
            <a:endParaRPr lang="fr-FR" dirty="0"/>
          </a:p>
        </p:txBody>
      </p:sp>
      <p:cxnSp>
        <p:nvCxnSpPr>
          <p:cNvPr id="27" name="Connecteur droit avec flèche 26"/>
          <p:cNvCxnSpPr>
            <a:stCxn id="25" idx="2"/>
            <a:endCxn id="85" idx="0"/>
          </p:cNvCxnSpPr>
          <p:nvPr/>
        </p:nvCxnSpPr>
        <p:spPr>
          <a:xfrm rot="5400000">
            <a:off x="1210278" y="3176678"/>
            <a:ext cx="504056" cy="58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4" idx="4"/>
            <a:endCxn id="22" idx="0"/>
          </p:cNvCxnSpPr>
          <p:nvPr/>
        </p:nvCxnSpPr>
        <p:spPr>
          <a:xfrm rot="5400000">
            <a:off x="1239043" y="4649707"/>
            <a:ext cx="434471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707904" y="1700808"/>
            <a:ext cx="5328592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707904" y="170080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serveur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168767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4162378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34" name="Ellipse 33"/>
          <p:cNvSpPr/>
          <p:nvPr/>
        </p:nvSpPr>
        <p:spPr>
          <a:xfrm>
            <a:off x="4177638" y="3642601"/>
            <a:ext cx="1618498" cy="79208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smtClean="0"/>
              <a:t>tie</a:t>
            </a:r>
            <a:endParaRPr lang="fr-FR" sz="1400" b="1" i="1" dirty="0" smtClean="0"/>
          </a:p>
        </p:txBody>
      </p:sp>
      <p:sp>
        <p:nvSpPr>
          <p:cNvPr id="35" name="Rectangle 34"/>
          <p:cNvSpPr/>
          <p:nvPr/>
        </p:nvSpPr>
        <p:spPr>
          <a:xfrm>
            <a:off x="4329207" y="2276872"/>
            <a:ext cx="1296144" cy="72008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Serveur</a:t>
            </a:r>
          </a:p>
          <a:p>
            <a:pPr algn="ctr"/>
            <a:r>
              <a:rPr lang="fr-FR" sz="1400" dirty="0" smtClean="0"/>
              <a:t>= Objet distribué</a:t>
            </a:r>
            <a:endParaRPr lang="fr-FR" sz="1400" dirty="0"/>
          </a:p>
        </p:txBody>
      </p:sp>
      <p:cxnSp>
        <p:nvCxnSpPr>
          <p:cNvPr id="36" name="Connecteur droit avec flèche 35"/>
          <p:cNvCxnSpPr>
            <a:stCxn id="92" idx="4"/>
            <a:endCxn id="34" idx="0"/>
          </p:cNvCxnSpPr>
          <p:nvPr/>
        </p:nvCxnSpPr>
        <p:spPr>
          <a:xfrm>
            <a:off x="4980078" y="3212976"/>
            <a:ext cx="6809" cy="42962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34" idx="4"/>
            <a:endCxn id="32" idx="0"/>
          </p:cNvCxnSpPr>
          <p:nvPr/>
        </p:nvCxnSpPr>
        <p:spPr>
          <a:xfrm flipH="1">
            <a:off x="4982452" y="4434689"/>
            <a:ext cx="4435" cy="434471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24" idx="6"/>
            <a:endCxn id="34" idx="2"/>
          </p:cNvCxnSpPr>
          <p:nvPr/>
        </p:nvCxnSpPr>
        <p:spPr>
          <a:xfrm>
            <a:off x="2214579" y="4038645"/>
            <a:ext cx="1963059" cy="0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230142" y="378904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235747" y="372766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cxnSp>
        <p:nvCxnSpPr>
          <p:cNvPr id="47" name="Connecteur droit avec flèche 46"/>
          <p:cNvCxnSpPr>
            <a:stCxn id="35" idx="3"/>
            <a:endCxn id="68" idx="3"/>
          </p:cNvCxnSpPr>
          <p:nvPr/>
        </p:nvCxnSpPr>
        <p:spPr>
          <a:xfrm flipV="1">
            <a:off x="5625351" y="2518354"/>
            <a:ext cx="1708738" cy="11855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68344" y="2204864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Transaction</a:t>
            </a:r>
            <a:endParaRPr lang="fr-FR" sz="1100" dirty="0"/>
          </a:p>
        </p:txBody>
      </p:sp>
      <p:sp>
        <p:nvSpPr>
          <p:cNvPr id="52" name="Rectangle 51"/>
          <p:cNvSpPr/>
          <p:nvPr/>
        </p:nvSpPr>
        <p:spPr>
          <a:xfrm>
            <a:off x="7668344" y="2852936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Sécurité</a:t>
            </a:r>
            <a:endParaRPr lang="fr-FR" sz="1100" dirty="0"/>
          </a:p>
        </p:txBody>
      </p:sp>
      <p:sp>
        <p:nvSpPr>
          <p:cNvPr id="53" name="Rectangle 52"/>
          <p:cNvSpPr/>
          <p:nvPr/>
        </p:nvSpPr>
        <p:spPr>
          <a:xfrm>
            <a:off x="7668344" y="3501008"/>
            <a:ext cx="1152128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Driver</a:t>
            </a:r>
          </a:p>
          <a:p>
            <a:pPr algn="ctr"/>
            <a:r>
              <a:rPr lang="fr-FR" sz="1400" dirty="0" smtClean="0"/>
              <a:t>Base de données</a:t>
            </a:r>
          </a:p>
        </p:txBody>
      </p:sp>
      <p:cxnSp>
        <p:nvCxnSpPr>
          <p:cNvPr id="55" name="Connecteur droit avec flèche 54"/>
          <p:cNvCxnSpPr>
            <a:stCxn id="35" idx="3"/>
            <a:endCxn id="75" idx="2"/>
          </p:cNvCxnSpPr>
          <p:nvPr/>
        </p:nvCxnSpPr>
        <p:spPr>
          <a:xfrm>
            <a:off x="5625351" y="2636912"/>
            <a:ext cx="1698193" cy="5040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35" idx="3"/>
            <a:endCxn id="77" idx="3"/>
          </p:cNvCxnSpPr>
          <p:nvPr/>
        </p:nvCxnSpPr>
        <p:spPr>
          <a:xfrm>
            <a:off x="5625351" y="2636912"/>
            <a:ext cx="1716358" cy="120044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6986364" y="2132856"/>
            <a:ext cx="7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</a:t>
            </a:r>
          </a:p>
          <a:p>
            <a:pPr algn="ctr"/>
            <a:r>
              <a:rPr lang="fr-FR" sz="900" dirty="0" smtClean="0"/>
              <a:t>transaction</a:t>
            </a:r>
            <a:endParaRPr lang="fr-FR" sz="900" dirty="0"/>
          </a:p>
        </p:txBody>
      </p:sp>
      <p:sp>
        <p:nvSpPr>
          <p:cNvPr id="63" name="ZoneTexte 62"/>
          <p:cNvSpPr txBox="1"/>
          <p:nvPr/>
        </p:nvSpPr>
        <p:spPr>
          <a:xfrm>
            <a:off x="7065957" y="2780928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</a:t>
            </a:r>
          </a:p>
          <a:p>
            <a:pPr algn="ctr"/>
            <a:r>
              <a:rPr lang="fr-FR" sz="900" dirty="0" smtClean="0"/>
              <a:t>sécurité</a:t>
            </a:r>
            <a:endParaRPr lang="fr-FR" sz="900" dirty="0"/>
          </a:p>
        </p:txBody>
      </p:sp>
      <p:sp>
        <p:nvSpPr>
          <p:cNvPr id="64" name="ZoneTexte 63"/>
          <p:cNvSpPr txBox="1"/>
          <p:nvPr/>
        </p:nvSpPr>
        <p:spPr>
          <a:xfrm>
            <a:off x="6948264" y="3789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Base </a:t>
            </a:r>
          </a:p>
          <a:p>
            <a:pPr algn="ctr"/>
            <a:r>
              <a:rPr lang="fr-FR" sz="900" dirty="0" smtClean="0"/>
              <a:t>de données</a:t>
            </a:r>
            <a:endParaRPr lang="fr-FR" sz="900" dirty="0"/>
          </a:p>
        </p:txBody>
      </p:sp>
      <p:sp>
        <p:nvSpPr>
          <p:cNvPr id="68" name="Ellipse 67"/>
          <p:cNvSpPr/>
          <p:nvPr/>
        </p:nvSpPr>
        <p:spPr>
          <a:xfrm>
            <a:off x="7323544" y="2456891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/>
          <p:cNvCxnSpPr>
            <a:endCxn id="68" idx="6"/>
          </p:cNvCxnSpPr>
          <p:nvPr/>
        </p:nvCxnSpPr>
        <p:spPr>
          <a:xfrm rot="10800000">
            <a:off x="7395552" y="2492896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e 74"/>
          <p:cNvSpPr/>
          <p:nvPr/>
        </p:nvSpPr>
        <p:spPr>
          <a:xfrm>
            <a:off x="7323544" y="310496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/>
          <p:cNvCxnSpPr>
            <a:endCxn id="75" idx="6"/>
          </p:cNvCxnSpPr>
          <p:nvPr/>
        </p:nvCxnSpPr>
        <p:spPr>
          <a:xfrm rot="10800000">
            <a:off x="7395552" y="3140968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/>
          <p:nvPr/>
        </p:nvSpPr>
        <p:spPr>
          <a:xfrm>
            <a:off x="7331164" y="377589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8" name="Connecteur droit 77"/>
          <p:cNvCxnSpPr>
            <a:endCxn id="77" idx="6"/>
          </p:cNvCxnSpPr>
          <p:nvPr/>
        </p:nvCxnSpPr>
        <p:spPr>
          <a:xfrm rot="10800000">
            <a:off x="7403172" y="3811900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Ellipse 84"/>
          <p:cNvSpPr/>
          <p:nvPr/>
        </p:nvSpPr>
        <p:spPr>
          <a:xfrm>
            <a:off x="1426007" y="3429000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/>
          <p:cNvCxnSpPr>
            <a:stCxn id="85" idx="4"/>
            <a:endCxn id="24" idx="0"/>
          </p:cNvCxnSpPr>
          <p:nvPr/>
        </p:nvCxnSpPr>
        <p:spPr>
          <a:xfrm rot="5400000">
            <a:off x="1389457" y="3570046"/>
            <a:ext cx="141593" cy="3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1410071" y="3212976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2" name="Ellipse 91"/>
          <p:cNvSpPr/>
          <p:nvPr/>
        </p:nvSpPr>
        <p:spPr>
          <a:xfrm>
            <a:off x="4944074" y="3140968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3" name="Connecteur droit 92"/>
          <p:cNvCxnSpPr>
            <a:stCxn id="35" idx="2"/>
            <a:endCxn id="92" idx="0"/>
          </p:cNvCxnSpPr>
          <p:nvPr/>
        </p:nvCxnSpPr>
        <p:spPr>
          <a:xfrm rot="16200000" flipH="1">
            <a:off x="4906670" y="3067560"/>
            <a:ext cx="144016" cy="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4287047" y="2987660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49" name="Espace réservé du contenu 97"/>
          <p:cNvSpPr txBox="1">
            <a:spLocks/>
          </p:cNvSpPr>
          <p:nvPr/>
        </p:nvSpPr>
        <p:spPr bwMode="auto">
          <a:xfrm>
            <a:off x="445884" y="4725144"/>
            <a:ext cx="6840760" cy="19442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533400" marR="0" lvl="0" indent="-533400" algn="l" defTabSz="914400" rtl="0" eaLnBrk="0" fontAlgn="base" latinLnBrk="0" hangingPunct="0">
              <a:lnSpc>
                <a:spcPct val="90000"/>
              </a:lnSpc>
              <a:spcBef>
                <a:spcPct val="6000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 transfert d'un  compte bancaire vers un autre : </a:t>
            </a:r>
          </a:p>
          <a:p>
            <a:pPr marL="180975" marR="0" lvl="1" indent="-952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3B2D1"/>
              </a:buClr>
              <a:buSzPct val="80000"/>
              <a:buFont typeface="Wingdings" pitchFamily="2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transfert(Compte c1, Compte c2, long montant)</a:t>
            </a:r>
          </a:p>
          <a:p>
            <a:pPr marL="361950" marR="0" lvl="2" indent="-952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AutoNum type="arabicPeriod"/>
              <a:tabLst/>
              <a:defRPr/>
            </a:pPr>
            <a:r>
              <a:rPr kumimoji="0" lang="fr-FR" sz="16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Appeler l'API de sécurité qui fait une vérification de sécurité,</a:t>
            </a:r>
          </a:p>
          <a:p>
            <a:pPr marL="361950" marR="0" lvl="2" indent="-952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AutoNum type="arabicPeriod"/>
              <a:tabLst/>
              <a:defRPr/>
            </a:pPr>
            <a:r>
              <a:rPr kumimoji="0" lang="fr-FR" sz="16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Appeler l'API de transaction pour démarrer une transaction,</a:t>
            </a:r>
          </a:p>
          <a:p>
            <a:pPr marL="361950" marR="0" lvl="2" indent="-952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AutoNum type="arabicPeriod"/>
              <a:tabLst/>
              <a:defRPr/>
            </a:pPr>
            <a:r>
              <a:rPr kumimoji="0" lang="fr-FR" sz="16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Appeler l'API de SGBD pour lire des lignes dans des tables d'une BD,</a:t>
            </a:r>
          </a:p>
          <a:p>
            <a:pPr marL="361950" marR="0" lvl="2" indent="-952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AutoNum type="arabicPeriod"/>
              <a:tabLst/>
              <a:defRPr/>
            </a:pPr>
            <a:r>
              <a:rPr kumimoji="0" lang="fr-FR" sz="16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Faire le calcul : enlever de l'argent d'un compte pour le mettre dans l'autre</a:t>
            </a:r>
          </a:p>
          <a:p>
            <a:pPr marL="361950" marR="0" lvl="2" indent="-952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AutoNum type="arabicPeriod"/>
              <a:tabLst/>
              <a:defRPr/>
            </a:pPr>
            <a:r>
              <a:rPr kumimoji="0" lang="fr-FR" sz="16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Appeler l'API de SGBD pour mettre à jour les lignes dans les tables,</a:t>
            </a:r>
          </a:p>
          <a:p>
            <a:pPr marL="361950" marR="0" lvl="2" indent="-952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AutoNum type="arabicPeriod"/>
              <a:tabLst/>
              <a:defRPr/>
            </a:pPr>
            <a:r>
              <a:rPr kumimoji="0" lang="fr-FR" sz="1600" b="0" i="0" u="none" strike="noStrike" kern="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Appeler l'API de transaction pour terminer la transaction.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8" name="Espace réservé du contenu 97"/>
          <p:cNvSpPr>
            <a:spLocks noGrp="1"/>
          </p:cNvSpPr>
          <p:nvPr>
            <p:ph idx="1"/>
          </p:nvPr>
        </p:nvSpPr>
        <p:spPr>
          <a:xfrm>
            <a:off x="1714480" y="4857760"/>
            <a:ext cx="3600400" cy="144016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fr-FR" sz="2000" dirty="0" smtClean="0"/>
              <a:t>Difficile à écrire</a:t>
            </a:r>
          </a:p>
          <a:p>
            <a:r>
              <a:rPr lang="fr-FR" sz="2000" dirty="0" smtClean="0"/>
              <a:t>Difficile à maintenir</a:t>
            </a:r>
          </a:p>
          <a:p>
            <a:r>
              <a:rPr lang="fr-FR" sz="2000" dirty="0" smtClean="0"/>
              <a:t>Code dépendant des API </a:t>
            </a:r>
            <a:br>
              <a:rPr lang="fr-FR" sz="2000" dirty="0" smtClean="0"/>
            </a:br>
            <a:r>
              <a:rPr lang="fr-FR" sz="2000" dirty="0" smtClean="0"/>
              <a:t>du vendeur de middleware</a:t>
            </a:r>
          </a:p>
        </p:txBody>
      </p:sp>
    </p:spTree>
    <p:extLst>
      <p:ext uri="{BB962C8B-B14F-4D97-AF65-F5344CB8AC3E}">
        <p14:creationId xmlns:p14="http://schemas.microsoft.com/office/powerpoint/2010/main" xmlns="" val="10151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smtClean="0"/>
              <a:t>Les objets distribués</a:t>
            </a:r>
            <a:br>
              <a:rPr lang="fr-FR" sz="2800" dirty="0" smtClean="0"/>
            </a:br>
            <a:r>
              <a:rPr lang="fr-FR" sz="2800" dirty="0" smtClean="0"/>
              <a:t>… </a:t>
            </a:r>
            <a:r>
              <a:rPr lang="fr-FR" sz="2400" dirty="0" smtClean="0"/>
              <a:t>Middleware implicite</a:t>
            </a:r>
            <a:endParaRPr lang="fr-FR" sz="2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20</a:t>
            </a:fld>
            <a:endParaRPr kumimoji="0" lang="en-US"/>
          </a:p>
        </p:txBody>
      </p:sp>
      <p:cxnSp>
        <p:nvCxnSpPr>
          <p:cNvPr id="5" name="Connecteur en angle 4"/>
          <p:cNvCxnSpPr>
            <a:stCxn id="20" idx="2"/>
            <a:endCxn id="10" idx="2"/>
          </p:cNvCxnSpPr>
          <p:nvPr/>
        </p:nvCxnSpPr>
        <p:spPr>
          <a:xfrm rot="16200000" flipH="1">
            <a:off x="1550344" y="5550555"/>
            <a:ext cx="684076" cy="905461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uage 9"/>
          <p:cNvSpPr/>
          <p:nvPr/>
        </p:nvSpPr>
        <p:spPr>
          <a:xfrm>
            <a:off x="2339752" y="5949280"/>
            <a:ext cx="1728192" cy="792088"/>
          </a:xfrm>
          <a:prstGeom prst="cloud">
            <a:avLst/>
          </a:prstGeom>
          <a:solidFill>
            <a:srgbClr val="CC99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Internet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9632" y="6361583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RMI/IIOP</a:t>
            </a:r>
            <a:endParaRPr lang="fr-FR" sz="1400" i="1" dirty="0"/>
          </a:p>
        </p:txBody>
      </p:sp>
      <p:cxnSp>
        <p:nvCxnSpPr>
          <p:cNvPr id="16" name="Connecteur en angle 15"/>
          <p:cNvCxnSpPr>
            <a:stCxn id="10" idx="0"/>
          </p:cNvCxnSpPr>
          <p:nvPr/>
        </p:nvCxnSpPr>
        <p:spPr>
          <a:xfrm flipV="1">
            <a:off x="4066504" y="5661248"/>
            <a:ext cx="1009552" cy="684076"/>
          </a:xfrm>
          <a:prstGeom prst="bentConnector3">
            <a:avLst>
              <a:gd name="adj1" fmla="val 99500"/>
            </a:avLst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9512" y="1700808"/>
            <a:ext cx="2520280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9512" y="1700808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client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40375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633986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24" name="Ellipse 23"/>
          <p:cNvSpPr/>
          <p:nvPr/>
        </p:nvSpPr>
        <p:spPr>
          <a:xfrm>
            <a:off x="702411" y="4151503"/>
            <a:ext cx="1512168" cy="429625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dirty="0" smtClean="0"/>
              <a:t>stub</a:t>
            </a:r>
            <a:endParaRPr lang="fr-FR" sz="1400" b="1" i="1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814528" y="2708920"/>
            <a:ext cx="1296144" cy="504056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Client</a:t>
            </a:r>
            <a:endParaRPr lang="fr-FR" sz="1600" dirty="0"/>
          </a:p>
        </p:txBody>
      </p:sp>
      <p:cxnSp>
        <p:nvCxnSpPr>
          <p:cNvPr id="27" name="Connecteur droit avec flèche 26"/>
          <p:cNvCxnSpPr>
            <a:stCxn id="25" idx="2"/>
            <a:endCxn id="85" idx="0"/>
          </p:cNvCxnSpPr>
          <p:nvPr/>
        </p:nvCxnSpPr>
        <p:spPr>
          <a:xfrm rot="5400000">
            <a:off x="1102266" y="3572722"/>
            <a:ext cx="720080" cy="58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4" idx="4"/>
            <a:endCxn id="22" idx="0"/>
          </p:cNvCxnSpPr>
          <p:nvPr/>
        </p:nvCxnSpPr>
        <p:spPr>
          <a:xfrm rot="5400000">
            <a:off x="1312262" y="4722927"/>
            <a:ext cx="288032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707904" y="1700808"/>
            <a:ext cx="5328592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707904" y="170080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serveur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168767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4162378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34" name="Ellipse 33"/>
          <p:cNvSpPr/>
          <p:nvPr/>
        </p:nvSpPr>
        <p:spPr>
          <a:xfrm>
            <a:off x="4180722" y="4151503"/>
            <a:ext cx="1612330" cy="429625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smtClean="0"/>
              <a:t>tie</a:t>
            </a:r>
            <a:endParaRPr lang="fr-FR" sz="1400" b="1" i="1" dirty="0" smtClean="0"/>
          </a:p>
        </p:txBody>
      </p:sp>
      <p:sp>
        <p:nvSpPr>
          <p:cNvPr id="35" name="Rectangle 34"/>
          <p:cNvSpPr/>
          <p:nvPr/>
        </p:nvSpPr>
        <p:spPr>
          <a:xfrm>
            <a:off x="4329207" y="2070373"/>
            <a:ext cx="1296144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Serveur</a:t>
            </a:r>
          </a:p>
          <a:p>
            <a:pPr algn="ctr"/>
            <a:r>
              <a:rPr lang="fr-FR" sz="1100" dirty="0" smtClean="0"/>
              <a:t>= Objet distribué</a:t>
            </a:r>
            <a:endParaRPr lang="fr-FR" sz="1100" dirty="0"/>
          </a:p>
        </p:txBody>
      </p:sp>
      <p:cxnSp>
        <p:nvCxnSpPr>
          <p:cNvPr id="36" name="Connecteur droit avec flèche 35"/>
          <p:cNvCxnSpPr>
            <a:stCxn id="92" idx="4"/>
            <a:endCxn id="48" idx="0"/>
          </p:cNvCxnSpPr>
          <p:nvPr/>
        </p:nvCxnSpPr>
        <p:spPr>
          <a:xfrm rot="16200000" flipH="1">
            <a:off x="4843285" y="2999254"/>
            <a:ext cx="278507" cy="492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34" idx="4"/>
            <a:endCxn id="32" idx="0"/>
          </p:cNvCxnSpPr>
          <p:nvPr/>
        </p:nvCxnSpPr>
        <p:spPr>
          <a:xfrm flipH="1">
            <a:off x="4982452" y="4581128"/>
            <a:ext cx="4435" cy="288032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24" idx="6"/>
            <a:endCxn id="34" idx="2"/>
          </p:cNvCxnSpPr>
          <p:nvPr/>
        </p:nvCxnSpPr>
        <p:spPr>
          <a:xfrm>
            <a:off x="2214579" y="4366316"/>
            <a:ext cx="1966143" cy="0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230142" y="406778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235747" y="399577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cxnSp>
        <p:nvCxnSpPr>
          <p:cNvPr id="47" name="Connecteur droit avec flèche 46"/>
          <p:cNvCxnSpPr>
            <a:stCxn id="48" idx="3"/>
            <a:endCxn id="68" idx="3"/>
          </p:cNvCxnSpPr>
          <p:nvPr/>
        </p:nvCxnSpPr>
        <p:spPr>
          <a:xfrm flipV="1">
            <a:off x="5633070" y="2518354"/>
            <a:ext cx="1701019" cy="87464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68344" y="2204864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Transaction</a:t>
            </a:r>
            <a:endParaRPr lang="fr-FR" sz="1100" dirty="0"/>
          </a:p>
        </p:txBody>
      </p:sp>
      <p:sp>
        <p:nvSpPr>
          <p:cNvPr id="52" name="Rectangle 51"/>
          <p:cNvSpPr/>
          <p:nvPr/>
        </p:nvSpPr>
        <p:spPr>
          <a:xfrm>
            <a:off x="7668344" y="2852936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Sécurité</a:t>
            </a:r>
            <a:endParaRPr lang="fr-FR" sz="1100" dirty="0"/>
          </a:p>
        </p:txBody>
      </p:sp>
      <p:sp>
        <p:nvSpPr>
          <p:cNvPr id="53" name="Rectangle 52"/>
          <p:cNvSpPr/>
          <p:nvPr/>
        </p:nvSpPr>
        <p:spPr>
          <a:xfrm>
            <a:off x="7668344" y="3501008"/>
            <a:ext cx="1152128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Driver</a:t>
            </a:r>
          </a:p>
          <a:p>
            <a:pPr algn="ctr"/>
            <a:r>
              <a:rPr lang="fr-FR" sz="1400" dirty="0" smtClean="0"/>
              <a:t>Base de données</a:t>
            </a:r>
          </a:p>
        </p:txBody>
      </p:sp>
      <p:cxnSp>
        <p:nvCxnSpPr>
          <p:cNvPr id="55" name="Connecteur droit avec flèche 54"/>
          <p:cNvCxnSpPr>
            <a:stCxn id="48" idx="3"/>
            <a:endCxn id="75" idx="2"/>
          </p:cNvCxnSpPr>
          <p:nvPr/>
        </p:nvCxnSpPr>
        <p:spPr>
          <a:xfrm flipV="1">
            <a:off x="5633070" y="3140967"/>
            <a:ext cx="1690474" cy="25202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48" idx="3"/>
            <a:endCxn id="77" idx="3"/>
          </p:cNvCxnSpPr>
          <p:nvPr/>
        </p:nvCxnSpPr>
        <p:spPr>
          <a:xfrm>
            <a:off x="5633070" y="3392996"/>
            <a:ext cx="1708639" cy="4443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6948264" y="2132856"/>
            <a:ext cx="7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</a:t>
            </a:r>
          </a:p>
          <a:p>
            <a:pPr algn="ctr"/>
            <a:r>
              <a:rPr lang="fr-FR" sz="900" dirty="0" smtClean="0"/>
              <a:t>transaction</a:t>
            </a:r>
            <a:endParaRPr lang="fr-FR" sz="900" dirty="0"/>
          </a:p>
        </p:txBody>
      </p:sp>
      <p:sp>
        <p:nvSpPr>
          <p:cNvPr id="63" name="ZoneTexte 62"/>
          <p:cNvSpPr txBox="1"/>
          <p:nvPr/>
        </p:nvSpPr>
        <p:spPr>
          <a:xfrm>
            <a:off x="7065957" y="2780928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</a:t>
            </a:r>
          </a:p>
          <a:p>
            <a:pPr algn="ctr"/>
            <a:r>
              <a:rPr lang="fr-FR" sz="900" dirty="0" smtClean="0"/>
              <a:t>sécurité</a:t>
            </a:r>
            <a:endParaRPr lang="fr-FR" sz="900" dirty="0"/>
          </a:p>
        </p:txBody>
      </p:sp>
      <p:sp>
        <p:nvSpPr>
          <p:cNvPr id="64" name="ZoneTexte 63"/>
          <p:cNvSpPr txBox="1"/>
          <p:nvPr/>
        </p:nvSpPr>
        <p:spPr>
          <a:xfrm>
            <a:off x="6948264" y="3789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Base </a:t>
            </a:r>
          </a:p>
          <a:p>
            <a:pPr algn="ctr"/>
            <a:r>
              <a:rPr lang="fr-FR" sz="900" dirty="0" smtClean="0"/>
              <a:t>de données</a:t>
            </a:r>
            <a:endParaRPr lang="fr-FR" sz="900" dirty="0"/>
          </a:p>
        </p:txBody>
      </p:sp>
      <p:sp>
        <p:nvSpPr>
          <p:cNvPr id="68" name="Ellipse 67"/>
          <p:cNvSpPr/>
          <p:nvPr/>
        </p:nvSpPr>
        <p:spPr>
          <a:xfrm>
            <a:off x="7323544" y="2456891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/>
          <p:cNvCxnSpPr>
            <a:endCxn id="68" idx="6"/>
          </p:cNvCxnSpPr>
          <p:nvPr/>
        </p:nvCxnSpPr>
        <p:spPr>
          <a:xfrm rot="10800000">
            <a:off x="7395552" y="2492896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e 74"/>
          <p:cNvSpPr/>
          <p:nvPr/>
        </p:nvSpPr>
        <p:spPr>
          <a:xfrm>
            <a:off x="7323544" y="310496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/>
          <p:cNvCxnSpPr>
            <a:endCxn id="75" idx="6"/>
          </p:cNvCxnSpPr>
          <p:nvPr/>
        </p:nvCxnSpPr>
        <p:spPr>
          <a:xfrm rot="10800000">
            <a:off x="7395552" y="3140968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/>
          <p:nvPr/>
        </p:nvSpPr>
        <p:spPr>
          <a:xfrm>
            <a:off x="7331164" y="377589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8" name="Connecteur droit 77"/>
          <p:cNvCxnSpPr>
            <a:endCxn id="77" idx="6"/>
          </p:cNvCxnSpPr>
          <p:nvPr/>
        </p:nvCxnSpPr>
        <p:spPr>
          <a:xfrm rot="10800000">
            <a:off x="7403172" y="3811900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Ellipse 84"/>
          <p:cNvSpPr/>
          <p:nvPr/>
        </p:nvSpPr>
        <p:spPr>
          <a:xfrm>
            <a:off x="1426007" y="3933056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/>
          <p:cNvCxnSpPr>
            <a:stCxn id="85" idx="4"/>
            <a:endCxn id="24" idx="0"/>
          </p:cNvCxnSpPr>
          <p:nvPr/>
        </p:nvCxnSpPr>
        <p:spPr>
          <a:xfrm rot="5400000">
            <a:off x="1387034" y="4076525"/>
            <a:ext cx="146439" cy="3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1410071" y="3717032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2" name="Ellipse 91"/>
          <p:cNvSpPr/>
          <p:nvPr/>
        </p:nvSpPr>
        <p:spPr>
          <a:xfrm>
            <a:off x="4944074" y="279045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3" name="Connecteur droit 92"/>
          <p:cNvCxnSpPr>
            <a:stCxn id="35" idx="2"/>
            <a:endCxn id="92" idx="0"/>
          </p:cNvCxnSpPr>
          <p:nvPr/>
        </p:nvCxnSpPr>
        <p:spPr>
          <a:xfrm rot="16200000" flipH="1">
            <a:off x="4906670" y="2717045"/>
            <a:ext cx="144016" cy="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336926" y="3140968"/>
            <a:ext cx="1296144" cy="50405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Intercepteur de </a:t>
            </a:r>
            <a:r>
              <a:rPr lang="fr-FR" sz="1400" dirty="0" err="1" smtClean="0"/>
              <a:t>requète</a:t>
            </a:r>
            <a:endParaRPr lang="fr-FR" sz="1100" dirty="0"/>
          </a:p>
        </p:txBody>
      </p:sp>
      <p:cxnSp>
        <p:nvCxnSpPr>
          <p:cNvPr id="83" name="Connecteur droit avec flèche 82"/>
          <p:cNvCxnSpPr>
            <a:stCxn id="84" idx="4"/>
            <a:endCxn id="34" idx="0"/>
          </p:cNvCxnSpPr>
          <p:nvPr/>
        </p:nvCxnSpPr>
        <p:spPr>
          <a:xfrm flipH="1">
            <a:off x="4986887" y="3870573"/>
            <a:ext cx="207" cy="28093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lipse 83"/>
          <p:cNvSpPr/>
          <p:nvPr/>
        </p:nvSpPr>
        <p:spPr>
          <a:xfrm>
            <a:off x="4951090" y="379856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/>
          <p:cNvCxnSpPr>
            <a:stCxn id="48" idx="2"/>
            <a:endCxn id="84" idx="0"/>
          </p:cNvCxnSpPr>
          <p:nvPr/>
        </p:nvCxnSpPr>
        <p:spPr>
          <a:xfrm rot="16200000" flipH="1">
            <a:off x="4909276" y="3720746"/>
            <a:ext cx="153541" cy="2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4290391" y="3645024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287047" y="2636912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xmlns="" val="1943794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>
          <a:xfrm>
            <a:off x="508000" y="177800"/>
            <a:ext cx="8458200" cy="586904"/>
          </a:xfrm>
        </p:spPr>
        <p:txBody>
          <a:bodyPr>
            <a:noAutofit/>
          </a:bodyPr>
          <a:lstStyle/>
          <a:p>
            <a:r>
              <a:rPr lang="fr-FR" sz="2800" dirty="0" smtClean="0"/>
              <a:t>Les objets distribués</a:t>
            </a:r>
            <a:br>
              <a:rPr lang="fr-FR" sz="2800" dirty="0" smtClean="0"/>
            </a:br>
            <a:r>
              <a:rPr lang="fr-FR" sz="2400" dirty="0" smtClean="0"/>
              <a:t>… Middleware implicite</a:t>
            </a:r>
            <a:endParaRPr lang="fr-FR" sz="28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21</a:t>
            </a:fld>
            <a:endParaRPr kumimoji="0" lang="en-US"/>
          </a:p>
        </p:txBody>
      </p:sp>
      <p:cxnSp>
        <p:nvCxnSpPr>
          <p:cNvPr id="5" name="Connecteur en angle 4"/>
          <p:cNvCxnSpPr>
            <a:stCxn id="20" idx="2"/>
            <a:endCxn id="10" idx="2"/>
          </p:cNvCxnSpPr>
          <p:nvPr/>
        </p:nvCxnSpPr>
        <p:spPr>
          <a:xfrm rot="16200000" flipH="1">
            <a:off x="1550344" y="5550555"/>
            <a:ext cx="684076" cy="905461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uage 9"/>
          <p:cNvSpPr/>
          <p:nvPr/>
        </p:nvSpPr>
        <p:spPr>
          <a:xfrm>
            <a:off x="2339752" y="5949280"/>
            <a:ext cx="1728192" cy="792088"/>
          </a:xfrm>
          <a:prstGeom prst="cloud">
            <a:avLst/>
          </a:prstGeom>
          <a:solidFill>
            <a:srgbClr val="CC99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Internet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9632" y="6361583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RMI/IIOP</a:t>
            </a:r>
            <a:endParaRPr lang="fr-FR" sz="1400" i="1" dirty="0"/>
          </a:p>
        </p:txBody>
      </p:sp>
      <p:cxnSp>
        <p:nvCxnSpPr>
          <p:cNvPr id="16" name="Connecteur en angle 15"/>
          <p:cNvCxnSpPr>
            <a:stCxn id="10" idx="0"/>
          </p:cNvCxnSpPr>
          <p:nvPr/>
        </p:nvCxnSpPr>
        <p:spPr>
          <a:xfrm flipV="1">
            <a:off x="4066504" y="5661248"/>
            <a:ext cx="1009552" cy="684076"/>
          </a:xfrm>
          <a:prstGeom prst="bentConnector3">
            <a:avLst>
              <a:gd name="adj1" fmla="val 99500"/>
            </a:avLst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9512" y="1700808"/>
            <a:ext cx="2520280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9512" y="1700808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client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40375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633986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24" name="Ellipse 23"/>
          <p:cNvSpPr/>
          <p:nvPr/>
        </p:nvSpPr>
        <p:spPr>
          <a:xfrm>
            <a:off x="702411" y="4151503"/>
            <a:ext cx="1512168" cy="429625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dirty="0" smtClean="0"/>
              <a:t>stub</a:t>
            </a:r>
            <a:endParaRPr lang="fr-FR" sz="1400" b="1" i="1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814528" y="2708920"/>
            <a:ext cx="1296144" cy="504056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Client</a:t>
            </a:r>
            <a:endParaRPr lang="fr-FR" sz="1600" dirty="0"/>
          </a:p>
        </p:txBody>
      </p:sp>
      <p:cxnSp>
        <p:nvCxnSpPr>
          <p:cNvPr id="27" name="Connecteur droit avec flèche 26"/>
          <p:cNvCxnSpPr>
            <a:stCxn id="25" idx="2"/>
            <a:endCxn id="85" idx="0"/>
          </p:cNvCxnSpPr>
          <p:nvPr/>
        </p:nvCxnSpPr>
        <p:spPr>
          <a:xfrm rot="5400000">
            <a:off x="1102266" y="3572722"/>
            <a:ext cx="720080" cy="58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4" idx="4"/>
            <a:endCxn id="22" idx="0"/>
          </p:cNvCxnSpPr>
          <p:nvPr/>
        </p:nvCxnSpPr>
        <p:spPr>
          <a:xfrm rot="5400000">
            <a:off x="1312262" y="4722927"/>
            <a:ext cx="288032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707904" y="1700808"/>
            <a:ext cx="5328592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707904" y="170080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serveur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168767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4162378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34" name="Ellipse 33"/>
          <p:cNvSpPr/>
          <p:nvPr/>
        </p:nvSpPr>
        <p:spPr>
          <a:xfrm>
            <a:off x="4177638" y="4151503"/>
            <a:ext cx="1618498" cy="429625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smtClean="0"/>
              <a:t>tie</a:t>
            </a:r>
            <a:endParaRPr lang="fr-FR" sz="1400" b="1" i="1" dirty="0" smtClean="0"/>
          </a:p>
        </p:txBody>
      </p:sp>
      <p:sp>
        <p:nvSpPr>
          <p:cNvPr id="35" name="Rectangle 34"/>
          <p:cNvSpPr/>
          <p:nvPr/>
        </p:nvSpPr>
        <p:spPr>
          <a:xfrm>
            <a:off x="4329207" y="2070373"/>
            <a:ext cx="1296144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Serveur</a:t>
            </a:r>
          </a:p>
          <a:p>
            <a:pPr algn="ctr"/>
            <a:r>
              <a:rPr lang="fr-FR" sz="1100" dirty="0" smtClean="0"/>
              <a:t>= Objet distribué</a:t>
            </a:r>
            <a:endParaRPr lang="fr-FR" sz="1100" dirty="0"/>
          </a:p>
        </p:txBody>
      </p:sp>
      <p:cxnSp>
        <p:nvCxnSpPr>
          <p:cNvPr id="36" name="Connecteur droit avec flèche 35"/>
          <p:cNvCxnSpPr>
            <a:stCxn id="92" idx="4"/>
            <a:endCxn id="48" idx="0"/>
          </p:cNvCxnSpPr>
          <p:nvPr/>
        </p:nvCxnSpPr>
        <p:spPr>
          <a:xfrm rot="16200000" flipH="1">
            <a:off x="4843285" y="2999254"/>
            <a:ext cx="278507" cy="492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34" idx="4"/>
            <a:endCxn id="32" idx="0"/>
          </p:cNvCxnSpPr>
          <p:nvPr/>
        </p:nvCxnSpPr>
        <p:spPr>
          <a:xfrm flipH="1">
            <a:off x="4982452" y="4581128"/>
            <a:ext cx="4435" cy="288032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24" idx="6"/>
            <a:endCxn id="34" idx="2"/>
          </p:cNvCxnSpPr>
          <p:nvPr/>
        </p:nvCxnSpPr>
        <p:spPr>
          <a:xfrm>
            <a:off x="2214579" y="4366316"/>
            <a:ext cx="1963059" cy="0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230142" y="406778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235747" y="399577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cxnSp>
        <p:nvCxnSpPr>
          <p:cNvPr id="47" name="Connecteur droit avec flèche 46"/>
          <p:cNvCxnSpPr>
            <a:stCxn id="48" idx="3"/>
            <a:endCxn id="68" idx="3"/>
          </p:cNvCxnSpPr>
          <p:nvPr/>
        </p:nvCxnSpPr>
        <p:spPr>
          <a:xfrm flipV="1">
            <a:off x="5633070" y="2518354"/>
            <a:ext cx="1701019" cy="87464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68344" y="2204864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Transaction</a:t>
            </a:r>
            <a:endParaRPr lang="fr-FR" sz="1100" dirty="0"/>
          </a:p>
        </p:txBody>
      </p:sp>
      <p:sp>
        <p:nvSpPr>
          <p:cNvPr id="52" name="Rectangle 51"/>
          <p:cNvSpPr/>
          <p:nvPr/>
        </p:nvSpPr>
        <p:spPr>
          <a:xfrm>
            <a:off x="7668344" y="2852936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Sécurité</a:t>
            </a:r>
            <a:endParaRPr lang="fr-FR" sz="1100" dirty="0"/>
          </a:p>
        </p:txBody>
      </p:sp>
      <p:sp>
        <p:nvSpPr>
          <p:cNvPr id="53" name="Rectangle 52"/>
          <p:cNvSpPr/>
          <p:nvPr/>
        </p:nvSpPr>
        <p:spPr>
          <a:xfrm>
            <a:off x="7668344" y="3501008"/>
            <a:ext cx="1152128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Driver</a:t>
            </a:r>
          </a:p>
          <a:p>
            <a:pPr algn="ctr"/>
            <a:r>
              <a:rPr lang="fr-FR" sz="1400" dirty="0" smtClean="0"/>
              <a:t>Base de données</a:t>
            </a:r>
          </a:p>
        </p:txBody>
      </p:sp>
      <p:cxnSp>
        <p:nvCxnSpPr>
          <p:cNvPr id="55" name="Connecteur droit avec flèche 54"/>
          <p:cNvCxnSpPr>
            <a:stCxn id="48" idx="3"/>
            <a:endCxn id="75" idx="2"/>
          </p:cNvCxnSpPr>
          <p:nvPr/>
        </p:nvCxnSpPr>
        <p:spPr>
          <a:xfrm flipV="1">
            <a:off x="5633070" y="3140967"/>
            <a:ext cx="1690474" cy="25202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48" idx="3"/>
            <a:endCxn id="77" idx="3"/>
          </p:cNvCxnSpPr>
          <p:nvPr/>
        </p:nvCxnSpPr>
        <p:spPr>
          <a:xfrm>
            <a:off x="5633070" y="3392996"/>
            <a:ext cx="1708639" cy="4443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6948264" y="2132856"/>
            <a:ext cx="7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</a:t>
            </a:r>
          </a:p>
          <a:p>
            <a:pPr algn="ctr"/>
            <a:r>
              <a:rPr lang="fr-FR" sz="900" dirty="0" smtClean="0"/>
              <a:t>transaction</a:t>
            </a:r>
            <a:endParaRPr lang="fr-FR" sz="900" dirty="0"/>
          </a:p>
        </p:txBody>
      </p:sp>
      <p:sp>
        <p:nvSpPr>
          <p:cNvPr id="63" name="ZoneTexte 62"/>
          <p:cNvSpPr txBox="1"/>
          <p:nvPr/>
        </p:nvSpPr>
        <p:spPr>
          <a:xfrm>
            <a:off x="7065957" y="2780928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</a:t>
            </a:r>
          </a:p>
          <a:p>
            <a:pPr algn="ctr"/>
            <a:r>
              <a:rPr lang="fr-FR" sz="900" dirty="0" smtClean="0"/>
              <a:t>sécurité</a:t>
            </a:r>
            <a:endParaRPr lang="fr-FR" sz="900" dirty="0"/>
          </a:p>
        </p:txBody>
      </p:sp>
      <p:sp>
        <p:nvSpPr>
          <p:cNvPr id="64" name="ZoneTexte 63"/>
          <p:cNvSpPr txBox="1"/>
          <p:nvPr/>
        </p:nvSpPr>
        <p:spPr>
          <a:xfrm>
            <a:off x="6948264" y="3789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Base </a:t>
            </a:r>
          </a:p>
          <a:p>
            <a:pPr algn="ctr"/>
            <a:r>
              <a:rPr lang="fr-FR" sz="900" dirty="0" smtClean="0"/>
              <a:t>de données</a:t>
            </a:r>
            <a:endParaRPr lang="fr-FR" sz="900" dirty="0"/>
          </a:p>
        </p:txBody>
      </p:sp>
      <p:sp>
        <p:nvSpPr>
          <p:cNvPr id="68" name="Ellipse 67"/>
          <p:cNvSpPr/>
          <p:nvPr/>
        </p:nvSpPr>
        <p:spPr>
          <a:xfrm>
            <a:off x="7323544" y="2456891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/>
          <p:cNvCxnSpPr>
            <a:endCxn id="68" idx="6"/>
          </p:cNvCxnSpPr>
          <p:nvPr/>
        </p:nvCxnSpPr>
        <p:spPr>
          <a:xfrm rot="10800000">
            <a:off x="7395552" y="2492896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e 74"/>
          <p:cNvSpPr/>
          <p:nvPr/>
        </p:nvSpPr>
        <p:spPr>
          <a:xfrm>
            <a:off x="7323544" y="310496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/>
          <p:cNvCxnSpPr>
            <a:endCxn id="75" idx="6"/>
          </p:cNvCxnSpPr>
          <p:nvPr/>
        </p:nvCxnSpPr>
        <p:spPr>
          <a:xfrm rot="10800000">
            <a:off x="7395552" y="3140968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/>
          <p:nvPr/>
        </p:nvSpPr>
        <p:spPr>
          <a:xfrm>
            <a:off x="7331164" y="377589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8" name="Connecteur droit 77"/>
          <p:cNvCxnSpPr>
            <a:endCxn id="77" idx="6"/>
          </p:cNvCxnSpPr>
          <p:nvPr/>
        </p:nvCxnSpPr>
        <p:spPr>
          <a:xfrm rot="10800000">
            <a:off x="7403172" y="3811900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Ellipse 84"/>
          <p:cNvSpPr/>
          <p:nvPr/>
        </p:nvSpPr>
        <p:spPr>
          <a:xfrm>
            <a:off x="1426007" y="3933056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/>
          <p:cNvCxnSpPr>
            <a:stCxn id="85" idx="4"/>
            <a:endCxn id="24" idx="0"/>
          </p:cNvCxnSpPr>
          <p:nvPr/>
        </p:nvCxnSpPr>
        <p:spPr>
          <a:xfrm rot="5400000">
            <a:off x="1387034" y="4076525"/>
            <a:ext cx="146439" cy="3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1410071" y="3717032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2" name="Ellipse 91"/>
          <p:cNvSpPr/>
          <p:nvPr/>
        </p:nvSpPr>
        <p:spPr>
          <a:xfrm>
            <a:off x="4944074" y="279045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3" name="Connecteur droit 92"/>
          <p:cNvCxnSpPr>
            <a:stCxn id="35" idx="2"/>
            <a:endCxn id="92" idx="0"/>
          </p:cNvCxnSpPr>
          <p:nvPr/>
        </p:nvCxnSpPr>
        <p:spPr>
          <a:xfrm rot="16200000" flipH="1">
            <a:off x="4906670" y="2717045"/>
            <a:ext cx="144016" cy="2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336926" y="3140968"/>
            <a:ext cx="1296144" cy="50405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Intercepteur de requête</a:t>
            </a:r>
            <a:endParaRPr lang="fr-FR" sz="1100" dirty="0"/>
          </a:p>
        </p:txBody>
      </p:sp>
      <p:cxnSp>
        <p:nvCxnSpPr>
          <p:cNvPr id="83" name="Connecteur droit avec flèche 82"/>
          <p:cNvCxnSpPr>
            <a:stCxn id="84" idx="4"/>
            <a:endCxn id="34" idx="0"/>
          </p:cNvCxnSpPr>
          <p:nvPr/>
        </p:nvCxnSpPr>
        <p:spPr>
          <a:xfrm flipH="1">
            <a:off x="4986887" y="3870573"/>
            <a:ext cx="207" cy="28093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lipse 83"/>
          <p:cNvSpPr/>
          <p:nvPr/>
        </p:nvSpPr>
        <p:spPr>
          <a:xfrm>
            <a:off x="4951090" y="379856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/>
          <p:cNvCxnSpPr>
            <a:stCxn id="48" idx="2"/>
            <a:endCxn id="84" idx="0"/>
          </p:cNvCxnSpPr>
          <p:nvPr/>
        </p:nvCxnSpPr>
        <p:spPr>
          <a:xfrm rot="16200000" flipH="1">
            <a:off x="4909276" y="3720746"/>
            <a:ext cx="153541" cy="2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4290391" y="3645024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287047" y="2636912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5143504" y="5143512"/>
            <a:ext cx="3871024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Les besoins sont décrits </a:t>
            </a:r>
          </a:p>
          <a:p>
            <a:r>
              <a:rPr lang="fr-FR" dirty="0" smtClean="0"/>
              <a:t>dans un fichier descripteur</a:t>
            </a:r>
          </a:p>
          <a:p>
            <a:pPr algn="ctr">
              <a:buFont typeface="Symbol"/>
              <a:buChar char="Þ"/>
            </a:pPr>
            <a:r>
              <a:rPr lang="fr-FR" b="1" dirty="0" smtClean="0">
                <a:solidFill>
                  <a:srgbClr val="C00000"/>
                </a:solidFill>
              </a:rPr>
              <a:t>L’intercepteur de requête</a:t>
            </a:r>
          </a:p>
          <a:p>
            <a:pPr algn="ctr"/>
            <a:r>
              <a:rPr lang="fr-FR" b="1" dirty="0" smtClean="0">
                <a:solidFill>
                  <a:srgbClr val="C00000"/>
                </a:solidFill>
              </a:rPr>
              <a:t>sait quoi faire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8051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3707904" y="1700808"/>
            <a:ext cx="5328592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Ellipse 53"/>
          <p:cNvSpPr/>
          <p:nvPr/>
        </p:nvSpPr>
        <p:spPr>
          <a:xfrm>
            <a:off x="3851920" y="2204864"/>
            <a:ext cx="2448272" cy="144016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EJB : des objets distribués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2900" dirty="0" smtClean="0"/>
              <a:t>…</a:t>
            </a:r>
            <a:r>
              <a:rPr lang="fr-FR" sz="2900" b="1" i="1" dirty="0" smtClean="0">
                <a:solidFill>
                  <a:srgbClr val="C00000"/>
                </a:solidFill>
              </a:rPr>
              <a:t> RMI-IIOP </a:t>
            </a:r>
            <a:r>
              <a:rPr lang="fr-FR" sz="2900" dirty="0" smtClean="0"/>
              <a:t>au cœur des </a:t>
            </a:r>
            <a:r>
              <a:rPr lang="fr-FR" sz="2900" dirty="0" err="1" smtClean="0"/>
              <a:t>EJBs</a:t>
            </a:r>
            <a:endParaRPr lang="fr-FR" sz="29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22</a:t>
            </a:fld>
            <a:endParaRPr kumimoji="0" lang="en-US"/>
          </a:p>
        </p:txBody>
      </p:sp>
      <p:cxnSp>
        <p:nvCxnSpPr>
          <p:cNvPr id="5" name="Connecteur en angle 4"/>
          <p:cNvCxnSpPr>
            <a:stCxn id="20" idx="2"/>
            <a:endCxn id="10" idx="2"/>
          </p:cNvCxnSpPr>
          <p:nvPr/>
        </p:nvCxnSpPr>
        <p:spPr>
          <a:xfrm rot="16200000" flipH="1">
            <a:off x="1550344" y="5550555"/>
            <a:ext cx="684076" cy="905461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uage 9"/>
          <p:cNvSpPr/>
          <p:nvPr/>
        </p:nvSpPr>
        <p:spPr>
          <a:xfrm>
            <a:off x="2339752" y="5949280"/>
            <a:ext cx="1728192" cy="792088"/>
          </a:xfrm>
          <a:prstGeom prst="cloud">
            <a:avLst/>
          </a:prstGeom>
          <a:solidFill>
            <a:srgbClr val="CC99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Internet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9632" y="6361583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RMI/IIOP</a:t>
            </a:r>
            <a:endParaRPr lang="fr-FR" sz="1400" i="1" dirty="0"/>
          </a:p>
        </p:txBody>
      </p:sp>
      <p:cxnSp>
        <p:nvCxnSpPr>
          <p:cNvPr id="16" name="Connecteur en angle 15"/>
          <p:cNvCxnSpPr>
            <a:stCxn id="10" idx="0"/>
          </p:cNvCxnSpPr>
          <p:nvPr/>
        </p:nvCxnSpPr>
        <p:spPr>
          <a:xfrm flipV="1">
            <a:off x="4066504" y="5661248"/>
            <a:ext cx="1009552" cy="684076"/>
          </a:xfrm>
          <a:prstGeom prst="bentConnector3">
            <a:avLst>
              <a:gd name="adj1" fmla="val 99500"/>
            </a:avLst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9512" y="1700808"/>
            <a:ext cx="2520280" cy="396044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79512" y="1700808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client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640375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633986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24" name="Ellipse 23"/>
          <p:cNvSpPr/>
          <p:nvPr/>
        </p:nvSpPr>
        <p:spPr>
          <a:xfrm>
            <a:off x="702411" y="4151503"/>
            <a:ext cx="1512168" cy="429625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dirty="0" smtClean="0"/>
              <a:t>stub</a:t>
            </a:r>
            <a:endParaRPr lang="fr-FR" sz="1400" b="1" i="1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814528" y="2708920"/>
            <a:ext cx="1296144" cy="504056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Client</a:t>
            </a:r>
            <a:endParaRPr lang="fr-FR" sz="1600" dirty="0"/>
          </a:p>
        </p:txBody>
      </p:sp>
      <p:cxnSp>
        <p:nvCxnSpPr>
          <p:cNvPr id="27" name="Connecteur droit avec flèche 26"/>
          <p:cNvCxnSpPr>
            <a:stCxn id="25" idx="2"/>
            <a:endCxn id="85" idx="0"/>
          </p:cNvCxnSpPr>
          <p:nvPr/>
        </p:nvCxnSpPr>
        <p:spPr>
          <a:xfrm rot="5400000">
            <a:off x="1102266" y="3572722"/>
            <a:ext cx="720080" cy="58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4" idx="4"/>
            <a:endCxn id="22" idx="0"/>
          </p:cNvCxnSpPr>
          <p:nvPr/>
        </p:nvCxnSpPr>
        <p:spPr>
          <a:xfrm rot="5400000">
            <a:off x="1312262" y="4722927"/>
            <a:ext cx="288032" cy="4435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3707904" y="170080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Machine serveur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168767" y="4869160"/>
            <a:ext cx="1627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IIOP </a:t>
            </a:r>
            <a:r>
              <a:rPr lang="fr-FR" dirty="0" err="1" smtClean="0"/>
              <a:t>Runtime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4162378" y="5229200"/>
            <a:ext cx="16306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JVM</a:t>
            </a:r>
          </a:p>
        </p:txBody>
      </p:sp>
      <p:sp>
        <p:nvSpPr>
          <p:cNvPr id="34" name="Ellipse 33"/>
          <p:cNvSpPr/>
          <p:nvPr/>
        </p:nvSpPr>
        <p:spPr>
          <a:xfrm>
            <a:off x="4131958" y="4151503"/>
            <a:ext cx="1709858" cy="429625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i="1" smtClean="0"/>
              <a:t>tie</a:t>
            </a:r>
            <a:endParaRPr lang="fr-FR" sz="1400" b="1" i="1" dirty="0" smtClean="0"/>
          </a:p>
        </p:txBody>
      </p:sp>
      <p:sp>
        <p:nvSpPr>
          <p:cNvPr id="35" name="Ellipse 34"/>
          <p:cNvSpPr/>
          <p:nvPr/>
        </p:nvSpPr>
        <p:spPr>
          <a:xfrm>
            <a:off x="4211960" y="2492896"/>
            <a:ext cx="864096" cy="3600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EJB</a:t>
            </a:r>
            <a:endParaRPr lang="fr-FR" sz="1100" dirty="0"/>
          </a:p>
        </p:txBody>
      </p:sp>
      <p:cxnSp>
        <p:nvCxnSpPr>
          <p:cNvPr id="37" name="Connecteur droit avec flèche 36"/>
          <p:cNvCxnSpPr>
            <a:stCxn id="34" idx="4"/>
            <a:endCxn id="32" idx="0"/>
          </p:cNvCxnSpPr>
          <p:nvPr/>
        </p:nvCxnSpPr>
        <p:spPr>
          <a:xfrm flipH="1">
            <a:off x="4982452" y="4581128"/>
            <a:ext cx="4435" cy="288032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24" idx="6"/>
            <a:endCxn id="34" idx="2"/>
          </p:cNvCxnSpPr>
          <p:nvPr/>
        </p:nvCxnSpPr>
        <p:spPr>
          <a:xfrm>
            <a:off x="2214579" y="4366316"/>
            <a:ext cx="1917379" cy="0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230142" y="406778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235747" y="399577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~</a:t>
            </a:r>
            <a:endParaRPr lang="fr-FR" dirty="0"/>
          </a:p>
        </p:txBody>
      </p:sp>
      <p:cxnSp>
        <p:nvCxnSpPr>
          <p:cNvPr id="47" name="Connecteur droit avec flèche 46"/>
          <p:cNvCxnSpPr>
            <a:stCxn id="54" idx="6"/>
            <a:endCxn id="68" idx="3"/>
          </p:cNvCxnSpPr>
          <p:nvPr/>
        </p:nvCxnSpPr>
        <p:spPr>
          <a:xfrm flipV="1">
            <a:off x="6300192" y="2518354"/>
            <a:ext cx="1033897" cy="40659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68344" y="2204864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Transaction</a:t>
            </a:r>
            <a:endParaRPr lang="fr-FR" sz="1100" dirty="0"/>
          </a:p>
        </p:txBody>
      </p:sp>
      <p:sp>
        <p:nvSpPr>
          <p:cNvPr id="52" name="Rectangle 51"/>
          <p:cNvSpPr/>
          <p:nvPr/>
        </p:nvSpPr>
        <p:spPr>
          <a:xfrm>
            <a:off x="7668344" y="2852936"/>
            <a:ext cx="1152128" cy="576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Service Sécurité</a:t>
            </a:r>
            <a:endParaRPr lang="fr-FR" sz="1100" dirty="0"/>
          </a:p>
        </p:txBody>
      </p:sp>
      <p:sp>
        <p:nvSpPr>
          <p:cNvPr id="53" name="Rectangle 52"/>
          <p:cNvSpPr/>
          <p:nvPr/>
        </p:nvSpPr>
        <p:spPr>
          <a:xfrm>
            <a:off x="7668344" y="3501008"/>
            <a:ext cx="1152128" cy="648072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Driver</a:t>
            </a:r>
          </a:p>
          <a:p>
            <a:pPr algn="ctr"/>
            <a:r>
              <a:rPr lang="fr-FR" sz="1400" dirty="0" smtClean="0"/>
              <a:t>Base de données</a:t>
            </a:r>
          </a:p>
        </p:txBody>
      </p:sp>
      <p:cxnSp>
        <p:nvCxnSpPr>
          <p:cNvPr id="55" name="Connecteur droit avec flèche 54"/>
          <p:cNvCxnSpPr>
            <a:stCxn id="54" idx="6"/>
            <a:endCxn id="75" idx="2"/>
          </p:cNvCxnSpPr>
          <p:nvPr/>
        </p:nvCxnSpPr>
        <p:spPr>
          <a:xfrm>
            <a:off x="6300192" y="2924944"/>
            <a:ext cx="1023352" cy="21602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54" idx="6"/>
            <a:endCxn id="77" idx="3"/>
          </p:cNvCxnSpPr>
          <p:nvPr/>
        </p:nvCxnSpPr>
        <p:spPr>
          <a:xfrm>
            <a:off x="6300192" y="2924944"/>
            <a:ext cx="1041517" cy="912414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6948264" y="2132856"/>
            <a:ext cx="7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</a:t>
            </a:r>
          </a:p>
          <a:p>
            <a:pPr algn="ctr"/>
            <a:r>
              <a:rPr lang="fr-FR" sz="900" dirty="0" smtClean="0"/>
              <a:t>transaction</a:t>
            </a:r>
            <a:endParaRPr lang="fr-FR" sz="900" dirty="0"/>
          </a:p>
        </p:txBody>
      </p:sp>
      <p:sp>
        <p:nvSpPr>
          <p:cNvPr id="63" name="ZoneTexte 62"/>
          <p:cNvSpPr txBox="1"/>
          <p:nvPr/>
        </p:nvSpPr>
        <p:spPr>
          <a:xfrm>
            <a:off x="7065957" y="2780928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</a:t>
            </a:r>
          </a:p>
          <a:p>
            <a:pPr algn="ctr"/>
            <a:r>
              <a:rPr lang="fr-FR" sz="900" dirty="0" smtClean="0"/>
              <a:t>sécurité</a:t>
            </a:r>
            <a:endParaRPr lang="fr-FR" sz="900" dirty="0"/>
          </a:p>
        </p:txBody>
      </p:sp>
      <p:sp>
        <p:nvSpPr>
          <p:cNvPr id="64" name="ZoneTexte 63"/>
          <p:cNvSpPr txBox="1"/>
          <p:nvPr/>
        </p:nvSpPr>
        <p:spPr>
          <a:xfrm>
            <a:off x="6948264" y="3789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 smtClean="0"/>
              <a:t>API Base </a:t>
            </a:r>
          </a:p>
          <a:p>
            <a:pPr algn="ctr"/>
            <a:r>
              <a:rPr lang="fr-FR" sz="900" dirty="0" smtClean="0"/>
              <a:t>de données</a:t>
            </a:r>
            <a:endParaRPr lang="fr-FR" sz="900" dirty="0"/>
          </a:p>
        </p:txBody>
      </p:sp>
      <p:sp>
        <p:nvSpPr>
          <p:cNvPr id="68" name="Ellipse 67"/>
          <p:cNvSpPr/>
          <p:nvPr/>
        </p:nvSpPr>
        <p:spPr>
          <a:xfrm>
            <a:off x="7323544" y="2456891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/>
          <p:cNvCxnSpPr>
            <a:endCxn id="68" idx="6"/>
          </p:cNvCxnSpPr>
          <p:nvPr/>
        </p:nvCxnSpPr>
        <p:spPr>
          <a:xfrm rot="10800000">
            <a:off x="7395552" y="2492896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e 74"/>
          <p:cNvSpPr/>
          <p:nvPr/>
        </p:nvSpPr>
        <p:spPr>
          <a:xfrm>
            <a:off x="7323544" y="3104963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/>
          <p:cNvCxnSpPr>
            <a:endCxn id="75" idx="6"/>
          </p:cNvCxnSpPr>
          <p:nvPr/>
        </p:nvCxnSpPr>
        <p:spPr>
          <a:xfrm rot="10800000">
            <a:off x="7395552" y="3140968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/>
          <p:nvPr/>
        </p:nvSpPr>
        <p:spPr>
          <a:xfrm>
            <a:off x="7331164" y="377589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8" name="Connecteur droit 77"/>
          <p:cNvCxnSpPr>
            <a:endCxn id="77" idx="6"/>
          </p:cNvCxnSpPr>
          <p:nvPr/>
        </p:nvCxnSpPr>
        <p:spPr>
          <a:xfrm rot="10800000">
            <a:off x="7403172" y="3811900"/>
            <a:ext cx="263674" cy="60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Ellipse 84"/>
          <p:cNvSpPr/>
          <p:nvPr/>
        </p:nvSpPr>
        <p:spPr>
          <a:xfrm>
            <a:off x="1426007" y="3933056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/>
          <p:cNvCxnSpPr>
            <a:stCxn id="85" idx="4"/>
            <a:endCxn id="24" idx="0"/>
          </p:cNvCxnSpPr>
          <p:nvPr/>
        </p:nvCxnSpPr>
        <p:spPr>
          <a:xfrm rot="5400000">
            <a:off x="1387034" y="4076525"/>
            <a:ext cx="146439" cy="3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1410071" y="3717032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cxnSp>
        <p:nvCxnSpPr>
          <p:cNvPr id="83" name="Connecteur droit avec flèche 82"/>
          <p:cNvCxnSpPr>
            <a:stCxn id="84" idx="4"/>
            <a:endCxn id="34" idx="0"/>
          </p:cNvCxnSpPr>
          <p:nvPr/>
        </p:nvCxnSpPr>
        <p:spPr>
          <a:xfrm flipH="1">
            <a:off x="4986887" y="3870573"/>
            <a:ext cx="207" cy="28093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lipse 83"/>
          <p:cNvSpPr/>
          <p:nvPr/>
        </p:nvSpPr>
        <p:spPr>
          <a:xfrm>
            <a:off x="4951090" y="3798565"/>
            <a:ext cx="72008" cy="72008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/>
          <p:cNvCxnSpPr>
            <a:endCxn id="84" idx="0"/>
          </p:cNvCxnSpPr>
          <p:nvPr/>
        </p:nvCxnSpPr>
        <p:spPr>
          <a:xfrm rot="16200000" flipH="1">
            <a:off x="4909276" y="3720746"/>
            <a:ext cx="153541" cy="2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4290391" y="3645024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 err="1" smtClean="0"/>
              <a:t>Remote</a:t>
            </a:r>
            <a:endParaRPr lang="fr-FR" sz="1200" dirty="0" smtClean="0"/>
          </a:p>
          <a:p>
            <a:pPr algn="ctr"/>
            <a:r>
              <a:rPr lang="fr-FR" sz="1200" dirty="0" smtClean="0"/>
              <a:t>Interface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4309024" y="3121804"/>
            <a:ext cx="1532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C00000"/>
                </a:solidFill>
              </a:rPr>
              <a:t>Conteneur d’EJB</a:t>
            </a:r>
          </a:p>
          <a:p>
            <a:pPr algn="ctr"/>
            <a:r>
              <a:rPr lang="fr-FR" sz="1400" dirty="0" smtClean="0">
                <a:solidFill>
                  <a:srgbClr val="C00000"/>
                </a:solidFill>
              </a:rPr>
              <a:t>intercepteur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5292080" y="2492896"/>
            <a:ext cx="864096" cy="3600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EJB</a:t>
            </a:r>
            <a:endParaRPr lang="fr-FR" sz="1100" dirty="0"/>
          </a:p>
        </p:txBody>
      </p:sp>
      <p:cxnSp>
        <p:nvCxnSpPr>
          <p:cNvPr id="67" name="Connecteur droit avec flèche 66"/>
          <p:cNvCxnSpPr>
            <a:stCxn id="35" idx="4"/>
          </p:cNvCxnSpPr>
          <p:nvPr/>
        </p:nvCxnSpPr>
        <p:spPr>
          <a:xfrm rot="16200000" flipH="1">
            <a:off x="4572000" y="2924944"/>
            <a:ext cx="288032" cy="144016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>
            <a:stCxn id="66" idx="3"/>
          </p:cNvCxnSpPr>
          <p:nvPr/>
        </p:nvCxnSpPr>
        <p:spPr>
          <a:xfrm rot="5400000">
            <a:off x="5148968" y="2799305"/>
            <a:ext cx="268753" cy="27056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Espace réservé du contenu 55"/>
          <p:cNvSpPr>
            <a:spLocks noGrp="1"/>
          </p:cNvSpPr>
          <p:nvPr>
            <p:ph idx="1"/>
          </p:nvPr>
        </p:nvSpPr>
        <p:spPr>
          <a:xfrm>
            <a:off x="107504" y="4653136"/>
            <a:ext cx="8856984" cy="187220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fr-FR" sz="2400" dirty="0" smtClean="0"/>
              <a:t>middleware implicite </a:t>
            </a:r>
            <a:br>
              <a:rPr lang="fr-FR" sz="2400" dirty="0" smtClean="0"/>
            </a:br>
            <a:r>
              <a:rPr lang="fr-FR" sz="2400" dirty="0" smtClean="0"/>
              <a:t>mais API pour descendre au bas niveau, Explicite</a:t>
            </a:r>
          </a:p>
          <a:p>
            <a:pPr lvl="1"/>
            <a:r>
              <a:rPr lang="fr-FR" sz="2000" dirty="0" smtClean="0"/>
              <a:t>La plupart du temps le développeur demeure au niveau implicite,</a:t>
            </a:r>
          </a:p>
          <a:p>
            <a:pPr lvl="1"/>
            <a:r>
              <a:rPr lang="fr-FR" sz="2000" dirty="0" smtClean="0"/>
              <a:t>Mais il peut utiliser des APIs de J2EE pour contrôler «manuellement » les transactions, la sécurité, etc. (travail plus complexe)</a:t>
            </a:r>
          </a:p>
        </p:txBody>
      </p:sp>
    </p:spTree>
    <p:extLst>
      <p:ext uri="{BB962C8B-B14F-4D97-AF65-F5344CB8AC3E}">
        <p14:creationId xmlns:p14="http://schemas.microsoft.com/office/powerpoint/2010/main" xmlns="" val="3062377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1772816"/>
            <a:ext cx="7772400" cy="1500187"/>
          </a:xfrm>
        </p:spPr>
        <p:txBody>
          <a:bodyPr/>
          <a:lstStyle/>
          <a:p>
            <a:r>
              <a:rPr lang="fr-FR" sz="3200" dirty="0"/>
              <a:t>Un peu d’implémentation avec EJB 2.x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EJB Object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EJB </a:t>
            </a:r>
            <a:r>
              <a:rPr lang="fr-FR" dirty="0"/>
              <a:t>3.0 simplifie la tâche du développeur en cachant des détails </a:t>
            </a:r>
            <a:r>
              <a:rPr lang="fr-FR" dirty="0" smtClean="0"/>
              <a:t>d’implémentation</a:t>
            </a:r>
          </a:p>
          <a:p>
            <a:r>
              <a:rPr lang="fr-FR" dirty="0" smtClean="0"/>
              <a:t>L’étude de EJB 2.x permet de comprendre comment fonctionnent les EJB</a:t>
            </a:r>
          </a:p>
          <a:p>
            <a:r>
              <a:rPr lang="fr-FR" dirty="0" smtClean="0"/>
              <a:t>Pour chaque EJB écrit par le développeur, le serveur d’application crée un objet (</a:t>
            </a:r>
            <a:r>
              <a:rPr lang="fr-FR" i="1" dirty="0" smtClean="0"/>
              <a:t>EJB Object</a:t>
            </a:r>
            <a:r>
              <a:rPr lang="fr-FR" dirty="0" smtClean="0"/>
              <a:t>) qui contient le code qui va permettre au serveur d’intercepter les appels de méthode de l’EJB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61886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Rôle de l’EJB Object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clients n'invoquent jamais directement les méthodes de la classe du Bean</a:t>
            </a:r>
          </a:p>
          <a:p>
            <a:r>
              <a:rPr lang="fr-FR" dirty="0" smtClean="0"/>
              <a:t>Les appels de méthodes sont en fait envoyés à l’EJB </a:t>
            </a:r>
            <a:r>
              <a:rPr lang="fr-FR" dirty="0"/>
              <a:t>O</a:t>
            </a:r>
            <a:r>
              <a:rPr lang="fr-FR" dirty="0" smtClean="0"/>
              <a:t>bject</a:t>
            </a:r>
          </a:p>
          <a:p>
            <a:r>
              <a:rPr lang="fr-FR" dirty="0" smtClean="0"/>
              <a:t>Une fois les traitements effectués pour les transactions, sécurité,.. le container appelle les méthodes de la classe du </a:t>
            </a:r>
            <a:r>
              <a:rPr lang="fr-FR" dirty="0" err="1"/>
              <a:t>b</a:t>
            </a:r>
            <a:r>
              <a:rPr lang="fr-FR" dirty="0" err="1" smtClean="0"/>
              <a:t>ean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Constitution d'un EJB : </a:t>
            </a:r>
            <a:r>
              <a:rPr lang="fr-FR" i="1" smtClean="0"/>
              <a:t>EJB Object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smtClean="0"/>
              <a:t>Que se passe-t-il lors de l'interception ?</a:t>
            </a:r>
          </a:p>
          <a:p>
            <a:pPr lvl="1"/>
            <a:r>
              <a:rPr lang="fr-FR" sz="2000" smtClean="0"/>
              <a:t>Prise en compte des transactions,</a:t>
            </a:r>
          </a:p>
          <a:p>
            <a:pPr lvl="1"/>
            <a:r>
              <a:rPr lang="fr-FR" sz="2000" smtClean="0"/>
              <a:t>Sécurité : le client est-il autorisé ?</a:t>
            </a:r>
          </a:p>
          <a:p>
            <a:pPr lvl="1"/>
            <a:r>
              <a:rPr lang="fr-FR" sz="2000" smtClean="0"/>
              <a:t>Gestion des ressources + cycle de vie des composants : threads, sockets, connexions DB, pooling des instances (mémoire),</a:t>
            </a:r>
          </a:p>
          <a:p>
            <a:pPr lvl="1"/>
            <a:r>
              <a:rPr lang="fr-FR" sz="2000" smtClean="0"/>
              <a:t>Persistance,</a:t>
            </a:r>
          </a:p>
          <a:p>
            <a:pPr lvl="1"/>
            <a:r>
              <a:rPr lang="fr-FR" sz="2000" smtClean="0"/>
              <a:t>Accès distant aux objets,</a:t>
            </a:r>
          </a:p>
          <a:p>
            <a:pPr lvl="1"/>
            <a:r>
              <a:rPr lang="fr-FR" sz="2000" smtClean="0"/>
              <a:t>Threading des clients en attente,</a:t>
            </a:r>
          </a:p>
          <a:p>
            <a:pPr lvl="1"/>
            <a:r>
              <a:rPr lang="fr-FR" sz="2000" smtClean="0"/>
              <a:t>Clustering,</a:t>
            </a:r>
          </a:p>
          <a:p>
            <a:pPr lvl="1"/>
            <a:r>
              <a:rPr lang="fr-FR" sz="2000" smtClean="0"/>
              <a:t>Monitoring : statistiques, graphiques temps réel du comportement du système…</a:t>
            </a:r>
          </a:p>
          <a:p>
            <a:pPr lvl="1"/>
            <a:r>
              <a:rPr lang="fr-FR" sz="200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EJBObjec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33600"/>
            <a:ext cx="7543800" cy="400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Constitution d'un EJB : </a:t>
            </a:r>
            <a:r>
              <a:rPr lang="fr-FR" i="1" smtClean="0"/>
              <a:t>EJB Object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Container = couche d'indirection entre le client et le bean</a:t>
            </a:r>
          </a:p>
          <a:p>
            <a:r>
              <a:rPr lang="fr-FR" smtClean="0"/>
              <a:t>Cette couche est matérialisée par un objet unique : </a:t>
            </a:r>
            <a:r>
              <a:rPr lang="fr-FR" i="1" smtClean="0"/>
              <a:t>l'EJB Object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1609725" y="1857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031940" y="4797152"/>
            <a:ext cx="1080120" cy="576064"/>
          </a:xfrm>
          <a:prstGeom prst="rect">
            <a:avLst/>
          </a:prstGeom>
          <a:solidFill>
            <a:srgbClr val="C00000">
              <a:alpha val="19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6103938" y="2271713"/>
            <a:ext cx="2582862" cy="2324100"/>
            <a:chOff x="3508" y="1428"/>
            <a:chExt cx="1915" cy="1464"/>
          </a:xfrm>
        </p:grpSpPr>
        <p:sp>
          <p:nvSpPr>
            <p:cNvPr id="65552" name="Rectangle 3"/>
            <p:cNvSpPr>
              <a:spLocks noChangeArrowheads="1"/>
            </p:cNvSpPr>
            <p:nvPr/>
          </p:nvSpPr>
          <p:spPr bwMode="auto">
            <a:xfrm>
              <a:off x="3508" y="1428"/>
              <a:ext cx="1915" cy="1464"/>
            </a:xfrm>
            <a:prstGeom prst="rect">
              <a:avLst/>
            </a:prstGeom>
            <a:solidFill>
              <a:srgbClr val="9999F3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2" dir="t"/>
            </a:scene3d>
            <a:sp3d extrusionH="125400" prstMaterial="legacyMatte">
              <a:bevelT w="13500" h="13500" prst="angle"/>
              <a:bevelB w="13500" h="13500" prst="angle"/>
              <a:extrusionClr>
                <a:srgbClr val="9999F3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274320">
              <a:flatTx/>
            </a:bodyPr>
            <a:lstStyle/>
            <a:p>
              <a:endParaRPr lang="fr-FR"/>
            </a:p>
          </p:txBody>
        </p:sp>
        <p:sp>
          <p:nvSpPr>
            <p:cNvPr id="65553" name="Rectangle 4"/>
            <p:cNvSpPr>
              <a:spLocks noChangeArrowheads="1"/>
            </p:cNvSpPr>
            <p:nvPr/>
          </p:nvSpPr>
          <p:spPr bwMode="auto">
            <a:xfrm>
              <a:off x="3935" y="1461"/>
              <a:ext cx="106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EJB Server</a:t>
              </a:r>
            </a:p>
          </p:txBody>
        </p:sp>
      </p:grpSp>
      <p:grpSp>
        <p:nvGrpSpPr>
          <p:cNvPr id="65539" name="Group 5"/>
          <p:cNvGrpSpPr>
            <a:grpSpLocks/>
          </p:cNvGrpSpPr>
          <p:nvPr/>
        </p:nvGrpSpPr>
        <p:grpSpPr bwMode="auto">
          <a:xfrm>
            <a:off x="6411913" y="3006725"/>
            <a:ext cx="1970087" cy="1382713"/>
            <a:chOff x="3831" y="1891"/>
            <a:chExt cx="1241" cy="871"/>
          </a:xfrm>
        </p:grpSpPr>
        <p:sp>
          <p:nvSpPr>
            <p:cNvPr id="65550" name="Rectangle 6"/>
            <p:cNvSpPr>
              <a:spLocks noChangeArrowheads="1"/>
            </p:cNvSpPr>
            <p:nvPr/>
          </p:nvSpPr>
          <p:spPr bwMode="auto">
            <a:xfrm>
              <a:off x="3831" y="1891"/>
              <a:ext cx="1241" cy="871"/>
            </a:xfrm>
            <a:prstGeom prst="rect">
              <a:avLst/>
            </a:prstGeom>
            <a:solidFill>
              <a:srgbClr val="AFCAE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2" dir="t"/>
            </a:scene3d>
            <a:sp3d extrusionH="125400" prstMaterial="legacyMatte">
              <a:bevelT w="13500" h="13500" prst="angle"/>
              <a:bevelB w="13500" h="13500" prst="angle"/>
              <a:extrusionClr>
                <a:srgbClr val="AFCAEF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274320">
              <a:flatTx/>
            </a:bodyPr>
            <a:lstStyle/>
            <a:p>
              <a:endParaRPr lang="fr-FR"/>
            </a:p>
          </p:txBody>
        </p:sp>
        <p:sp>
          <p:nvSpPr>
            <p:cNvPr id="65551" name="Rectangle 7"/>
            <p:cNvSpPr>
              <a:spLocks noChangeArrowheads="1"/>
            </p:cNvSpPr>
            <p:nvPr/>
          </p:nvSpPr>
          <p:spPr bwMode="auto">
            <a:xfrm>
              <a:off x="3970" y="1924"/>
              <a:ext cx="106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EJB Container</a:t>
              </a:r>
              <a:endParaRPr lang="en-US" sz="1600" b="1"/>
            </a:p>
          </p:txBody>
        </p:sp>
      </p:grpSp>
      <p:sp>
        <p:nvSpPr>
          <p:cNvPr id="1224712" name="Oval 8"/>
          <p:cNvSpPr>
            <a:spLocks noChangeArrowheads="1"/>
          </p:cNvSpPr>
          <p:nvPr/>
        </p:nvSpPr>
        <p:spPr bwMode="auto">
          <a:xfrm>
            <a:off x="6762750" y="3503613"/>
            <a:ext cx="1292225" cy="717550"/>
          </a:xfrm>
          <a:prstGeom prst="ellipse">
            <a:avLst/>
          </a:prstGeom>
          <a:gradFill rotWithShape="0">
            <a:gsLst>
              <a:gs pos="0">
                <a:srgbClr val="D77429"/>
              </a:gs>
              <a:gs pos="100000">
                <a:srgbClr val="D77429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9521D"/>
            </a:solidFill>
            <a:round/>
            <a:headEnd type="none" w="sm" len="sm"/>
            <a:tailEnd/>
          </a:ln>
          <a:effectLst>
            <a:outerShdw dist="107763" dir="2700000" algn="ctr" rotWithShape="0">
              <a:srgbClr val="777777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EJ Bean</a:t>
            </a:r>
          </a:p>
        </p:txBody>
      </p:sp>
      <p:sp>
        <p:nvSpPr>
          <p:cNvPr id="1224713" name="Oval 9"/>
          <p:cNvSpPr>
            <a:spLocks noChangeArrowheads="1"/>
          </p:cNvSpPr>
          <p:nvPr/>
        </p:nvSpPr>
        <p:spPr bwMode="auto">
          <a:xfrm>
            <a:off x="1273175" y="1300163"/>
            <a:ext cx="1292225" cy="717550"/>
          </a:xfrm>
          <a:prstGeom prst="ellipse">
            <a:avLst/>
          </a:prstGeom>
          <a:gradFill rotWithShape="0">
            <a:gsLst>
              <a:gs pos="0">
                <a:srgbClr val="D77429"/>
              </a:gs>
              <a:gs pos="100000">
                <a:srgbClr val="D77429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9521D"/>
            </a:solidFill>
            <a:round/>
            <a:headEnd type="none" w="sm" len="sm"/>
            <a:tailEnd/>
          </a:ln>
          <a:effectLst>
            <a:outerShdw dist="107763" dir="2700000" algn="ctr" rotWithShape="0">
              <a:srgbClr val="777777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EJ Bean</a:t>
            </a:r>
          </a:p>
        </p:txBody>
      </p:sp>
      <p:sp>
        <p:nvSpPr>
          <p:cNvPr id="65542" name="Rectangle 10"/>
          <p:cNvSpPr>
            <a:spLocks noChangeArrowheads="1"/>
          </p:cNvSpPr>
          <p:nvPr/>
        </p:nvSpPr>
        <p:spPr bwMode="auto">
          <a:xfrm>
            <a:off x="1066800" y="3001963"/>
            <a:ext cx="1524000" cy="990600"/>
          </a:xfrm>
          <a:prstGeom prst="rect">
            <a:avLst/>
          </a:prstGeom>
          <a:solidFill>
            <a:srgbClr val="AFCAE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125400" prstMaterial="legacyMatte">
            <a:bevelT w="13500" h="13500" prst="angle"/>
            <a:bevelB w="13500" h="13500" prst="angle"/>
            <a:extrusionClr>
              <a:srgbClr val="AFCAEF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74320">
            <a:flatTx/>
          </a:bodyPr>
          <a:lstStyle/>
          <a:p>
            <a:endParaRPr lang="fr-FR"/>
          </a:p>
        </p:txBody>
      </p:sp>
      <p:sp>
        <p:nvSpPr>
          <p:cNvPr id="65543" name="Rectangle 11"/>
          <p:cNvSpPr>
            <a:spLocks noChangeArrowheads="1"/>
          </p:cNvSpPr>
          <p:nvPr/>
        </p:nvSpPr>
        <p:spPr bwMode="auto">
          <a:xfrm>
            <a:off x="1143000" y="3040063"/>
            <a:ext cx="1301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Container EJB</a:t>
            </a:r>
          </a:p>
        </p:txBody>
      </p:sp>
      <p:sp>
        <p:nvSpPr>
          <p:cNvPr id="65544" name="Rectangle 12"/>
          <p:cNvSpPr>
            <a:spLocks noChangeArrowheads="1"/>
          </p:cNvSpPr>
          <p:nvPr/>
        </p:nvSpPr>
        <p:spPr bwMode="auto">
          <a:xfrm>
            <a:off x="1066800" y="4975225"/>
            <a:ext cx="1524000" cy="990600"/>
          </a:xfrm>
          <a:prstGeom prst="rect">
            <a:avLst/>
          </a:prstGeom>
          <a:solidFill>
            <a:srgbClr val="9999F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125400" prstMaterial="legacyMatte">
            <a:bevelT w="13500" h="13500" prst="angle"/>
            <a:bevelB w="13500" h="13500" prst="angle"/>
            <a:extrusionClr>
              <a:srgbClr val="9999F3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74320">
            <a:flatTx/>
          </a:bodyPr>
          <a:lstStyle/>
          <a:p>
            <a:endParaRPr lang="fr-FR"/>
          </a:p>
        </p:txBody>
      </p:sp>
      <p:sp>
        <p:nvSpPr>
          <p:cNvPr id="65545" name="Rectangle 13"/>
          <p:cNvSpPr>
            <a:spLocks noChangeArrowheads="1"/>
          </p:cNvSpPr>
          <p:nvPr/>
        </p:nvSpPr>
        <p:spPr bwMode="auto">
          <a:xfrm>
            <a:off x="1295400" y="4997450"/>
            <a:ext cx="9540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Serveur  EJB</a:t>
            </a:r>
          </a:p>
        </p:txBody>
      </p:sp>
      <p:sp>
        <p:nvSpPr>
          <p:cNvPr id="65546" name="Text Box 14"/>
          <p:cNvSpPr txBox="1">
            <a:spLocks noChangeArrowheads="1"/>
          </p:cNvSpPr>
          <p:nvPr/>
        </p:nvSpPr>
        <p:spPr bwMode="auto">
          <a:xfrm>
            <a:off x="2819400" y="1524000"/>
            <a:ext cx="16240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69863" indent="-169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•"/>
            </a:pPr>
            <a:r>
              <a:rPr lang="en-US" sz="1800"/>
              <a:t>Code simple</a:t>
            </a:r>
          </a:p>
        </p:txBody>
      </p:sp>
      <p:sp>
        <p:nvSpPr>
          <p:cNvPr id="65547" name="Text Box 15"/>
          <p:cNvSpPr txBox="1">
            <a:spLocks noChangeArrowheads="1"/>
          </p:cNvSpPr>
          <p:nvPr/>
        </p:nvSpPr>
        <p:spPr bwMode="auto">
          <a:xfrm>
            <a:off x="2819400" y="2443163"/>
            <a:ext cx="2886075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69863" indent="-169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70000"/>
              </a:spcBef>
              <a:buFontTx/>
              <a:buChar char="•"/>
            </a:pPr>
            <a:r>
              <a:rPr lang="en-US" sz="1800"/>
              <a:t>Génération du code à partir du Bean</a:t>
            </a:r>
          </a:p>
          <a:p>
            <a:pPr>
              <a:spcBef>
                <a:spcPct val="70000"/>
              </a:spcBef>
              <a:buFontTx/>
              <a:buChar char="•"/>
            </a:pPr>
            <a:r>
              <a:rPr lang="en-US" sz="1800"/>
              <a:t>Le code généré fournit Transactions, Securité, Persistance, Accès Distant, gestion des ressources, etc.</a:t>
            </a:r>
          </a:p>
        </p:txBody>
      </p:sp>
      <p:sp>
        <p:nvSpPr>
          <p:cNvPr id="65548" name="Text Box 16"/>
          <p:cNvSpPr txBox="1">
            <a:spLocks noChangeArrowheads="1"/>
          </p:cNvSpPr>
          <p:nvPr/>
        </p:nvSpPr>
        <p:spPr bwMode="auto">
          <a:xfrm>
            <a:off x="2819400" y="5108575"/>
            <a:ext cx="2886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69863" indent="-169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•"/>
            </a:pPr>
            <a:r>
              <a:rPr lang="en-US" sz="1800"/>
              <a:t>Fournit les services au container</a:t>
            </a:r>
          </a:p>
        </p:txBody>
      </p:sp>
      <p:sp>
        <p:nvSpPr>
          <p:cNvPr id="65549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EJB : classe du Bean et EJB Object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2522538" y="4267200"/>
            <a:ext cx="3040062" cy="2324100"/>
          </a:xfrm>
          <a:prstGeom prst="rect">
            <a:avLst/>
          </a:prstGeom>
          <a:solidFill>
            <a:srgbClr val="9999F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125400" prstMaterial="legacyMatte">
            <a:bevelT w="13500" h="13500" prst="angle"/>
            <a:bevelB w="13500" h="13500" prst="angle"/>
            <a:extrusionClr>
              <a:srgbClr val="9999F3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74320">
            <a:flatTx/>
          </a:bodyPr>
          <a:lstStyle/>
          <a:p>
            <a:endParaRPr lang="fr-FR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200400" y="4191000"/>
            <a:ext cx="16843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Serveur</a:t>
            </a:r>
          </a:p>
          <a:p>
            <a:pPr algn="ctr"/>
            <a:r>
              <a:rPr lang="en-US" sz="1600" b="1">
                <a:solidFill>
                  <a:schemeClr val="bg1"/>
                </a:solidFill>
              </a:rPr>
              <a:t> EJB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2827338" y="4778375"/>
            <a:ext cx="2514600" cy="1698625"/>
          </a:xfrm>
          <a:prstGeom prst="rect">
            <a:avLst/>
          </a:prstGeom>
          <a:solidFill>
            <a:srgbClr val="AFCAE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125400" prstMaterial="legacyMatte">
            <a:bevelT w="13500" h="13500" prst="angle"/>
            <a:bevelB w="13500" h="13500" prst="angle"/>
            <a:extrusionClr>
              <a:srgbClr val="AFCAEF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74320">
            <a:flatTx/>
          </a:bodyPr>
          <a:lstStyle/>
          <a:p>
            <a:endParaRPr lang="fr-FR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2971800" y="4800600"/>
            <a:ext cx="21510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Container</a:t>
            </a:r>
          </a:p>
          <a:p>
            <a:pPr algn="ctr"/>
            <a:r>
              <a:rPr lang="en-US" sz="1600" b="1">
                <a:solidFill>
                  <a:schemeClr val="bg1"/>
                </a:solidFill>
              </a:rPr>
              <a:t> EJB</a:t>
            </a:r>
          </a:p>
        </p:txBody>
      </p:sp>
      <p:sp>
        <p:nvSpPr>
          <p:cNvPr id="1226758" name="Oval 6"/>
          <p:cNvSpPr>
            <a:spLocks noChangeArrowheads="1"/>
          </p:cNvSpPr>
          <p:nvPr/>
        </p:nvSpPr>
        <p:spPr bwMode="auto">
          <a:xfrm>
            <a:off x="3124200" y="5334000"/>
            <a:ext cx="1905000" cy="10668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 type="none" w="sm" len="sm"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26759" name="Oval 7"/>
          <p:cNvSpPr>
            <a:spLocks noChangeArrowheads="1"/>
          </p:cNvSpPr>
          <p:nvPr/>
        </p:nvSpPr>
        <p:spPr bwMode="auto">
          <a:xfrm>
            <a:off x="3429000" y="5486400"/>
            <a:ext cx="1292225" cy="717550"/>
          </a:xfrm>
          <a:prstGeom prst="ellipse">
            <a:avLst/>
          </a:prstGeom>
          <a:gradFill rotWithShape="0">
            <a:gsLst>
              <a:gs pos="0">
                <a:srgbClr val="D77429"/>
              </a:gs>
              <a:gs pos="100000">
                <a:srgbClr val="D77429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9521D"/>
            </a:solidFill>
            <a:round/>
            <a:headEnd type="none" w="sm" len="sm"/>
            <a:tailEnd/>
          </a:ln>
          <a:effectLst>
            <a:outerShdw dist="107763" dir="2700000" algn="ctr" rotWithShape="0">
              <a:srgbClr val="777777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EJ Bean</a:t>
            </a:r>
          </a:p>
        </p:txBody>
      </p:sp>
      <p:sp>
        <p:nvSpPr>
          <p:cNvPr id="1226760" name="Oval 8"/>
          <p:cNvSpPr>
            <a:spLocks noChangeArrowheads="1"/>
          </p:cNvSpPr>
          <p:nvPr/>
        </p:nvSpPr>
        <p:spPr bwMode="auto">
          <a:xfrm>
            <a:off x="685800" y="2635250"/>
            <a:ext cx="1292225" cy="717550"/>
          </a:xfrm>
          <a:prstGeom prst="ellipse">
            <a:avLst/>
          </a:prstGeom>
          <a:gradFill rotWithShape="0">
            <a:gsLst>
              <a:gs pos="0">
                <a:srgbClr val="D77429"/>
              </a:gs>
              <a:gs pos="100000">
                <a:srgbClr val="D77429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9521D"/>
            </a:solidFill>
            <a:round/>
            <a:headEnd type="none" w="sm" len="sm"/>
            <a:tailEnd/>
          </a:ln>
          <a:effectLst>
            <a:outerShdw dist="107763" dir="2700000" algn="ctr" rotWithShape="0">
              <a:srgbClr val="777777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EJ Bean</a:t>
            </a:r>
          </a:p>
        </p:txBody>
      </p:sp>
      <p:grpSp>
        <p:nvGrpSpPr>
          <p:cNvPr id="66569" name="Group 9"/>
          <p:cNvGrpSpPr>
            <a:grpSpLocks/>
          </p:cNvGrpSpPr>
          <p:nvPr/>
        </p:nvGrpSpPr>
        <p:grpSpPr bwMode="auto">
          <a:xfrm>
            <a:off x="3306763" y="2362200"/>
            <a:ext cx="1524000" cy="990600"/>
            <a:chOff x="3831" y="1891"/>
            <a:chExt cx="1241" cy="871"/>
          </a:xfrm>
        </p:grpSpPr>
        <p:sp>
          <p:nvSpPr>
            <p:cNvPr id="66575" name="Rectangle 10"/>
            <p:cNvSpPr>
              <a:spLocks noChangeArrowheads="1"/>
            </p:cNvSpPr>
            <p:nvPr/>
          </p:nvSpPr>
          <p:spPr bwMode="auto">
            <a:xfrm>
              <a:off x="3831" y="1891"/>
              <a:ext cx="1241" cy="871"/>
            </a:xfrm>
            <a:prstGeom prst="rect">
              <a:avLst/>
            </a:prstGeom>
            <a:solidFill>
              <a:srgbClr val="AFCAE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2" dir="t"/>
            </a:scene3d>
            <a:sp3d extrusionH="125400" prstMaterial="legacyMatte">
              <a:bevelT w="13500" h="13500" prst="angle"/>
              <a:bevelB w="13500" h="13500" prst="angle"/>
              <a:extrusionClr>
                <a:srgbClr val="AFCAEF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274320">
              <a:flatTx/>
            </a:bodyPr>
            <a:lstStyle/>
            <a:p>
              <a:endParaRPr lang="fr-FR"/>
            </a:p>
          </p:txBody>
        </p:sp>
        <p:sp>
          <p:nvSpPr>
            <p:cNvPr id="66576" name="Rectangle 11"/>
            <p:cNvSpPr>
              <a:spLocks noChangeArrowheads="1"/>
            </p:cNvSpPr>
            <p:nvPr/>
          </p:nvSpPr>
          <p:spPr bwMode="auto">
            <a:xfrm>
              <a:off x="3971" y="1925"/>
              <a:ext cx="1060" cy="5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Container EJB</a:t>
              </a:r>
            </a:p>
          </p:txBody>
        </p:sp>
      </p:grpSp>
      <p:sp>
        <p:nvSpPr>
          <p:cNvPr id="66570" name="Text Box 12"/>
          <p:cNvSpPr txBox="1">
            <a:spLocks noChangeArrowheads="1"/>
          </p:cNvSpPr>
          <p:nvPr/>
        </p:nvSpPr>
        <p:spPr bwMode="auto">
          <a:xfrm>
            <a:off x="5943600" y="1371600"/>
            <a:ext cx="288607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69863" indent="-169863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70000"/>
              </a:spcBef>
              <a:buFontTx/>
              <a:buChar char="•"/>
            </a:pPr>
            <a:r>
              <a:rPr lang="en-US" sz="1800"/>
              <a:t>Utilisation du descripteur de déploiement (fourni par l'auteur du Bean) </a:t>
            </a:r>
          </a:p>
          <a:p>
            <a:pPr>
              <a:spcBef>
                <a:spcPct val="70000"/>
              </a:spcBef>
              <a:buFontTx/>
              <a:buChar char="•"/>
            </a:pPr>
            <a:r>
              <a:rPr lang="en-US" sz="1800"/>
              <a:t>Paramètres de déploiement = securité, mappings objets/BD relationelle, etc.)</a:t>
            </a:r>
          </a:p>
          <a:p>
            <a:pPr>
              <a:spcBef>
                <a:spcPct val="70000"/>
              </a:spcBef>
              <a:buFontTx/>
              <a:buChar char="•"/>
            </a:pPr>
            <a:r>
              <a:rPr lang="en-US" sz="1800"/>
              <a:t>Génération du code pour intégrer le bean dans le container, ajout du ‘plumbing’ (persistance, securité, etc…)</a:t>
            </a:r>
          </a:p>
        </p:txBody>
      </p:sp>
      <p:sp>
        <p:nvSpPr>
          <p:cNvPr id="1226765" name="AutoShape 13"/>
          <p:cNvSpPr>
            <a:spLocks noChangeArrowheads="1"/>
          </p:cNvSpPr>
          <p:nvPr/>
        </p:nvSpPr>
        <p:spPr bwMode="auto">
          <a:xfrm>
            <a:off x="6477000" y="6019800"/>
            <a:ext cx="2057400" cy="533400"/>
          </a:xfrm>
          <a:prstGeom prst="wedgeRectCallout">
            <a:avLst>
              <a:gd name="adj1" fmla="val -142116"/>
              <a:gd name="adj2" fmla="val -138752"/>
            </a:avLst>
          </a:prstGeom>
          <a:solidFill>
            <a:srgbClr val="EBEB8D"/>
          </a:solidFill>
          <a:ln w="9525">
            <a:solidFill>
              <a:srgbClr val="000000"/>
            </a:solidFill>
            <a:miter lim="800000"/>
            <a:headEnd type="none" w="sm" len="sm"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Code généré</a:t>
            </a:r>
            <a:endParaRPr lang="en-US" sz="1800" b="1">
              <a:solidFill>
                <a:schemeClr val="bg1"/>
              </a:solidFill>
            </a:endParaRPr>
          </a:p>
        </p:txBody>
      </p:sp>
      <p:sp>
        <p:nvSpPr>
          <p:cNvPr id="66572" name="AutoShape 14"/>
          <p:cNvSpPr>
            <a:spLocks noChangeArrowheads="1"/>
          </p:cNvSpPr>
          <p:nvPr/>
        </p:nvSpPr>
        <p:spPr bwMode="auto">
          <a:xfrm>
            <a:off x="3894138" y="3505200"/>
            <a:ext cx="533400" cy="609600"/>
          </a:xfrm>
          <a:prstGeom prst="downArrow">
            <a:avLst>
              <a:gd name="adj1" fmla="val 50000"/>
              <a:gd name="adj2" fmla="val 28571"/>
            </a:avLst>
          </a:prstGeom>
          <a:solidFill>
            <a:srgbClr val="EBEB8D"/>
          </a:solidFill>
          <a:ln w="9525">
            <a:solidFill>
              <a:srgbClr val="000000"/>
            </a:solidFill>
            <a:miter lim="800000"/>
            <a:headEnd type="none" w="sm" len="sm"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6573" name="AutoShape 15"/>
          <p:cNvSpPr>
            <a:spLocks noChangeArrowheads="1"/>
          </p:cNvSpPr>
          <p:nvPr/>
        </p:nvSpPr>
        <p:spPr bwMode="auto">
          <a:xfrm>
            <a:off x="990600" y="1455738"/>
            <a:ext cx="3733800" cy="838200"/>
          </a:xfrm>
          <a:prstGeom prst="curvedDownArrow">
            <a:avLst>
              <a:gd name="adj1" fmla="val 56362"/>
              <a:gd name="adj2" fmla="val 145453"/>
              <a:gd name="adj3" fmla="val 4280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6574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EJB Object : génération du code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6758" grpId="0" animBg="1"/>
      <p:bldP spid="1226765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1772816"/>
            <a:ext cx="7772400" cy="1500187"/>
          </a:xfrm>
        </p:spPr>
        <p:txBody>
          <a:bodyPr/>
          <a:lstStyle/>
          <a:p>
            <a:r>
              <a:rPr lang="fr-FR" sz="3200" dirty="0" smtClean="0"/>
              <a:t>Les interfaces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330545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Interfaces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Pour chaque EJB session, le développeur doit fournir une (ou 2) interface qui indique les méthodes de l’EJB que les clients de l’EJB pourront appeler</a:t>
            </a:r>
          </a:p>
          <a:p>
            <a:r>
              <a:rPr lang="fr-FR" dirty="0" smtClean="0"/>
              <a:t>Les autres méthodes de l’EJB servent au bon fonctionnement de l’EJB</a:t>
            </a:r>
          </a:p>
          <a:p>
            <a:r>
              <a:rPr lang="fr-FR" dirty="0" smtClean="0"/>
              <a:t>Un EJB session peut avoir une interface locale et une interface distante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13882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Interface locale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l’EJB n’a qu’une seule interface locale, il ne peut être utilisé que par les classes qui sont dans le même container</a:t>
            </a:r>
          </a:p>
          <a:p>
            <a:r>
              <a:rPr lang="fr-FR" dirty="0" smtClean="0"/>
              <a:t>Le développeur peut ne fournir aucune interface ; en ce cas, une interface locale est automatiquement créée, qui contient toutes les méthodes publiques de l’EJB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277030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Interface distante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Indispensable si l’EJB peut être utilisé par des classes qui ne sont pas dans le même container (application distribuée)</a:t>
            </a:r>
          </a:p>
          <a:p>
            <a:r>
              <a:rPr lang="fr-FR" dirty="0" smtClean="0"/>
              <a:t>Pour manipuler un EJB à travers une interface locale, le serveur d’application utilisera RMI-IIOP, ce qui implique</a:t>
            </a:r>
          </a:p>
          <a:p>
            <a:pPr lvl="1"/>
            <a:r>
              <a:rPr lang="fr-FR" dirty="0" smtClean="0"/>
              <a:t>des performances moins bonnes</a:t>
            </a:r>
          </a:p>
          <a:p>
            <a:pPr lvl="1"/>
            <a:r>
              <a:rPr lang="fr-FR" dirty="0" smtClean="0"/>
              <a:t>les paramètres et les valeurs de retour sont transmis par recopie des valeurs (références pour un appel local)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11308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Avec les interfaces distantes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Problème : la création de bean et l'appel de méthode distante coûtent cher !</a:t>
            </a:r>
          </a:p>
        </p:txBody>
      </p:sp>
      <p:pic>
        <p:nvPicPr>
          <p:cNvPr id="77828" name="Picture 4" descr="ImplicitMiddlew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5791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Avec les interfaces distantes</a:t>
            </a:r>
            <a:endParaRPr lang="fr-FR" i="1" dirty="0" smtClean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fr-FR" sz="2400" smtClean="0"/>
              <a:t>Commentaires sur la figure précédente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Le client appelle un </a:t>
            </a:r>
            <a:r>
              <a:rPr lang="fr-FR" sz="2000" i="1" smtClean="0"/>
              <a:t>stub (souche)</a:t>
            </a:r>
            <a:r>
              <a:rPr lang="fr-FR" sz="2000" smtClean="0"/>
              <a:t>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Le </a:t>
            </a:r>
            <a:r>
              <a:rPr lang="fr-FR" sz="2000" i="1" smtClean="0"/>
              <a:t>stub</a:t>
            </a:r>
            <a:r>
              <a:rPr lang="fr-FR" sz="2000" smtClean="0"/>
              <a:t> encode les paramètres dans un format capable de voyager sur le réseau,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Le </a:t>
            </a:r>
            <a:r>
              <a:rPr lang="fr-FR" sz="2000" i="1" smtClean="0"/>
              <a:t>stub</a:t>
            </a:r>
            <a:r>
              <a:rPr lang="fr-FR" sz="2000" smtClean="0"/>
              <a:t> ouvre une connexion sur le </a:t>
            </a:r>
            <a:r>
              <a:rPr lang="fr-FR" sz="2000" i="1" smtClean="0"/>
              <a:t>skeleton</a:t>
            </a:r>
            <a:r>
              <a:rPr lang="fr-FR" sz="2000" smtClean="0"/>
              <a:t> (squelette),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Le </a:t>
            </a:r>
            <a:r>
              <a:rPr lang="fr-FR" sz="2000" i="1" smtClean="0"/>
              <a:t>skeleton</a:t>
            </a:r>
            <a:r>
              <a:rPr lang="fr-FR" sz="2000" smtClean="0"/>
              <a:t> décode les paramètres,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Le </a:t>
            </a:r>
            <a:r>
              <a:rPr lang="fr-FR" sz="2000" i="1" smtClean="0"/>
              <a:t>skeleton</a:t>
            </a:r>
            <a:r>
              <a:rPr lang="fr-FR" sz="2000" smtClean="0"/>
              <a:t> appelle </a:t>
            </a:r>
            <a:r>
              <a:rPr lang="fr-FR" sz="2000" i="1" smtClean="0"/>
              <a:t>l'EJB Object</a:t>
            </a:r>
            <a:r>
              <a:rPr lang="fr-FR" sz="2000" smtClean="0"/>
              <a:t>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i="1" smtClean="0"/>
              <a:t>L'EJB Object</a:t>
            </a:r>
            <a:r>
              <a:rPr lang="fr-FR" sz="2000" smtClean="0"/>
              <a:t> effectue les appels </a:t>
            </a:r>
            <a:r>
              <a:rPr lang="fr-FR" sz="2000" i="1" smtClean="0"/>
              <a:t>middleware</a:t>
            </a:r>
            <a:r>
              <a:rPr lang="fr-FR" sz="2000" smtClean="0"/>
              <a:t>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i="1" smtClean="0"/>
              <a:t>L'EJB Object</a:t>
            </a:r>
            <a:r>
              <a:rPr lang="fr-FR" sz="2000" smtClean="0"/>
              <a:t> appelle la méthode du bean,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Le Bean fait son travail,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On fait le chemin inverse pour retourner la valeur de retour vers le client ! 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…Sans compter le chargement dynamique des classes nécessaires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Favoriser les interfaces locales</a:t>
            </a:r>
          </a:p>
          <a:p>
            <a:r>
              <a:rPr lang="fr-FR" dirty="0" smtClean="0"/>
              <a:t>Ne jamais utiliser d’interfaces distantes si les </a:t>
            </a:r>
            <a:r>
              <a:rPr lang="fr-FR" dirty="0" err="1" smtClean="0"/>
              <a:t>EJBs</a:t>
            </a:r>
            <a:r>
              <a:rPr lang="fr-FR" dirty="0" smtClean="0"/>
              <a:t> et leurs clients sont dans le même container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663414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1772816"/>
            <a:ext cx="7772400" cy="1500187"/>
          </a:xfrm>
        </p:spPr>
        <p:txBody>
          <a:bodyPr/>
          <a:lstStyle/>
          <a:p>
            <a:r>
              <a:rPr lang="fr-FR" sz="3200" dirty="0" smtClean="0"/>
              <a:t>Packaging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134334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Descripteur de déploiement standard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5005536"/>
          </a:xfrm>
        </p:spPr>
        <p:txBody>
          <a:bodyPr/>
          <a:lstStyle/>
          <a:p>
            <a:r>
              <a:rPr lang="fr-FR" dirty="0" smtClean="0"/>
              <a:t>Pour informer le container des besoins middleware, on utilise </a:t>
            </a:r>
            <a:r>
              <a:rPr lang="fr-FR" i="1" dirty="0" smtClean="0"/>
              <a:t>un descripteur de déploiement</a:t>
            </a:r>
            <a:r>
              <a:rPr lang="fr-FR" dirty="0" smtClean="0"/>
              <a:t> (XML)</a:t>
            </a:r>
          </a:p>
          <a:p>
            <a:pPr lvl="1"/>
            <a:r>
              <a:rPr lang="fr-FR" dirty="0" smtClean="0"/>
              <a:t>Standardisé,</a:t>
            </a:r>
          </a:p>
          <a:p>
            <a:pPr lvl="1"/>
            <a:r>
              <a:rPr lang="fr-FR" dirty="0" smtClean="0"/>
              <a:t>A l'extérieur de l'implémentation du </a:t>
            </a:r>
            <a:r>
              <a:rPr lang="fr-FR" dirty="0" err="1" smtClean="0"/>
              <a:t>bean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/>
              <a:t>Attention si on les écrit à la main !</a:t>
            </a:r>
          </a:p>
          <a:p>
            <a:pPr lvl="1"/>
            <a:r>
              <a:rPr lang="fr-FR" dirty="0" smtClean="0"/>
              <a:t>Outils d'aide au déploiement : </a:t>
            </a:r>
            <a:r>
              <a:rPr lang="fr-FR" dirty="0" err="1" smtClean="0"/>
              <a:t>IDEs</a:t>
            </a:r>
            <a:endParaRPr lang="fr-FR" dirty="0" smtClean="0"/>
          </a:p>
          <a:p>
            <a:pPr lvl="1"/>
            <a:r>
              <a:rPr lang="fr-FR" dirty="0" smtClean="0"/>
              <a:t>Descripteurs peuvent être modifiés après le déploiement sans devoir recompiler</a:t>
            </a:r>
          </a:p>
          <a:p>
            <a:r>
              <a:rPr lang="fr-FR" dirty="0" smtClean="0"/>
              <a:t>application.xml, web.xml, ejb-jar.xml, faces-config.xml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Descripteur de déploiement spécifique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Descripteurs spécifiques au serveur d'application</a:t>
            </a:r>
          </a:p>
          <a:p>
            <a:pPr lvl="1"/>
            <a:r>
              <a:rPr lang="fr-FR" dirty="0" smtClean="0"/>
              <a:t>Chaque vendeur ajoute des trucs en plus : </a:t>
            </a:r>
            <a:r>
              <a:rPr lang="fr-FR" dirty="0" err="1" smtClean="0"/>
              <a:t>load-balancing</a:t>
            </a:r>
            <a:r>
              <a:rPr lang="fr-FR" dirty="0" smtClean="0"/>
              <a:t>, persistance complexe, </a:t>
            </a:r>
            <a:r>
              <a:rPr lang="fr-FR" dirty="0" err="1" smtClean="0"/>
              <a:t>clustering</a:t>
            </a:r>
            <a:r>
              <a:rPr lang="fr-FR" dirty="0" smtClean="0"/>
              <a:t>, monitoring…</a:t>
            </a:r>
          </a:p>
          <a:p>
            <a:pPr lvl="1"/>
            <a:r>
              <a:rPr lang="fr-FR" dirty="0" smtClean="0"/>
              <a:t>Dans des fichiers spécifiques (glassfish-resource.xml, glassfish-web.xml ou glassfish-application.xml avec </a:t>
            </a:r>
            <a:r>
              <a:rPr lang="fr-FR" dirty="0" err="1" smtClean="0"/>
              <a:t>GlassFish</a:t>
            </a:r>
            <a:r>
              <a:rPr lang="fr-FR" dirty="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Format de distribution des applications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applications Java EE sont distribuées avec des fichiers jar (format zip)</a:t>
            </a:r>
          </a:p>
          <a:p>
            <a:r>
              <a:rPr lang="fr-FR" dirty="0" smtClean="0"/>
              <a:t>Le fichier jar contient les interfaces et classes Java, les fichiers de configuration et les ressources utilisées par l’application (images, sons,…)</a:t>
            </a:r>
          </a:p>
        </p:txBody>
      </p:sp>
    </p:spTree>
    <p:extLst>
      <p:ext uri="{BB962C8B-B14F-4D97-AF65-F5344CB8AC3E}">
        <p14:creationId xmlns:p14="http://schemas.microsoft.com/office/powerpoint/2010/main" xmlns="" val="6095211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Types de fichiers d’archive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Jar (Java </a:t>
            </a:r>
            <a:r>
              <a:rPr lang="fr-FR" dirty="0" err="1"/>
              <a:t>ARchive</a:t>
            </a:r>
            <a:r>
              <a:rPr lang="fr-FR" dirty="0"/>
              <a:t>) : </a:t>
            </a:r>
            <a:r>
              <a:rPr lang="fr-FR" dirty="0" smtClean="0"/>
              <a:t>fichier </a:t>
            </a:r>
            <a:r>
              <a:rPr lang="fr-FR" dirty="0"/>
              <a:t>d’archive </a:t>
            </a:r>
            <a:r>
              <a:rPr lang="fr-FR" dirty="0" smtClean="0"/>
              <a:t>habituel </a:t>
            </a:r>
            <a:r>
              <a:rPr lang="fr-FR" dirty="0"/>
              <a:t>qui </a:t>
            </a:r>
            <a:r>
              <a:rPr lang="fr-FR" dirty="0" smtClean="0"/>
              <a:t>contient des </a:t>
            </a:r>
            <a:r>
              <a:rPr lang="fr-FR" dirty="0"/>
              <a:t>EJB, </a:t>
            </a:r>
            <a:r>
              <a:rPr lang="fr-FR" dirty="0" smtClean="0"/>
              <a:t>des </a:t>
            </a:r>
            <a:r>
              <a:rPr lang="fr-FR" dirty="0"/>
              <a:t>classes Java ordinaires et les ressources associées</a:t>
            </a:r>
          </a:p>
          <a:p>
            <a:r>
              <a:rPr lang="fr-FR" dirty="0" err="1"/>
              <a:t>War</a:t>
            </a:r>
            <a:r>
              <a:rPr lang="fr-FR" dirty="0"/>
              <a:t> (Web </a:t>
            </a:r>
            <a:r>
              <a:rPr lang="fr-FR" dirty="0" err="1"/>
              <a:t>ARchive</a:t>
            </a:r>
            <a:r>
              <a:rPr lang="fr-FR" dirty="0"/>
              <a:t>) : </a:t>
            </a:r>
            <a:r>
              <a:rPr lang="fr-FR" dirty="0" smtClean="0"/>
              <a:t>fichier d’archive pour le Web</a:t>
            </a:r>
            <a:r>
              <a:rPr lang="fr-FR" dirty="0"/>
              <a:t>, qui </a:t>
            </a:r>
            <a:r>
              <a:rPr lang="fr-FR" dirty="0" smtClean="0"/>
              <a:t>contient des </a:t>
            </a:r>
            <a:r>
              <a:rPr lang="fr-FR" dirty="0"/>
              <a:t>servlets, </a:t>
            </a:r>
            <a:r>
              <a:rPr lang="fr-FR" dirty="0" smtClean="0"/>
              <a:t>des fichiers </a:t>
            </a:r>
            <a:r>
              <a:rPr lang="fr-FR" dirty="0"/>
              <a:t>HTML, </a:t>
            </a:r>
            <a:r>
              <a:rPr lang="fr-FR" dirty="0" smtClean="0"/>
              <a:t>des pages JSF</a:t>
            </a:r>
            <a:r>
              <a:rPr lang="fr-FR" dirty="0"/>
              <a:t>, </a:t>
            </a:r>
            <a:r>
              <a:rPr lang="fr-FR" dirty="0" smtClean="0"/>
              <a:t>des EJB et </a:t>
            </a:r>
            <a:r>
              <a:rPr lang="fr-FR" dirty="0"/>
              <a:t>les ressources associées</a:t>
            </a:r>
          </a:p>
          <a:p>
            <a:r>
              <a:rPr lang="fr-FR" dirty="0" err="1"/>
              <a:t>Ear</a:t>
            </a:r>
            <a:r>
              <a:rPr lang="fr-FR" dirty="0"/>
              <a:t> (Entreprise </a:t>
            </a:r>
            <a:r>
              <a:rPr lang="fr-FR" dirty="0" err="1"/>
              <a:t>ARchive</a:t>
            </a:r>
            <a:r>
              <a:rPr lang="fr-FR" dirty="0"/>
              <a:t>) : réunissent des modules jar ou </a:t>
            </a:r>
            <a:r>
              <a:rPr lang="fr-FR" dirty="0" err="1" smtClean="0"/>
              <a:t>war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3411167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Fichier </a:t>
            </a:r>
            <a:r>
              <a:rPr lang="fr-FR" dirty="0" err="1" smtClean="0"/>
              <a:t>ear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applications Web peuvent ne contenir qu’un seul fichier </a:t>
            </a:r>
            <a:r>
              <a:rPr lang="fr-FR" dirty="0" err="1" smtClean="0"/>
              <a:t>war</a:t>
            </a:r>
            <a:endParaRPr lang="fr-FR" dirty="0" smtClean="0"/>
          </a:p>
          <a:p>
            <a:r>
              <a:rPr lang="fr-FR" dirty="0" smtClean="0"/>
              <a:t>Les applications plus complexes, par exemple qui utilisent des MDB, contiennent plusieurs fichiers jar qui sont réunis en un seul fichier </a:t>
            </a:r>
            <a:r>
              <a:rPr lang="fr-FR" dirty="0" err="1" smtClean="0"/>
              <a:t>ear</a:t>
            </a:r>
            <a:r>
              <a:rPr lang="fr-FR" dirty="0" smtClean="0"/>
              <a:t> (format jar avec une structure particulière qui permet de contenir plusieurs fichiers jar)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1529397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1772816"/>
            <a:ext cx="7772400" cy="1500187"/>
          </a:xfrm>
        </p:spPr>
        <p:txBody>
          <a:bodyPr/>
          <a:lstStyle/>
          <a:p>
            <a:r>
              <a:rPr lang="fr-FR" sz="3200" dirty="0" smtClean="0"/>
              <a:t>Service </a:t>
            </a:r>
            <a:r>
              <a:rPr lang="fr-FR" sz="3200" dirty="0" err="1" smtClean="0"/>
              <a:t>Oriented</a:t>
            </a:r>
            <a:r>
              <a:rPr lang="fr-FR" sz="3200" dirty="0" smtClean="0"/>
              <a:t> Architecture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388160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SOA (Service </a:t>
            </a:r>
            <a:r>
              <a:rPr lang="fr-FR" sz="2800" dirty="0" err="1" smtClean="0"/>
              <a:t>Oriented</a:t>
            </a:r>
            <a:r>
              <a:rPr lang="fr-FR" sz="2800" dirty="0" smtClean="0"/>
              <a:t> Architecture)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4789512"/>
          </a:xfrm>
        </p:spPr>
        <p:txBody>
          <a:bodyPr/>
          <a:lstStyle/>
          <a:p>
            <a:r>
              <a:rPr lang="fr-FR" b="1" dirty="0" smtClean="0"/>
              <a:t>SOA</a:t>
            </a:r>
            <a:r>
              <a:rPr lang="fr-FR" dirty="0" smtClean="0"/>
              <a:t> = un paradigme de conception pour lequel une application est composée de services faiblement couplés qui peuvent tourner sur des </a:t>
            </a:r>
            <a:r>
              <a:rPr lang="fr-FR" dirty="0" err="1" smtClean="0"/>
              <a:t>cpu</a:t>
            </a:r>
            <a:r>
              <a:rPr lang="fr-FR" dirty="0" smtClean="0"/>
              <a:t> différents et qui sont facilement localisables</a:t>
            </a:r>
          </a:p>
          <a:p>
            <a:r>
              <a:rPr lang="fr-FR" b="1" dirty="0" smtClean="0"/>
              <a:t>Service</a:t>
            </a:r>
            <a:r>
              <a:rPr lang="fr-FR" dirty="0" smtClean="0"/>
              <a:t> = composant de l’application qui remplit une fonctionnalité bien définie, avec une interface bien définie</a:t>
            </a:r>
          </a:p>
          <a:p>
            <a:r>
              <a:rPr lang="fr-FR" dirty="0" smtClean="0"/>
              <a:t>Un service ne dépend pas d’un contexte externe</a:t>
            </a:r>
          </a:p>
        </p:txBody>
      </p:sp>
    </p:spTree>
    <p:extLst>
      <p:ext uri="{BB962C8B-B14F-4D97-AF65-F5344CB8AC3E}">
        <p14:creationId xmlns:p14="http://schemas.microsoft.com/office/powerpoint/2010/main" xmlns="" val="226108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EJB et SOA (Service Oriented Architecture)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Web Service</a:t>
            </a:r>
            <a:r>
              <a:rPr lang="fr-FR" dirty="0" smtClean="0"/>
              <a:t> = un exemple de SOA, adapté au Web</a:t>
            </a:r>
          </a:p>
          <a:p>
            <a:r>
              <a:rPr lang="fr-FR" dirty="0" smtClean="0"/>
              <a:t>Exemple : Google fournit de nombreux services Web tels que Google </a:t>
            </a:r>
            <a:r>
              <a:rPr lang="fr-FR" dirty="0" err="1" smtClean="0"/>
              <a:t>Map</a:t>
            </a:r>
            <a:r>
              <a:rPr lang="fr-FR" dirty="0" smtClean="0"/>
              <a:t> ou Google </a:t>
            </a:r>
            <a:r>
              <a:rPr lang="fr-FR" dirty="0" err="1" smtClean="0"/>
              <a:t>Calendar</a:t>
            </a:r>
            <a:endParaRPr lang="fr-FR" dirty="0" smtClean="0"/>
          </a:p>
          <a:p>
            <a:r>
              <a:rPr lang="fr-FR" dirty="0" smtClean="0"/>
              <a:t>Plusieurs spécifications de Java EE permettent de créer facilement des services Web à partir des EJB (en particulier JAX-WS et JAXB)</a:t>
            </a:r>
          </a:p>
        </p:txBody>
      </p:sp>
    </p:spTree>
    <p:extLst>
      <p:ext uri="{BB962C8B-B14F-4D97-AF65-F5344CB8AC3E}">
        <p14:creationId xmlns:p14="http://schemas.microsoft.com/office/powerpoint/2010/main" xmlns="" val="207330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27465</TotalTime>
  <Words>2118</Words>
  <Application>Microsoft Office PowerPoint</Application>
  <PresentationFormat>Affichage à l'écran (4:3)</PresentationFormat>
  <Paragraphs>445</Paragraphs>
  <Slides>45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6" baseType="lpstr">
      <vt:lpstr>IPO Road Show</vt:lpstr>
      <vt:lpstr>EJB : les fondamentaux</vt:lpstr>
      <vt:lpstr>Plan du cours</vt:lpstr>
      <vt:lpstr>Enterprise Java Bean</vt:lpstr>
      <vt:lpstr>Enterprise Java Bean</vt:lpstr>
      <vt:lpstr>Rôle du conteneur</vt:lpstr>
      <vt:lpstr>2 Types d’EJB</vt:lpstr>
      <vt:lpstr>Session Bean</vt:lpstr>
      <vt:lpstr>3 types de Session Bean</vt:lpstr>
      <vt:lpstr>3 types de Session Bean</vt:lpstr>
      <vt:lpstr>Message-Driven Bean</vt:lpstr>
      <vt:lpstr>Entité</vt:lpstr>
      <vt:lpstr>Clients interagissant avec un serveur à base d'EJBs</vt:lpstr>
      <vt:lpstr>Diapositive 13</vt:lpstr>
      <vt:lpstr>Application distribuée</vt:lpstr>
      <vt:lpstr>Les objets distribués … RMI-IIOP</vt:lpstr>
      <vt:lpstr>Les objets distribués et le middleware</vt:lpstr>
      <vt:lpstr>Les objets distribués … Middleware explicite</vt:lpstr>
      <vt:lpstr>Les objets distribués … Middleware explicite</vt:lpstr>
      <vt:lpstr>Les objets distribués … Middleware explicite</vt:lpstr>
      <vt:lpstr>Les objets distribués … Middleware implicite</vt:lpstr>
      <vt:lpstr>Les objets distribués … Middleware implicite</vt:lpstr>
      <vt:lpstr>Les EJB : des objets distribués … RMI-IIOP au cœur des EJBs</vt:lpstr>
      <vt:lpstr>Diapositive 23</vt:lpstr>
      <vt:lpstr>EJB Object</vt:lpstr>
      <vt:lpstr>Rôle de l’EJB Object</vt:lpstr>
      <vt:lpstr>Constitution d'un EJB : EJB Object</vt:lpstr>
      <vt:lpstr>Constitution d'un EJB : EJB Object</vt:lpstr>
      <vt:lpstr>EJB : classe du Bean et EJB Object</vt:lpstr>
      <vt:lpstr>EJB Object : génération du code</vt:lpstr>
      <vt:lpstr>Diapositive 30</vt:lpstr>
      <vt:lpstr>Interfaces</vt:lpstr>
      <vt:lpstr>Interface locale</vt:lpstr>
      <vt:lpstr>Interface distante</vt:lpstr>
      <vt:lpstr>Avec les interfaces distantes</vt:lpstr>
      <vt:lpstr>Avec les interfaces distantes</vt:lpstr>
      <vt:lpstr>Conclusion</vt:lpstr>
      <vt:lpstr>Diapositive 37</vt:lpstr>
      <vt:lpstr>Descripteur de déploiement standard</vt:lpstr>
      <vt:lpstr>Descripteur de déploiement spécifique</vt:lpstr>
      <vt:lpstr>Format de distribution des applications</vt:lpstr>
      <vt:lpstr>Types de fichiers d’archive</vt:lpstr>
      <vt:lpstr>Fichier ear</vt:lpstr>
      <vt:lpstr>Diapositive 43</vt:lpstr>
      <vt:lpstr>SOA (Service Oriented Architecture)</vt:lpstr>
      <vt:lpstr>EJB et SOA (Service Oriented Architecture)</vt:lpstr>
    </vt:vector>
  </TitlesOfParts>
  <Company>SilverStream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Maxime Lefrançois</cp:lastModifiedBy>
  <cp:revision>543</cp:revision>
  <cp:lastPrinted>1999-01-08T22:44:56Z</cp:lastPrinted>
  <dcterms:created xsi:type="dcterms:W3CDTF">1998-09-04T19:58:23Z</dcterms:created>
  <dcterms:modified xsi:type="dcterms:W3CDTF">2012-02-26T15:08:49Z</dcterms:modified>
</cp:coreProperties>
</file>