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2" r:id="rId1"/>
  </p:sldMasterIdLst>
  <p:notesMasterIdLst>
    <p:notesMasterId r:id="rId38"/>
  </p:notesMasterIdLst>
  <p:handoutMasterIdLst>
    <p:handoutMasterId r:id="rId39"/>
  </p:handoutMasterIdLst>
  <p:sldIdLst>
    <p:sldId id="695" r:id="rId2"/>
    <p:sldId id="787" r:id="rId3"/>
    <p:sldId id="788" r:id="rId4"/>
    <p:sldId id="789" r:id="rId5"/>
    <p:sldId id="697" r:id="rId6"/>
    <p:sldId id="756" r:id="rId7"/>
    <p:sldId id="757" r:id="rId8"/>
    <p:sldId id="784" r:id="rId9"/>
    <p:sldId id="758" r:id="rId10"/>
    <p:sldId id="759" r:id="rId11"/>
    <p:sldId id="760" r:id="rId12"/>
    <p:sldId id="764" r:id="rId13"/>
    <p:sldId id="765" r:id="rId14"/>
    <p:sldId id="766" r:id="rId15"/>
    <p:sldId id="767" r:id="rId16"/>
    <p:sldId id="768" r:id="rId17"/>
    <p:sldId id="769" r:id="rId18"/>
    <p:sldId id="770" r:id="rId19"/>
    <p:sldId id="790" r:id="rId20"/>
    <p:sldId id="791" r:id="rId21"/>
    <p:sldId id="792" r:id="rId22"/>
    <p:sldId id="794" r:id="rId23"/>
    <p:sldId id="795" r:id="rId24"/>
    <p:sldId id="796" r:id="rId25"/>
    <p:sldId id="797" r:id="rId26"/>
    <p:sldId id="798" r:id="rId27"/>
    <p:sldId id="799" r:id="rId28"/>
    <p:sldId id="800" r:id="rId29"/>
    <p:sldId id="801" r:id="rId30"/>
    <p:sldId id="802" r:id="rId31"/>
    <p:sldId id="803" r:id="rId32"/>
    <p:sldId id="804" r:id="rId33"/>
    <p:sldId id="805" r:id="rId34"/>
    <p:sldId id="806" r:id="rId35"/>
    <p:sldId id="782" r:id="rId36"/>
    <p:sldId id="808" r:id="rId37"/>
  </p:sldIdLst>
  <p:sldSz cx="9144000" cy="6858000" type="screen4x3"/>
  <p:notesSz cx="6645275" cy="97774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E4D56A"/>
    <a:srgbClr val="4D4D4D"/>
    <a:srgbClr val="5F5F5F"/>
    <a:srgbClr val="99FFCC"/>
    <a:srgbClr val="009900"/>
    <a:srgbClr val="00FF00"/>
    <a:srgbClr val="BC4242"/>
    <a:srgbClr val="CC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2" autoAdjust="0"/>
    <p:restoredTop sz="90581" autoAdjust="0"/>
  </p:normalViewPr>
  <p:slideViewPr>
    <p:cSldViewPr>
      <p:cViewPr>
        <p:scale>
          <a:sx n="75" d="100"/>
          <a:sy n="75" d="100"/>
        </p:scale>
        <p:origin x="-1740" y="-198"/>
      </p:cViewPr>
      <p:guideLst>
        <p:guide orient="horz" pos="720"/>
        <p:guide pos="4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22080"/>
    </p:cViewPr>
  </p:sorterViewPr>
  <p:notesViewPr>
    <p:cSldViewPr>
      <p:cViewPr varScale="1">
        <p:scale>
          <a:sx n="51" d="100"/>
          <a:sy n="51" d="100"/>
        </p:scale>
        <p:origin x="-2004" y="-102"/>
      </p:cViewPr>
      <p:guideLst>
        <p:guide orient="horz" pos="3080"/>
        <p:guide pos="2093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image" Target="../media/image13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8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97" tIns="46648" rIns="93297" bIns="46648" numCol="1" anchor="t" anchorCtr="0" compatLnSpc="1">
            <a:prstTxWarp prst="textNoShape">
              <a:avLst/>
            </a:prstTxWarp>
          </a:bodyPr>
          <a:lstStyle>
            <a:lvl1pPr defTabSz="931863">
              <a:defRPr sz="1300"/>
            </a:lvl1pPr>
          </a:lstStyle>
          <a:p>
            <a:pPr>
              <a:defRPr/>
            </a:pPr>
            <a:r>
              <a:rPr lang="en-US"/>
              <a:t>Cours EJB/J2EE</a:t>
            </a:r>
          </a:p>
          <a:p>
            <a:pPr>
              <a:defRPr/>
            </a:pPr>
            <a:r>
              <a:rPr lang="en-US"/>
              <a:t>Copyright Michel Buffa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65550" y="0"/>
            <a:ext cx="287972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97" tIns="46648" rIns="93297" bIns="46648" numCol="1" anchor="t" anchorCtr="0" compatLnSpc="1">
            <a:prstTxWarp prst="textNoShape">
              <a:avLst/>
            </a:prstTxWarp>
          </a:bodyPr>
          <a:lstStyle>
            <a:lvl1pPr algn="r" defTabSz="931863">
              <a:defRPr sz="1300"/>
            </a:lvl1pPr>
          </a:lstStyle>
          <a:p>
            <a:pPr>
              <a:defRPr/>
            </a:pPr>
            <a:fld id="{F8FB9C2D-237E-4BF1-9D7A-3AEFBA1EC5CD}" type="datetime1">
              <a:rPr lang="fr-FR"/>
              <a:pPr>
                <a:defRPr/>
              </a:pPr>
              <a:t>26/02/2012</a:t>
            </a:fld>
            <a:endParaRPr lang="en-US"/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33800" y="9296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09C5CBC-8910-4D70-9C32-29B43C0FFE0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0067143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7972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97" tIns="46648" rIns="93297" bIns="46648" numCol="1" anchor="t" anchorCtr="0" compatLnSpc="1">
            <a:prstTxWarp prst="textNoShape">
              <a:avLst/>
            </a:prstTxWarp>
          </a:bodyPr>
          <a:lstStyle>
            <a:lvl1pPr defTabSz="931863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65550" y="0"/>
            <a:ext cx="287972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97" tIns="46648" rIns="93297" bIns="46648" numCol="1" anchor="t" anchorCtr="0" compatLnSpc="1">
            <a:prstTxWarp prst="textNoShape">
              <a:avLst/>
            </a:prstTxWarp>
          </a:bodyPr>
          <a:lstStyle>
            <a:lvl1pPr algn="r" defTabSz="931863">
              <a:defRPr sz="1300"/>
            </a:lvl1pPr>
          </a:lstStyle>
          <a:p>
            <a:pPr>
              <a:defRPr/>
            </a:pPr>
            <a:fld id="{DF9A80F0-9891-4C20-AC6D-6E67264AE2F5}" type="datetime1">
              <a:rPr lang="fr-FR"/>
              <a:pPr>
                <a:defRPr/>
              </a:pPr>
              <a:t>26/02/2012</a:t>
            </a:fld>
            <a:endParaRPr lang="en-US"/>
          </a:p>
        </p:txBody>
      </p:sp>
      <p:sp>
        <p:nvSpPr>
          <p:cNvPr id="3809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79475" y="733425"/>
            <a:ext cx="4889500" cy="36671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5825" y="4645025"/>
            <a:ext cx="4873625" cy="439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97" tIns="46648" rIns="93297" bIns="466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88463"/>
            <a:ext cx="287972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97" tIns="46648" rIns="93297" bIns="46648" numCol="1" anchor="b" anchorCtr="0" compatLnSpc="1">
            <a:prstTxWarp prst="textNoShape">
              <a:avLst/>
            </a:prstTxWarp>
          </a:bodyPr>
          <a:lstStyle>
            <a:lvl1pPr defTabSz="931863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65550" y="9288463"/>
            <a:ext cx="287972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97" tIns="46648" rIns="93297" bIns="46648" numCol="1" anchor="b" anchorCtr="0" compatLnSpc="1">
            <a:prstTxWarp prst="textNoShape">
              <a:avLst/>
            </a:prstTxWarp>
          </a:bodyPr>
          <a:lstStyle>
            <a:lvl1pPr algn="r" defTabSz="931863">
              <a:defRPr sz="1300"/>
            </a:lvl1pPr>
          </a:lstStyle>
          <a:p>
            <a:pPr>
              <a:defRPr/>
            </a:pPr>
            <a:fld id="{E6F0F5D4-14C9-4969-AD40-58FB11921C76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15048807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31863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31863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1863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1863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1863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623A8199-BB94-4C8A-BC01-84DB0973C527}" type="datetime1">
              <a:rPr lang="fr-FR" sz="1300" smtClean="0"/>
              <a:pPr/>
              <a:t>26/02/2012</a:t>
            </a:fld>
            <a:endParaRPr lang="en-US" sz="1300" smtClean="0"/>
          </a:p>
        </p:txBody>
      </p:sp>
      <p:sp>
        <p:nvSpPr>
          <p:cNvPr id="38195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31863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1863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1863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1863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731A739E-088D-4872-B537-631CCE420730}" type="slidenum">
              <a:rPr lang="en-US" sz="1300" smtClean="0"/>
              <a:pPr/>
              <a:t>1</a:t>
            </a:fld>
            <a:endParaRPr lang="en-US" sz="1300" smtClean="0"/>
          </a:p>
        </p:txBody>
      </p:sp>
      <p:sp>
        <p:nvSpPr>
          <p:cNvPr id="3819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195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78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31863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31863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1863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1863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1863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A8A98C8-3833-4A6B-8B30-4D4172725E85}" type="datetime1">
              <a:rPr lang="fr-FR" sz="1300" smtClean="0"/>
              <a:pPr/>
              <a:t>26/02/2012</a:t>
            </a:fld>
            <a:endParaRPr lang="en-US" sz="1300" smtClean="0"/>
          </a:p>
        </p:txBody>
      </p:sp>
      <p:sp>
        <p:nvSpPr>
          <p:cNvPr id="3829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31863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1863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1863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1863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2BC45C07-C4F7-481A-8BDC-133D2CDEB905}" type="slidenum">
              <a:rPr lang="en-US" sz="1300" smtClean="0"/>
              <a:pPr/>
              <a:t>8</a:t>
            </a:fld>
            <a:endParaRPr lang="en-US" sz="1300" smtClean="0"/>
          </a:p>
        </p:txBody>
      </p:sp>
      <p:sp>
        <p:nvSpPr>
          <p:cNvPr id="3829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9475" y="731838"/>
            <a:ext cx="4891088" cy="3668712"/>
          </a:xfrm>
          <a:solidFill>
            <a:srgbClr val="FFFFFF"/>
          </a:solidFill>
          <a:ln/>
        </p:spPr>
      </p:sp>
      <p:sp>
        <p:nvSpPr>
          <p:cNvPr id="3829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5825" y="4645025"/>
            <a:ext cx="4873625" cy="44005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16038" y="920750"/>
            <a:ext cx="4198937" cy="3151188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>
          <a:xfrm>
            <a:off x="1041769" y="4378186"/>
            <a:ext cx="4753160" cy="3416560"/>
          </a:xfr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16038" y="920750"/>
            <a:ext cx="4198937" cy="3151188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>
          <a:xfrm>
            <a:off x="1041769" y="4378186"/>
            <a:ext cx="4753160" cy="3416560"/>
          </a:xfr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16038" y="920750"/>
            <a:ext cx="4198937" cy="3151188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>
          <a:xfrm>
            <a:off x="1041769" y="4378186"/>
            <a:ext cx="4753160" cy="3416560"/>
          </a:xfr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16038" y="920750"/>
            <a:ext cx="4198937" cy="3151188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>
          <a:xfrm>
            <a:off x="1041769" y="4378186"/>
            <a:ext cx="4753160" cy="3416560"/>
          </a:xfrm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16038" y="920750"/>
            <a:ext cx="4198937" cy="3151188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>
          <a:xfrm>
            <a:off x="1041769" y="4378186"/>
            <a:ext cx="4753160" cy="3416560"/>
          </a:xfrm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dirty="0" smtClean="0"/>
              <a:t>Java </a:t>
            </a:r>
            <a:r>
              <a:rPr lang="fr-FR" dirty="0" err="1" smtClean="0"/>
              <a:t>Remote</a:t>
            </a:r>
            <a:r>
              <a:rPr lang="fr-FR" dirty="0" smtClean="0"/>
              <a:t> </a:t>
            </a:r>
            <a:r>
              <a:rPr lang="fr-FR" dirty="0" err="1" smtClean="0"/>
              <a:t>Method</a:t>
            </a:r>
            <a:r>
              <a:rPr lang="fr-FR" dirty="0" smtClean="0"/>
              <a:t> Invocation (RMI) interface over the Internet Inter-Orb Protocol (IIOP),</a:t>
            </a:r>
          </a:p>
          <a:p>
            <a:endParaRPr lang="fr-FR" dirty="0" smtClean="0"/>
          </a:p>
          <a:p>
            <a:r>
              <a:rPr lang="fr-FR" dirty="0" smtClean="0"/>
              <a:t>Java </a:t>
            </a:r>
            <a:r>
              <a:rPr lang="fr-FR" dirty="0" err="1" smtClean="0"/>
              <a:t>Database</a:t>
            </a:r>
            <a:r>
              <a:rPr lang="fr-FR" dirty="0" smtClean="0"/>
              <a:t> </a:t>
            </a:r>
            <a:r>
              <a:rPr lang="fr-FR" dirty="0" err="1" smtClean="0"/>
              <a:t>Connectivity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D1FDC266-D90D-4D5A-AA28-FE63AF4D68D6}" type="datetime1">
              <a:rPr lang="fr-FR" smtClean="0">
                <a:solidFill>
                  <a:prstClr val="black"/>
                </a:solidFill>
              </a:rPr>
              <a:pPr>
                <a:defRPr/>
              </a:pPr>
              <a:t>26/02/2012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D8C7E5E-8117-461D-8B17-1CC2D33A569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 bwMode="grayWhite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8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2819400"/>
            <a:ext cx="6858000" cy="533400"/>
          </a:xfrm>
        </p:spPr>
        <p:txBody>
          <a:bodyPr anchor="b"/>
          <a:lstStyle>
            <a:lvl1pPr>
              <a:lnSpc>
                <a:spcPct val="110000"/>
              </a:lnSpc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8898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200400"/>
            <a:ext cx="6858000" cy="457200"/>
          </a:xfrm>
        </p:spPr>
        <p:txBody>
          <a:bodyPr/>
          <a:lstStyle>
            <a:lvl1pPr marL="0" indent="0">
              <a:lnSpc>
                <a:spcPct val="110000"/>
              </a:lnSpc>
              <a:buFont typeface="Wingdings" pitchFamily="2" charset="2"/>
              <a:buNone/>
              <a:defRPr sz="2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="" xmlns:p14="http://schemas.microsoft.com/office/powerpoint/2010/main" val="1269362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827718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="" xmlns:p14="http://schemas.microsoft.com/office/powerpoint/2010/main" val="3188034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9243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762500" y="1447800"/>
            <a:ext cx="39243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963815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374179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673956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4133214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="" xmlns:p14="http://schemas.microsoft.com/office/powerpoint/2010/main" val="743725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="" xmlns:p14="http://schemas.microsoft.com/office/powerpoint/2010/main" val="3623990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755549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1650" y="177800"/>
            <a:ext cx="2114550" cy="59944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08000" y="177800"/>
            <a:ext cx="6191250" cy="59944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933124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177800"/>
            <a:ext cx="84582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80010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60000"/>
        </a:spcBef>
        <a:spcAft>
          <a:spcPct val="0"/>
        </a:spcAft>
        <a:buClr>
          <a:srgbClr val="00558C"/>
        </a:buClr>
        <a:buSzPct val="8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93B2D1"/>
        </a:buClr>
        <a:buSzPct val="80000"/>
        <a:buFont typeface="Wingdings" pitchFamily="2" charset="2"/>
        <a:buChar char="n"/>
        <a:defRPr sz="2400">
          <a:solidFill>
            <a:srgbClr val="777777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2400">
          <a:solidFill>
            <a:srgbClr val="777777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–"/>
        <a:defRPr sz="2000">
          <a:solidFill>
            <a:srgbClr val="777777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»"/>
        <a:defRPr sz="2000">
          <a:solidFill>
            <a:srgbClr val="777777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»"/>
        <a:defRPr sz="2000">
          <a:solidFill>
            <a:srgbClr val="777777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»"/>
        <a:defRPr sz="2000">
          <a:solidFill>
            <a:srgbClr val="777777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»"/>
        <a:defRPr sz="2000">
          <a:solidFill>
            <a:srgbClr val="777777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»"/>
        <a:defRPr sz="2000">
          <a:solidFill>
            <a:srgbClr val="777777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buffa@unice.fr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3.bin"/><Relationship Id="rId12" Type="http://schemas.openxmlformats.org/officeDocument/2006/relationships/oleObject" Target="../embeddings/oleObject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1.bin"/><Relationship Id="rId10" Type="http://schemas.openxmlformats.org/officeDocument/2006/relationships/oleObject" Target="../embeddings/oleObject6.bin"/><Relationship Id="rId4" Type="http://schemas.openxmlformats.org/officeDocument/2006/relationships/image" Target="../media/image10.png"/><Relationship Id="rId9" Type="http://schemas.openxmlformats.org/officeDocument/2006/relationships/oleObject" Target="../embeddings/oleObject5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12.bin"/><Relationship Id="rId12" Type="http://schemas.openxmlformats.org/officeDocument/2006/relationships/oleObject" Target="../embeddings/oleObject1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1.bin"/><Relationship Id="rId11" Type="http://schemas.openxmlformats.org/officeDocument/2006/relationships/oleObject" Target="../embeddings/oleObject16.bin"/><Relationship Id="rId5" Type="http://schemas.openxmlformats.org/officeDocument/2006/relationships/oleObject" Target="../embeddings/oleObject10.bin"/><Relationship Id="rId10" Type="http://schemas.openxmlformats.org/officeDocument/2006/relationships/oleObject" Target="../embeddings/oleObject15.bin"/><Relationship Id="rId4" Type="http://schemas.openxmlformats.org/officeDocument/2006/relationships/oleObject" Target="../embeddings/oleObject9.bin"/><Relationship Id="rId9" Type="http://schemas.openxmlformats.org/officeDocument/2006/relationships/oleObject" Target="../embeddings/oleObject1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Programmer avec Java EE</a:t>
            </a:r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r>
              <a:rPr lang="en-US" dirty="0" err="1" smtClean="0"/>
              <a:t>générale</a:t>
            </a:r>
            <a:endParaRPr lang="en-US" dirty="0" smtClean="0"/>
          </a:p>
        </p:txBody>
      </p:sp>
      <p:sp>
        <p:nvSpPr>
          <p:cNvPr id="3076" name="Rectangle 1028"/>
          <p:cNvSpPr>
            <a:spLocks noChangeArrowheads="1"/>
          </p:cNvSpPr>
          <p:nvPr/>
        </p:nvSpPr>
        <p:spPr bwMode="auto">
          <a:xfrm>
            <a:off x="1752600" y="3962400"/>
            <a:ext cx="6858000" cy="12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110000"/>
              </a:lnSpc>
              <a:spcBef>
                <a:spcPct val="60000"/>
              </a:spcBef>
              <a:buClr>
                <a:srgbClr val="00558C"/>
              </a:buClr>
              <a:buSzPct val="80000"/>
              <a:buFont typeface="Wingdings" pitchFamily="2" charset="2"/>
              <a:buNone/>
            </a:pPr>
            <a:r>
              <a:rPr lang="fr-FR" sz="1600" b="1" i="1" dirty="0">
                <a:solidFill>
                  <a:schemeClr val="bg2"/>
                </a:solidFill>
              </a:rPr>
              <a:t>Michel </a:t>
            </a:r>
            <a:r>
              <a:rPr lang="fr-FR" sz="1600" b="1" i="1" dirty="0" err="1">
                <a:solidFill>
                  <a:schemeClr val="bg2"/>
                </a:solidFill>
              </a:rPr>
              <a:t>Buffa</a:t>
            </a:r>
            <a:r>
              <a:rPr lang="fr-FR" sz="1600" b="1" i="1" dirty="0">
                <a:solidFill>
                  <a:schemeClr val="bg2"/>
                </a:solidFill>
              </a:rPr>
              <a:t> (</a:t>
            </a:r>
            <a:r>
              <a:rPr lang="fr-FR" sz="1600" b="1" i="1" dirty="0">
                <a:solidFill>
                  <a:schemeClr val="bg2"/>
                </a:solidFill>
                <a:hlinkClick r:id="rId4"/>
              </a:rPr>
              <a:t>buffa@unice.fr</a:t>
            </a:r>
            <a:r>
              <a:rPr lang="fr-FR" sz="1600" b="1" i="1">
                <a:solidFill>
                  <a:schemeClr val="bg2"/>
                </a:solidFill>
              </a:rPr>
              <a:t>), </a:t>
            </a:r>
            <a:r>
              <a:rPr lang="fr-FR" sz="1600" b="1" i="1" smtClean="0">
                <a:solidFill>
                  <a:schemeClr val="bg2"/>
                </a:solidFill>
              </a:rPr>
              <a:t>UNSA,</a:t>
            </a:r>
            <a:endParaRPr lang="fr-FR" sz="1600" b="1" i="1" dirty="0" smtClean="0">
              <a:solidFill>
                <a:schemeClr val="bg2"/>
              </a:solidFill>
            </a:endParaRPr>
          </a:p>
          <a:p>
            <a:pPr algn="ctr">
              <a:lnSpc>
                <a:spcPct val="110000"/>
              </a:lnSpc>
              <a:spcBef>
                <a:spcPct val="60000"/>
              </a:spcBef>
              <a:buClr>
                <a:srgbClr val="00558C"/>
              </a:buClr>
              <a:buSzPct val="80000"/>
              <a:buFont typeface="Wingdings" pitchFamily="2" charset="2"/>
              <a:buNone/>
            </a:pPr>
            <a:r>
              <a:rPr lang="fr-FR" sz="1600" b="1" i="1" dirty="0" smtClean="0">
                <a:solidFill>
                  <a:schemeClr val="bg2"/>
                </a:solidFill>
              </a:rPr>
              <a:t>modifié par Richard </a:t>
            </a:r>
            <a:r>
              <a:rPr lang="fr-FR" sz="1600" b="1" i="1" dirty="0" err="1" smtClean="0">
                <a:solidFill>
                  <a:schemeClr val="bg2"/>
                </a:solidFill>
              </a:rPr>
              <a:t>Grin</a:t>
            </a:r>
            <a:r>
              <a:rPr lang="fr-FR" sz="1600" b="1" i="1" dirty="0">
                <a:solidFill>
                  <a:schemeClr val="bg2"/>
                </a:solidFill>
              </a:rPr>
              <a:t> </a:t>
            </a:r>
            <a:r>
              <a:rPr lang="fr-FR" sz="1600" b="1" i="1" dirty="0" smtClean="0">
                <a:solidFill>
                  <a:schemeClr val="bg2"/>
                </a:solidFill>
              </a:rPr>
              <a:t>(version 1.0),</a:t>
            </a:r>
          </a:p>
          <a:p>
            <a:pPr algn="ctr">
              <a:lnSpc>
                <a:spcPct val="110000"/>
              </a:lnSpc>
              <a:spcBef>
                <a:spcPct val="60000"/>
              </a:spcBef>
              <a:buClr>
                <a:srgbClr val="00558C"/>
              </a:buClr>
              <a:buSzPct val="80000"/>
              <a:buFont typeface="Wingdings" pitchFamily="2" charset="2"/>
              <a:buNone/>
            </a:pPr>
            <a:r>
              <a:rPr lang="fr-FR" sz="1600" b="1" i="1" dirty="0" smtClean="0">
                <a:solidFill>
                  <a:schemeClr val="bg2"/>
                </a:solidFill>
              </a:rPr>
              <a:t>avec emprunts aux supports de Maxime </a:t>
            </a:r>
            <a:r>
              <a:rPr lang="fr-FR" sz="1600" b="1" i="1" dirty="0" err="1" smtClean="0">
                <a:solidFill>
                  <a:schemeClr val="bg2"/>
                </a:solidFill>
              </a:rPr>
              <a:t>Lefrançois</a:t>
            </a:r>
            <a:endParaRPr lang="fr-FR" sz="1600" b="1" i="1" dirty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-27384"/>
            <a:ext cx="8229600" cy="1066800"/>
          </a:xfrm>
        </p:spPr>
        <p:txBody>
          <a:bodyPr/>
          <a:lstStyle/>
          <a:p>
            <a:r>
              <a:rPr lang="fr-FR" dirty="0" smtClean="0"/>
              <a:t>Plan du cours</a:t>
            </a:r>
            <a:endParaRPr lang="fr-FR" dirty="0"/>
          </a:p>
        </p:txBody>
      </p:sp>
      <p:sp>
        <p:nvSpPr>
          <p:cNvPr id="4" name="Espace réservé du texte 2"/>
          <p:cNvSpPr txBox="1">
            <a:spLocks noGrp="1"/>
          </p:cNvSpPr>
          <p:nvPr>
            <p:ph idx="1"/>
          </p:nvPr>
        </p:nvSpPr>
        <p:spPr>
          <a:xfrm>
            <a:off x="685800" y="1124744"/>
            <a:ext cx="8001000" cy="5328592"/>
          </a:xfrm>
        </p:spPr>
        <p:txBody>
          <a:bodyPr/>
          <a:lstStyle/>
          <a:p>
            <a:pPr marL="0" lvl="0" indent="0">
              <a:buSzPts val="2799"/>
            </a:pPr>
            <a:r>
              <a:rPr lang="fr-FR" sz="2800" dirty="0" smtClean="0"/>
              <a:t>Introduction générale</a:t>
            </a:r>
            <a:endParaRPr lang="fr-FR" sz="2800" dirty="0"/>
          </a:p>
          <a:p>
            <a:pPr marL="0" lvl="0" indent="0">
              <a:buSzPts val="2799"/>
            </a:pPr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EJB : les fondamentaux</a:t>
            </a:r>
          </a:p>
          <a:p>
            <a:pPr marL="0" lvl="0" indent="0">
              <a:buSzPts val="2799"/>
            </a:pPr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Session </a:t>
            </a:r>
            <a:r>
              <a:rPr lang="fr-FR" dirty="0" err="1" smtClean="0">
                <a:solidFill>
                  <a:schemeClr val="bg1">
                    <a:lumMod val="65000"/>
                  </a:schemeClr>
                </a:solidFill>
              </a:rPr>
              <a:t>Beans</a:t>
            </a:r>
            <a:endParaRPr lang="fr-FR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0" lvl="0" indent="0">
              <a:buSzPts val="2799"/>
            </a:pPr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Entités</a:t>
            </a:r>
          </a:p>
          <a:p>
            <a:pPr marL="0" lvl="0" indent="0">
              <a:buSzPts val="2799"/>
            </a:pPr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Message-</a:t>
            </a:r>
            <a:r>
              <a:rPr lang="fr-FR" dirty="0" err="1" smtClean="0">
                <a:solidFill>
                  <a:schemeClr val="bg1">
                    <a:lumMod val="65000"/>
                  </a:schemeClr>
                </a:solidFill>
              </a:rPr>
              <a:t>Driven</a:t>
            </a:r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bg1">
                    <a:lumMod val="65000"/>
                  </a:schemeClr>
                </a:solidFill>
              </a:rPr>
              <a:t>Beans</a:t>
            </a:r>
            <a:endParaRPr lang="fr-FR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0" lvl="0" indent="0">
              <a:buSzPts val="2799"/>
            </a:pPr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Concepts avancés sur la persistance</a:t>
            </a:r>
          </a:p>
          <a:p>
            <a:pPr marL="0" lvl="0" indent="0">
              <a:buSzPts val="2799"/>
            </a:pPr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Relations entre les Entités</a:t>
            </a:r>
          </a:p>
          <a:p>
            <a:pPr marL="0" lvl="0" indent="0">
              <a:buSzPts val="2799"/>
            </a:pPr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Gestion des transactions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294967295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EA7C8D44-3667-46F6-9772-CC52308E2A7F}" type="slidenum">
              <a:rPr kumimoji="0" lang="en-US" smtClean="0"/>
              <a:pPr/>
              <a:t>2</a:t>
            </a:fld>
            <a:endParaRPr kumimoji="0" lang="en-US" dirty="0"/>
          </a:p>
        </p:txBody>
      </p:sp>
    </p:spTree>
    <p:extLst>
      <p:ext uri="{BB962C8B-B14F-4D97-AF65-F5344CB8AC3E}">
        <p14:creationId xmlns="" xmlns:p14="http://schemas.microsoft.com/office/powerpoint/2010/main" val="4228407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Prérequis</a:t>
            </a:r>
            <a:r>
              <a:rPr lang="en-US" dirty="0" smtClean="0"/>
              <a:t> / </a:t>
            </a:r>
            <a:r>
              <a:rPr lang="en-US" dirty="0" err="1" smtClean="0"/>
              <a:t>Objectifs</a:t>
            </a:r>
            <a:endParaRPr lang="en-US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844824"/>
            <a:ext cx="8208912" cy="4464496"/>
          </a:xfrm>
        </p:spPr>
        <p:txBody>
          <a:bodyPr wrap="square">
            <a:noAutofit/>
          </a:bodyPr>
          <a:lstStyle/>
          <a:p>
            <a:r>
              <a:rPr lang="fr-FR" smtClean="0"/>
              <a:t>Prérequis : </a:t>
            </a:r>
          </a:p>
          <a:p>
            <a:pPr lvl="1"/>
            <a:r>
              <a:rPr lang="fr-FR" smtClean="0"/>
              <a:t>HTML, HTTP, </a:t>
            </a:r>
          </a:p>
          <a:p>
            <a:pPr lvl="1"/>
            <a:r>
              <a:rPr lang="fr-FR" smtClean="0"/>
              <a:t>Architecture des applications web</a:t>
            </a:r>
          </a:p>
          <a:p>
            <a:pPr lvl="1"/>
            <a:r>
              <a:rPr lang="fr-FR" smtClean="0"/>
              <a:t>Servlets / JSP / JSTL</a:t>
            </a:r>
            <a:endParaRPr lang="fr-FR" dirty="0" smtClean="0"/>
          </a:p>
          <a:p>
            <a:r>
              <a:rPr lang="fr-FR" dirty="0" smtClean="0"/>
              <a:t>Objectifs </a:t>
            </a:r>
            <a:r>
              <a:rPr lang="fr-FR" smtClean="0"/>
              <a:t>: </a:t>
            </a:r>
          </a:p>
          <a:p>
            <a:pPr lvl="1"/>
            <a:r>
              <a:rPr lang="fr-FR" smtClean="0"/>
              <a:t>développement </a:t>
            </a:r>
            <a:r>
              <a:rPr lang="fr-FR" dirty="0" smtClean="0"/>
              <a:t>d’applications </a:t>
            </a:r>
            <a:r>
              <a:rPr lang="fr-FR"/>
              <a:t>W</a:t>
            </a:r>
            <a:r>
              <a:rPr lang="fr-FR" smtClean="0"/>
              <a:t>eb d’entreprise avec Java EE, en particulier avec JSF et les EJB</a:t>
            </a: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EA7C8D44-3667-46F6-9772-CC52308E2A7F}" type="slidenum">
              <a:rPr kumimoji="0" lang="en-US" smtClean="0"/>
              <a:pPr/>
              <a:t>3</a:t>
            </a:fld>
            <a:endParaRPr kumimoji="0" lang="en-US" dirty="0"/>
          </a:p>
        </p:txBody>
      </p:sp>
    </p:spTree>
    <p:extLst>
      <p:ext uri="{BB962C8B-B14F-4D97-AF65-F5344CB8AC3E}">
        <p14:creationId xmlns="" xmlns:p14="http://schemas.microsoft.com/office/powerpoint/2010/main" val="15002547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Besoins </a:t>
            </a:r>
            <a:r>
              <a:rPr lang="fr-FR" dirty="0"/>
              <a:t>des développeurs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1447800"/>
            <a:ext cx="8001000" cy="4861520"/>
          </a:xfrm>
        </p:spPr>
        <p:txBody>
          <a:bodyPr/>
          <a:lstStyle/>
          <a:p>
            <a:pPr marL="0" indent="-107442">
              <a:buSzPts val="2399"/>
            </a:pPr>
            <a:r>
              <a:rPr lang="fr-FR" dirty="0"/>
              <a:t>A</a:t>
            </a:r>
            <a:r>
              <a:rPr lang="fr-FR" dirty="0" smtClean="0"/>
              <a:t>pplications</a:t>
            </a:r>
            <a:endParaRPr lang="fr-FR" dirty="0"/>
          </a:p>
          <a:p>
            <a:pPr marL="157734" lvl="1" indent="0">
              <a:buSzPts val="2399"/>
            </a:pPr>
            <a:r>
              <a:rPr lang="fr-FR" dirty="0"/>
              <a:t>accessibles depuis un navigateur Web</a:t>
            </a:r>
          </a:p>
          <a:p>
            <a:pPr marL="157734" lvl="1" indent="0">
              <a:buSzPts val="2399"/>
            </a:pPr>
            <a:r>
              <a:rPr lang="fr-FR" dirty="0" smtClean="0"/>
              <a:t>distribuées</a:t>
            </a:r>
            <a:endParaRPr lang="fr-FR" dirty="0"/>
          </a:p>
          <a:p>
            <a:pPr marL="157734" lvl="1" indent="0">
              <a:buSzPts val="2399"/>
            </a:pPr>
            <a:r>
              <a:rPr lang="fr-FR" dirty="0" smtClean="0"/>
              <a:t>portables </a:t>
            </a:r>
          </a:p>
          <a:p>
            <a:pPr marL="157734" lvl="1" indent="0">
              <a:buSzPts val="2399"/>
            </a:pPr>
            <a:r>
              <a:rPr lang="fr-FR" dirty="0" smtClean="0"/>
              <a:t>rapides</a:t>
            </a:r>
          </a:p>
          <a:p>
            <a:pPr marL="157734" lvl="1" indent="0">
              <a:buSzPts val="2399"/>
            </a:pPr>
            <a:r>
              <a:rPr lang="fr-FR" dirty="0" smtClean="0"/>
              <a:t>fiables</a:t>
            </a:r>
          </a:p>
          <a:p>
            <a:pPr marL="157734" lvl="1" indent="0">
              <a:buSzPts val="2399"/>
            </a:pPr>
            <a:r>
              <a:rPr lang="fr-FR" dirty="0" smtClean="0"/>
              <a:t>transactionnelles</a:t>
            </a:r>
          </a:p>
          <a:p>
            <a:pPr marL="157734" lvl="1" indent="0">
              <a:buSzPts val="2399"/>
            </a:pPr>
            <a:r>
              <a:rPr lang="fr-FR" dirty="0" smtClean="0"/>
              <a:t>sûres (restriction des accès aux fonctionnalités)</a:t>
            </a:r>
          </a:p>
          <a:p>
            <a:pPr marL="157734" lvl="1" indent="0">
              <a:buSzPts val="2399"/>
            </a:pPr>
            <a:r>
              <a:rPr lang="fr-FR" dirty="0"/>
              <a:t>qui tirent profit des technologies orientées </a:t>
            </a:r>
            <a:r>
              <a:rPr lang="fr-FR" dirty="0" smtClean="0"/>
              <a:t>serveur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994419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</a:t>
            </a:r>
            <a:r>
              <a:rPr lang="fr-FR" dirty="0" smtClean="0"/>
              <a:t> considérer lorsqu'on construit une application distribuée</a:t>
            </a:r>
            <a:endParaRPr lang="en-US" dirty="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96752"/>
            <a:ext cx="8001000" cy="525658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800" dirty="0" err="1" smtClean="0"/>
              <a:t>Protocoles</a:t>
            </a:r>
            <a:r>
              <a:rPr lang="en-US" sz="1800" dirty="0" smtClean="0"/>
              <a:t> </a:t>
            </a:r>
            <a:r>
              <a:rPr lang="en-US" sz="1800" dirty="0" err="1" smtClean="0"/>
              <a:t>d'accès</a:t>
            </a:r>
            <a:r>
              <a:rPr lang="en-US" sz="1800" dirty="0" smtClean="0"/>
              <a:t> </a:t>
            </a:r>
            <a:r>
              <a:rPr lang="en-US" sz="1800" dirty="0" err="1" smtClean="0"/>
              <a:t>distants</a:t>
            </a:r>
            <a:r>
              <a:rPr lang="en-US" sz="1800" dirty="0" smtClean="0"/>
              <a:t> (CORBA, RMI, IIOP…)</a:t>
            </a:r>
          </a:p>
          <a:p>
            <a:pPr>
              <a:lnSpc>
                <a:spcPct val="90000"/>
              </a:lnSpc>
            </a:pPr>
            <a:r>
              <a:rPr lang="en-US" sz="1800" dirty="0" err="1" smtClean="0"/>
              <a:t>Gestion</a:t>
            </a:r>
            <a:r>
              <a:rPr lang="en-US" sz="1800" dirty="0" smtClean="0"/>
              <a:t> de la charge,</a:t>
            </a:r>
          </a:p>
          <a:p>
            <a:pPr>
              <a:lnSpc>
                <a:spcPct val="90000"/>
              </a:lnSpc>
            </a:pPr>
            <a:r>
              <a:rPr lang="en-US" sz="1800" dirty="0" err="1" smtClean="0"/>
              <a:t>Gestion</a:t>
            </a:r>
            <a:r>
              <a:rPr lang="en-US" sz="1800" dirty="0" smtClean="0"/>
              <a:t> des </a:t>
            </a:r>
            <a:r>
              <a:rPr lang="en-US" sz="1800" dirty="0" err="1" smtClean="0"/>
              <a:t>pannes</a:t>
            </a:r>
            <a:r>
              <a:rPr lang="en-US" sz="1800" dirty="0" smtClean="0"/>
              <a:t>,</a:t>
            </a:r>
          </a:p>
          <a:p>
            <a:pPr>
              <a:lnSpc>
                <a:spcPct val="90000"/>
              </a:lnSpc>
            </a:pPr>
            <a:r>
              <a:rPr lang="en-US" sz="1800" dirty="0" smtClean="0"/>
              <a:t>Persistence, </a:t>
            </a:r>
            <a:r>
              <a:rPr lang="en-US" sz="1800" dirty="0" err="1" smtClean="0"/>
              <a:t>intégration</a:t>
            </a:r>
            <a:r>
              <a:rPr lang="en-US" sz="1800" dirty="0" smtClean="0"/>
              <a:t> au back-end,</a:t>
            </a:r>
          </a:p>
          <a:p>
            <a:pPr>
              <a:lnSpc>
                <a:spcPct val="90000"/>
              </a:lnSpc>
            </a:pPr>
            <a:r>
              <a:rPr lang="en-US" sz="1800" dirty="0" err="1" smtClean="0"/>
              <a:t>Gestion</a:t>
            </a:r>
            <a:r>
              <a:rPr lang="en-US" sz="1800" dirty="0" smtClean="0"/>
              <a:t> des transactions,</a:t>
            </a:r>
          </a:p>
          <a:p>
            <a:pPr>
              <a:lnSpc>
                <a:spcPct val="90000"/>
              </a:lnSpc>
            </a:pPr>
            <a:r>
              <a:rPr lang="en-US" sz="1800" dirty="0" smtClean="0"/>
              <a:t>Clustering,</a:t>
            </a:r>
          </a:p>
          <a:p>
            <a:pPr>
              <a:lnSpc>
                <a:spcPct val="90000"/>
              </a:lnSpc>
            </a:pPr>
            <a:r>
              <a:rPr lang="en-US" sz="1800" dirty="0" err="1" smtClean="0"/>
              <a:t>Redéploiement</a:t>
            </a:r>
            <a:r>
              <a:rPr lang="en-US" sz="1800" dirty="0" smtClean="0"/>
              <a:t> à </a:t>
            </a:r>
            <a:r>
              <a:rPr lang="en-US" sz="1800" dirty="0" err="1" smtClean="0"/>
              <a:t>chaud</a:t>
            </a:r>
            <a:r>
              <a:rPr lang="en-US" sz="1800" dirty="0" smtClean="0"/>
              <a:t>,</a:t>
            </a:r>
          </a:p>
          <a:p>
            <a:pPr>
              <a:lnSpc>
                <a:spcPct val="90000"/>
              </a:lnSpc>
            </a:pPr>
            <a:r>
              <a:rPr lang="en-US" sz="1800" dirty="0" err="1" smtClean="0"/>
              <a:t>Arrêt</a:t>
            </a:r>
            <a:r>
              <a:rPr lang="en-US" sz="1800" dirty="0" smtClean="0"/>
              <a:t> de </a:t>
            </a:r>
            <a:r>
              <a:rPr lang="en-US" sz="1800" dirty="0" err="1" smtClean="0"/>
              <a:t>serveurs</a:t>
            </a:r>
            <a:r>
              <a:rPr lang="en-US" sz="1800" dirty="0" smtClean="0"/>
              <a:t> sans </a:t>
            </a:r>
            <a:r>
              <a:rPr lang="en-US" sz="1800" dirty="0" err="1" smtClean="0"/>
              <a:t>interrompre</a:t>
            </a:r>
            <a:r>
              <a:rPr lang="en-US" sz="1800" dirty="0" smtClean="0"/>
              <a:t> </a:t>
            </a:r>
            <a:r>
              <a:rPr lang="en-US" sz="1800" dirty="0" err="1" smtClean="0"/>
              <a:t>l'application</a:t>
            </a:r>
            <a:r>
              <a:rPr lang="en-US" sz="1800" dirty="0" smtClean="0"/>
              <a:t>,</a:t>
            </a:r>
          </a:p>
          <a:p>
            <a:pPr>
              <a:lnSpc>
                <a:spcPct val="90000"/>
              </a:lnSpc>
            </a:pPr>
            <a:r>
              <a:rPr lang="en-US" sz="1800" dirty="0" err="1" smtClean="0"/>
              <a:t>Gestion</a:t>
            </a:r>
            <a:r>
              <a:rPr lang="en-US" sz="1800" dirty="0" smtClean="0"/>
              <a:t> des traces, </a:t>
            </a:r>
            <a:r>
              <a:rPr lang="en-US" sz="1800" dirty="0" err="1" smtClean="0"/>
              <a:t>règlages</a:t>
            </a:r>
            <a:r>
              <a:rPr lang="en-US" sz="1800" dirty="0" smtClean="0"/>
              <a:t> (tuning and auditing),</a:t>
            </a:r>
          </a:p>
          <a:p>
            <a:pPr>
              <a:lnSpc>
                <a:spcPct val="90000"/>
              </a:lnSpc>
            </a:pPr>
            <a:r>
              <a:rPr lang="en-US" sz="1800" dirty="0" err="1" smtClean="0"/>
              <a:t>Programmation</a:t>
            </a:r>
            <a:r>
              <a:rPr lang="en-US" sz="1800" dirty="0" smtClean="0"/>
              <a:t> multithread</a:t>
            </a:r>
          </a:p>
          <a:p>
            <a:pPr>
              <a:lnSpc>
                <a:spcPct val="90000"/>
              </a:lnSpc>
            </a:pPr>
            <a:r>
              <a:rPr lang="en-US" sz="1800" dirty="0" err="1" smtClean="0"/>
              <a:t>Securité</a:t>
            </a:r>
            <a:r>
              <a:rPr lang="en-US" sz="1800" dirty="0" smtClean="0"/>
              <a:t>, performances, </a:t>
            </a:r>
          </a:p>
          <a:p>
            <a:pPr>
              <a:lnSpc>
                <a:spcPct val="90000"/>
              </a:lnSpc>
            </a:pPr>
            <a:r>
              <a:rPr lang="en-US" sz="1800" dirty="0" err="1" smtClean="0"/>
              <a:t>Gestion</a:t>
            </a:r>
            <a:r>
              <a:rPr lang="en-US" sz="1800" dirty="0" smtClean="0"/>
              <a:t> des </a:t>
            </a:r>
            <a:r>
              <a:rPr lang="en-US" sz="1800" dirty="0" err="1" smtClean="0"/>
              <a:t>ressources</a:t>
            </a:r>
            <a:r>
              <a:rPr lang="en-US" sz="1800" dirty="0" smtClean="0"/>
              <a:t> (Resource pooling),</a:t>
            </a:r>
          </a:p>
          <a:p>
            <a:pPr>
              <a:lnSpc>
                <a:spcPct val="90000"/>
              </a:lnSpc>
            </a:pPr>
            <a:r>
              <a:rPr lang="en-US" sz="1800" dirty="0" smtClean="0"/>
              <a:t>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Qui s'occupe de tout ceci : le middleware !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fr-FR" smtClean="0"/>
              <a:t>Dans le passé, la plupart des entreprises programmaient leur propre middleware.</a:t>
            </a:r>
          </a:p>
          <a:p>
            <a:pPr lvl="1">
              <a:lnSpc>
                <a:spcPct val="90000"/>
              </a:lnSpc>
            </a:pPr>
            <a:r>
              <a:rPr lang="fr-FR" smtClean="0"/>
              <a:t>Adressaient rarement tous les problèmes,</a:t>
            </a:r>
          </a:p>
          <a:p>
            <a:pPr lvl="1">
              <a:lnSpc>
                <a:spcPct val="90000"/>
              </a:lnSpc>
            </a:pPr>
            <a:r>
              <a:rPr lang="fr-FR" smtClean="0"/>
              <a:t>Gros risque : ça revient cher (maintenance, développement)</a:t>
            </a:r>
          </a:p>
          <a:p>
            <a:pPr lvl="1">
              <a:lnSpc>
                <a:spcPct val="90000"/>
              </a:lnSpc>
            </a:pPr>
            <a:r>
              <a:rPr lang="fr-FR" smtClean="0"/>
              <a:t>Orthogonal au secteur d'activité de l'entreprise (banque, commerce…)</a:t>
            </a:r>
          </a:p>
          <a:p>
            <a:pPr>
              <a:lnSpc>
                <a:spcPct val="90000"/>
              </a:lnSpc>
            </a:pPr>
            <a:r>
              <a:rPr lang="fr-FR" smtClean="0"/>
              <a:t>Pourquoi ne pas acheter un produit ?</a:t>
            </a:r>
          </a:p>
          <a:p>
            <a:pPr lvl="1">
              <a:lnSpc>
                <a:spcPct val="90000"/>
              </a:lnSpc>
            </a:pPr>
            <a:r>
              <a:rPr lang="fr-FR" smtClean="0"/>
              <a:t>Oracle, IBM, BEA… proposent depuis plusieurs années des middleware…</a:t>
            </a:r>
          </a:p>
          <a:p>
            <a:pPr lvl="1">
              <a:lnSpc>
                <a:spcPct val="90000"/>
              </a:lnSpc>
            </a:pPr>
            <a:r>
              <a:rPr lang="fr-FR" smtClean="0"/>
              <a:t>Aussi appelés </a:t>
            </a:r>
            <a:r>
              <a:rPr lang="fr-FR" i="1" smtClean="0"/>
              <a:t>serveurs d'application.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508000" y="177800"/>
            <a:ext cx="8636000" cy="533400"/>
          </a:xfrm>
        </p:spPr>
        <p:txBody>
          <a:bodyPr/>
          <a:lstStyle/>
          <a:p>
            <a:r>
              <a:rPr lang="fr-FR" dirty="0" smtClean="0"/>
              <a:t>Serveur d'application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Un serveur d'application fournit les services middleware les plus courants</a:t>
            </a:r>
          </a:p>
          <a:p>
            <a:r>
              <a:rPr lang="fr-FR" dirty="0" smtClean="0"/>
              <a:t>Permettent de se focaliser sur l'application que l'on développe, sans s'occuper du reste</a:t>
            </a:r>
          </a:p>
          <a:p>
            <a:r>
              <a:rPr lang="fr-FR" dirty="0" smtClean="0"/>
              <a:t>Le code est déployé sur le serveur d'application</a:t>
            </a:r>
          </a:p>
          <a:p>
            <a:r>
              <a:rPr lang="fr-FR" dirty="0" smtClean="0"/>
              <a:t>Séparation des métiers et des spécificités : d'un côté la logique métier, de l'autre la logique middleware.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79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219450"/>
            <a:ext cx="7086600" cy="158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4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Serveur</a:t>
            </a:r>
            <a:r>
              <a:rPr lang="en-US" dirty="0" smtClean="0"/>
              <a:t> </a:t>
            </a:r>
            <a:r>
              <a:rPr lang="en-US" dirty="0" err="1" smtClean="0"/>
              <a:t>d'application</a:t>
            </a:r>
            <a:endParaRPr lang="en-US" dirty="0" smtClean="0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600075" y="3514725"/>
            <a:ext cx="6667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400"/>
              <a:t>HTML</a:t>
            </a:r>
            <a:endParaRPr lang="en-US" sz="1800"/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412750" y="4991100"/>
            <a:ext cx="1052513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400"/>
              <a:t>Java</a:t>
            </a:r>
          </a:p>
          <a:p>
            <a:pPr algn="ctr"/>
            <a:r>
              <a:rPr lang="en-US" sz="1400"/>
              <a:t>Application</a:t>
            </a:r>
          </a:p>
        </p:txBody>
      </p:sp>
      <p:grpSp>
        <p:nvGrpSpPr>
          <p:cNvPr id="1107974" name="Group 6"/>
          <p:cNvGrpSpPr>
            <a:grpSpLocks/>
          </p:cNvGrpSpPr>
          <p:nvPr/>
        </p:nvGrpSpPr>
        <p:grpSpPr bwMode="auto">
          <a:xfrm>
            <a:off x="3860800" y="2601913"/>
            <a:ext cx="1752600" cy="2501900"/>
            <a:chOff x="2432" y="1447"/>
            <a:chExt cx="1104" cy="1576"/>
          </a:xfrm>
        </p:grpSpPr>
        <p:grpSp>
          <p:nvGrpSpPr>
            <p:cNvPr id="10286" name="Group 7"/>
            <p:cNvGrpSpPr>
              <a:grpSpLocks/>
            </p:cNvGrpSpPr>
            <p:nvPr/>
          </p:nvGrpSpPr>
          <p:grpSpPr bwMode="auto">
            <a:xfrm>
              <a:off x="2432" y="1447"/>
              <a:ext cx="1104" cy="1576"/>
              <a:chOff x="2440" y="1447"/>
              <a:chExt cx="1104" cy="1576"/>
            </a:xfrm>
          </p:grpSpPr>
          <p:graphicFrame>
            <p:nvGraphicFramePr>
              <p:cNvPr id="10291" name="Object 8"/>
              <p:cNvGraphicFramePr>
                <a:graphicFrameLocks noChangeAspect="1"/>
              </p:cNvGraphicFramePr>
              <p:nvPr/>
            </p:nvGraphicFramePr>
            <p:xfrm>
              <a:off x="2440" y="1447"/>
              <a:ext cx="1104" cy="1576"/>
            </p:xfrm>
            <a:graphic>
              <a:graphicData uri="http://schemas.openxmlformats.org/presentationml/2006/ole">
                <p:oleObj spid="_x0000_s10573" name="Image" r:id="rId5" imgW="2388987" imgH="3265796" progId="">
                  <p:embed/>
                </p:oleObj>
              </a:graphicData>
            </a:graphic>
          </p:graphicFrame>
          <p:sp>
            <p:nvSpPr>
              <p:cNvPr id="10292" name="Rectangle 9"/>
              <p:cNvSpPr>
                <a:spLocks noChangeArrowheads="1"/>
              </p:cNvSpPr>
              <p:nvPr/>
            </p:nvSpPr>
            <p:spPr bwMode="auto">
              <a:xfrm>
                <a:off x="2464" y="1464"/>
                <a:ext cx="996" cy="1480"/>
              </a:xfrm>
              <a:prstGeom prst="rect">
                <a:avLst/>
              </a:prstGeom>
              <a:gradFill rotWithShape="0">
                <a:gsLst>
                  <a:gs pos="0">
                    <a:srgbClr val="A7C7BC"/>
                  </a:gs>
                  <a:gs pos="100000">
                    <a:srgbClr val="758B83"/>
                  </a:gs>
                </a:gsLst>
                <a:lin ang="2700000" scaled="1"/>
              </a:gradFill>
              <a:ln w="9525">
                <a:solidFill>
                  <a:schemeClr val="bg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sp>
          <p:nvSpPr>
            <p:cNvPr id="10287" name="Rectangle 10"/>
            <p:cNvSpPr>
              <a:spLocks noChangeArrowheads="1"/>
            </p:cNvSpPr>
            <p:nvPr/>
          </p:nvSpPr>
          <p:spPr bwMode="auto">
            <a:xfrm>
              <a:off x="2474" y="1557"/>
              <a:ext cx="975" cy="212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2"/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1600"/>
                <a:t>Business Logic</a:t>
              </a:r>
            </a:p>
          </p:txBody>
        </p:sp>
        <p:sp>
          <p:nvSpPr>
            <p:cNvPr id="10288" name="Rectangle 11"/>
            <p:cNvSpPr>
              <a:spLocks noChangeArrowheads="1"/>
            </p:cNvSpPr>
            <p:nvPr/>
          </p:nvSpPr>
          <p:spPr bwMode="auto">
            <a:xfrm>
              <a:off x="2560" y="1922"/>
              <a:ext cx="805" cy="268"/>
            </a:xfrm>
            <a:prstGeom prst="rect">
              <a:avLst/>
            </a:prstGeom>
            <a:gradFill rotWithShape="0">
              <a:gsLst>
                <a:gs pos="0">
                  <a:srgbClr val="E7DF8F"/>
                </a:gs>
                <a:gs pos="100000">
                  <a:srgbClr val="BDB775"/>
                </a:gs>
              </a:gsLst>
              <a:lin ang="2700000" scaled="1"/>
            </a:gradFill>
            <a:ln>
              <a:noFill/>
            </a:ln>
            <a:effectLst>
              <a:prstShdw prst="shdw17" dist="17961" dir="2700000">
                <a:srgbClr val="8B8656"/>
              </a:prstShdw>
            </a:effectLst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r>
                <a:rPr lang="en-US" sz="1400"/>
                <a:t>Distributed</a:t>
              </a:r>
              <a:br>
                <a:rPr lang="en-US" sz="1400"/>
              </a:br>
              <a:r>
                <a:rPr lang="en-US" sz="1400"/>
                <a:t>Objects</a:t>
              </a:r>
            </a:p>
          </p:txBody>
        </p:sp>
        <p:sp>
          <p:nvSpPr>
            <p:cNvPr id="10289" name="Rectangle 12"/>
            <p:cNvSpPr>
              <a:spLocks noChangeArrowheads="1"/>
            </p:cNvSpPr>
            <p:nvPr/>
          </p:nvSpPr>
          <p:spPr bwMode="auto">
            <a:xfrm>
              <a:off x="2560" y="2251"/>
              <a:ext cx="805" cy="268"/>
            </a:xfrm>
            <a:prstGeom prst="rect">
              <a:avLst/>
            </a:prstGeom>
            <a:gradFill rotWithShape="0">
              <a:gsLst>
                <a:gs pos="0">
                  <a:srgbClr val="E7DF8F"/>
                </a:gs>
                <a:gs pos="100000">
                  <a:srgbClr val="BDB775"/>
                </a:gs>
              </a:gsLst>
              <a:lin ang="2700000" scaled="1"/>
            </a:gradFill>
            <a:ln>
              <a:noFill/>
            </a:ln>
            <a:effectLst>
              <a:prstShdw prst="shdw17" dist="17961" dir="2700000">
                <a:srgbClr val="8B8656"/>
              </a:prstShdw>
            </a:effectLst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r>
                <a:rPr lang="en-US" sz="1400"/>
                <a:t>Transactions</a:t>
              </a:r>
            </a:p>
          </p:txBody>
        </p:sp>
        <p:sp>
          <p:nvSpPr>
            <p:cNvPr id="10290" name="Rectangle 13"/>
            <p:cNvSpPr>
              <a:spLocks noChangeArrowheads="1"/>
            </p:cNvSpPr>
            <p:nvPr/>
          </p:nvSpPr>
          <p:spPr bwMode="auto">
            <a:xfrm>
              <a:off x="2560" y="2581"/>
              <a:ext cx="805" cy="269"/>
            </a:xfrm>
            <a:prstGeom prst="rect">
              <a:avLst/>
            </a:prstGeom>
            <a:gradFill rotWithShape="0">
              <a:gsLst>
                <a:gs pos="0">
                  <a:srgbClr val="E7DF8F"/>
                </a:gs>
                <a:gs pos="100000">
                  <a:srgbClr val="BDB775"/>
                </a:gs>
              </a:gsLst>
              <a:lin ang="2700000" scaled="1"/>
            </a:gradFill>
            <a:ln>
              <a:noFill/>
            </a:ln>
            <a:effectLst>
              <a:prstShdw prst="shdw17" dist="17961" dir="2700000">
                <a:srgbClr val="8B8656"/>
              </a:prstShdw>
            </a:effectLst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r>
                <a:rPr lang="en-US" sz="1400"/>
                <a:t>Content</a:t>
              </a:r>
              <a:br>
                <a:rPr lang="en-US" sz="1400"/>
              </a:br>
              <a:r>
                <a:rPr lang="en-US" sz="1400"/>
                <a:t>Management</a:t>
              </a:r>
            </a:p>
          </p:txBody>
        </p:sp>
      </p:grpSp>
      <p:grpSp>
        <p:nvGrpSpPr>
          <p:cNvPr id="1107982" name="Group 14"/>
          <p:cNvGrpSpPr>
            <a:grpSpLocks/>
          </p:cNvGrpSpPr>
          <p:nvPr/>
        </p:nvGrpSpPr>
        <p:grpSpPr bwMode="auto">
          <a:xfrm>
            <a:off x="1981200" y="5233988"/>
            <a:ext cx="5638800" cy="938212"/>
            <a:chOff x="1248" y="3489"/>
            <a:chExt cx="3552" cy="591"/>
          </a:xfrm>
        </p:grpSpPr>
        <p:graphicFrame>
          <p:nvGraphicFramePr>
            <p:cNvPr id="10278" name="Object 15"/>
            <p:cNvGraphicFramePr>
              <a:graphicFrameLocks noChangeAspect="1"/>
            </p:cNvGraphicFramePr>
            <p:nvPr/>
          </p:nvGraphicFramePr>
          <p:xfrm>
            <a:off x="1248" y="3504"/>
            <a:ext cx="3552" cy="576"/>
          </p:xfrm>
          <a:graphic>
            <a:graphicData uri="http://schemas.openxmlformats.org/presentationml/2006/ole">
              <p:oleObj spid="_x0000_s10574" name="Bitmap Image" r:id="rId6" imgW="6380952" imgH="1057423" progId="PBrush">
                <p:embed/>
              </p:oleObj>
            </a:graphicData>
          </a:graphic>
        </p:graphicFrame>
        <p:sp>
          <p:nvSpPr>
            <p:cNvPr id="10279" name="Rectangle 16"/>
            <p:cNvSpPr>
              <a:spLocks noChangeArrowheads="1"/>
            </p:cNvSpPr>
            <p:nvPr/>
          </p:nvSpPr>
          <p:spPr bwMode="auto">
            <a:xfrm>
              <a:off x="1248" y="3490"/>
              <a:ext cx="3486" cy="518"/>
            </a:xfrm>
            <a:prstGeom prst="rect">
              <a:avLst/>
            </a:prstGeom>
            <a:gradFill rotWithShape="0">
              <a:gsLst>
                <a:gs pos="0">
                  <a:srgbClr val="286A84"/>
                </a:gs>
                <a:gs pos="100000">
                  <a:srgbClr val="143542"/>
                </a:gs>
              </a:gsLst>
              <a:lin ang="2700000" scaled="1"/>
            </a:gra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107763" dir="2700000" algn="ctr" rotWithShape="0">
                      <a:schemeClr val="accent1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1600">
                <a:solidFill>
                  <a:schemeClr val="bg1"/>
                </a:solidFill>
              </a:endParaRPr>
            </a:p>
          </p:txBody>
        </p:sp>
        <p:grpSp>
          <p:nvGrpSpPr>
            <p:cNvPr id="10280" name="Group 17"/>
            <p:cNvGrpSpPr>
              <a:grpSpLocks/>
            </p:cNvGrpSpPr>
            <p:nvPr/>
          </p:nvGrpSpPr>
          <p:grpSpPr bwMode="auto">
            <a:xfrm>
              <a:off x="1363" y="3749"/>
              <a:ext cx="3257" cy="192"/>
              <a:chOff x="1296" y="3696"/>
              <a:chExt cx="3257" cy="192"/>
            </a:xfrm>
          </p:grpSpPr>
          <p:sp>
            <p:nvSpPr>
              <p:cNvPr id="10282" name="Rectangle 18"/>
              <p:cNvSpPr>
                <a:spLocks noChangeArrowheads="1"/>
              </p:cNvSpPr>
              <p:nvPr/>
            </p:nvSpPr>
            <p:spPr bwMode="auto">
              <a:xfrm>
                <a:off x="1296" y="3696"/>
                <a:ext cx="728" cy="192"/>
              </a:xfrm>
              <a:prstGeom prst="rect">
                <a:avLst/>
              </a:prstGeom>
              <a:gradFill rotWithShape="0">
                <a:gsLst>
                  <a:gs pos="0">
                    <a:srgbClr val="E7DF8F"/>
                  </a:gs>
                  <a:gs pos="100000">
                    <a:srgbClr val="BDB775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17961" dir="2700000" algn="ctr" rotWithShape="0">
                        <a:srgbClr val="8B8656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sz="1400"/>
                  <a:t>Scalability</a:t>
                </a:r>
              </a:p>
            </p:txBody>
          </p:sp>
          <p:sp>
            <p:nvSpPr>
              <p:cNvPr id="10283" name="Rectangle 19"/>
              <p:cNvSpPr>
                <a:spLocks noChangeArrowheads="1"/>
              </p:cNvSpPr>
              <p:nvPr/>
            </p:nvSpPr>
            <p:spPr bwMode="auto">
              <a:xfrm>
                <a:off x="2139" y="3696"/>
                <a:ext cx="727" cy="192"/>
              </a:xfrm>
              <a:prstGeom prst="rect">
                <a:avLst/>
              </a:prstGeom>
              <a:gradFill rotWithShape="0">
                <a:gsLst>
                  <a:gs pos="0">
                    <a:srgbClr val="E7DF8F"/>
                  </a:gs>
                  <a:gs pos="100000">
                    <a:srgbClr val="BDB775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17961" dir="2700000" algn="ctr" rotWithShape="0">
                        <a:srgbClr val="8B8656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sz="1400"/>
                  <a:t>Reliability</a:t>
                </a:r>
              </a:p>
            </p:txBody>
          </p:sp>
          <p:sp>
            <p:nvSpPr>
              <p:cNvPr id="10284" name="Rectangle 20"/>
              <p:cNvSpPr>
                <a:spLocks noChangeArrowheads="1"/>
              </p:cNvSpPr>
              <p:nvPr/>
            </p:nvSpPr>
            <p:spPr bwMode="auto">
              <a:xfrm>
                <a:off x="2981" y="3696"/>
                <a:ext cx="728" cy="192"/>
              </a:xfrm>
              <a:prstGeom prst="rect">
                <a:avLst/>
              </a:prstGeom>
              <a:gradFill rotWithShape="0">
                <a:gsLst>
                  <a:gs pos="0">
                    <a:srgbClr val="E7DF8F"/>
                  </a:gs>
                  <a:gs pos="100000">
                    <a:srgbClr val="BDB775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17961" dir="2700000" algn="ctr" rotWithShape="0">
                        <a:srgbClr val="8B8656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sz="1400"/>
                  <a:t>Security</a:t>
                </a:r>
              </a:p>
            </p:txBody>
          </p:sp>
          <p:sp>
            <p:nvSpPr>
              <p:cNvPr id="10285" name="Rectangle 21"/>
              <p:cNvSpPr>
                <a:spLocks noChangeArrowheads="1"/>
              </p:cNvSpPr>
              <p:nvPr/>
            </p:nvSpPr>
            <p:spPr bwMode="auto">
              <a:xfrm>
                <a:off x="3824" y="3696"/>
                <a:ext cx="729" cy="192"/>
              </a:xfrm>
              <a:prstGeom prst="rect">
                <a:avLst/>
              </a:prstGeom>
              <a:gradFill rotWithShape="0">
                <a:gsLst>
                  <a:gs pos="0">
                    <a:srgbClr val="E7DF8F"/>
                  </a:gs>
                  <a:gs pos="100000">
                    <a:srgbClr val="BDB775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17961" dir="2700000" algn="ctr" rotWithShape="0">
                        <a:srgbClr val="8B8656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sz="1400"/>
                  <a:t>Manageability</a:t>
                </a:r>
              </a:p>
            </p:txBody>
          </p:sp>
        </p:grpSp>
        <p:sp>
          <p:nvSpPr>
            <p:cNvPr id="10281" name="Rectangle 22"/>
            <p:cNvSpPr>
              <a:spLocks noChangeArrowheads="1"/>
            </p:cNvSpPr>
            <p:nvPr/>
          </p:nvSpPr>
          <p:spPr bwMode="auto">
            <a:xfrm>
              <a:off x="1858" y="3489"/>
              <a:ext cx="194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>
                  <a:solidFill>
                    <a:schemeClr val="bg1"/>
                  </a:solidFill>
                </a:rPr>
                <a:t>Enterprise Deployment Services</a:t>
              </a:r>
            </a:p>
          </p:txBody>
        </p:sp>
      </p:grpSp>
      <p:grpSp>
        <p:nvGrpSpPr>
          <p:cNvPr id="1107991" name="Group 23"/>
          <p:cNvGrpSpPr>
            <a:grpSpLocks/>
          </p:cNvGrpSpPr>
          <p:nvPr/>
        </p:nvGrpSpPr>
        <p:grpSpPr bwMode="auto">
          <a:xfrm>
            <a:off x="2574925" y="1638300"/>
            <a:ext cx="4378325" cy="990600"/>
            <a:chOff x="1622" y="840"/>
            <a:chExt cx="2758" cy="624"/>
          </a:xfrm>
        </p:grpSpPr>
        <p:graphicFrame>
          <p:nvGraphicFramePr>
            <p:cNvPr id="10271" name="Object 24"/>
            <p:cNvGraphicFramePr>
              <a:graphicFrameLocks noChangeAspect="1"/>
            </p:cNvGraphicFramePr>
            <p:nvPr/>
          </p:nvGraphicFramePr>
          <p:xfrm>
            <a:off x="1644" y="840"/>
            <a:ext cx="2736" cy="384"/>
          </p:xfrm>
          <a:graphic>
            <a:graphicData uri="http://schemas.openxmlformats.org/presentationml/2006/ole">
              <p:oleObj spid="_x0000_s10575" name="Bitmap Image" r:id="rId7" imgW="4952381" imgH="704948" progId="PBrush">
                <p:embed/>
              </p:oleObj>
            </a:graphicData>
          </a:graphic>
        </p:graphicFrame>
        <p:sp>
          <p:nvSpPr>
            <p:cNvPr id="10272" name="Rectangle 25"/>
            <p:cNvSpPr>
              <a:spLocks noChangeArrowheads="1"/>
            </p:cNvSpPr>
            <p:nvPr/>
          </p:nvSpPr>
          <p:spPr bwMode="auto">
            <a:xfrm>
              <a:off x="1622" y="840"/>
              <a:ext cx="2682" cy="309"/>
            </a:xfrm>
            <a:prstGeom prst="rect">
              <a:avLst/>
            </a:prstGeom>
            <a:gradFill rotWithShape="0">
              <a:gsLst>
                <a:gs pos="0">
                  <a:srgbClr val="BBC6D1"/>
                </a:gs>
                <a:gs pos="100000">
                  <a:srgbClr val="889098"/>
                </a:gs>
              </a:gsLst>
              <a:lin ang="2700000" scaled="1"/>
            </a:gra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107763" dir="2700000" algn="ctr" rotWithShape="0">
                      <a:schemeClr val="accent1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1600"/>
            </a:p>
          </p:txBody>
        </p:sp>
        <p:sp>
          <p:nvSpPr>
            <p:cNvPr id="10273" name="Line 26"/>
            <p:cNvSpPr>
              <a:spLocks noChangeShapeType="1"/>
            </p:cNvSpPr>
            <p:nvPr/>
          </p:nvSpPr>
          <p:spPr bwMode="auto">
            <a:xfrm flipH="1">
              <a:off x="1875" y="1287"/>
              <a:ext cx="0" cy="167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274" name="Line 27"/>
            <p:cNvSpPr>
              <a:spLocks noChangeShapeType="1"/>
            </p:cNvSpPr>
            <p:nvPr/>
          </p:nvSpPr>
          <p:spPr bwMode="auto">
            <a:xfrm flipH="1">
              <a:off x="4088" y="1287"/>
              <a:ext cx="1" cy="177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275" name="Line 28"/>
            <p:cNvSpPr>
              <a:spLocks noChangeShapeType="1"/>
            </p:cNvSpPr>
            <p:nvPr/>
          </p:nvSpPr>
          <p:spPr bwMode="auto">
            <a:xfrm>
              <a:off x="1875" y="1295"/>
              <a:ext cx="221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276" name="Rectangle 29"/>
            <p:cNvSpPr>
              <a:spLocks noChangeArrowheads="1"/>
            </p:cNvSpPr>
            <p:nvPr/>
          </p:nvSpPr>
          <p:spPr bwMode="auto">
            <a:xfrm>
              <a:off x="2371" y="889"/>
              <a:ext cx="121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7961" dir="2700000" algn="ctr" rotWithShape="0">
                      <a:srgbClr val="DDDDDD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1600"/>
                <a:t>Development Tools</a:t>
              </a:r>
            </a:p>
          </p:txBody>
        </p:sp>
        <p:sp>
          <p:nvSpPr>
            <p:cNvPr id="10277" name="Line 30"/>
            <p:cNvSpPr>
              <a:spLocks noChangeShapeType="1"/>
            </p:cNvSpPr>
            <p:nvPr/>
          </p:nvSpPr>
          <p:spPr bwMode="auto">
            <a:xfrm>
              <a:off x="2962" y="1149"/>
              <a:ext cx="0" cy="315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aphicFrame>
        <p:nvGraphicFramePr>
          <p:cNvPr id="10249" name="Object 31"/>
          <p:cNvGraphicFramePr>
            <a:graphicFrameLocks noChangeAspect="1"/>
          </p:cNvGraphicFramePr>
          <p:nvPr/>
        </p:nvGraphicFramePr>
        <p:xfrm>
          <a:off x="542925" y="2781300"/>
          <a:ext cx="781050" cy="723900"/>
        </p:xfrm>
        <a:graphic>
          <a:graphicData uri="http://schemas.openxmlformats.org/presentationml/2006/ole">
            <p:oleObj spid="_x0000_s10576" name="Bitmap Image" r:id="rId8" imgW="781159" imgH="724001" progId="PBrush">
              <p:embed/>
            </p:oleObj>
          </a:graphicData>
        </a:graphic>
      </p:graphicFrame>
      <p:graphicFrame>
        <p:nvGraphicFramePr>
          <p:cNvPr id="10250" name="Object 32"/>
          <p:cNvGraphicFramePr>
            <a:graphicFrameLocks noChangeAspect="1"/>
          </p:cNvGraphicFramePr>
          <p:nvPr/>
        </p:nvGraphicFramePr>
        <p:xfrm>
          <a:off x="571500" y="4229100"/>
          <a:ext cx="781050" cy="723900"/>
        </p:xfrm>
        <a:graphic>
          <a:graphicData uri="http://schemas.openxmlformats.org/presentationml/2006/ole">
            <p:oleObj spid="_x0000_s10577" name="Bitmap Image" r:id="rId9" imgW="781159" imgH="724001" progId="PBrush">
              <p:embed/>
            </p:oleObj>
          </a:graphicData>
        </a:graphic>
      </p:graphicFrame>
      <p:graphicFrame>
        <p:nvGraphicFramePr>
          <p:cNvPr id="10251" name="Object 33"/>
          <p:cNvGraphicFramePr>
            <a:graphicFrameLocks noChangeAspect="1"/>
          </p:cNvGraphicFramePr>
          <p:nvPr/>
        </p:nvGraphicFramePr>
        <p:xfrm>
          <a:off x="8105775" y="3657600"/>
          <a:ext cx="1038225" cy="800100"/>
        </p:xfrm>
        <a:graphic>
          <a:graphicData uri="http://schemas.openxmlformats.org/presentationml/2006/ole">
            <p:oleObj spid="_x0000_s10578" name="Bitmap Image" r:id="rId10" imgW="1038370" imgH="800212" progId="PBrush">
              <p:embed/>
            </p:oleObj>
          </a:graphicData>
        </a:graphic>
      </p:graphicFrame>
      <p:grpSp>
        <p:nvGrpSpPr>
          <p:cNvPr id="1108002" name="Group 34"/>
          <p:cNvGrpSpPr>
            <a:grpSpLocks/>
          </p:cNvGrpSpPr>
          <p:nvPr/>
        </p:nvGrpSpPr>
        <p:grpSpPr bwMode="auto">
          <a:xfrm>
            <a:off x="1371600" y="2616200"/>
            <a:ext cx="2398713" cy="2501900"/>
            <a:chOff x="864" y="1648"/>
            <a:chExt cx="1511" cy="1576"/>
          </a:xfrm>
        </p:grpSpPr>
        <p:grpSp>
          <p:nvGrpSpPr>
            <p:cNvPr id="10263" name="Group 35"/>
            <p:cNvGrpSpPr>
              <a:grpSpLocks/>
            </p:cNvGrpSpPr>
            <p:nvPr/>
          </p:nvGrpSpPr>
          <p:grpSpPr bwMode="auto">
            <a:xfrm>
              <a:off x="1285" y="1648"/>
              <a:ext cx="1090" cy="1576"/>
              <a:chOff x="1285" y="1456"/>
              <a:chExt cx="1090" cy="1576"/>
            </a:xfrm>
          </p:grpSpPr>
          <p:grpSp>
            <p:nvGrpSpPr>
              <p:cNvPr id="10265" name="Group 36"/>
              <p:cNvGrpSpPr>
                <a:grpSpLocks/>
              </p:cNvGrpSpPr>
              <p:nvPr/>
            </p:nvGrpSpPr>
            <p:grpSpPr bwMode="auto">
              <a:xfrm>
                <a:off x="1285" y="1456"/>
                <a:ext cx="1090" cy="1576"/>
                <a:chOff x="1285" y="1456"/>
                <a:chExt cx="1090" cy="1576"/>
              </a:xfrm>
            </p:grpSpPr>
            <p:graphicFrame>
              <p:nvGraphicFramePr>
                <p:cNvPr id="10269" name="Object 37"/>
                <p:cNvGraphicFramePr>
                  <a:graphicFrameLocks noChangeAspect="1"/>
                </p:cNvGraphicFramePr>
                <p:nvPr/>
              </p:nvGraphicFramePr>
              <p:xfrm>
                <a:off x="1285" y="1456"/>
                <a:ext cx="1090" cy="1576"/>
              </p:xfrm>
              <a:graphic>
                <a:graphicData uri="http://schemas.openxmlformats.org/presentationml/2006/ole">
                  <p:oleObj spid="_x0000_s10579" name="Image" r:id="rId11" imgW="2388987" imgH="3265796" progId="">
                    <p:embed/>
                  </p:oleObj>
                </a:graphicData>
              </a:graphic>
            </p:graphicFrame>
            <p:sp>
              <p:nvSpPr>
                <p:cNvPr id="10270" name="Rectangle 38"/>
                <p:cNvSpPr>
                  <a:spLocks noChangeArrowheads="1"/>
                </p:cNvSpPr>
                <p:nvPr/>
              </p:nvSpPr>
              <p:spPr bwMode="auto">
                <a:xfrm>
                  <a:off x="1296" y="1456"/>
                  <a:ext cx="1000" cy="1496"/>
                </a:xfrm>
                <a:prstGeom prst="rect">
                  <a:avLst/>
                </a:prstGeom>
                <a:gradFill rotWithShape="0">
                  <a:gsLst>
                    <a:gs pos="0">
                      <a:srgbClr val="BAC7A7"/>
                    </a:gs>
                    <a:gs pos="100000">
                      <a:srgbClr val="879079"/>
                    </a:gs>
                  </a:gsLst>
                  <a:lin ang="2700000" scaled="1"/>
                </a:gra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sp>
            <p:nvSpPr>
              <p:cNvPr id="10266" name="Rectangle 39"/>
              <p:cNvSpPr>
                <a:spLocks noChangeArrowheads="1"/>
              </p:cNvSpPr>
              <p:nvPr/>
            </p:nvSpPr>
            <p:spPr bwMode="auto">
              <a:xfrm>
                <a:off x="1379" y="1557"/>
                <a:ext cx="834" cy="212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17961" dir="2700000" algn="ctr" rotWithShape="0">
                  <a:schemeClr val="bg2"/>
                </a:outerShdw>
              </a:effectLst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/>
                  <a:t>Presentation</a:t>
                </a:r>
              </a:p>
            </p:txBody>
          </p:sp>
          <p:sp>
            <p:nvSpPr>
              <p:cNvPr id="10267" name="Rectangle 40"/>
              <p:cNvSpPr>
                <a:spLocks noChangeArrowheads="1"/>
              </p:cNvSpPr>
              <p:nvPr/>
            </p:nvSpPr>
            <p:spPr bwMode="auto">
              <a:xfrm>
                <a:off x="1394" y="2395"/>
                <a:ext cx="804" cy="268"/>
              </a:xfrm>
              <a:prstGeom prst="rect">
                <a:avLst/>
              </a:prstGeom>
              <a:gradFill rotWithShape="0">
                <a:gsLst>
                  <a:gs pos="0">
                    <a:srgbClr val="E7DF8F"/>
                  </a:gs>
                  <a:gs pos="100000">
                    <a:srgbClr val="BDB775"/>
                  </a:gs>
                </a:gsLst>
                <a:lin ang="2700000" scaled="1"/>
              </a:gradFill>
              <a:ln>
                <a:noFill/>
              </a:ln>
              <a:effectLst>
                <a:prstShdw prst="shdw17" dist="17961" dir="2700000">
                  <a:srgbClr val="8B8656"/>
                </a:prstShdw>
              </a:effectLst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sz="1400"/>
                  <a:t>Java</a:t>
                </a:r>
              </a:p>
            </p:txBody>
          </p:sp>
          <p:sp>
            <p:nvSpPr>
              <p:cNvPr id="10268" name="Rectangle 41"/>
              <p:cNvSpPr>
                <a:spLocks noChangeArrowheads="1"/>
              </p:cNvSpPr>
              <p:nvPr/>
            </p:nvSpPr>
            <p:spPr bwMode="auto">
              <a:xfrm>
                <a:off x="1394" y="2064"/>
                <a:ext cx="804" cy="268"/>
              </a:xfrm>
              <a:prstGeom prst="rect">
                <a:avLst/>
              </a:prstGeom>
              <a:gradFill rotWithShape="0">
                <a:gsLst>
                  <a:gs pos="0">
                    <a:srgbClr val="E7DF8F"/>
                  </a:gs>
                  <a:gs pos="100000">
                    <a:srgbClr val="BDB775"/>
                  </a:gs>
                </a:gsLst>
                <a:lin ang="2700000" scaled="1"/>
              </a:gradFill>
              <a:ln>
                <a:noFill/>
              </a:ln>
              <a:effectLst>
                <a:prstShdw prst="shdw17" dist="17961" dir="2700000">
                  <a:srgbClr val="8B8656"/>
                </a:prstShdw>
              </a:effectLst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sz="1400"/>
                  <a:t>HTML</a:t>
                </a:r>
              </a:p>
            </p:txBody>
          </p:sp>
        </p:grpSp>
        <p:sp>
          <p:nvSpPr>
            <p:cNvPr id="10264" name="AutoShape 42"/>
            <p:cNvSpPr>
              <a:spLocks noChangeArrowheads="1"/>
            </p:cNvSpPr>
            <p:nvPr/>
          </p:nvSpPr>
          <p:spPr bwMode="auto">
            <a:xfrm>
              <a:off x="864" y="2448"/>
              <a:ext cx="400" cy="144"/>
            </a:xfrm>
            <a:prstGeom prst="leftRightArrow">
              <a:avLst>
                <a:gd name="adj1" fmla="val 21426"/>
                <a:gd name="adj2" fmla="val 81944"/>
              </a:avLst>
            </a:prstGeom>
            <a:gradFill rotWithShape="0">
              <a:gsLst>
                <a:gs pos="0">
                  <a:srgbClr val="BACAD2"/>
                </a:gs>
                <a:gs pos="50000">
                  <a:srgbClr val="87A3B1"/>
                </a:gs>
                <a:gs pos="100000">
                  <a:srgbClr val="BACAD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10253" name="Rectangle 43"/>
          <p:cNvSpPr>
            <a:spLocks noChangeArrowheads="1"/>
          </p:cNvSpPr>
          <p:nvPr/>
        </p:nvSpPr>
        <p:spPr bwMode="auto">
          <a:xfrm>
            <a:off x="8305800" y="4419600"/>
            <a:ext cx="558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400"/>
              <a:t>Data</a:t>
            </a:r>
            <a:endParaRPr lang="en-US" sz="1800"/>
          </a:p>
        </p:txBody>
      </p:sp>
      <p:grpSp>
        <p:nvGrpSpPr>
          <p:cNvPr id="1108012" name="Group 44"/>
          <p:cNvGrpSpPr>
            <a:grpSpLocks/>
          </p:cNvGrpSpPr>
          <p:nvPr/>
        </p:nvGrpSpPr>
        <p:grpSpPr bwMode="auto">
          <a:xfrm>
            <a:off x="5753100" y="2616200"/>
            <a:ext cx="2320925" cy="2501900"/>
            <a:chOff x="3624" y="1648"/>
            <a:chExt cx="1462" cy="1576"/>
          </a:xfrm>
        </p:grpSpPr>
        <p:grpSp>
          <p:nvGrpSpPr>
            <p:cNvPr id="10255" name="Group 45"/>
            <p:cNvGrpSpPr>
              <a:grpSpLocks/>
            </p:cNvGrpSpPr>
            <p:nvPr/>
          </p:nvGrpSpPr>
          <p:grpSpPr bwMode="auto">
            <a:xfrm>
              <a:off x="3624" y="1648"/>
              <a:ext cx="1104" cy="1576"/>
              <a:chOff x="3624" y="1456"/>
              <a:chExt cx="1104" cy="1576"/>
            </a:xfrm>
          </p:grpSpPr>
          <p:grpSp>
            <p:nvGrpSpPr>
              <p:cNvPr id="10257" name="Group 46"/>
              <p:cNvGrpSpPr>
                <a:grpSpLocks/>
              </p:cNvGrpSpPr>
              <p:nvPr/>
            </p:nvGrpSpPr>
            <p:grpSpPr bwMode="auto">
              <a:xfrm>
                <a:off x="3624" y="1456"/>
                <a:ext cx="1104" cy="1576"/>
                <a:chOff x="3624" y="1480"/>
                <a:chExt cx="1104" cy="1576"/>
              </a:xfrm>
            </p:grpSpPr>
            <p:graphicFrame>
              <p:nvGraphicFramePr>
                <p:cNvPr id="10261" name="Object 47"/>
                <p:cNvGraphicFramePr>
                  <a:graphicFrameLocks noChangeAspect="1"/>
                </p:cNvGraphicFramePr>
                <p:nvPr/>
              </p:nvGraphicFramePr>
              <p:xfrm>
                <a:off x="3624" y="1480"/>
                <a:ext cx="1104" cy="1576"/>
              </p:xfrm>
              <a:graphic>
                <a:graphicData uri="http://schemas.openxmlformats.org/presentationml/2006/ole">
                  <p:oleObj spid="_x0000_s10580" name="Image" r:id="rId12" imgW="2388987" imgH="3265796" progId="">
                    <p:embed/>
                  </p:oleObj>
                </a:graphicData>
              </a:graphic>
            </p:graphicFrame>
            <p:sp>
              <p:nvSpPr>
                <p:cNvPr id="10262" name="Rectangle 48"/>
                <p:cNvSpPr>
                  <a:spLocks noChangeArrowheads="1"/>
                </p:cNvSpPr>
                <p:nvPr/>
              </p:nvSpPr>
              <p:spPr bwMode="auto">
                <a:xfrm>
                  <a:off x="3648" y="1488"/>
                  <a:ext cx="996" cy="1500"/>
                </a:xfrm>
                <a:prstGeom prst="rect">
                  <a:avLst/>
                </a:prstGeom>
                <a:gradFill rotWithShape="0">
                  <a:gsLst>
                    <a:gs pos="0">
                      <a:srgbClr val="A7AFC7"/>
                    </a:gs>
                    <a:gs pos="100000">
                      <a:srgbClr val="757A8B"/>
                    </a:gs>
                  </a:gsLst>
                  <a:lin ang="2700000" scaled="1"/>
                </a:gra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fr-FR" sz="2400"/>
                </a:p>
              </p:txBody>
            </p:sp>
          </p:grpSp>
          <p:sp>
            <p:nvSpPr>
              <p:cNvPr id="10258" name="Rectangle 49"/>
              <p:cNvSpPr>
                <a:spLocks noChangeArrowheads="1"/>
              </p:cNvSpPr>
              <p:nvPr/>
            </p:nvSpPr>
            <p:spPr bwMode="auto">
              <a:xfrm>
                <a:off x="3729" y="1557"/>
                <a:ext cx="834" cy="212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17961" dir="2700000" algn="ctr" rotWithShape="0">
                  <a:schemeClr val="bg2"/>
                </a:outerShdw>
              </a:effectLst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/>
                  <a:t>Data Access</a:t>
                </a:r>
              </a:p>
            </p:txBody>
          </p:sp>
          <p:sp>
            <p:nvSpPr>
              <p:cNvPr id="10259" name="Rectangle 50"/>
              <p:cNvSpPr>
                <a:spLocks noChangeArrowheads="1"/>
              </p:cNvSpPr>
              <p:nvPr/>
            </p:nvSpPr>
            <p:spPr bwMode="auto">
              <a:xfrm>
                <a:off x="3744" y="2395"/>
                <a:ext cx="804" cy="268"/>
              </a:xfrm>
              <a:prstGeom prst="rect">
                <a:avLst/>
              </a:prstGeom>
              <a:gradFill rotWithShape="0">
                <a:gsLst>
                  <a:gs pos="0">
                    <a:srgbClr val="E7DF8F"/>
                  </a:gs>
                  <a:gs pos="100000">
                    <a:srgbClr val="BDB775"/>
                  </a:gs>
                </a:gsLst>
                <a:lin ang="2700000" scaled="1"/>
              </a:gradFill>
              <a:ln>
                <a:noFill/>
              </a:ln>
              <a:effectLst>
                <a:prstShdw prst="shdw17" dist="17961" dir="2700000">
                  <a:srgbClr val="8B8656"/>
                </a:prstShdw>
              </a:effectLst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sz="1400"/>
                  <a:t>Enterprise Data</a:t>
                </a:r>
                <a:br>
                  <a:rPr lang="en-US" sz="1400"/>
                </a:br>
                <a:r>
                  <a:rPr lang="en-US" sz="1400"/>
                  <a:t>Connectors</a:t>
                </a:r>
              </a:p>
            </p:txBody>
          </p:sp>
          <p:sp>
            <p:nvSpPr>
              <p:cNvPr id="10260" name="Rectangle 51"/>
              <p:cNvSpPr>
                <a:spLocks noChangeArrowheads="1"/>
              </p:cNvSpPr>
              <p:nvPr/>
            </p:nvSpPr>
            <p:spPr bwMode="auto">
              <a:xfrm>
                <a:off x="3744" y="2064"/>
                <a:ext cx="804" cy="268"/>
              </a:xfrm>
              <a:prstGeom prst="rect">
                <a:avLst/>
              </a:prstGeom>
              <a:gradFill rotWithShape="0">
                <a:gsLst>
                  <a:gs pos="0">
                    <a:srgbClr val="E7DF8F"/>
                  </a:gs>
                  <a:gs pos="100000">
                    <a:srgbClr val="BDB775"/>
                  </a:gs>
                </a:gsLst>
                <a:lin ang="2700000" scaled="1"/>
              </a:gradFill>
              <a:ln>
                <a:noFill/>
              </a:ln>
              <a:effectLst>
                <a:prstShdw prst="shdw17" dist="17961" dir="2700000">
                  <a:srgbClr val="8B8656"/>
                </a:prstShdw>
              </a:effectLst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sz="1400"/>
                  <a:t>Data Access</a:t>
                </a:r>
                <a:br>
                  <a:rPr lang="en-US" sz="1400"/>
                </a:br>
                <a:r>
                  <a:rPr lang="en-US" sz="1400"/>
                  <a:t>Objects</a:t>
                </a:r>
              </a:p>
            </p:txBody>
          </p:sp>
        </p:grpSp>
        <p:sp>
          <p:nvSpPr>
            <p:cNvPr id="10256" name="AutoShape 52"/>
            <p:cNvSpPr>
              <a:spLocks noChangeArrowheads="1"/>
            </p:cNvSpPr>
            <p:nvPr/>
          </p:nvSpPr>
          <p:spPr bwMode="auto">
            <a:xfrm>
              <a:off x="4686" y="2448"/>
              <a:ext cx="400" cy="144"/>
            </a:xfrm>
            <a:prstGeom prst="leftRightArrow">
              <a:avLst>
                <a:gd name="adj1" fmla="val 21426"/>
                <a:gd name="adj2" fmla="val 81944"/>
              </a:avLst>
            </a:prstGeom>
            <a:gradFill rotWithShape="0">
              <a:gsLst>
                <a:gs pos="0">
                  <a:srgbClr val="BACAD2"/>
                </a:gs>
                <a:gs pos="50000">
                  <a:srgbClr val="87A3B1"/>
                </a:gs>
                <a:gs pos="100000">
                  <a:srgbClr val="BACAD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7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07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08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07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108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107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07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Encore mieux ! 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fr-FR" dirty="0" smtClean="0"/>
              <a:t>Il est possible d'acheter ou de réutiliser une partie de la logique métier !</a:t>
            </a:r>
          </a:p>
          <a:p>
            <a:pPr>
              <a:lnSpc>
                <a:spcPct val="90000"/>
              </a:lnSpc>
            </a:pPr>
            <a:r>
              <a:rPr lang="fr-FR" dirty="0" smtClean="0"/>
              <a:t>Vous développez votre application à l'aide de </a:t>
            </a:r>
            <a:r>
              <a:rPr lang="fr-FR" i="1" dirty="0" smtClean="0"/>
              <a:t>composants</a:t>
            </a:r>
            <a:r>
              <a:rPr lang="fr-FR" dirty="0" smtClean="0"/>
              <a:t>.</a:t>
            </a:r>
          </a:p>
          <a:p>
            <a:pPr lvl="1">
              <a:lnSpc>
                <a:spcPct val="90000"/>
              </a:lnSpc>
            </a:pPr>
            <a:r>
              <a:rPr lang="fr-FR" dirty="0" smtClean="0"/>
              <a:t>Code qui implémente des interfaces prédéfinies.</a:t>
            </a:r>
          </a:p>
          <a:p>
            <a:pPr lvl="1">
              <a:lnSpc>
                <a:spcPct val="90000"/>
              </a:lnSpc>
            </a:pPr>
            <a:r>
              <a:rPr lang="fr-FR" dirty="0" smtClean="0"/>
              <a:t>Sorte de boîte noire.</a:t>
            </a:r>
          </a:p>
          <a:p>
            <a:pPr lvl="1">
              <a:lnSpc>
                <a:spcPct val="90000"/>
              </a:lnSpc>
            </a:pPr>
            <a:r>
              <a:rPr lang="fr-FR" dirty="0" smtClean="0"/>
              <a:t>Un bout de logique facilement réutilisable.</a:t>
            </a:r>
          </a:p>
          <a:p>
            <a:pPr lvl="1">
              <a:lnSpc>
                <a:spcPct val="90000"/>
              </a:lnSpc>
            </a:pPr>
            <a:r>
              <a:rPr lang="fr-FR" dirty="0" smtClean="0"/>
              <a:t>On assemble les composants comme un puzzle,  afin de résoudre des problèmes importants.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Composant logiciel réutilisable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Une entreprise peut acheter un composant et l'intégrer avec des composants qu'elle a développés.</a:t>
            </a:r>
          </a:p>
          <a:p>
            <a:pPr lvl="1"/>
            <a:r>
              <a:rPr lang="fr-FR" dirty="0" smtClean="0"/>
              <a:t>Par exemple, un composant qui sait gérer des prix.</a:t>
            </a:r>
          </a:p>
          <a:p>
            <a:pPr lvl="1"/>
            <a:r>
              <a:rPr lang="fr-FR" dirty="0" smtClean="0"/>
              <a:t>On lui passe une liste de produits et il calcule le prix total.</a:t>
            </a:r>
          </a:p>
          <a:p>
            <a:pPr lvl="1"/>
            <a:r>
              <a:rPr lang="fr-FR" dirty="0" smtClean="0"/>
              <a:t>Simple en apparence, mais la gestion des prix peut devenir très complexe : remises, promotions, lots, clients privilégiés, règles complexes en fonction du pays, des taxes, etc…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Composant logiciel réutilisable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Ce composant répond à un besoin récurrent</a:t>
            </a:r>
          </a:p>
          <a:p>
            <a:pPr lvl="1"/>
            <a:r>
              <a:rPr lang="fr-FR" smtClean="0"/>
              <a:t>Vente en ligne de matériel informatique,</a:t>
            </a:r>
          </a:p>
          <a:p>
            <a:pPr lvl="1"/>
            <a:r>
              <a:rPr lang="fr-FR" smtClean="0"/>
              <a:t>Gestion des coûts sur une chaîne de production automobile,</a:t>
            </a:r>
          </a:p>
          <a:p>
            <a:pPr lvl="1"/>
            <a:r>
              <a:rPr lang="fr-FR" smtClean="0"/>
              <a:t>Calcul des prix des expéditions par la poste,</a:t>
            </a:r>
          </a:p>
          <a:p>
            <a:pPr lvl="1"/>
            <a:r>
              <a:rPr lang="fr-FR" smtClean="0"/>
              <a:t>Etc…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Quel intérêt ?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Moins d'expertise requise pour répondre à certains points du cahier des charges,</a:t>
            </a:r>
          </a:p>
          <a:p>
            <a:r>
              <a:rPr lang="fr-FR" smtClean="0"/>
              <a:t>Développement plus rapide.</a:t>
            </a:r>
          </a:p>
          <a:p>
            <a:r>
              <a:rPr lang="fr-FR" smtClean="0"/>
              <a:t>Normalement, les vendeurs de composants assurent un service de qualité (BEA, IBM…)</a:t>
            </a:r>
          </a:p>
          <a:p>
            <a:r>
              <a:rPr lang="fr-FR" smtClean="0"/>
              <a:t>Réduction des frais de maintenance.</a:t>
            </a:r>
          </a:p>
          <a:p>
            <a:r>
              <a:rPr lang="fr-FR" smtClean="0"/>
              <a:t>Naissance d'un marché des composants.</a:t>
            </a:r>
          </a:p>
          <a:p>
            <a:pPr lvl="1"/>
            <a:r>
              <a:rPr lang="fr-FR" smtClean="0"/>
              <a:t>Pas encore l'explosion attendue mais…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Architectures de composants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fr-FR" smtClean="0"/>
              <a:t>Plus de 50 serveurs d'applications ont vu le jour depuis une dizaine d'années,</a:t>
            </a:r>
          </a:p>
          <a:p>
            <a:pPr>
              <a:lnSpc>
                <a:spcPct val="90000"/>
              </a:lnSpc>
            </a:pPr>
            <a:r>
              <a:rPr lang="fr-FR" smtClean="0"/>
              <a:t>Au début, composants propriétaires uniquement.</a:t>
            </a:r>
          </a:p>
          <a:p>
            <a:pPr lvl="1">
              <a:lnSpc>
                <a:spcPct val="90000"/>
              </a:lnSpc>
            </a:pPr>
            <a:r>
              <a:rPr lang="fr-FR" smtClean="0"/>
              <a:t>Pas de cohabitation entre composants développés pour différents serveurs d'application</a:t>
            </a:r>
          </a:p>
          <a:p>
            <a:pPr lvl="1">
              <a:lnSpc>
                <a:spcPct val="90000"/>
              </a:lnSpc>
            </a:pPr>
            <a:r>
              <a:rPr lang="fr-FR" smtClean="0"/>
              <a:t>Dépendant d'un fabriquant une fois le choix effectué.</a:t>
            </a:r>
          </a:p>
          <a:p>
            <a:pPr>
              <a:lnSpc>
                <a:spcPct val="90000"/>
              </a:lnSpc>
            </a:pPr>
            <a:r>
              <a:rPr lang="fr-FR" smtClean="0"/>
              <a:t>Dur à avaler pour les développeurs java qui prônent la portabilité et l'ouverture 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Architectures de composants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Nécessité de standardiser la notion de composants</a:t>
            </a:r>
          </a:p>
          <a:p>
            <a:pPr lvl="1"/>
            <a:r>
              <a:rPr lang="fr-FR" smtClean="0"/>
              <a:t>Ensemble de définitions d'interfaces entre le serveur d'application et les composants</a:t>
            </a:r>
          </a:p>
          <a:p>
            <a:pPr lvl="1"/>
            <a:r>
              <a:rPr lang="fr-FR" smtClean="0"/>
              <a:t>Ainsi n'importe quel composant peut tourner ou être recompilé sur n'importe quel serveur</a:t>
            </a:r>
          </a:p>
          <a:p>
            <a:r>
              <a:rPr lang="fr-FR" smtClean="0"/>
              <a:t>Un tel standard s'appelle </a:t>
            </a:r>
            <a:r>
              <a:rPr lang="fr-FR" i="1" smtClean="0"/>
              <a:t>une architecture de composants</a:t>
            </a:r>
          </a:p>
          <a:p>
            <a:pPr lvl="1"/>
            <a:r>
              <a:rPr lang="fr-FR" smtClean="0"/>
              <a:t>Penser aux CDs audio, à la télé, au VHS, etc…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Architectures de composants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smtClean="0"/>
          </a:p>
        </p:txBody>
      </p:sp>
      <p:sp>
        <p:nvSpPr>
          <p:cNvPr id="20484" name="Rectangle 5"/>
          <p:cNvSpPr>
            <a:spLocks noChangeArrowheads="1"/>
          </p:cNvSpPr>
          <p:nvPr/>
        </p:nvSpPr>
        <p:spPr bwMode="auto">
          <a:xfrm>
            <a:off x="1600200" y="19002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FR"/>
          </a:p>
        </p:txBody>
      </p:sp>
      <p:pic>
        <p:nvPicPr>
          <p:cNvPr id="20485" name="Picture 4" descr="agreem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52736"/>
            <a:ext cx="8991600" cy="462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785918" y="3967467"/>
            <a:ext cx="2048959" cy="461665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fr-FR" sz="2400" b="1" smtClean="0"/>
              <a:t>Composants</a:t>
            </a:r>
            <a:endParaRPr lang="fr-FR" sz="2400" b="1"/>
          </a:p>
        </p:txBody>
      </p:sp>
      <p:sp>
        <p:nvSpPr>
          <p:cNvPr id="7" name="ZoneTexte 6"/>
          <p:cNvSpPr txBox="1"/>
          <p:nvPr/>
        </p:nvSpPr>
        <p:spPr>
          <a:xfrm>
            <a:off x="4357686" y="2214554"/>
            <a:ext cx="3414717" cy="461665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fr-FR" sz="2400" b="1" smtClean="0"/>
              <a:t>Serveur d’application</a:t>
            </a:r>
            <a:endParaRPr lang="fr-FR" sz="2400" b="1"/>
          </a:p>
        </p:txBody>
      </p:sp>
      <p:sp>
        <p:nvSpPr>
          <p:cNvPr id="8" name="ZoneTexte 7"/>
          <p:cNvSpPr txBox="1"/>
          <p:nvPr/>
        </p:nvSpPr>
        <p:spPr>
          <a:xfrm>
            <a:off x="4572000" y="3296853"/>
            <a:ext cx="2071702" cy="1846659"/>
          </a:xfrm>
          <a:prstGeom prst="rect">
            <a:avLst/>
          </a:prstGeom>
          <a:solidFill>
            <a:schemeClr val="accent2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2400" smtClean="0"/>
              <a:t>Interfaces standards spécifiées par l’architecture de composants</a:t>
            </a:r>
            <a:endParaRPr lang="fr-FR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Enterprise JavaBeans (EJB)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96752"/>
            <a:ext cx="8001000" cy="5184576"/>
          </a:xfrm>
        </p:spPr>
        <p:txBody>
          <a:bodyPr/>
          <a:lstStyle/>
          <a:p>
            <a:pPr marL="533400" indent="-533400"/>
            <a:r>
              <a:rPr lang="fr-FR" dirty="0" smtClean="0"/>
              <a:t>Le standard EJB est une architecture de composants pour des composants serveur écrits en java.</a:t>
            </a:r>
          </a:p>
          <a:p>
            <a:pPr marL="914400" lvl="1" indent="-457200">
              <a:buFont typeface="Wingdings" pitchFamily="2" charset="2"/>
              <a:buAutoNum type="arabicPeriod"/>
            </a:pPr>
            <a:r>
              <a:rPr lang="fr-FR" dirty="0" smtClean="0"/>
              <a:t>Adopté par l'industrie</a:t>
            </a:r>
          </a:p>
          <a:p>
            <a:pPr marL="914400" lvl="1" indent="-457200">
              <a:buFont typeface="Wingdings" pitchFamily="2" charset="2"/>
              <a:buAutoNum type="arabicPeriod"/>
            </a:pPr>
            <a:r>
              <a:rPr lang="en-US" dirty="0" err="1"/>
              <a:t>Permet</a:t>
            </a:r>
            <a:r>
              <a:rPr lang="en-US" dirty="0"/>
              <a:t> </a:t>
            </a:r>
            <a:r>
              <a:rPr lang="en-US" dirty="0" err="1"/>
              <a:t>d'implémenter</a:t>
            </a:r>
            <a:r>
              <a:rPr lang="en-US" dirty="0"/>
              <a:t> des "</a:t>
            </a:r>
            <a:r>
              <a:rPr lang="en-US" dirty="0" err="1"/>
              <a:t>objets</a:t>
            </a:r>
            <a:r>
              <a:rPr lang="en-US" dirty="0"/>
              <a:t> métier" </a:t>
            </a:r>
            <a:r>
              <a:rPr lang="en-US" dirty="0" err="1"/>
              <a:t>d'une</a:t>
            </a:r>
            <a:r>
              <a:rPr lang="en-US" dirty="0"/>
              <a:t> </a:t>
            </a:r>
            <a:r>
              <a:rPr lang="en-US" dirty="0" err="1"/>
              <a:t>manière</a:t>
            </a:r>
            <a:r>
              <a:rPr lang="en-US" dirty="0"/>
              <a:t> </a:t>
            </a:r>
            <a:r>
              <a:rPr lang="en-US" dirty="0" err="1"/>
              <a:t>propre</a:t>
            </a:r>
            <a:r>
              <a:rPr lang="en-US" dirty="0"/>
              <a:t> et </a:t>
            </a:r>
            <a:r>
              <a:rPr lang="en-US" dirty="0" err="1"/>
              <a:t>réutilisable</a:t>
            </a:r>
            <a:endParaRPr lang="fr-FR" i="1" dirty="0" smtClean="0"/>
          </a:p>
          <a:p>
            <a:pPr marL="914400" lvl="1" indent="-457200">
              <a:buFont typeface="Wingdings" pitchFamily="2" charset="2"/>
              <a:buAutoNum type="arabicPeriod"/>
            </a:pPr>
            <a:r>
              <a:rPr lang="fr-FR" dirty="0" smtClean="0"/>
              <a:t>Portable facilement</a:t>
            </a:r>
          </a:p>
          <a:p>
            <a:pPr marL="914400" lvl="1" indent="-457200">
              <a:buFont typeface="Wingdings" pitchFamily="2" charset="2"/>
              <a:buAutoNum type="arabicPeriod"/>
            </a:pPr>
            <a:r>
              <a:rPr lang="fr-FR" dirty="0" err="1" smtClean="0"/>
              <a:t>Rapid</a:t>
            </a:r>
            <a:r>
              <a:rPr lang="fr-FR" dirty="0" smtClean="0"/>
              <a:t> Application </a:t>
            </a:r>
            <a:r>
              <a:rPr lang="fr-FR" dirty="0" err="1" smtClean="0"/>
              <a:t>Development</a:t>
            </a:r>
            <a:r>
              <a:rPr lang="fr-FR" dirty="0" smtClean="0"/>
              <a:t> (RAD)</a:t>
            </a:r>
          </a:p>
          <a:p>
            <a:pPr marL="533400" indent="-533400"/>
            <a:r>
              <a:rPr lang="fr-FR" dirty="0" smtClean="0"/>
              <a:t>EJB signifie deux choses :</a:t>
            </a:r>
          </a:p>
          <a:p>
            <a:pPr marL="914400" lvl="1" indent="-457200">
              <a:buFont typeface="Wingdings" pitchFamily="2" charset="2"/>
              <a:buAutoNum type="arabicPeriod"/>
            </a:pPr>
            <a:r>
              <a:rPr lang="fr-FR" dirty="0" smtClean="0"/>
              <a:t>Une spécification</a:t>
            </a:r>
          </a:p>
          <a:p>
            <a:pPr marL="914400" lvl="1" indent="-457200">
              <a:buFont typeface="Wingdings" pitchFamily="2" charset="2"/>
              <a:buAutoNum type="arabicPeriod"/>
            </a:pPr>
            <a:r>
              <a:rPr lang="fr-FR" dirty="0" smtClean="0"/>
              <a:t>Un ensemble d'interfaces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Pourquoi java ?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33492"/>
            <a:ext cx="8001000" cy="5510218"/>
          </a:xfrm>
        </p:spPr>
        <p:txBody>
          <a:bodyPr/>
          <a:lstStyle/>
          <a:p>
            <a:r>
              <a:rPr lang="fr-FR" dirty="0" smtClean="0"/>
              <a:t>EJB = uniquement en java</a:t>
            </a:r>
          </a:p>
          <a:p>
            <a:pPr lvl="1"/>
            <a:r>
              <a:rPr lang="fr-FR" smtClean="0"/>
              <a:t>Portable </a:t>
            </a:r>
          </a:p>
          <a:p>
            <a:pPr lvl="1"/>
            <a:r>
              <a:rPr lang="fr-FR" smtClean="0"/>
              <a:t>Robuste </a:t>
            </a:r>
            <a:r>
              <a:rPr lang="fr-FR" dirty="0" smtClean="0"/>
              <a:t>et sûr </a:t>
            </a:r>
            <a:r>
              <a:rPr lang="fr-FR" smtClean="0"/>
              <a:t>: </a:t>
            </a:r>
          </a:p>
          <a:p>
            <a:pPr lvl="2"/>
            <a:r>
              <a:rPr lang="fr-FR" smtClean="0"/>
              <a:t>mécanismes java</a:t>
            </a:r>
          </a:p>
          <a:p>
            <a:pPr lvl="2"/>
            <a:r>
              <a:rPr lang="fr-FR" smtClean="0"/>
              <a:t>riches API</a:t>
            </a:r>
          </a:p>
          <a:p>
            <a:pPr lvl="2"/>
            <a:r>
              <a:rPr lang="fr-FR" smtClean="0"/>
              <a:t>spécificité du langage</a:t>
            </a:r>
          </a:p>
          <a:p>
            <a:pPr lvl="3"/>
            <a:r>
              <a:rPr lang="fr-FR" smtClean="0"/>
              <a:t>reflexivité</a:t>
            </a:r>
            <a:r>
              <a:rPr lang="fr-FR" dirty="0" smtClean="0"/>
              <a:t>, introspection, </a:t>
            </a:r>
            <a:r>
              <a:rPr lang="fr-FR" smtClean="0"/>
              <a:t>chargement dynamique</a:t>
            </a:r>
            <a:endParaRPr lang="fr-FR" dirty="0" smtClean="0"/>
          </a:p>
          <a:p>
            <a:r>
              <a:rPr lang="fr-FR" dirty="0" smtClean="0"/>
              <a:t>Autre possibilités</a:t>
            </a:r>
          </a:p>
          <a:p>
            <a:pPr lvl="1"/>
            <a:r>
              <a:rPr lang="fr-FR" dirty="0" smtClean="0"/>
              <a:t>Composants Microsoft .NET</a:t>
            </a:r>
          </a:p>
          <a:p>
            <a:pPr lvl="1"/>
            <a:r>
              <a:rPr lang="fr-FR" dirty="0" smtClean="0"/>
              <a:t>Ruby on rails, Python turbo </a:t>
            </a:r>
            <a:r>
              <a:rPr lang="fr-FR" dirty="0" err="1" smtClean="0"/>
              <a:t>gears</a:t>
            </a:r>
            <a:r>
              <a:rPr lang="fr-FR" dirty="0" smtClean="0"/>
              <a:t>, </a:t>
            </a:r>
          </a:p>
          <a:p>
            <a:pPr lvl="1"/>
            <a:r>
              <a:rPr lang="fr-FR" dirty="0" err="1"/>
              <a:t>F</a:t>
            </a:r>
            <a:r>
              <a:rPr lang="fr-FR" dirty="0" err="1" smtClean="0"/>
              <a:t>rameworks</a:t>
            </a:r>
            <a:r>
              <a:rPr lang="fr-FR" dirty="0" smtClean="0"/>
              <a:t> java plus légers comme </a:t>
            </a:r>
            <a:r>
              <a:rPr lang="fr-FR" dirty="0" err="1" smtClean="0"/>
              <a:t>WebWork</a:t>
            </a:r>
            <a:endParaRPr lang="fr-FR" dirty="0" smtClean="0"/>
          </a:p>
          <a:p>
            <a:pPr lvl="1"/>
            <a:r>
              <a:rPr lang="fr-FR" dirty="0" err="1" smtClean="0"/>
              <a:t>Spring</a:t>
            </a:r>
            <a:r>
              <a:rPr lang="fr-FR" dirty="0" smtClean="0"/>
              <a:t> (en Java)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EJB pour développer des composants business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2400" dirty="0" smtClean="0"/>
              <a:t>Implémenter de la logique métier : calcul des taxes sur un ensemble d'achats, envoyer un mail de confirmation après une commande, etc…</a:t>
            </a:r>
          </a:p>
          <a:p>
            <a:r>
              <a:rPr lang="fr-FR" sz="2400" dirty="0" err="1" smtClean="0"/>
              <a:t>Accèder</a:t>
            </a:r>
            <a:r>
              <a:rPr lang="fr-FR" sz="2400" dirty="0" smtClean="0"/>
              <a:t> à un SGBD</a:t>
            </a:r>
          </a:p>
          <a:p>
            <a:r>
              <a:rPr lang="fr-FR" sz="2400" dirty="0" err="1" smtClean="0"/>
              <a:t>Accèder</a:t>
            </a:r>
            <a:r>
              <a:rPr lang="fr-FR" sz="2400" dirty="0" smtClean="0"/>
              <a:t> à un autre système d'information (CICS, COBOL, SAP R/3, etc…)</a:t>
            </a:r>
          </a:p>
          <a:p>
            <a:r>
              <a:rPr lang="fr-FR" sz="2400" dirty="0" smtClean="0"/>
              <a:t>Applications web : intégration avec JSF/Servlets</a:t>
            </a:r>
          </a:p>
          <a:p>
            <a:r>
              <a:rPr lang="fr-FR" sz="2400" dirty="0" smtClean="0"/>
              <a:t>Web services basés sur XML (SOAP, UDDI, etc…)</a:t>
            </a:r>
          </a:p>
          <a:p>
            <a:pPr lvl="1"/>
            <a:r>
              <a:rPr lang="fr-FR" sz="2000" dirty="0" smtClean="0"/>
              <a:t>Exemple : DELL attaque le serveur d'INTEL directement à travers un protocole XML pour réserver des pièces.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>
          <a:xfrm>
            <a:off x="179512" y="-30778"/>
            <a:ext cx="8229600" cy="1007086"/>
          </a:xfrm>
        </p:spPr>
        <p:txBody>
          <a:bodyPr lIns="82945" tIns="41473" rIns="82945" bIns="41473">
            <a:spAutoFit/>
          </a:bodyPr>
          <a:lstStyle/>
          <a:p>
            <a:pPr lvl="0"/>
            <a:r>
              <a:rPr lang="fr-FR" dirty="0"/>
              <a:t>Entreprise JavaBeans (</a:t>
            </a:r>
            <a:r>
              <a:rPr lang="en-US" dirty="0"/>
              <a:t>EJB)</a:t>
            </a:r>
            <a:br>
              <a:rPr lang="en-US" dirty="0"/>
            </a:br>
            <a:r>
              <a:rPr lang="en-US" sz="2800" dirty="0"/>
              <a:t>… </a:t>
            </a:r>
            <a:r>
              <a:rPr lang="en-US" sz="2800" dirty="0" err="1"/>
              <a:t>Composants</a:t>
            </a:r>
            <a:r>
              <a:rPr lang="en-US" sz="2800" dirty="0"/>
              <a:t> d’un </a:t>
            </a:r>
            <a:r>
              <a:rPr lang="en-US" sz="2800" dirty="0" err="1"/>
              <a:t>serveur</a:t>
            </a:r>
            <a:r>
              <a:rPr lang="en-US" sz="2800" dirty="0"/>
              <a:t> </a:t>
            </a:r>
            <a:r>
              <a:rPr lang="en-US" sz="2800" dirty="0" err="1"/>
              <a:t>d’application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432048" y="1412776"/>
            <a:ext cx="8532440" cy="4896544"/>
          </a:xfrm>
        </p:spPr>
        <p:txBody>
          <a:bodyPr>
            <a:normAutofit/>
          </a:bodyPr>
          <a:lstStyle/>
          <a:p>
            <a:r>
              <a:rPr lang="fr-FR" sz="2400" dirty="0" smtClean="0"/>
              <a:t>Un serveur d'application Java EE </a:t>
            </a:r>
          </a:p>
          <a:p>
            <a:pPr>
              <a:buNone/>
            </a:pPr>
            <a:r>
              <a:rPr lang="fr-FR" sz="2400" dirty="0" smtClean="0"/>
              <a:t>		= répond aux spécifications Java EE d’Oracle</a:t>
            </a:r>
          </a:p>
          <a:p>
            <a:r>
              <a:rPr lang="fr-FR" sz="2400" dirty="0" smtClean="0"/>
              <a:t>Le serveur d'application va fournir les services systèmes génériques :</a:t>
            </a:r>
          </a:p>
          <a:p>
            <a:pPr lvl="1"/>
            <a:r>
              <a:rPr lang="fr-FR" dirty="0" smtClean="0"/>
              <a:t>La sécurité</a:t>
            </a:r>
          </a:p>
          <a:p>
            <a:pPr lvl="1"/>
            <a:r>
              <a:rPr lang="fr-FR" dirty="0" smtClean="0"/>
              <a:t>La reprise sur panne</a:t>
            </a:r>
          </a:p>
          <a:p>
            <a:pPr lvl="1"/>
            <a:r>
              <a:rPr lang="fr-FR" dirty="0" smtClean="0"/>
              <a:t>Les services transactionnel entre composants</a:t>
            </a:r>
          </a:p>
          <a:p>
            <a:pPr lvl="1"/>
            <a:r>
              <a:rPr lang="fr-FR" dirty="0" smtClean="0"/>
              <a:t>La gestion des utilisateurs</a:t>
            </a:r>
          </a:p>
          <a:p>
            <a:pPr lvl="1"/>
            <a:r>
              <a:rPr lang="fr-FR" dirty="0" smtClean="0"/>
              <a:t>L'accès aux sources de données</a:t>
            </a:r>
          </a:p>
          <a:p>
            <a:pPr lvl="1"/>
            <a:r>
              <a:rPr lang="fr-FR" dirty="0" smtClean="0"/>
              <a:t>etc.</a:t>
            </a:r>
          </a:p>
          <a:p>
            <a:pPr lvl="1"/>
            <a:endParaRPr lang="fr-FR" sz="2000" dirty="0" smtClean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294967295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EA7C8D44-3667-46F6-9772-CC52308E2A7F}" type="slidenum">
              <a:rPr kumimoji="0" lang="en-US" smtClean="0"/>
              <a:pPr/>
              <a:t>19</a:t>
            </a:fld>
            <a:endParaRPr kumimoji="0" lang="en-US" dirty="0"/>
          </a:p>
        </p:txBody>
      </p:sp>
    </p:spTree>
    <p:extLst>
      <p:ext uri="{BB962C8B-B14F-4D97-AF65-F5344CB8AC3E}">
        <p14:creationId xmlns="" xmlns:p14="http://schemas.microsoft.com/office/powerpoint/2010/main" val="134747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L’architecture Java EE</a:t>
            </a:r>
            <a:endParaRPr lang="en-US" sz="2000" dirty="0" smtClean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467544" y="1052736"/>
            <a:ext cx="8856984" cy="5184576"/>
          </a:xfrm>
        </p:spPr>
        <p:txBody>
          <a:bodyPr>
            <a:normAutofit/>
          </a:bodyPr>
          <a:lstStyle/>
          <a:p>
            <a:pPr marL="0" lvl="0" indent="0">
              <a:buSzPts val="2399"/>
            </a:pPr>
            <a:r>
              <a:rPr lang="fr-FR" sz="2400" dirty="0" smtClean="0"/>
              <a:t>Sorte d'architecture à 3 niveaux</a:t>
            </a:r>
          </a:p>
          <a:p>
            <a:pPr marL="0" lvl="0" indent="0">
              <a:buSzPts val="2399"/>
            </a:pPr>
            <a:r>
              <a:rPr lang="fr-FR" sz="2400" dirty="0" smtClean="0"/>
              <a:t>où la couche présentation est divisée en 2 :</a:t>
            </a:r>
          </a:p>
          <a:p>
            <a:pPr marL="292608" lvl="1" indent="0">
              <a:buSzPts val="2399"/>
            </a:pPr>
            <a:r>
              <a:rPr lang="fr-FR" dirty="0" smtClean="0"/>
              <a:t>Le client léger : 	</a:t>
            </a:r>
          </a:p>
          <a:p>
            <a:pPr marL="557784" lvl="2" indent="0">
              <a:buSzPts val="2399"/>
            </a:pPr>
            <a:r>
              <a:rPr lang="fr-FR" sz="2000" dirty="0" smtClean="0"/>
              <a:t>un navigateur Web</a:t>
            </a:r>
          </a:p>
          <a:p>
            <a:pPr marL="292608" lvl="1" indent="0">
              <a:buSzPts val="2399"/>
            </a:pPr>
            <a:r>
              <a:rPr lang="fr-FR" dirty="0" smtClean="0"/>
              <a:t>Un serveur Web</a:t>
            </a:r>
          </a:p>
          <a:p>
            <a:pPr marL="557784" lvl="2" indent="0">
              <a:buSzPts val="2399"/>
            </a:pPr>
            <a:r>
              <a:rPr lang="fr-FR" sz="2000" dirty="0" smtClean="0"/>
              <a:t>avec JSF, servlets.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479058" y="3717032"/>
            <a:ext cx="2364750" cy="95410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fr-FR" sz="1400" b="1" dirty="0" smtClean="0"/>
              <a:t>Couche de présentation</a:t>
            </a:r>
          </a:p>
          <a:p>
            <a:r>
              <a:rPr lang="fr-FR" sz="1400" dirty="0" smtClean="0"/>
              <a:t>Application </a:t>
            </a:r>
            <a:r>
              <a:rPr lang="fr-FR" sz="1400" dirty="0" err="1" smtClean="0"/>
              <a:t>standalone</a:t>
            </a:r>
            <a:endParaRPr lang="fr-FR" sz="1400" dirty="0" smtClean="0"/>
          </a:p>
          <a:p>
            <a:r>
              <a:rPr lang="fr-FR" sz="1400" dirty="0" smtClean="0"/>
              <a:t>Application web</a:t>
            </a:r>
          </a:p>
          <a:p>
            <a:r>
              <a:rPr lang="fr-FR" sz="1400" dirty="0" smtClean="0"/>
              <a:t>Applets</a:t>
            </a:r>
            <a:endParaRPr lang="fr-FR" sz="1400" dirty="0"/>
          </a:p>
        </p:txBody>
      </p:sp>
      <p:sp>
        <p:nvSpPr>
          <p:cNvPr id="6" name="ZoneTexte 5"/>
          <p:cNvSpPr txBox="1"/>
          <p:nvPr/>
        </p:nvSpPr>
        <p:spPr>
          <a:xfrm>
            <a:off x="553509" y="5085184"/>
            <a:ext cx="2794355" cy="7386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fr-FR" sz="1400" b="1" dirty="0" smtClean="0"/>
              <a:t>Couche métier ; middleware</a:t>
            </a:r>
          </a:p>
          <a:p>
            <a:r>
              <a:rPr lang="fr-FR" sz="1400" dirty="0" smtClean="0"/>
              <a:t>-&gt; Traitements </a:t>
            </a:r>
          </a:p>
          <a:p>
            <a:r>
              <a:rPr lang="fr-FR" sz="1400" dirty="0" smtClean="0"/>
              <a:t>(par des </a:t>
            </a:r>
            <a:r>
              <a:rPr lang="fr-FR" sz="1400" dirty="0" smtClean="0">
                <a:solidFill>
                  <a:srgbClr val="C00000"/>
                </a:solidFill>
              </a:rPr>
              <a:t>EJB</a:t>
            </a:r>
            <a:r>
              <a:rPr lang="fr-FR" sz="1400" dirty="0" smtClean="0"/>
              <a:t>, ou des JavaBeans)</a:t>
            </a:r>
            <a:endParaRPr lang="fr-FR" sz="1400" dirty="0"/>
          </a:p>
        </p:txBody>
      </p:sp>
      <p:sp>
        <p:nvSpPr>
          <p:cNvPr id="8" name="ZoneTexte 7"/>
          <p:cNvSpPr txBox="1"/>
          <p:nvPr/>
        </p:nvSpPr>
        <p:spPr>
          <a:xfrm>
            <a:off x="619995" y="6074132"/>
            <a:ext cx="2295821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fr-FR" sz="1400" b="1" dirty="0" smtClean="0"/>
              <a:t>Couche de données</a:t>
            </a:r>
          </a:p>
          <a:p>
            <a:r>
              <a:rPr lang="fr-FR" sz="1400" dirty="0" smtClean="0"/>
              <a:t>SGBD ; Stocke les données</a:t>
            </a:r>
            <a:endParaRPr lang="fr-FR" sz="1400" dirty="0"/>
          </a:p>
        </p:txBody>
      </p:sp>
      <p:cxnSp>
        <p:nvCxnSpPr>
          <p:cNvPr id="10" name="Connecteur droit avec flèche 9"/>
          <p:cNvCxnSpPr>
            <a:stCxn id="5" idx="3"/>
            <a:endCxn id="22" idx="1"/>
          </p:cNvCxnSpPr>
          <p:nvPr/>
        </p:nvCxnSpPr>
        <p:spPr>
          <a:xfrm flipV="1">
            <a:off x="2843808" y="3429000"/>
            <a:ext cx="1656184" cy="7650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>
            <a:stCxn id="6" idx="3"/>
            <a:endCxn id="24" idx="1"/>
          </p:cNvCxnSpPr>
          <p:nvPr/>
        </p:nvCxnSpPr>
        <p:spPr>
          <a:xfrm flipV="1">
            <a:off x="3347864" y="5229200"/>
            <a:ext cx="1152128" cy="2253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>
            <a:stCxn id="8" idx="3"/>
            <a:endCxn id="26" idx="1"/>
          </p:cNvCxnSpPr>
          <p:nvPr/>
        </p:nvCxnSpPr>
        <p:spPr>
          <a:xfrm flipV="1">
            <a:off x="2915816" y="6129300"/>
            <a:ext cx="1584176" cy="2064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/>
          <p:nvPr/>
        </p:nvSpPr>
        <p:spPr>
          <a:xfrm>
            <a:off x="5062166" y="6619651"/>
            <a:ext cx="4982442" cy="238349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lvl="0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i="1" dirty="0" smtClean="0">
                <a:solidFill>
                  <a:srgbClr val="000000"/>
                </a:solidFill>
                <a:latin typeface="Arial" pitchFamily="18"/>
                <a:ea typeface="Arial Unicode MS" pitchFamily="2"/>
                <a:cs typeface="Tahoma" pitchFamily="2"/>
              </a:rPr>
              <a:t>Source: http://download.oracle.com/javaee/6/tutorial/doc/bnaay.html</a:t>
            </a:r>
            <a:endParaRPr lang="fr-FR" sz="1000" b="0" i="1" u="none" strike="noStrike" kern="1200" cap="none" spc="0" baseline="0" dirty="0">
              <a:solidFill>
                <a:srgbClr val="000000"/>
              </a:solidFill>
              <a:uFillTx/>
              <a:latin typeface="Arial" pitchFamily="18"/>
              <a:ea typeface="Arial Unicode MS" pitchFamily="2"/>
              <a:cs typeface="Tahoma" pitchFamily="2"/>
            </a:endParaRPr>
          </a:p>
        </p:txBody>
      </p:sp>
      <p:pic>
        <p:nvPicPr>
          <p:cNvPr id="28673" name="Picture 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716016" y="2060848"/>
            <a:ext cx="4162425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Accolade ouvrante 21"/>
          <p:cNvSpPr/>
          <p:nvPr/>
        </p:nvSpPr>
        <p:spPr>
          <a:xfrm>
            <a:off x="4499992" y="2132856"/>
            <a:ext cx="144016" cy="259228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Accolade ouvrante 23"/>
          <p:cNvSpPr/>
          <p:nvPr/>
        </p:nvSpPr>
        <p:spPr>
          <a:xfrm>
            <a:off x="4499992" y="4725144"/>
            <a:ext cx="144016" cy="100811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Accolade ouvrante 25"/>
          <p:cNvSpPr/>
          <p:nvPr/>
        </p:nvSpPr>
        <p:spPr>
          <a:xfrm>
            <a:off x="4499992" y="5733256"/>
            <a:ext cx="144016" cy="79208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Espace réservé du numéro de diapositive 27"/>
          <p:cNvSpPr>
            <a:spLocks noGrp="1"/>
          </p:cNvSpPr>
          <p:nvPr>
            <p:ph type="sldNum" sz="quarter" idx="4294967295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EA7C8D44-3667-46F6-9772-CC52308E2A7F}" type="slidenum">
              <a:rPr kumimoji="0" lang="en-US" smtClean="0"/>
              <a:pPr/>
              <a:t>20</a:t>
            </a:fld>
            <a:endParaRPr kumimoji="0" lang="en-US" dirty="0"/>
          </a:p>
        </p:txBody>
      </p:sp>
    </p:spTree>
    <p:extLst>
      <p:ext uri="{BB962C8B-B14F-4D97-AF65-F5344CB8AC3E}">
        <p14:creationId xmlns="" xmlns:p14="http://schemas.microsoft.com/office/powerpoint/2010/main" val="21624268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L’architecture Java EE</a:t>
            </a:r>
            <a:endParaRPr lang="en-US" sz="2000" dirty="0" smtClean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467544" y="1052736"/>
            <a:ext cx="8496944" cy="5184576"/>
          </a:xfrm>
        </p:spPr>
        <p:txBody>
          <a:bodyPr>
            <a:normAutofit/>
          </a:bodyPr>
          <a:lstStyle/>
          <a:p>
            <a:pPr marL="0" lvl="0" indent="0">
              <a:buSzPts val="2399"/>
            </a:pPr>
            <a:r>
              <a:rPr lang="fr-FR" sz="2400" dirty="0" smtClean="0"/>
              <a:t>Sorte d'architecture à 3 niveaux</a:t>
            </a:r>
          </a:p>
          <a:p>
            <a:pPr marL="0" lvl="0" indent="0">
              <a:buSzPts val="2399"/>
            </a:pPr>
            <a:r>
              <a:rPr lang="fr-FR" sz="2400" dirty="0" smtClean="0"/>
              <a:t>où la couche présentation est divisée en 2 :</a:t>
            </a:r>
          </a:p>
          <a:p>
            <a:pPr marL="292608" lvl="1" indent="0">
              <a:buSzPts val="2399"/>
            </a:pPr>
            <a:r>
              <a:rPr lang="fr-FR" dirty="0" smtClean="0"/>
              <a:t>Le client léger : 	</a:t>
            </a:r>
          </a:p>
          <a:p>
            <a:pPr marL="557784" lvl="2" indent="0">
              <a:buSzPts val="2399"/>
            </a:pPr>
            <a:r>
              <a:rPr lang="fr-FR" sz="2000" dirty="0" smtClean="0"/>
              <a:t>un navigateur Web</a:t>
            </a:r>
          </a:p>
          <a:p>
            <a:pPr marL="292608" lvl="1" indent="0">
              <a:buSzPts val="2399"/>
            </a:pPr>
            <a:r>
              <a:rPr lang="fr-FR" dirty="0" smtClean="0"/>
              <a:t>Un serveur Web</a:t>
            </a:r>
          </a:p>
          <a:p>
            <a:pPr marL="557784" lvl="2" indent="0">
              <a:buSzPts val="2399"/>
            </a:pPr>
            <a:r>
              <a:rPr lang="fr-FR" sz="2000" dirty="0" smtClean="0"/>
              <a:t>avec JSF, servlets.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5062166" y="6619651"/>
            <a:ext cx="4982442" cy="238349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lvl="0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i="1" dirty="0" smtClean="0">
                <a:solidFill>
                  <a:srgbClr val="000000"/>
                </a:solidFill>
                <a:latin typeface="Arial" pitchFamily="18"/>
                <a:ea typeface="Arial Unicode MS" pitchFamily="2"/>
                <a:cs typeface="Tahoma" pitchFamily="2"/>
              </a:rPr>
              <a:t>Source: http://download.oracle.com/javaee/6/tutorial/doc/bnaay.html</a:t>
            </a:r>
            <a:endParaRPr lang="fr-FR" sz="1000" b="0" i="1" u="none" strike="noStrike" kern="1200" cap="none" spc="0" baseline="0" dirty="0">
              <a:solidFill>
                <a:srgbClr val="000000"/>
              </a:solidFill>
              <a:uFillTx/>
              <a:latin typeface="Arial" pitchFamily="18"/>
              <a:ea typeface="Arial Unicode MS" pitchFamily="2"/>
              <a:cs typeface="Tahoma" pitchFamily="2"/>
            </a:endParaRPr>
          </a:p>
        </p:txBody>
      </p:sp>
      <p:pic>
        <p:nvPicPr>
          <p:cNvPr id="28673" name="Picture 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716016" y="2060848"/>
            <a:ext cx="4162425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Accolade ouvrante 21"/>
          <p:cNvSpPr/>
          <p:nvPr/>
        </p:nvSpPr>
        <p:spPr>
          <a:xfrm>
            <a:off x="4499992" y="2132856"/>
            <a:ext cx="144016" cy="259228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Accolade ouvrante 23"/>
          <p:cNvSpPr/>
          <p:nvPr/>
        </p:nvSpPr>
        <p:spPr>
          <a:xfrm>
            <a:off x="4499992" y="4725144"/>
            <a:ext cx="144016" cy="100811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Accolade ouvrante 25"/>
          <p:cNvSpPr/>
          <p:nvPr/>
        </p:nvSpPr>
        <p:spPr>
          <a:xfrm>
            <a:off x="4499992" y="5733256"/>
            <a:ext cx="144016" cy="79208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Espace réservé du numéro de diapositive 27"/>
          <p:cNvSpPr>
            <a:spLocks noGrp="1"/>
          </p:cNvSpPr>
          <p:nvPr>
            <p:ph type="sldNum" sz="quarter" idx="4294967295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EA7C8D44-3667-46F6-9772-CC52308E2A7F}" type="slidenum">
              <a:rPr kumimoji="0" lang="en-US" smtClean="0"/>
              <a:pPr/>
              <a:t>21</a:t>
            </a:fld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395536" y="4797152"/>
            <a:ext cx="4320480" cy="830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fr-FR" dirty="0" smtClean="0"/>
              <a:t>Les EJB ne fournissent pas de GUI !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400" dirty="0" smtClean="0"/>
              <a:t>GUI = Graphic user interface</a:t>
            </a:r>
          </a:p>
          <a:p>
            <a:r>
              <a:rPr lang="en-US" sz="1400" dirty="0" smtClean="0"/>
              <a:t>GUI : </a:t>
            </a:r>
            <a:r>
              <a:rPr lang="en-US" sz="1400" dirty="0" err="1" smtClean="0"/>
              <a:t>rôle</a:t>
            </a:r>
            <a:r>
              <a:rPr lang="en-US" sz="1400" dirty="0" smtClean="0"/>
              <a:t> de la </a:t>
            </a:r>
            <a:r>
              <a:rPr lang="en-US" sz="1400" b="1" dirty="0" err="1" smtClean="0"/>
              <a:t>couche</a:t>
            </a:r>
            <a:r>
              <a:rPr lang="en-US" sz="1400" b="1" dirty="0" smtClean="0"/>
              <a:t> de </a:t>
            </a:r>
            <a:r>
              <a:rPr lang="en-US" sz="1400" b="1" dirty="0" err="1" smtClean="0"/>
              <a:t>présentation</a:t>
            </a:r>
            <a:r>
              <a:rPr lang="en-US" sz="1400" dirty="0" smtClean="0"/>
              <a:t>.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8893951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>
          <a:xfrm>
            <a:off x="179512" y="260648"/>
            <a:ext cx="8229600" cy="576199"/>
          </a:xfrm>
        </p:spPr>
        <p:txBody>
          <a:bodyPr lIns="82945" tIns="41473" rIns="82945" bIns="41473">
            <a:spAutoFit/>
          </a:bodyPr>
          <a:lstStyle/>
          <a:p>
            <a:pPr lvl="0"/>
            <a:r>
              <a:rPr lang="fr-FR" dirty="0" smtClean="0"/>
              <a:t>Les </a:t>
            </a:r>
            <a:r>
              <a:rPr lang="fr-FR" dirty="0"/>
              <a:t>conteneurs </a:t>
            </a:r>
            <a:r>
              <a:rPr lang="fr-FR" dirty="0" smtClean="0"/>
              <a:t>d’EJB et Web</a:t>
            </a:r>
            <a:endParaRPr lang="fr-FR" dirty="0"/>
          </a:p>
        </p:txBody>
      </p:sp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>
          <a:xfrm>
            <a:off x="504056" y="1124744"/>
            <a:ext cx="8532440" cy="4896544"/>
          </a:xfrm>
        </p:spPr>
        <p:txBody>
          <a:bodyPr>
            <a:normAutofit/>
          </a:bodyPr>
          <a:lstStyle/>
          <a:p>
            <a:r>
              <a:rPr lang="fr-FR" sz="2400" dirty="0" smtClean="0"/>
              <a:t>Les serveurs d’application contiennent des conteneurs</a:t>
            </a:r>
          </a:p>
          <a:p>
            <a:r>
              <a:rPr lang="fr-FR" sz="2400" dirty="0" smtClean="0"/>
              <a:t>Un conteneur est l'environnement d'exécution des composants</a:t>
            </a:r>
          </a:p>
          <a:p>
            <a:r>
              <a:rPr lang="fr-FR" sz="2400" dirty="0" smtClean="0"/>
              <a:t>Il gère l'interface entre les composants Java EE et les fonctionnalités bas-niveau</a:t>
            </a:r>
          </a:p>
          <a:p>
            <a:pPr lvl="1"/>
            <a:r>
              <a:rPr lang="fr-FR" sz="2000" dirty="0" err="1" smtClean="0"/>
              <a:t>multi-threading</a:t>
            </a:r>
            <a:r>
              <a:rPr lang="fr-FR" sz="2000" dirty="0" smtClean="0"/>
              <a:t>, </a:t>
            </a:r>
          </a:p>
          <a:p>
            <a:pPr lvl="1"/>
            <a:r>
              <a:rPr lang="fr-FR" sz="2000" dirty="0" smtClean="0"/>
              <a:t>le cache mémoire, </a:t>
            </a:r>
          </a:p>
          <a:p>
            <a:pPr lvl="1"/>
            <a:r>
              <a:rPr lang="fr-FR" sz="2000" dirty="0" smtClean="0"/>
              <a:t>la sécurité, </a:t>
            </a:r>
          </a:p>
          <a:p>
            <a:pPr lvl="1"/>
            <a:r>
              <a:rPr lang="fr-FR" sz="2000" dirty="0" smtClean="0"/>
              <a:t>l'accès aux données </a:t>
            </a:r>
          </a:p>
          <a:p>
            <a:pPr lvl="1"/>
            <a:r>
              <a:rPr lang="fr-FR" sz="2000" dirty="0" smtClean="0"/>
              <a:t>etc.</a:t>
            </a:r>
          </a:p>
          <a:p>
            <a:endParaRPr lang="fr-FR" sz="2000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4294967295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EA7C8D44-3667-46F6-9772-CC52308E2A7F}" type="slidenum">
              <a:rPr kumimoji="0" lang="en-US" smtClean="0"/>
              <a:pPr/>
              <a:t>22</a:t>
            </a:fld>
            <a:endParaRPr kumimoji="0" lang="en-US" dirty="0"/>
          </a:p>
        </p:txBody>
      </p:sp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641531" y="3068960"/>
            <a:ext cx="3236910" cy="352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ZoneTexte 11"/>
          <p:cNvSpPr txBox="1"/>
          <p:nvPr/>
        </p:nvSpPr>
        <p:spPr>
          <a:xfrm>
            <a:off x="5494214" y="6619651"/>
            <a:ext cx="4982442" cy="238349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lvl="0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i="1" dirty="0" smtClean="0">
                <a:solidFill>
                  <a:srgbClr val="000000"/>
                </a:solidFill>
                <a:latin typeface="Arial" pitchFamily="18"/>
                <a:ea typeface="Arial Unicode MS" pitchFamily="2"/>
                <a:cs typeface="Tahoma" pitchFamily="2"/>
              </a:rPr>
              <a:t>Source: http://</a:t>
            </a:r>
            <a:r>
              <a:rPr lang="fr-FR" sz="900" i="1" dirty="0" smtClean="0">
                <a:solidFill>
                  <a:srgbClr val="000000"/>
                </a:solidFill>
                <a:latin typeface="Arial" pitchFamily="18"/>
                <a:ea typeface="Arial Unicode MS" pitchFamily="2"/>
                <a:cs typeface="Tahoma" pitchFamily="2"/>
              </a:rPr>
              <a:t>download.oracle.com/javaee/6/tutorial/doc/bnaay.html</a:t>
            </a:r>
            <a:endParaRPr lang="fr-FR" sz="1000" b="0" i="1" u="none" strike="noStrike" kern="1200" cap="none" spc="0" baseline="0" dirty="0">
              <a:solidFill>
                <a:srgbClr val="000000"/>
              </a:solidFill>
              <a:uFillTx/>
              <a:latin typeface="Arial" pitchFamily="18"/>
              <a:ea typeface="Arial Unicode MS" pitchFamily="2"/>
              <a:cs typeface="Tahoma" pitchFamily="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445468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>
          <a:xfrm>
            <a:off x="179512" y="260648"/>
            <a:ext cx="8229600" cy="576199"/>
          </a:xfrm>
        </p:spPr>
        <p:txBody>
          <a:bodyPr lIns="82945" tIns="41473" rIns="82945" bIns="41473">
            <a:spAutoFit/>
          </a:bodyPr>
          <a:lstStyle/>
          <a:p>
            <a:pPr lvl="0"/>
            <a:r>
              <a:rPr lang="fr-FR" dirty="0" smtClean="0"/>
              <a:t>Les </a:t>
            </a:r>
            <a:r>
              <a:rPr lang="fr-FR" dirty="0"/>
              <a:t>conteneurs </a:t>
            </a:r>
            <a:r>
              <a:rPr lang="fr-FR" dirty="0" smtClean="0"/>
              <a:t>d’EJB et Web</a:t>
            </a:r>
            <a:endParaRPr lang="fr-FR" dirty="0"/>
          </a:p>
        </p:txBody>
      </p:sp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>
          <a:xfrm>
            <a:off x="467544" y="1196752"/>
            <a:ext cx="8410897" cy="4896544"/>
          </a:xfrm>
        </p:spPr>
        <p:txBody>
          <a:bodyPr>
            <a:normAutofit/>
          </a:bodyPr>
          <a:lstStyle/>
          <a:p>
            <a:r>
              <a:rPr lang="fr-FR" sz="2400" dirty="0" smtClean="0"/>
              <a:t>Les différents types de conteneurs :</a:t>
            </a:r>
          </a:p>
          <a:p>
            <a:pPr lvl="1"/>
            <a:r>
              <a:rPr lang="fr-FR" sz="2000" dirty="0" smtClean="0"/>
              <a:t>Conteneur d'application cliente et d'applet :</a:t>
            </a:r>
          </a:p>
          <a:p>
            <a:pPr lvl="2"/>
            <a:r>
              <a:rPr lang="fr-FR" sz="1800" dirty="0" smtClean="0"/>
              <a:t>la machine virtuelle Java</a:t>
            </a:r>
          </a:p>
          <a:p>
            <a:pPr lvl="1"/>
            <a:r>
              <a:rPr lang="fr-FR" sz="2000" dirty="0" smtClean="0"/>
              <a:t>Conteneur Web :</a:t>
            </a:r>
          </a:p>
          <a:p>
            <a:pPr lvl="2"/>
            <a:r>
              <a:rPr lang="fr-FR" sz="1800" dirty="0" smtClean="0"/>
              <a:t>pour l'exécution des servlet, JSF, etc.</a:t>
            </a:r>
          </a:p>
          <a:p>
            <a:pPr lvl="1"/>
            <a:r>
              <a:rPr lang="fr-FR" sz="2000" dirty="0" smtClean="0"/>
              <a:t>Conteneur d'EJB :</a:t>
            </a:r>
          </a:p>
          <a:p>
            <a:pPr lvl="2"/>
            <a:r>
              <a:rPr lang="fr-FR" sz="1800" dirty="0" smtClean="0"/>
              <a:t>composants métier</a:t>
            </a:r>
            <a:endParaRPr lang="fr-FR" sz="2000" dirty="0" smtClean="0"/>
          </a:p>
          <a:p>
            <a:endParaRPr lang="fr-FR" sz="2000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4294967295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EA7C8D44-3667-46F6-9772-CC52308E2A7F}" type="slidenum">
              <a:rPr kumimoji="0" lang="en-US" smtClean="0"/>
              <a:pPr/>
              <a:t>23</a:t>
            </a:fld>
            <a:endParaRPr kumimoji="0" lang="en-US" dirty="0"/>
          </a:p>
        </p:txBody>
      </p:sp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641531" y="3068960"/>
            <a:ext cx="3236910" cy="352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ZoneTexte 11"/>
          <p:cNvSpPr txBox="1"/>
          <p:nvPr/>
        </p:nvSpPr>
        <p:spPr>
          <a:xfrm>
            <a:off x="5494214" y="6619651"/>
            <a:ext cx="4982442" cy="238349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lvl="0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i="1" dirty="0" smtClean="0">
                <a:solidFill>
                  <a:srgbClr val="000000"/>
                </a:solidFill>
                <a:latin typeface="Arial" pitchFamily="18"/>
                <a:ea typeface="Arial Unicode MS" pitchFamily="2"/>
                <a:cs typeface="Tahoma" pitchFamily="2"/>
              </a:rPr>
              <a:t>Source: http://</a:t>
            </a:r>
            <a:r>
              <a:rPr lang="fr-FR" sz="900" i="1" dirty="0" smtClean="0">
                <a:solidFill>
                  <a:srgbClr val="000000"/>
                </a:solidFill>
                <a:latin typeface="Arial" pitchFamily="18"/>
                <a:ea typeface="Arial Unicode MS" pitchFamily="2"/>
                <a:cs typeface="Tahoma" pitchFamily="2"/>
              </a:rPr>
              <a:t>download.oracle.com/javaee/6/tutorial/doc/bnaay.html</a:t>
            </a:r>
            <a:endParaRPr lang="fr-FR" sz="1000" b="0" i="1" u="none" strike="noStrike" kern="1200" cap="none" spc="0" baseline="0" dirty="0">
              <a:solidFill>
                <a:srgbClr val="000000"/>
              </a:solidFill>
              <a:uFillTx/>
              <a:latin typeface="Arial" pitchFamily="18"/>
              <a:ea typeface="Arial Unicode MS" pitchFamily="2"/>
              <a:cs typeface="Tahoma" pitchFamily="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421082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>
          <a:xfrm>
            <a:off x="179512" y="260648"/>
            <a:ext cx="8229600" cy="576199"/>
          </a:xfrm>
        </p:spPr>
        <p:txBody>
          <a:bodyPr lIns="82945" tIns="41473" rIns="82945" bIns="41473">
            <a:spAutoFit/>
          </a:bodyPr>
          <a:lstStyle/>
          <a:p>
            <a:pPr lvl="0"/>
            <a:r>
              <a:rPr lang="fr-FR" dirty="0" smtClean="0"/>
              <a:t>Les </a:t>
            </a:r>
            <a:r>
              <a:rPr lang="fr-FR" dirty="0"/>
              <a:t>conteneurs </a:t>
            </a:r>
            <a:r>
              <a:rPr lang="fr-FR" dirty="0" smtClean="0"/>
              <a:t>d’EJB</a:t>
            </a:r>
            <a:endParaRPr lang="fr-FR" dirty="0"/>
          </a:p>
        </p:txBody>
      </p:sp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>
          <a:xfrm>
            <a:off x="539552" y="1124743"/>
            <a:ext cx="5184576" cy="5614081"/>
          </a:xfrm>
        </p:spPr>
        <p:txBody>
          <a:bodyPr>
            <a:noAutofit/>
          </a:bodyPr>
          <a:lstStyle/>
          <a:p>
            <a:r>
              <a:rPr lang="fr-FR" sz="2400" dirty="0" smtClean="0"/>
              <a:t>Les communications de l’extérieur avec les d'</a:t>
            </a:r>
            <a:r>
              <a:rPr lang="fr-FR" sz="2400" dirty="0" err="1" smtClean="0"/>
              <a:t>EJBs</a:t>
            </a:r>
            <a:r>
              <a:rPr lang="fr-FR" sz="2400" dirty="0" smtClean="0"/>
              <a:t> sont interceptées par le conteneur pour fournir un certain nombre de services :</a:t>
            </a:r>
          </a:p>
          <a:p>
            <a:pPr lvl="1"/>
            <a:r>
              <a:rPr lang="fr-FR" dirty="0" smtClean="0"/>
              <a:t>cycle de vie du </a:t>
            </a:r>
            <a:r>
              <a:rPr lang="fr-FR" dirty="0" err="1" smtClean="0"/>
              <a:t>bean</a:t>
            </a:r>
            <a:endParaRPr lang="fr-FR" dirty="0" smtClean="0"/>
          </a:p>
          <a:p>
            <a:pPr lvl="1"/>
            <a:r>
              <a:rPr lang="fr-FR" dirty="0" smtClean="0"/>
              <a:t>accès au </a:t>
            </a:r>
            <a:r>
              <a:rPr lang="fr-FR" dirty="0" err="1" smtClean="0"/>
              <a:t>bean</a:t>
            </a:r>
            <a:endParaRPr lang="fr-FR" dirty="0" smtClean="0"/>
          </a:p>
          <a:p>
            <a:pPr lvl="1"/>
            <a:r>
              <a:rPr lang="fr-FR" dirty="0" smtClean="0"/>
              <a:t>sécurité d'accès</a:t>
            </a:r>
          </a:p>
          <a:p>
            <a:pPr lvl="1"/>
            <a:r>
              <a:rPr lang="fr-FR" dirty="0" smtClean="0"/>
              <a:t>accès concurrents</a:t>
            </a:r>
          </a:p>
          <a:p>
            <a:pPr lvl="1"/>
            <a:r>
              <a:rPr lang="fr-FR" smtClean="0"/>
              <a:t>Transactions</a:t>
            </a:r>
            <a:endParaRPr lang="fr-FR" smtClean="0">
              <a:solidFill>
                <a:srgbClr val="FF0000"/>
              </a:solidFill>
            </a:endParaRPr>
          </a:p>
          <a:p>
            <a:r>
              <a:rPr lang="fr-FR" sz="2400" smtClean="0"/>
              <a:t>Libère le développeur d’une grande charge de travail !</a:t>
            </a:r>
            <a:endParaRPr lang="fr-FR" sz="2400" dirty="0" smtClean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4294967295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EA7C8D44-3667-46F6-9772-CC52308E2A7F}" type="slidenum">
              <a:rPr kumimoji="0" lang="en-US" smtClean="0"/>
              <a:pPr/>
              <a:t>24</a:t>
            </a:fld>
            <a:endParaRPr kumimoji="0" lang="en-US" dirty="0"/>
          </a:p>
        </p:txBody>
      </p:sp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641531" y="3068960"/>
            <a:ext cx="3236910" cy="352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ZoneTexte 11"/>
          <p:cNvSpPr txBox="1"/>
          <p:nvPr/>
        </p:nvSpPr>
        <p:spPr>
          <a:xfrm>
            <a:off x="5494214" y="6619651"/>
            <a:ext cx="4982442" cy="238349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lvl="0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i="1" dirty="0" smtClean="0">
                <a:solidFill>
                  <a:srgbClr val="000000"/>
                </a:solidFill>
                <a:latin typeface="Arial" pitchFamily="18"/>
                <a:ea typeface="Arial Unicode MS" pitchFamily="2"/>
                <a:cs typeface="Tahoma" pitchFamily="2"/>
              </a:rPr>
              <a:t>Source: http://</a:t>
            </a:r>
            <a:r>
              <a:rPr lang="fr-FR" sz="900" i="1" dirty="0" smtClean="0">
                <a:solidFill>
                  <a:srgbClr val="000000"/>
                </a:solidFill>
                <a:latin typeface="Arial" pitchFamily="18"/>
                <a:ea typeface="Arial Unicode MS" pitchFamily="2"/>
                <a:cs typeface="Tahoma" pitchFamily="2"/>
              </a:rPr>
              <a:t>download.oracle.com/javaee/6/tutorial/doc/bnaay.html</a:t>
            </a:r>
            <a:endParaRPr lang="fr-FR" sz="1000" b="0" i="1" u="none" strike="noStrike" kern="1200" cap="none" spc="0" baseline="0" dirty="0">
              <a:solidFill>
                <a:srgbClr val="000000"/>
              </a:solidFill>
              <a:uFillTx/>
              <a:latin typeface="Arial" pitchFamily="18"/>
              <a:ea typeface="Arial Unicode MS" pitchFamily="2"/>
              <a:cs typeface="Tahoma" pitchFamily="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749606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>
          <a:xfrm>
            <a:off x="179512" y="260648"/>
            <a:ext cx="8229600" cy="576199"/>
          </a:xfrm>
        </p:spPr>
        <p:txBody>
          <a:bodyPr lIns="82945" tIns="41473" rIns="82945" bIns="41473">
            <a:spAutoFit/>
          </a:bodyPr>
          <a:lstStyle/>
          <a:p>
            <a:pPr lvl="0"/>
            <a:r>
              <a:rPr lang="fr-FR" dirty="0" smtClean="0"/>
              <a:t>Les </a:t>
            </a:r>
            <a:r>
              <a:rPr lang="fr-FR" dirty="0"/>
              <a:t>conteneurs </a:t>
            </a:r>
            <a:r>
              <a:rPr lang="fr-FR" dirty="0" smtClean="0"/>
              <a:t>d’EJB</a:t>
            </a:r>
            <a:endParaRPr lang="fr-FR" dirty="0"/>
          </a:p>
        </p:txBody>
      </p:sp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>
          <a:xfrm>
            <a:off x="539552" y="1124743"/>
            <a:ext cx="5184576" cy="5614081"/>
          </a:xfrm>
        </p:spPr>
        <p:txBody>
          <a:bodyPr>
            <a:noAutofit/>
          </a:bodyPr>
          <a:lstStyle/>
          <a:p>
            <a:r>
              <a:rPr lang="fr-FR" sz="2400" dirty="0"/>
              <a:t>Par exemple, pour les transactions, l’appel d’une méthode du </a:t>
            </a:r>
            <a:r>
              <a:rPr lang="fr-FR" sz="2400" dirty="0" err="1"/>
              <a:t>bean</a:t>
            </a:r>
            <a:r>
              <a:rPr lang="fr-FR" sz="2400" dirty="0"/>
              <a:t> est intercepté par le conteneur </a:t>
            </a:r>
            <a:r>
              <a:rPr lang="fr-FR" sz="2400" dirty="0" smtClean="0"/>
              <a:t>qui</a:t>
            </a:r>
          </a:p>
          <a:p>
            <a:pPr lvl="1"/>
            <a:r>
              <a:rPr lang="fr-FR" sz="2000" dirty="0" smtClean="0"/>
              <a:t>peut </a:t>
            </a:r>
            <a:r>
              <a:rPr lang="fr-FR" sz="2000" dirty="0"/>
              <a:t>démarrer une nouvelle </a:t>
            </a:r>
            <a:r>
              <a:rPr lang="fr-FR" sz="2000" dirty="0" smtClean="0"/>
              <a:t>transaction juste avant de donner la main au code de la méthode </a:t>
            </a:r>
          </a:p>
          <a:p>
            <a:pPr lvl="1"/>
            <a:r>
              <a:rPr lang="fr-FR" sz="2000" dirty="0"/>
              <a:t>peut lancer un commit de la </a:t>
            </a:r>
            <a:r>
              <a:rPr lang="fr-FR" sz="2000" dirty="0" smtClean="0"/>
              <a:t>transaction</a:t>
            </a:r>
            <a:r>
              <a:rPr lang="fr-FR" sz="2000" dirty="0"/>
              <a:t> </a:t>
            </a:r>
            <a:r>
              <a:rPr lang="fr-FR" sz="2000" dirty="0" smtClean="0"/>
              <a:t>à </a:t>
            </a:r>
            <a:r>
              <a:rPr lang="fr-FR" sz="2000" dirty="0"/>
              <a:t>la fin de </a:t>
            </a:r>
            <a:r>
              <a:rPr lang="fr-FR" sz="2000" dirty="0" smtClean="0"/>
              <a:t>l’exécution </a:t>
            </a:r>
            <a:r>
              <a:rPr lang="fr-FR" sz="2000" dirty="0"/>
              <a:t>de la </a:t>
            </a:r>
            <a:r>
              <a:rPr lang="fr-FR" sz="2000" dirty="0" smtClean="0"/>
              <a:t>méthode</a:t>
            </a:r>
            <a:endParaRPr lang="fr-FR" sz="2000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4294967295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EA7C8D44-3667-46F6-9772-CC52308E2A7F}" type="slidenum">
              <a:rPr kumimoji="0" lang="en-US" smtClean="0"/>
              <a:pPr/>
              <a:t>25</a:t>
            </a:fld>
            <a:endParaRPr kumimoji="0" lang="en-US" dirty="0"/>
          </a:p>
        </p:txBody>
      </p:sp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641531" y="3068960"/>
            <a:ext cx="3236910" cy="352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ZoneTexte 11"/>
          <p:cNvSpPr txBox="1"/>
          <p:nvPr/>
        </p:nvSpPr>
        <p:spPr>
          <a:xfrm>
            <a:off x="5494214" y="6619651"/>
            <a:ext cx="4982442" cy="238349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lvl="0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i="1" dirty="0" smtClean="0">
                <a:solidFill>
                  <a:srgbClr val="000000"/>
                </a:solidFill>
                <a:latin typeface="Arial" pitchFamily="18"/>
                <a:ea typeface="Arial Unicode MS" pitchFamily="2"/>
                <a:cs typeface="Tahoma" pitchFamily="2"/>
              </a:rPr>
              <a:t>Source: http://</a:t>
            </a:r>
            <a:r>
              <a:rPr lang="fr-FR" sz="900" i="1" dirty="0" smtClean="0">
                <a:solidFill>
                  <a:srgbClr val="000000"/>
                </a:solidFill>
                <a:latin typeface="Arial" pitchFamily="18"/>
                <a:ea typeface="Arial Unicode MS" pitchFamily="2"/>
                <a:cs typeface="Tahoma" pitchFamily="2"/>
              </a:rPr>
              <a:t>download.oracle.com/javaee/6/tutorial/doc/bnaay.html</a:t>
            </a:r>
            <a:endParaRPr lang="fr-FR" sz="1000" b="0" i="1" u="none" strike="noStrike" kern="1200" cap="none" spc="0" baseline="0" dirty="0">
              <a:solidFill>
                <a:srgbClr val="000000"/>
              </a:solidFill>
              <a:uFillTx/>
              <a:latin typeface="Arial" pitchFamily="18"/>
              <a:ea typeface="Arial Unicode MS" pitchFamily="2"/>
              <a:cs typeface="Tahoma" pitchFamily="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447789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611560" y="116632"/>
            <a:ext cx="7772400" cy="1362075"/>
          </a:xfrm>
        </p:spPr>
        <p:txBody>
          <a:bodyPr/>
          <a:lstStyle/>
          <a:p>
            <a:r>
              <a:rPr lang="fr-FR" dirty="0" smtClean="0"/>
              <a:t>L’écosystème des </a:t>
            </a:r>
            <a:r>
              <a:rPr lang="fr-FR" dirty="0" err="1" smtClean="0"/>
              <a:t>EJBs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EA7C8D44-3667-46F6-9772-CC52308E2A7F}" type="slidenum">
              <a:rPr kumimoji="0" lang="en-US" smtClean="0"/>
              <a:pPr/>
              <a:t>26</a:t>
            </a:fld>
            <a:endParaRPr kumimoji="0" lang="en-US" dirty="0"/>
          </a:p>
        </p:txBody>
      </p:sp>
      <p:sp>
        <p:nvSpPr>
          <p:cNvPr id="2" name="Espace réservé du texte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713857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508000" y="177800"/>
            <a:ext cx="8458200" cy="1162968"/>
          </a:xfrm>
        </p:spPr>
        <p:txBody>
          <a:bodyPr>
            <a:normAutofit fontScale="90000"/>
          </a:bodyPr>
          <a:lstStyle/>
          <a:p>
            <a:r>
              <a:rPr lang="fr-FR" sz="2400" dirty="0" smtClean="0"/>
              <a:t>Pour déployer et exécuter un projet à base d'</a:t>
            </a:r>
            <a:r>
              <a:rPr lang="fr-FR" sz="2400" dirty="0" err="1" smtClean="0"/>
              <a:t>EJBs</a:t>
            </a:r>
            <a:r>
              <a:rPr lang="fr-FR" sz="2400" dirty="0" smtClean="0"/>
              <a:t>, </a:t>
            </a:r>
            <a:br>
              <a:rPr lang="fr-FR" sz="2400" dirty="0" smtClean="0"/>
            </a:br>
            <a:r>
              <a:rPr lang="fr-FR" sz="2400" dirty="0" smtClean="0"/>
              <a:t>	six métiers sont impliqués</a:t>
            </a:r>
            <a:br>
              <a:rPr lang="fr-FR" sz="2400" dirty="0" smtClean="0"/>
            </a:b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EA7C8D44-3667-46F6-9772-CC52308E2A7F}" type="slidenum">
              <a:rPr kumimoji="0" lang="en-US" smtClean="0"/>
              <a:pPr/>
              <a:t>27</a:t>
            </a:fld>
            <a:endParaRPr kumimoji="0" lang="en-US" dirty="0"/>
          </a:p>
        </p:txBody>
      </p:sp>
      <p:sp>
        <p:nvSpPr>
          <p:cNvPr id="69" name="ZoneTexte 68"/>
          <p:cNvSpPr txBox="1"/>
          <p:nvPr/>
        </p:nvSpPr>
        <p:spPr>
          <a:xfrm>
            <a:off x="6804248" y="3571275"/>
            <a:ext cx="2448272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L’administrateur système </a:t>
            </a:r>
          </a:p>
          <a:p>
            <a:pPr algn="ctr"/>
            <a:r>
              <a:rPr lang="fr-FR" sz="1200" i="1" dirty="0" smtClean="0"/>
              <a:t>(maintenance du déploiement)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70992" y="2276872"/>
            <a:ext cx="1008112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Le vendeur d’outils</a:t>
            </a:r>
            <a:endParaRPr lang="fr-FR" sz="1200" i="1" dirty="0" smtClean="0"/>
          </a:p>
        </p:txBody>
      </p:sp>
      <p:sp>
        <p:nvSpPr>
          <p:cNvPr id="22" name="Flèche droite 21"/>
          <p:cNvSpPr/>
          <p:nvPr/>
        </p:nvSpPr>
        <p:spPr>
          <a:xfrm rot="2168091">
            <a:off x="904551" y="2601310"/>
            <a:ext cx="1287033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Fournit </a:t>
            </a:r>
            <a:br>
              <a:rPr lang="fr-FR" sz="1200" dirty="0" smtClean="0"/>
            </a:br>
            <a:r>
              <a:rPr lang="fr-FR" sz="1200" dirty="0" smtClean="0"/>
              <a:t>les outils</a:t>
            </a:r>
            <a:endParaRPr lang="fr-FR" sz="1200" dirty="0"/>
          </a:p>
        </p:txBody>
      </p:sp>
      <p:sp>
        <p:nvSpPr>
          <p:cNvPr id="29" name="ZoneTexte 28"/>
          <p:cNvSpPr txBox="1"/>
          <p:nvPr/>
        </p:nvSpPr>
        <p:spPr>
          <a:xfrm>
            <a:off x="107504" y="5373216"/>
            <a:ext cx="1224136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Le fournisseur d’</a:t>
            </a:r>
            <a:r>
              <a:rPr lang="fr-FR" sz="1200" dirty="0" err="1" smtClean="0"/>
              <a:t>EJBs</a:t>
            </a:r>
            <a:endParaRPr lang="fr-FR" sz="1200" i="1" dirty="0" smtClean="0"/>
          </a:p>
        </p:txBody>
      </p:sp>
      <p:sp>
        <p:nvSpPr>
          <p:cNvPr id="30" name="Flèche droite 29"/>
          <p:cNvSpPr/>
          <p:nvPr/>
        </p:nvSpPr>
        <p:spPr>
          <a:xfrm rot="18822013">
            <a:off x="960900" y="4243820"/>
            <a:ext cx="1313195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Développe les </a:t>
            </a:r>
            <a:r>
              <a:rPr lang="fr-FR" sz="1200" dirty="0" err="1" smtClean="0"/>
              <a:t>EJBs</a:t>
            </a:r>
            <a:endParaRPr lang="fr-FR" sz="1200" dirty="0"/>
          </a:p>
        </p:txBody>
      </p:sp>
      <p:sp>
        <p:nvSpPr>
          <p:cNvPr id="37" name="ZoneTexte 36"/>
          <p:cNvSpPr txBox="1"/>
          <p:nvPr/>
        </p:nvSpPr>
        <p:spPr>
          <a:xfrm>
            <a:off x="2015208" y="3573016"/>
            <a:ext cx="1115616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L’assembleur d’application</a:t>
            </a:r>
            <a:endParaRPr lang="fr-FR" sz="1200" i="1" dirty="0" smtClean="0"/>
          </a:p>
        </p:txBody>
      </p:sp>
      <p:sp>
        <p:nvSpPr>
          <p:cNvPr id="44" name="ZoneTexte 43"/>
          <p:cNvSpPr txBox="1"/>
          <p:nvPr/>
        </p:nvSpPr>
        <p:spPr>
          <a:xfrm>
            <a:off x="2159224" y="2132856"/>
            <a:ext cx="1188640" cy="64633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>
                    <a:lumMod val="75000"/>
                  </a:schemeClr>
                </a:solidFill>
              </a:rPr>
              <a:t>Le fournisseur de solution de persistance</a:t>
            </a:r>
            <a:endParaRPr lang="fr-FR" sz="1200" i="1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5" name="Flèche droite 44"/>
          <p:cNvSpPr/>
          <p:nvPr/>
        </p:nvSpPr>
        <p:spPr>
          <a:xfrm>
            <a:off x="3275856" y="3356992"/>
            <a:ext cx="1224136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Construit les applications</a:t>
            </a:r>
            <a:endParaRPr lang="fr-FR" sz="1200" dirty="0"/>
          </a:p>
        </p:txBody>
      </p:sp>
      <p:sp>
        <p:nvSpPr>
          <p:cNvPr id="52" name="ZoneTexte 51"/>
          <p:cNvSpPr txBox="1"/>
          <p:nvPr/>
        </p:nvSpPr>
        <p:spPr>
          <a:xfrm>
            <a:off x="1943200" y="5374957"/>
            <a:ext cx="1620688" cy="64633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Le fournisseur du serveur d'application et des containers</a:t>
            </a:r>
          </a:p>
        </p:txBody>
      </p:sp>
      <p:sp>
        <p:nvSpPr>
          <p:cNvPr id="53" name="Flèche droite 52"/>
          <p:cNvSpPr/>
          <p:nvPr/>
        </p:nvSpPr>
        <p:spPr>
          <a:xfrm rot="19462521">
            <a:off x="3221824" y="4312811"/>
            <a:ext cx="1512168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Fournit serveur + conteneur</a:t>
            </a:r>
            <a:endParaRPr lang="fr-FR" sz="1200" dirty="0"/>
          </a:p>
        </p:txBody>
      </p:sp>
      <p:sp>
        <p:nvSpPr>
          <p:cNvPr id="54" name="Flèche droite 53"/>
          <p:cNvSpPr/>
          <p:nvPr/>
        </p:nvSpPr>
        <p:spPr>
          <a:xfrm rot="2068384">
            <a:off x="3225219" y="2359896"/>
            <a:ext cx="1512168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Fournit solution de persistance</a:t>
            </a:r>
            <a:endParaRPr lang="fr-FR" sz="1200" dirty="0"/>
          </a:p>
        </p:txBody>
      </p:sp>
      <p:sp>
        <p:nvSpPr>
          <p:cNvPr id="61" name="ZoneTexte 60"/>
          <p:cNvSpPr txBox="1"/>
          <p:nvPr/>
        </p:nvSpPr>
        <p:spPr>
          <a:xfrm>
            <a:off x="4644008" y="3543399"/>
            <a:ext cx="1188640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Le </a:t>
            </a:r>
            <a:r>
              <a:rPr lang="fr-FR" sz="1200" dirty="0" err="1" smtClean="0"/>
              <a:t>déployeur</a:t>
            </a:r>
            <a:r>
              <a:rPr lang="fr-FR" sz="1200" dirty="0" smtClean="0"/>
              <a:t> d’</a:t>
            </a:r>
            <a:r>
              <a:rPr lang="fr-FR" sz="1200" dirty="0" err="1" smtClean="0"/>
              <a:t>EJBs</a:t>
            </a:r>
            <a:endParaRPr lang="fr-FR" sz="1200" i="1" dirty="0" smtClean="0"/>
          </a:p>
        </p:txBody>
      </p:sp>
      <p:grpSp>
        <p:nvGrpSpPr>
          <p:cNvPr id="38" name="Groupe 37"/>
          <p:cNvGrpSpPr/>
          <p:nvPr/>
        </p:nvGrpSpPr>
        <p:grpSpPr>
          <a:xfrm>
            <a:off x="2776516" y="1772816"/>
            <a:ext cx="139300" cy="372918"/>
            <a:chOff x="5405438" y="2132856"/>
            <a:chExt cx="300037" cy="803225"/>
          </a:xfrm>
        </p:grpSpPr>
        <p:sp>
          <p:nvSpPr>
            <p:cNvPr id="39" name="Sourire 38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40" name="Connecteur droit 39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eur droit 40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eur droit 41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eur droit 42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Flèche droite 61"/>
          <p:cNvSpPr/>
          <p:nvPr/>
        </p:nvSpPr>
        <p:spPr>
          <a:xfrm>
            <a:off x="5940152" y="3356992"/>
            <a:ext cx="1152128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Déploie le système</a:t>
            </a:r>
            <a:endParaRPr lang="fr-FR" sz="1200" dirty="0"/>
          </a:p>
        </p:txBody>
      </p:sp>
      <p:grpSp>
        <p:nvGrpSpPr>
          <p:cNvPr id="70" name="Groupe 69"/>
          <p:cNvGrpSpPr/>
          <p:nvPr/>
        </p:nvGrpSpPr>
        <p:grpSpPr>
          <a:xfrm>
            <a:off x="616276" y="1916832"/>
            <a:ext cx="139300" cy="372918"/>
            <a:chOff x="5405438" y="2132856"/>
            <a:chExt cx="300037" cy="803225"/>
          </a:xfrm>
        </p:grpSpPr>
        <p:sp>
          <p:nvSpPr>
            <p:cNvPr id="71" name="Sourire 70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72" name="Connecteur droit 71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necteur droit 72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cteur droit 73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necteur droit 74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e 75"/>
          <p:cNvGrpSpPr/>
          <p:nvPr/>
        </p:nvGrpSpPr>
        <p:grpSpPr>
          <a:xfrm>
            <a:off x="760292" y="5013176"/>
            <a:ext cx="139300" cy="372918"/>
            <a:chOff x="5405438" y="2132856"/>
            <a:chExt cx="300037" cy="803225"/>
          </a:xfrm>
        </p:grpSpPr>
        <p:sp>
          <p:nvSpPr>
            <p:cNvPr id="77" name="Sourire 76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78" name="Connecteur droit 77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Connecteur droit 78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necteur droit 79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Connecteur droit 80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Groupe 81"/>
          <p:cNvGrpSpPr/>
          <p:nvPr/>
        </p:nvGrpSpPr>
        <p:grpSpPr>
          <a:xfrm>
            <a:off x="2451972" y="3212976"/>
            <a:ext cx="139300" cy="372918"/>
            <a:chOff x="5405438" y="2132856"/>
            <a:chExt cx="300037" cy="803225"/>
          </a:xfrm>
        </p:grpSpPr>
        <p:sp>
          <p:nvSpPr>
            <p:cNvPr id="83" name="Sourire 82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84" name="Connecteur droit 83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necteur droit 84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Connecteur droit 85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necteur droit 86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" name="Groupe 87"/>
          <p:cNvGrpSpPr/>
          <p:nvPr/>
        </p:nvGrpSpPr>
        <p:grpSpPr>
          <a:xfrm>
            <a:off x="5148064" y="3183359"/>
            <a:ext cx="139300" cy="372918"/>
            <a:chOff x="5405438" y="2132856"/>
            <a:chExt cx="300037" cy="803225"/>
          </a:xfrm>
        </p:grpSpPr>
        <p:sp>
          <p:nvSpPr>
            <p:cNvPr id="89" name="Sourire 88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90" name="Connecteur droit 89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Connecteur droit 90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Connecteur droit 91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necteur droit 92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" name="Groupe 93"/>
          <p:cNvGrpSpPr/>
          <p:nvPr/>
        </p:nvGrpSpPr>
        <p:grpSpPr>
          <a:xfrm>
            <a:off x="2848524" y="5013176"/>
            <a:ext cx="139300" cy="372918"/>
            <a:chOff x="5405438" y="2132856"/>
            <a:chExt cx="300037" cy="803225"/>
          </a:xfrm>
        </p:grpSpPr>
        <p:sp>
          <p:nvSpPr>
            <p:cNvPr id="95" name="Sourire 94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96" name="Connecteur droit 95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Connecteur droit 96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onnecteur droit 97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Connecteur droit 98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0" name="Groupe 99"/>
          <p:cNvGrpSpPr/>
          <p:nvPr/>
        </p:nvGrpSpPr>
        <p:grpSpPr>
          <a:xfrm>
            <a:off x="7812360" y="3214717"/>
            <a:ext cx="139300" cy="372918"/>
            <a:chOff x="5405438" y="2132856"/>
            <a:chExt cx="300037" cy="803225"/>
          </a:xfrm>
        </p:grpSpPr>
        <p:sp>
          <p:nvSpPr>
            <p:cNvPr id="101" name="Sourire 100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02" name="Connecteur droit 101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Connecteur droit 102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Connecteur droit 103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Connecteur droit 104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122899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508000" y="260648"/>
            <a:ext cx="8458200" cy="450552"/>
          </a:xfrm>
        </p:spPr>
        <p:txBody>
          <a:bodyPr>
            <a:normAutofit fontScale="90000"/>
          </a:bodyPr>
          <a:lstStyle/>
          <a:p>
            <a:r>
              <a:rPr lang="fr-FR" sz="2400" dirty="0" smtClean="0"/>
              <a:t>1- Le fournisseur d’</a:t>
            </a:r>
            <a:r>
              <a:rPr lang="fr-FR" sz="2400" dirty="0" err="1" smtClean="0"/>
              <a:t>EJBs</a:t>
            </a: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EA7C8D44-3667-46F6-9772-CC52308E2A7F}" type="slidenum">
              <a:rPr kumimoji="0" lang="en-US" smtClean="0"/>
              <a:pPr/>
              <a:t>28</a:t>
            </a:fld>
            <a:endParaRPr kumimoji="0" lang="en-US" dirty="0"/>
          </a:p>
        </p:txBody>
      </p:sp>
      <p:sp>
        <p:nvSpPr>
          <p:cNvPr id="69" name="ZoneTexte 68"/>
          <p:cNvSpPr txBox="1"/>
          <p:nvPr/>
        </p:nvSpPr>
        <p:spPr>
          <a:xfrm>
            <a:off x="6804248" y="3283243"/>
            <a:ext cx="2448272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L’administrateur système </a:t>
            </a:r>
          </a:p>
          <a:p>
            <a:pPr algn="ctr"/>
            <a:r>
              <a:rPr lang="fr-FR" sz="1200" i="1" dirty="0" smtClean="0"/>
              <a:t>(maintenance du déploiement)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70992" y="1988840"/>
            <a:ext cx="1008112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Le vendeur d’outils</a:t>
            </a:r>
            <a:endParaRPr lang="fr-FR" sz="1200" i="1" dirty="0" smtClean="0"/>
          </a:p>
        </p:txBody>
      </p:sp>
      <p:sp>
        <p:nvSpPr>
          <p:cNvPr id="22" name="Flèche droite 21"/>
          <p:cNvSpPr/>
          <p:nvPr/>
        </p:nvSpPr>
        <p:spPr>
          <a:xfrm rot="2168091">
            <a:off x="904551" y="2313278"/>
            <a:ext cx="1287033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Fournit </a:t>
            </a:r>
            <a:br>
              <a:rPr lang="fr-FR" sz="1200" dirty="0" smtClean="0"/>
            </a:br>
            <a:r>
              <a:rPr lang="fr-FR" sz="1200" dirty="0" smtClean="0"/>
              <a:t>les outils</a:t>
            </a:r>
            <a:endParaRPr lang="fr-FR" sz="1200" dirty="0"/>
          </a:p>
        </p:txBody>
      </p:sp>
      <p:sp>
        <p:nvSpPr>
          <p:cNvPr id="29" name="ZoneTexte 28"/>
          <p:cNvSpPr txBox="1"/>
          <p:nvPr/>
        </p:nvSpPr>
        <p:spPr>
          <a:xfrm>
            <a:off x="107504" y="5085184"/>
            <a:ext cx="1224136" cy="46166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Le fournisseur d’</a:t>
            </a:r>
            <a:r>
              <a:rPr lang="fr-FR" sz="1200" dirty="0" err="1" smtClean="0"/>
              <a:t>EJBs</a:t>
            </a:r>
            <a:endParaRPr lang="fr-FR" sz="1200" i="1" dirty="0" smtClean="0"/>
          </a:p>
        </p:txBody>
      </p:sp>
      <p:sp>
        <p:nvSpPr>
          <p:cNvPr id="30" name="Flèche droite 29"/>
          <p:cNvSpPr/>
          <p:nvPr/>
        </p:nvSpPr>
        <p:spPr>
          <a:xfrm rot="18822013">
            <a:off x="960900" y="3955788"/>
            <a:ext cx="1313195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Développe les </a:t>
            </a:r>
            <a:r>
              <a:rPr lang="fr-FR" sz="1200" dirty="0" err="1" smtClean="0"/>
              <a:t>EJBs</a:t>
            </a:r>
            <a:endParaRPr lang="fr-FR" sz="1200" dirty="0"/>
          </a:p>
        </p:txBody>
      </p:sp>
      <p:sp>
        <p:nvSpPr>
          <p:cNvPr id="37" name="ZoneTexte 36"/>
          <p:cNvSpPr txBox="1"/>
          <p:nvPr/>
        </p:nvSpPr>
        <p:spPr>
          <a:xfrm>
            <a:off x="2015208" y="3284984"/>
            <a:ext cx="1115616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L’assembleur d’application</a:t>
            </a:r>
            <a:endParaRPr lang="fr-FR" sz="1200" i="1" dirty="0" smtClean="0"/>
          </a:p>
        </p:txBody>
      </p:sp>
      <p:sp>
        <p:nvSpPr>
          <p:cNvPr id="44" name="ZoneTexte 43"/>
          <p:cNvSpPr txBox="1"/>
          <p:nvPr/>
        </p:nvSpPr>
        <p:spPr>
          <a:xfrm>
            <a:off x="2159224" y="1844824"/>
            <a:ext cx="1188640" cy="64633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>
                    <a:lumMod val="75000"/>
                  </a:schemeClr>
                </a:solidFill>
              </a:rPr>
              <a:t>Le fournisseur de solution de persistance</a:t>
            </a:r>
            <a:endParaRPr lang="fr-FR" sz="1200" i="1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5" name="Flèche droite 44"/>
          <p:cNvSpPr/>
          <p:nvPr/>
        </p:nvSpPr>
        <p:spPr>
          <a:xfrm>
            <a:off x="3275856" y="3068960"/>
            <a:ext cx="1224136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Construit les applications</a:t>
            </a:r>
            <a:endParaRPr lang="fr-FR" sz="1200" dirty="0"/>
          </a:p>
        </p:txBody>
      </p:sp>
      <p:sp>
        <p:nvSpPr>
          <p:cNvPr id="52" name="ZoneTexte 51"/>
          <p:cNvSpPr txBox="1"/>
          <p:nvPr/>
        </p:nvSpPr>
        <p:spPr>
          <a:xfrm>
            <a:off x="1943200" y="5086925"/>
            <a:ext cx="1620688" cy="64633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Le fournisseur du serveur d'application et des containers</a:t>
            </a:r>
          </a:p>
        </p:txBody>
      </p:sp>
      <p:sp>
        <p:nvSpPr>
          <p:cNvPr id="53" name="Flèche droite 52"/>
          <p:cNvSpPr/>
          <p:nvPr/>
        </p:nvSpPr>
        <p:spPr>
          <a:xfrm rot="19462521">
            <a:off x="3221824" y="4024779"/>
            <a:ext cx="1512168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Fournit serveur + conteneur</a:t>
            </a:r>
            <a:endParaRPr lang="fr-FR" sz="1200" dirty="0"/>
          </a:p>
        </p:txBody>
      </p:sp>
      <p:sp>
        <p:nvSpPr>
          <p:cNvPr id="54" name="Flèche droite 53"/>
          <p:cNvSpPr/>
          <p:nvPr/>
        </p:nvSpPr>
        <p:spPr>
          <a:xfrm rot="2068384">
            <a:off x="3225219" y="2071864"/>
            <a:ext cx="1512168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Fournit solution de persistance</a:t>
            </a:r>
            <a:endParaRPr lang="fr-FR" sz="1200" dirty="0"/>
          </a:p>
        </p:txBody>
      </p:sp>
      <p:sp>
        <p:nvSpPr>
          <p:cNvPr id="61" name="ZoneTexte 60"/>
          <p:cNvSpPr txBox="1"/>
          <p:nvPr/>
        </p:nvSpPr>
        <p:spPr>
          <a:xfrm>
            <a:off x="4644008" y="3255367"/>
            <a:ext cx="1188640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Le </a:t>
            </a:r>
            <a:r>
              <a:rPr lang="fr-FR" sz="1200" dirty="0" err="1" smtClean="0"/>
              <a:t>déployeur</a:t>
            </a:r>
            <a:r>
              <a:rPr lang="fr-FR" sz="1200" dirty="0" smtClean="0"/>
              <a:t> d’</a:t>
            </a:r>
            <a:r>
              <a:rPr lang="fr-FR" sz="1200" dirty="0" err="1" smtClean="0"/>
              <a:t>EJBs</a:t>
            </a:r>
            <a:endParaRPr lang="fr-FR" sz="1200" i="1" dirty="0" smtClean="0"/>
          </a:p>
        </p:txBody>
      </p:sp>
      <p:grpSp>
        <p:nvGrpSpPr>
          <p:cNvPr id="2" name="Groupe 37"/>
          <p:cNvGrpSpPr/>
          <p:nvPr/>
        </p:nvGrpSpPr>
        <p:grpSpPr>
          <a:xfrm>
            <a:off x="2776516" y="1484784"/>
            <a:ext cx="139300" cy="372918"/>
            <a:chOff x="5405438" y="2132856"/>
            <a:chExt cx="300037" cy="803225"/>
          </a:xfrm>
        </p:grpSpPr>
        <p:sp>
          <p:nvSpPr>
            <p:cNvPr id="39" name="Sourire 38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40" name="Connecteur droit 39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eur droit 40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eur droit 41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eur droit 42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Flèche droite 61"/>
          <p:cNvSpPr/>
          <p:nvPr/>
        </p:nvSpPr>
        <p:spPr>
          <a:xfrm>
            <a:off x="5940152" y="3068960"/>
            <a:ext cx="1152128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Déploie le système</a:t>
            </a:r>
            <a:endParaRPr lang="fr-FR" sz="1200" dirty="0"/>
          </a:p>
        </p:txBody>
      </p:sp>
      <p:grpSp>
        <p:nvGrpSpPr>
          <p:cNvPr id="3" name="Groupe 69"/>
          <p:cNvGrpSpPr/>
          <p:nvPr/>
        </p:nvGrpSpPr>
        <p:grpSpPr>
          <a:xfrm>
            <a:off x="616276" y="1628800"/>
            <a:ext cx="139300" cy="372918"/>
            <a:chOff x="5405438" y="2132856"/>
            <a:chExt cx="300037" cy="803225"/>
          </a:xfrm>
        </p:grpSpPr>
        <p:sp>
          <p:nvSpPr>
            <p:cNvPr id="71" name="Sourire 70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72" name="Connecteur droit 71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necteur droit 72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cteur droit 73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necteur droit 74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e 75"/>
          <p:cNvGrpSpPr/>
          <p:nvPr/>
        </p:nvGrpSpPr>
        <p:grpSpPr>
          <a:xfrm>
            <a:off x="760292" y="4725144"/>
            <a:ext cx="139300" cy="372918"/>
            <a:chOff x="5405438" y="2132856"/>
            <a:chExt cx="300037" cy="803225"/>
          </a:xfrm>
        </p:grpSpPr>
        <p:sp>
          <p:nvSpPr>
            <p:cNvPr id="77" name="Sourire 76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78" name="Connecteur droit 77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79" name="Connecteur droit 78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80" name="Connecteur droit 79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81" name="Connecteur droit 80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  <p:grpSp>
        <p:nvGrpSpPr>
          <p:cNvPr id="6" name="Groupe 81"/>
          <p:cNvGrpSpPr/>
          <p:nvPr/>
        </p:nvGrpSpPr>
        <p:grpSpPr>
          <a:xfrm>
            <a:off x="2451972" y="2924944"/>
            <a:ext cx="139300" cy="372918"/>
            <a:chOff x="5405438" y="2132856"/>
            <a:chExt cx="300037" cy="803225"/>
          </a:xfrm>
        </p:grpSpPr>
        <p:sp>
          <p:nvSpPr>
            <p:cNvPr id="83" name="Sourire 82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84" name="Connecteur droit 83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necteur droit 84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Connecteur droit 85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necteur droit 86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e 87"/>
          <p:cNvGrpSpPr/>
          <p:nvPr/>
        </p:nvGrpSpPr>
        <p:grpSpPr>
          <a:xfrm>
            <a:off x="5148064" y="2895327"/>
            <a:ext cx="139300" cy="372918"/>
            <a:chOff x="5405438" y="2132856"/>
            <a:chExt cx="300037" cy="803225"/>
          </a:xfrm>
        </p:grpSpPr>
        <p:sp>
          <p:nvSpPr>
            <p:cNvPr id="89" name="Sourire 88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90" name="Connecteur droit 89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Connecteur droit 90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Connecteur droit 91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necteur droit 92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e 93"/>
          <p:cNvGrpSpPr/>
          <p:nvPr/>
        </p:nvGrpSpPr>
        <p:grpSpPr>
          <a:xfrm>
            <a:off x="2848524" y="4725144"/>
            <a:ext cx="139300" cy="372918"/>
            <a:chOff x="5405438" y="2132856"/>
            <a:chExt cx="300037" cy="803225"/>
          </a:xfrm>
        </p:grpSpPr>
        <p:sp>
          <p:nvSpPr>
            <p:cNvPr id="95" name="Sourire 94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96" name="Connecteur droit 95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Connecteur droit 96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onnecteur droit 97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Connecteur droit 98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e 99"/>
          <p:cNvGrpSpPr/>
          <p:nvPr/>
        </p:nvGrpSpPr>
        <p:grpSpPr>
          <a:xfrm>
            <a:off x="7812360" y="2926685"/>
            <a:ext cx="139300" cy="372918"/>
            <a:chOff x="5405438" y="2132856"/>
            <a:chExt cx="300037" cy="803225"/>
          </a:xfrm>
        </p:grpSpPr>
        <p:sp>
          <p:nvSpPr>
            <p:cNvPr id="101" name="Sourire 100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02" name="Connecteur droit 101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Connecteur droit 102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Connecteur droit 103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Connecteur droit 104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Espace réservé du contenu 59"/>
          <p:cNvSpPr>
            <a:spLocks noGrp="1"/>
          </p:cNvSpPr>
          <p:nvPr>
            <p:ph idx="1"/>
          </p:nvPr>
        </p:nvSpPr>
        <p:spPr>
          <a:xfrm>
            <a:off x="4716016" y="5107612"/>
            <a:ext cx="3744416" cy="1705764"/>
          </a:xfrm>
          <a:ln w="762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621792" indent="-457200">
              <a:buNone/>
            </a:pPr>
            <a:r>
              <a:rPr lang="fr-FR" sz="2000" dirty="0" smtClean="0"/>
              <a:t>1- Le fournisseur d’</a:t>
            </a:r>
            <a:r>
              <a:rPr lang="fr-FR" sz="2000" dirty="0" err="1" smtClean="0"/>
              <a:t>EJBs</a:t>
            </a:r>
            <a:endParaRPr lang="fr-FR" sz="2000" dirty="0" smtClean="0"/>
          </a:p>
          <a:p>
            <a:pPr marL="621792" indent="-457200"/>
            <a:r>
              <a:rPr lang="fr-FR" sz="1600" dirty="0" smtClean="0"/>
              <a:t>Peut-être </a:t>
            </a:r>
          </a:p>
          <a:p>
            <a:pPr marL="914400" lvl="1" indent="-457200"/>
            <a:r>
              <a:rPr lang="fr-FR" sz="1400" dirty="0" smtClean="0"/>
              <a:t>un membre de votre équipe,</a:t>
            </a:r>
          </a:p>
          <a:p>
            <a:pPr marL="914400" lvl="1" indent="-457200"/>
            <a:r>
              <a:rPr lang="fr-FR" sz="1400" dirty="0" smtClean="0"/>
              <a:t>une entreprise qui vend des </a:t>
            </a:r>
            <a:r>
              <a:rPr lang="fr-FR" sz="1400" dirty="0" err="1" smtClean="0"/>
              <a:t>EJBs</a:t>
            </a:r>
            <a:r>
              <a:rPr lang="fr-FR" sz="1400" dirty="0" smtClean="0"/>
              <a:t> </a:t>
            </a:r>
          </a:p>
        </p:txBody>
      </p:sp>
      <p:cxnSp>
        <p:nvCxnSpPr>
          <p:cNvPr id="64" name="Connecteur droit avec flèche 63"/>
          <p:cNvCxnSpPr/>
          <p:nvPr/>
        </p:nvCxnSpPr>
        <p:spPr>
          <a:xfrm flipH="1" flipV="1">
            <a:off x="1331640" y="5460033"/>
            <a:ext cx="3384376" cy="849287"/>
          </a:xfrm>
          <a:prstGeom prst="straightConnector1">
            <a:avLst/>
          </a:prstGeom>
          <a:ln w="762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</p:spTree>
    <p:extLst>
      <p:ext uri="{BB962C8B-B14F-4D97-AF65-F5344CB8AC3E}">
        <p14:creationId xmlns="" xmlns:p14="http://schemas.microsoft.com/office/powerpoint/2010/main" val="301659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2- L’assembleur d’application</a:t>
            </a: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EA7C8D44-3667-46F6-9772-CC52308E2A7F}" type="slidenum">
              <a:rPr kumimoji="0" lang="en-US" smtClean="0"/>
              <a:pPr/>
              <a:t>29</a:t>
            </a:fld>
            <a:endParaRPr kumimoji="0" lang="en-US" dirty="0"/>
          </a:p>
        </p:txBody>
      </p:sp>
      <p:sp>
        <p:nvSpPr>
          <p:cNvPr id="69" name="ZoneTexte 68"/>
          <p:cNvSpPr txBox="1"/>
          <p:nvPr/>
        </p:nvSpPr>
        <p:spPr>
          <a:xfrm>
            <a:off x="6804248" y="3355251"/>
            <a:ext cx="2448272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L’administrateur système </a:t>
            </a:r>
          </a:p>
          <a:p>
            <a:pPr algn="ctr"/>
            <a:r>
              <a:rPr lang="fr-FR" sz="1200" i="1" dirty="0" smtClean="0"/>
              <a:t>(maintenance du déploiement)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70992" y="2060848"/>
            <a:ext cx="1008112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Le vendeur d’outils</a:t>
            </a:r>
            <a:endParaRPr lang="fr-FR" sz="1200" i="1" dirty="0" smtClean="0"/>
          </a:p>
        </p:txBody>
      </p:sp>
      <p:sp>
        <p:nvSpPr>
          <p:cNvPr id="22" name="Flèche droite 21"/>
          <p:cNvSpPr/>
          <p:nvPr/>
        </p:nvSpPr>
        <p:spPr>
          <a:xfrm rot="2168091">
            <a:off x="904551" y="2385286"/>
            <a:ext cx="1287033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Fournit </a:t>
            </a:r>
            <a:br>
              <a:rPr lang="fr-FR" sz="1200" dirty="0" smtClean="0"/>
            </a:br>
            <a:r>
              <a:rPr lang="fr-FR" sz="1200" dirty="0" smtClean="0"/>
              <a:t>les outils</a:t>
            </a:r>
            <a:endParaRPr lang="fr-FR" sz="1200" dirty="0"/>
          </a:p>
        </p:txBody>
      </p:sp>
      <p:sp>
        <p:nvSpPr>
          <p:cNvPr id="30" name="Flèche droite 29"/>
          <p:cNvSpPr/>
          <p:nvPr/>
        </p:nvSpPr>
        <p:spPr>
          <a:xfrm rot="18822013">
            <a:off x="960900" y="4027796"/>
            <a:ext cx="1313195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Développe les </a:t>
            </a:r>
            <a:r>
              <a:rPr lang="fr-FR" sz="1200" dirty="0" err="1" smtClean="0"/>
              <a:t>EJBs</a:t>
            </a:r>
            <a:endParaRPr lang="fr-FR" sz="1200" dirty="0"/>
          </a:p>
        </p:txBody>
      </p:sp>
      <p:sp>
        <p:nvSpPr>
          <p:cNvPr id="37" name="ZoneTexte 36"/>
          <p:cNvSpPr txBox="1"/>
          <p:nvPr/>
        </p:nvSpPr>
        <p:spPr>
          <a:xfrm>
            <a:off x="2015208" y="3356992"/>
            <a:ext cx="1115616" cy="46166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L’assembleur d’application</a:t>
            </a:r>
            <a:endParaRPr lang="fr-FR" sz="1200" i="1" dirty="0" smtClean="0"/>
          </a:p>
        </p:txBody>
      </p:sp>
      <p:sp>
        <p:nvSpPr>
          <p:cNvPr id="44" name="ZoneTexte 43"/>
          <p:cNvSpPr txBox="1"/>
          <p:nvPr/>
        </p:nvSpPr>
        <p:spPr>
          <a:xfrm>
            <a:off x="2159224" y="1916832"/>
            <a:ext cx="1188640" cy="64633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>
                    <a:lumMod val="75000"/>
                  </a:schemeClr>
                </a:solidFill>
              </a:rPr>
              <a:t>Le fournisseur de solution de persistance</a:t>
            </a:r>
            <a:endParaRPr lang="fr-FR" sz="1200" i="1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5" name="Flèche droite 44"/>
          <p:cNvSpPr/>
          <p:nvPr/>
        </p:nvSpPr>
        <p:spPr>
          <a:xfrm>
            <a:off x="3275856" y="3140968"/>
            <a:ext cx="1224136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Construit les applications</a:t>
            </a:r>
            <a:endParaRPr lang="fr-FR" sz="1200" dirty="0"/>
          </a:p>
        </p:txBody>
      </p:sp>
      <p:sp>
        <p:nvSpPr>
          <p:cNvPr id="52" name="ZoneTexte 51"/>
          <p:cNvSpPr txBox="1"/>
          <p:nvPr/>
        </p:nvSpPr>
        <p:spPr>
          <a:xfrm>
            <a:off x="1943200" y="5158933"/>
            <a:ext cx="1620688" cy="64633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Le fournisseur du serveur d'application et des containers</a:t>
            </a:r>
          </a:p>
        </p:txBody>
      </p:sp>
      <p:sp>
        <p:nvSpPr>
          <p:cNvPr id="53" name="Flèche droite 52"/>
          <p:cNvSpPr/>
          <p:nvPr/>
        </p:nvSpPr>
        <p:spPr>
          <a:xfrm rot="19462521">
            <a:off x="3221824" y="4096787"/>
            <a:ext cx="1512168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Fournit serveur + conteneur</a:t>
            </a:r>
            <a:endParaRPr lang="fr-FR" sz="1200" dirty="0"/>
          </a:p>
        </p:txBody>
      </p:sp>
      <p:sp>
        <p:nvSpPr>
          <p:cNvPr id="54" name="Flèche droite 53"/>
          <p:cNvSpPr/>
          <p:nvPr/>
        </p:nvSpPr>
        <p:spPr>
          <a:xfrm rot="2068384">
            <a:off x="3225219" y="2143872"/>
            <a:ext cx="1512168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Fournit solution de persistance</a:t>
            </a:r>
            <a:endParaRPr lang="fr-FR" sz="1200" dirty="0"/>
          </a:p>
        </p:txBody>
      </p:sp>
      <p:sp>
        <p:nvSpPr>
          <p:cNvPr id="61" name="ZoneTexte 60"/>
          <p:cNvSpPr txBox="1"/>
          <p:nvPr/>
        </p:nvSpPr>
        <p:spPr>
          <a:xfrm>
            <a:off x="4644008" y="3327375"/>
            <a:ext cx="1188640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Le </a:t>
            </a:r>
            <a:r>
              <a:rPr lang="fr-FR" sz="1200" dirty="0" err="1" smtClean="0"/>
              <a:t>déployeur</a:t>
            </a:r>
            <a:r>
              <a:rPr lang="fr-FR" sz="1200" dirty="0" smtClean="0"/>
              <a:t> d’</a:t>
            </a:r>
            <a:r>
              <a:rPr lang="fr-FR" sz="1200" dirty="0" err="1" smtClean="0"/>
              <a:t>EJBs</a:t>
            </a:r>
            <a:endParaRPr lang="fr-FR" sz="1200" i="1" dirty="0" smtClean="0"/>
          </a:p>
        </p:txBody>
      </p:sp>
      <p:grpSp>
        <p:nvGrpSpPr>
          <p:cNvPr id="2" name="Groupe 37"/>
          <p:cNvGrpSpPr/>
          <p:nvPr/>
        </p:nvGrpSpPr>
        <p:grpSpPr>
          <a:xfrm>
            <a:off x="2776516" y="1556792"/>
            <a:ext cx="139300" cy="372918"/>
            <a:chOff x="5405438" y="2132856"/>
            <a:chExt cx="300037" cy="803225"/>
          </a:xfrm>
        </p:grpSpPr>
        <p:sp>
          <p:nvSpPr>
            <p:cNvPr id="39" name="Sourire 38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40" name="Connecteur droit 39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eur droit 40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eur droit 41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eur droit 42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Flèche droite 61"/>
          <p:cNvSpPr/>
          <p:nvPr/>
        </p:nvSpPr>
        <p:spPr>
          <a:xfrm>
            <a:off x="5940152" y="3140968"/>
            <a:ext cx="1152128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Déploie le système</a:t>
            </a:r>
            <a:endParaRPr lang="fr-FR" sz="1200" dirty="0"/>
          </a:p>
        </p:txBody>
      </p:sp>
      <p:grpSp>
        <p:nvGrpSpPr>
          <p:cNvPr id="3" name="Groupe 69"/>
          <p:cNvGrpSpPr/>
          <p:nvPr/>
        </p:nvGrpSpPr>
        <p:grpSpPr>
          <a:xfrm>
            <a:off x="616276" y="1700808"/>
            <a:ext cx="139300" cy="372918"/>
            <a:chOff x="5405438" y="2132856"/>
            <a:chExt cx="300037" cy="803225"/>
          </a:xfrm>
        </p:grpSpPr>
        <p:sp>
          <p:nvSpPr>
            <p:cNvPr id="71" name="Sourire 70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72" name="Connecteur droit 71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necteur droit 72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cteur droit 73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necteur droit 74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e 81"/>
          <p:cNvGrpSpPr/>
          <p:nvPr/>
        </p:nvGrpSpPr>
        <p:grpSpPr>
          <a:xfrm>
            <a:off x="2451972" y="2852936"/>
            <a:ext cx="247820" cy="516934"/>
            <a:chOff x="5405438" y="2132856"/>
            <a:chExt cx="300037" cy="803225"/>
          </a:xfrm>
        </p:grpSpPr>
        <p:sp>
          <p:nvSpPr>
            <p:cNvPr id="83" name="Sourire 82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84" name="Connecteur droit 83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85" name="Connecteur droit 84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86" name="Connecteur droit 85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87" name="Connecteur droit 86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  <p:grpSp>
        <p:nvGrpSpPr>
          <p:cNvPr id="7" name="Groupe 87"/>
          <p:cNvGrpSpPr/>
          <p:nvPr/>
        </p:nvGrpSpPr>
        <p:grpSpPr>
          <a:xfrm>
            <a:off x="5148064" y="2967335"/>
            <a:ext cx="139300" cy="372918"/>
            <a:chOff x="5405438" y="2132856"/>
            <a:chExt cx="300037" cy="803225"/>
          </a:xfrm>
        </p:grpSpPr>
        <p:sp>
          <p:nvSpPr>
            <p:cNvPr id="89" name="Sourire 88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90" name="Connecteur droit 89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Connecteur droit 90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Connecteur droit 91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necteur droit 92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e 93"/>
          <p:cNvGrpSpPr/>
          <p:nvPr/>
        </p:nvGrpSpPr>
        <p:grpSpPr>
          <a:xfrm>
            <a:off x="2848524" y="4797152"/>
            <a:ext cx="139300" cy="372918"/>
            <a:chOff x="5405438" y="2132856"/>
            <a:chExt cx="300037" cy="803225"/>
          </a:xfrm>
        </p:grpSpPr>
        <p:sp>
          <p:nvSpPr>
            <p:cNvPr id="95" name="Sourire 94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96" name="Connecteur droit 95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Connecteur droit 96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onnecteur droit 97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Connecteur droit 98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e 99"/>
          <p:cNvGrpSpPr/>
          <p:nvPr/>
        </p:nvGrpSpPr>
        <p:grpSpPr>
          <a:xfrm>
            <a:off x="7812360" y="2998693"/>
            <a:ext cx="139300" cy="372918"/>
            <a:chOff x="5405438" y="2132856"/>
            <a:chExt cx="300037" cy="803225"/>
          </a:xfrm>
        </p:grpSpPr>
        <p:sp>
          <p:nvSpPr>
            <p:cNvPr id="101" name="Sourire 100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02" name="Connecteur droit 101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Connecteur droit 102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Connecteur droit 103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Connecteur droit 104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Espace réservé du contenu 62"/>
          <p:cNvSpPr>
            <a:spLocks noGrp="1"/>
          </p:cNvSpPr>
          <p:nvPr>
            <p:ph idx="1"/>
          </p:nvPr>
        </p:nvSpPr>
        <p:spPr>
          <a:xfrm>
            <a:off x="2015208" y="4913034"/>
            <a:ext cx="7128792" cy="1828334"/>
          </a:xfrm>
          <a:ln w="762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621792" indent="-457200">
              <a:buNone/>
            </a:pPr>
            <a:r>
              <a:rPr lang="fr-FR" sz="2000" dirty="0" smtClean="0"/>
              <a:t>2- L’assembleur d’application</a:t>
            </a:r>
          </a:p>
          <a:p>
            <a:pPr marL="621792" indent="-457200"/>
            <a:r>
              <a:rPr lang="fr-FR" sz="1400" dirty="0" smtClean="0"/>
              <a:t>Il s'agit de l'architecte de l'application</a:t>
            </a:r>
          </a:p>
          <a:p>
            <a:pPr marL="621792" indent="-457200"/>
            <a:r>
              <a:rPr lang="fr-FR" sz="1400" dirty="0" smtClean="0"/>
              <a:t>Il assemble les fichiers jar et </a:t>
            </a:r>
            <a:r>
              <a:rPr lang="fr-FR" sz="1400" dirty="0" err="1" smtClean="0"/>
              <a:t>war</a:t>
            </a:r>
            <a:r>
              <a:rPr lang="fr-FR" sz="1400" dirty="0" smtClean="0"/>
              <a:t> dans un fichier </a:t>
            </a:r>
            <a:r>
              <a:rPr lang="fr-FR" sz="1400" dirty="0" err="1" smtClean="0"/>
              <a:t>ear</a:t>
            </a:r>
            <a:endParaRPr lang="fr-FR" sz="1400" dirty="0" smtClean="0"/>
          </a:p>
          <a:p>
            <a:pPr marL="621792" indent="-457200"/>
            <a:r>
              <a:rPr lang="fr-FR" sz="1400" dirty="0" smtClean="0"/>
              <a:t>Modifie les fichiers descripteurs de déploiement</a:t>
            </a:r>
          </a:p>
          <a:p>
            <a:pPr marL="621792" indent="-457200"/>
            <a:r>
              <a:rPr lang="fr-FR" sz="1400" dirty="0" smtClean="0"/>
              <a:t>Il peut s'agir d'un intégrateur de systèmes, d'un consultant, d'une équipe de développeurs/concepteurs maison…</a:t>
            </a:r>
          </a:p>
          <a:p>
            <a:endParaRPr lang="fr-FR" sz="2400" dirty="0"/>
          </a:p>
        </p:txBody>
      </p:sp>
      <p:sp>
        <p:nvSpPr>
          <p:cNvPr id="65" name="ZoneTexte 64"/>
          <p:cNvSpPr txBox="1"/>
          <p:nvPr/>
        </p:nvSpPr>
        <p:spPr>
          <a:xfrm>
            <a:off x="107504" y="5157192"/>
            <a:ext cx="1224136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Le fournisseur d’</a:t>
            </a:r>
            <a:r>
              <a:rPr lang="fr-FR" sz="1200" dirty="0" err="1" smtClean="0"/>
              <a:t>EJBs</a:t>
            </a:r>
            <a:endParaRPr lang="fr-FR" sz="1200" i="1" dirty="0" smtClean="0"/>
          </a:p>
        </p:txBody>
      </p:sp>
      <p:grpSp>
        <p:nvGrpSpPr>
          <p:cNvPr id="66" name="Groupe 65"/>
          <p:cNvGrpSpPr/>
          <p:nvPr/>
        </p:nvGrpSpPr>
        <p:grpSpPr>
          <a:xfrm>
            <a:off x="760292" y="4797152"/>
            <a:ext cx="139300" cy="372918"/>
            <a:chOff x="5405438" y="2132856"/>
            <a:chExt cx="300037" cy="803225"/>
          </a:xfrm>
        </p:grpSpPr>
        <p:sp>
          <p:nvSpPr>
            <p:cNvPr id="67" name="Sourire 66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68" name="Connecteur droit 67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necteur droit 69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Connecteur droit 75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Connecteur droit 81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4" name="Connecteur droit avec flèche 63"/>
          <p:cNvCxnSpPr/>
          <p:nvPr/>
        </p:nvCxnSpPr>
        <p:spPr>
          <a:xfrm flipH="1" flipV="1">
            <a:off x="2745553" y="3816917"/>
            <a:ext cx="429029" cy="1112142"/>
          </a:xfrm>
          <a:prstGeom prst="straightConnector1">
            <a:avLst/>
          </a:prstGeom>
          <a:ln w="762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</p:spTree>
    <p:extLst>
      <p:ext uri="{BB962C8B-B14F-4D97-AF65-F5344CB8AC3E}">
        <p14:creationId xmlns="" xmlns:p14="http://schemas.microsoft.com/office/powerpoint/2010/main" val="1864359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3- Le </a:t>
            </a:r>
            <a:r>
              <a:rPr lang="fr-FR" sz="2400" dirty="0" err="1" smtClean="0"/>
              <a:t>déployeur</a:t>
            </a:r>
            <a:r>
              <a:rPr lang="fr-FR" sz="2400" dirty="0" smtClean="0"/>
              <a:t> d’</a:t>
            </a:r>
            <a:r>
              <a:rPr lang="fr-FR" sz="2400" dirty="0" err="1" smtClean="0"/>
              <a:t>EJBs</a:t>
            </a: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EA7C8D44-3667-46F6-9772-CC52308E2A7F}" type="slidenum">
              <a:rPr kumimoji="0" lang="en-US" smtClean="0"/>
              <a:pPr/>
              <a:t>30</a:t>
            </a:fld>
            <a:endParaRPr kumimoji="0" lang="en-US" dirty="0"/>
          </a:p>
        </p:txBody>
      </p:sp>
      <p:sp>
        <p:nvSpPr>
          <p:cNvPr id="69" name="ZoneTexte 68"/>
          <p:cNvSpPr txBox="1"/>
          <p:nvPr/>
        </p:nvSpPr>
        <p:spPr>
          <a:xfrm>
            <a:off x="6804248" y="3355251"/>
            <a:ext cx="2448272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L’administrateur système </a:t>
            </a:r>
          </a:p>
          <a:p>
            <a:pPr algn="ctr"/>
            <a:r>
              <a:rPr lang="fr-FR" sz="1200" i="1" dirty="0" smtClean="0"/>
              <a:t>(maintenance du déploiement)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70992" y="2060848"/>
            <a:ext cx="1008112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Le vendeur d’outils</a:t>
            </a:r>
            <a:endParaRPr lang="fr-FR" sz="1200" i="1" dirty="0" smtClean="0"/>
          </a:p>
        </p:txBody>
      </p:sp>
      <p:sp>
        <p:nvSpPr>
          <p:cNvPr id="22" name="Flèche droite 21"/>
          <p:cNvSpPr/>
          <p:nvPr/>
        </p:nvSpPr>
        <p:spPr>
          <a:xfrm rot="2168091">
            <a:off x="904551" y="2385286"/>
            <a:ext cx="1287033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Fournit </a:t>
            </a:r>
            <a:br>
              <a:rPr lang="fr-FR" sz="1200" dirty="0" smtClean="0"/>
            </a:br>
            <a:r>
              <a:rPr lang="fr-FR" sz="1200" dirty="0" smtClean="0"/>
              <a:t>les outils</a:t>
            </a:r>
            <a:endParaRPr lang="fr-FR" sz="1200" dirty="0"/>
          </a:p>
        </p:txBody>
      </p:sp>
      <p:sp>
        <p:nvSpPr>
          <p:cNvPr id="30" name="Flèche droite 29"/>
          <p:cNvSpPr/>
          <p:nvPr/>
        </p:nvSpPr>
        <p:spPr>
          <a:xfrm rot="18822013">
            <a:off x="960900" y="4027796"/>
            <a:ext cx="1313195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Développe les </a:t>
            </a:r>
            <a:r>
              <a:rPr lang="fr-FR" sz="1200" dirty="0" err="1" smtClean="0"/>
              <a:t>EJBs</a:t>
            </a:r>
            <a:endParaRPr lang="fr-FR" sz="1200" dirty="0"/>
          </a:p>
        </p:txBody>
      </p:sp>
      <p:sp>
        <p:nvSpPr>
          <p:cNvPr id="44" name="ZoneTexte 43"/>
          <p:cNvSpPr txBox="1"/>
          <p:nvPr/>
        </p:nvSpPr>
        <p:spPr>
          <a:xfrm>
            <a:off x="2159224" y="1916832"/>
            <a:ext cx="1188640" cy="64633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>
                    <a:lumMod val="75000"/>
                  </a:schemeClr>
                </a:solidFill>
              </a:rPr>
              <a:t>Le fournisseur de solution de persistance</a:t>
            </a:r>
            <a:endParaRPr lang="fr-FR" sz="1200" i="1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5" name="Flèche droite 44"/>
          <p:cNvSpPr/>
          <p:nvPr/>
        </p:nvSpPr>
        <p:spPr>
          <a:xfrm>
            <a:off x="3275856" y="3140968"/>
            <a:ext cx="1224136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Construit les applications</a:t>
            </a:r>
            <a:endParaRPr lang="fr-FR" sz="1200" dirty="0"/>
          </a:p>
        </p:txBody>
      </p:sp>
      <p:sp>
        <p:nvSpPr>
          <p:cNvPr id="52" name="ZoneTexte 51"/>
          <p:cNvSpPr txBox="1"/>
          <p:nvPr/>
        </p:nvSpPr>
        <p:spPr>
          <a:xfrm>
            <a:off x="1943200" y="5158933"/>
            <a:ext cx="1620688" cy="64633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Le fournisseur du serveur d'application et des containers</a:t>
            </a:r>
          </a:p>
        </p:txBody>
      </p:sp>
      <p:sp>
        <p:nvSpPr>
          <p:cNvPr id="53" name="Flèche droite 52"/>
          <p:cNvSpPr/>
          <p:nvPr/>
        </p:nvSpPr>
        <p:spPr>
          <a:xfrm rot="19462521">
            <a:off x="3221824" y="4096787"/>
            <a:ext cx="1512168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Fournit serveur + conteneur</a:t>
            </a:r>
            <a:endParaRPr lang="fr-FR" sz="1200" dirty="0"/>
          </a:p>
        </p:txBody>
      </p:sp>
      <p:sp>
        <p:nvSpPr>
          <p:cNvPr id="54" name="Flèche droite 53"/>
          <p:cNvSpPr/>
          <p:nvPr/>
        </p:nvSpPr>
        <p:spPr>
          <a:xfrm rot="2068384">
            <a:off x="3225219" y="2143872"/>
            <a:ext cx="1512168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Fournit solution de persistance</a:t>
            </a:r>
            <a:endParaRPr lang="fr-FR" sz="1200" dirty="0"/>
          </a:p>
        </p:txBody>
      </p:sp>
      <p:sp>
        <p:nvSpPr>
          <p:cNvPr id="61" name="ZoneTexte 60"/>
          <p:cNvSpPr txBox="1"/>
          <p:nvPr/>
        </p:nvSpPr>
        <p:spPr>
          <a:xfrm>
            <a:off x="4644008" y="3327375"/>
            <a:ext cx="1188640" cy="46166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Le </a:t>
            </a:r>
            <a:r>
              <a:rPr lang="fr-FR" sz="1200" dirty="0" err="1" smtClean="0"/>
              <a:t>déployeur</a:t>
            </a:r>
            <a:r>
              <a:rPr lang="fr-FR" sz="1200" dirty="0" smtClean="0"/>
              <a:t> d’</a:t>
            </a:r>
            <a:r>
              <a:rPr lang="fr-FR" sz="1200" dirty="0" err="1" smtClean="0"/>
              <a:t>EJBs</a:t>
            </a:r>
            <a:endParaRPr lang="fr-FR" sz="1200" i="1" dirty="0" smtClean="0"/>
          </a:p>
        </p:txBody>
      </p:sp>
      <p:grpSp>
        <p:nvGrpSpPr>
          <p:cNvPr id="2" name="Groupe 37"/>
          <p:cNvGrpSpPr/>
          <p:nvPr/>
        </p:nvGrpSpPr>
        <p:grpSpPr>
          <a:xfrm>
            <a:off x="2776516" y="1556792"/>
            <a:ext cx="139300" cy="372918"/>
            <a:chOff x="5405438" y="2132856"/>
            <a:chExt cx="300037" cy="803225"/>
          </a:xfrm>
        </p:grpSpPr>
        <p:sp>
          <p:nvSpPr>
            <p:cNvPr id="39" name="Sourire 38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40" name="Connecteur droit 39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eur droit 40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eur droit 41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eur droit 42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Flèche droite 61"/>
          <p:cNvSpPr/>
          <p:nvPr/>
        </p:nvSpPr>
        <p:spPr>
          <a:xfrm>
            <a:off x="5940152" y="3140968"/>
            <a:ext cx="1152128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Déploie le système</a:t>
            </a:r>
            <a:endParaRPr lang="fr-FR" sz="1200" dirty="0"/>
          </a:p>
        </p:txBody>
      </p:sp>
      <p:grpSp>
        <p:nvGrpSpPr>
          <p:cNvPr id="3" name="Groupe 69"/>
          <p:cNvGrpSpPr/>
          <p:nvPr/>
        </p:nvGrpSpPr>
        <p:grpSpPr>
          <a:xfrm>
            <a:off x="616276" y="1700808"/>
            <a:ext cx="139300" cy="372918"/>
            <a:chOff x="5405438" y="2132856"/>
            <a:chExt cx="300037" cy="803225"/>
          </a:xfrm>
        </p:grpSpPr>
        <p:sp>
          <p:nvSpPr>
            <p:cNvPr id="71" name="Sourire 70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72" name="Connecteur droit 71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necteur droit 72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cteur droit 73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necteur droit 74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e 87"/>
          <p:cNvGrpSpPr/>
          <p:nvPr/>
        </p:nvGrpSpPr>
        <p:grpSpPr>
          <a:xfrm>
            <a:off x="5148064" y="2967335"/>
            <a:ext cx="139300" cy="372918"/>
            <a:chOff x="5405438" y="2132856"/>
            <a:chExt cx="300037" cy="803225"/>
          </a:xfrm>
        </p:grpSpPr>
        <p:sp>
          <p:nvSpPr>
            <p:cNvPr id="89" name="Sourire 88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90" name="Connecteur droit 89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91" name="Connecteur droit 90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92" name="Connecteur droit 91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93" name="Connecteur droit 92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  <p:grpSp>
        <p:nvGrpSpPr>
          <p:cNvPr id="7" name="Groupe 93"/>
          <p:cNvGrpSpPr/>
          <p:nvPr/>
        </p:nvGrpSpPr>
        <p:grpSpPr>
          <a:xfrm>
            <a:off x="2848524" y="4797152"/>
            <a:ext cx="139300" cy="372918"/>
            <a:chOff x="5405438" y="2132856"/>
            <a:chExt cx="300037" cy="803225"/>
          </a:xfrm>
        </p:grpSpPr>
        <p:sp>
          <p:nvSpPr>
            <p:cNvPr id="95" name="Sourire 94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96" name="Connecteur droit 95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Connecteur droit 96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onnecteur droit 97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Connecteur droit 98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e 99"/>
          <p:cNvGrpSpPr/>
          <p:nvPr/>
        </p:nvGrpSpPr>
        <p:grpSpPr>
          <a:xfrm>
            <a:off x="7812360" y="2998693"/>
            <a:ext cx="139300" cy="372918"/>
            <a:chOff x="5405438" y="2132856"/>
            <a:chExt cx="300037" cy="803225"/>
          </a:xfrm>
        </p:grpSpPr>
        <p:sp>
          <p:nvSpPr>
            <p:cNvPr id="101" name="Sourire 100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02" name="Connecteur droit 101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Connecteur droit 102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Connecteur droit 103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Connecteur droit 104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Espace réservé du contenu 62"/>
          <p:cNvSpPr>
            <a:spLocks noGrp="1"/>
          </p:cNvSpPr>
          <p:nvPr>
            <p:ph idx="1"/>
          </p:nvPr>
        </p:nvSpPr>
        <p:spPr>
          <a:xfrm>
            <a:off x="2015208" y="4149080"/>
            <a:ext cx="7128792" cy="2708920"/>
          </a:xfrm>
          <a:ln w="762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fr-FR" sz="2000" dirty="0" smtClean="0"/>
              <a:t>3- Le </a:t>
            </a:r>
            <a:r>
              <a:rPr lang="fr-FR" sz="2000" dirty="0" err="1" smtClean="0"/>
              <a:t>déployeur</a:t>
            </a:r>
            <a:r>
              <a:rPr lang="fr-FR" sz="2000" dirty="0" smtClean="0"/>
              <a:t> d'</a:t>
            </a:r>
            <a:r>
              <a:rPr lang="fr-FR" sz="2000" dirty="0" err="1" smtClean="0"/>
              <a:t>EJBs</a:t>
            </a:r>
            <a:endParaRPr lang="fr-FR" sz="2000" dirty="0" smtClean="0"/>
          </a:p>
          <a:p>
            <a:pPr>
              <a:lnSpc>
                <a:spcPct val="90000"/>
              </a:lnSpc>
            </a:pPr>
            <a:r>
              <a:rPr lang="fr-FR" sz="1400" dirty="0" smtClean="0"/>
              <a:t>Après que l'application ait été assemblée, elle doit être </a:t>
            </a:r>
            <a:r>
              <a:rPr lang="fr-FR" sz="1400" i="1" dirty="0" smtClean="0"/>
              <a:t>déployée </a:t>
            </a:r>
            <a:r>
              <a:rPr lang="fr-FR" sz="1400" dirty="0" smtClean="0"/>
              <a:t>sur un ou plusieurs serveurs d'application</a:t>
            </a:r>
          </a:p>
          <a:p>
            <a:pPr>
              <a:lnSpc>
                <a:spcPct val="90000"/>
              </a:lnSpc>
            </a:pPr>
            <a:r>
              <a:rPr lang="fr-FR" sz="1400" dirty="0" smtClean="0"/>
              <a:t>Attention à la sécurité (firewall, </a:t>
            </a:r>
            <a:r>
              <a:rPr lang="fr-FR" sz="1400" dirty="0" err="1" smtClean="0"/>
              <a:t>etc</a:t>
            </a:r>
            <a:r>
              <a:rPr lang="fr-FR" sz="1400" dirty="0" smtClean="0"/>
              <a:t>…)</a:t>
            </a:r>
          </a:p>
          <a:p>
            <a:pPr>
              <a:lnSpc>
                <a:spcPct val="90000"/>
              </a:lnSpc>
            </a:pPr>
            <a:r>
              <a:rPr lang="fr-FR" sz="1400" dirty="0" smtClean="0"/>
              <a:t>Branchement de services annexes (LDAP, Lotus Notes, Microsoft Active Directory, </a:t>
            </a:r>
            <a:r>
              <a:rPr lang="fr-FR" sz="1400" dirty="0" err="1" smtClean="0"/>
              <a:t>etc</a:t>
            </a:r>
            <a:r>
              <a:rPr lang="fr-FR" sz="1400" dirty="0" smtClean="0"/>
              <a:t>…) sur le serveur d'applications.</a:t>
            </a:r>
          </a:p>
          <a:p>
            <a:pPr>
              <a:lnSpc>
                <a:spcPct val="90000"/>
              </a:lnSpc>
            </a:pPr>
            <a:r>
              <a:rPr lang="fr-FR" sz="1400" dirty="0" smtClean="0"/>
              <a:t>Choix du hardware, des SGBD, </a:t>
            </a:r>
            <a:r>
              <a:rPr lang="fr-FR" sz="1400" dirty="0" err="1" smtClean="0"/>
              <a:t>etc</a:t>
            </a:r>
            <a:r>
              <a:rPr lang="fr-FR" sz="1400" dirty="0" smtClean="0"/>
              <a:t>…</a:t>
            </a:r>
          </a:p>
          <a:p>
            <a:pPr>
              <a:lnSpc>
                <a:spcPct val="90000"/>
              </a:lnSpc>
            </a:pPr>
            <a:r>
              <a:rPr lang="fr-FR" sz="1400" dirty="0" smtClean="0"/>
              <a:t>Paramétrage du serveur d'application</a:t>
            </a:r>
            <a:r>
              <a:rPr lang="fr-FR" sz="1400" dirty="0"/>
              <a:t> </a:t>
            </a:r>
            <a:r>
              <a:rPr lang="fr-FR" sz="1400" dirty="0" smtClean="0"/>
              <a:t>pour configurer </a:t>
            </a:r>
            <a:r>
              <a:rPr lang="fr-FR" sz="1400" dirty="0"/>
              <a:t>l</a:t>
            </a:r>
            <a:r>
              <a:rPr lang="fr-FR" sz="1400" dirty="0" smtClean="0"/>
              <a:t>es transactions, les accès aux fonctionnalités et aux bases de données</a:t>
            </a:r>
          </a:p>
          <a:p>
            <a:pPr>
              <a:lnSpc>
                <a:spcPct val="90000"/>
              </a:lnSpc>
            </a:pPr>
            <a:r>
              <a:rPr lang="fr-FR" sz="1400" dirty="0" smtClean="0"/>
              <a:t>Il peut être une équipe ou une personne, un consultant ou un vendeur d'hébergement de serveurs d'applications. </a:t>
            </a:r>
          </a:p>
        </p:txBody>
      </p:sp>
      <p:sp>
        <p:nvSpPr>
          <p:cNvPr id="65" name="ZoneTexte 64"/>
          <p:cNvSpPr txBox="1"/>
          <p:nvPr/>
        </p:nvSpPr>
        <p:spPr>
          <a:xfrm>
            <a:off x="107504" y="5157192"/>
            <a:ext cx="1224136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Le fournisseur d’</a:t>
            </a:r>
            <a:r>
              <a:rPr lang="fr-FR" sz="1200" dirty="0" err="1" smtClean="0"/>
              <a:t>EJBs</a:t>
            </a:r>
            <a:endParaRPr lang="fr-FR" sz="1200" i="1" dirty="0" smtClean="0"/>
          </a:p>
        </p:txBody>
      </p:sp>
      <p:grpSp>
        <p:nvGrpSpPr>
          <p:cNvPr id="9" name="Groupe 65"/>
          <p:cNvGrpSpPr/>
          <p:nvPr/>
        </p:nvGrpSpPr>
        <p:grpSpPr>
          <a:xfrm>
            <a:off x="760292" y="4797152"/>
            <a:ext cx="139300" cy="372918"/>
            <a:chOff x="5405438" y="2132856"/>
            <a:chExt cx="300037" cy="803225"/>
          </a:xfrm>
        </p:grpSpPr>
        <p:sp>
          <p:nvSpPr>
            <p:cNvPr id="67" name="Sourire 66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68" name="Connecteur droit 67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necteur droit 69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Connecteur droit 75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Connecteur droit 81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4" name="Connecteur droit avec flèche 63"/>
          <p:cNvCxnSpPr>
            <a:endCxn id="61" idx="2"/>
          </p:cNvCxnSpPr>
          <p:nvPr/>
        </p:nvCxnSpPr>
        <p:spPr>
          <a:xfrm flipH="1" flipV="1">
            <a:off x="5238328" y="3789040"/>
            <a:ext cx="49036" cy="360040"/>
          </a:xfrm>
          <a:prstGeom prst="straightConnector1">
            <a:avLst/>
          </a:prstGeom>
          <a:ln w="762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sp>
        <p:nvSpPr>
          <p:cNvPr id="77" name="ZoneTexte 76"/>
          <p:cNvSpPr txBox="1"/>
          <p:nvPr/>
        </p:nvSpPr>
        <p:spPr>
          <a:xfrm>
            <a:off x="2015208" y="3327375"/>
            <a:ext cx="1115616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L’assembleur d’application</a:t>
            </a:r>
            <a:endParaRPr lang="fr-FR" sz="1200" i="1" dirty="0" smtClean="0"/>
          </a:p>
        </p:txBody>
      </p:sp>
      <p:grpSp>
        <p:nvGrpSpPr>
          <p:cNvPr id="78" name="Groupe 81"/>
          <p:cNvGrpSpPr/>
          <p:nvPr/>
        </p:nvGrpSpPr>
        <p:grpSpPr>
          <a:xfrm>
            <a:off x="2451972" y="2967335"/>
            <a:ext cx="139300" cy="372918"/>
            <a:chOff x="5405438" y="2132856"/>
            <a:chExt cx="300037" cy="803225"/>
          </a:xfrm>
        </p:grpSpPr>
        <p:sp>
          <p:nvSpPr>
            <p:cNvPr id="79" name="Sourire 78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80" name="Connecteur droit 79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Connecteur droit 80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necteur droit 87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Connecteur droit 93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325415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4- L’administrateur système</a:t>
            </a: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EA7C8D44-3667-46F6-9772-CC52308E2A7F}" type="slidenum">
              <a:rPr kumimoji="0" lang="en-US" smtClean="0"/>
              <a:pPr/>
              <a:t>31</a:t>
            </a:fld>
            <a:endParaRPr kumimoji="0" lang="en-US" dirty="0"/>
          </a:p>
        </p:txBody>
      </p:sp>
      <p:sp>
        <p:nvSpPr>
          <p:cNvPr id="69" name="ZoneTexte 68"/>
          <p:cNvSpPr txBox="1"/>
          <p:nvPr/>
        </p:nvSpPr>
        <p:spPr>
          <a:xfrm>
            <a:off x="7308304" y="3355251"/>
            <a:ext cx="1440160" cy="46166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fr-FR" sz="1200" dirty="0" smtClean="0"/>
              <a:t>L’administrateur système </a:t>
            </a:r>
          </a:p>
          <a:p>
            <a:pPr algn="ctr"/>
            <a:r>
              <a:rPr lang="fr-FR" sz="1200" i="1" dirty="0" smtClean="0"/>
              <a:t>(maintenance du déploiement)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70992" y="2060848"/>
            <a:ext cx="1008112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Le vendeur d’outils</a:t>
            </a:r>
            <a:endParaRPr lang="fr-FR" sz="1200" i="1" dirty="0" smtClean="0"/>
          </a:p>
        </p:txBody>
      </p:sp>
      <p:sp>
        <p:nvSpPr>
          <p:cNvPr id="22" name="Flèche droite 21"/>
          <p:cNvSpPr/>
          <p:nvPr/>
        </p:nvSpPr>
        <p:spPr>
          <a:xfrm rot="2168091">
            <a:off x="904551" y="2385286"/>
            <a:ext cx="1287033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Fournit </a:t>
            </a:r>
            <a:br>
              <a:rPr lang="fr-FR" sz="1200" dirty="0" smtClean="0"/>
            </a:br>
            <a:r>
              <a:rPr lang="fr-FR" sz="1200" dirty="0" smtClean="0"/>
              <a:t>les outils</a:t>
            </a:r>
            <a:endParaRPr lang="fr-FR" sz="1200" dirty="0"/>
          </a:p>
        </p:txBody>
      </p:sp>
      <p:sp>
        <p:nvSpPr>
          <p:cNvPr id="30" name="Flèche droite 29"/>
          <p:cNvSpPr/>
          <p:nvPr/>
        </p:nvSpPr>
        <p:spPr>
          <a:xfrm rot="18822013">
            <a:off x="960900" y="4027796"/>
            <a:ext cx="1313195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Développe les </a:t>
            </a:r>
            <a:r>
              <a:rPr lang="fr-FR" sz="1200" dirty="0" err="1" smtClean="0"/>
              <a:t>EJBs</a:t>
            </a:r>
            <a:endParaRPr lang="fr-FR" sz="1200" dirty="0"/>
          </a:p>
        </p:txBody>
      </p:sp>
      <p:sp>
        <p:nvSpPr>
          <p:cNvPr id="44" name="ZoneTexte 43"/>
          <p:cNvSpPr txBox="1"/>
          <p:nvPr/>
        </p:nvSpPr>
        <p:spPr>
          <a:xfrm>
            <a:off x="2159224" y="1916832"/>
            <a:ext cx="1188640" cy="64633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>
                    <a:lumMod val="75000"/>
                  </a:schemeClr>
                </a:solidFill>
              </a:rPr>
              <a:t>Le fournisseur de solution de persistance</a:t>
            </a:r>
            <a:endParaRPr lang="fr-FR" sz="1200" i="1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5" name="Flèche droite 44"/>
          <p:cNvSpPr/>
          <p:nvPr/>
        </p:nvSpPr>
        <p:spPr>
          <a:xfrm>
            <a:off x="3275856" y="3140968"/>
            <a:ext cx="1224136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Construit les applications</a:t>
            </a:r>
            <a:endParaRPr lang="fr-FR" sz="1200" dirty="0"/>
          </a:p>
        </p:txBody>
      </p:sp>
      <p:sp>
        <p:nvSpPr>
          <p:cNvPr id="52" name="ZoneTexte 51"/>
          <p:cNvSpPr txBox="1"/>
          <p:nvPr/>
        </p:nvSpPr>
        <p:spPr>
          <a:xfrm>
            <a:off x="1943200" y="5158933"/>
            <a:ext cx="1620688" cy="64633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Le fournisseur du serveur d'application et des containers</a:t>
            </a:r>
          </a:p>
        </p:txBody>
      </p:sp>
      <p:sp>
        <p:nvSpPr>
          <p:cNvPr id="53" name="Flèche droite 52"/>
          <p:cNvSpPr/>
          <p:nvPr/>
        </p:nvSpPr>
        <p:spPr>
          <a:xfrm rot="19462521">
            <a:off x="3221824" y="4096787"/>
            <a:ext cx="1512168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Fournit serveur + conteneur</a:t>
            </a:r>
            <a:endParaRPr lang="fr-FR" sz="1200" dirty="0"/>
          </a:p>
        </p:txBody>
      </p:sp>
      <p:sp>
        <p:nvSpPr>
          <p:cNvPr id="54" name="Flèche droite 53"/>
          <p:cNvSpPr/>
          <p:nvPr/>
        </p:nvSpPr>
        <p:spPr>
          <a:xfrm rot="2068384">
            <a:off x="3225219" y="2143872"/>
            <a:ext cx="1512168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Fournit solution de persistance</a:t>
            </a:r>
            <a:endParaRPr lang="fr-FR" sz="1200" dirty="0"/>
          </a:p>
        </p:txBody>
      </p:sp>
      <p:grpSp>
        <p:nvGrpSpPr>
          <p:cNvPr id="2" name="Groupe 37"/>
          <p:cNvGrpSpPr/>
          <p:nvPr/>
        </p:nvGrpSpPr>
        <p:grpSpPr>
          <a:xfrm>
            <a:off x="2776516" y="1556792"/>
            <a:ext cx="139300" cy="372918"/>
            <a:chOff x="5405438" y="2132856"/>
            <a:chExt cx="300037" cy="803225"/>
          </a:xfrm>
        </p:grpSpPr>
        <p:sp>
          <p:nvSpPr>
            <p:cNvPr id="39" name="Sourire 38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40" name="Connecteur droit 39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eur droit 40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eur droit 41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eur droit 42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Flèche droite 61"/>
          <p:cNvSpPr/>
          <p:nvPr/>
        </p:nvSpPr>
        <p:spPr>
          <a:xfrm>
            <a:off x="5940152" y="3140968"/>
            <a:ext cx="1152128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Déploie le système</a:t>
            </a:r>
            <a:endParaRPr lang="fr-FR" sz="1200" dirty="0"/>
          </a:p>
        </p:txBody>
      </p:sp>
      <p:grpSp>
        <p:nvGrpSpPr>
          <p:cNvPr id="3" name="Groupe 69"/>
          <p:cNvGrpSpPr/>
          <p:nvPr/>
        </p:nvGrpSpPr>
        <p:grpSpPr>
          <a:xfrm>
            <a:off x="616276" y="1700808"/>
            <a:ext cx="139300" cy="372918"/>
            <a:chOff x="5405438" y="2132856"/>
            <a:chExt cx="300037" cy="803225"/>
          </a:xfrm>
        </p:grpSpPr>
        <p:sp>
          <p:nvSpPr>
            <p:cNvPr id="71" name="Sourire 70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72" name="Connecteur droit 71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necteur droit 72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cteur droit 73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necteur droit 74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e 93"/>
          <p:cNvGrpSpPr/>
          <p:nvPr/>
        </p:nvGrpSpPr>
        <p:grpSpPr>
          <a:xfrm>
            <a:off x="2848524" y="4797152"/>
            <a:ext cx="139300" cy="372918"/>
            <a:chOff x="5405438" y="2132856"/>
            <a:chExt cx="300037" cy="803225"/>
          </a:xfrm>
        </p:grpSpPr>
        <p:sp>
          <p:nvSpPr>
            <p:cNvPr id="95" name="Sourire 94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96" name="Connecteur droit 95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Connecteur droit 96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onnecteur droit 97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Connecteur droit 98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e 99"/>
          <p:cNvGrpSpPr/>
          <p:nvPr/>
        </p:nvGrpSpPr>
        <p:grpSpPr>
          <a:xfrm>
            <a:off x="7812360" y="2998693"/>
            <a:ext cx="139300" cy="372918"/>
            <a:chOff x="5405438" y="2132856"/>
            <a:chExt cx="300037" cy="803225"/>
          </a:xfrm>
        </p:grpSpPr>
        <p:sp>
          <p:nvSpPr>
            <p:cNvPr id="101" name="Sourire 100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02" name="Connecteur droit 101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103" name="Connecteur droit 102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104" name="Connecteur droit 103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105" name="Connecteur droit 104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  <p:sp>
        <p:nvSpPr>
          <p:cNvPr id="63" name="Espace réservé du contenu 62"/>
          <p:cNvSpPr>
            <a:spLocks noGrp="1"/>
          </p:cNvSpPr>
          <p:nvPr>
            <p:ph idx="1"/>
          </p:nvPr>
        </p:nvSpPr>
        <p:spPr>
          <a:xfrm>
            <a:off x="2303240" y="5670738"/>
            <a:ext cx="6733256" cy="1070630"/>
          </a:xfrm>
          <a:ln w="762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fr-FR" sz="2000" dirty="0" smtClean="0"/>
              <a:t>4- L'administrateur système</a:t>
            </a:r>
          </a:p>
          <a:p>
            <a:pPr>
              <a:lnSpc>
                <a:spcPct val="90000"/>
              </a:lnSpc>
            </a:pPr>
            <a:r>
              <a:rPr lang="fr-FR" sz="1400" dirty="0" smtClean="0"/>
              <a:t>Vérifie le bon fonctionnement de l'application en exploitation.</a:t>
            </a:r>
          </a:p>
          <a:p>
            <a:pPr>
              <a:lnSpc>
                <a:spcPct val="90000"/>
              </a:lnSpc>
            </a:pPr>
            <a:r>
              <a:rPr lang="fr-FR" sz="1400" dirty="0" smtClean="0"/>
              <a:t>Il utilise les outils de monitoring des serveurs d'application.</a:t>
            </a:r>
          </a:p>
          <a:p>
            <a:pPr>
              <a:lnSpc>
                <a:spcPct val="90000"/>
              </a:lnSpc>
            </a:pPr>
            <a:r>
              <a:rPr lang="fr-FR" sz="1400" dirty="0" smtClean="0"/>
              <a:t>Il effectue la maintenance hardware et software (lancement, arrêt) du système.</a:t>
            </a:r>
          </a:p>
        </p:txBody>
      </p:sp>
      <p:sp>
        <p:nvSpPr>
          <p:cNvPr id="65" name="ZoneTexte 64"/>
          <p:cNvSpPr txBox="1"/>
          <p:nvPr/>
        </p:nvSpPr>
        <p:spPr>
          <a:xfrm>
            <a:off x="107504" y="5157192"/>
            <a:ext cx="1224136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Le fournisseur d’</a:t>
            </a:r>
            <a:r>
              <a:rPr lang="fr-FR" sz="1200" dirty="0" err="1" smtClean="0"/>
              <a:t>EJBs</a:t>
            </a:r>
            <a:endParaRPr lang="fr-FR" sz="1200" i="1" dirty="0" smtClean="0"/>
          </a:p>
        </p:txBody>
      </p:sp>
      <p:grpSp>
        <p:nvGrpSpPr>
          <p:cNvPr id="8" name="Groupe 65"/>
          <p:cNvGrpSpPr/>
          <p:nvPr/>
        </p:nvGrpSpPr>
        <p:grpSpPr>
          <a:xfrm>
            <a:off x="760292" y="4797152"/>
            <a:ext cx="139300" cy="372918"/>
            <a:chOff x="5405438" y="2132856"/>
            <a:chExt cx="300037" cy="803225"/>
          </a:xfrm>
        </p:grpSpPr>
        <p:sp>
          <p:nvSpPr>
            <p:cNvPr id="67" name="Sourire 66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68" name="Connecteur droit 67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necteur droit 69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Connecteur droit 75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Connecteur droit 81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4" name="Connecteur droit avec flèche 63"/>
          <p:cNvCxnSpPr>
            <a:endCxn id="69" idx="2"/>
          </p:cNvCxnSpPr>
          <p:nvPr/>
        </p:nvCxnSpPr>
        <p:spPr>
          <a:xfrm flipV="1">
            <a:off x="7668344" y="3816916"/>
            <a:ext cx="360040" cy="1801941"/>
          </a:xfrm>
          <a:prstGeom prst="straightConnector1">
            <a:avLst/>
          </a:prstGeom>
          <a:ln w="762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sp>
        <p:nvSpPr>
          <p:cNvPr id="77" name="ZoneTexte 76"/>
          <p:cNvSpPr txBox="1"/>
          <p:nvPr/>
        </p:nvSpPr>
        <p:spPr>
          <a:xfrm>
            <a:off x="2015208" y="3327375"/>
            <a:ext cx="1115616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L’assembleur d’application</a:t>
            </a:r>
            <a:endParaRPr lang="fr-FR" sz="1200" i="1" dirty="0" smtClean="0"/>
          </a:p>
        </p:txBody>
      </p:sp>
      <p:grpSp>
        <p:nvGrpSpPr>
          <p:cNvPr id="9" name="Groupe 81"/>
          <p:cNvGrpSpPr/>
          <p:nvPr/>
        </p:nvGrpSpPr>
        <p:grpSpPr>
          <a:xfrm>
            <a:off x="2451972" y="2967335"/>
            <a:ext cx="139300" cy="372918"/>
            <a:chOff x="5405438" y="2132856"/>
            <a:chExt cx="300037" cy="803225"/>
          </a:xfrm>
        </p:grpSpPr>
        <p:sp>
          <p:nvSpPr>
            <p:cNvPr id="79" name="Sourire 78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80" name="Connecteur droit 79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Connecteur droit 80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necteur droit 87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Connecteur droit 93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ZoneTexte 82"/>
          <p:cNvSpPr txBox="1"/>
          <p:nvPr/>
        </p:nvSpPr>
        <p:spPr>
          <a:xfrm>
            <a:off x="4644008" y="3327375"/>
            <a:ext cx="1188640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Le </a:t>
            </a:r>
            <a:r>
              <a:rPr lang="fr-FR" sz="1200" dirty="0" err="1" smtClean="0"/>
              <a:t>déployeur</a:t>
            </a:r>
            <a:r>
              <a:rPr lang="fr-FR" sz="1200" dirty="0" smtClean="0"/>
              <a:t> d’</a:t>
            </a:r>
            <a:r>
              <a:rPr lang="fr-FR" sz="1200" dirty="0" err="1" smtClean="0"/>
              <a:t>EJBs</a:t>
            </a:r>
            <a:endParaRPr lang="fr-FR" sz="1200" i="1" dirty="0" smtClean="0"/>
          </a:p>
        </p:txBody>
      </p:sp>
      <p:grpSp>
        <p:nvGrpSpPr>
          <p:cNvPr id="84" name="Groupe 87"/>
          <p:cNvGrpSpPr/>
          <p:nvPr/>
        </p:nvGrpSpPr>
        <p:grpSpPr>
          <a:xfrm>
            <a:off x="5148064" y="2967335"/>
            <a:ext cx="139300" cy="372918"/>
            <a:chOff x="5405438" y="2132856"/>
            <a:chExt cx="300037" cy="803225"/>
          </a:xfrm>
        </p:grpSpPr>
        <p:sp>
          <p:nvSpPr>
            <p:cNvPr id="85" name="Sourire 84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86" name="Connecteur droit 85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necteur droit 86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Connecteur droit 99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Connecteur droit 105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93202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ZoneTexte 77"/>
          <p:cNvSpPr txBox="1"/>
          <p:nvPr/>
        </p:nvSpPr>
        <p:spPr>
          <a:xfrm>
            <a:off x="6804248" y="3355251"/>
            <a:ext cx="2448272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L’administrateur système </a:t>
            </a:r>
          </a:p>
          <a:p>
            <a:pPr algn="ctr"/>
            <a:r>
              <a:rPr lang="fr-FR" sz="1200" i="1" dirty="0" smtClean="0"/>
              <a:t>(maintenance du déploiement)</a:t>
            </a:r>
          </a:p>
        </p:txBody>
      </p:sp>
      <p:grpSp>
        <p:nvGrpSpPr>
          <p:cNvPr id="84" name="Groupe 99"/>
          <p:cNvGrpSpPr/>
          <p:nvPr/>
        </p:nvGrpSpPr>
        <p:grpSpPr>
          <a:xfrm>
            <a:off x="7812360" y="2998693"/>
            <a:ext cx="139300" cy="372918"/>
            <a:chOff x="5405438" y="2132856"/>
            <a:chExt cx="300037" cy="803225"/>
          </a:xfrm>
        </p:grpSpPr>
        <p:sp>
          <p:nvSpPr>
            <p:cNvPr id="89" name="Sourire 88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90" name="Connecteur droit 89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Connecteur droit 90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Connecteur droit 91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necteur droit 92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2400" dirty="0" smtClean="0"/>
              <a:t>5- Le fournisseur du serveur d’application et des containers</a:t>
            </a: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EA7C8D44-3667-46F6-9772-CC52308E2A7F}" type="slidenum">
              <a:rPr kumimoji="0" lang="en-US" smtClean="0"/>
              <a:pPr/>
              <a:t>32</a:t>
            </a:fld>
            <a:endParaRPr kumimoji="0" lang="en-US" dirty="0"/>
          </a:p>
        </p:txBody>
      </p:sp>
      <p:sp>
        <p:nvSpPr>
          <p:cNvPr id="21" name="ZoneTexte 20"/>
          <p:cNvSpPr txBox="1"/>
          <p:nvPr/>
        </p:nvSpPr>
        <p:spPr>
          <a:xfrm>
            <a:off x="70992" y="2060848"/>
            <a:ext cx="1008112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Le vendeur d’outils</a:t>
            </a:r>
            <a:endParaRPr lang="fr-FR" sz="1200" i="1" dirty="0" smtClean="0"/>
          </a:p>
        </p:txBody>
      </p:sp>
      <p:sp>
        <p:nvSpPr>
          <p:cNvPr id="22" name="Flèche droite 21"/>
          <p:cNvSpPr/>
          <p:nvPr/>
        </p:nvSpPr>
        <p:spPr>
          <a:xfrm rot="2168091">
            <a:off x="904551" y="2385286"/>
            <a:ext cx="1287033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Fournit </a:t>
            </a:r>
            <a:br>
              <a:rPr lang="fr-FR" sz="1200" dirty="0" smtClean="0"/>
            </a:br>
            <a:r>
              <a:rPr lang="fr-FR" sz="1200" dirty="0" smtClean="0"/>
              <a:t>les outils</a:t>
            </a:r>
            <a:endParaRPr lang="fr-FR" sz="1200" dirty="0"/>
          </a:p>
        </p:txBody>
      </p:sp>
      <p:sp>
        <p:nvSpPr>
          <p:cNvPr id="30" name="Flèche droite 29"/>
          <p:cNvSpPr/>
          <p:nvPr/>
        </p:nvSpPr>
        <p:spPr>
          <a:xfrm rot="18822013">
            <a:off x="960900" y="4027796"/>
            <a:ext cx="1313195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Développe les </a:t>
            </a:r>
            <a:r>
              <a:rPr lang="fr-FR" sz="1200" dirty="0" err="1" smtClean="0"/>
              <a:t>EJBs</a:t>
            </a:r>
            <a:endParaRPr lang="fr-FR" sz="1200" dirty="0"/>
          </a:p>
        </p:txBody>
      </p:sp>
      <p:sp>
        <p:nvSpPr>
          <p:cNvPr id="44" name="ZoneTexte 43"/>
          <p:cNvSpPr txBox="1"/>
          <p:nvPr/>
        </p:nvSpPr>
        <p:spPr>
          <a:xfrm>
            <a:off x="2159224" y="1916832"/>
            <a:ext cx="1188640" cy="64633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>
                    <a:lumMod val="75000"/>
                  </a:schemeClr>
                </a:solidFill>
              </a:rPr>
              <a:t>Le fournisseur de solution de persistance</a:t>
            </a:r>
            <a:endParaRPr lang="fr-FR" sz="1200" i="1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5" name="Flèche droite 44"/>
          <p:cNvSpPr/>
          <p:nvPr/>
        </p:nvSpPr>
        <p:spPr>
          <a:xfrm>
            <a:off x="3275856" y="3140968"/>
            <a:ext cx="1224136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Construit les applications</a:t>
            </a:r>
            <a:endParaRPr lang="fr-FR" sz="1200" dirty="0"/>
          </a:p>
        </p:txBody>
      </p:sp>
      <p:sp>
        <p:nvSpPr>
          <p:cNvPr id="52" name="ZoneTexte 51"/>
          <p:cNvSpPr txBox="1"/>
          <p:nvPr/>
        </p:nvSpPr>
        <p:spPr>
          <a:xfrm>
            <a:off x="1943200" y="5158933"/>
            <a:ext cx="1620688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Le fournisseur du serveur d'application et des containers</a:t>
            </a:r>
          </a:p>
        </p:txBody>
      </p:sp>
      <p:sp>
        <p:nvSpPr>
          <p:cNvPr id="53" name="Flèche droite 52"/>
          <p:cNvSpPr/>
          <p:nvPr/>
        </p:nvSpPr>
        <p:spPr>
          <a:xfrm rot="19462521">
            <a:off x="3221824" y="4096787"/>
            <a:ext cx="1512168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Fournit serveur + conteneur</a:t>
            </a:r>
            <a:endParaRPr lang="fr-FR" sz="1200" dirty="0"/>
          </a:p>
        </p:txBody>
      </p:sp>
      <p:sp>
        <p:nvSpPr>
          <p:cNvPr id="54" name="Flèche droite 53"/>
          <p:cNvSpPr/>
          <p:nvPr/>
        </p:nvSpPr>
        <p:spPr>
          <a:xfrm rot="2068384">
            <a:off x="3225219" y="2143872"/>
            <a:ext cx="1512168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Fournit solution de persistance</a:t>
            </a:r>
            <a:endParaRPr lang="fr-FR" sz="1200" dirty="0"/>
          </a:p>
        </p:txBody>
      </p:sp>
      <p:grpSp>
        <p:nvGrpSpPr>
          <p:cNvPr id="2" name="Groupe 37"/>
          <p:cNvGrpSpPr/>
          <p:nvPr/>
        </p:nvGrpSpPr>
        <p:grpSpPr>
          <a:xfrm>
            <a:off x="2776516" y="1556792"/>
            <a:ext cx="139300" cy="372918"/>
            <a:chOff x="5405438" y="2132856"/>
            <a:chExt cx="300037" cy="803225"/>
          </a:xfrm>
        </p:grpSpPr>
        <p:sp>
          <p:nvSpPr>
            <p:cNvPr id="39" name="Sourire 38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40" name="Connecteur droit 39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eur droit 40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eur droit 41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eur droit 42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Flèche droite 61"/>
          <p:cNvSpPr/>
          <p:nvPr/>
        </p:nvSpPr>
        <p:spPr>
          <a:xfrm>
            <a:off x="5940152" y="3140968"/>
            <a:ext cx="1152128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Déploie le système</a:t>
            </a:r>
            <a:endParaRPr lang="fr-FR" sz="1200" dirty="0"/>
          </a:p>
        </p:txBody>
      </p:sp>
      <p:grpSp>
        <p:nvGrpSpPr>
          <p:cNvPr id="3" name="Groupe 69"/>
          <p:cNvGrpSpPr/>
          <p:nvPr/>
        </p:nvGrpSpPr>
        <p:grpSpPr>
          <a:xfrm>
            <a:off x="616276" y="1700808"/>
            <a:ext cx="139300" cy="372918"/>
            <a:chOff x="5405438" y="2132856"/>
            <a:chExt cx="300037" cy="803225"/>
          </a:xfrm>
        </p:grpSpPr>
        <p:sp>
          <p:nvSpPr>
            <p:cNvPr id="71" name="Sourire 70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72" name="Connecteur droit 71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necteur droit 72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cteur droit 73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necteur droit 74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e 93"/>
          <p:cNvGrpSpPr/>
          <p:nvPr/>
        </p:nvGrpSpPr>
        <p:grpSpPr>
          <a:xfrm>
            <a:off x="2848524" y="4797152"/>
            <a:ext cx="139300" cy="372918"/>
            <a:chOff x="5405438" y="2132856"/>
            <a:chExt cx="300037" cy="803225"/>
          </a:xfrm>
        </p:grpSpPr>
        <p:sp>
          <p:nvSpPr>
            <p:cNvPr id="95" name="Sourire 94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96" name="Connecteur droit 95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97" name="Connecteur droit 96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98" name="Connecteur droit 97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99" name="Connecteur droit 98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  <p:sp>
        <p:nvSpPr>
          <p:cNvPr id="65" name="ZoneTexte 64"/>
          <p:cNvSpPr txBox="1"/>
          <p:nvPr/>
        </p:nvSpPr>
        <p:spPr>
          <a:xfrm>
            <a:off x="107504" y="5157192"/>
            <a:ext cx="1224136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Le fournisseur d’</a:t>
            </a:r>
            <a:r>
              <a:rPr lang="fr-FR" sz="1200" dirty="0" err="1" smtClean="0"/>
              <a:t>EJBs</a:t>
            </a:r>
            <a:endParaRPr lang="fr-FR" sz="1200" i="1" dirty="0" smtClean="0"/>
          </a:p>
        </p:txBody>
      </p:sp>
      <p:grpSp>
        <p:nvGrpSpPr>
          <p:cNvPr id="7" name="Groupe 65"/>
          <p:cNvGrpSpPr/>
          <p:nvPr/>
        </p:nvGrpSpPr>
        <p:grpSpPr>
          <a:xfrm>
            <a:off x="760292" y="4797152"/>
            <a:ext cx="139300" cy="372918"/>
            <a:chOff x="5405438" y="2132856"/>
            <a:chExt cx="300037" cy="803225"/>
          </a:xfrm>
        </p:grpSpPr>
        <p:sp>
          <p:nvSpPr>
            <p:cNvPr id="67" name="Sourire 66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68" name="Connecteur droit 67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necteur droit 69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Connecteur droit 75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Connecteur droit 81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4" name="Connecteur droit avec flèche 63"/>
          <p:cNvCxnSpPr/>
          <p:nvPr/>
        </p:nvCxnSpPr>
        <p:spPr>
          <a:xfrm flipH="1" flipV="1">
            <a:off x="3531253" y="5489058"/>
            <a:ext cx="713342" cy="59129"/>
          </a:xfrm>
          <a:prstGeom prst="straightConnector1">
            <a:avLst/>
          </a:prstGeom>
          <a:ln w="762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sp>
        <p:nvSpPr>
          <p:cNvPr id="77" name="ZoneTexte 76"/>
          <p:cNvSpPr txBox="1"/>
          <p:nvPr/>
        </p:nvSpPr>
        <p:spPr>
          <a:xfrm>
            <a:off x="2015208" y="3327375"/>
            <a:ext cx="1115616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L’assembleur d’application</a:t>
            </a:r>
            <a:endParaRPr lang="fr-FR" sz="1200" i="1" dirty="0" smtClean="0"/>
          </a:p>
        </p:txBody>
      </p:sp>
      <p:grpSp>
        <p:nvGrpSpPr>
          <p:cNvPr id="8" name="Groupe 81"/>
          <p:cNvGrpSpPr/>
          <p:nvPr/>
        </p:nvGrpSpPr>
        <p:grpSpPr>
          <a:xfrm>
            <a:off x="2451972" y="2967335"/>
            <a:ext cx="139300" cy="372918"/>
            <a:chOff x="5405438" y="2132856"/>
            <a:chExt cx="300037" cy="803225"/>
          </a:xfrm>
        </p:grpSpPr>
        <p:sp>
          <p:nvSpPr>
            <p:cNvPr id="79" name="Sourire 78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80" name="Connecteur droit 79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Connecteur droit 80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necteur droit 87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Connecteur droit 93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ZoneTexte 82"/>
          <p:cNvSpPr txBox="1"/>
          <p:nvPr/>
        </p:nvSpPr>
        <p:spPr>
          <a:xfrm>
            <a:off x="4644008" y="3327375"/>
            <a:ext cx="1188640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Le </a:t>
            </a:r>
            <a:r>
              <a:rPr lang="fr-FR" sz="1200" dirty="0" err="1" smtClean="0"/>
              <a:t>déployeur</a:t>
            </a:r>
            <a:r>
              <a:rPr lang="fr-FR" sz="1200" dirty="0" smtClean="0"/>
              <a:t> d’</a:t>
            </a:r>
            <a:r>
              <a:rPr lang="fr-FR" sz="1200" dirty="0" err="1" smtClean="0"/>
              <a:t>EJBs</a:t>
            </a:r>
            <a:endParaRPr lang="fr-FR" sz="1200" i="1" dirty="0" smtClean="0"/>
          </a:p>
        </p:txBody>
      </p:sp>
      <p:grpSp>
        <p:nvGrpSpPr>
          <p:cNvPr id="9" name="Groupe 87"/>
          <p:cNvGrpSpPr/>
          <p:nvPr/>
        </p:nvGrpSpPr>
        <p:grpSpPr>
          <a:xfrm>
            <a:off x="5148064" y="2967335"/>
            <a:ext cx="139300" cy="372918"/>
            <a:chOff x="5405438" y="2132856"/>
            <a:chExt cx="300037" cy="803225"/>
          </a:xfrm>
        </p:grpSpPr>
        <p:sp>
          <p:nvSpPr>
            <p:cNvPr id="85" name="Sourire 84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86" name="Connecteur droit 85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necteur droit 86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Connecteur droit 99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Connecteur droit 105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Espace réservé du contenu 62"/>
          <p:cNvSpPr>
            <a:spLocks noGrp="1"/>
          </p:cNvSpPr>
          <p:nvPr>
            <p:ph idx="1"/>
          </p:nvPr>
        </p:nvSpPr>
        <p:spPr>
          <a:xfrm>
            <a:off x="4211960" y="4943307"/>
            <a:ext cx="3240360" cy="1870069"/>
          </a:xfrm>
          <a:ln w="762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Font typeface="Wingdings" pitchFamily="2" charset="2"/>
              <a:buNone/>
            </a:pPr>
            <a:r>
              <a:rPr lang="fr-FR" sz="2000" dirty="0" smtClean="0"/>
              <a:t>Le fournisseur du serveur d'application et des </a:t>
            </a:r>
            <a:r>
              <a:rPr lang="fr-FR" sz="2000" i="1" dirty="0" smtClean="0"/>
              <a:t>containers</a:t>
            </a:r>
          </a:p>
          <a:p>
            <a:r>
              <a:rPr lang="fr-FR" sz="1400" dirty="0" smtClean="0"/>
              <a:t>Implémente le serveur d’application en suivant les spécifications Java EE 6</a:t>
            </a:r>
          </a:p>
        </p:txBody>
      </p:sp>
    </p:spTree>
    <p:extLst>
      <p:ext uri="{BB962C8B-B14F-4D97-AF65-F5344CB8AC3E}">
        <p14:creationId xmlns="" xmlns:p14="http://schemas.microsoft.com/office/powerpoint/2010/main" val="13933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ZoneTexte 77"/>
          <p:cNvSpPr txBox="1"/>
          <p:nvPr/>
        </p:nvSpPr>
        <p:spPr>
          <a:xfrm>
            <a:off x="6804248" y="3355251"/>
            <a:ext cx="2339752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L’administrateur système </a:t>
            </a:r>
          </a:p>
          <a:p>
            <a:pPr algn="ctr"/>
            <a:r>
              <a:rPr lang="fr-FR" sz="1200" i="1" dirty="0" smtClean="0"/>
              <a:t>(maintenance du déploiement)</a:t>
            </a:r>
          </a:p>
        </p:txBody>
      </p:sp>
      <p:grpSp>
        <p:nvGrpSpPr>
          <p:cNvPr id="2" name="Groupe 99"/>
          <p:cNvGrpSpPr/>
          <p:nvPr/>
        </p:nvGrpSpPr>
        <p:grpSpPr>
          <a:xfrm>
            <a:off x="7812360" y="2998693"/>
            <a:ext cx="139300" cy="372918"/>
            <a:chOff x="5405438" y="2132856"/>
            <a:chExt cx="300037" cy="803225"/>
          </a:xfrm>
        </p:grpSpPr>
        <p:sp>
          <p:nvSpPr>
            <p:cNvPr id="89" name="Sourire 88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90" name="Connecteur droit 89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Connecteur droit 90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Connecteur droit 91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necteur droit 92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6- Les vendeurs d’outils</a:t>
            </a: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EA7C8D44-3667-46F6-9772-CC52308E2A7F}" type="slidenum">
              <a:rPr kumimoji="0" lang="en-US" smtClean="0"/>
              <a:pPr/>
              <a:t>33</a:t>
            </a:fld>
            <a:endParaRPr kumimoji="0" lang="en-US" dirty="0"/>
          </a:p>
        </p:txBody>
      </p:sp>
      <p:sp>
        <p:nvSpPr>
          <p:cNvPr id="21" name="ZoneTexte 20"/>
          <p:cNvSpPr txBox="1"/>
          <p:nvPr/>
        </p:nvSpPr>
        <p:spPr>
          <a:xfrm>
            <a:off x="70992" y="2060848"/>
            <a:ext cx="1008112" cy="46166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Le vendeur d’outils</a:t>
            </a:r>
            <a:endParaRPr lang="fr-FR" sz="1200" i="1" dirty="0" smtClean="0"/>
          </a:p>
        </p:txBody>
      </p:sp>
      <p:sp>
        <p:nvSpPr>
          <p:cNvPr id="22" name="Flèche droite 21"/>
          <p:cNvSpPr/>
          <p:nvPr/>
        </p:nvSpPr>
        <p:spPr>
          <a:xfrm rot="2168091">
            <a:off x="904551" y="2385286"/>
            <a:ext cx="1287033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Fournit </a:t>
            </a:r>
            <a:br>
              <a:rPr lang="fr-FR" sz="1200" dirty="0" smtClean="0"/>
            </a:br>
            <a:r>
              <a:rPr lang="fr-FR" sz="1200" dirty="0" smtClean="0"/>
              <a:t>les outils</a:t>
            </a:r>
            <a:endParaRPr lang="fr-FR" sz="1200" dirty="0"/>
          </a:p>
        </p:txBody>
      </p:sp>
      <p:sp>
        <p:nvSpPr>
          <p:cNvPr id="30" name="Flèche droite 29"/>
          <p:cNvSpPr/>
          <p:nvPr/>
        </p:nvSpPr>
        <p:spPr>
          <a:xfrm rot="18822013">
            <a:off x="960900" y="4027796"/>
            <a:ext cx="1313195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Développe les </a:t>
            </a:r>
            <a:r>
              <a:rPr lang="fr-FR" sz="1200" dirty="0" err="1" smtClean="0"/>
              <a:t>EJBs</a:t>
            </a:r>
            <a:endParaRPr lang="fr-FR" sz="1200" dirty="0"/>
          </a:p>
        </p:txBody>
      </p:sp>
      <p:sp>
        <p:nvSpPr>
          <p:cNvPr id="44" name="ZoneTexte 43"/>
          <p:cNvSpPr txBox="1"/>
          <p:nvPr/>
        </p:nvSpPr>
        <p:spPr>
          <a:xfrm>
            <a:off x="2159224" y="1916832"/>
            <a:ext cx="1188640" cy="64633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>
                    <a:lumMod val="75000"/>
                  </a:schemeClr>
                </a:solidFill>
              </a:rPr>
              <a:t>Le fournisseur de solution de persistance</a:t>
            </a:r>
            <a:endParaRPr lang="fr-FR" sz="1200" i="1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5" name="Flèche droite 44"/>
          <p:cNvSpPr/>
          <p:nvPr/>
        </p:nvSpPr>
        <p:spPr>
          <a:xfrm>
            <a:off x="3275856" y="3140968"/>
            <a:ext cx="1224136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Construit les applications</a:t>
            </a:r>
            <a:endParaRPr lang="fr-FR" sz="1200" dirty="0"/>
          </a:p>
        </p:txBody>
      </p:sp>
      <p:sp>
        <p:nvSpPr>
          <p:cNvPr id="53" name="Flèche droite 52"/>
          <p:cNvSpPr/>
          <p:nvPr/>
        </p:nvSpPr>
        <p:spPr>
          <a:xfrm rot="19462521">
            <a:off x="3221824" y="4096787"/>
            <a:ext cx="1512168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Fournit serveur + conteneur</a:t>
            </a:r>
            <a:endParaRPr lang="fr-FR" sz="1200" dirty="0"/>
          </a:p>
        </p:txBody>
      </p:sp>
      <p:sp>
        <p:nvSpPr>
          <p:cNvPr id="54" name="Flèche droite 53"/>
          <p:cNvSpPr/>
          <p:nvPr/>
        </p:nvSpPr>
        <p:spPr>
          <a:xfrm rot="2068384">
            <a:off x="3225219" y="2143872"/>
            <a:ext cx="1512168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Fournit solution de persistance</a:t>
            </a:r>
            <a:endParaRPr lang="fr-FR" sz="1200" dirty="0"/>
          </a:p>
        </p:txBody>
      </p:sp>
      <p:grpSp>
        <p:nvGrpSpPr>
          <p:cNvPr id="3" name="Groupe 37"/>
          <p:cNvGrpSpPr/>
          <p:nvPr/>
        </p:nvGrpSpPr>
        <p:grpSpPr>
          <a:xfrm>
            <a:off x="2776516" y="1556792"/>
            <a:ext cx="139300" cy="372918"/>
            <a:chOff x="5405438" y="2132856"/>
            <a:chExt cx="300037" cy="803225"/>
          </a:xfrm>
        </p:grpSpPr>
        <p:sp>
          <p:nvSpPr>
            <p:cNvPr id="39" name="Sourire 38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40" name="Connecteur droit 39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eur droit 40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eur droit 41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eur droit 42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Flèche droite 61"/>
          <p:cNvSpPr/>
          <p:nvPr/>
        </p:nvSpPr>
        <p:spPr>
          <a:xfrm>
            <a:off x="5940152" y="3140968"/>
            <a:ext cx="1152128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Déploie le système</a:t>
            </a:r>
            <a:endParaRPr lang="fr-FR" sz="1200" dirty="0"/>
          </a:p>
        </p:txBody>
      </p:sp>
      <p:grpSp>
        <p:nvGrpSpPr>
          <p:cNvPr id="5" name="Groupe 69"/>
          <p:cNvGrpSpPr/>
          <p:nvPr/>
        </p:nvGrpSpPr>
        <p:grpSpPr>
          <a:xfrm>
            <a:off x="616276" y="1700808"/>
            <a:ext cx="139300" cy="372918"/>
            <a:chOff x="5405438" y="2132856"/>
            <a:chExt cx="300037" cy="803225"/>
          </a:xfrm>
        </p:grpSpPr>
        <p:sp>
          <p:nvSpPr>
            <p:cNvPr id="71" name="Sourire 70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72" name="Connecteur droit 71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73" name="Connecteur droit 72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74" name="Connecteur droit 73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75" name="Connecteur droit 74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  <p:grpSp>
        <p:nvGrpSpPr>
          <p:cNvPr id="6" name="Groupe 93"/>
          <p:cNvGrpSpPr/>
          <p:nvPr/>
        </p:nvGrpSpPr>
        <p:grpSpPr>
          <a:xfrm>
            <a:off x="2848524" y="4797152"/>
            <a:ext cx="139300" cy="372918"/>
            <a:chOff x="5405438" y="2132856"/>
            <a:chExt cx="300037" cy="803225"/>
          </a:xfrm>
        </p:grpSpPr>
        <p:sp>
          <p:nvSpPr>
            <p:cNvPr id="95" name="Sourire 94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96" name="Connecteur droit 95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97" name="Connecteur droit 96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98" name="Connecteur droit 97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99" name="Connecteur droit 98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  <p:sp>
        <p:nvSpPr>
          <p:cNvPr id="65" name="ZoneTexte 64"/>
          <p:cNvSpPr txBox="1"/>
          <p:nvPr/>
        </p:nvSpPr>
        <p:spPr>
          <a:xfrm>
            <a:off x="107504" y="5157192"/>
            <a:ext cx="1224136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Le fournisseur d’</a:t>
            </a:r>
            <a:r>
              <a:rPr lang="fr-FR" sz="1200" dirty="0" err="1" smtClean="0"/>
              <a:t>EJBs</a:t>
            </a:r>
            <a:endParaRPr lang="fr-FR" sz="1200" i="1" dirty="0" smtClean="0"/>
          </a:p>
        </p:txBody>
      </p:sp>
      <p:grpSp>
        <p:nvGrpSpPr>
          <p:cNvPr id="7" name="Groupe 65"/>
          <p:cNvGrpSpPr/>
          <p:nvPr/>
        </p:nvGrpSpPr>
        <p:grpSpPr>
          <a:xfrm>
            <a:off x="760292" y="4797152"/>
            <a:ext cx="139300" cy="372918"/>
            <a:chOff x="5405438" y="2132856"/>
            <a:chExt cx="300037" cy="803225"/>
          </a:xfrm>
        </p:grpSpPr>
        <p:sp>
          <p:nvSpPr>
            <p:cNvPr id="67" name="Sourire 66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68" name="Connecteur droit 67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necteur droit 69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Connecteur droit 75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Connecteur droit 81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ZoneTexte 76"/>
          <p:cNvSpPr txBox="1"/>
          <p:nvPr/>
        </p:nvSpPr>
        <p:spPr>
          <a:xfrm>
            <a:off x="2015208" y="3327375"/>
            <a:ext cx="1115616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L’assembleur d’application</a:t>
            </a:r>
            <a:endParaRPr lang="fr-FR" sz="1200" i="1" dirty="0" smtClean="0"/>
          </a:p>
        </p:txBody>
      </p:sp>
      <p:grpSp>
        <p:nvGrpSpPr>
          <p:cNvPr id="8" name="Groupe 81"/>
          <p:cNvGrpSpPr/>
          <p:nvPr/>
        </p:nvGrpSpPr>
        <p:grpSpPr>
          <a:xfrm>
            <a:off x="2451972" y="2967335"/>
            <a:ext cx="139300" cy="372918"/>
            <a:chOff x="5405438" y="2132856"/>
            <a:chExt cx="300037" cy="803225"/>
          </a:xfrm>
        </p:grpSpPr>
        <p:sp>
          <p:nvSpPr>
            <p:cNvPr id="79" name="Sourire 78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80" name="Connecteur droit 79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Connecteur droit 80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necteur droit 87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Connecteur droit 93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ZoneTexte 82"/>
          <p:cNvSpPr txBox="1"/>
          <p:nvPr/>
        </p:nvSpPr>
        <p:spPr>
          <a:xfrm>
            <a:off x="4644008" y="3327375"/>
            <a:ext cx="1188640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Le </a:t>
            </a:r>
            <a:r>
              <a:rPr lang="fr-FR" sz="1200" dirty="0" err="1" smtClean="0"/>
              <a:t>déployeur</a:t>
            </a:r>
            <a:r>
              <a:rPr lang="fr-FR" sz="1200" dirty="0" smtClean="0"/>
              <a:t> d’</a:t>
            </a:r>
            <a:r>
              <a:rPr lang="fr-FR" sz="1200" dirty="0" err="1" smtClean="0"/>
              <a:t>EJBs</a:t>
            </a:r>
            <a:endParaRPr lang="fr-FR" sz="1200" i="1" dirty="0" smtClean="0"/>
          </a:p>
        </p:txBody>
      </p:sp>
      <p:grpSp>
        <p:nvGrpSpPr>
          <p:cNvPr id="9" name="Groupe 87"/>
          <p:cNvGrpSpPr/>
          <p:nvPr/>
        </p:nvGrpSpPr>
        <p:grpSpPr>
          <a:xfrm>
            <a:off x="5148064" y="2967335"/>
            <a:ext cx="139300" cy="372918"/>
            <a:chOff x="5405438" y="2132856"/>
            <a:chExt cx="300037" cy="803225"/>
          </a:xfrm>
        </p:grpSpPr>
        <p:sp>
          <p:nvSpPr>
            <p:cNvPr id="85" name="Sourire 84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86" name="Connecteur droit 85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necteur droit 86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Connecteur droit 99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Connecteur droit 105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Espace réservé du contenu 62"/>
          <p:cNvSpPr>
            <a:spLocks noGrp="1"/>
          </p:cNvSpPr>
          <p:nvPr>
            <p:ph idx="1"/>
          </p:nvPr>
        </p:nvSpPr>
        <p:spPr>
          <a:xfrm>
            <a:off x="2123728" y="4653136"/>
            <a:ext cx="6912768" cy="1872208"/>
          </a:xfrm>
          <a:ln w="762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Font typeface="Wingdings" pitchFamily="2" charset="2"/>
              <a:buNone/>
            </a:pPr>
            <a:r>
              <a:rPr lang="fr-FR" sz="2000" dirty="0" smtClean="0"/>
              <a:t>6- Le vendeur d'outils</a:t>
            </a:r>
          </a:p>
          <a:p>
            <a:r>
              <a:rPr lang="fr-FR" sz="1400" dirty="0"/>
              <a:t>Il fournit des outils pour simplifier les tâches répétitives comme le déploiement, etc…</a:t>
            </a:r>
          </a:p>
          <a:p>
            <a:r>
              <a:rPr lang="fr-FR" sz="1400" dirty="0" smtClean="0"/>
              <a:t>Développer une application à base d'EJB est assez lourd. Pourtant la manière de développer, construire, maintenir, déployer les </a:t>
            </a:r>
            <a:r>
              <a:rPr lang="fr-FR" sz="1400" dirty="0" err="1" smtClean="0"/>
              <a:t>EJBs</a:t>
            </a:r>
            <a:r>
              <a:rPr lang="fr-FR" sz="1400" dirty="0" smtClean="0"/>
              <a:t> est standard.</a:t>
            </a:r>
          </a:p>
          <a:p>
            <a:r>
              <a:rPr lang="fr-FR" sz="1400" dirty="0" err="1" smtClean="0"/>
              <a:t>IDEs</a:t>
            </a:r>
            <a:r>
              <a:rPr lang="fr-FR" sz="1400" dirty="0" smtClean="0"/>
              <a:t> par exemple : </a:t>
            </a:r>
            <a:r>
              <a:rPr lang="fr-FR" sz="1400" b="1" dirty="0" err="1" smtClean="0">
                <a:solidFill>
                  <a:srgbClr val="C00000"/>
                </a:solidFill>
              </a:rPr>
              <a:t>NetBeans</a:t>
            </a:r>
            <a:r>
              <a:rPr lang="fr-FR" sz="1400" dirty="0" smtClean="0"/>
              <a:t>, Eclipse.</a:t>
            </a:r>
          </a:p>
        </p:txBody>
      </p:sp>
      <p:cxnSp>
        <p:nvCxnSpPr>
          <p:cNvPr id="64" name="Connecteur droit avec flèche 63"/>
          <p:cNvCxnSpPr/>
          <p:nvPr/>
        </p:nvCxnSpPr>
        <p:spPr>
          <a:xfrm flipH="1" flipV="1">
            <a:off x="827584" y="2564904"/>
            <a:ext cx="2013313" cy="2088232"/>
          </a:xfrm>
          <a:prstGeom prst="straightConnector1">
            <a:avLst/>
          </a:prstGeom>
          <a:ln w="762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</p:spTree>
    <p:extLst>
      <p:ext uri="{BB962C8B-B14F-4D97-AF65-F5344CB8AC3E}">
        <p14:creationId xmlns="" xmlns:p14="http://schemas.microsoft.com/office/powerpoint/2010/main" val="559753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ZoneTexte 77"/>
          <p:cNvSpPr txBox="1"/>
          <p:nvPr/>
        </p:nvSpPr>
        <p:spPr>
          <a:xfrm>
            <a:off x="6804248" y="3355251"/>
            <a:ext cx="2448272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L’administrateur système </a:t>
            </a:r>
          </a:p>
          <a:p>
            <a:pPr algn="ctr"/>
            <a:r>
              <a:rPr lang="fr-FR" sz="1200" i="1" dirty="0" smtClean="0"/>
              <a:t>(maintenance du déploiement)</a:t>
            </a:r>
          </a:p>
        </p:txBody>
      </p:sp>
      <p:grpSp>
        <p:nvGrpSpPr>
          <p:cNvPr id="2" name="Groupe 99"/>
          <p:cNvGrpSpPr/>
          <p:nvPr/>
        </p:nvGrpSpPr>
        <p:grpSpPr>
          <a:xfrm>
            <a:off x="7812360" y="2998693"/>
            <a:ext cx="139300" cy="372918"/>
            <a:chOff x="5405438" y="2132856"/>
            <a:chExt cx="300037" cy="803225"/>
          </a:xfrm>
        </p:grpSpPr>
        <p:sp>
          <p:nvSpPr>
            <p:cNvPr id="89" name="Sourire 88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90" name="Connecteur droit 89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Connecteur droit 90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Connecteur droit 91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necteur droit 92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Le "</a:t>
            </a:r>
            <a:r>
              <a:rPr lang="fr-FR" sz="2400" dirty="0" err="1" smtClean="0"/>
              <a:t>persistence</a:t>
            </a:r>
            <a:r>
              <a:rPr lang="fr-FR" sz="2400" dirty="0" smtClean="0"/>
              <a:t> manager"</a:t>
            </a: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EA7C8D44-3667-46F6-9772-CC52308E2A7F}" type="slidenum">
              <a:rPr kumimoji="0" lang="en-US" smtClean="0"/>
              <a:pPr/>
              <a:t>34</a:t>
            </a:fld>
            <a:endParaRPr kumimoji="0" lang="en-US" dirty="0"/>
          </a:p>
        </p:txBody>
      </p:sp>
      <p:sp>
        <p:nvSpPr>
          <p:cNvPr id="21" name="ZoneTexte 20"/>
          <p:cNvSpPr txBox="1"/>
          <p:nvPr/>
        </p:nvSpPr>
        <p:spPr>
          <a:xfrm>
            <a:off x="70992" y="2060848"/>
            <a:ext cx="1008112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Le vendeur d’outils</a:t>
            </a:r>
            <a:endParaRPr lang="fr-FR" sz="1200" i="1" dirty="0" smtClean="0"/>
          </a:p>
        </p:txBody>
      </p:sp>
      <p:sp>
        <p:nvSpPr>
          <p:cNvPr id="22" name="Flèche droite 21"/>
          <p:cNvSpPr/>
          <p:nvPr/>
        </p:nvSpPr>
        <p:spPr>
          <a:xfrm rot="2168091">
            <a:off x="904551" y="2385286"/>
            <a:ext cx="1287033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Fournit </a:t>
            </a:r>
            <a:br>
              <a:rPr lang="fr-FR" sz="1200" dirty="0" smtClean="0"/>
            </a:br>
            <a:r>
              <a:rPr lang="fr-FR" sz="1200" dirty="0" smtClean="0"/>
              <a:t>les outils</a:t>
            </a:r>
            <a:endParaRPr lang="fr-FR" sz="1200" dirty="0"/>
          </a:p>
        </p:txBody>
      </p:sp>
      <p:sp>
        <p:nvSpPr>
          <p:cNvPr id="30" name="Flèche droite 29"/>
          <p:cNvSpPr/>
          <p:nvPr/>
        </p:nvSpPr>
        <p:spPr>
          <a:xfrm rot="18822013">
            <a:off x="960900" y="4027796"/>
            <a:ext cx="1313195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Développe les </a:t>
            </a:r>
            <a:r>
              <a:rPr lang="fr-FR" sz="1200" dirty="0" err="1" smtClean="0"/>
              <a:t>EJBs</a:t>
            </a:r>
            <a:endParaRPr lang="fr-FR" sz="1200" dirty="0"/>
          </a:p>
        </p:txBody>
      </p:sp>
      <p:sp>
        <p:nvSpPr>
          <p:cNvPr id="44" name="ZoneTexte 43"/>
          <p:cNvSpPr txBox="1"/>
          <p:nvPr/>
        </p:nvSpPr>
        <p:spPr>
          <a:xfrm>
            <a:off x="2159224" y="1916832"/>
            <a:ext cx="1188640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Le fournisseur de solution de persistance</a:t>
            </a:r>
            <a:endParaRPr lang="fr-FR" sz="1200" i="1" dirty="0" smtClean="0">
              <a:solidFill>
                <a:schemeClr val="tx1"/>
              </a:solidFill>
            </a:endParaRPr>
          </a:p>
        </p:txBody>
      </p:sp>
      <p:sp>
        <p:nvSpPr>
          <p:cNvPr id="45" name="Flèche droite 44"/>
          <p:cNvSpPr/>
          <p:nvPr/>
        </p:nvSpPr>
        <p:spPr>
          <a:xfrm>
            <a:off x="3275856" y="3140968"/>
            <a:ext cx="1224136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Construit les applications</a:t>
            </a:r>
            <a:endParaRPr lang="fr-FR" sz="1200" dirty="0"/>
          </a:p>
        </p:txBody>
      </p:sp>
      <p:sp>
        <p:nvSpPr>
          <p:cNvPr id="53" name="Flèche droite 52"/>
          <p:cNvSpPr/>
          <p:nvPr/>
        </p:nvSpPr>
        <p:spPr>
          <a:xfrm rot="19462521">
            <a:off x="3221824" y="4096787"/>
            <a:ext cx="1512168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Fournit serveur + conteneur</a:t>
            </a:r>
            <a:endParaRPr lang="fr-FR" sz="1200" dirty="0"/>
          </a:p>
        </p:txBody>
      </p:sp>
      <p:sp>
        <p:nvSpPr>
          <p:cNvPr id="54" name="Flèche droite 53"/>
          <p:cNvSpPr/>
          <p:nvPr/>
        </p:nvSpPr>
        <p:spPr>
          <a:xfrm rot="2068384">
            <a:off x="3225219" y="2143872"/>
            <a:ext cx="1512168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Fournit solution de persistance</a:t>
            </a:r>
            <a:endParaRPr lang="fr-FR" sz="1200" dirty="0"/>
          </a:p>
        </p:txBody>
      </p:sp>
      <p:grpSp>
        <p:nvGrpSpPr>
          <p:cNvPr id="3" name="Groupe 37"/>
          <p:cNvGrpSpPr/>
          <p:nvPr/>
        </p:nvGrpSpPr>
        <p:grpSpPr>
          <a:xfrm>
            <a:off x="2776516" y="1556792"/>
            <a:ext cx="139300" cy="372918"/>
            <a:chOff x="5405438" y="2132856"/>
            <a:chExt cx="300037" cy="803225"/>
          </a:xfrm>
        </p:grpSpPr>
        <p:sp>
          <p:nvSpPr>
            <p:cNvPr id="39" name="Sourire 38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40" name="Connecteur droit 39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41" name="Connecteur droit 40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42" name="Connecteur droit 41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43" name="Connecteur droit 42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  <p:sp>
        <p:nvSpPr>
          <p:cNvPr id="62" name="Flèche droite 61"/>
          <p:cNvSpPr/>
          <p:nvPr/>
        </p:nvSpPr>
        <p:spPr>
          <a:xfrm>
            <a:off x="5940152" y="3140968"/>
            <a:ext cx="1152128" cy="648072"/>
          </a:xfrm>
          <a:prstGeom prst="rightArrow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Déploie le système</a:t>
            </a:r>
            <a:endParaRPr lang="fr-FR" sz="1200" dirty="0"/>
          </a:p>
        </p:txBody>
      </p:sp>
      <p:grpSp>
        <p:nvGrpSpPr>
          <p:cNvPr id="5" name="Groupe 69"/>
          <p:cNvGrpSpPr/>
          <p:nvPr/>
        </p:nvGrpSpPr>
        <p:grpSpPr>
          <a:xfrm>
            <a:off x="616276" y="1700808"/>
            <a:ext cx="139300" cy="372918"/>
            <a:chOff x="5405438" y="2132856"/>
            <a:chExt cx="300037" cy="803225"/>
          </a:xfrm>
        </p:grpSpPr>
        <p:sp>
          <p:nvSpPr>
            <p:cNvPr id="71" name="Sourire 70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72" name="Connecteur droit 71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necteur droit 72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cteur droit 73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necteur droit 74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e 93"/>
          <p:cNvGrpSpPr/>
          <p:nvPr/>
        </p:nvGrpSpPr>
        <p:grpSpPr>
          <a:xfrm>
            <a:off x="2848524" y="4797152"/>
            <a:ext cx="139300" cy="372918"/>
            <a:chOff x="5405438" y="2132856"/>
            <a:chExt cx="300037" cy="803225"/>
          </a:xfrm>
        </p:grpSpPr>
        <p:sp>
          <p:nvSpPr>
            <p:cNvPr id="95" name="Sourire 94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96" name="Connecteur droit 95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97" name="Connecteur droit 96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98" name="Connecteur droit 97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99" name="Connecteur droit 98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  <p:sp>
        <p:nvSpPr>
          <p:cNvPr id="65" name="ZoneTexte 64"/>
          <p:cNvSpPr txBox="1"/>
          <p:nvPr/>
        </p:nvSpPr>
        <p:spPr>
          <a:xfrm>
            <a:off x="107504" y="5157192"/>
            <a:ext cx="1224136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Le fournisseur d’</a:t>
            </a:r>
            <a:r>
              <a:rPr lang="fr-FR" sz="1200" dirty="0" err="1" smtClean="0"/>
              <a:t>EJBs</a:t>
            </a:r>
            <a:endParaRPr lang="fr-FR" sz="1200" i="1" dirty="0" smtClean="0"/>
          </a:p>
        </p:txBody>
      </p:sp>
      <p:grpSp>
        <p:nvGrpSpPr>
          <p:cNvPr id="7" name="Groupe 65"/>
          <p:cNvGrpSpPr/>
          <p:nvPr/>
        </p:nvGrpSpPr>
        <p:grpSpPr>
          <a:xfrm>
            <a:off x="760292" y="4797152"/>
            <a:ext cx="139300" cy="372918"/>
            <a:chOff x="5405438" y="2132856"/>
            <a:chExt cx="300037" cy="803225"/>
          </a:xfrm>
        </p:grpSpPr>
        <p:sp>
          <p:nvSpPr>
            <p:cNvPr id="67" name="Sourire 66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68" name="Connecteur droit 67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necteur droit 69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Connecteur droit 75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Connecteur droit 81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ZoneTexte 76"/>
          <p:cNvSpPr txBox="1"/>
          <p:nvPr/>
        </p:nvSpPr>
        <p:spPr>
          <a:xfrm>
            <a:off x="2015208" y="3327375"/>
            <a:ext cx="1115616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L’assembleur d’application</a:t>
            </a:r>
            <a:endParaRPr lang="fr-FR" sz="1200" i="1" dirty="0" smtClean="0"/>
          </a:p>
        </p:txBody>
      </p:sp>
      <p:grpSp>
        <p:nvGrpSpPr>
          <p:cNvPr id="8" name="Groupe 81"/>
          <p:cNvGrpSpPr/>
          <p:nvPr/>
        </p:nvGrpSpPr>
        <p:grpSpPr>
          <a:xfrm>
            <a:off x="2451972" y="2967335"/>
            <a:ext cx="139300" cy="372918"/>
            <a:chOff x="5405438" y="2132856"/>
            <a:chExt cx="300037" cy="803225"/>
          </a:xfrm>
        </p:grpSpPr>
        <p:sp>
          <p:nvSpPr>
            <p:cNvPr id="79" name="Sourire 78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80" name="Connecteur droit 79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Connecteur droit 80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necteur droit 87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Connecteur droit 93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ZoneTexte 82"/>
          <p:cNvSpPr txBox="1"/>
          <p:nvPr/>
        </p:nvSpPr>
        <p:spPr>
          <a:xfrm>
            <a:off x="4644008" y="3327375"/>
            <a:ext cx="1188640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Le </a:t>
            </a:r>
            <a:r>
              <a:rPr lang="fr-FR" sz="1200" dirty="0" err="1" smtClean="0"/>
              <a:t>déployeur</a:t>
            </a:r>
            <a:r>
              <a:rPr lang="fr-FR" sz="1200" dirty="0" smtClean="0"/>
              <a:t> d’</a:t>
            </a:r>
            <a:r>
              <a:rPr lang="fr-FR" sz="1200" dirty="0" err="1" smtClean="0"/>
              <a:t>EJBs</a:t>
            </a:r>
            <a:endParaRPr lang="fr-FR" sz="1200" i="1" dirty="0" smtClean="0"/>
          </a:p>
        </p:txBody>
      </p:sp>
      <p:grpSp>
        <p:nvGrpSpPr>
          <p:cNvPr id="9" name="Groupe 87"/>
          <p:cNvGrpSpPr/>
          <p:nvPr/>
        </p:nvGrpSpPr>
        <p:grpSpPr>
          <a:xfrm>
            <a:off x="5148064" y="2967335"/>
            <a:ext cx="139300" cy="372918"/>
            <a:chOff x="5405438" y="2132856"/>
            <a:chExt cx="300037" cy="803225"/>
          </a:xfrm>
        </p:grpSpPr>
        <p:sp>
          <p:nvSpPr>
            <p:cNvPr id="85" name="Sourire 84"/>
            <p:cNvSpPr/>
            <p:nvPr/>
          </p:nvSpPr>
          <p:spPr>
            <a:xfrm>
              <a:off x="5436096" y="2132856"/>
              <a:ext cx="216024" cy="216024"/>
            </a:xfrm>
            <a:prstGeom prst="smileyFac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86" name="Connecteur droit 85"/>
            <p:cNvCxnSpPr/>
            <p:nvPr/>
          </p:nvCxnSpPr>
          <p:spPr>
            <a:xfrm rot="5400000" flipH="1" flipV="1">
              <a:off x="5409059" y="2491358"/>
              <a:ext cx="288032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necteur droit 86"/>
            <p:cNvCxnSpPr/>
            <p:nvPr/>
          </p:nvCxnSpPr>
          <p:spPr>
            <a:xfrm rot="5400000" flipH="1" flipV="1">
              <a:off x="5345909" y="2714628"/>
              <a:ext cx="290511" cy="12858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Connecteur droit 99"/>
            <p:cNvCxnSpPr/>
            <p:nvPr/>
          </p:nvCxnSpPr>
          <p:spPr>
            <a:xfrm rot="16200000" flipV="1">
              <a:off x="5474495" y="2721770"/>
              <a:ext cx="300037" cy="12858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Connecteur droit 105"/>
            <p:cNvCxnSpPr/>
            <p:nvPr/>
          </p:nvCxnSpPr>
          <p:spPr>
            <a:xfrm flipV="1">
              <a:off x="5405438" y="2416969"/>
              <a:ext cx="300037" cy="8096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Espace réservé du contenu 62"/>
          <p:cNvSpPr>
            <a:spLocks noGrp="1"/>
          </p:cNvSpPr>
          <p:nvPr>
            <p:ph idx="1"/>
          </p:nvPr>
        </p:nvSpPr>
        <p:spPr>
          <a:xfrm>
            <a:off x="2123728" y="4005064"/>
            <a:ext cx="6912768" cy="1988840"/>
          </a:xfrm>
          <a:ln w="762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r-FR" sz="2000" dirty="0" smtClean="0"/>
              <a:t>Bientôt un nouveau métier : le "</a:t>
            </a:r>
            <a:r>
              <a:rPr lang="fr-FR" sz="2000" dirty="0" err="1" smtClean="0"/>
              <a:t>persistence</a:t>
            </a:r>
            <a:r>
              <a:rPr lang="fr-FR" sz="2000" dirty="0" smtClean="0"/>
              <a:t> manager"</a:t>
            </a:r>
          </a:p>
          <a:p>
            <a:pPr lvl="1"/>
            <a:r>
              <a:rPr lang="fr-FR" sz="1600" dirty="0" smtClean="0"/>
              <a:t>Développe des outils qui se "branchent" sur le serveur d'application et implémentent les mécanismes de persistance.</a:t>
            </a:r>
          </a:p>
          <a:p>
            <a:pPr lvl="1"/>
            <a:r>
              <a:rPr lang="fr-FR" sz="1600" dirty="0" err="1" smtClean="0"/>
              <a:t>Mapping</a:t>
            </a:r>
            <a:r>
              <a:rPr lang="fr-FR" sz="1600" dirty="0" smtClean="0"/>
              <a:t> BD relationnelles/Objets</a:t>
            </a:r>
          </a:p>
          <a:p>
            <a:pPr lvl="1"/>
            <a:r>
              <a:rPr lang="fr-FR" sz="1600" dirty="0" err="1" smtClean="0"/>
              <a:t>Mapping</a:t>
            </a:r>
            <a:r>
              <a:rPr lang="fr-FR" sz="1600" dirty="0" smtClean="0"/>
              <a:t> BD objet/Objets</a:t>
            </a:r>
          </a:p>
          <a:p>
            <a:pPr lvl="1"/>
            <a:r>
              <a:rPr lang="fr-FR" sz="1600" dirty="0" smtClean="0"/>
              <a:t>Etc…</a:t>
            </a:r>
          </a:p>
        </p:txBody>
      </p:sp>
      <p:cxnSp>
        <p:nvCxnSpPr>
          <p:cNvPr id="64" name="Connecteur droit avec flèche 63"/>
          <p:cNvCxnSpPr>
            <a:endCxn id="44" idx="2"/>
          </p:cNvCxnSpPr>
          <p:nvPr/>
        </p:nvCxnSpPr>
        <p:spPr>
          <a:xfrm flipH="1" flipV="1">
            <a:off x="2753544" y="2563163"/>
            <a:ext cx="522312" cy="1441901"/>
          </a:xfrm>
          <a:prstGeom prst="straightConnector1">
            <a:avLst/>
          </a:prstGeom>
          <a:ln w="762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</p:spTree>
    <p:extLst>
      <p:ext uri="{BB962C8B-B14F-4D97-AF65-F5344CB8AC3E}">
        <p14:creationId xmlns="" xmlns:p14="http://schemas.microsoft.com/office/powerpoint/2010/main" val="169781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Java EE : les APIs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fr-FR" sz="2400" dirty="0" smtClean="0"/>
              <a:t>J2EE comprend de très nombreuses API</a:t>
            </a:r>
          </a:p>
          <a:p>
            <a:pPr lvl="1">
              <a:lnSpc>
                <a:spcPct val="90000"/>
              </a:lnSpc>
            </a:pPr>
            <a:r>
              <a:rPr lang="fr-FR" sz="2000" dirty="0" smtClean="0"/>
              <a:t>EJB : standard de définition de composants</a:t>
            </a:r>
          </a:p>
          <a:p>
            <a:pPr lvl="1">
              <a:lnSpc>
                <a:spcPct val="90000"/>
              </a:lnSpc>
            </a:pPr>
            <a:r>
              <a:rPr lang="fr-FR" sz="2000" dirty="0" smtClean="0"/>
              <a:t>Java 2 RMI et RMI-IIOP : objets distribués</a:t>
            </a:r>
          </a:p>
          <a:p>
            <a:pPr lvl="1">
              <a:lnSpc>
                <a:spcPct val="90000"/>
              </a:lnSpc>
            </a:pPr>
            <a:r>
              <a:rPr lang="fr-FR" sz="2000" dirty="0" smtClean="0"/>
              <a:t>JNDI (Java </a:t>
            </a:r>
            <a:r>
              <a:rPr lang="fr-FR" sz="2000" dirty="0" err="1" smtClean="0"/>
              <a:t>Naming</a:t>
            </a:r>
            <a:r>
              <a:rPr lang="fr-FR" sz="2000" dirty="0" smtClean="0"/>
              <a:t> and Directory Interface)</a:t>
            </a:r>
          </a:p>
          <a:p>
            <a:pPr lvl="1">
              <a:lnSpc>
                <a:spcPct val="90000"/>
              </a:lnSpc>
            </a:pPr>
            <a:r>
              <a:rPr lang="fr-FR" sz="2000" dirty="0" smtClean="0"/>
              <a:t>JDBC (Java Data Base </a:t>
            </a:r>
            <a:r>
              <a:rPr lang="fr-FR" sz="2000" dirty="0" err="1" smtClean="0"/>
              <a:t>Connectivity</a:t>
            </a:r>
            <a:r>
              <a:rPr lang="fr-FR" sz="2000" dirty="0" smtClean="0"/>
              <a:t>)</a:t>
            </a:r>
          </a:p>
          <a:p>
            <a:pPr lvl="1">
              <a:lnSpc>
                <a:spcPct val="90000"/>
              </a:lnSpc>
            </a:pPr>
            <a:r>
              <a:rPr lang="fr-FR" sz="2000" dirty="0" smtClean="0"/>
              <a:t>JTA (Java Transaction API)</a:t>
            </a:r>
          </a:p>
          <a:p>
            <a:pPr lvl="1">
              <a:lnSpc>
                <a:spcPct val="90000"/>
              </a:lnSpc>
            </a:pPr>
            <a:r>
              <a:rPr lang="fr-FR" sz="2000" dirty="0" smtClean="0"/>
              <a:t>JMS (Java Messaging Service)</a:t>
            </a:r>
          </a:p>
          <a:p>
            <a:pPr lvl="1">
              <a:lnSpc>
                <a:spcPct val="90000"/>
              </a:lnSpc>
            </a:pPr>
            <a:r>
              <a:rPr lang="fr-FR" sz="2000" dirty="0" smtClean="0"/>
              <a:t>Java Servlets, Java Pages (JSP) et Java Server Faces (JSF)</a:t>
            </a:r>
          </a:p>
          <a:p>
            <a:pPr lvl="1">
              <a:lnSpc>
                <a:spcPct val="90000"/>
              </a:lnSpc>
            </a:pPr>
            <a:r>
              <a:rPr lang="fr-FR" sz="2000" dirty="0" err="1" smtClean="0"/>
              <a:t>JavaMail</a:t>
            </a:r>
            <a:endParaRPr lang="fr-FR" sz="2000" dirty="0" smtClean="0"/>
          </a:p>
          <a:p>
            <a:pPr lvl="1">
              <a:lnSpc>
                <a:spcPct val="90000"/>
              </a:lnSpc>
            </a:pPr>
            <a:r>
              <a:rPr lang="fr-FR" sz="2000" dirty="0" smtClean="0"/>
              <a:t>JAXP (Java API for XML </a:t>
            </a:r>
            <a:r>
              <a:rPr lang="fr-FR" sz="2000" dirty="0" err="1" smtClean="0"/>
              <a:t>Parsing</a:t>
            </a:r>
            <a:r>
              <a:rPr lang="fr-FR" sz="2000" dirty="0" smtClean="0"/>
              <a:t>)</a:t>
            </a:r>
          </a:p>
          <a:p>
            <a:pPr lvl="1">
              <a:lnSpc>
                <a:spcPct val="90000"/>
              </a:lnSpc>
            </a:pPr>
            <a:r>
              <a:rPr lang="fr-FR" sz="2000" dirty="0" smtClean="0"/>
              <a:t>JAAS (Java Authentification and </a:t>
            </a:r>
            <a:r>
              <a:rPr lang="fr-FR" sz="2000" dirty="0" err="1" smtClean="0"/>
              <a:t>Authorization</a:t>
            </a:r>
            <a:r>
              <a:rPr lang="fr-FR" sz="2000" dirty="0" smtClean="0"/>
              <a:t> Service)</a:t>
            </a:r>
          </a:p>
          <a:p>
            <a:pPr lvl="1">
              <a:lnSpc>
                <a:spcPct val="90000"/>
              </a:lnSpc>
            </a:pPr>
            <a:r>
              <a:rPr lang="fr-FR" sz="2000" dirty="0" smtClean="0"/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3"/>
          <p:cNvSpPr>
            <a:spLocks noChangeArrowheads="1"/>
          </p:cNvSpPr>
          <p:nvPr/>
        </p:nvSpPr>
        <p:spPr bwMode="auto">
          <a:xfrm>
            <a:off x="1828800" y="1114425"/>
            <a:ext cx="5867400" cy="5410200"/>
          </a:xfrm>
          <a:prstGeom prst="rect">
            <a:avLst/>
          </a:prstGeom>
          <a:gradFill rotWithShape="0">
            <a:gsLst>
              <a:gs pos="0">
                <a:srgbClr val="F2EBB4"/>
              </a:gs>
              <a:gs pos="100000">
                <a:srgbClr val="A09C77"/>
              </a:gs>
            </a:gsLst>
            <a:lin ang="2700000" scaled="1"/>
          </a:gra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71842" dir="2700000" algn="ctr" rotWithShape="0">
              <a:srgbClr val="767148"/>
            </a:outerShdw>
          </a:effectLst>
        </p:spPr>
        <p:txBody>
          <a:bodyPr wrap="none" anchor="ctr"/>
          <a:lstStyle/>
          <a:p>
            <a:endParaRPr lang="fr-FR"/>
          </a:p>
        </p:txBody>
      </p:sp>
      <p:graphicFrame>
        <p:nvGraphicFramePr>
          <p:cNvPr id="3079" name="Object 3"/>
          <p:cNvGraphicFramePr>
            <a:graphicFrameLocks noChangeAspect="1"/>
          </p:cNvGraphicFramePr>
          <p:nvPr/>
        </p:nvGraphicFramePr>
        <p:xfrm>
          <a:off x="1981200" y="4848225"/>
          <a:ext cx="5638800" cy="609600"/>
        </p:xfrm>
        <a:graphic>
          <a:graphicData uri="http://schemas.openxmlformats.org/presentationml/2006/ole">
            <p:oleObj spid="_x0000_s39992" name="Bitmap Image" r:id="rId4" imgW="6392167" imgH="685714" progId="PBrush">
              <p:embed/>
            </p:oleObj>
          </a:graphicData>
        </a:graphic>
      </p:graphicFrame>
      <p:sp>
        <p:nvSpPr>
          <p:cNvPr id="3125" name="Rectangle 5"/>
          <p:cNvSpPr>
            <a:spLocks noChangeArrowheads="1"/>
          </p:cNvSpPr>
          <p:nvPr/>
        </p:nvSpPr>
        <p:spPr bwMode="auto">
          <a:xfrm>
            <a:off x="1981200" y="4838700"/>
            <a:ext cx="5534025" cy="504825"/>
          </a:xfrm>
          <a:prstGeom prst="rect">
            <a:avLst/>
          </a:prstGeom>
          <a:gradFill rotWithShape="0">
            <a:gsLst>
              <a:gs pos="0">
                <a:srgbClr val="5A8E7D"/>
              </a:gs>
              <a:gs pos="100000">
                <a:srgbClr val="2F4B42"/>
              </a:gs>
            </a:gsLst>
            <a:lin ang="2700000" scaled="1"/>
          </a:gra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>
              <a:solidFill>
                <a:srgbClr val="000000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2044700" y="2311400"/>
            <a:ext cx="1730375" cy="2501900"/>
            <a:chOff x="1288" y="1480"/>
            <a:chExt cx="1090" cy="1576"/>
          </a:xfrm>
        </p:grpSpPr>
        <p:graphicFrame>
          <p:nvGraphicFramePr>
            <p:cNvPr id="3082" name="Object 7"/>
            <p:cNvGraphicFramePr>
              <a:graphicFrameLocks noChangeAspect="1"/>
            </p:cNvGraphicFramePr>
            <p:nvPr/>
          </p:nvGraphicFramePr>
          <p:xfrm>
            <a:off x="1288" y="1480"/>
            <a:ext cx="1090" cy="1576"/>
          </p:xfrm>
          <a:graphic>
            <a:graphicData uri="http://schemas.openxmlformats.org/presentationml/2006/ole">
              <p:oleObj spid="_x0000_s39993" name="Image" r:id="rId5" imgW="2388987" imgH="3265796" progId="">
                <p:embed/>
              </p:oleObj>
            </a:graphicData>
          </a:graphic>
        </p:graphicFrame>
        <p:sp>
          <p:nvSpPr>
            <p:cNvPr id="3131" name="Rectangle 8"/>
            <p:cNvSpPr>
              <a:spLocks noChangeArrowheads="1"/>
            </p:cNvSpPr>
            <p:nvPr/>
          </p:nvSpPr>
          <p:spPr bwMode="auto">
            <a:xfrm>
              <a:off x="1296" y="1480"/>
              <a:ext cx="1000" cy="1496"/>
            </a:xfrm>
            <a:prstGeom prst="rect">
              <a:avLst/>
            </a:prstGeom>
            <a:gradFill rotWithShape="0">
              <a:gsLst>
                <a:gs pos="0">
                  <a:srgbClr val="BAC7A7"/>
                </a:gs>
                <a:gs pos="100000">
                  <a:srgbClr val="879079"/>
                </a:gs>
              </a:gsLst>
              <a:lin ang="2700000" scaled="1"/>
            </a:gra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000">
                <a:solidFill>
                  <a:srgbClr val="000000"/>
                </a:solidFill>
              </a:endParaRPr>
            </a:p>
          </p:txBody>
        </p:sp>
      </p:grpSp>
      <p:grpSp>
        <p:nvGrpSpPr>
          <p:cNvPr id="5" name="Group 9"/>
          <p:cNvGrpSpPr>
            <a:grpSpLocks/>
          </p:cNvGrpSpPr>
          <p:nvPr/>
        </p:nvGrpSpPr>
        <p:grpSpPr bwMode="auto">
          <a:xfrm>
            <a:off x="3860800" y="2298700"/>
            <a:ext cx="1752600" cy="2501900"/>
            <a:chOff x="2432" y="1448"/>
            <a:chExt cx="1104" cy="1576"/>
          </a:xfrm>
        </p:grpSpPr>
        <p:graphicFrame>
          <p:nvGraphicFramePr>
            <p:cNvPr id="3081" name="Object 10"/>
            <p:cNvGraphicFramePr>
              <a:graphicFrameLocks noChangeAspect="1"/>
            </p:cNvGraphicFramePr>
            <p:nvPr/>
          </p:nvGraphicFramePr>
          <p:xfrm>
            <a:off x="2432" y="1448"/>
            <a:ext cx="1104" cy="1576"/>
          </p:xfrm>
          <a:graphic>
            <a:graphicData uri="http://schemas.openxmlformats.org/presentationml/2006/ole">
              <p:oleObj spid="_x0000_s39994" name="Image" r:id="rId6" imgW="2388987" imgH="3265796" progId="">
                <p:embed/>
              </p:oleObj>
            </a:graphicData>
          </a:graphic>
        </p:graphicFrame>
        <p:sp>
          <p:nvSpPr>
            <p:cNvPr id="3130" name="Rectangle 11"/>
            <p:cNvSpPr>
              <a:spLocks noChangeArrowheads="1"/>
            </p:cNvSpPr>
            <p:nvPr/>
          </p:nvSpPr>
          <p:spPr bwMode="auto">
            <a:xfrm>
              <a:off x="2464" y="1464"/>
              <a:ext cx="996" cy="1480"/>
            </a:xfrm>
            <a:prstGeom prst="rect">
              <a:avLst/>
            </a:prstGeom>
            <a:gradFill rotWithShape="0">
              <a:gsLst>
                <a:gs pos="0">
                  <a:srgbClr val="A7C7BC"/>
                </a:gs>
                <a:gs pos="100000">
                  <a:srgbClr val="758B83"/>
                </a:gs>
              </a:gsLst>
              <a:lin ang="2700000" scaled="1"/>
            </a:gra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000">
                <a:solidFill>
                  <a:srgbClr val="000000"/>
                </a:solidFill>
              </a:endParaRPr>
            </a:p>
          </p:txBody>
        </p:sp>
      </p:grpSp>
      <p:grpSp>
        <p:nvGrpSpPr>
          <p:cNvPr id="6" name="Group 12"/>
          <p:cNvGrpSpPr>
            <a:grpSpLocks/>
          </p:cNvGrpSpPr>
          <p:nvPr/>
        </p:nvGrpSpPr>
        <p:grpSpPr bwMode="auto">
          <a:xfrm>
            <a:off x="5753100" y="2311400"/>
            <a:ext cx="1752600" cy="2501900"/>
            <a:chOff x="3624" y="1480"/>
            <a:chExt cx="1104" cy="1576"/>
          </a:xfrm>
        </p:grpSpPr>
        <p:graphicFrame>
          <p:nvGraphicFramePr>
            <p:cNvPr id="3080" name="Object 13"/>
            <p:cNvGraphicFramePr>
              <a:graphicFrameLocks noChangeAspect="1"/>
            </p:cNvGraphicFramePr>
            <p:nvPr/>
          </p:nvGraphicFramePr>
          <p:xfrm>
            <a:off x="3624" y="1480"/>
            <a:ext cx="1104" cy="1576"/>
          </p:xfrm>
          <a:graphic>
            <a:graphicData uri="http://schemas.openxmlformats.org/presentationml/2006/ole">
              <p:oleObj spid="_x0000_s39995" name="Image" r:id="rId7" imgW="2388987" imgH="3265796" progId="">
                <p:embed/>
              </p:oleObj>
            </a:graphicData>
          </a:graphic>
        </p:graphicFrame>
        <p:sp>
          <p:nvSpPr>
            <p:cNvPr id="3129" name="Rectangle 14"/>
            <p:cNvSpPr>
              <a:spLocks noChangeArrowheads="1"/>
            </p:cNvSpPr>
            <p:nvPr/>
          </p:nvSpPr>
          <p:spPr bwMode="auto">
            <a:xfrm>
              <a:off x="3648" y="1488"/>
              <a:ext cx="996" cy="1500"/>
            </a:xfrm>
            <a:prstGeom prst="rect">
              <a:avLst/>
            </a:prstGeom>
            <a:gradFill rotWithShape="0">
              <a:gsLst>
                <a:gs pos="0">
                  <a:srgbClr val="A7AFC7"/>
                </a:gs>
                <a:gs pos="100000">
                  <a:srgbClr val="757A8B"/>
                </a:gs>
              </a:gsLst>
              <a:lin ang="2700000" scaled="1"/>
            </a:gra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</p:grpSp>
      <p:sp>
        <p:nvSpPr>
          <p:cNvPr id="3084" name="Rectangle 1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J2EE for the Real World</a:t>
            </a:r>
          </a:p>
        </p:txBody>
      </p:sp>
      <p:sp>
        <p:nvSpPr>
          <p:cNvPr id="3085" name="Rectangle 16"/>
          <p:cNvSpPr>
            <a:spLocks noChangeArrowheads="1"/>
          </p:cNvSpPr>
          <p:nvPr/>
        </p:nvSpPr>
        <p:spPr bwMode="auto">
          <a:xfrm>
            <a:off x="600075" y="3514725"/>
            <a:ext cx="6667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</a:rPr>
              <a:t>HTML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3086" name="Rectangle 17"/>
          <p:cNvSpPr>
            <a:spLocks noChangeArrowheads="1"/>
          </p:cNvSpPr>
          <p:nvPr/>
        </p:nvSpPr>
        <p:spPr bwMode="auto">
          <a:xfrm>
            <a:off x="412750" y="4991100"/>
            <a:ext cx="105251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</a:rPr>
              <a:t>Java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</a:rPr>
              <a:t>Application</a:t>
            </a:r>
          </a:p>
        </p:txBody>
      </p:sp>
      <p:grpSp>
        <p:nvGrpSpPr>
          <p:cNvPr id="7" name="Group 18"/>
          <p:cNvGrpSpPr>
            <a:grpSpLocks/>
          </p:cNvGrpSpPr>
          <p:nvPr/>
        </p:nvGrpSpPr>
        <p:grpSpPr bwMode="auto">
          <a:xfrm>
            <a:off x="2157413" y="4940300"/>
            <a:ext cx="5181600" cy="303213"/>
            <a:chOff x="1248" y="3136"/>
            <a:chExt cx="3264" cy="191"/>
          </a:xfrm>
        </p:grpSpPr>
        <p:sp>
          <p:nvSpPr>
            <p:cNvPr id="3119" name="Rectangle 19"/>
            <p:cNvSpPr>
              <a:spLocks noChangeArrowheads="1"/>
            </p:cNvSpPr>
            <p:nvPr/>
          </p:nvSpPr>
          <p:spPr bwMode="auto">
            <a:xfrm>
              <a:off x="1248" y="3136"/>
              <a:ext cx="593" cy="191"/>
            </a:xfrm>
            <a:prstGeom prst="rect">
              <a:avLst/>
            </a:prstGeom>
            <a:gradFill rotWithShape="0">
              <a:gsLst>
                <a:gs pos="0">
                  <a:srgbClr val="C3C4AA"/>
                </a:gs>
                <a:gs pos="100000">
                  <a:srgbClr val="A7A892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757666"/>
              </a:prstShdw>
            </a:effec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</a:rPr>
                <a:t>JTS/JTA</a:t>
              </a:r>
            </a:p>
          </p:txBody>
        </p:sp>
        <p:sp>
          <p:nvSpPr>
            <p:cNvPr id="3120" name="Rectangle 20"/>
            <p:cNvSpPr>
              <a:spLocks noChangeArrowheads="1"/>
            </p:cNvSpPr>
            <p:nvPr/>
          </p:nvSpPr>
          <p:spPr bwMode="auto">
            <a:xfrm>
              <a:off x="1916" y="3136"/>
              <a:ext cx="591" cy="191"/>
            </a:xfrm>
            <a:prstGeom prst="rect">
              <a:avLst/>
            </a:prstGeom>
            <a:gradFill rotWithShape="0">
              <a:gsLst>
                <a:gs pos="0">
                  <a:srgbClr val="C3C4AA"/>
                </a:gs>
                <a:gs pos="100000">
                  <a:srgbClr val="A7A892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757666"/>
              </a:prstShdw>
            </a:effec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</a:rPr>
                <a:t>JNDI</a:t>
              </a:r>
            </a:p>
          </p:txBody>
        </p:sp>
        <p:sp>
          <p:nvSpPr>
            <p:cNvPr id="3121" name="Rectangle 21"/>
            <p:cNvSpPr>
              <a:spLocks noChangeArrowheads="1"/>
            </p:cNvSpPr>
            <p:nvPr/>
          </p:nvSpPr>
          <p:spPr bwMode="auto">
            <a:xfrm>
              <a:off x="2583" y="3136"/>
              <a:ext cx="592" cy="191"/>
            </a:xfrm>
            <a:prstGeom prst="rect">
              <a:avLst/>
            </a:prstGeom>
            <a:gradFill rotWithShape="0">
              <a:gsLst>
                <a:gs pos="0">
                  <a:srgbClr val="C3C4AA"/>
                </a:gs>
                <a:gs pos="100000">
                  <a:srgbClr val="A7A892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757666"/>
              </a:prstShdw>
            </a:effec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</a:rPr>
                <a:t>JavaMail</a:t>
              </a:r>
            </a:p>
          </p:txBody>
        </p:sp>
        <p:sp>
          <p:nvSpPr>
            <p:cNvPr id="3122" name="Rectangle 22"/>
            <p:cNvSpPr>
              <a:spLocks noChangeArrowheads="1"/>
            </p:cNvSpPr>
            <p:nvPr/>
          </p:nvSpPr>
          <p:spPr bwMode="auto">
            <a:xfrm>
              <a:off x="3251" y="3136"/>
              <a:ext cx="593" cy="191"/>
            </a:xfrm>
            <a:prstGeom prst="rect">
              <a:avLst/>
            </a:prstGeom>
            <a:gradFill rotWithShape="0">
              <a:gsLst>
                <a:gs pos="0">
                  <a:srgbClr val="C3C4AA"/>
                </a:gs>
                <a:gs pos="100000">
                  <a:srgbClr val="A7A892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757666"/>
              </a:prstShdw>
            </a:effec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</a:rPr>
                <a:t>RMI-IIOP</a:t>
              </a:r>
            </a:p>
          </p:txBody>
        </p:sp>
        <p:sp>
          <p:nvSpPr>
            <p:cNvPr id="3123" name="Rectangle 23"/>
            <p:cNvSpPr>
              <a:spLocks noChangeArrowheads="1"/>
            </p:cNvSpPr>
            <p:nvPr/>
          </p:nvSpPr>
          <p:spPr bwMode="auto">
            <a:xfrm>
              <a:off x="3920" y="3136"/>
              <a:ext cx="592" cy="191"/>
            </a:xfrm>
            <a:prstGeom prst="rect">
              <a:avLst/>
            </a:prstGeom>
            <a:gradFill rotWithShape="0">
              <a:gsLst>
                <a:gs pos="0">
                  <a:srgbClr val="C3C4AA"/>
                </a:gs>
                <a:gs pos="100000">
                  <a:srgbClr val="A7A892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757666"/>
              </a:prstShdw>
            </a:effec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</a:rPr>
                <a:t>JMS</a:t>
              </a:r>
            </a:p>
          </p:txBody>
        </p:sp>
      </p:grpSp>
      <p:grpSp>
        <p:nvGrpSpPr>
          <p:cNvPr id="8" name="Group 36"/>
          <p:cNvGrpSpPr>
            <a:grpSpLocks/>
          </p:cNvGrpSpPr>
          <p:nvPr/>
        </p:nvGrpSpPr>
        <p:grpSpPr bwMode="auto">
          <a:xfrm>
            <a:off x="1981200" y="5538788"/>
            <a:ext cx="5638800" cy="938212"/>
            <a:chOff x="1248" y="3489"/>
            <a:chExt cx="3552" cy="591"/>
          </a:xfrm>
        </p:grpSpPr>
        <p:graphicFrame>
          <p:nvGraphicFramePr>
            <p:cNvPr id="3078" name="Object 37"/>
            <p:cNvGraphicFramePr>
              <a:graphicFrameLocks noChangeAspect="1"/>
            </p:cNvGraphicFramePr>
            <p:nvPr/>
          </p:nvGraphicFramePr>
          <p:xfrm>
            <a:off x="1248" y="3504"/>
            <a:ext cx="3552" cy="576"/>
          </p:xfrm>
          <a:graphic>
            <a:graphicData uri="http://schemas.openxmlformats.org/presentationml/2006/ole">
              <p:oleObj spid="_x0000_s39996" name="Bitmap Image" r:id="rId8" imgW="6380952" imgH="1057423" progId="PBrush">
                <p:embed/>
              </p:oleObj>
            </a:graphicData>
          </a:graphic>
        </p:graphicFrame>
        <p:sp>
          <p:nvSpPr>
            <p:cNvPr id="3112" name="Rectangle 38"/>
            <p:cNvSpPr>
              <a:spLocks noChangeArrowheads="1"/>
            </p:cNvSpPr>
            <p:nvPr/>
          </p:nvSpPr>
          <p:spPr bwMode="auto">
            <a:xfrm>
              <a:off x="1248" y="3490"/>
              <a:ext cx="3486" cy="518"/>
            </a:xfrm>
            <a:prstGeom prst="rect">
              <a:avLst/>
            </a:prstGeom>
            <a:gradFill rotWithShape="0">
              <a:gsLst>
                <a:gs pos="0">
                  <a:srgbClr val="286A84"/>
                </a:gs>
                <a:gs pos="100000">
                  <a:srgbClr val="143542"/>
                </a:gs>
              </a:gsLst>
              <a:lin ang="2700000" scaled="1"/>
            </a:gra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1600">
                <a:solidFill>
                  <a:srgbClr val="FFFFFF"/>
                </a:solidFill>
              </a:endParaRPr>
            </a:p>
          </p:txBody>
        </p:sp>
        <p:grpSp>
          <p:nvGrpSpPr>
            <p:cNvPr id="9" name="Group 39"/>
            <p:cNvGrpSpPr>
              <a:grpSpLocks/>
            </p:cNvGrpSpPr>
            <p:nvPr/>
          </p:nvGrpSpPr>
          <p:grpSpPr bwMode="auto">
            <a:xfrm>
              <a:off x="1363" y="3749"/>
              <a:ext cx="3257" cy="192"/>
              <a:chOff x="1296" y="3696"/>
              <a:chExt cx="3257" cy="192"/>
            </a:xfrm>
          </p:grpSpPr>
          <p:sp>
            <p:nvSpPr>
              <p:cNvPr id="3115" name="Rectangle 40"/>
              <p:cNvSpPr>
                <a:spLocks noChangeArrowheads="1"/>
              </p:cNvSpPr>
              <p:nvPr/>
            </p:nvSpPr>
            <p:spPr bwMode="auto">
              <a:xfrm>
                <a:off x="1296" y="3696"/>
                <a:ext cx="728" cy="192"/>
              </a:xfrm>
              <a:prstGeom prst="rect">
                <a:avLst/>
              </a:prstGeom>
              <a:gradFill rotWithShape="0">
                <a:gsLst>
                  <a:gs pos="0">
                    <a:srgbClr val="E7DF8F"/>
                  </a:gs>
                  <a:gs pos="100000">
                    <a:srgbClr val="BDB775"/>
                  </a:gs>
                </a:gsLst>
                <a:lin ang="270000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>
                    <a:solidFill>
                      <a:srgbClr val="000000"/>
                    </a:solidFill>
                  </a:rPr>
                  <a:t>Scalability</a:t>
                </a:r>
              </a:p>
            </p:txBody>
          </p:sp>
          <p:sp>
            <p:nvSpPr>
              <p:cNvPr id="3116" name="Rectangle 41"/>
              <p:cNvSpPr>
                <a:spLocks noChangeArrowheads="1"/>
              </p:cNvSpPr>
              <p:nvPr/>
            </p:nvSpPr>
            <p:spPr bwMode="auto">
              <a:xfrm>
                <a:off x="2139" y="3696"/>
                <a:ext cx="727" cy="192"/>
              </a:xfrm>
              <a:prstGeom prst="rect">
                <a:avLst/>
              </a:prstGeom>
              <a:gradFill rotWithShape="0">
                <a:gsLst>
                  <a:gs pos="0">
                    <a:srgbClr val="E7DF8F"/>
                  </a:gs>
                  <a:gs pos="100000">
                    <a:srgbClr val="BDB775"/>
                  </a:gs>
                </a:gsLst>
                <a:lin ang="270000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>
                    <a:solidFill>
                      <a:srgbClr val="000000"/>
                    </a:solidFill>
                  </a:rPr>
                  <a:t>Reliability</a:t>
                </a:r>
              </a:p>
            </p:txBody>
          </p:sp>
          <p:sp>
            <p:nvSpPr>
              <p:cNvPr id="3117" name="Rectangle 42"/>
              <p:cNvSpPr>
                <a:spLocks noChangeArrowheads="1"/>
              </p:cNvSpPr>
              <p:nvPr/>
            </p:nvSpPr>
            <p:spPr bwMode="auto">
              <a:xfrm>
                <a:off x="2981" y="3696"/>
                <a:ext cx="728" cy="192"/>
              </a:xfrm>
              <a:prstGeom prst="rect">
                <a:avLst/>
              </a:prstGeom>
              <a:gradFill rotWithShape="0">
                <a:gsLst>
                  <a:gs pos="0">
                    <a:srgbClr val="E7DF8F"/>
                  </a:gs>
                  <a:gs pos="100000">
                    <a:srgbClr val="BDB775"/>
                  </a:gs>
                </a:gsLst>
                <a:lin ang="270000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>
                    <a:solidFill>
                      <a:srgbClr val="000000"/>
                    </a:solidFill>
                  </a:rPr>
                  <a:t>Security</a:t>
                </a:r>
              </a:p>
            </p:txBody>
          </p:sp>
          <p:sp>
            <p:nvSpPr>
              <p:cNvPr id="3118" name="Rectangle 43"/>
              <p:cNvSpPr>
                <a:spLocks noChangeArrowheads="1"/>
              </p:cNvSpPr>
              <p:nvPr/>
            </p:nvSpPr>
            <p:spPr bwMode="auto">
              <a:xfrm>
                <a:off x="3824" y="3696"/>
                <a:ext cx="729" cy="192"/>
              </a:xfrm>
              <a:prstGeom prst="rect">
                <a:avLst/>
              </a:prstGeom>
              <a:gradFill rotWithShape="0">
                <a:gsLst>
                  <a:gs pos="0">
                    <a:srgbClr val="E7DF8F"/>
                  </a:gs>
                  <a:gs pos="100000">
                    <a:srgbClr val="BDB775"/>
                  </a:gs>
                </a:gsLst>
                <a:lin ang="270000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>
                    <a:solidFill>
                      <a:srgbClr val="000000"/>
                    </a:solidFill>
                  </a:rPr>
                  <a:t>Manageability</a:t>
                </a:r>
              </a:p>
            </p:txBody>
          </p:sp>
        </p:grpSp>
        <p:sp>
          <p:nvSpPr>
            <p:cNvPr id="3114" name="Rectangle 44"/>
            <p:cNvSpPr>
              <a:spLocks noChangeArrowheads="1"/>
            </p:cNvSpPr>
            <p:nvPr/>
          </p:nvSpPr>
          <p:spPr bwMode="auto">
            <a:xfrm>
              <a:off x="1858" y="3489"/>
              <a:ext cx="194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FFFFFF"/>
                  </a:solidFill>
                </a:rPr>
                <a:t>Enterprise Deployment Services</a:t>
              </a:r>
            </a:p>
          </p:txBody>
        </p:sp>
      </p:grpSp>
      <p:grpSp>
        <p:nvGrpSpPr>
          <p:cNvPr id="10" name="Group 46"/>
          <p:cNvGrpSpPr>
            <a:grpSpLocks/>
          </p:cNvGrpSpPr>
          <p:nvPr/>
        </p:nvGrpSpPr>
        <p:grpSpPr bwMode="auto">
          <a:xfrm>
            <a:off x="2574925" y="1333500"/>
            <a:ext cx="4378325" cy="990600"/>
            <a:chOff x="1622" y="840"/>
            <a:chExt cx="2758" cy="624"/>
          </a:xfrm>
        </p:grpSpPr>
        <p:graphicFrame>
          <p:nvGraphicFramePr>
            <p:cNvPr id="3077" name="Object 47"/>
            <p:cNvGraphicFramePr>
              <a:graphicFrameLocks noChangeAspect="1"/>
            </p:cNvGraphicFramePr>
            <p:nvPr/>
          </p:nvGraphicFramePr>
          <p:xfrm>
            <a:off x="1644" y="840"/>
            <a:ext cx="2736" cy="384"/>
          </p:xfrm>
          <a:graphic>
            <a:graphicData uri="http://schemas.openxmlformats.org/presentationml/2006/ole">
              <p:oleObj spid="_x0000_s39997" name="Bitmap Image" r:id="rId9" imgW="4952381" imgH="704948" progId="PBrush">
                <p:embed/>
              </p:oleObj>
            </a:graphicData>
          </a:graphic>
        </p:graphicFrame>
        <p:sp>
          <p:nvSpPr>
            <p:cNvPr id="3106" name="Rectangle 48"/>
            <p:cNvSpPr>
              <a:spLocks noChangeArrowheads="1"/>
            </p:cNvSpPr>
            <p:nvPr/>
          </p:nvSpPr>
          <p:spPr bwMode="auto">
            <a:xfrm>
              <a:off x="1622" y="840"/>
              <a:ext cx="2682" cy="309"/>
            </a:xfrm>
            <a:prstGeom prst="rect">
              <a:avLst/>
            </a:prstGeom>
            <a:gradFill rotWithShape="0">
              <a:gsLst>
                <a:gs pos="0">
                  <a:srgbClr val="BBC6D1"/>
                </a:gs>
                <a:gs pos="100000">
                  <a:srgbClr val="889098"/>
                </a:gs>
              </a:gsLst>
              <a:lin ang="2700000" scaled="1"/>
            </a:gra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1600">
                <a:solidFill>
                  <a:srgbClr val="000000"/>
                </a:solidFill>
              </a:endParaRPr>
            </a:p>
          </p:txBody>
        </p:sp>
        <p:sp>
          <p:nvSpPr>
            <p:cNvPr id="3107" name="Line 49"/>
            <p:cNvSpPr>
              <a:spLocks noChangeShapeType="1"/>
            </p:cNvSpPr>
            <p:nvPr/>
          </p:nvSpPr>
          <p:spPr bwMode="auto">
            <a:xfrm flipH="1">
              <a:off x="1875" y="1287"/>
              <a:ext cx="0" cy="167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000">
                <a:solidFill>
                  <a:srgbClr val="000000"/>
                </a:solidFill>
              </a:endParaRPr>
            </a:p>
          </p:txBody>
        </p:sp>
        <p:sp>
          <p:nvSpPr>
            <p:cNvPr id="3108" name="Line 50"/>
            <p:cNvSpPr>
              <a:spLocks noChangeShapeType="1"/>
            </p:cNvSpPr>
            <p:nvPr/>
          </p:nvSpPr>
          <p:spPr bwMode="auto">
            <a:xfrm flipH="1">
              <a:off x="4088" y="1287"/>
              <a:ext cx="1" cy="177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000">
                <a:solidFill>
                  <a:srgbClr val="000000"/>
                </a:solidFill>
              </a:endParaRPr>
            </a:p>
          </p:txBody>
        </p:sp>
        <p:sp>
          <p:nvSpPr>
            <p:cNvPr id="3109" name="Line 51"/>
            <p:cNvSpPr>
              <a:spLocks noChangeShapeType="1"/>
            </p:cNvSpPr>
            <p:nvPr/>
          </p:nvSpPr>
          <p:spPr bwMode="auto">
            <a:xfrm>
              <a:off x="1875" y="1295"/>
              <a:ext cx="221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000">
                <a:solidFill>
                  <a:srgbClr val="000000"/>
                </a:solidFill>
              </a:endParaRPr>
            </a:p>
          </p:txBody>
        </p:sp>
        <p:sp>
          <p:nvSpPr>
            <p:cNvPr id="3110" name="Rectangle 52"/>
            <p:cNvSpPr>
              <a:spLocks noChangeArrowheads="1"/>
            </p:cNvSpPr>
            <p:nvPr/>
          </p:nvSpPr>
          <p:spPr bwMode="auto">
            <a:xfrm>
              <a:off x="1888" y="889"/>
              <a:ext cx="218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</a:rPr>
                <a:t>Development and Deployment Tools</a:t>
              </a:r>
            </a:p>
          </p:txBody>
        </p:sp>
        <p:sp>
          <p:nvSpPr>
            <p:cNvPr id="3111" name="Line 53"/>
            <p:cNvSpPr>
              <a:spLocks noChangeShapeType="1"/>
            </p:cNvSpPr>
            <p:nvPr/>
          </p:nvSpPr>
          <p:spPr bwMode="auto">
            <a:xfrm>
              <a:off x="2962" y="1149"/>
              <a:ext cx="0" cy="315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000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3074" name="Object 54"/>
          <p:cNvGraphicFramePr>
            <a:graphicFrameLocks noChangeAspect="1"/>
          </p:cNvGraphicFramePr>
          <p:nvPr/>
        </p:nvGraphicFramePr>
        <p:xfrm>
          <a:off x="542925" y="2781300"/>
          <a:ext cx="781050" cy="723900"/>
        </p:xfrm>
        <a:graphic>
          <a:graphicData uri="http://schemas.openxmlformats.org/presentationml/2006/ole">
            <p:oleObj spid="_x0000_s39998" name="Bitmap Image" r:id="rId10" imgW="781159" imgH="724001" progId="PBrush">
              <p:embed/>
            </p:oleObj>
          </a:graphicData>
        </a:graphic>
      </p:graphicFrame>
      <p:graphicFrame>
        <p:nvGraphicFramePr>
          <p:cNvPr id="3075" name="Object 55"/>
          <p:cNvGraphicFramePr>
            <a:graphicFrameLocks noChangeAspect="1"/>
          </p:cNvGraphicFramePr>
          <p:nvPr/>
        </p:nvGraphicFramePr>
        <p:xfrm>
          <a:off x="571500" y="4229100"/>
          <a:ext cx="781050" cy="723900"/>
        </p:xfrm>
        <a:graphic>
          <a:graphicData uri="http://schemas.openxmlformats.org/presentationml/2006/ole">
            <p:oleObj spid="_x0000_s39999" name="Bitmap Image" r:id="rId11" imgW="781159" imgH="724001" progId="PBrush">
              <p:embed/>
            </p:oleObj>
          </a:graphicData>
        </a:graphic>
      </p:graphicFrame>
      <p:graphicFrame>
        <p:nvGraphicFramePr>
          <p:cNvPr id="3076" name="Object 56"/>
          <p:cNvGraphicFramePr>
            <a:graphicFrameLocks noChangeAspect="1"/>
          </p:cNvGraphicFramePr>
          <p:nvPr/>
        </p:nvGraphicFramePr>
        <p:xfrm>
          <a:off x="8105775" y="3657600"/>
          <a:ext cx="1038225" cy="800100"/>
        </p:xfrm>
        <a:graphic>
          <a:graphicData uri="http://schemas.openxmlformats.org/presentationml/2006/ole">
            <p:oleObj spid="_x0000_s40000" name="Bitmap Image" r:id="rId12" imgW="1038370" imgH="800212" progId="PBrush">
              <p:embed/>
            </p:oleObj>
          </a:graphicData>
        </a:graphic>
      </p:graphicFrame>
      <p:sp>
        <p:nvSpPr>
          <p:cNvPr id="3103" name="AutoShape 57"/>
          <p:cNvSpPr>
            <a:spLocks noChangeArrowheads="1"/>
          </p:cNvSpPr>
          <p:nvPr/>
        </p:nvSpPr>
        <p:spPr bwMode="auto">
          <a:xfrm>
            <a:off x="7439025" y="3886200"/>
            <a:ext cx="635000" cy="228600"/>
          </a:xfrm>
          <a:prstGeom prst="leftRightArrow">
            <a:avLst>
              <a:gd name="adj1" fmla="val 21426"/>
              <a:gd name="adj2" fmla="val 81944"/>
            </a:avLst>
          </a:prstGeom>
          <a:gradFill rotWithShape="0">
            <a:gsLst>
              <a:gs pos="0">
                <a:srgbClr val="BACAD2"/>
              </a:gs>
              <a:gs pos="50000">
                <a:srgbClr val="87A3B1"/>
              </a:gs>
              <a:gs pos="100000">
                <a:srgbClr val="BACAD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>
              <a:solidFill>
                <a:srgbClr val="000000"/>
              </a:solidFill>
            </a:endParaRPr>
          </a:p>
        </p:txBody>
      </p:sp>
      <p:sp>
        <p:nvSpPr>
          <p:cNvPr id="3104" name="AutoShape 58"/>
          <p:cNvSpPr>
            <a:spLocks noChangeArrowheads="1"/>
          </p:cNvSpPr>
          <p:nvPr/>
        </p:nvSpPr>
        <p:spPr bwMode="auto">
          <a:xfrm>
            <a:off x="1371600" y="3886200"/>
            <a:ext cx="635000" cy="228600"/>
          </a:xfrm>
          <a:prstGeom prst="leftRightArrow">
            <a:avLst>
              <a:gd name="adj1" fmla="val 21426"/>
              <a:gd name="adj2" fmla="val 81944"/>
            </a:avLst>
          </a:prstGeom>
          <a:gradFill rotWithShape="0">
            <a:gsLst>
              <a:gs pos="0">
                <a:srgbClr val="BACAD2"/>
              </a:gs>
              <a:gs pos="50000">
                <a:srgbClr val="87A3B1"/>
              </a:gs>
              <a:gs pos="100000">
                <a:srgbClr val="BACAD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>
              <a:solidFill>
                <a:srgbClr val="000000"/>
              </a:solidFill>
            </a:endParaRPr>
          </a:p>
        </p:txBody>
      </p:sp>
      <p:sp>
        <p:nvSpPr>
          <p:cNvPr id="3105" name="Rectangle 59"/>
          <p:cNvSpPr>
            <a:spLocks noChangeArrowheads="1"/>
          </p:cNvSpPr>
          <p:nvPr/>
        </p:nvSpPr>
        <p:spPr bwMode="auto">
          <a:xfrm>
            <a:off x="8305800" y="4419600"/>
            <a:ext cx="55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</a:rPr>
              <a:t>Data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0" name="Rectangle 24"/>
          <p:cNvSpPr>
            <a:spLocks noChangeArrowheads="1"/>
          </p:cNvSpPr>
          <p:nvPr/>
        </p:nvSpPr>
        <p:spPr bwMode="auto">
          <a:xfrm>
            <a:off x="2189163" y="2471738"/>
            <a:ext cx="13239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>
                <a:solidFill>
                  <a:srgbClr val="000000"/>
                </a:solidFill>
              </a:rPr>
              <a:t>Presentation</a:t>
            </a:r>
          </a:p>
        </p:txBody>
      </p:sp>
      <p:sp>
        <p:nvSpPr>
          <p:cNvPr id="61" name="Rectangle 25"/>
          <p:cNvSpPr>
            <a:spLocks noChangeArrowheads="1"/>
          </p:cNvSpPr>
          <p:nvPr/>
        </p:nvSpPr>
        <p:spPr bwMode="auto">
          <a:xfrm>
            <a:off x="2212975" y="3051175"/>
            <a:ext cx="1276350" cy="425450"/>
          </a:xfrm>
          <a:prstGeom prst="rect">
            <a:avLst/>
          </a:prstGeom>
          <a:gradFill rotWithShape="0">
            <a:gsLst>
              <a:gs pos="0">
                <a:srgbClr val="C3C4AA"/>
              </a:gs>
              <a:gs pos="100000">
                <a:srgbClr val="A7A892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57666"/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err="1">
                <a:solidFill>
                  <a:srgbClr val="000000"/>
                </a:solidFill>
              </a:rPr>
              <a:t>Servlets</a:t>
            </a:r>
            <a:r>
              <a:rPr lang="en-US" sz="1400" dirty="0">
                <a:solidFill>
                  <a:srgbClr val="000000"/>
                </a:solidFill>
              </a:rPr>
              <a:t>/JSP</a:t>
            </a:r>
          </a:p>
        </p:txBody>
      </p:sp>
      <p:sp>
        <p:nvSpPr>
          <p:cNvPr id="62" name="Rectangle 26"/>
          <p:cNvSpPr>
            <a:spLocks noChangeArrowheads="1"/>
          </p:cNvSpPr>
          <p:nvPr/>
        </p:nvSpPr>
        <p:spPr bwMode="auto">
          <a:xfrm>
            <a:off x="2212975" y="4098925"/>
            <a:ext cx="1276350" cy="425450"/>
          </a:xfrm>
          <a:prstGeom prst="rect">
            <a:avLst/>
          </a:prstGeom>
          <a:gradFill rotWithShape="0">
            <a:gsLst>
              <a:gs pos="0">
                <a:srgbClr val="E7DF8F"/>
              </a:gs>
              <a:gs pos="100000">
                <a:srgbClr val="BDB775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8B8656"/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000000"/>
                </a:solidFill>
              </a:rPr>
              <a:t>AJAX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63" name="Rectangle 27"/>
          <p:cNvSpPr>
            <a:spLocks noChangeArrowheads="1"/>
          </p:cNvSpPr>
          <p:nvPr/>
        </p:nvSpPr>
        <p:spPr bwMode="auto">
          <a:xfrm>
            <a:off x="3927475" y="2471738"/>
            <a:ext cx="15478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>
                <a:solidFill>
                  <a:srgbClr val="000000"/>
                </a:solidFill>
              </a:rPr>
              <a:t>Business Logic</a:t>
            </a:r>
          </a:p>
        </p:txBody>
      </p:sp>
      <p:sp>
        <p:nvSpPr>
          <p:cNvPr id="64" name="Rectangle 28"/>
          <p:cNvSpPr>
            <a:spLocks noChangeArrowheads="1"/>
          </p:cNvSpPr>
          <p:nvPr/>
        </p:nvSpPr>
        <p:spPr bwMode="auto">
          <a:xfrm>
            <a:off x="4064000" y="3051174"/>
            <a:ext cx="1277938" cy="1457945"/>
          </a:xfrm>
          <a:prstGeom prst="rect">
            <a:avLst/>
          </a:prstGeom>
          <a:gradFill rotWithShape="0">
            <a:gsLst>
              <a:gs pos="0">
                <a:srgbClr val="C3C4AA"/>
              </a:gs>
              <a:gs pos="100000">
                <a:srgbClr val="A7A892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57666"/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</a:rPr>
              <a:t>EJB</a:t>
            </a:r>
          </a:p>
        </p:txBody>
      </p:sp>
      <p:sp>
        <p:nvSpPr>
          <p:cNvPr id="65" name="Rectangle 31"/>
          <p:cNvSpPr>
            <a:spLocks noChangeArrowheads="1"/>
          </p:cNvSpPr>
          <p:nvPr/>
        </p:nvSpPr>
        <p:spPr bwMode="auto">
          <a:xfrm>
            <a:off x="5919788" y="2471738"/>
            <a:ext cx="13239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>
                <a:solidFill>
                  <a:srgbClr val="000000"/>
                </a:solidFill>
              </a:rPr>
              <a:t>Data Access</a:t>
            </a:r>
          </a:p>
        </p:txBody>
      </p:sp>
      <p:sp>
        <p:nvSpPr>
          <p:cNvPr id="66" name="Rectangle 32"/>
          <p:cNvSpPr>
            <a:spLocks noChangeArrowheads="1"/>
          </p:cNvSpPr>
          <p:nvPr/>
        </p:nvSpPr>
        <p:spPr bwMode="auto">
          <a:xfrm>
            <a:off x="5906244" y="4293096"/>
            <a:ext cx="1319213" cy="298450"/>
          </a:xfrm>
          <a:prstGeom prst="rect">
            <a:avLst/>
          </a:prstGeom>
          <a:gradFill rotWithShape="0">
            <a:gsLst>
              <a:gs pos="0">
                <a:srgbClr val="C3C4AA"/>
              </a:gs>
              <a:gs pos="100000">
                <a:srgbClr val="A7A892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57666"/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</a:rPr>
              <a:t>JDBC 2.0</a:t>
            </a:r>
          </a:p>
        </p:txBody>
      </p:sp>
      <p:sp>
        <p:nvSpPr>
          <p:cNvPr id="67" name="Rectangle 34"/>
          <p:cNvSpPr>
            <a:spLocks noChangeArrowheads="1"/>
          </p:cNvSpPr>
          <p:nvPr/>
        </p:nvSpPr>
        <p:spPr bwMode="auto">
          <a:xfrm>
            <a:off x="2212975" y="3573463"/>
            <a:ext cx="1276350" cy="425450"/>
          </a:xfrm>
          <a:prstGeom prst="rect">
            <a:avLst/>
          </a:prstGeom>
          <a:gradFill rotWithShape="0">
            <a:gsLst>
              <a:gs pos="0">
                <a:srgbClr val="E7DF8F"/>
              </a:gs>
              <a:gs pos="100000">
                <a:srgbClr val="BDB775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8B8656"/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</a:rPr>
              <a:t>JSF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69" name="Rectangle 45"/>
          <p:cNvSpPr>
            <a:spLocks noChangeArrowheads="1"/>
          </p:cNvSpPr>
          <p:nvPr/>
        </p:nvSpPr>
        <p:spPr bwMode="auto">
          <a:xfrm>
            <a:off x="5921375" y="3327400"/>
            <a:ext cx="1319213" cy="374650"/>
          </a:xfrm>
          <a:prstGeom prst="rect">
            <a:avLst/>
          </a:prstGeom>
          <a:gradFill rotWithShape="0">
            <a:gsLst>
              <a:gs pos="0">
                <a:srgbClr val="E7DF8F"/>
              </a:gs>
              <a:gs pos="100000">
                <a:srgbClr val="BDB775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8B8656"/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300" dirty="0" smtClean="0">
                <a:solidFill>
                  <a:srgbClr val="000000"/>
                </a:solidFill>
              </a:rPr>
              <a:t>JPA</a:t>
            </a:r>
            <a:endParaRPr lang="en-US" sz="13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451788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62" grpId="0" animBg="1" autoUpdateAnimBg="0"/>
      <p:bldP spid="67" grpId="0" animBg="1" autoUpdateAnimBg="0"/>
      <p:bldP spid="69" grpId="0" animBg="1" autoUpdateAnimBg="0"/>
    </p:bldLst>
  </p:timing>
</p:sld>
</file>

<file path=ppt/theme/theme1.xml><?xml version="1.0" encoding="utf-8"?>
<a:theme xmlns:a="http://schemas.openxmlformats.org/drawingml/2006/main" name="IPO Road Show">
  <a:themeElements>
    <a:clrScheme name="">
      <a:dk1>
        <a:srgbClr val="000000"/>
      </a:dk1>
      <a:lt1>
        <a:srgbClr val="FFFFFF"/>
      </a:lt1>
      <a:dk2>
        <a:srgbClr val="FFFFFF"/>
      </a:dk2>
      <a:lt2>
        <a:srgbClr val="808080"/>
      </a:lt2>
      <a:accent1>
        <a:srgbClr val="B2B2B2"/>
      </a:accent1>
      <a:accent2>
        <a:srgbClr val="FFFFFF"/>
      </a:accent2>
      <a:accent3>
        <a:srgbClr val="FFFFFF"/>
      </a:accent3>
      <a:accent4>
        <a:srgbClr val="000000"/>
      </a:accent4>
      <a:accent5>
        <a:srgbClr val="D5D5D5"/>
      </a:accent5>
      <a:accent6>
        <a:srgbClr val="E7E7E7"/>
      </a:accent6>
      <a:hlink>
        <a:srgbClr val="6180B9"/>
      </a:hlink>
      <a:folHlink>
        <a:srgbClr val="0066FF"/>
      </a:folHlink>
    </a:clrScheme>
    <a:fontScheme name="IPO Road Show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IPO Road Show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O Road Show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PO Road Show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O Road Show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O Road Show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O Road Show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O Road Show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D:\WINNT\Profiles\dskok\Desktop\IPO Road Show.ppt</Template>
  <TotalTime>27305</TotalTime>
  <Words>2090</Words>
  <Application>Microsoft Office PowerPoint</Application>
  <PresentationFormat>Affichage à l'écran (4:3)</PresentationFormat>
  <Paragraphs>434</Paragraphs>
  <Slides>36</Slides>
  <Notes>8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36</vt:i4>
      </vt:variant>
    </vt:vector>
  </HeadingPairs>
  <TitlesOfParts>
    <vt:vector size="39" baseType="lpstr">
      <vt:lpstr>IPO Road Show</vt:lpstr>
      <vt:lpstr>Image</vt:lpstr>
      <vt:lpstr>Bitmap Image</vt:lpstr>
      <vt:lpstr> Programmer avec Java EE</vt:lpstr>
      <vt:lpstr>Plan du cours</vt:lpstr>
      <vt:lpstr>Prérequis / Objectifs</vt:lpstr>
      <vt:lpstr>Besoins des développeurs</vt:lpstr>
      <vt:lpstr>A considérer lorsqu'on construit une application distribuée</vt:lpstr>
      <vt:lpstr>Qui s'occupe de tout ceci : le middleware !</vt:lpstr>
      <vt:lpstr>Serveur d'application</vt:lpstr>
      <vt:lpstr>Serveur d'application</vt:lpstr>
      <vt:lpstr>Encore mieux ! </vt:lpstr>
      <vt:lpstr>Composant logiciel réutilisable</vt:lpstr>
      <vt:lpstr>Composant logiciel réutilisable</vt:lpstr>
      <vt:lpstr>Quel intérêt ?</vt:lpstr>
      <vt:lpstr>Architectures de composants</vt:lpstr>
      <vt:lpstr>Architectures de composants</vt:lpstr>
      <vt:lpstr>Architectures de composants</vt:lpstr>
      <vt:lpstr>Enterprise JavaBeans (EJB)</vt:lpstr>
      <vt:lpstr>Pourquoi java ?</vt:lpstr>
      <vt:lpstr>EJB pour développer des composants business</vt:lpstr>
      <vt:lpstr>Entreprise JavaBeans (EJB) … Composants d’un serveur d’application</vt:lpstr>
      <vt:lpstr>L’architecture Java EE</vt:lpstr>
      <vt:lpstr>L’architecture Java EE</vt:lpstr>
      <vt:lpstr>Les conteneurs d’EJB et Web</vt:lpstr>
      <vt:lpstr>Les conteneurs d’EJB et Web</vt:lpstr>
      <vt:lpstr>Les conteneurs d’EJB</vt:lpstr>
      <vt:lpstr>Les conteneurs d’EJB</vt:lpstr>
      <vt:lpstr>L’écosystème des EJBs</vt:lpstr>
      <vt:lpstr>Pour déployer et exécuter un projet à base d'EJBs,   six métiers sont impliqués </vt:lpstr>
      <vt:lpstr>1- Le fournisseur d’EJBs</vt:lpstr>
      <vt:lpstr>2- L’assembleur d’application</vt:lpstr>
      <vt:lpstr>3- Le déployeur d’EJBs</vt:lpstr>
      <vt:lpstr>4- L’administrateur système</vt:lpstr>
      <vt:lpstr>5- Le fournisseur du serveur d’application et des containers</vt:lpstr>
      <vt:lpstr>6- Les vendeurs d’outils</vt:lpstr>
      <vt:lpstr>Le "persistence manager"</vt:lpstr>
      <vt:lpstr>Java EE : les APIs</vt:lpstr>
      <vt:lpstr>J2EE for the Real World</vt:lpstr>
    </vt:vector>
  </TitlesOfParts>
  <Company>SilverStream Software,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</dc:creator>
  <cp:lastModifiedBy>Maxime Lefrançois</cp:lastModifiedBy>
  <cp:revision>523</cp:revision>
  <cp:lastPrinted>1999-01-08T22:44:56Z</cp:lastPrinted>
  <dcterms:created xsi:type="dcterms:W3CDTF">1998-09-04T19:58:23Z</dcterms:created>
  <dcterms:modified xsi:type="dcterms:W3CDTF">2012-02-26T15:15:44Z</dcterms:modified>
</cp:coreProperties>
</file>