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88"/>
  </p:notesMasterIdLst>
  <p:handoutMasterIdLst>
    <p:handoutMasterId r:id="rId89"/>
  </p:handoutMasterIdLst>
  <p:sldIdLst>
    <p:sldId id="882" r:id="rId2"/>
    <p:sldId id="1312" r:id="rId3"/>
    <p:sldId id="1404" r:id="rId4"/>
    <p:sldId id="1401" r:id="rId5"/>
    <p:sldId id="1402" r:id="rId6"/>
    <p:sldId id="1405" r:id="rId7"/>
    <p:sldId id="1403" r:id="rId8"/>
    <p:sldId id="1406" r:id="rId9"/>
    <p:sldId id="1407" r:id="rId10"/>
    <p:sldId id="1398" r:id="rId11"/>
    <p:sldId id="1399" r:id="rId12"/>
    <p:sldId id="1400" r:id="rId13"/>
    <p:sldId id="1313" r:id="rId14"/>
    <p:sldId id="1314" r:id="rId15"/>
    <p:sldId id="1315" r:id="rId16"/>
    <p:sldId id="1316" r:id="rId17"/>
    <p:sldId id="1317" r:id="rId18"/>
    <p:sldId id="1318" r:id="rId19"/>
    <p:sldId id="1319" r:id="rId20"/>
    <p:sldId id="1323" r:id="rId21"/>
    <p:sldId id="1324" r:id="rId22"/>
    <p:sldId id="1368" r:id="rId23"/>
    <p:sldId id="1325" r:id="rId24"/>
    <p:sldId id="1326" r:id="rId25"/>
    <p:sldId id="1327" r:id="rId26"/>
    <p:sldId id="1328" r:id="rId27"/>
    <p:sldId id="1329" r:id="rId28"/>
    <p:sldId id="1330" r:id="rId29"/>
    <p:sldId id="1331" r:id="rId30"/>
    <p:sldId id="1332" r:id="rId31"/>
    <p:sldId id="1333" r:id="rId32"/>
    <p:sldId id="1334" r:id="rId33"/>
    <p:sldId id="1335" r:id="rId34"/>
    <p:sldId id="1336" r:id="rId35"/>
    <p:sldId id="1337" r:id="rId36"/>
    <p:sldId id="1340" r:id="rId37"/>
    <p:sldId id="1342" r:id="rId38"/>
    <p:sldId id="1343" r:id="rId39"/>
    <p:sldId id="1344" r:id="rId40"/>
    <p:sldId id="1367" r:id="rId41"/>
    <p:sldId id="1345" r:id="rId42"/>
    <p:sldId id="1397" r:id="rId43"/>
    <p:sldId id="1394" r:id="rId44"/>
    <p:sldId id="1395" r:id="rId45"/>
    <p:sldId id="1374" r:id="rId46"/>
    <p:sldId id="1369" r:id="rId47"/>
    <p:sldId id="1370" r:id="rId48"/>
    <p:sldId id="1371" r:id="rId49"/>
    <p:sldId id="1372" r:id="rId50"/>
    <p:sldId id="1346" r:id="rId51"/>
    <p:sldId id="1347" r:id="rId52"/>
    <p:sldId id="1348" r:id="rId53"/>
    <p:sldId id="1350" r:id="rId54"/>
    <p:sldId id="1351" r:id="rId55"/>
    <p:sldId id="1352" r:id="rId56"/>
    <p:sldId id="1353" r:id="rId57"/>
    <p:sldId id="1354" r:id="rId58"/>
    <p:sldId id="1355" r:id="rId59"/>
    <p:sldId id="1356" r:id="rId60"/>
    <p:sldId id="1357" r:id="rId61"/>
    <p:sldId id="1358" r:id="rId62"/>
    <p:sldId id="1359" r:id="rId63"/>
    <p:sldId id="1360" r:id="rId64"/>
    <p:sldId id="1361" r:id="rId65"/>
    <p:sldId id="1362" r:id="rId66"/>
    <p:sldId id="1363" r:id="rId67"/>
    <p:sldId id="1375" r:id="rId68"/>
    <p:sldId id="1377" r:id="rId69"/>
    <p:sldId id="1379" r:id="rId70"/>
    <p:sldId id="1380" r:id="rId71"/>
    <p:sldId id="1378" r:id="rId72"/>
    <p:sldId id="1376" r:id="rId73"/>
    <p:sldId id="1381" r:id="rId74"/>
    <p:sldId id="1391" r:id="rId75"/>
    <p:sldId id="1392" r:id="rId76"/>
    <p:sldId id="1393" r:id="rId77"/>
    <p:sldId id="1383" r:id="rId78"/>
    <p:sldId id="1384" r:id="rId79"/>
    <p:sldId id="1396" r:id="rId80"/>
    <p:sldId id="1382" r:id="rId81"/>
    <p:sldId id="1385" r:id="rId82"/>
    <p:sldId id="1387" r:id="rId83"/>
    <p:sldId id="1388" r:id="rId84"/>
    <p:sldId id="1389" r:id="rId85"/>
    <p:sldId id="1390" r:id="rId86"/>
    <p:sldId id="1386" r:id="rId87"/>
  </p:sldIdLst>
  <p:sldSz cx="9144000" cy="6858000" type="screen4x3"/>
  <p:notesSz cx="6645275" cy="9777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D56A"/>
    <a:srgbClr val="4D4D4D"/>
    <a:srgbClr val="5F5F5F"/>
    <a:srgbClr val="99FFCC"/>
    <a:srgbClr val="009900"/>
    <a:srgbClr val="00FF00"/>
    <a:srgbClr val="BC4242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4686" autoAdjust="0"/>
  </p:normalViewPr>
  <p:slideViewPr>
    <p:cSldViewPr>
      <p:cViewPr varScale="1">
        <p:scale>
          <a:sx n="84" d="100"/>
          <a:sy n="84" d="100"/>
        </p:scale>
        <p:origin x="-1392" y="-29"/>
      </p:cViewPr>
      <p:guideLst>
        <p:guide orient="horz" pos="720"/>
        <p:guide pos="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004" y="-102"/>
      </p:cViewPr>
      <p:guideLst>
        <p:guide orient="horz" pos="3080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r>
              <a:rPr lang="en-US"/>
              <a:t>Cours EJB/J2EE</a:t>
            </a:r>
          </a:p>
          <a:p>
            <a:pPr>
              <a:defRPr/>
            </a:pPr>
            <a:r>
              <a:rPr lang="en-US"/>
              <a:t>Copyright Michel Buffa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19A408BC-5A34-4995-BC96-572F72841017}" type="datetime1">
              <a:rPr lang="fr-FR"/>
              <a:pPr>
                <a:defRPr/>
              </a:pPr>
              <a:t>16/02/2012</a:t>
            </a:fld>
            <a:endParaRPr 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33800" y="9296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08CFB2F-83CF-4766-A62C-3C8A717F5B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1053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84265D96-BAF3-4DDF-9497-C581F8762327}" type="datetime1">
              <a:rPr lang="fr-FR"/>
              <a:pPr>
                <a:defRPr/>
              </a:pPr>
              <a:t>16/02/2012</a:t>
            </a:fld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00931D80-0417-474E-B769-FC70DB5A2AA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35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9D6B10-2A1F-4895-B36D-F5AD99F4302D}" type="slidenum">
              <a:rPr lang="en-US"/>
              <a:pPr/>
              <a:t>2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41B1A1-D448-4DE8-AA8D-0A6241F7517B}" type="slidenum">
              <a:rPr lang="en-US"/>
              <a:pPr/>
              <a:t>16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7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pPr>
              <a:buFontTx/>
              <a:buChar char="•"/>
            </a:pPr>
            <a:endParaRPr 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99ECF9-4DFC-4F77-9385-7D2316D45431}" type="slidenum">
              <a:rPr lang="en-US"/>
              <a:pPr/>
              <a:t>17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0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pPr>
              <a:buFontTx/>
              <a:buChar char="•"/>
            </a:pPr>
            <a:endParaRPr lang="bg-B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3B0DB3-ED00-4116-967A-492E90D254EA}" type="slidenum">
              <a:rPr lang="en-US"/>
              <a:pPr/>
              <a:t>20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E25F48-D8A6-4733-9857-E16F71744030}" type="slidenum">
              <a:rPr lang="en-US"/>
              <a:pPr/>
              <a:t>24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7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Example of HTTP GET: Google search</a:t>
            </a:r>
          </a:p>
          <a:p>
            <a:pPr>
              <a:buFontTx/>
              <a:buChar char="•"/>
            </a:pPr>
            <a:r>
              <a:rPr lang="en-US"/>
              <a:t>Example of HTTP POST: Login page</a:t>
            </a:r>
            <a:endParaRPr lang="bg-BG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25EA6F-3050-4555-8B54-35A6ECEFCE5F}" type="slidenum">
              <a:rPr lang="en-US"/>
              <a:pPr/>
              <a:t>27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8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7554C0-52A1-4165-A616-EC9A6958F4D6}" type="slidenum">
              <a:rPr lang="en-US"/>
              <a:pPr/>
              <a:t>28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8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883F1E-0F30-4EC8-97B6-BA34E3C24B4F}" type="slidenum">
              <a:rPr lang="en-US"/>
              <a:pPr/>
              <a:t>29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8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08E74E-47BB-4BD2-A69A-814F904DA3D1}" type="slidenum">
              <a:rPr lang="en-US"/>
              <a:pPr/>
              <a:t>30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8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EEE5AB-D573-4765-94EE-34697C507D96}" type="slidenum">
              <a:rPr lang="en-US"/>
              <a:pPr/>
              <a:t>31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90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1D6155-0DDC-4B88-BAC5-DEE39A0BBEDA}" type="slidenum">
              <a:rPr lang="en-US"/>
              <a:pPr/>
              <a:t>45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2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1D6155-0DDC-4B88-BAC5-DEE39A0BBEDA}" type="slidenum">
              <a:rPr lang="en-US"/>
              <a:pPr/>
              <a:t>50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2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B9A32A-4B81-4055-B0A0-0868A66393E6}" type="slidenum">
              <a:rPr lang="en-US"/>
              <a:pPr/>
              <a:t>55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4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g-BG"/>
              <a:t>Note: As of Servlet 2.2, the getValue() method is now deprecated. Use getAttribute() instead.</a:t>
            </a:r>
          </a:p>
          <a:p>
            <a:endParaRPr lang="bg-BG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C67BE6-2FE2-4B8C-890B-BF45AA9617EF}" type="slidenum">
              <a:rPr lang="en-US"/>
              <a:pPr/>
              <a:t>56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94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g-BG"/>
              <a:t>Note: As of Servlet 2.2, the getValue() method is now deprecated. Use getAttribute() instead.</a:t>
            </a:r>
          </a:p>
          <a:p>
            <a:endParaRPr lang="bg-BG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1D6155-0DDC-4B88-BAC5-DEE39A0BBEDA}" type="slidenum">
              <a:rPr lang="en-US"/>
              <a:pPr/>
              <a:t>67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2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 bwMode="grayWhite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819400"/>
            <a:ext cx="6858000" cy="533400"/>
          </a:xfrm>
        </p:spPr>
        <p:txBody>
          <a:bodyPr anchor="b"/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898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200400"/>
            <a:ext cx="6858000" cy="457200"/>
          </a:xfrm>
        </p:spPr>
        <p:txBody>
          <a:bodyPr/>
          <a:lstStyle>
            <a:lvl1pPr marL="0" indent="0">
              <a:lnSpc>
                <a:spcPct val="110000"/>
              </a:lnSpc>
              <a:buFont typeface="Wingdings" pitchFamily="2" charset="2"/>
              <a:buNone/>
              <a:defRPr sz="24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625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1650" y="177800"/>
            <a:ext cx="2114550" cy="5994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8000" y="177800"/>
            <a:ext cx="6191250" cy="5994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77800"/>
            <a:ext cx="8458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rgbClr val="00558C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3B2D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–"/>
        <a:defRPr sz="2000">
          <a:solidFill>
            <a:srgbClr val="77777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uffa@unice.f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redmonk.com/sogrady/2012/02/08/language-rankings-2-2012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ideshare.net/mraible/comparing-jvm-web-frameworks-jfokus-2012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dhananjaynene.com/2008/07/performance-comparison-c-java-python-ruby-jython-jruby-groovy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dejava.org/examples/590.html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java.sun.com/products/servlet/2.2/javadoc/javax/servlet/http/HttpServletResponse.html#addCookie(javax.servlet.http.Cookie)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rvletworld.com/" TargetMode="External"/><Relationship Id="rId2" Type="http://schemas.openxmlformats.org/officeDocument/2006/relationships/hyperlink" Target="http://docs.oracle.com/javaee/6/tutorial/doc/bnafd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odejava.org/browse/8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3424246"/>
            <a:ext cx="6858000" cy="533400"/>
          </a:xfrm>
        </p:spPr>
        <p:txBody>
          <a:bodyPr/>
          <a:lstStyle/>
          <a:p>
            <a:r>
              <a:rPr lang="fr-FR" dirty="0" smtClean="0"/>
              <a:t>Servlets 2 et 3.0, annotations et descripteurs dans Java EE 6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186246"/>
            <a:ext cx="6858000" cy="457200"/>
          </a:xfrm>
        </p:spPr>
        <p:txBody>
          <a:bodyPr/>
          <a:lstStyle/>
          <a:p>
            <a:pPr algn="ctr"/>
            <a:r>
              <a:rPr lang="fr-FR" sz="1600" i="1" dirty="0" smtClean="0"/>
              <a:t>Michel </a:t>
            </a:r>
            <a:r>
              <a:rPr lang="fr-FR" sz="1600" i="1" dirty="0" err="1" smtClean="0"/>
              <a:t>Buffa</a:t>
            </a:r>
            <a:r>
              <a:rPr lang="fr-FR" sz="1600" i="1" dirty="0" smtClean="0"/>
              <a:t> (</a:t>
            </a:r>
            <a:r>
              <a:rPr lang="fr-FR" sz="1600" i="1" dirty="0" smtClean="0">
                <a:hlinkClick r:id="rId3"/>
              </a:rPr>
              <a:t>buffa@unice.fr</a:t>
            </a:r>
            <a:r>
              <a:rPr lang="fr-FR" sz="1600" i="1" dirty="0" smtClean="0"/>
              <a:t>), UNSA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3212976"/>
            <a:ext cx="5761037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Présentation</a:t>
            </a:r>
            <a:r>
              <a:rPr lang="en-US" dirty="0" smtClean="0"/>
              <a:t> </a:t>
            </a:r>
            <a:r>
              <a:rPr lang="en-US" dirty="0" err="1" smtClean="0"/>
              <a:t>générale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0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Mais le web en Java c’est pas mort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http://redmonk.com/sogrady/2012/02/08/language-rankings-2-2012</a:t>
            </a:r>
            <a:r>
              <a:rPr lang="fr-FR" dirty="0" smtClean="0">
                <a:hlinkClick r:id="rId2"/>
              </a:rPr>
              <a:t>/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20888"/>
            <a:ext cx="7560840" cy="444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142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Attention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Roi du script… ou ?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276" y="1700808"/>
            <a:ext cx="433391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15" y="2889644"/>
            <a:ext cx="4277724" cy="248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2048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N’oubliez pas que le développeur web moderne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1124744"/>
            <a:ext cx="8001000" cy="4724400"/>
          </a:xfrm>
        </p:spPr>
        <p:txBody>
          <a:bodyPr/>
          <a:lstStyle/>
          <a:p>
            <a:r>
              <a:rPr lang="fr-FR" dirty="0" smtClean="0"/>
              <a:t>Doit connaitre JavaScript, HTML5 et CSS3</a:t>
            </a:r>
          </a:p>
          <a:p>
            <a:pPr lvl="1"/>
            <a:r>
              <a:rPr lang="fr-FR" dirty="0" smtClean="0"/>
              <a:t>Une vie pour maitriser !</a:t>
            </a:r>
          </a:p>
          <a:p>
            <a:r>
              <a:rPr lang="fr-FR" dirty="0" smtClean="0"/>
              <a:t>Etudie les </a:t>
            </a:r>
            <a:r>
              <a:rPr lang="fr-FR" dirty="0" err="1" smtClean="0"/>
              <a:t>frameworks</a:t>
            </a:r>
            <a:r>
              <a:rPr lang="fr-FR" dirty="0" smtClean="0"/>
              <a:t> JS/HTML5 pour mobile</a:t>
            </a:r>
          </a:p>
          <a:p>
            <a:pPr lvl="1"/>
            <a:r>
              <a:rPr lang="fr-FR" dirty="0" err="1" smtClean="0"/>
              <a:t>jQuery</a:t>
            </a:r>
            <a:r>
              <a:rPr lang="fr-FR" dirty="0" smtClean="0"/>
              <a:t> Mobile, Dojo Mobile, </a:t>
            </a:r>
            <a:r>
              <a:rPr lang="fr-FR" dirty="0" err="1" smtClean="0"/>
              <a:t>Sencha</a:t>
            </a:r>
            <a:r>
              <a:rPr lang="fr-FR" dirty="0" smtClean="0"/>
              <a:t> </a:t>
            </a:r>
            <a:r>
              <a:rPr lang="fr-FR" dirty="0" err="1" smtClean="0"/>
              <a:t>Touch,PhoneGap</a:t>
            </a:r>
            <a:r>
              <a:rPr lang="fr-FR" dirty="0" smtClean="0"/>
              <a:t>, Native</a:t>
            </a:r>
          </a:p>
          <a:p>
            <a:r>
              <a:rPr lang="fr-FR" dirty="0" smtClean="0"/>
              <a:t>Maitrise les architectures serveur (</a:t>
            </a:r>
            <a:r>
              <a:rPr lang="fr-FR" dirty="0" err="1" smtClean="0"/>
              <a:t>multi-couches</a:t>
            </a:r>
            <a:r>
              <a:rPr lang="fr-FR" dirty="0" smtClean="0"/>
              <a:t>, etc…), si possible avec un langage de prédilection (Java, PHP, .Net…)</a:t>
            </a:r>
          </a:p>
          <a:p>
            <a:r>
              <a:rPr lang="fr-FR" dirty="0" smtClean="0"/>
              <a:t>Maitrise les Web Service RESTful</a:t>
            </a:r>
          </a:p>
          <a:p>
            <a:r>
              <a:rPr lang="fr-FR" dirty="0" smtClean="0"/>
              <a:t>Maitriser les APIs du Web 2.0 et du Web Of Data (on en reparlera)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9456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JavaScript ? C’est pas un langage ça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62088"/>
            <a:ext cx="8378933" cy="239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777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 les technologies web évoluent vite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1052736"/>
            <a:ext cx="8001000" cy="4724400"/>
          </a:xfrm>
        </p:spPr>
        <p:txBody>
          <a:bodyPr/>
          <a:lstStyle/>
          <a:p>
            <a:r>
              <a:rPr lang="fr-FR" dirty="0" smtClean="0"/>
              <a:t>Il faut rester curieux, regarder ce qui sort, etc.</a:t>
            </a:r>
          </a:p>
          <a:p>
            <a:pPr lvl="1"/>
            <a:r>
              <a:rPr lang="fr-FR" dirty="0" err="1" smtClean="0"/>
              <a:t>Frameworks</a:t>
            </a:r>
            <a:r>
              <a:rPr lang="fr-FR" dirty="0" smtClean="0"/>
              <a:t> ?</a:t>
            </a:r>
          </a:p>
          <a:p>
            <a:r>
              <a:rPr lang="fr-FR" dirty="0" smtClean="0"/>
              <a:t>S’adapter au domaine de l’application</a:t>
            </a:r>
          </a:p>
          <a:p>
            <a:pPr lvl="1"/>
            <a:r>
              <a:rPr lang="fr-FR" dirty="0" smtClean="0"/>
              <a:t>Service 24/24 ? Argent à gérer, transactions nécessaires ? Support mobile / Web Services ?</a:t>
            </a:r>
          </a:p>
          <a:p>
            <a:r>
              <a:rPr lang="fr-FR" dirty="0" smtClean="0"/>
              <a:t>Mais aussi connaître les bases stables (HTTP, Servlets, </a:t>
            </a:r>
            <a:r>
              <a:rPr lang="fr-FR" dirty="0" err="1" smtClean="0"/>
              <a:t>Javascript</a:t>
            </a:r>
            <a:r>
              <a:rPr lang="fr-FR" dirty="0" smtClean="0"/>
              <a:t>, PHP, etc.)</a:t>
            </a:r>
          </a:p>
          <a:p>
            <a:r>
              <a:rPr lang="fr-FR" dirty="0" smtClean="0"/>
              <a:t>Ce cours présente les Servlets, élément de base de la partie « HTTP » de Java EE</a:t>
            </a:r>
          </a:p>
          <a:p>
            <a:r>
              <a:rPr lang="fr-FR" dirty="0" smtClean="0"/>
              <a:t>Nous verrons de nombreuses autres choses dans ce semestre et l’année prochaine.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2190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 Framework ? Celui qui manque… Java EE est celui que nous allons étudier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71809"/>
            <a:ext cx="7632848" cy="5786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9729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Java EE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052736"/>
            <a:ext cx="8001000" cy="4724400"/>
          </a:xfrm>
        </p:spPr>
        <p:txBody>
          <a:bodyPr/>
          <a:lstStyle/>
          <a:p>
            <a:r>
              <a:rPr lang="fr-FR" dirty="0" smtClean="0"/>
              <a:t>Java EE = Servlets, JSP, JSF, JPA, EJB, Jersey, etc..</a:t>
            </a:r>
          </a:p>
          <a:p>
            <a:r>
              <a:rPr lang="fr-FR" dirty="0" smtClean="0"/>
              <a:t>Un Framework complet soutenu par Oracle</a:t>
            </a:r>
          </a:p>
          <a:p>
            <a:r>
              <a:rPr lang="fr-FR" dirty="0" smtClean="0"/>
              <a:t>Enorme bond en qualité depuis 2005, lourd, pas vraiment performant auparavant</a:t>
            </a:r>
          </a:p>
          <a:p>
            <a:r>
              <a:rPr lang="fr-FR" dirty="0" smtClean="0"/>
              <a:t>XML disparait peu à peu du paysage, pour notre confort…</a:t>
            </a:r>
          </a:p>
          <a:p>
            <a:r>
              <a:rPr lang="fr-FR" dirty="0" smtClean="0"/>
              <a:t>Quasi monopole de solutions WEB Java dans les grosses organisations / gros serveurs</a:t>
            </a:r>
          </a:p>
          <a:p>
            <a:pPr lvl="1"/>
            <a:r>
              <a:rPr lang="fr-FR" dirty="0" smtClean="0"/>
              <a:t>Banques, </a:t>
            </a:r>
            <a:r>
              <a:rPr lang="fr-FR" dirty="0" err="1" smtClean="0"/>
              <a:t>Escota</a:t>
            </a:r>
            <a:r>
              <a:rPr lang="fr-FR" dirty="0" smtClean="0"/>
              <a:t>, compagnie aériennes, Bouygues, SNCF, </a:t>
            </a:r>
            <a:r>
              <a:rPr lang="fr-FR" smtClean="0"/>
              <a:t>etc.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9592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Paysage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Java EE, pendant longtemps le web tiers a été composé des pages </a:t>
            </a:r>
            <a:r>
              <a:rPr lang="fr-FR" dirty="0" err="1" smtClean="0"/>
              <a:t>JSPs</a:t>
            </a:r>
            <a:r>
              <a:rPr lang="fr-FR" dirty="0" smtClean="0"/>
              <a:t> et des Servlets.</a:t>
            </a:r>
          </a:p>
          <a:p>
            <a:pPr lvl="1"/>
            <a:r>
              <a:rPr lang="fr-FR" dirty="0" smtClean="0"/>
              <a:t>JSP = vue, Servlet = contrôleur HTTP</a:t>
            </a:r>
          </a:p>
          <a:p>
            <a:r>
              <a:rPr lang="fr-FR" dirty="0" smtClean="0"/>
              <a:t>Depuis deux ans, Oracle/Sun met en avant le </a:t>
            </a:r>
            <a:r>
              <a:rPr lang="fr-FR" dirty="0" smtClean="0"/>
              <a:t>Framework </a:t>
            </a:r>
            <a:r>
              <a:rPr lang="fr-FR" dirty="0" smtClean="0"/>
              <a:t>MVC nommé JSF2 (Java Server Faces 2) qui cache les Servlets, les </a:t>
            </a:r>
            <a:r>
              <a:rPr lang="fr-FR" dirty="0" err="1" smtClean="0"/>
              <a:t>JSPs</a:t>
            </a:r>
            <a:r>
              <a:rPr lang="fr-FR" dirty="0" smtClean="0"/>
              <a:t> étant considérées </a:t>
            </a:r>
            <a:r>
              <a:rPr lang="fr-FR" dirty="0" smtClean="0"/>
              <a:t>obsolètes.</a:t>
            </a:r>
            <a:endParaRPr lang="fr-FR" dirty="0" smtClean="0"/>
          </a:p>
          <a:p>
            <a:pPr lvl="1"/>
            <a:r>
              <a:rPr lang="fr-FR" dirty="0" smtClean="0"/>
              <a:t>JSF 2 </a:t>
            </a:r>
            <a:r>
              <a:rPr lang="fr-FR" dirty="0" err="1" smtClean="0"/>
              <a:t>etudié</a:t>
            </a:r>
            <a:r>
              <a:rPr lang="fr-FR" dirty="0" smtClean="0"/>
              <a:t> dans la suite du </a:t>
            </a:r>
            <a:r>
              <a:rPr lang="fr-FR" dirty="0" smtClean="0"/>
              <a:t>cours.</a:t>
            </a:r>
            <a:endParaRPr lang="fr-FR" dirty="0" smtClean="0"/>
          </a:p>
          <a:p>
            <a:r>
              <a:rPr lang="fr-FR" dirty="0" smtClean="0"/>
              <a:t>Néanmoins, Servlets encore présentes dans de nombreux use-cases.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5456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Paysage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196752"/>
            <a:ext cx="8001000" cy="4724400"/>
          </a:xfrm>
        </p:spPr>
        <p:txBody>
          <a:bodyPr/>
          <a:lstStyle/>
          <a:p>
            <a:r>
              <a:rPr lang="fr-FR" dirty="0" smtClean="0"/>
              <a:t>Il existe de très nombreux </a:t>
            </a:r>
            <a:r>
              <a:rPr lang="fr-FR" dirty="0" err="1" smtClean="0"/>
              <a:t>Frameworks</a:t>
            </a:r>
            <a:r>
              <a:rPr lang="fr-FR" dirty="0" smtClean="0"/>
              <a:t> 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Java EE 6 (étudié en cours), comprends JSF2, </a:t>
            </a:r>
            <a:r>
              <a:rPr lang="fr-FR" dirty="0" err="1" smtClean="0"/>
              <a:t>EJBs</a:t>
            </a:r>
            <a:r>
              <a:rPr lang="fr-FR" dirty="0" smtClean="0"/>
              <a:t>, JPA, etc.</a:t>
            </a:r>
          </a:p>
          <a:p>
            <a:pPr lvl="1"/>
            <a:r>
              <a:rPr lang="fr-FR" dirty="0" err="1" smtClean="0"/>
              <a:t>Spring</a:t>
            </a:r>
            <a:r>
              <a:rPr lang="fr-FR" dirty="0" smtClean="0"/>
              <a:t> MVC,</a:t>
            </a:r>
          </a:p>
          <a:p>
            <a:pPr lvl="1"/>
            <a:r>
              <a:rPr lang="fr-FR" dirty="0" err="1" smtClean="0"/>
              <a:t>Grails</a:t>
            </a:r>
            <a:r>
              <a:rPr lang="fr-FR" dirty="0" smtClean="0"/>
              <a:t>, Play, </a:t>
            </a:r>
            <a:r>
              <a:rPr lang="fr-FR" dirty="0" err="1" smtClean="0"/>
              <a:t>Tapestry</a:t>
            </a:r>
            <a:r>
              <a:rPr lang="fr-FR" dirty="0" smtClean="0"/>
              <a:t> : solutions Java Hybrides, (</a:t>
            </a:r>
            <a:r>
              <a:rPr lang="fr-FR" dirty="0" err="1" smtClean="0"/>
              <a:t>cf</a:t>
            </a:r>
            <a:r>
              <a:rPr lang="fr-FR" dirty="0" smtClean="0"/>
              <a:t> </a:t>
            </a:r>
            <a:r>
              <a:rPr lang="fr-FR" dirty="0">
                <a:hlinkClick r:id="rId2"/>
              </a:rPr>
              <a:t>http://www.slideshare.net/mraible/comparing-jvm-web-frameworks-jfokus-2012</a:t>
            </a:r>
            <a:r>
              <a:rPr lang="fr-FR" dirty="0" smtClean="0"/>
              <a:t>) </a:t>
            </a:r>
            <a:r>
              <a:rPr lang="fr-FR" dirty="0" smtClean="0"/>
              <a:t>qui est partial mais qui présente ces </a:t>
            </a:r>
            <a:r>
              <a:rPr lang="fr-FR" dirty="0" err="1" smtClean="0"/>
              <a:t>Frameworks</a:t>
            </a:r>
            <a:r>
              <a:rPr lang="fr-FR" dirty="0" smtClean="0"/>
              <a:t>,</a:t>
            </a:r>
            <a:endParaRPr lang="fr-FR" dirty="0" smtClean="0"/>
          </a:p>
          <a:p>
            <a:pPr lvl="1"/>
            <a:r>
              <a:rPr lang="fr-FR" dirty="0" smtClean="0"/>
              <a:t>GWT : abstraction HTTP, </a:t>
            </a:r>
            <a:r>
              <a:rPr lang="fr-FR" dirty="0" smtClean="0"/>
              <a:t>Gmail, Google </a:t>
            </a:r>
            <a:r>
              <a:rPr lang="fr-FR" dirty="0" smtClean="0"/>
              <a:t>agenda, etc.</a:t>
            </a:r>
          </a:p>
          <a:p>
            <a:pPr lvl="1"/>
            <a:r>
              <a:rPr lang="fr-FR" dirty="0" smtClean="0"/>
              <a:t>Autres : </a:t>
            </a:r>
            <a:r>
              <a:rPr lang="fr-FR" dirty="0" err="1" smtClean="0"/>
              <a:t>Struts</a:t>
            </a:r>
            <a:r>
              <a:rPr lang="fr-FR" dirty="0" smtClean="0"/>
              <a:t> 2, </a:t>
            </a:r>
            <a:r>
              <a:rPr lang="fr-FR" dirty="0" err="1" smtClean="0"/>
              <a:t>Wicket</a:t>
            </a:r>
            <a:r>
              <a:rPr lang="fr-FR" dirty="0" smtClean="0"/>
              <a:t>, </a:t>
            </a:r>
            <a:r>
              <a:rPr lang="fr-FR" dirty="0" err="1" smtClean="0"/>
              <a:t>Stripes</a:t>
            </a:r>
            <a:r>
              <a:rPr lang="fr-FR" dirty="0" smtClean="0"/>
              <a:t>, </a:t>
            </a:r>
            <a:r>
              <a:rPr lang="fr-FR" dirty="0" err="1" smtClean="0"/>
              <a:t>Seam</a:t>
            </a:r>
            <a:r>
              <a:rPr lang="fr-FR" dirty="0" smtClean="0"/>
              <a:t>, </a:t>
            </a:r>
            <a:r>
              <a:rPr lang="fr-FR" dirty="0" err="1" smtClean="0"/>
              <a:t>Vaadin</a:t>
            </a:r>
            <a:r>
              <a:rPr lang="fr-FR" dirty="0" smtClean="0"/>
              <a:t>, Lift, </a:t>
            </a:r>
            <a:r>
              <a:rPr lang="fr-FR" dirty="0" smtClean="0"/>
              <a:t>etc.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995972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Paysage (3)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plus utilisés aujourd’hui : </a:t>
            </a:r>
            <a:r>
              <a:rPr lang="fr-FR" dirty="0" err="1" smtClean="0"/>
              <a:t>Spring</a:t>
            </a:r>
            <a:r>
              <a:rPr lang="fr-FR" dirty="0" smtClean="0"/>
              <a:t> MVC et Java EE </a:t>
            </a:r>
            <a:r>
              <a:rPr lang="fr-FR" dirty="0" smtClean="0"/>
              <a:t>(ex J2EE, poussé </a:t>
            </a:r>
            <a:r>
              <a:rPr lang="fr-FR" dirty="0" smtClean="0"/>
              <a:t>par Oracle)</a:t>
            </a:r>
          </a:p>
          <a:p>
            <a:r>
              <a:rPr lang="fr-FR" dirty="0" err="1" smtClean="0"/>
              <a:t>Grails</a:t>
            </a:r>
            <a:r>
              <a:rPr lang="fr-FR" dirty="0" smtClean="0"/>
              <a:t> et GWT derrière (loin)</a:t>
            </a:r>
          </a:p>
          <a:p>
            <a:r>
              <a:rPr lang="fr-FR" dirty="0" smtClean="0"/>
              <a:t>Les autres sont exotiques, peu de </a:t>
            </a:r>
            <a:r>
              <a:rPr lang="fr-FR" dirty="0" smtClean="0"/>
              <a:t>demandes </a:t>
            </a:r>
            <a:r>
              <a:rPr lang="fr-FR" dirty="0" smtClean="0"/>
              <a:t>d’emploi dessus, etc.</a:t>
            </a:r>
          </a:p>
          <a:p>
            <a:r>
              <a:rPr lang="fr-FR" dirty="0" smtClean="0"/>
              <a:t>Les solutions </a:t>
            </a:r>
            <a:r>
              <a:rPr lang="fr-FR" dirty="0" smtClean="0"/>
              <a:t>Java-hybrides comme </a:t>
            </a:r>
            <a:r>
              <a:rPr lang="fr-FR" dirty="0" err="1" smtClean="0"/>
              <a:t>Grails</a:t>
            </a:r>
            <a:r>
              <a:rPr lang="fr-FR" dirty="0" smtClean="0"/>
              <a:t> sont </a:t>
            </a:r>
            <a:r>
              <a:rPr lang="fr-FR" dirty="0" smtClean="0"/>
              <a:t>les plus confortables/performantes mais ont d’autres défauts</a:t>
            </a:r>
          </a:p>
          <a:p>
            <a:pPr lvl="1"/>
            <a:r>
              <a:rPr lang="fr-FR" dirty="0" smtClean="0"/>
              <a:t>Cependant, elles ont </a:t>
            </a:r>
            <a:r>
              <a:rPr lang="fr-FR" dirty="0" err="1" smtClean="0"/>
              <a:t>bcp</a:t>
            </a:r>
            <a:r>
              <a:rPr lang="fr-FR" dirty="0" smtClean="0"/>
              <a:t> inspiré Java EE 6 (par ex : </a:t>
            </a:r>
            <a:r>
              <a:rPr lang="fr-FR" dirty="0" smtClean="0"/>
              <a:t>ctrl-s/</a:t>
            </a:r>
            <a:r>
              <a:rPr lang="fr-FR" dirty="0" err="1" smtClean="0"/>
              <a:t>reload</a:t>
            </a:r>
            <a:r>
              <a:rPr lang="fr-FR" dirty="0" smtClean="0"/>
              <a:t> </a:t>
            </a:r>
            <a:r>
              <a:rPr lang="fr-FR" dirty="0" smtClean="0"/>
              <a:t>dans les serveurs Java EE </a:t>
            </a:r>
            <a:r>
              <a:rPr lang="fr-FR" dirty="0" smtClean="0"/>
              <a:t>6).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237740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3400" dirty="0" err="1" smtClean="0">
                <a:ea typeface="SimSun" pitchFamily="2" charset="-122"/>
              </a:rPr>
              <a:t>Qu’est</a:t>
            </a:r>
            <a:r>
              <a:rPr lang="en-US" altLang="zh-CN" sz="3400" dirty="0" smtClean="0">
                <a:ea typeface="SimSun" pitchFamily="2" charset="-122"/>
              </a:rPr>
              <a:t> </a:t>
            </a:r>
            <a:r>
              <a:rPr lang="en-US" altLang="zh-CN" sz="3400" dirty="0" err="1" smtClean="0">
                <a:ea typeface="SimSun" pitchFamily="2" charset="-122"/>
              </a:rPr>
              <a:t>ce</a:t>
            </a:r>
            <a:r>
              <a:rPr lang="en-US" altLang="zh-CN" sz="3400" dirty="0" smtClean="0">
                <a:ea typeface="SimSun" pitchFamily="2" charset="-122"/>
              </a:rPr>
              <a:t> </a:t>
            </a:r>
            <a:r>
              <a:rPr lang="en-US" altLang="zh-CN" sz="3400" dirty="0" err="1" smtClean="0">
                <a:ea typeface="SimSun" pitchFamily="2" charset="-122"/>
              </a:rPr>
              <a:t>qu’une</a:t>
            </a:r>
            <a:r>
              <a:rPr lang="en-US" altLang="zh-CN" sz="3400" dirty="0" smtClean="0">
                <a:ea typeface="SimSun" pitchFamily="2" charset="-122"/>
              </a:rPr>
              <a:t> Servlet ?</a:t>
            </a:r>
            <a:endParaRPr lang="bg-BG" sz="3400" dirty="0"/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5000"/>
              </a:spcBef>
            </a:pPr>
            <a:r>
              <a:rPr lang="fr-FR" dirty="0" smtClean="0"/>
              <a:t>Les </a:t>
            </a:r>
            <a:r>
              <a:rPr lang="fr-FR" dirty="0"/>
              <a:t>s</a:t>
            </a:r>
            <a:r>
              <a:rPr lang="bg-BG" dirty="0" smtClean="0"/>
              <a:t>ervlets </a:t>
            </a:r>
            <a:r>
              <a:rPr lang="en-US" dirty="0" smtClean="0"/>
              <a:t>Java :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technologie</a:t>
            </a:r>
            <a:r>
              <a:rPr lang="en-US" dirty="0" smtClean="0"/>
              <a:t> pour </a:t>
            </a:r>
            <a:r>
              <a:rPr lang="en-US" dirty="0" err="1" smtClean="0"/>
              <a:t>générer</a:t>
            </a:r>
            <a:r>
              <a:rPr lang="en-US" dirty="0" smtClean="0"/>
              <a:t> des pages web </a:t>
            </a:r>
            <a:r>
              <a:rPr lang="en-US" dirty="0" err="1" smtClean="0"/>
              <a:t>dynamiques</a:t>
            </a:r>
            <a:r>
              <a:rPr lang="en-US" dirty="0" smtClean="0"/>
              <a:t> (</a:t>
            </a:r>
            <a:r>
              <a:rPr lang="en-US" dirty="0" err="1" smtClean="0"/>
              <a:t>comme</a:t>
            </a:r>
            <a:r>
              <a:rPr lang="en-US" dirty="0" smtClean="0"/>
              <a:t> </a:t>
            </a:r>
            <a:r>
              <a:rPr lang="en-US" dirty="0"/>
              <a:t>PHP, ASP, ASP.NET, ...)</a:t>
            </a:r>
          </a:p>
          <a:p>
            <a:pPr lvl="1">
              <a:spcBef>
                <a:spcPct val="35000"/>
              </a:spcBef>
            </a:pPr>
            <a:r>
              <a:rPr lang="fr-FR" dirty="0" smtClean="0"/>
              <a:t>Tournent dans des serveurs dédiés dits « serveurs de servlets »,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err="1" smtClean="0"/>
              <a:t>Possèdent</a:t>
            </a:r>
            <a:r>
              <a:rPr lang="en-US" dirty="0" smtClean="0"/>
              <a:t> un </a:t>
            </a:r>
            <a:r>
              <a:rPr lang="en-US" dirty="0" err="1" smtClean="0"/>
              <a:t>contexte</a:t>
            </a:r>
            <a:r>
              <a:rPr lang="en-US" dirty="0" smtClean="0"/>
              <a:t> qui </a:t>
            </a:r>
            <a:r>
              <a:rPr lang="en-US" dirty="0" err="1" smtClean="0"/>
              <a:t>permet</a:t>
            </a:r>
            <a:r>
              <a:rPr lang="en-US" dirty="0" smtClean="0"/>
              <a:t> de </a:t>
            </a:r>
            <a:r>
              <a:rPr lang="en-US" dirty="0" err="1" smtClean="0"/>
              <a:t>communiquer</a:t>
            </a:r>
            <a:r>
              <a:rPr lang="en-US" dirty="0" smtClean="0"/>
              <a:t> avec la configuration du </a:t>
            </a:r>
            <a:r>
              <a:rPr lang="en-US" dirty="0" err="1" smtClean="0"/>
              <a:t>serveur</a:t>
            </a:r>
            <a:endParaRPr lang="en-US" dirty="0"/>
          </a:p>
          <a:p>
            <a:pPr>
              <a:spcBef>
                <a:spcPct val="35000"/>
              </a:spcBef>
            </a:pPr>
            <a:r>
              <a:rPr lang="en-US" dirty="0" smtClean="0"/>
              <a:t>La </a:t>
            </a:r>
            <a:r>
              <a:rPr lang="en-US" dirty="0" err="1" smtClean="0"/>
              <a:t>classe</a:t>
            </a:r>
            <a:r>
              <a:rPr lang="en-US" dirty="0" smtClean="0"/>
              <a:t> </a:t>
            </a:r>
            <a:r>
              <a:rPr lang="bg-BG" dirty="0" smtClean="0">
                <a:latin typeface="Courier New" pitchFamily="49" charset="0"/>
              </a:rPr>
              <a:t>HttpServlet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err="1" smtClean="0"/>
              <a:t>Permet</a:t>
            </a:r>
            <a:r>
              <a:rPr lang="en-US" dirty="0" smtClean="0"/>
              <a:t> la </a:t>
            </a:r>
            <a:r>
              <a:rPr lang="en-US" dirty="0" err="1" smtClean="0"/>
              <a:t>génération</a:t>
            </a:r>
            <a:r>
              <a:rPr lang="en-US" dirty="0" smtClean="0"/>
              <a:t> de </a:t>
            </a:r>
            <a:r>
              <a:rPr lang="en-US" dirty="0" err="1" smtClean="0"/>
              <a:t>contenu</a:t>
            </a:r>
            <a:r>
              <a:rPr lang="en-US" dirty="0" smtClean="0"/>
              <a:t> web </a:t>
            </a:r>
            <a:r>
              <a:rPr lang="en-US" dirty="0" err="1" smtClean="0"/>
              <a:t>dynamique</a:t>
            </a:r>
            <a:r>
              <a:rPr lang="en-US" dirty="0" smtClean="0"/>
              <a:t> </a:t>
            </a:r>
            <a:r>
              <a:rPr lang="bg-BG" dirty="0" smtClean="0"/>
              <a:t>(</a:t>
            </a:r>
            <a:r>
              <a:rPr lang="bg-BG" dirty="0"/>
              <a:t>HTML, XML</a:t>
            </a:r>
            <a:r>
              <a:rPr lang="bg-BG" dirty="0" smtClean="0"/>
              <a:t>,</a:t>
            </a:r>
            <a:r>
              <a:rPr lang="fr-FR" dirty="0" smtClean="0"/>
              <a:t> JSON, </a:t>
            </a:r>
            <a:r>
              <a:rPr lang="fr-FR" dirty="0" err="1" smtClean="0"/>
              <a:t>etc</a:t>
            </a:r>
            <a:r>
              <a:rPr lang="bg-BG" dirty="0" smtClean="0"/>
              <a:t> </a:t>
            </a:r>
            <a:r>
              <a:rPr lang="bg-BG" dirty="0"/>
              <a:t>…)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9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3400" dirty="0" err="1">
                <a:ea typeface="SimSun" pitchFamily="2" charset="-122"/>
              </a:rPr>
              <a:t>Qu’est</a:t>
            </a:r>
            <a:r>
              <a:rPr lang="en-US" altLang="zh-CN" sz="3400" dirty="0">
                <a:ea typeface="SimSun" pitchFamily="2" charset="-122"/>
              </a:rPr>
              <a:t> </a:t>
            </a:r>
            <a:r>
              <a:rPr lang="en-US" altLang="zh-CN" sz="3400" dirty="0" err="1">
                <a:ea typeface="SimSun" pitchFamily="2" charset="-122"/>
              </a:rPr>
              <a:t>ce</a:t>
            </a:r>
            <a:r>
              <a:rPr lang="en-US" altLang="zh-CN" sz="3400" dirty="0">
                <a:ea typeface="SimSun" pitchFamily="2" charset="-122"/>
              </a:rPr>
              <a:t> </a:t>
            </a:r>
            <a:r>
              <a:rPr lang="en-US" altLang="zh-CN" sz="3400" dirty="0" err="1">
                <a:ea typeface="SimSun" pitchFamily="2" charset="-122"/>
              </a:rPr>
              <a:t>qu’une</a:t>
            </a:r>
            <a:r>
              <a:rPr lang="en-US" altLang="zh-CN" sz="3400" dirty="0">
                <a:ea typeface="SimSun" pitchFamily="2" charset="-122"/>
              </a:rPr>
              <a:t> </a:t>
            </a:r>
            <a:r>
              <a:rPr lang="en-US" altLang="zh-CN" sz="3400" dirty="0" smtClean="0">
                <a:ea typeface="SimSun" pitchFamily="2" charset="-122"/>
              </a:rPr>
              <a:t>Servlet ? </a:t>
            </a:r>
            <a:r>
              <a:rPr lang="en-US" altLang="zh-CN" sz="3400" dirty="0">
                <a:ea typeface="SimSun" pitchFamily="2" charset="-122"/>
              </a:rPr>
              <a:t>(2)</a:t>
            </a:r>
            <a:endParaRPr lang="bg-BG" sz="3400" dirty="0">
              <a:ea typeface="SimSun" pitchFamily="2" charset="-122"/>
            </a:endParaRP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dirty="0"/>
              <a:t>Servlets</a:t>
            </a:r>
          </a:p>
          <a:p>
            <a:pPr lvl="1">
              <a:spcBef>
                <a:spcPct val="35000"/>
              </a:spcBef>
            </a:pPr>
            <a:r>
              <a:rPr lang="en-US" dirty="0" err="1" smtClean="0"/>
              <a:t>Fournissent</a:t>
            </a:r>
            <a:r>
              <a:rPr lang="en-US" dirty="0" smtClean="0"/>
              <a:t> </a:t>
            </a:r>
            <a:r>
              <a:rPr lang="en-US" dirty="0" err="1" smtClean="0"/>
              <a:t>donc</a:t>
            </a:r>
            <a:r>
              <a:rPr lang="en-US" dirty="0" smtClean="0"/>
              <a:t> un framework </a:t>
            </a:r>
            <a:r>
              <a:rPr lang="en-US" dirty="0" err="1" smtClean="0"/>
              <a:t>général</a:t>
            </a:r>
            <a:r>
              <a:rPr lang="en-US" dirty="0" smtClean="0"/>
              <a:t> pour des services </a:t>
            </a:r>
            <a:r>
              <a:rPr lang="en-US" dirty="0" err="1" smtClean="0"/>
              <a:t>basés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 </a:t>
            </a:r>
            <a:r>
              <a:rPr lang="en-US" dirty="0" err="1" smtClean="0"/>
              <a:t>paradigme</a:t>
            </a:r>
            <a:r>
              <a:rPr lang="en-US" dirty="0" smtClean="0"/>
              <a:t> </a:t>
            </a:r>
            <a:r>
              <a:rPr lang="bg-BG" dirty="0" smtClean="0"/>
              <a:t>requ</a:t>
            </a:r>
            <a:r>
              <a:rPr lang="fr-FR" dirty="0" err="1" smtClean="0"/>
              <a:t>ête</a:t>
            </a:r>
            <a:r>
              <a:rPr lang="bg-BG" dirty="0" smtClean="0"/>
              <a:t>-r</a:t>
            </a:r>
            <a:r>
              <a:rPr lang="fr-FR" dirty="0" smtClean="0"/>
              <a:t>é</a:t>
            </a:r>
            <a:r>
              <a:rPr lang="bg-BG" dirty="0" smtClean="0"/>
              <a:t>ponse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smtClean="0"/>
              <a:t>Portables </a:t>
            </a:r>
            <a:r>
              <a:rPr lang="en-US" dirty="0" err="1" smtClean="0"/>
              <a:t>sur</a:t>
            </a:r>
            <a:r>
              <a:rPr lang="en-US" dirty="0" smtClean="0"/>
              <a:t> </a:t>
            </a:r>
            <a:r>
              <a:rPr lang="en-US" dirty="0" err="1" smtClean="0"/>
              <a:t>n’importe</a:t>
            </a:r>
            <a:r>
              <a:rPr lang="en-US" dirty="0" smtClean="0"/>
              <a:t> </a:t>
            </a:r>
            <a:r>
              <a:rPr lang="en-US" dirty="0" err="1" smtClean="0"/>
              <a:t>quel</a:t>
            </a:r>
            <a:r>
              <a:rPr lang="en-US" dirty="0" smtClean="0"/>
              <a:t> </a:t>
            </a:r>
            <a:r>
              <a:rPr lang="en-US" dirty="0" err="1" smtClean="0"/>
              <a:t>serveur</a:t>
            </a:r>
            <a:r>
              <a:rPr lang="en-US" dirty="0" smtClean="0"/>
              <a:t> HTTP Java (</a:t>
            </a:r>
            <a:r>
              <a:rPr lang="en-US" dirty="0" err="1" smtClean="0"/>
              <a:t>léger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Tomcat, Resin, </a:t>
            </a:r>
            <a:r>
              <a:rPr lang="en-US" dirty="0" err="1" smtClean="0"/>
              <a:t>ou</a:t>
            </a:r>
            <a:r>
              <a:rPr lang="en-US" dirty="0" smtClean="0"/>
              <a:t> plus </a:t>
            </a:r>
            <a:r>
              <a:rPr lang="en-US" dirty="0" err="1" smtClean="0"/>
              <a:t>complet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</a:t>
            </a:r>
            <a:r>
              <a:rPr lang="en-US" dirty="0" err="1" smtClean="0"/>
              <a:t>Jboss</a:t>
            </a:r>
            <a:r>
              <a:rPr lang="en-US" dirty="0" smtClean="0"/>
              <a:t>, Glassfish, </a:t>
            </a:r>
            <a:r>
              <a:rPr lang="en-US" dirty="0" err="1" smtClean="0"/>
              <a:t>Websphere</a:t>
            </a:r>
            <a:r>
              <a:rPr lang="en-US" dirty="0" smtClean="0"/>
              <a:t>)</a:t>
            </a:r>
          </a:p>
          <a:p>
            <a:pPr lvl="1">
              <a:spcBef>
                <a:spcPct val="35000"/>
              </a:spcBef>
            </a:pPr>
            <a:r>
              <a:rPr lang="en-US" dirty="0" err="1" smtClean="0"/>
              <a:t>Ont</a:t>
            </a:r>
            <a:r>
              <a:rPr lang="en-US" dirty="0" smtClean="0"/>
              <a:t> </a:t>
            </a:r>
            <a:r>
              <a:rPr lang="en-US" dirty="0" err="1" smtClean="0"/>
              <a:t>accès</a:t>
            </a:r>
            <a:r>
              <a:rPr lang="en-US" dirty="0" smtClean="0"/>
              <a:t> à la </a:t>
            </a:r>
            <a:r>
              <a:rPr lang="en-US" dirty="0" err="1" smtClean="0"/>
              <a:t>famille</a:t>
            </a:r>
            <a:r>
              <a:rPr lang="en-US" dirty="0" smtClean="0"/>
              <a:t> des APIs de Java EE</a:t>
            </a:r>
          </a:p>
          <a:p>
            <a:pPr lvl="2">
              <a:spcBef>
                <a:spcPct val="35000"/>
              </a:spcBef>
            </a:pPr>
            <a:r>
              <a:rPr lang="en-US" sz="2800" dirty="0" smtClean="0"/>
              <a:t>JDBC</a:t>
            </a:r>
            <a:r>
              <a:rPr lang="en-US" sz="2800" dirty="0"/>
              <a:t>, </a:t>
            </a:r>
            <a:r>
              <a:rPr lang="en-US" sz="2800" dirty="0" smtClean="0"/>
              <a:t>JPA, </a:t>
            </a:r>
            <a:r>
              <a:rPr lang="en-US" sz="2800" dirty="0"/>
              <a:t>EJB, JMS, JAX-WS, JTA, JTS, RMI, JNDI, JAXP, </a:t>
            </a:r>
            <a:r>
              <a:rPr lang="en-US" sz="2800" dirty="0" smtClean="0"/>
              <a:t>...</a:t>
            </a:r>
          </a:p>
          <a:p>
            <a:pPr lvl="1">
              <a:spcBef>
                <a:spcPct val="35000"/>
              </a:spcBef>
            </a:pPr>
            <a:r>
              <a:rPr lang="en-US" sz="2800" dirty="0" err="1" smtClean="0"/>
              <a:t>Sont</a:t>
            </a:r>
            <a:r>
              <a:rPr lang="en-US" sz="2800" dirty="0" smtClean="0"/>
              <a:t> des containers pour </a:t>
            </a:r>
            <a:r>
              <a:rPr lang="en-US" sz="2800" dirty="0" err="1" smtClean="0"/>
              <a:t>l’injection</a:t>
            </a:r>
            <a:r>
              <a:rPr lang="en-US" sz="2800" dirty="0" smtClean="0"/>
              <a:t> de code (CDI)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522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ea typeface="SimSun" pitchFamily="2" charset="-122"/>
              </a:rPr>
              <a:t>Servlet Services</a:t>
            </a:r>
            <a:endParaRPr lang="en-US" dirty="0"/>
          </a:p>
        </p:txBody>
      </p:sp>
      <p:sp>
        <p:nvSpPr>
          <p:cNvPr id="76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24880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altLang="zh-CN" sz="2800" dirty="0">
                <a:ea typeface="SimSun" pitchFamily="2" charset="-122"/>
              </a:rPr>
              <a:t>Java Servlets </a:t>
            </a:r>
            <a:r>
              <a:rPr lang="en-US" altLang="zh-CN" sz="2800" dirty="0" err="1" smtClean="0">
                <a:ea typeface="SimSun" pitchFamily="2" charset="-122"/>
              </a:rPr>
              <a:t>fournissent</a:t>
            </a:r>
            <a:r>
              <a:rPr lang="en-US" altLang="zh-CN" sz="2800" dirty="0" smtClean="0">
                <a:ea typeface="SimSun" pitchFamily="2" charset="-122"/>
              </a:rPr>
              <a:t> de </a:t>
            </a:r>
            <a:r>
              <a:rPr lang="en-US" altLang="zh-CN" sz="2800" dirty="0" err="1" smtClean="0">
                <a:ea typeface="SimSun" pitchFamily="2" charset="-122"/>
              </a:rPr>
              <a:t>nombreux</a:t>
            </a:r>
            <a:r>
              <a:rPr lang="en-US" altLang="zh-CN" sz="2800" dirty="0" smtClean="0">
                <a:ea typeface="SimSun" pitchFamily="2" charset="-122"/>
              </a:rPr>
              <a:t> “services”</a:t>
            </a:r>
            <a:endParaRPr lang="en-US" altLang="zh-CN" sz="2800" dirty="0">
              <a:ea typeface="SimSun" pitchFamily="2" charset="-122"/>
            </a:endParaRPr>
          </a:p>
          <a:p>
            <a:pPr lvl="1">
              <a:spcBef>
                <a:spcPct val="35000"/>
              </a:spcBef>
            </a:pPr>
            <a:r>
              <a:rPr lang="en-US" altLang="zh-CN" sz="2600" dirty="0" smtClean="0">
                <a:ea typeface="SimSun" pitchFamily="2" charset="-122"/>
              </a:rPr>
              <a:t>API de bas </a:t>
            </a:r>
            <a:r>
              <a:rPr lang="en-US" altLang="zh-CN" sz="2600" dirty="0" err="1" smtClean="0">
                <a:ea typeface="SimSun" pitchFamily="2" charset="-122"/>
              </a:rPr>
              <a:t>niveau</a:t>
            </a:r>
            <a:r>
              <a:rPr lang="en-US" altLang="zh-CN" sz="2600" dirty="0" smtClean="0">
                <a:ea typeface="SimSun" pitchFamily="2" charset="-122"/>
              </a:rPr>
              <a:t> pour </a:t>
            </a:r>
            <a:r>
              <a:rPr lang="en-US" altLang="zh-CN" sz="2600" dirty="0" err="1" smtClean="0">
                <a:ea typeface="SimSun" pitchFamily="2" charset="-122"/>
              </a:rPr>
              <a:t>construire</a:t>
            </a:r>
            <a:r>
              <a:rPr lang="en-US" altLang="zh-CN" sz="2600" dirty="0" smtClean="0">
                <a:ea typeface="SimSun" pitchFamily="2" charset="-122"/>
              </a:rPr>
              <a:t> des services internet (</a:t>
            </a:r>
            <a:r>
              <a:rPr lang="en-US" altLang="zh-CN" sz="2600" dirty="0" err="1" smtClean="0">
                <a:ea typeface="SimSun" pitchFamily="2" charset="-122"/>
              </a:rPr>
              <a:t>requête</a:t>
            </a:r>
            <a:r>
              <a:rPr lang="en-US" altLang="zh-CN" sz="2600" dirty="0" smtClean="0">
                <a:ea typeface="SimSun" pitchFamily="2" charset="-122"/>
              </a:rPr>
              <a:t>, </a:t>
            </a:r>
            <a:r>
              <a:rPr lang="en-US" altLang="zh-CN" sz="2600" dirty="0" err="1" smtClean="0">
                <a:ea typeface="SimSun" pitchFamily="2" charset="-122"/>
              </a:rPr>
              <a:t>réponse</a:t>
            </a:r>
            <a:r>
              <a:rPr lang="en-US" altLang="zh-CN" sz="2600" dirty="0" smtClean="0">
                <a:ea typeface="SimSun" pitchFamily="2" charset="-122"/>
              </a:rPr>
              <a:t>, session, cookies, etc.)</a:t>
            </a:r>
          </a:p>
          <a:p>
            <a:pPr lvl="1">
              <a:spcBef>
                <a:spcPct val="35000"/>
              </a:spcBef>
            </a:pPr>
            <a:r>
              <a:rPr lang="en-US" altLang="zh-CN" sz="2600" dirty="0" smtClean="0">
                <a:ea typeface="SimSun" pitchFamily="2" charset="-122"/>
              </a:rPr>
              <a:t>Element </a:t>
            </a:r>
            <a:r>
              <a:rPr lang="en-US" altLang="zh-CN" sz="2600" dirty="0" err="1" smtClean="0">
                <a:ea typeface="SimSun" pitchFamily="2" charset="-122"/>
              </a:rPr>
              <a:t>fondamental</a:t>
            </a:r>
            <a:r>
              <a:rPr lang="en-US" altLang="zh-CN" sz="2600" dirty="0" smtClean="0">
                <a:ea typeface="SimSun" pitchFamily="2" charset="-122"/>
              </a:rPr>
              <a:t> derrière les Java Server Pages (JSP) et Java Server Faces (JSF)</a:t>
            </a:r>
          </a:p>
          <a:p>
            <a:pPr lvl="1">
              <a:spcBef>
                <a:spcPct val="35000"/>
              </a:spcBef>
            </a:pPr>
            <a:r>
              <a:rPr lang="en-US" altLang="zh-CN" sz="2600" dirty="0" err="1" smtClean="0">
                <a:ea typeface="SimSun" pitchFamily="2" charset="-122"/>
              </a:rPr>
              <a:t>Peuvent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délivrer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plusieurs</a:t>
            </a:r>
            <a:r>
              <a:rPr lang="en-US" altLang="zh-CN" sz="2600" dirty="0" smtClean="0">
                <a:ea typeface="SimSun" pitchFamily="2" charset="-122"/>
              </a:rPr>
              <a:t> types de </a:t>
            </a:r>
            <a:r>
              <a:rPr lang="en-US" altLang="zh-CN" sz="2600" dirty="0" err="1" smtClean="0">
                <a:ea typeface="SimSun" pitchFamily="2" charset="-122"/>
              </a:rPr>
              <a:t>réponses</a:t>
            </a:r>
            <a:endParaRPr lang="en-US" altLang="zh-CN" sz="2600" dirty="0">
              <a:ea typeface="SimSun" pitchFamily="2" charset="-122"/>
            </a:endParaRPr>
          </a:p>
          <a:p>
            <a:pPr lvl="2">
              <a:spcBef>
                <a:spcPct val="35000"/>
              </a:spcBef>
            </a:pPr>
            <a:r>
              <a:rPr lang="en-US" altLang="zh-CN" sz="2300" dirty="0">
                <a:ea typeface="SimSun" pitchFamily="2" charset="-122"/>
              </a:rPr>
              <a:t>XML, HTML, WML, GIF, etc...</a:t>
            </a:r>
          </a:p>
          <a:p>
            <a:pPr lvl="1">
              <a:spcBef>
                <a:spcPct val="35000"/>
              </a:spcBef>
            </a:pPr>
            <a:r>
              <a:rPr lang="en-US" altLang="zh-CN" sz="2600" dirty="0" err="1" smtClean="0">
                <a:ea typeface="SimSun" pitchFamily="2" charset="-122"/>
              </a:rPr>
              <a:t>Servent</a:t>
            </a:r>
            <a:r>
              <a:rPr lang="en-US" altLang="zh-CN" sz="2600" dirty="0" smtClean="0">
                <a:ea typeface="SimSun" pitchFamily="2" charset="-122"/>
              </a:rPr>
              <a:t> de  </a:t>
            </a:r>
            <a:r>
              <a:rPr lang="en-US" altLang="zh-CN" sz="2600" dirty="0">
                <a:ea typeface="SimSun" pitchFamily="2" charset="-122"/>
              </a:rPr>
              <a:t>“</a:t>
            </a:r>
            <a:r>
              <a:rPr lang="en-US" altLang="zh-CN" sz="2600" dirty="0" err="1" smtClean="0">
                <a:ea typeface="SimSun" pitchFamily="2" charset="-122"/>
              </a:rPr>
              <a:t>Controleur</a:t>
            </a:r>
            <a:r>
              <a:rPr lang="en-US" altLang="zh-CN" sz="2600" dirty="0" smtClean="0">
                <a:ea typeface="SimSun" pitchFamily="2" charset="-122"/>
              </a:rPr>
              <a:t> web” </a:t>
            </a:r>
            <a:r>
              <a:rPr lang="en-US" altLang="zh-CN" sz="2600" dirty="0" err="1" smtClean="0">
                <a:ea typeface="SimSun" pitchFamily="2" charset="-122"/>
              </a:rPr>
              <a:t>dans</a:t>
            </a:r>
            <a:r>
              <a:rPr lang="en-US" altLang="zh-CN" sz="2600" dirty="0" smtClean="0">
                <a:ea typeface="SimSun" pitchFamily="2" charset="-122"/>
              </a:rPr>
              <a:t> les architectures MVC JSP/Servlets (</a:t>
            </a:r>
            <a:r>
              <a:rPr lang="en-US" altLang="zh-CN" sz="2600" dirty="0" err="1" smtClean="0">
                <a:ea typeface="SimSun" pitchFamily="2" charset="-122"/>
              </a:rPr>
              <a:t>obsolète</a:t>
            </a:r>
            <a:r>
              <a:rPr lang="en-US" altLang="zh-CN" sz="2600" dirty="0" smtClean="0">
                <a:ea typeface="SimSun" pitchFamily="2" charset="-122"/>
              </a:rPr>
              <a:t>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4895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Pourquoi</a:t>
            </a:r>
            <a:r>
              <a:rPr lang="en-US" dirty="0" smtClean="0"/>
              <a:t> </a:t>
            </a:r>
            <a:r>
              <a:rPr lang="en-US" dirty="0" err="1" smtClean="0"/>
              <a:t>utiliser</a:t>
            </a:r>
            <a:r>
              <a:rPr lang="en-US" dirty="0" smtClean="0"/>
              <a:t> des Servlets ?</a:t>
            </a:r>
            <a:endParaRPr lang="en-US" dirty="0"/>
          </a:p>
        </p:txBody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303" y="1270000"/>
            <a:ext cx="8425185" cy="5324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400" dirty="0" smtClean="0"/>
              <a:t>Java</a:t>
            </a:r>
            <a:endParaRPr lang="en-US" sz="2400" dirty="0"/>
          </a:p>
          <a:p>
            <a:pPr lvl="1"/>
            <a:r>
              <a:rPr lang="en-US" sz="2000" dirty="0" smtClean="0"/>
              <a:t>portable </a:t>
            </a:r>
            <a:r>
              <a:rPr lang="en-US" sz="2000" dirty="0" smtClean="0"/>
              <a:t>et </a:t>
            </a:r>
            <a:r>
              <a:rPr lang="en-US" sz="2000" dirty="0" err="1" smtClean="0"/>
              <a:t>répandu</a:t>
            </a:r>
            <a:r>
              <a:rPr lang="en-US" sz="2000" dirty="0" smtClean="0"/>
              <a:t>… </a:t>
            </a:r>
            <a:r>
              <a:rPr lang="en-US" sz="2000" dirty="0" err="1" smtClean="0"/>
              <a:t>c’est</a:t>
            </a:r>
            <a:r>
              <a:rPr lang="en-US" sz="2000" dirty="0" smtClean="0"/>
              <a:t> au </a:t>
            </a:r>
            <a:r>
              <a:rPr lang="en-US" sz="2000" dirty="0" err="1" smtClean="0"/>
              <a:t>coeur</a:t>
            </a:r>
            <a:r>
              <a:rPr lang="en-US" sz="2000" dirty="0" smtClean="0"/>
              <a:t> de la </a:t>
            </a:r>
            <a:r>
              <a:rPr lang="en-US" sz="2000" dirty="0" err="1" smtClean="0"/>
              <a:t>partie</a:t>
            </a:r>
            <a:r>
              <a:rPr lang="en-US" sz="2000" dirty="0" smtClean="0"/>
              <a:t> HTTP de Java EE</a:t>
            </a:r>
            <a:endParaRPr lang="en-US" sz="2000" dirty="0"/>
          </a:p>
          <a:p>
            <a:r>
              <a:rPr lang="en-US" sz="2400" dirty="0" smtClean="0"/>
              <a:t>Puissance</a:t>
            </a:r>
            <a:endParaRPr lang="en-US" sz="2400" dirty="0"/>
          </a:p>
          <a:p>
            <a:pPr lvl="1"/>
            <a:r>
              <a:rPr lang="en-US" sz="2000" dirty="0" err="1" smtClean="0"/>
              <a:t>Utilisation</a:t>
            </a:r>
            <a:r>
              <a:rPr lang="en-US" sz="2000" dirty="0" smtClean="0"/>
              <a:t> de </a:t>
            </a:r>
            <a:r>
              <a:rPr lang="en-US" sz="2000" dirty="0" err="1" smtClean="0"/>
              <a:t>toutes</a:t>
            </a:r>
            <a:r>
              <a:rPr lang="en-US" sz="2000" dirty="0" smtClean="0"/>
              <a:t> les APIs Java,</a:t>
            </a:r>
          </a:p>
          <a:p>
            <a:pPr lvl="1"/>
            <a:r>
              <a:rPr lang="en-US" sz="2000" dirty="0" smtClean="0"/>
              <a:t>Puissant </a:t>
            </a:r>
            <a:r>
              <a:rPr lang="en-US" sz="2000" dirty="0" err="1" smtClean="0"/>
              <a:t>mécanisme</a:t>
            </a:r>
            <a:r>
              <a:rPr lang="en-US" sz="2000" dirty="0" smtClean="0"/>
              <a:t> </a:t>
            </a:r>
            <a:r>
              <a:rPr lang="en-US" sz="2000" dirty="0" err="1" smtClean="0"/>
              <a:t>d’annotations</a:t>
            </a:r>
            <a:r>
              <a:rPr lang="en-US" sz="2000" dirty="0" smtClean="0"/>
              <a:t>,</a:t>
            </a:r>
          </a:p>
          <a:p>
            <a:pPr lvl="1"/>
            <a:r>
              <a:rPr lang="en-US" sz="2000" dirty="0" err="1" smtClean="0"/>
              <a:t>Intégration</a:t>
            </a:r>
            <a:r>
              <a:rPr lang="en-US" sz="2000" dirty="0" smtClean="0"/>
              <a:t> </a:t>
            </a:r>
            <a:r>
              <a:rPr lang="en-US" sz="2000" dirty="0" err="1" smtClean="0"/>
              <a:t>dans</a:t>
            </a:r>
            <a:r>
              <a:rPr lang="en-US" sz="2000" dirty="0" smtClean="0"/>
              <a:t> </a:t>
            </a:r>
            <a:r>
              <a:rPr lang="en-US" sz="2000" dirty="0" err="1" smtClean="0"/>
              <a:t>plusieurs</a:t>
            </a:r>
            <a:r>
              <a:rPr lang="en-US" sz="2000" dirty="0" smtClean="0"/>
              <a:t> </a:t>
            </a:r>
            <a:r>
              <a:rPr lang="en-US" sz="2000" dirty="0" err="1" smtClean="0"/>
              <a:t>profils</a:t>
            </a:r>
            <a:r>
              <a:rPr lang="en-US" sz="2000" dirty="0" smtClean="0"/>
              <a:t> “Java EE” : </a:t>
            </a:r>
            <a:r>
              <a:rPr lang="en-US" sz="2000" dirty="0" err="1" smtClean="0"/>
              <a:t>profil</a:t>
            </a:r>
            <a:r>
              <a:rPr lang="en-US" sz="2000" dirty="0" smtClean="0"/>
              <a:t> </a:t>
            </a:r>
            <a:r>
              <a:rPr lang="en-US" sz="2000" dirty="0" err="1" smtClean="0"/>
              <a:t>léger</a:t>
            </a:r>
            <a:r>
              <a:rPr lang="en-US" sz="2000" dirty="0" smtClean="0"/>
              <a:t> Web, </a:t>
            </a:r>
            <a:r>
              <a:rPr lang="en-US" sz="2000" dirty="0" err="1" smtClean="0"/>
              <a:t>gros</a:t>
            </a:r>
            <a:r>
              <a:rPr lang="en-US" sz="2000" dirty="0" smtClean="0"/>
              <a:t> </a:t>
            </a:r>
            <a:r>
              <a:rPr lang="en-US" sz="2000" dirty="0" err="1" smtClean="0"/>
              <a:t>profil</a:t>
            </a:r>
            <a:r>
              <a:rPr lang="en-US" sz="2000" dirty="0" smtClean="0"/>
              <a:t> “</a:t>
            </a:r>
            <a:r>
              <a:rPr lang="en-US" sz="2000" dirty="0" err="1" smtClean="0"/>
              <a:t>Entreprise</a:t>
            </a:r>
            <a:r>
              <a:rPr lang="en-US" sz="2000" dirty="0" smtClean="0"/>
              <a:t>” pour faire des applications en clusters, </a:t>
            </a:r>
            <a:r>
              <a:rPr lang="en-US" sz="2000" dirty="0" err="1" smtClean="0"/>
              <a:t>etc</a:t>
            </a:r>
            <a:endParaRPr lang="en-US" sz="2000" dirty="0"/>
          </a:p>
          <a:p>
            <a:r>
              <a:rPr lang="en-US" sz="2400" dirty="0" err="1" smtClean="0"/>
              <a:t>Efficace</a:t>
            </a:r>
            <a:endParaRPr lang="en-US" sz="2400" dirty="0"/>
          </a:p>
          <a:p>
            <a:pPr lvl="1"/>
            <a:r>
              <a:rPr lang="en-US" sz="2000" dirty="0"/>
              <a:t>Highly </a:t>
            </a:r>
            <a:r>
              <a:rPr lang="en-US" sz="2000" dirty="0" smtClean="0"/>
              <a:t>scalable, code </a:t>
            </a:r>
            <a:r>
              <a:rPr lang="en-US" sz="2000" dirty="0" err="1" smtClean="0"/>
              <a:t>ré</a:t>
            </a:r>
            <a:r>
              <a:rPr lang="en-US" sz="2000" dirty="0" smtClean="0"/>
              <a:t>-entrant, </a:t>
            </a:r>
            <a:r>
              <a:rPr lang="en-US" sz="2000" dirty="0" err="1" smtClean="0"/>
              <a:t>compilé</a:t>
            </a:r>
            <a:endParaRPr lang="en-US" sz="2000" dirty="0" smtClean="0"/>
          </a:p>
          <a:p>
            <a:pPr lvl="1"/>
            <a:r>
              <a:rPr lang="en-US" sz="2000" dirty="0" err="1" smtClean="0"/>
              <a:t>Jusqu’à</a:t>
            </a:r>
            <a:r>
              <a:rPr lang="en-US" sz="2000" dirty="0" smtClean="0"/>
              <a:t> 100x plus </a:t>
            </a:r>
            <a:r>
              <a:rPr lang="en-US" sz="2000" dirty="0" err="1" smtClean="0"/>
              <a:t>rapide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PHP, </a:t>
            </a:r>
            <a:r>
              <a:rPr lang="en-US" sz="2000" dirty="0" err="1" smtClean="0"/>
              <a:t>même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C++, </a:t>
            </a:r>
            <a:r>
              <a:rPr lang="en-US" sz="2000" dirty="0" err="1" smtClean="0"/>
              <a:t>voir</a:t>
            </a:r>
            <a:r>
              <a:rPr lang="en-US" sz="2000" dirty="0" smtClean="0"/>
              <a:t> </a:t>
            </a:r>
            <a:r>
              <a:rPr lang="fr-FR" sz="2000" dirty="0">
                <a:hlinkClick r:id="rId3"/>
              </a:rPr>
              <a:t>http://blog.dhananjaynene.com/2008/07/performance-comparison-c-java-python-ruby-jython-jruby-groovy/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486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/>
              <a:t>Pourquoi</a:t>
            </a:r>
            <a:r>
              <a:rPr lang="en-US" dirty="0"/>
              <a:t> </a:t>
            </a:r>
            <a:r>
              <a:rPr lang="en-US" dirty="0" err="1"/>
              <a:t>utiliser</a:t>
            </a:r>
            <a:r>
              <a:rPr lang="en-US" dirty="0"/>
              <a:t> des </a:t>
            </a:r>
            <a:r>
              <a:rPr lang="en-US" dirty="0" smtClean="0"/>
              <a:t>Servlets (</a:t>
            </a:r>
            <a:r>
              <a:rPr lang="en-US" dirty="0"/>
              <a:t>2)</a:t>
            </a:r>
          </a:p>
        </p:txBody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428" y="1270000"/>
            <a:ext cx="8497068" cy="5324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err="1" smtClean="0"/>
              <a:t>Sécurité</a:t>
            </a:r>
            <a:endParaRPr lang="en-US" sz="2600" dirty="0"/>
          </a:p>
          <a:p>
            <a:pPr lvl="1"/>
            <a:r>
              <a:rPr lang="en-US" sz="2400" dirty="0" err="1" smtClean="0"/>
              <a:t>Typage</a:t>
            </a:r>
            <a:r>
              <a:rPr lang="en-US" sz="2400" dirty="0" smtClean="0"/>
              <a:t> fort,</a:t>
            </a:r>
            <a:endParaRPr lang="en-US" sz="2400" dirty="0"/>
          </a:p>
          <a:p>
            <a:pPr lvl="1"/>
            <a:r>
              <a:rPr lang="en-US" sz="2400" dirty="0" err="1" smtClean="0"/>
              <a:t>Gestion</a:t>
            </a:r>
            <a:r>
              <a:rPr lang="en-US" sz="2400" dirty="0" smtClean="0"/>
              <a:t> de la </a:t>
            </a:r>
            <a:r>
              <a:rPr lang="en-US" sz="2400" dirty="0" err="1" smtClean="0"/>
              <a:t>mémoire</a:t>
            </a:r>
            <a:r>
              <a:rPr lang="en-US" sz="2400" dirty="0" smtClean="0"/>
              <a:t> </a:t>
            </a:r>
            <a:r>
              <a:rPr lang="en-US" sz="2400" dirty="0" err="1" smtClean="0"/>
              <a:t>efficace</a:t>
            </a:r>
            <a:endParaRPr lang="en-US" sz="2400" dirty="0"/>
          </a:p>
          <a:p>
            <a:r>
              <a:rPr lang="en-US" sz="2600" dirty="0"/>
              <a:t>Integration </a:t>
            </a:r>
            <a:r>
              <a:rPr lang="en-US" sz="2600" dirty="0" smtClean="0"/>
              <a:t>forte avec le </a:t>
            </a:r>
            <a:r>
              <a:rPr lang="en-US" sz="2600" dirty="0" err="1" smtClean="0"/>
              <a:t>serveur</a:t>
            </a:r>
            <a:endParaRPr lang="en-US" sz="2600" dirty="0"/>
          </a:p>
          <a:p>
            <a:pPr lvl="1"/>
            <a:r>
              <a:rPr lang="en-US" sz="2400" dirty="0" smtClean="0"/>
              <a:t>Via des variables “</a:t>
            </a:r>
            <a:r>
              <a:rPr lang="en-US" sz="2400" dirty="0" err="1" smtClean="0"/>
              <a:t>contexte</a:t>
            </a:r>
            <a:r>
              <a:rPr lang="en-US" sz="2400" dirty="0" smtClean="0"/>
              <a:t>” </a:t>
            </a:r>
            <a:r>
              <a:rPr lang="en-US" sz="2400" dirty="0" err="1" smtClean="0"/>
              <a:t>échanges</a:t>
            </a:r>
            <a:r>
              <a:rPr lang="en-US" sz="2400" dirty="0" smtClean="0"/>
              <a:t> forts entre le </a:t>
            </a:r>
            <a:r>
              <a:rPr lang="en-US" sz="2400" dirty="0" err="1" smtClean="0"/>
              <a:t>serveur</a:t>
            </a:r>
            <a:r>
              <a:rPr lang="en-US" sz="2400" dirty="0" smtClean="0"/>
              <a:t> et les servlets : configuration, </a:t>
            </a:r>
            <a:r>
              <a:rPr lang="en-US" sz="2400" dirty="0" err="1" smtClean="0"/>
              <a:t>partage</a:t>
            </a:r>
            <a:r>
              <a:rPr lang="en-US" sz="2400" dirty="0" smtClean="0"/>
              <a:t> de </a:t>
            </a:r>
            <a:r>
              <a:rPr lang="en-US" sz="2400" dirty="0" err="1" smtClean="0"/>
              <a:t>ressources</a:t>
            </a:r>
            <a:r>
              <a:rPr lang="en-US" sz="2400" dirty="0" smtClean="0"/>
              <a:t> (</a:t>
            </a:r>
            <a:r>
              <a:rPr lang="en-US" sz="2400" dirty="0" err="1" smtClean="0"/>
              <a:t>connexions</a:t>
            </a:r>
            <a:r>
              <a:rPr lang="en-US" sz="2400" dirty="0" smtClean="0"/>
              <a:t> BD) etc.</a:t>
            </a:r>
            <a:endParaRPr lang="en-US" sz="2400" dirty="0"/>
          </a:p>
          <a:p>
            <a:r>
              <a:rPr lang="en-US" sz="2600" dirty="0" err="1" smtClean="0"/>
              <a:t>Extensibilité</a:t>
            </a:r>
            <a:r>
              <a:rPr lang="en-US" sz="2600" dirty="0" smtClean="0"/>
              <a:t> </a:t>
            </a:r>
            <a:r>
              <a:rPr lang="en-US" sz="2600" dirty="0"/>
              <a:t>&amp; </a:t>
            </a:r>
            <a:r>
              <a:rPr lang="en-US" sz="2600" dirty="0" err="1" smtClean="0"/>
              <a:t>Flexibilité</a:t>
            </a:r>
            <a:r>
              <a:rPr lang="en-US" sz="2600" dirty="0" smtClean="0"/>
              <a:t> </a:t>
            </a:r>
            <a:endParaRPr lang="en-US" sz="2600" dirty="0"/>
          </a:p>
          <a:p>
            <a:pPr lvl="1"/>
            <a:r>
              <a:rPr lang="en-US" sz="2400" dirty="0" err="1" smtClean="0"/>
              <a:t>Théoriquemen,t</a:t>
            </a:r>
            <a:r>
              <a:rPr lang="en-US" sz="2400" dirty="0" smtClean="0"/>
              <a:t> le </a:t>
            </a:r>
            <a:r>
              <a:rPr lang="en-US" sz="2400" dirty="0" err="1" smtClean="0"/>
              <a:t>modèle</a:t>
            </a:r>
            <a:r>
              <a:rPr lang="en-US" sz="2400" dirty="0" smtClean="0"/>
              <a:t> Servlet </a:t>
            </a:r>
            <a:r>
              <a:rPr lang="en-US" sz="2400" dirty="0" err="1" smtClean="0"/>
              <a:t>n’est</a:t>
            </a:r>
            <a:r>
              <a:rPr lang="en-US" sz="2400" dirty="0" smtClean="0"/>
              <a:t> pas </a:t>
            </a:r>
            <a:r>
              <a:rPr lang="en-US" sz="2400" dirty="0" err="1" smtClean="0"/>
              <a:t>que</a:t>
            </a:r>
            <a:r>
              <a:rPr lang="en-US" sz="2400" dirty="0" smtClean="0"/>
              <a:t> pour HTTP,</a:t>
            </a:r>
            <a:endParaRPr lang="en-US" sz="2400" dirty="0"/>
          </a:p>
          <a:p>
            <a:pPr lvl="1"/>
            <a:r>
              <a:rPr lang="en-US" sz="2400" dirty="0" err="1" smtClean="0"/>
              <a:t>Puissants</a:t>
            </a:r>
            <a:r>
              <a:rPr lang="en-US" sz="2400" dirty="0" smtClean="0"/>
              <a:t> </a:t>
            </a:r>
            <a:r>
              <a:rPr lang="en-US" sz="2400" dirty="0" err="1" smtClean="0"/>
              <a:t>mécanismes</a:t>
            </a:r>
            <a:r>
              <a:rPr lang="en-US" sz="2400" dirty="0" smtClean="0"/>
              <a:t> de “</a:t>
            </a:r>
            <a:r>
              <a:rPr lang="en-US" sz="2400" dirty="0" err="1" smtClean="0"/>
              <a:t>filtres</a:t>
            </a:r>
            <a:r>
              <a:rPr lang="en-US" sz="2400" dirty="0" smtClean="0"/>
              <a:t>” et de “</a:t>
            </a:r>
            <a:r>
              <a:rPr lang="en-US" sz="2400" dirty="0" err="1" smtClean="0"/>
              <a:t>chainage</a:t>
            </a:r>
            <a:r>
              <a:rPr lang="en-US" sz="2400" dirty="0" smtClean="0"/>
              <a:t>” de </a:t>
            </a:r>
            <a:r>
              <a:rPr lang="en-US" sz="2400" dirty="0" err="1" smtClean="0"/>
              <a:t>traitements</a:t>
            </a:r>
            <a:r>
              <a:rPr lang="en-US" sz="2400" dirty="0" smtClean="0"/>
              <a:t>. Plus de </a:t>
            </a:r>
            <a:r>
              <a:rPr lang="en-US" sz="2400" dirty="0" err="1" smtClean="0"/>
              <a:t>détails</a:t>
            </a:r>
            <a:r>
              <a:rPr lang="en-US" sz="2400" dirty="0" smtClean="0"/>
              <a:t> plus </a:t>
            </a:r>
            <a:r>
              <a:rPr lang="en-US" sz="2400" dirty="0" err="1" smtClean="0"/>
              <a:t>tard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671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Date Servlet </a:t>
            </a:r>
            <a:r>
              <a:rPr lang="en-US" dirty="0"/>
              <a:t>– </a:t>
            </a:r>
            <a:r>
              <a:rPr lang="en-US" dirty="0" err="1" smtClean="0"/>
              <a:t>Exemple</a:t>
            </a:r>
            <a:endParaRPr lang="bg-BG" dirty="0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450" y="1393825"/>
            <a:ext cx="8340030" cy="5173724"/>
          </a:xfrm>
          <a:solidFill>
            <a:schemeClr val="bg1">
              <a:alpha val="39999"/>
            </a:schemeClr>
          </a:solidFill>
          <a:ln w="3175" cap="flat" algn="ctr">
            <a:solidFill>
              <a:schemeClr val="hlink"/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91440" rIns="144000" bIns="109728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import java.io.*;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import javax.servlet.*;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import javax.servlet.http.*;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public class </a:t>
            </a:r>
            <a:r>
              <a:rPr lang="en-US" sz="1900" dirty="0" smtClean="0">
                <a:latin typeface="Courier New" pitchFamily="49" charset="0"/>
              </a:rPr>
              <a:t>Date</a:t>
            </a:r>
            <a:r>
              <a:rPr lang="bg-BG" sz="1900" dirty="0" smtClean="0">
                <a:latin typeface="Courier New" pitchFamily="49" charset="0"/>
              </a:rPr>
              <a:t>Servlet </a:t>
            </a:r>
            <a:r>
              <a:rPr lang="bg-BG" sz="1900" b="1" dirty="0">
                <a:latin typeface="Courier New" pitchFamily="49" charset="0"/>
              </a:rPr>
              <a:t>extends HttpServlet </a:t>
            </a:r>
            <a:r>
              <a:rPr lang="bg-BG" sz="1900" dirty="0">
                <a:latin typeface="Courier New" pitchFamily="49" charset="0"/>
              </a:rPr>
              <a:t>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public void </a:t>
            </a:r>
            <a:r>
              <a:rPr lang="bg-BG" sz="1900" b="1" dirty="0">
                <a:latin typeface="Courier New" pitchFamily="49" charset="0"/>
              </a:rPr>
              <a:t>doGet(HttpServletRequest </a:t>
            </a:r>
            <a:r>
              <a:rPr lang="fr-FR" sz="1900" b="1" dirty="0" err="1" smtClean="0">
                <a:latin typeface="Courier New" pitchFamily="49" charset="0"/>
              </a:rPr>
              <a:t>request</a:t>
            </a:r>
            <a:r>
              <a:rPr lang="bg-BG" sz="1900" b="1" dirty="0" smtClean="0">
                <a:latin typeface="Courier New" pitchFamily="49" charset="0"/>
              </a:rPr>
              <a:t>, </a:t>
            </a:r>
            <a:endParaRPr lang="bg-BG" sz="19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b="1" dirty="0">
                <a:latin typeface="Courier New" pitchFamily="49" charset="0"/>
              </a:rPr>
              <a:t>    HttpServletResponse </a:t>
            </a:r>
            <a:r>
              <a:rPr lang="fr-FR" sz="1900" b="1" dirty="0" err="1" smtClean="0">
                <a:latin typeface="Courier New" pitchFamily="49" charset="0"/>
              </a:rPr>
              <a:t>response</a:t>
            </a:r>
            <a:r>
              <a:rPr lang="bg-BG" sz="1900" b="1" dirty="0" smtClean="0">
                <a:latin typeface="Courier New" pitchFamily="49" charset="0"/>
              </a:rPr>
              <a:t>)</a:t>
            </a:r>
            <a:r>
              <a:rPr lang="bg-BG" sz="1900" dirty="0" smtClean="0">
                <a:latin typeface="Courier New" pitchFamily="49" charset="0"/>
              </a:rPr>
              <a:t> </a:t>
            </a:r>
            <a:endParaRPr lang="bg-BG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throws ServletException, IOException { </a:t>
            </a:r>
            <a:endParaRPr lang="fr-FR" sz="1900" dirty="0" smtClean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dirty="0" smtClean="0">
                <a:latin typeface="Courier New" pitchFamily="49" charset="0"/>
              </a:rPr>
              <a:t>	// A </a:t>
            </a:r>
            <a:r>
              <a:rPr lang="fr-FR" sz="1900" dirty="0">
                <a:latin typeface="Courier New" pitchFamily="49" charset="0"/>
              </a:rPr>
              <a:t>é</a:t>
            </a:r>
            <a:r>
              <a:rPr lang="fr-FR" sz="1900" dirty="0" smtClean="0">
                <a:latin typeface="Courier New" pitchFamily="49" charset="0"/>
              </a:rPr>
              <a:t>viter, normalement pas de HTML dans une servlet</a:t>
            </a:r>
            <a:endParaRPr lang="bg-BG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  PrintWriter out = </a:t>
            </a:r>
            <a:r>
              <a:rPr lang="bg-BG" sz="1900" dirty="0" smtClean="0">
                <a:latin typeface="Courier New" pitchFamily="49" charset="0"/>
              </a:rPr>
              <a:t>Res</a:t>
            </a:r>
            <a:r>
              <a:rPr lang="fr-FR" sz="1900" b="1" dirty="0">
                <a:latin typeface="Courier New" pitchFamily="49" charset="0"/>
              </a:rPr>
              <a:t> </a:t>
            </a:r>
            <a:r>
              <a:rPr lang="fr-FR" sz="1900" b="1" dirty="0" err="1" smtClean="0">
                <a:latin typeface="Courier New" pitchFamily="49" charset="0"/>
              </a:rPr>
              <a:t>response.getWriter</a:t>
            </a:r>
            <a:r>
              <a:rPr lang="bg-BG" sz="1900" dirty="0" smtClean="0">
                <a:latin typeface="Courier New" pitchFamily="49" charset="0"/>
              </a:rPr>
              <a:t>(); </a:t>
            </a:r>
            <a:endParaRPr lang="bg-BG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  out.println("&lt;HTML&gt;");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  out.println("The time is: " + </a:t>
            </a:r>
            <a:endParaRPr lang="en-US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1900" dirty="0">
                <a:latin typeface="Courier New" pitchFamily="49" charset="0"/>
              </a:rPr>
              <a:t>      </a:t>
            </a:r>
            <a:r>
              <a:rPr lang="bg-BG" sz="1900" dirty="0">
                <a:latin typeface="Courier New" pitchFamily="49" charset="0"/>
              </a:rPr>
              <a:t>new java.util.Date());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  out.println("&lt;/HTML&gt;");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}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}</a:t>
            </a:r>
            <a:endParaRPr kumimoji="0" lang="bg-BG" sz="21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4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Démonstration</a:t>
            </a:r>
            <a:r>
              <a:rPr lang="en-US" sz="3400" dirty="0" smtClean="0"/>
              <a:t> avec </a:t>
            </a:r>
            <a:r>
              <a:rPr lang="en-US" sz="3400" dirty="0" err="1" smtClean="0"/>
              <a:t>Netbeans</a:t>
            </a:r>
            <a:endParaRPr lang="bg-BG" sz="3400" dirty="0"/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err="1" smtClean="0"/>
              <a:t>Créer</a:t>
            </a:r>
            <a:r>
              <a:rPr lang="en-US" sz="2800" dirty="0" smtClean="0"/>
              <a:t> un </a:t>
            </a:r>
            <a:r>
              <a:rPr lang="en-US" sz="2800" dirty="0" err="1" smtClean="0"/>
              <a:t>projet</a:t>
            </a:r>
            <a:r>
              <a:rPr lang="en-US" sz="2800" dirty="0" smtClean="0"/>
              <a:t> de type Web,</a:t>
            </a:r>
          </a:p>
          <a:p>
            <a:r>
              <a:rPr lang="en-US" dirty="0" smtClean="0"/>
              <a:t>Menu </a:t>
            </a:r>
            <a:r>
              <a:rPr lang="en-US" dirty="0" err="1" smtClean="0"/>
              <a:t>ajouter</a:t>
            </a:r>
            <a:r>
              <a:rPr lang="en-US" dirty="0" smtClean="0"/>
              <a:t>/nouvelle Servlet,</a:t>
            </a:r>
          </a:p>
          <a:p>
            <a:r>
              <a:rPr lang="en-US" dirty="0" smtClean="0"/>
              <a:t>Il y a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/>
              <a:t>N</a:t>
            </a:r>
            <a:r>
              <a:rPr lang="en-US" dirty="0" err="1" smtClean="0"/>
              <a:t>etbeans</a:t>
            </a:r>
            <a:r>
              <a:rPr lang="en-US" dirty="0" smtClean="0"/>
              <a:t> des </a:t>
            </a:r>
            <a:r>
              <a:rPr lang="en-US" dirty="0" err="1" smtClean="0"/>
              <a:t>projets</a:t>
            </a:r>
            <a:r>
              <a:rPr lang="en-US" dirty="0" smtClean="0"/>
              <a:t> </a:t>
            </a:r>
            <a:r>
              <a:rPr lang="en-US" dirty="0" err="1" smtClean="0"/>
              <a:t>d’exemples</a:t>
            </a:r>
            <a:r>
              <a:rPr lang="en-US" dirty="0" smtClean="0"/>
              <a:t> qui </a:t>
            </a:r>
            <a:r>
              <a:rPr lang="en-US" dirty="0" err="1" smtClean="0"/>
              <a:t>montrent</a:t>
            </a:r>
            <a:r>
              <a:rPr lang="en-US" dirty="0" smtClean="0"/>
              <a:t> </a:t>
            </a:r>
            <a:r>
              <a:rPr lang="en-US" dirty="0" err="1" smtClean="0"/>
              <a:t>énormément</a:t>
            </a:r>
            <a:r>
              <a:rPr lang="en-US" dirty="0" smtClean="0"/>
              <a:t> de choses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l’on</a:t>
            </a:r>
            <a:r>
              <a:rPr lang="en-US" dirty="0" smtClean="0"/>
              <a:t> </a:t>
            </a:r>
            <a:r>
              <a:rPr lang="en-US" dirty="0" err="1" smtClean="0"/>
              <a:t>peut</a:t>
            </a:r>
            <a:r>
              <a:rPr lang="en-US" dirty="0" smtClean="0"/>
              <a:t> faire avec des servlets,</a:t>
            </a:r>
          </a:p>
          <a:p>
            <a:r>
              <a:rPr lang="fr-FR" sz="2800" dirty="0" smtClean="0"/>
              <a:t>Norme Servlet 3.0 apporte de très nombreuses améliorations (</a:t>
            </a:r>
            <a:r>
              <a:rPr lang="fr-FR" sz="2800" dirty="0" err="1" smtClean="0"/>
              <a:t>upload</a:t>
            </a:r>
            <a:r>
              <a:rPr lang="fr-FR" sz="2800" dirty="0" smtClean="0"/>
              <a:t> de fichier, presque plus besoin d’avoir recours au descripteur web.xml)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111677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3768" y="3429000"/>
            <a:ext cx="5761037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Java Servlets</a:t>
            </a:r>
          </a:p>
        </p:txBody>
      </p:sp>
      <p:sp>
        <p:nvSpPr>
          <p:cNvPr id="884739" name="Rectangle 3"/>
          <p:cNvSpPr>
            <a:spLocks noChangeArrowheads="1"/>
          </p:cNvSpPr>
          <p:nvPr/>
        </p:nvSpPr>
        <p:spPr bwMode="auto">
          <a:xfrm>
            <a:off x="2628230" y="4025900"/>
            <a:ext cx="5761038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>
              <a:lnSpc>
                <a:spcPct val="85000"/>
              </a:lnSpc>
              <a:buClrTx/>
              <a:buSzTx/>
              <a:buFontTx/>
              <a:buNone/>
            </a:pPr>
            <a:r>
              <a:rPr kumimoji="1" lang="en-US" sz="2100" b="1" dirty="0" smtClean="0">
                <a:solidFill>
                  <a:srgbClr val="000000"/>
                </a:solidFill>
              </a:rPr>
              <a:t>Architecture technique</a:t>
            </a:r>
            <a:endParaRPr kumimoji="1" lang="en-US" sz="21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16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Architecture </a:t>
            </a:r>
            <a:r>
              <a:rPr lang="en-US" dirty="0" err="1" smtClean="0"/>
              <a:t>d’une</a:t>
            </a:r>
            <a:r>
              <a:rPr lang="en-US" dirty="0" smtClean="0"/>
              <a:t> Servlet</a:t>
            </a:r>
            <a:endParaRPr lang="bg-BG" dirty="0"/>
          </a:p>
        </p:txBody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4744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smtClean="0"/>
              <a:t>La </a:t>
            </a:r>
            <a:r>
              <a:rPr lang="en-US" sz="2600" dirty="0" err="1" smtClean="0"/>
              <a:t>classe</a:t>
            </a:r>
            <a:r>
              <a:rPr lang="en-US" sz="2600" dirty="0" smtClean="0"/>
              <a:t> </a:t>
            </a:r>
            <a:r>
              <a:rPr lang="en-US" sz="2600" noProof="1" smtClean="0">
                <a:latin typeface="Courier New" pitchFamily="49" charset="0"/>
              </a:rPr>
              <a:t>HttpServlet</a:t>
            </a:r>
            <a:endParaRPr lang="en-US" sz="2600" dirty="0"/>
          </a:p>
          <a:p>
            <a:pPr lvl="1"/>
            <a:r>
              <a:rPr lang="en-US" sz="2400" dirty="0" err="1" smtClean="0"/>
              <a:t>Rôle</a:t>
            </a:r>
            <a:r>
              <a:rPr lang="en-US" sz="2400" dirty="0" smtClean="0"/>
              <a:t> = </a:t>
            </a:r>
            <a:r>
              <a:rPr lang="en-US" sz="2400" dirty="0" err="1" smtClean="0"/>
              <a:t>traiter</a:t>
            </a:r>
            <a:r>
              <a:rPr lang="en-US" sz="2400" dirty="0" smtClean="0"/>
              <a:t> la </a:t>
            </a:r>
            <a:r>
              <a:rPr lang="en-US" sz="2400" dirty="0" err="1" smtClean="0"/>
              <a:t>requête</a:t>
            </a:r>
            <a:r>
              <a:rPr lang="en-US" sz="2400" dirty="0" smtClean="0"/>
              <a:t> HTTP</a:t>
            </a:r>
            <a:endParaRPr lang="en-US" sz="2400" dirty="0"/>
          </a:p>
          <a:p>
            <a:r>
              <a:rPr lang="fr-FR" sz="2600" dirty="0" smtClean="0"/>
              <a:t>Pour chaque méthode </a:t>
            </a:r>
            <a:r>
              <a:rPr lang="bg-BG" sz="2600" dirty="0" smtClean="0"/>
              <a:t>HTTP</a:t>
            </a:r>
            <a:r>
              <a:rPr lang="fr-FR" sz="2600" dirty="0" smtClean="0"/>
              <a:t> :</a:t>
            </a:r>
            <a:r>
              <a:rPr lang="bg-BG" sz="2600" dirty="0" smtClean="0"/>
              <a:t>GET</a:t>
            </a:r>
            <a:r>
              <a:rPr lang="bg-BG" sz="2600" dirty="0"/>
              <a:t>, POST,</a:t>
            </a:r>
            <a:r>
              <a:rPr lang="en-US" sz="2600" dirty="0"/>
              <a:t> </a:t>
            </a:r>
            <a:r>
              <a:rPr lang="en-US" sz="2600" dirty="0" smtClean="0"/>
              <a:t>PUT, DELETE, etc. </a:t>
            </a:r>
            <a:r>
              <a:rPr lang="en-US" sz="2600" dirty="0" err="1" smtClean="0"/>
              <a:t>il</a:t>
            </a:r>
            <a:r>
              <a:rPr lang="en-US" sz="2600" dirty="0" smtClean="0"/>
              <a:t> y a </a:t>
            </a:r>
            <a:r>
              <a:rPr lang="en-US" sz="2600" dirty="0" err="1" smtClean="0"/>
              <a:t>une</a:t>
            </a:r>
            <a:r>
              <a:rPr lang="en-US" sz="2600" dirty="0" smtClean="0"/>
              <a:t>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dirty="0" err="1" smtClean="0"/>
              <a:t>correspondante</a:t>
            </a:r>
            <a:r>
              <a:rPr lang="en-US" sz="2600" dirty="0" smtClean="0"/>
              <a:t> :</a:t>
            </a:r>
            <a:endParaRPr lang="bg-BG" sz="2600" dirty="0" smtClean="0"/>
          </a:p>
          <a:p>
            <a:pPr lvl="1"/>
            <a:r>
              <a:rPr lang="bg-BG" sz="2400" dirty="0" smtClean="0">
                <a:latin typeface="Courier New" pitchFamily="49" charset="0"/>
              </a:rPr>
              <a:t>doGet</a:t>
            </a:r>
            <a:r>
              <a:rPr lang="en-US" sz="2400" dirty="0" smtClean="0">
                <a:latin typeface="Courier New" pitchFamily="49" charset="0"/>
              </a:rPr>
              <a:t>(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 smtClean="0">
                <a:latin typeface="Courier New" pitchFamily="49" charset="0"/>
              </a:rPr>
              <a:t>)</a:t>
            </a:r>
            <a:r>
              <a:rPr lang="en-US" sz="2400" dirty="0" smtClean="0"/>
              <a:t> – </a:t>
            </a:r>
            <a:r>
              <a:rPr lang="en-US" sz="2400" dirty="0" err="1" smtClean="0"/>
              <a:t>répond</a:t>
            </a:r>
            <a:r>
              <a:rPr lang="en-US" sz="2400" dirty="0" smtClean="0"/>
              <a:t> </a:t>
            </a:r>
            <a:r>
              <a:rPr lang="en-US" dirty="0" smtClean="0"/>
              <a:t>aux </a:t>
            </a:r>
            <a:r>
              <a:rPr lang="en-US" dirty="0" err="1" smtClean="0"/>
              <a:t>requêtes</a:t>
            </a:r>
            <a:r>
              <a:rPr lang="en-US" dirty="0" smtClean="0"/>
              <a:t> </a:t>
            </a:r>
            <a:r>
              <a:rPr lang="en-US" sz="2400" dirty="0" smtClean="0"/>
              <a:t>HTTP GET</a:t>
            </a:r>
            <a:endParaRPr lang="bg-BG" sz="2400" dirty="0" smtClean="0"/>
          </a:p>
          <a:p>
            <a:pPr lvl="1"/>
            <a:r>
              <a:rPr lang="bg-BG" sz="2400" dirty="0" smtClean="0">
                <a:latin typeface="Courier New" pitchFamily="49" charset="0"/>
              </a:rPr>
              <a:t>doPost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en-US" sz="2400" dirty="0"/>
              <a:t> </a:t>
            </a:r>
            <a:r>
              <a:rPr lang="en-US" dirty="0"/>
              <a:t>– </a:t>
            </a:r>
            <a:r>
              <a:rPr lang="en-US" dirty="0" err="1"/>
              <a:t>répond</a:t>
            </a:r>
            <a:r>
              <a:rPr lang="en-US" dirty="0"/>
              <a:t> aux </a:t>
            </a:r>
            <a:r>
              <a:rPr lang="en-US" dirty="0" err="1"/>
              <a:t>requêtes</a:t>
            </a:r>
            <a:r>
              <a:rPr lang="en-US" dirty="0"/>
              <a:t> HTTP GET</a:t>
            </a:r>
            <a:endParaRPr lang="bg-BG" sz="2400" dirty="0"/>
          </a:p>
          <a:p>
            <a:pPr lvl="1"/>
            <a:r>
              <a:rPr lang="bg-BG" sz="2400" dirty="0">
                <a:latin typeface="Courier New" pitchFamily="49" charset="0"/>
              </a:rPr>
              <a:t>doPut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en-US" sz="2400" dirty="0"/>
              <a:t>, </a:t>
            </a:r>
            <a:r>
              <a:rPr lang="bg-BG" sz="2400" dirty="0">
                <a:latin typeface="Courier New" pitchFamily="49" charset="0"/>
              </a:rPr>
              <a:t>doHead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bg-BG" sz="2400" dirty="0"/>
              <a:t>, </a:t>
            </a:r>
            <a:r>
              <a:rPr lang="bg-BG" sz="2400" dirty="0">
                <a:latin typeface="Courier New" pitchFamily="49" charset="0"/>
              </a:rPr>
              <a:t>doDelete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bg-BG" sz="2400" dirty="0"/>
              <a:t>, </a:t>
            </a:r>
            <a:r>
              <a:rPr lang="bg-BG" sz="2400" dirty="0">
                <a:latin typeface="Courier New" pitchFamily="49" charset="0"/>
              </a:rPr>
              <a:t>doTrace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bg-BG" sz="2400" dirty="0"/>
              <a:t>, </a:t>
            </a:r>
            <a:r>
              <a:rPr lang="bg-BG" sz="2400" dirty="0">
                <a:latin typeface="Courier New" pitchFamily="49" charset="0"/>
              </a:rPr>
              <a:t>doOptions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endParaRPr lang="bg-BG" sz="2400" dirty="0">
              <a:latin typeface="Courier New" pitchFamily="49" charset="0"/>
            </a:endParaRPr>
          </a:p>
          <a:p>
            <a:r>
              <a:rPr lang="en-US" sz="2600" dirty="0" err="1" smtClean="0"/>
              <a:t>Conseil</a:t>
            </a:r>
            <a:r>
              <a:rPr lang="en-US" sz="2600" dirty="0" smtClean="0"/>
              <a:t> : </a:t>
            </a:r>
            <a:r>
              <a:rPr lang="en-US" sz="2600" dirty="0" err="1" smtClean="0"/>
              <a:t>implémenter</a:t>
            </a:r>
            <a:r>
              <a:rPr lang="en-US" sz="2600" dirty="0" smtClean="0"/>
              <a:t> au </a:t>
            </a:r>
            <a:r>
              <a:rPr lang="en-US" sz="2600" dirty="0" err="1" smtClean="0"/>
              <a:t>moins</a:t>
            </a:r>
            <a:r>
              <a:rPr lang="en-US" sz="2600" dirty="0" smtClean="0"/>
              <a:t> les </a:t>
            </a:r>
            <a:r>
              <a:rPr lang="en-US" sz="2600" dirty="0" err="1" smtClean="0"/>
              <a:t>deux</a:t>
            </a:r>
            <a:r>
              <a:rPr lang="en-US" sz="2600" dirty="0" smtClean="0"/>
              <a:t> premières </a:t>
            </a:r>
            <a:r>
              <a:rPr lang="en-US" sz="2600" dirty="0" err="1" smtClean="0"/>
              <a:t>méthodes</a:t>
            </a:r>
            <a:r>
              <a:rPr lang="en-US" sz="2600" dirty="0" smtClean="0"/>
              <a:t> </a:t>
            </a:r>
            <a:r>
              <a:rPr lang="en-US" sz="2600" dirty="0" err="1" smtClean="0"/>
              <a:t>ou</a:t>
            </a:r>
            <a:r>
              <a:rPr lang="en-US" sz="2600" dirty="0" smtClean="0"/>
              <a:t> </a:t>
            </a:r>
            <a:r>
              <a:rPr lang="en-US" sz="2600" dirty="0" err="1" smtClean="0"/>
              <a:t>redéfinir</a:t>
            </a:r>
            <a:r>
              <a:rPr lang="en-US" sz="2600" dirty="0" smtClean="0"/>
              <a:t> 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dirty="0" smtClean="0">
                <a:latin typeface="Courier New" pitchFamily="49" charset="0"/>
              </a:rPr>
              <a:t>service(</a:t>
            </a:r>
            <a:r>
              <a:rPr lang="en-US" sz="2600" dirty="0" smtClean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600" dirty="0" smtClean="0">
                <a:latin typeface="Courier New" pitchFamily="49" charset="0"/>
              </a:rPr>
              <a:t>)</a:t>
            </a:r>
            <a:endParaRPr lang="bg-BG" sz="2600" dirty="0"/>
          </a:p>
        </p:txBody>
      </p:sp>
    </p:spTree>
    <p:extLst>
      <p:ext uri="{BB962C8B-B14F-4D97-AF65-F5344CB8AC3E}">
        <p14:creationId xmlns:p14="http://schemas.microsoft.com/office/powerpoint/2010/main" val="32282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Servlet HTTP et servlet </a:t>
            </a:r>
            <a:r>
              <a:rPr lang="en-US" dirty="0" err="1" smtClean="0"/>
              <a:t>générique</a:t>
            </a:r>
            <a:endParaRPr lang="en-US" dirty="0"/>
          </a:p>
        </p:txBody>
      </p:sp>
      <p:graphicFrame>
        <p:nvGraphicFramePr>
          <p:cNvPr id="29699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735013" y="1371600"/>
          <a:ext cx="7673975" cy="489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SmartDraw" r:id="rId3" imgW="5280480" imgH="3364920" progId="SmartDraw.2">
                  <p:embed/>
                </p:oleObj>
              </mc:Choice>
              <mc:Fallback>
                <p:oleObj name="SmartDraw" r:id="rId3" imgW="5280480" imgH="3364920" progId="SmartDraw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1371600"/>
                        <a:ext cx="7673975" cy="4891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1635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Architecture </a:t>
            </a:r>
            <a:r>
              <a:rPr lang="en-US" dirty="0" err="1"/>
              <a:t>d’une</a:t>
            </a:r>
            <a:r>
              <a:rPr lang="en-US" dirty="0"/>
              <a:t> </a:t>
            </a:r>
            <a:r>
              <a:rPr lang="en-US" dirty="0" smtClean="0"/>
              <a:t>Servlet (</a:t>
            </a:r>
            <a:r>
              <a:rPr lang="en-US" dirty="0"/>
              <a:t>2)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908720"/>
            <a:ext cx="8352928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dirty="0" err="1" smtClean="0"/>
              <a:t>Ces</a:t>
            </a:r>
            <a:r>
              <a:rPr lang="en-US" dirty="0" smtClean="0"/>
              <a:t> </a:t>
            </a:r>
            <a:r>
              <a:rPr lang="en-US" dirty="0" err="1" smtClean="0"/>
              <a:t>méthodes</a:t>
            </a:r>
            <a:r>
              <a:rPr lang="en-US" dirty="0" smtClean="0"/>
              <a:t> </a:t>
            </a:r>
            <a:r>
              <a:rPr lang="en-US" dirty="0" err="1" smtClean="0"/>
              <a:t>ont</a:t>
            </a:r>
            <a:r>
              <a:rPr lang="en-US" dirty="0" smtClean="0"/>
              <a:t> </a:t>
            </a:r>
            <a:r>
              <a:rPr lang="en-US" dirty="0" err="1" smtClean="0"/>
              <a:t>deux</a:t>
            </a:r>
            <a:r>
              <a:rPr lang="en-US" dirty="0" smtClean="0"/>
              <a:t> </a:t>
            </a:r>
            <a:r>
              <a:rPr lang="en-US" dirty="0" err="1" smtClean="0"/>
              <a:t>paramètres</a:t>
            </a:r>
            <a:r>
              <a:rPr lang="en-US" dirty="0" smtClean="0"/>
              <a:t> : la </a:t>
            </a:r>
            <a:r>
              <a:rPr lang="en-US" dirty="0" err="1" smtClean="0"/>
              <a:t>requête</a:t>
            </a:r>
            <a:r>
              <a:rPr lang="en-US" dirty="0" smtClean="0"/>
              <a:t> et la </a:t>
            </a:r>
            <a:r>
              <a:rPr lang="en-US" dirty="0" err="1" smtClean="0"/>
              <a:t>réponse</a:t>
            </a:r>
            <a:endParaRPr lang="en-US" sz="2800" dirty="0" smtClean="0"/>
          </a:p>
          <a:p>
            <a:pPr>
              <a:spcBef>
                <a:spcPct val="35000"/>
              </a:spcBef>
            </a:pPr>
            <a:r>
              <a:rPr lang="en-US" sz="2800" dirty="0" err="1" smtClean="0"/>
              <a:t>L’objet</a:t>
            </a:r>
            <a:r>
              <a:rPr lang="en-US" sz="2800" dirty="0" smtClean="0"/>
              <a:t> </a:t>
            </a:r>
            <a:r>
              <a:rPr lang="en-US" sz="2800" noProof="1" smtClean="0">
                <a:latin typeface="Courier New" pitchFamily="49" charset="0"/>
              </a:rPr>
              <a:t>HttpServletRequest</a:t>
            </a:r>
            <a:endParaRPr lang="en-US" sz="2800" dirty="0"/>
          </a:p>
          <a:p>
            <a:pPr lvl="1">
              <a:spcBef>
                <a:spcPct val="35000"/>
              </a:spcBef>
            </a:pPr>
            <a:r>
              <a:rPr lang="en-US" sz="2600" dirty="0" err="1" smtClean="0"/>
              <a:t>Contient</a:t>
            </a:r>
            <a:r>
              <a:rPr lang="en-US" sz="2600" dirty="0" smtClean="0"/>
              <a:t> la </a:t>
            </a:r>
            <a:r>
              <a:rPr lang="en-US" sz="2600" dirty="0" err="1" smtClean="0"/>
              <a:t>requête</a:t>
            </a:r>
            <a:r>
              <a:rPr lang="en-US" sz="2600" dirty="0" smtClean="0"/>
              <a:t> du client</a:t>
            </a:r>
            <a:endParaRPr lang="en-US" sz="2600" dirty="0"/>
          </a:p>
          <a:p>
            <a:pPr lvl="2">
              <a:spcBef>
                <a:spcPct val="35000"/>
              </a:spcBef>
            </a:pPr>
            <a:r>
              <a:rPr lang="en-US" sz="2300" dirty="0" smtClean="0"/>
              <a:t>En-tête de la </a:t>
            </a:r>
            <a:r>
              <a:rPr lang="en-US" sz="2300" dirty="0" err="1" smtClean="0"/>
              <a:t>requête</a:t>
            </a:r>
            <a:r>
              <a:rPr lang="en-US" sz="2300" dirty="0" smtClean="0"/>
              <a:t> HTTP </a:t>
            </a:r>
          </a:p>
          <a:p>
            <a:pPr lvl="2">
              <a:spcBef>
                <a:spcPct val="35000"/>
              </a:spcBef>
            </a:pPr>
            <a:r>
              <a:rPr lang="en-US" sz="2300" dirty="0" err="1" smtClean="0"/>
              <a:t>Paramètres</a:t>
            </a:r>
            <a:r>
              <a:rPr lang="en-US" sz="2300" dirty="0" smtClean="0"/>
              <a:t> HTTP (</a:t>
            </a:r>
            <a:r>
              <a:rPr lang="en-US" sz="2300" dirty="0" err="1" smtClean="0"/>
              <a:t>données</a:t>
            </a:r>
            <a:r>
              <a:rPr lang="en-US" sz="2300" dirty="0" smtClean="0"/>
              <a:t> de </a:t>
            </a:r>
            <a:r>
              <a:rPr lang="en-US" sz="2300" dirty="0" err="1" smtClean="0"/>
              <a:t>formulaire</a:t>
            </a:r>
            <a:r>
              <a:rPr lang="en-US" sz="2300" dirty="0" smtClean="0"/>
              <a:t> </a:t>
            </a:r>
            <a:r>
              <a:rPr lang="en-US" sz="2300" dirty="0" err="1" smtClean="0"/>
              <a:t>ou</a:t>
            </a:r>
            <a:r>
              <a:rPr lang="en-US" sz="2300" dirty="0" smtClean="0"/>
              <a:t> </a:t>
            </a:r>
            <a:r>
              <a:rPr lang="en-US" sz="2300" dirty="0" err="1" smtClean="0"/>
              <a:t>paramètres</a:t>
            </a:r>
            <a:r>
              <a:rPr lang="en-US" sz="2300" dirty="0" smtClean="0"/>
              <a:t> </a:t>
            </a:r>
            <a:r>
              <a:rPr lang="en-US" sz="2300" dirty="0" err="1" smtClean="0"/>
              <a:t>passés</a:t>
            </a:r>
            <a:r>
              <a:rPr lang="en-US" sz="2300" dirty="0" smtClean="0"/>
              <a:t> avec </a:t>
            </a:r>
            <a:r>
              <a:rPr lang="en-US" sz="2300" dirty="0" err="1" smtClean="0"/>
              <a:t>l’URL</a:t>
            </a:r>
            <a:r>
              <a:rPr lang="en-US" sz="2300" dirty="0" smtClean="0"/>
              <a:t>)</a:t>
            </a:r>
            <a:endParaRPr lang="en-US" sz="2300" dirty="0"/>
          </a:p>
          <a:p>
            <a:pPr lvl="2">
              <a:spcBef>
                <a:spcPct val="35000"/>
              </a:spcBef>
            </a:pPr>
            <a:r>
              <a:rPr lang="en-US" sz="2300" dirty="0" err="1" smtClean="0"/>
              <a:t>Autres</a:t>
            </a:r>
            <a:r>
              <a:rPr lang="en-US" sz="2300" dirty="0" smtClean="0"/>
              <a:t> </a:t>
            </a:r>
            <a:r>
              <a:rPr lang="en-US" sz="2300" dirty="0" err="1" smtClean="0"/>
              <a:t>données</a:t>
            </a:r>
            <a:r>
              <a:rPr lang="en-US" sz="2300" dirty="0" smtClean="0"/>
              <a:t> (cookies</a:t>
            </a:r>
            <a:r>
              <a:rPr lang="en-US" sz="2300" dirty="0"/>
              <a:t>, </a:t>
            </a:r>
            <a:r>
              <a:rPr lang="en-US" sz="2300" dirty="0" smtClean="0"/>
              <a:t>URL, </a:t>
            </a:r>
            <a:r>
              <a:rPr lang="en-US" sz="2300" dirty="0" err="1" smtClean="0"/>
              <a:t>chemin</a:t>
            </a:r>
            <a:r>
              <a:rPr lang="en-US" sz="2300" dirty="0" smtClean="0"/>
              <a:t> </a:t>
            </a:r>
            <a:r>
              <a:rPr lang="en-US" sz="2300" dirty="0" err="1" smtClean="0"/>
              <a:t>relatif</a:t>
            </a:r>
            <a:r>
              <a:rPr lang="en-US" sz="2300" dirty="0" smtClean="0"/>
              <a:t>, </a:t>
            </a:r>
            <a:r>
              <a:rPr lang="en-US" sz="2300" dirty="0"/>
              <a:t>etc.)</a:t>
            </a:r>
          </a:p>
          <a:p>
            <a:pPr>
              <a:spcBef>
                <a:spcPct val="35000"/>
              </a:spcBef>
            </a:pPr>
            <a:r>
              <a:rPr lang="en-US" sz="2800" dirty="0" err="1" smtClean="0"/>
              <a:t>L’objet</a:t>
            </a:r>
            <a:r>
              <a:rPr lang="en-US" sz="2800" dirty="0" smtClean="0"/>
              <a:t> </a:t>
            </a:r>
            <a:r>
              <a:rPr lang="en-US" sz="2800" noProof="1" smtClean="0">
                <a:latin typeface="Courier New" pitchFamily="49" charset="0"/>
              </a:rPr>
              <a:t>HttpServletResponse</a:t>
            </a:r>
            <a:endParaRPr lang="en-US" sz="2800" dirty="0"/>
          </a:p>
          <a:p>
            <a:pPr lvl="1">
              <a:spcBef>
                <a:spcPct val="35000"/>
              </a:spcBef>
            </a:pPr>
            <a:r>
              <a:rPr lang="en-US" sz="2600" dirty="0" err="1" smtClean="0"/>
              <a:t>Encapsule</a:t>
            </a:r>
            <a:r>
              <a:rPr lang="en-US" sz="2600" dirty="0" smtClean="0"/>
              <a:t> les </a:t>
            </a:r>
            <a:r>
              <a:rPr lang="en-US" sz="2600" dirty="0" err="1" smtClean="0"/>
              <a:t>données</a:t>
            </a:r>
            <a:r>
              <a:rPr lang="en-US" sz="2600" dirty="0" smtClean="0"/>
              <a:t> </a:t>
            </a:r>
            <a:r>
              <a:rPr lang="en-US" sz="2600" dirty="0" err="1" smtClean="0"/>
              <a:t>renvoyées</a:t>
            </a:r>
            <a:r>
              <a:rPr lang="en-US" sz="2600" dirty="0" smtClean="0"/>
              <a:t> au client</a:t>
            </a:r>
            <a:endParaRPr lang="en-US" sz="2600" dirty="0"/>
          </a:p>
          <a:p>
            <a:pPr lvl="2">
              <a:spcBef>
                <a:spcPct val="35000"/>
              </a:spcBef>
            </a:pPr>
            <a:r>
              <a:rPr lang="en-US" sz="2300" dirty="0" smtClean="0"/>
              <a:t>En-tête de </a:t>
            </a:r>
            <a:r>
              <a:rPr lang="en-US" sz="2300" dirty="0" err="1" smtClean="0"/>
              <a:t>réponse</a:t>
            </a:r>
            <a:r>
              <a:rPr lang="en-US" sz="2300" dirty="0" smtClean="0"/>
              <a:t> HTTP </a:t>
            </a:r>
            <a:r>
              <a:rPr lang="en-US" sz="2300" dirty="0"/>
              <a:t>(content type, cookies, etc.)</a:t>
            </a:r>
          </a:p>
          <a:p>
            <a:pPr lvl="2">
              <a:spcBef>
                <a:spcPct val="35000"/>
              </a:spcBef>
            </a:pPr>
            <a:r>
              <a:rPr lang="en-US" sz="2300" dirty="0" smtClean="0"/>
              <a:t>Corps de la </a:t>
            </a:r>
            <a:r>
              <a:rPr lang="en-US" sz="2300" dirty="0" err="1" smtClean="0"/>
              <a:t>réponse</a:t>
            </a:r>
            <a:r>
              <a:rPr lang="en-US" sz="2300" dirty="0" smtClean="0"/>
              <a:t> (en </a:t>
            </a:r>
            <a:r>
              <a:rPr lang="en-US" sz="2300" dirty="0" err="1" smtClean="0"/>
              <a:t>tant</a:t>
            </a:r>
            <a:r>
              <a:rPr lang="en-US" sz="2300" dirty="0" smtClean="0"/>
              <a:t> </a:t>
            </a:r>
            <a:r>
              <a:rPr lang="en-US" sz="2300" dirty="0" err="1" smtClean="0"/>
              <a:t>que</a:t>
            </a:r>
            <a:r>
              <a:rPr lang="en-US" sz="2300" dirty="0" smtClean="0"/>
              <a:t> </a:t>
            </a:r>
            <a:r>
              <a:rPr lang="en-US" sz="2300" noProof="1">
                <a:latin typeface="Courier New" pitchFamily="49" charset="0"/>
              </a:rPr>
              <a:t>OutputStream</a:t>
            </a:r>
            <a:r>
              <a:rPr lang="en-US" sz="23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6310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Architecture </a:t>
            </a:r>
            <a:r>
              <a:rPr lang="en-US" dirty="0" err="1"/>
              <a:t>d’une</a:t>
            </a:r>
            <a:r>
              <a:rPr lang="en-US" dirty="0"/>
              <a:t> </a:t>
            </a:r>
            <a:r>
              <a:rPr lang="en-US" dirty="0" smtClean="0"/>
              <a:t>Servlet (</a:t>
            </a:r>
            <a:r>
              <a:rPr lang="en-US" dirty="0"/>
              <a:t>3)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496300" cy="5329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600" dirty="0" smtClean="0"/>
              <a:t>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HTTP </a:t>
            </a:r>
            <a:r>
              <a:rPr lang="en-US" sz="2600" dirty="0"/>
              <a:t>GET </a:t>
            </a:r>
            <a:r>
              <a:rPr lang="en-US" sz="2600" dirty="0" err="1" smtClean="0"/>
              <a:t>est</a:t>
            </a:r>
            <a:r>
              <a:rPr lang="en-US" sz="2600" dirty="0" smtClean="0"/>
              <a:t> </a:t>
            </a:r>
            <a:r>
              <a:rPr lang="en-US" sz="2600" dirty="0" err="1" smtClean="0"/>
              <a:t>utilisée</a:t>
            </a:r>
            <a:r>
              <a:rPr lang="en-US" sz="2600" dirty="0" smtClean="0"/>
              <a:t> </a:t>
            </a:r>
            <a:r>
              <a:rPr lang="en-US" sz="2600" dirty="0" err="1" smtClean="0"/>
              <a:t>quand</a:t>
            </a:r>
            <a:r>
              <a:rPr lang="en-US" sz="2600" dirty="0" smtClean="0"/>
              <a:t> :</a:t>
            </a:r>
            <a:endParaRPr lang="en-US" sz="26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Le </a:t>
            </a:r>
            <a:r>
              <a:rPr lang="en-US" sz="2400" dirty="0" err="1" smtClean="0"/>
              <a:t>traitement</a:t>
            </a:r>
            <a:r>
              <a:rPr lang="en-US" sz="2400" dirty="0" smtClean="0"/>
              <a:t> de la </a:t>
            </a:r>
            <a:r>
              <a:rPr lang="en-US" sz="2400" dirty="0" err="1" smtClean="0"/>
              <a:t>requ</a:t>
            </a:r>
            <a:r>
              <a:rPr lang="en-US" dirty="0" err="1" smtClean="0"/>
              <a:t>ête</a:t>
            </a:r>
            <a:r>
              <a:rPr lang="en-US" dirty="0" smtClean="0"/>
              <a:t> ne </a:t>
            </a:r>
            <a:r>
              <a:rPr lang="en-US" dirty="0" err="1" smtClean="0"/>
              <a:t>modifie</a:t>
            </a:r>
            <a:r>
              <a:rPr lang="en-US" dirty="0" smtClean="0"/>
              <a:t> pas </a:t>
            </a:r>
            <a:r>
              <a:rPr lang="en-US" dirty="0" err="1" smtClean="0"/>
              <a:t>l’état</a:t>
            </a:r>
            <a:r>
              <a:rPr lang="en-US" dirty="0" smtClean="0"/>
              <a:t> du </a:t>
            </a:r>
            <a:r>
              <a:rPr lang="en-US" dirty="0" err="1" smtClean="0"/>
              <a:t>serveur</a:t>
            </a:r>
            <a:r>
              <a:rPr lang="en-US" dirty="0" smtClean="0"/>
              <a:t>,</a:t>
            </a:r>
            <a:endParaRPr lang="en-US" sz="24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Si </a:t>
            </a:r>
            <a:r>
              <a:rPr lang="en-US" sz="2400" dirty="0" err="1" smtClean="0"/>
              <a:t>jamais</a:t>
            </a:r>
            <a:r>
              <a:rPr lang="en-US" sz="2400" dirty="0" smtClean="0"/>
              <a:t> </a:t>
            </a:r>
            <a:r>
              <a:rPr lang="en-US" sz="2400" dirty="0" err="1" smtClean="0"/>
              <a:t>il</a:t>
            </a:r>
            <a:r>
              <a:rPr lang="en-US" sz="2400" dirty="0" smtClean="0"/>
              <a:t> </a:t>
            </a:r>
            <a:r>
              <a:rPr lang="en-US" sz="2400" dirty="0" err="1" smtClean="0"/>
              <a:t>s’agit</a:t>
            </a:r>
            <a:r>
              <a:rPr lang="en-US" sz="2400" dirty="0" smtClean="0"/>
              <a:t> de </a:t>
            </a:r>
            <a:r>
              <a:rPr lang="en-US" sz="2400" dirty="0" err="1" smtClean="0"/>
              <a:t>l’envoi</a:t>
            </a:r>
            <a:r>
              <a:rPr lang="en-US" sz="2400" dirty="0" smtClean="0"/>
              <a:t> d’un </a:t>
            </a:r>
            <a:r>
              <a:rPr lang="en-US" sz="2400" dirty="0" err="1" smtClean="0"/>
              <a:t>formulaire</a:t>
            </a:r>
            <a:r>
              <a:rPr lang="en-US" sz="2400" dirty="0" smtClean="0"/>
              <a:t>, </a:t>
            </a:r>
            <a:r>
              <a:rPr lang="en-US" sz="2400" dirty="0" err="1" smtClean="0"/>
              <a:t>taille</a:t>
            </a:r>
            <a:r>
              <a:rPr lang="en-US" sz="2400" dirty="0" smtClean="0"/>
              <a:t> des </a:t>
            </a:r>
            <a:r>
              <a:rPr lang="en-US" sz="2400" dirty="0" err="1" smtClean="0"/>
              <a:t>données</a:t>
            </a:r>
            <a:r>
              <a:rPr lang="en-US" sz="2400" dirty="0" smtClean="0"/>
              <a:t> &lt; 255 </a:t>
            </a:r>
            <a:r>
              <a:rPr lang="en-US" sz="2400" dirty="0" err="1" smtClean="0"/>
              <a:t>caractères</a:t>
            </a:r>
            <a:r>
              <a:rPr lang="en-US" sz="2400" dirty="0" smtClean="0"/>
              <a:t>,</a:t>
            </a:r>
            <a:endParaRPr lang="en-US" sz="24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On </a:t>
            </a:r>
            <a:r>
              <a:rPr lang="en-US" sz="2400" dirty="0" err="1" smtClean="0"/>
              <a:t>veut</a:t>
            </a:r>
            <a:r>
              <a:rPr lang="en-US" sz="2400" dirty="0" smtClean="0"/>
              <a:t> </a:t>
            </a:r>
            <a:r>
              <a:rPr lang="en-US" sz="2400" dirty="0" err="1" smtClean="0"/>
              <a:t>pouvoir</a:t>
            </a:r>
            <a:r>
              <a:rPr lang="en-US" sz="2400" dirty="0" smtClean="0"/>
              <a:t> bookmarker </a:t>
            </a:r>
            <a:r>
              <a:rPr lang="en-US" sz="2400" dirty="0" err="1" smtClean="0"/>
              <a:t>l’URL</a:t>
            </a:r>
            <a:endParaRPr lang="en-US" sz="2400" dirty="0"/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600" dirty="0" smtClean="0"/>
              <a:t>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HTTP </a:t>
            </a:r>
            <a:r>
              <a:rPr lang="en-US" sz="2600" dirty="0"/>
              <a:t>POST </a:t>
            </a:r>
            <a:r>
              <a:rPr lang="en-US" sz="2600" dirty="0" err="1" smtClean="0"/>
              <a:t>est</a:t>
            </a:r>
            <a:r>
              <a:rPr lang="en-US" sz="2600" dirty="0" smtClean="0"/>
              <a:t> </a:t>
            </a:r>
            <a:r>
              <a:rPr lang="en-US" sz="2600" dirty="0" err="1" smtClean="0"/>
              <a:t>utilisée</a:t>
            </a:r>
            <a:r>
              <a:rPr lang="en-US" sz="2600" dirty="0" smtClean="0"/>
              <a:t> </a:t>
            </a:r>
            <a:r>
              <a:rPr lang="en-US" sz="2600" dirty="0" err="1" smtClean="0"/>
              <a:t>quand</a:t>
            </a:r>
            <a:r>
              <a:rPr lang="en-US" sz="2600" dirty="0" smtClean="0"/>
              <a:t> :</a:t>
            </a:r>
            <a:endParaRPr lang="en-US" sz="26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Le </a:t>
            </a:r>
            <a:r>
              <a:rPr lang="en-US" sz="2400" dirty="0" err="1" smtClean="0"/>
              <a:t>traitement</a:t>
            </a:r>
            <a:r>
              <a:rPr lang="en-US" sz="2400" dirty="0" smtClean="0"/>
              <a:t> change </a:t>
            </a:r>
            <a:r>
              <a:rPr lang="en-US" sz="2400" dirty="0" err="1" smtClean="0"/>
              <a:t>l’état</a:t>
            </a:r>
            <a:r>
              <a:rPr lang="en-US" sz="2400" dirty="0" smtClean="0"/>
              <a:t> du </a:t>
            </a:r>
            <a:r>
              <a:rPr lang="en-US" sz="2400" dirty="0" err="1" smtClean="0"/>
              <a:t>serveur</a:t>
            </a:r>
            <a:r>
              <a:rPr lang="en-US" sz="2400" dirty="0" smtClean="0"/>
              <a:t> : </a:t>
            </a:r>
            <a:r>
              <a:rPr lang="en-US" sz="2400" dirty="0" err="1" smtClean="0"/>
              <a:t>exemple</a:t>
            </a:r>
            <a:r>
              <a:rPr lang="en-US" sz="2400" dirty="0" smtClean="0"/>
              <a:t> </a:t>
            </a:r>
            <a:r>
              <a:rPr lang="en-US" sz="2400" dirty="0" err="1" smtClean="0"/>
              <a:t>classique</a:t>
            </a:r>
            <a:r>
              <a:rPr lang="en-US" dirty="0"/>
              <a:t> </a:t>
            </a:r>
            <a:r>
              <a:rPr lang="en-US" dirty="0" smtClean="0"/>
              <a:t>= un insert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base de </a:t>
            </a:r>
            <a:r>
              <a:rPr lang="en-US" dirty="0" err="1" smtClean="0"/>
              <a:t>données</a:t>
            </a:r>
            <a:r>
              <a:rPr lang="en-US" dirty="0" smtClean="0"/>
              <a:t>.</a:t>
            </a:r>
            <a:endParaRPr lang="en-US" sz="24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La </a:t>
            </a:r>
            <a:r>
              <a:rPr lang="en-US" sz="2400" dirty="0" err="1" smtClean="0"/>
              <a:t>quantité</a:t>
            </a:r>
            <a:r>
              <a:rPr lang="en-US" sz="2400" dirty="0" smtClean="0"/>
              <a:t> de </a:t>
            </a:r>
            <a:r>
              <a:rPr lang="en-US" sz="2400" dirty="0" err="1" smtClean="0"/>
              <a:t>données</a:t>
            </a:r>
            <a:r>
              <a:rPr lang="en-US" sz="2400" dirty="0" smtClean="0"/>
              <a:t> à </a:t>
            </a:r>
            <a:r>
              <a:rPr lang="en-US" sz="2400" dirty="0" err="1" smtClean="0"/>
              <a:t>envoyer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importante</a:t>
            </a:r>
            <a:r>
              <a:rPr lang="en-US" sz="2400" dirty="0" smtClean="0"/>
              <a:t>,</a:t>
            </a:r>
            <a:endParaRPr lang="en-US" sz="24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On </a:t>
            </a:r>
            <a:r>
              <a:rPr lang="en-US" sz="2400" dirty="0" err="1" smtClean="0"/>
              <a:t>veut</a:t>
            </a:r>
            <a:r>
              <a:rPr lang="en-US" sz="2400" dirty="0" smtClean="0"/>
              <a:t> </a:t>
            </a:r>
            <a:r>
              <a:rPr lang="en-US" sz="2400" dirty="0" err="1" smtClean="0"/>
              <a:t>cacher</a:t>
            </a:r>
            <a:r>
              <a:rPr lang="en-US" sz="2400" dirty="0" smtClean="0"/>
              <a:t> </a:t>
            </a:r>
            <a:r>
              <a:rPr lang="en-US" sz="2400" dirty="0" err="1" smtClean="0"/>
              <a:t>dans</a:t>
            </a:r>
            <a:r>
              <a:rPr lang="en-US" sz="2400" dirty="0" smtClean="0"/>
              <a:t> </a:t>
            </a:r>
            <a:r>
              <a:rPr lang="en-US" sz="2400" dirty="0" err="1" smtClean="0"/>
              <a:t>l’URL</a:t>
            </a:r>
            <a:r>
              <a:rPr lang="en-US" sz="2400" dirty="0" smtClean="0"/>
              <a:t> les </a:t>
            </a:r>
            <a:r>
              <a:rPr lang="en-US" sz="2400" dirty="0" err="1" smtClean="0"/>
              <a:t>paramètres</a:t>
            </a:r>
            <a:r>
              <a:rPr lang="en-US" sz="2400" dirty="0" smtClean="0"/>
              <a:t> (ex : mot de </a:t>
            </a:r>
            <a:r>
              <a:rPr lang="en-US" sz="2400" dirty="0" err="1" smtClean="0"/>
              <a:t>passe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932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Servlets API</a:t>
            </a:r>
            <a:endParaRPr lang="bg-BG"/>
          </a:p>
        </p:txBody>
      </p:sp>
      <p:sp>
        <p:nvSpPr>
          <p:cNvPr id="808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60000"/>
              </a:spcBef>
            </a:pPr>
            <a:r>
              <a:rPr lang="en-US" sz="2800" dirty="0" err="1" smtClean="0"/>
              <a:t>Fonctions</a:t>
            </a:r>
            <a:r>
              <a:rPr lang="en-US" sz="2800" dirty="0" smtClean="0"/>
              <a:t> </a:t>
            </a:r>
            <a:r>
              <a:rPr lang="en-US" sz="2800" dirty="0" err="1" smtClean="0"/>
              <a:t>principales</a:t>
            </a:r>
            <a:r>
              <a:rPr lang="en-US" sz="2800" dirty="0" smtClean="0"/>
              <a:t> </a:t>
            </a:r>
            <a:r>
              <a:rPr lang="en-US" sz="2800" dirty="0" err="1" smtClean="0"/>
              <a:t>d’une</a:t>
            </a:r>
            <a:r>
              <a:rPr lang="en-US" sz="2800" dirty="0" smtClean="0"/>
              <a:t> Servlet :</a:t>
            </a:r>
            <a:endParaRPr lang="bg-BG" sz="2800" dirty="0"/>
          </a:p>
          <a:p>
            <a:pPr lvl="1">
              <a:spcBef>
                <a:spcPct val="60000"/>
              </a:spcBef>
            </a:pPr>
            <a:r>
              <a:rPr lang="fr-FR" sz="2600" dirty="0" smtClean="0"/>
              <a:t>Traiter les paramètres HTTP reçus dans la requête </a:t>
            </a:r>
            <a:r>
              <a:rPr lang="en-US" sz="2600" dirty="0" smtClean="0"/>
              <a:t>(GET </a:t>
            </a:r>
            <a:r>
              <a:rPr lang="en-US" sz="2600" dirty="0" err="1" smtClean="0"/>
              <a:t>ou</a:t>
            </a:r>
            <a:r>
              <a:rPr lang="en-US" sz="2600" dirty="0" smtClean="0"/>
              <a:t> POST)</a:t>
            </a:r>
            <a:endParaRPr lang="en-US" sz="2600" dirty="0"/>
          </a:p>
          <a:p>
            <a:pPr lvl="1">
              <a:spcBef>
                <a:spcPct val="60000"/>
              </a:spcBef>
            </a:pPr>
            <a:endParaRPr lang="bg-BG" sz="2600" dirty="0"/>
          </a:p>
          <a:p>
            <a:pPr lvl="1">
              <a:spcBef>
                <a:spcPct val="60000"/>
              </a:spcBef>
            </a:pPr>
            <a:r>
              <a:rPr lang="fr-FR" sz="2600" dirty="0" smtClean="0"/>
              <a:t>Récupérer un paramètre de configuration de l’application web (dans le descripteur web.xml)</a:t>
            </a:r>
            <a:endParaRPr lang="en-US" sz="2600" dirty="0"/>
          </a:p>
          <a:p>
            <a:pPr lvl="1">
              <a:spcBef>
                <a:spcPct val="60000"/>
              </a:spcBef>
            </a:pPr>
            <a:endParaRPr lang="bg-BG" sz="2400" dirty="0"/>
          </a:p>
          <a:p>
            <a:pPr lvl="1">
              <a:spcBef>
                <a:spcPct val="60000"/>
              </a:spcBef>
            </a:pPr>
            <a:r>
              <a:rPr lang="fr-FR" sz="2600" dirty="0" smtClean="0"/>
              <a:t>Récupérer un élément de l’en-tête HTTP</a:t>
            </a:r>
            <a:endParaRPr lang="bg-BG" sz="2600" dirty="0"/>
          </a:p>
        </p:txBody>
      </p:sp>
      <p:sp>
        <p:nvSpPr>
          <p:cNvPr id="808965" name="Rectangle 5"/>
          <p:cNvSpPr>
            <a:spLocks noChangeArrowheads="1"/>
          </p:cNvSpPr>
          <p:nvPr/>
        </p:nvSpPr>
        <p:spPr bwMode="auto">
          <a:xfrm rot="10800000" flipV="1">
            <a:off x="900113" y="3206773"/>
            <a:ext cx="741680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HttpServletRequest.getParameter(</a:t>
            </a:r>
            <a:r>
              <a:rPr kumimoji="1" lang="en-US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String</a:t>
            </a: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)</a:t>
            </a:r>
            <a:endParaRPr kumimoji="1" lang="bg-BG" sz="2000" b="1" noProof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  <p:sp>
        <p:nvSpPr>
          <p:cNvPr id="808966" name="Rectangle 6"/>
          <p:cNvSpPr>
            <a:spLocks noChangeArrowheads="1"/>
          </p:cNvSpPr>
          <p:nvPr/>
        </p:nvSpPr>
        <p:spPr bwMode="auto">
          <a:xfrm rot="10800000" flipV="1">
            <a:off x="900113" y="4791620"/>
            <a:ext cx="7416800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ServletConfig.getInitParameter</a:t>
            </a:r>
            <a:r>
              <a:rPr kumimoji="1" lang="en-US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()</a:t>
            </a:r>
            <a:endParaRPr kumimoji="1" lang="en-US" sz="2000" b="1" noProof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  <p:sp>
        <p:nvSpPr>
          <p:cNvPr id="808967" name="Rectangle 7"/>
          <p:cNvSpPr>
            <a:spLocks noChangeArrowheads="1"/>
          </p:cNvSpPr>
          <p:nvPr/>
        </p:nvSpPr>
        <p:spPr bwMode="auto">
          <a:xfrm rot="10800000" flipV="1">
            <a:off x="900113" y="6015755"/>
            <a:ext cx="741680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HttpServletRequest.getHeader(</a:t>
            </a:r>
            <a:r>
              <a:rPr kumimoji="1" lang="en-US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String</a:t>
            </a: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)</a:t>
            </a:r>
            <a:endParaRPr kumimoji="1" lang="bg-BG" sz="2000" b="1" noProof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42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Servlets API (2)</a:t>
            </a:r>
            <a:endParaRPr lang="bg-BG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4098"/>
            <a:ext cx="8496300" cy="5329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r>
              <a:rPr lang="fr-FR" sz="2600" dirty="0" smtClean="0"/>
              <a:t>Spécifier dans le header de réponse le type</a:t>
            </a:r>
            <a:endParaRPr lang="en-US" sz="2600" dirty="0"/>
          </a:p>
          <a:p>
            <a:pPr lvl="1">
              <a:spcBef>
                <a:spcPct val="20000"/>
              </a:spcBef>
            </a:pPr>
            <a:endParaRPr lang="bg-BG" sz="2600" dirty="0"/>
          </a:p>
          <a:p>
            <a:pPr lvl="1">
              <a:spcBef>
                <a:spcPct val="20000"/>
              </a:spcBef>
            </a:pPr>
            <a:endParaRPr lang="en-US" sz="2600" dirty="0"/>
          </a:p>
          <a:p>
            <a:pPr lvl="1"/>
            <a:r>
              <a:rPr lang="fr-FR" sz="2600" dirty="0" smtClean="0"/>
              <a:t>Récupérer un </a:t>
            </a:r>
            <a:r>
              <a:rPr lang="fr-FR" sz="2600" dirty="0" err="1" smtClean="0"/>
              <a:t>Writer</a:t>
            </a:r>
            <a:r>
              <a:rPr lang="fr-FR" sz="2600" dirty="0" smtClean="0"/>
              <a:t> pour écrire la réponse</a:t>
            </a:r>
            <a:endParaRPr lang="en-US" sz="2600" dirty="0"/>
          </a:p>
          <a:p>
            <a:pPr lvl="1">
              <a:spcBef>
                <a:spcPct val="50000"/>
              </a:spcBef>
            </a:pPr>
            <a:endParaRPr lang="en-US" sz="2600" dirty="0"/>
          </a:p>
          <a:p>
            <a:pPr lvl="1">
              <a:spcBef>
                <a:spcPct val="50000"/>
              </a:spcBef>
            </a:pPr>
            <a:r>
              <a:rPr lang="fr-FR" sz="2600" dirty="0" smtClean="0"/>
              <a:t>…ou un flux binaire si la réponse est binaire</a:t>
            </a:r>
            <a:endParaRPr lang="en-US" sz="2600" dirty="0"/>
          </a:p>
          <a:p>
            <a:pPr lvl="1">
              <a:spcBef>
                <a:spcPct val="50000"/>
              </a:spcBef>
            </a:pPr>
            <a:endParaRPr lang="en-US" sz="2600" dirty="0"/>
          </a:p>
          <a:p>
            <a:pPr lvl="1">
              <a:spcBef>
                <a:spcPct val="50000"/>
              </a:spcBef>
            </a:pPr>
            <a:r>
              <a:rPr lang="fr-FR" sz="2600" dirty="0" smtClean="0"/>
              <a:t>Rediriger la requête vers un autre URL</a:t>
            </a:r>
            <a:r>
              <a:rPr lang="bg-BG" dirty="0"/>
              <a:t>	</a:t>
            </a:r>
          </a:p>
        </p:txBody>
      </p:sp>
      <p:sp>
        <p:nvSpPr>
          <p:cNvPr id="880644" name="Rectangle 4"/>
          <p:cNvSpPr>
            <a:spLocks noChangeArrowheads="1"/>
          </p:cNvSpPr>
          <p:nvPr/>
        </p:nvSpPr>
        <p:spPr bwMode="auto">
          <a:xfrm rot="10800000" flipV="1">
            <a:off x="827088" y="1628775"/>
            <a:ext cx="7651750" cy="8143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HttpServletResponse.setHeader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(&lt;name&gt;, &lt;value&gt;) /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HttpServletResponse.setContentType(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String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)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80645" name="Rectangle 5"/>
          <p:cNvSpPr>
            <a:spLocks noChangeArrowheads="1"/>
          </p:cNvSpPr>
          <p:nvPr/>
        </p:nvSpPr>
        <p:spPr bwMode="auto">
          <a:xfrm rot="10800000" flipV="1">
            <a:off x="827088" y="3213100"/>
            <a:ext cx="7653337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HttpServletResponse.getWriter()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80646" name="Rectangle 6"/>
          <p:cNvSpPr>
            <a:spLocks noChangeArrowheads="1"/>
          </p:cNvSpPr>
          <p:nvPr/>
        </p:nvSpPr>
        <p:spPr bwMode="auto">
          <a:xfrm rot="10800000" flipV="1">
            <a:off x="827088" y="4365625"/>
            <a:ext cx="765175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HttpServletResponse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.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getOutputStream()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80647" name="Rectangle 7"/>
          <p:cNvSpPr>
            <a:spLocks noChangeArrowheads="1"/>
          </p:cNvSpPr>
          <p:nvPr/>
        </p:nvSpPr>
        <p:spPr bwMode="auto">
          <a:xfrm rot="10800000" flipV="1">
            <a:off x="827088" y="5589588"/>
            <a:ext cx="7651750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HttpServletResponse.sendRedirect()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4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Cycle de vie </a:t>
            </a:r>
            <a:r>
              <a:rPr lang="en-US" dirty="0" err="1" smtClean="0"/>
              <a:t>d’une</a:t>
            </a:r>
            <a:r>
              <a:rPr lang="en-US" dirty="0" smtClean="0"/>
              <a:t> Servlet</a:t>
            </a:r>
            <a:endParaRPr lang="en-US" dirty="0"/>
          </a:p>
        </p:txBody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4894263"/>
            <a:ext cx="8785225" cy="1774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smtClean="0"/>
              <a:t>On </a:t>
            </a:r>
            <a:r>
              <a:rPr lang="en-US" sz="2600" dirty="0" err="1" smtClean="0"/>
              <a:t>implémente</a:t>
            </a:r>
            <a:r>
              <a:rPr lang="en-US" sz="2600" dirty="0" smtClean="0"/>
              <a:t> </a:t>
            </a:r>
            <a:r>
              <a:rPr lang="en-US" sz="2600" dirty="0" err="1" smtClean="0"/>
              <a:t>souvent</a:t>
            </a:r>
            <a:r>
              <a:rPr lang="en-US" sz="2600" dirty="0" smtClean="0"/>
              <a:t> 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dirty="0" err="1" smtClean="0"/>
              <a:t>init</a:t>
            </a:r>
            <a:r>
              <a:rPr lang="en-US" sz="2600" dirty="0" smtClean="0"/>
              <a:t> (</a:t>
            </a:r>
            <a:r>
              <a:rPr lang="en-US" sz="2600" dirty="0" err="1" smtClean="0"/>
              <a:t>invoquée</a:t>
            </a:r>
            <a:r>
              <a:rPr lang="en-US" sz="2600" dirty="0" smtClean="0"/>
              <a:t> </a:t>
            </a:r>
            <a:r>
              <a:rPr lang="en-US" sz="2600" dirty="0" err="1" smtClean="0"/>
              <a:t>lors</a:t>
            </a:r>
            <a:r>
              <a:rPr lang="en-US" sz="2600" dirty="0" smtClean="0"/>
              <a:t> de la première </a:t>
            </a:r>
            <a:r>
              <a:rPr lang="en-US" sz="2600" dirty="0" err="1" smtClean="0"/>
              <a:t>exécution</a:t>
            </a:r>
            <a:r>
              <a:rPr lang="en-US" sz="2600" dirty="0" smtClean="0"/>
              <a:t> de la servlet) pour </a:t>
            </a:r>
            <a:r>
              <a:rPr lang="en-US" sz="2600" dirty="0" err="1" smtClean="0"/>
              <a:t>récupérer</a:t>
            </a:r>
            <a:r>
              <a:rPr lang="en-US" sz="2600" dirty="0" smtClean="0"/>
              <a:t> des </a:t>
            </a:r>
            <a:r>
              <a:rPr lang="en-US" sz="2600" dirty="0" err="1" smtClean="0"/>
              <a:t>ressources</a:t>
            </a:r>
            <a:r>
              <a:rPr lang="en-US" sz="2600" dirty="0" smtClean="0"/>
              <a:t> </a:t>
            </a:r>
            <a:r>
              <a:rPr lang="en-US" sz="2600" dirty="0" err="1" smtClean="0"/>
              <a:t>ou</a:t>
            </a:r>
            <a:r>
              <a:rPr lang="en-US" sz="2600" dirty="0" smtClean="0"/>
              <a:t> </a:t>
            </a:r>
            <a:r>
              <a:rPr lang="en-US" sz="2600" dirty="0" err="1" smtClean="0"/>
              <a:t>paramètres</a:t>
            </a:r>
            <a:r>
              <a:rPr lang="en-US" sz="2600" dirty="0" smtClean="0"/>
              <a:t> </a:t>
            </a:r>
            <a:r>
              <a:rPr lang="en-US" sz="2600" dirty="0" err="1" smtClean="0"/>
              <a:t>d’initialisation</a:t>
            </a:r>
            <a:r>
              <a:rPr lang="en-US" sz="2600" dirty="0"/>
              <a:t>.</a:t>
            </a:r>
          </a:p>
        </p:txBody>
      </p:sp>
      <p:sp>
        <p:nvSpPr>
          <p:cNvPr id="780366" name="Rectangle 78"/>
          <p:cNvSpPr>
            <a:spLocks noChangeArrowheads="1"/>
          </p:cNvSpPr>
          <p:nvPr/>
        </p:nvSpPr>
        <p:spPr bwMode="auto">
          <a:xfrm>
            <a:off x="322263" y="1341438"/>
            <a:ext cx="3889375" cy="338296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en-US" sz="2600" b="1" dirty="0" smtClean="0">
                <a:solidFill>
                  <a:schemeClr val="bg2"/>
                </a:solidFill>
              </a:rPr>
              <a:t>Le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serveur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gère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ce</a:t>
            </a:r>
            <a:r>
              <a:rPr kumimoji="1" lang="en-US" sz="2600" b="1" dirty="0" smtClean="0">
                <a:solidFill>
                  <a:schemeClr val="bg2"/>
                </a:solidFill>
              </a:rPr>
              <a:t> cycle,</a:t>
            </a:r>
            <a:endParaRPr kumimoji="1" lang="en-US" sz="2600" b="1" dirty="0">
              <a:solidFill>
                <a:schemeClr val="bg2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en-US" sz="2600" b="1" dirty="0" smtClean="0">
                <a:solidFill>
                  <a:schemeClr val="bg2"/>
                </a:solidFill>
              </a:rPr>
              <a:t>Les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méthodes</a:t>
            </a:r>
            <a:r>
              <a:rPr kumimoji="1" lang="en-US" sz="2600" b="1" dirty="0" smtClean="0">
                <a:solidFill>
                  <a:schemeClr val="bg2"/>
                </a:solidFill>
              </a:rPr>
              <a:t> “callback” du cycle de vie ne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doivent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jamais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être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appelées</a:t>
            </a:r>
            <a:r>
              <a:rPr kumimoji="1" lang="en-US" sz="2600" b="1" dirty="0" smtClean="0">
                <a:solidFill>
                  <a:schemeClr val="bg2"/>
                </a:solidFill>
              </a:rPr>
              <a:t> par le code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qu’on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écrit</a:t>
            </a:r>
            <a:endParaRPr kumimoji="1" lang="en-US" sz="2600" b="1" dirty="0">
              <a:solidFill>
                <a:schemeClr val="bg2"/>
              </a:solidFill>
            </a:endParaRPr>
          </a:p>
        </p:txBody>
      </p:sp>
      <p:grpSp>
        <p:nvGrpSpPr>
          <p:cNvPr id="780438" name="Group 150"/>
          <p:cNvGrpSpPr>
            <a:grpSpLocks noChangeAspect="1"/>
          </p:cNvGrpSpPr>
          <p:nvPr/>
        </p:nvGrpSpPr>
        <p:grpSpPr bwMode="auto">
          <a:xfrm>
            <a:off x="3924300" y="1412875"/>
            <a:ext cx="4457700" cy="3200400"/>
            <a:chOff x="0" y="-900"/>
            <a:chExt cx="5580" cy="3855"/>
          </a:xfrm>
        </p:grpSpPr>
        <p:sp>
          <p:nvSpPr>
            <p:cNvPr id="780439" name="AutoShape 151"/>
            <p:cNvSpPr>
              <a:spLocks noChangeAspect="1" noChangeArrowheads="1"/>
            </p:cNvSpPr>
            <p:nvPr/>
          </p:nvSpPr>
          <p:spPr bwMode="auto">
            <a:xfrm>
              <a:off x="0" y="-900"/>
              <a:ext cx="5580" cy="3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0" name="Freeform 152"/>
            <p:cNvSpPr>
              <a:spLocks/>
            </p:cNvSpPr>
            <p:nvPr/>
          </p:nvSpPr>
          <p:spPr bwMode="auto">
            <a:xfrm>
              <a:off x="951" y="300"/>
              <a:ext cx="603" cy="300"/>
            </a:xfrm>
            <a:custGeom>
              <a:avLst/>
              <a:gdLst>
                <a:gd name="T0" fmla="*/ 1746 w 1807"/>
                <a:gd name="T1" fmla="*/ 21 h 900"/>
                <a:gd name="T2" fmla="*/ 1738 w 1807"/>
                <a:gd name="T3" fmla="*/ 83 h 900"/>
                <a:gd name="T4" fmla="*/ 1720 w 1807"/>
                <a:gd name="T5" fmla="*/ 143 h 900"/>
                <a:gd name="T6" fmla="*/ 1694 w 1807"/>
                <a:gd name="T7" fmla="*/ 203 h 900"/>
                <a:gd name="T8" fmla="*/ 1658 w 1807"/>
                <a:gd name="T9" fmla="*/ 261 h 900"/>
                <a:gd name="T10" fmla="*/ 1615 w 1807"/>
                <a:gd name="T11" fmla="*/ 318 h 900"/>
                <a:gd name="T12" fmla="*/ 1561 w 1807"/>
                <a:gd name="T13" fmla="*/ 374 h 900"/>
                <a:gd name="T14" fmla="*/ 1500 w 1807"/>
                <a:gd name="T15" fmla="*/ 427 h 900"/>
                <a:gd name="T16" fmla="*/ 1431 w 1807"/>
                <a:gd name="T17" fmla="*/ 478 h 900"/>
                <a:gd name="T18" fmla="*/ 1355 w 1807"/>
                <a:gd name="T19" fmla="*/ 527 h 900"/>
                <a:gd name="T20" fmla="*/ 1271 w 1807"/>
                <a:gd name="T21" fmla="*/ 573 h 900"/>
                <a:gd name="T22" fmla="*/ 1181 w 1807"/>
                <a:gd name="T23" fmla="*/ 616 h 900"/>
                <a:gd name="T24" fmla="*/ 1085 w 1807"/>
                <a:gd name="T25" fmla="*/ 656 h 900"/>
                <a:gd name="T26" fmla="*/ 983 w 1807"/>
                <a:gd name="T27" fmla="*/ 692 h 900"/>
                <a:gd name="T28" fmla="*/ 875 w 1807"/>
                <a:gd name="T29" fmla="*/ 725 h 900"/>
                <a:gd name="T30" fmla="*/ 763 w 1807"/>
                <a:gd name="T31" fmla="*/ 754 h 900"/>
                <a:gd name="T32" fmla="*/ 645 w 1807"/>
                <a:gd name="T33" fmla="*/ 779 h 900"/>
                <a:gd name="T34" fmla="*/ 523 w 1807"/>
                <a:gd name="T35" fmla="*/ 800 h 900"/>
                <a:gd name="T36" fmla="*/ 398 w 1807"/>
                <a:gd name="T37" fmla="*/ 817 h 900"/>
                <a:gd name="T38" fmla="*/ 268 w 1807"/>
                <a:gd name="T39" fmla="*/ 830 h 900"/>
                <a:gd name="T40" fmla="*/ 136 w 1807"/>
                <a:gd name="T41" fmla="*/ 837 h 900"/>
                <a:gd name="T42" fmla="*/ 0 w 1807"/>
                <a:gd name="T43" fmla="*/ 839 h 900"/>
                <a:gd name="T44" fmla="*/ 92 w 1807"/>
                <a:gd name="T45" fmla="*/ 898 h 900"/>
                <a:gd name="T46" fmla="*/ 228 w 1807"/>
                <a:gd name="T47" fmla="*/ 892 h 900"/>
                <a:gd name="T48" fmla="*/ 361 w 1807"/>
                <a:gd name="T49" fmla="*/ 881 h 900"/>
                <a:gd name="T50" fmla="*/ 490 w 1807"/>
                <a:gd name="T51" fmla="*/ 866 h 900"/>
                <a:gd name="T52" fmla="*/ 615 w 1807"/>
                <a:gd name="T53" fmla="*/ 846 h 900"/>
                <a:gd name="T54" fmla="*/ 737 w 1807"/>
                <a:gd name="T55" fmla="*/ 821 h 900"/>
                <a:gd name="T56" fmla="*/ 854 w 1807"/>
                <a:gd name="T57" fmla="*/ 793 h 900"/>
                <a:gd name="T58" fmla="*/ 966 w 1807"/>
                <a:gd name="T59" fmla="*/ 760 h 900"/>
                <a:gd name="T60" fmla="*/ 1073 w 1807"/>
                <a:gd name="T61" fmla="*/ 725 h 900"/>
                <a:gd name="T62" fmla="*/ 1173 w 1807"/>
                <a:gd name="T63" fmla="*/ 685 h 900"/>
                <a:gd name="T64" fmla="*/ 1268 w 1807"/>
                <a:gd name="T65" fmla="*/ 641 h 900"/>
                <a:gd name="T66" fmla="*/ 1357 w 1807"/>
                <a:gd name="T67" fmla="*/ 595 h 900"/>
                <a:gd name="T68" fmla="*/ 1439 w 1807"/>
                <a:gd name="T69" fmla="*/ 544 h 900"/>
                <a:gd name="T70" fmla="*/ 1514 w 1807"/>
                <a:gd name="T71" fmla="*/ 492 h 900"/>
                <a:gd name="T72" fmla="*/ 1581 w 1807"/>
                <a:gd name="T73" fmla="*/ 436 h 900"/>
                <a:gd name="T74" fmla="*/ 1641 w 1807"/>
                <a:gd name="T75" fmla="*/ 378 h 900"/>
                <a:gd name="T76" fmla="*/ 1692 w 1807"/>
                <a:gd name="T77" fmla="*/ 316 h 900"/>
                <a:gd name="T78" fmla="*/ 1735 w 1807"/>
                <a:gd name="T79" fmla="*/ 253 h 900"/>
                <a:gd name="T80" fmla="*/ 1768 w 1807"/>
                <a:gd name="T81" fmla="*/ 187 h 900"/>
                <a:gd name="T82" fmla="*/ 1791 w 1807"/>
                <a:gd name="T83" fmla="*/ 118 h 900"/>
                <a:gd name="T84" fmla="*/ 1804 w 1807"/>
                <a:gd name="T85" fmla="*/ 48 h 900"/>
                <a:gd name="T86" fmla="*/ 1807 w 1807"/>
                <a:gd name="T87" fmla="*/ 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07" h="900">
                  <a:moveTo>
                    <a:pt x="1746" y="0"/>
                  </a:moveTo>
                  <a:lnTo>
                    <a:pt x="1746" y="0"/>
                  </a:lnTo>
                  <a:lnTo>
                    <a:pt x="1746" y="21"/>
                  </a:lnTo>
                  <a:lnTo>
                    <a:pt x="1744" y="41"/>
                  </a:lnTo>
                  <a:lnTo>
                    <a:pt x="1742" y="62"/>
                  </a:lnTo>
                  <a:lnTo>
                    <a:pt x="1738" y="83"/>
                  </a:lnTo>
                  <a:lnTo>
                    <a:pt x="1734" y="103"/>
                  </a:lnTo>
                  <a:lnTo>
                    <a:pt x="1728" y="123"/>
                  </a:lnTo>
                  <a:lnTo>
                    <a:pt x="1720" y="143"/>
                  </a:lnTo>
                  <a:lnTo>
                    <a:pt x="1713" y="163"/>
                  </a:lnTo>
                  <a:lnTo>
                    <a:pt x="1703" y="183"/>
                  </a:lnTo>
                  <a:lnTo>
                    <a:pt x="1694" y="203"/>
                  </a:lnTo>
                  <a:lnTo>
                    <a:pt x="1684" y="223"/>
                  </a:lnTo>
                  <a:lnTo>
                    <a:pt x="1671" y="243"/>
                  </a:lnTo>
                  <a:lnTo>
                    <a:pt x="1658" y="261"/>
                  </a:lnTo>
                  <a:lnTo>
                    <a:pt x="1645" y="280"/>
                  </a:lnTo>
                  <a:lnTo>
                    <a:pt x="1630" y="299"/>
                  </a:lnTo>
                  <a:lnTo>
                    <a:pt x="1615" y="318"/>
                  </a:lnTo>
                  <a:lnTo>
                    <a:pt x="1598" y="337"/>
                  </a:lnTo>
                  <a:lnTo>
                    <a:pt x="1580" y="356"/>
                  </a:lnTo>
                  <a:lnTo>
                    <a:pt x="1561" y="374"/>
                  </a:lnTo>
                  <a:lnTo>
                    <a:pt x="1541" y="391"/>
                  </a:lnTo>
                  <a:lnTo>
                    <a:pt x="1521" y="409"/>
                  </a:lnTo>
                  <a:lnTo>
                    <a:pt x="1500" y="427"/>
                  </a:lnTo>
                  <a:lnTo>
                    <a:pt x="1479" y="444"/>
                  </a:lnTo>
                  <a:lnTo>
                    <a:pt x="1456" y="462"/>
                  </a:lnTo>
                  <a:lnTo>
                    <a:pt x="1431" y="478"/>
                  </a:lnTo>
                  <a:lnTo>
                    <a:pt x="1406" y="494"/>
                  </a:lnTo>
                  <a:lnTo>
                    <a:pt x="1381" y="511"/>
                  </a:lnTo>
                  <a:lnTo>
                    <a:pt x="1355" y="527"/>
                  </a:lnTo>
                  <a:lnTo>
                    <a:pt x="1328" y="542"/>
                  </a:lnTo>
                  <a:lnTo>
                    <a:pt x="1300" y="558"/>
                  </a:lnTo>
                  <a:lnTo>
                    <a:pt x="1271" y="573"/>
                  </a:lnTo>
                  <a:lnTo>
                    <a:pt x="1242" y="587"/>
                  </a:lnTo>
                  <a:lnTo>
                    <a:pt x="1213" y="602"/>
                  </a:lnTo>
                  <a:lnTo>
                    <a:pt x="1181" y="616"/>
                  </a:lnTo>
                  <a:lnTo>
                    <a:pt x="1150" y="629"/>
                  </a:lnTo>
                  <a:lnTo>
                    <a:pt x="1118" y="643"/>
                  </a:lnTo>
                  <a:lnTo>
                    <a:pt x="1085" y="656"/>
                  </a:lnTo>
                  <a:lnTo>
                    <a:pt x="1052" y="668"/>
                  </a:lnTo>
                  <a:lnTo>
                    <a:pt x="1018" y="681"/>
                  </a:lnTo>
                  <a:lnTo>
                    <a:pt x="983" y="692"/>
                  </a:lnTo>
                  <a:lnTo>
                    <a:pt x="948" y="704"/>
                  </a:lnTo>
                  <a:lnTo>
                    <a:pt x="911" y="714"/>
                  </a:lnTo>
                  <a:lnTo>
                    <a:pt x="875" y="725"/>
                  </a:lnTo>
                  <a:lnTo>
                    <a:pt x="838" y="735"/>
                  </a:lnTo>
                  <a:lnTo>
                    <a:pt x="801" y="745"/>
                  </a:lnTo>
                  <a:lnTo>
                    <a:pt x="763" y="754"/>
                  </a:lnTo>
                  <a:lnTo>
                    <a:pt x="724" y="764"/>
                  </a:lnTo>
                  <a:lnTo>
                    <a:pt x="684" y="772"/>
                  </a:lnTo>
                  <a:lnTo>
                    <a:pt x="645" y="779"/>
                  </a:lnTo>
                  <a:lnTo>
                    <a:pt x="605" y="787"/>
                  </a:lnTo>
                  <a:lnTo>
                    <a:pt x="564" y="794"/>
                  </a:lnTo>
                  <a:lnTo>
                    <a:pt x="523" y="800"/>
                  </a:lnTo>
                  <a:lnTo>
                    <a:pt x="481" y="806"/>
                  </a:lnTo>
                  <a:lnTo>
                    <a:pt x="440" y="812"/>
                  </a:lnTo>
                  <a:lnTo>
                    <a:pt x="398" y="817"/>
                  </a:lnTo>
                  <a:lnTo>
                    <a:pt x="355" y="822"/>
                  </a:lnTo>
                  <a:lnTo>
                    <a:pt x="312" y="825"/>
                  </a:lnTo>
                  <a:lnTo>
                    <a:pt x="268" y="830"/>
                  </a:lnTo>
                  <a:lnTo>
                    <a:pt x="224" y="833"/>
                  </a:lnTo>
                  <a:lnTo>
                    <a:pt x="180" y="835"/>
                  </a:lnTo>
                  <a:lnTo>
                    <a:pt x="136" y="837"/>
                  </a:lnTo>
                  <a:lnTo>
                    <a:pt x="91" y="838"/>
                  </a:lnTo>
                  <a:lnTo>
                    <a:pt x="46" y="839"/>
                  </a:lnTo>
                  <a:lnTo>
                    <a:pt x="0" y="839"/>
                  </a:lnTo>
                  <a:lnTo>
                    <a:pt x="0" y="900"/>
                  </a:lnTo>
                  <a:lnTo>
                    <a:pt x="46" y="899"/>
                  </a:lnTo>
                  <a:lnTo>
                    <a:pt x="92" y="898"/>
                  </a:lnTo>
                  <a:lnTo>
                    <a:pt x="138" y="897"/>
                  </a:lnTo>
                  <a:lnTo>
                    <a:pt x="183" y="895"/>
                  </a:lnTo>
                  <a:lnTo>
                    <a:pt x="228" y="892"/>
                  </a:lnTo>
                  <a:lnTo>
                    <a:pt x="272" y="889"/>
                  </a:lnTo>
                  <a:lnTo>
                    <a:pt x="317" y="885"/>
                  </a:lnTo>
                  <a:lnTo>
                    <a:pt x="361" y="881"/>
                  </a:lnTo>
                  <a:lnTo>
                    <a:pt x="404" y="877"/>
                  </a:lnTo>
                  <a:lnTo>
                    <a:pt x="447" y="871"/>
                  </a:lnTo>
                  <a:lnTo>
                    <a:pt x="490" y="866"/>
                  </a:lnTo>
                  <a:lnTo>
                    <a:pt x="533" y="860"/>
                  </a:lnTo>
                  <a:lnTo>
                    <a:pt x="574" y="853"/>
                  </a:lnTo>
                  <a:lnTo>
                    <a:pt x="615" y="846"/>
                  </a:lnTo>
                  <a:lnTo>
                    <a:pt x="656" y="838"/>
                  </a:lnTo>
                  <a:lnTo>
                    <a:pt x="697" y="831"/>
                  </a:lnTo>
                  <a:lnTo>
                    <a:pt x="737" y="821"/>
                  </a:lnTo>
                  <a:lnTo>
                    <a:pt x="776" y="813"/>
                  </a:lnTo>
                  <a:lnTo>
                    <a:pt x="815" y="803"/>
                  </a:lnTo>
                  <a:lnTo>
                    <a:pt x="854" y="793"/>
                  </a:lnTo>
                  <a:lnTo>
                    <a:pt x="892" y="782"/>
                  </a:lnTo>
                  <a:lnTo>
                    <a:pt x="929" y="772"/>
                  </a:lnTo>
                  <a:lnTo>
                    <a:pt x="966" y="760"/>
                  </a:lnTo>
                  <a:lnTo>
                    <a:pt x="1001" y="749"/>
                  </a:lnTo>
                  <a:lnTo>
                    <a:pt x="1037" y="737"/>
                  </a:lnTo>
                  <a:lnTo>
                    <a:pt x="1073" y="725"/>
                  </a:lnTo>
                  <a:lnTo>
                    <a:pt x="1106" y="711"/>
                  </a:lnTo>
                  <a:lnTo>
                    <a:pt x="1141" y="699"/>
                  </a:lnTo>
                  <a:lnTo>
                    <a:pt x="1173" y="685"/>
                  </a:lnTo>
                  <a:lnTo>
                    <a:pt x="1205" y="670"/>
                  </a:lnTo>
                  <a:lnTo>
                    <a:pt x="1238" y="656"/>
                  </a:lnTo>
                  <a:lnTo>
                    <a:pt x="1268" y="641"/>
                  </a:lnTo>
                  <a:lnTo>
                    <a:pt x="1299" y="626"/>
                  </a:lnTo>
                  <a:lnTo>
                    <a:pt x="1329" y="610"/>
                  </a:lnTo>
                  <a:lnTo>
                    <a:pt x="1357" y="595"/>
                  </a:lnTo>
                  <a:lnTo>
                    <a:pt x="1385" y="578"/>
                  </a:lnTo>
                  <a:lnTo>
                    <a:pt x="1413" y="561"/>
                  </a:lnTo>
                  <a:lnTo>
                    <a:pt x="1439" y="544"/>
                  </a:lnTo>
                  <a:lnTo>
                    <a:pt x="1465" y="528"/>
                  </a:lnTo>
                  <a:lnTo>
                    <a:pt x="1490" y="510"/>
                  </a:lnTo>
                  <a:lnTo>
                    <a:pt x="1514" y="492"/>
                  </a:lnTo>
                  <a:lnTo>
                    <a:pt x="1537" y="473"/>
                  </a:lnTo>
                  <a:lnTo>
                    <a:pt x="1560" y="455"/>
                  </a:lnTo>
                  <a:lnTo>
                    <a:pt x="1581" y="436"/>
                  </a:lnTo>
                  <a:lnTo>
                    <a:pt x="1602" y="417"/>
                  </a:lnTo>
                  <a:lnTo>
                    <a:pt x="1622" y="398"/>
                  </a:lnTo>
                  <a:lnTo>
                    <a:pt x="1641" y="378"/>
                  </a:lnTo>
                  <a:lnTo>
                    <a:pt x="1660" y="358"/>
                  </a:lnTo>
                  <a:lnTo>
                    <a:pt x="1676" y="337"/>
                  </a:lnTo>
                  <a:lnTo>
                    <a:pt x="1692" y="316"/>
                  </a:lnTo>
                  <a:lnTo>
                    <a:pt x="1708" y="296"/>
                  </a:lnTo>
                  <a:lnTo>
                    <a:pt x="1721" y="274"/>
                  </a:lnTo>
                  <a:lnTo>
                    <a:pt x="1735" y="253"/>
                  </a:lnTo>
                  <a:lnTo>
                    <a:pt x="1747" y="231"/>
                  </a:lnTo>
                  <a:lnTo>
                    <a:pt x="1758" y="209"/>
                  </a:lnTo>
                  <a:lnTo>
                    <a:pt x="1768" y="187"/>
                  </a:lnTo>
                  <a:lnTo>
                    <a:pt x="1777" y="164"/>
                  </a:lnTo>
                  <a:lnTo>
                    <a:pt x="1785" y="141"/>
                  </a:lnTo>
                  <a:lnTo>
                    <a:pt x="1791" y="118"/>
                  </a:lnTo>
                  <a:lnTo>
                    <a:pt x="1797" y="95"/>
                  </a:lnTo>
                  <a:lnTo>
                    <a:pt x="1801" y="72"/>
                  </a:lnTo>
                  <a:lnTo>
                    <a:pt x="1804" y="48"/>
                  </a:lnTo>
                  <a:lnTo>
                    <a:pt x="1806" y="25"/>
                  </a:lnTo>
                  <a:lnTo>
                    <a:pt x="1807" y="0"/>
                  </a:lnTo>
                  <a:lnTo>
                    <a:pt x="1807" y="0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1" name="Freeform 153"/>
            <p:cNvSpPr>
              <a:spLocks/>
            </p:cNvSpPr>
            <p:nvPr/>
          </p:nvSpPr>
          <p:spPr bwMode="auto">
            <a:xfrm>
              <a:off x="951" y="0"/>
              <a:ext cx="603" cy="300"/>
            </a:xfrm>
            <a:custGeom>
              <a:avLst/>
              <a:gdLst>
                <a:gd name="T0" fmla="*/ 46 w 1807"/>
                <a:gd name="T1" fmla="*/ 61 h 899"/>
                <a:gd name="T2" fmla="*/ 180 w 1807"/>
                <a:gd name="T3" fmla="*/ 64 h 899"/>
                <a:gd name="T4" fmla="*/ 312 w 1807"/>
                <a:gd name="T5" fmla="*/ 73 h 899"/>
                <a:gd name="T6" fmla="*/ 440 w 1807"/>
                <a:gd name="T7" fmla="*/ 87 h 899"/>
                <a:gd name="T8" fmla="*/ 564 w 1807"/>
                <a:gd name="T9" fmla="*/ 106 h 899"/>
                <a:gd name="T10" fmla="*/ 684 w 1807"/>
                <a:gd name="T11" fmla="*/ 128 h 899"/>
                <a:gd name="T12" fmla="*/ 801 w 1807"/>
                <a:gd name="T13" fmla="*/ 154 h 899"/>
                <a:gd name="T14" fmla="*/ 911 w 1807"/>
                <a:gd name="T15" fmla="*/ 184 h 899"/>
                <a:gd name="T16" fmla="*/ 1018 w 1807"/>
                <a:gd name="T17" fmla="*/ 219 h 899"/>
                <a:gd name="T18" fmla="*/ 1118 w 1807"/>
                <a:gd name="T19" fmla="*/ 257 h 899"/>
                <a:gd name="T20" fmla="*/ 1213 w 1807"/>
                <a:gd name="T21" fmla="*/ 298 h 899"/>
                <a:gd name="T22" fmla="*/ 1300 w 1807"/>
                <a:gd name="T23" fmla="*/ 342 h 899"/>
                <a:gd name="T24" fmla="*/ 1381 w 1807"/>
                <a:gd name="T25" fmla="*/ 389 h 899"/>
                <a:gd name="T26" fmla="*/ 1456 w 1807"/>
                <a:gd name="T27" fmla="*/ 438 h 899"/>
                <a:gd name="T28" fmla="*/ 1521 w 1807"/>
                <a:gd name="T29" fmla="*/ 490 h 899"/>
                <a:gd name="T30" fmla="*/ 1580 w 1807"/>
                <a:gd name="T31" fmla="*/ 544 h 899"/>
                <a:gd name="T32" fmla="*/ 1630 w 1807"/>
                <a:gd name="T33" fmla="*/ 600 h 899"/>
                <a:gd name="T34" fmla="*/ 1671 w 1807"/>
                <a:gd name="T35" fmla="*/ 657 h 899"/>
                <a:gd name="T36" fmla="*/ 1703 w 1807"/>
                <a:gd name="T37" fmla="*/ 716 h 899"/>
                <a:gd name="T38" fmla="*/ 1728 w 1807"/>
                <a:gd name="T39" fmla="*/ 776 h 899"/>
                <a:gd name="T40" fmla="*/ 1742 w 1807"/>
                <a:gd name="T41" fmla="*/ 838 h 899"/>
                <a:gd name="T42" fmla="*/ 1746 w 1807"/>
                <a:gd name="T43" fmla="*/ 899 h 899"/>
                <a:gd name="T44" fmla="*/ 1804 w 1807"/>
                <a:gd name="T45" fmla="*/ 851 h 899"/>
                <a:gd name="T46" fmla="*/ 1791 w 1807"/>
                <a:gd name="T47" fmla="*/ 781 h 899"/>
                <a:gd name="T48" fmla="*/ 1768 w 1807"/>
                <a:gd name="T49" fmla="*/ 713 h 899"/>
                <a:gd name="T50" fmla="*/ 1735 w 1807"/>
                <a:gd name="T51" fmla="*/ 647 h 899"/>
                <a:gd name="T52" fmla="*/ 1692 w 1807"/>
                <a:gd name="T53" fmla="*/ 583 h 899"/>
                <a:gd name="T54" fmla="*/ 1641 w 1807"/>
                <a:gd name="T55" fmla="*/ 522 h 899"/>
                <a:gd name="T56" fmla="*/ 1581 w 1807"/>
                <a:gd name="T57" fmla="*/ 463 h 899"/>
                <a:gd name="T58" fmla="*/ 1514 w 1807"/>
                <a:gd name="T59" fmla="*/ 408 h 899"/>
                <a:gd name="T60" fmla="*/ 1439 w 1807"/>
                <a:gd name="T61" fmla="*/ 354 h 899"/>
                <a:gd name="T62" fmla="*/ 1357 w 1807"/>
                <a:gd name="T63" fmla="*/ 305 h 899"/>
                <a:gd name="T64" fmla="*/ 1268 w 1807"/>
                <a:gd name="T65" fmla="*/ 258 h 899"/>
                <a:gd name="T66" fmla="*/ 1173 w 1807"/>
                <a:gd name="T67" fmla="*/ 215 h 899"/>
                <a:gd name="T68" fmla="*/ 1073 w 1807"/>
                <a:gd name="T69" fmla="*/ 175 h 899"/>
                <a:gd name="T70" fmla="*/ 966 w 1807"/>
                <a:gd name="T71" fmla="*/ 138 h 899"/>
                <a:gd name="T72" fmla="*/ 854 w 1807"/>
                <a:gd name="T73" fmla="*/ 106 h 899"/>
                <a:gd name="T74" fmla="*/ 737 w 1807"/>
                <a:gd name="T75" fmla="*/ 78 h 899"/>
                <a:gd name="T76" fmla="*/ 615 w 1807"/>
                <a:gd name="T77" fmla="*/ 53 h 899"/>
                <a:gd name="T78" fmla="*/ 490 w 1807"/>
                <a:gd name="T79" fmla="*/ 34 h 899"/>
                <a:gd name="T80" fmla="*/ 361 w 1807"/>
                <a:gd name="T81" fmla="*/ 18 h 899"/>
                <a:gd name="T82" fmla="*/ 228 w 1807"/>
                <a:gd name="T83" fmla="*/ 7 h 899"/>
                <a:gd name="T84" fmla="*/ 92 w 1807"/>
                <a:gd name="T85" fmla="*/ 1 h 899"/>
                <a:gd name="T86" fmla="*/ 0 w 1807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07" h="899">
                  <a:moveTo>
                    <a:pt x="0" y="60"/>
                  </a:moveTo>
                  <a:lnTo>
                    <a:pt x="0" y="60"/>
                  </a:lnTo>
                  <a:lnTo>
                    <a:pt x="46" y="61"/>
                  </a:lnTo>
                  <a:lnTo>
                    <a:pt x="91" y="61"/>
                  </a:lnTo>
                  <a:lnTo>
                    <a:pt x="136" y="63"/>
                  </a:lnTo>
                  <a:lnTo>
                    <a:pt x="180" y="64"/>
                  </a:lnTo>
                  <a:lnTo>
                    <a:pt x="224" y="67"/>
                  </a:lnTo>
                  <a:lnTo>
                    <a:pt x="268" y="70"/>
                  </a:lnTo>
                  <a:lnTo>
                    <a:pt x="312" y="73"/>
                  </a:lnTo>
                  <a:lnTo>
                    <a:pt x="355" y="78"/>
                  </a:lnTo>
                  <a:lnTo>
                    <a:pt x="398" y="82"/>
                  </a:lnTo>
                  <a:lnTo>
                    <a:pt x="440" y="87"/>
                  </a:lnTo>
                  <a:lnTo>
                    <a:pt x="481" y="92"/>
                  </a:lnTo>
                  <a:lnTo>
                    <a:pt x="523" y="99"/>
                  </a:lnTo>
                  <a:lnTo>
                    <a:pt x="564" y="106"/>
                  </a:lnTo>
                  <a:lnTo>
                    <a:pt x="605" y="112"/>
                  </a:lnTo>
                  <a:lnTo>
                    <a:pt x="645" y="119"/>
                  </a:lnTo>
                  <a:lnTo>
                    <a:pt x="684" y="128"/>
                  </a:lnTo>
                  <a:lnTo>
                    <a:pt x="724" y="136"/>
                  </a:lnTo>
                  <a:lnTo>
                    <a:pt x="763" y="145"/>
                  </a:lnTo>
                  <a:lnTo>
                    <a:pt x="801" y="154"/>
                  </a:lnTo>
                  <a:lnTo>
                    <a:pt x="838" y="165"/>
                  </a:lnTo>
                  <a:lnTo>
                    <a:pt x="875" y="174"/>
                  </a:lnTo>
                  <a:lnTo>
                    <a:pt x="911" y="184"/>
                  </a:lnTo>
                  <a:lnTo>
                    <a:pt x="948" y="196"/>
                  </a:lnTo>
                  <a:lnTo>
                    <a:pt x="983" y="208"/>
                  </a:lnTo>
                  <a:lnTo>
                    <a:pt x="1018" y="219"/>
                  </a:lnTo>
                  <a:lnTo>
                    <a:pt x="1052" y="232"/>
                  </a:lnTo>
                  <a:lnTo>
                    <a:pt x="1085" y="244"/>
                  </a:lnTo>
                  <a:lnTo>
                    <a:pt x="1118" y="257"/>
                  </a:lnTo>
                  <a:lnTo>
                    <a:pt x="1150" y="270"/>
                  </a:lnTo>
                  <a:lnTo>
                    <a:pt x="1181" y="284"/>
                  </a:lnTo>
                  <a:lnTo>
                    <a:pt x="1213" y="298"/>
                  </a:lnTo>
                  <a:lnTo>
                    <a:pt x="1242" y="312"/>
                  </a:lnTo>
                  <a:lnTo>
                    <a:pt x="1271" y="327"/>
                  </a:lnTo>
                  <a:lnTo>
                    <a:pt x="1300" y="342"/>
                  </a:lnTo>
                  <a:lnTo>
                    <a:pt x="1328" y="357"/>
                  </a:lnTo>
                  <a:lnTo>
                    <a:pt x="1355" y="372"/>
                  </a:lnTo>
                  <a:lnTo>
                    <a:pt x="1381" y="389"/>
                  </a:lnTo>
                  <a:lnTo>
                    <a:pt x="1406" y="405"/>
                  </a:lnTo>
                  <a:lnTo>
                    <a:pt x="1431" y="421"/>
                  </a:lnTo>
                  <a:lnTo>
                    <a:pt x="1456" y="438"/>
                  </a:lnTo>
                  <a:lnTo>
                    <a:pt x="1477" y="455"/>
                  </a:lnTo>
                  <a:lnTo>
                    <a:pt x="1500" y="473"/>
                  </a:lnTo>
                  <a:lnTo>
                    <a:pt x="1521" y="490"/>
                  </a:lnTo>
                  <a:lnTo>
                    <a:pt x="1541" y="507"/>
                  </a:lnTo>
                  <a:lnTo>
                    <a:pt x="1561" y="526"/>
                  </a:lnTo>
                  <a:lnTo>
                    <a:pt x="1580" y="544"/>
                  </a:lnTo>
                  <a:lnTo>
                    <a:pt x="1598" y="563"/>
                  </a:lnTo>
                  <a:lnTo>
                    <a:pt x="1615" y="581"/>
                  </a:lnTo>
                  <a:lnTo>
                    <a:pt x="1630" y="600"/>
                  </a:lnTo>
                  <a:lnTo>
                    <a:pt x="1645" y="618"/>
                  </a:lnTo>
                  <a:lnTo>
                    <a:pt x="1658" y="638"/>
                  </a:lnTo>
                  <a:lnTo>
                    <a:pt x="1671" y="657"/>
                  </a:lnTo>
                  <a:lnTo>
                    <a:pt x="1684" y="677"/>
                  </a:lnTo>
                  <a:lnTo>
                    <a:pt x="1694" y="696"/>
                  </a:lnTo>
                  <a:lnTo>
                    <a:pt x="1703" y="716"/>
                  </a:lnTo>
                  <a:lnTo>
                    <a:pt x="1713" y="736"/>
                  </a:lnTo>
                  <a:lnTo>
                    <a:pt x="1720" y="756"/>
                  </a:lnTo>
                  <a:lnTo>
                    <a:pt x="1728" y="776"/>
                  </a:lnTo>
                  <a:lnTo>
                    <a:pt x="1734" y="797"/>
                  </a:lnTo>
                  <a:lnTo>
                    <a:pt x="1738" y="817"/>
                  </a:lnTo>
                  <a:lnTo>
                    <a:pt x="1742" y="838"/>
                  </a:lnTo>
                  <a:lnTo>
                    <a:pt x="1744" y="857"/>
                  </a:lnTo>
                  <a:lnTo>
                    <a:pt x="1746" y="878"/>
                  </a:lnTo>
                  <a:lnTo>
                    <a:pt x="1746" y="899"/>
                  </a:lnTo>
                  <a:lnTo>
                    <a:pt x="1807" y="899"/>
                  </a:lnTo>
                  <a:lnTo>
                    <a:pt x="1806" y="875"/>
                  </a:lnTo>
                  <a:lnTo>
                    <a:pt x="1804" y="851"/>
                  </a:lnTo>
                  <a:lnTo>
                    <a:pt x="1801" y="828"/>
                  </a:lnTo>
                  <a:lnTo>
                    <a:pt x="1797" y="804"/>
                  </a:lnTo>
                  <a:lnTo>
                    <a:pt x="1791" y="781"/>
                  </a:lnTo>
                  <a:lnTo>
                    <a:pt x="1785" y="758"/>
                  </a:lnTo>
                  <a:lnTo>
                    <a:pt x="1777" y="736"/>
                  </a:lnTo>
                  <a:lnTo>
                    <a:pt x="1768" y="713"/>
                  </a:lnTo>
                  <a:lnTo>
                    <a:pt x="1758" y="691"/>
                  </a:lnTo>
                  <a:lnTo>
                    <a:pt x="1747" y="669"/>
                  </a:lnTo>
                  <a:lnTo>
                    <a:pt x="1735" y="647"/>
                  </a:lnTo>
                  <a:lnTo>
                    <a:pt x="1721" y="625"/>
                  </a:lnTo>
                  <a:lnTo>
                    <a:pt x="1708" y="604"/>
                  </a:lnTo>
                  <a:lnTo>
                    <a:pt x="1692" y="583"/>
                  </a:lnTo>
                  <a:lnTo>
                    <a:pt x="1676" y="562"/>
                  </a:lnTo>
                  <a:lnTo>
                    <a:pt x="1660" y="542"/>
                  </a:lnTo>
                  <a:lnTo>
                    <a:pt x="1641" y="522"/>
                  </a:lnTo>
                  <a:lnTo>
                    <a:pt x="1622" y="502"/>
                  </a:lnTo>
                  <a:lnTo>
                    <a:pt x="1602" y="482"/>
                  </a:lnTo>
                  <a:lnTo>
                    <a:pt x="1581" y="463"/>
                  </a:lnTo>
                  <a:lnTo>
                    <a:pt x="1560" y="444"/>
                  </a:lnTo>
                  <a:lnTo>
                    <a:pt x="1537" y="426"/>
                  </a:lnTo>
                  <a:lnTo>
                    <a:pt x="1514" y="408"/>
                  </a:lnTo>
                  <a:lnTo>
                    <a:pt x="1490" y="390"/>
                  </a:lnTo>
                  <a:lnTo>
                    <a:pt x="1465" y="372"/>
                  </a:lnTo>
                  <a:lnTo>
                    <a:pt x="1439" y="354"/>
                  </a:lnTo>
                  <a:lnTo>
                    <a:pt x="1413" y="338"/>
                  </a:lnTo>
                  <a:lnTo>
                    <a:pt x="1385" y="321"/>
                  </a:lnTo>
                  <a:lnTo>
                    <a:pt x="1357" y="305"/>
                  </a:lnTo>
                  <a:lnTo>
                    <a:pt x="1329" y="289"/>
                  </a:lnTo>
                  <a:lnTo>
                    <a:pt x="1299" y="274"/>
                  </a:lnTo>
                  <a:lnTo>
                    <a:pt x="1268" y="258"/>
                  </a:lnTo>
                  <a:lnTo>
                    <a:pt x="1238" y="243"/>
                  </a:lnTo>
                  <a:lnTo>
                    <a:pt x="1205" y="229"/>
                  </a:lnTo>
                  <a:lnTo>
                    <a:pt x="1173" y="215"/>
                  </a:lnTo>
                  <a:lnTo>
                    <a:pt x="1141" y="201"/>
                  </a:lnTo>
                  <a:lnTo>
                    <a:pt x="1106" y="188"/>
                  </a:lnTo>
                  <a:lnTo>
                    <a:pt x="1073" y="175"/>
                  </a:lnTo>
                  <a:lnTo>
                    <a:pt x="1037" y="162"/>
                  </a:lnTo>
                  <a:lnTo>
                    <a:pt x="1001" y="150"/>
                  </a:lnTo>
                  <a:lnTo>
                    <a:pt x="966" y="138"/>
                  </a:lnTo>
                  <a:lnTo>
                    <a:pt x="929" y="128"/>
                  </a:lnTo>
                  <a:lnTo>
                    <a:pt x="892" y="116"/>
                  </a:lnTo>
                  <a:lnTo>
                    <a:pt x="854" y="106"/>
                  </a:lnTo>
                  <a:lnTo>
                    <a:pt x="815" y="96"/>
                  </a:lnTo>
                  <a:lnTo>
                    <a:pt x="776" y="87"/>
                  </a:lnTo>
                  <a:lnTo>
                    <a:pt x="737" y="78"/>
                  </a:lnTo>
                  <a:lnTo>
                    <a:pt x="697" y="69"/>
                  </a:lnTo>
                  <a:lnTo>
                    <a:pt x="656" y="61"/>
                  </a:lnTo>
                  <a:lnTo>
                    <a:pt x="615" y="53"/>
                  </a:lnTo>
                  <a:lnTo>
                    <a:pt x="574" y="46"/>
                  </a:lnTo>
                  <a:lnTo>
                    <a:pt x="533" y="40"/>
                  </a:lnTo>
                  <a:lnTo>
                    <a:pt x="490" y="34"/>
                  </a:lnTo>
                  <a:lnTo>
                    <a:pt x="447" y="27"/>
                  </a:lnTo>
                  <a:lnTo>
                    <a:pt x="404" y="23"/>
                  </a:lnTo>
                  <a:lnTo>
                    <a:pt x="361" y="18"/>
                  </a:lnTo>
                  <a:lnTo>
                    <a:pt x="317" y="14"/>
                  </a:lnTo>
                  <a:lnTo>
                    <a:pt x="272" y="10"/>
                  </a:lnTo>
                  <a:lnTo>
                    <a:pt x="228" y="7"/>
                  </a:lnTo>
                  <a:lnTo>
                    <a:pt x="183" y="4"/>
                  </a:lnTo>
                  <a:lnTo>
                    <a:pt x="138" y="3"/>
                  </a:lnTo>
                  <a:lnTo>
                    <a:pt x="92" y="1"/>
                  </a:lnTo>
                  <a:lnTo>
                    <a:pt x="4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2" name="Freeform 154"/>
            <p:cNvSpPr>
              <a:spLocks/>
            </p:cNvSpPr>
            <p:nvPr/>
          </p:nvSpPr>
          <p:spPr bwMode="auto">
            <a:xfrm>
              <a:off x="349" y="0"/>
              <a:ext cx="602" cy="300"/>
            </a:xfrm>
            <a:custGeom>
              <a:avLst/>
              <a:gdLst>
                <a:gd name="T0" fmla="*/ 61 w 1806"/>
                <a:gd name="T1" fmla="*/ 878 h 899"/>
                <a:gd name="T2" fmla="*/ 69 w 1806"/>
                <a:gd name="T3" fmla="*/ 817 h 899"/>
                <a:gd name="T4" fmla="*/ 86 w 1806"/>
                <a:gd name="T5" fmla="*/ 756 h 899"/>
                <a:gd name="T6" fmla="*/ 113 w 1806"/>
                <a:gd name="T7" fmla="*/ 696 h 899"/>
                <a:gd name="T8" fmla="*/ 149 w 1806"/>
                <a:gd name="T9" fmla="*/ 638 h 899"/>
                <a:gd name="T10" fmla="*/ 193 w 1806"/>
                <a:gd name="T11" fmla="*/ 581 h 899"/>
                <a:gd name="T12" fmla="*/ 246 w 1806"/>
                <a:gd name="T13" fmla="*/ 526 h 899"/>
                <a:gd name="T14" fmla="*/ 307 w 1806"/>
                <a:gd name="T15" fmla="*/ 473 h 899"/>
                <a:gd name="T16" fmla="*/ 376 w 1806"/>
                <a:gd name="T17" fmla="*/ 421 h 899"/>
                <a:gd name="T18" fmla="*/ 452 w 1806"/>
                <a:gd name="T19" fmla="*/ 372 h 899"/>
                <a:gd name="T20" fmla="*/ 536 w 1806"/>
                <a:gd name="T21" fmla="*/ 327 h 899"/>
                <a:gd name="T22" fmla="*/ 626 w 1806"/>
                <a:gd name="T23" fmla="*/ 284 h 899"/>
                <a:gd name="T24" fmla="*/ 722 w 1806"/>
                <a:gd name="T25" fmla="*/ 243 h 899"/>
                <a:gd name="T26" fmla="*/ 824 w 1806"/>
                <a:gd name="T27" fmla="*/ 208 h 899"/>
                <a:gd name="T28" fmla="*/ 932 w 1806"/>
                <a:gd name="T29" fmla="*/ 174 h 899"/>
                <a:gd name="T30" fmla="*/ 1045 w 1806"/>
                <a:gd name="T31" fmla="*/ 145 h 899"/>
                <a:gd name="T32" fmla="*/ 1162 w 1806"/>
                <a:gd name="T33" fmla="*/ 119 h 899"/>
                <a:gd name="T34" fmla="*/ 1284 w 1806"/>
                <a:gd name="T35" fmla="*/ 99 h 899"/>
                <a:gd name="T36" fmla="*/ 1410 w 1806"/>
                <a:gd name="T37" fmla="*/ 82 h 899"/>
                <a:gd name="T38" fmla="*/ 1539 w 1806"/>
                <a:gd name="T39" fmla="*/ 70 h 899"/>
                <a:gd name="T40" fmla="*/ 1671 w 1806"/>
                <a:gd name="T41" fmla="*/ 63 h 899"/>
                <a:gd name="T42" fmla="*/ 1806 w 1806"/>
                <a:gd name="T43" fmla="*/ 60 h 899"/>
                <a:gd name="T44" fmla="*/ 1715 w 1806"/>
                <a:gd name="T45" fmla="*/ 1 h 899"/>
                <a:gd name="T46" fmla="*/ 1579 w 1806"/>
                <a:gd name="T47" fmla="*/ 7 h 899"/>
                <a:gd name="T48" fmla="*/ 1446 w 1806"/>
                <a:gd name="T49" fmla="*/ 18 h 899"/>
                <a:gd name="T50" fmla="*/ 1318 w 1806"/>
                <a:gd name="T51" fmla="*/ 34 h 899"/>
                <a:gd name="T52" fmla="*/ 1192 w 1806"/>
                <a:gd name="T53" fmla="*/ 53 h 899"/>
                <a:gd name="T54" fmla="*/ 1071 w 1806"/>
                <a:gd name="T55" fmla="*/ 78 h 899"/>
                <a:gd name="T56" fmla="*/ 953 w 1806"/>
                <a:gd name="T57" fmla="*/ 106 h 899"/>
                <a:gd name="T58" fmla="*/ 842 w 1806"/>
                <a:gd name="T59" fmla="*/ 138 h 899"/>
                <a:gd name="T60" fmla="*/ 735 w 1806"/>
                <a:gd name="T61" fmla="*/ 175 h 899"/>
                <a:gd name="T62" fmla="*/ 634 w 1806"/>
                <a:gd name="T63" fmla="*/ 215 h 899"/>
                <a:gd name="T64" fmla="*/ 539 w 1806"/>
                <a:gd name="T65" fmla="*/ 258 h 899"/>
                <a:gd name="T66" fmla="*/ 450 w 1806"/>
                <a:gd name="T67" fmla="*/ 305 h 899"/>
                <a:gd name="T68" fmla="*/ 368 w 1806"/>
                <a:gd name="T69" fmla="*/ 354 h 899"/>
                <a:gd name="T70" fmla="*/ 293 w 1806"/>
                <a:gd name="T71" fmla="*/ 408 h 899"/>
                <a:gd name="T72" fmla="*/ 225 w 1806"/>
                <a:gd name="T73" fmla="*/ 463 h 899"/>
                <a:gd name="T74" fmla="*/ 166 w 1806"/>
                <a:gd name="T75" fmla="*/ 522 h 899"/>
                <a:gd name="T76" fmla="*/ 114 w 1806"/>
                <a:gd name="T77" fmla="*/ 583 h 899"/>
                <a:gd name="T78" fmla="*/ 73 w 1806"/>
                <a:gd name="T79" fmla="*/ 647 h 899"/>
                <a:gd name="T80" fmla="*/ 39 w 1806"/>
                <a:gd name="T81" fmla="*/ 713 h 899"/>
                <a:gd name="T82" fmla="*/ 16 w 1806"/>
                <a:gd name="T83" fmla="*/ 781 h 899"/>
                <a:gd name="T84" fmla="*/ 3 w 1806"/>
                <a:gd name="T85" fmla="*/ 851 h 899"/>
                <a:gd name="T86" fmla="*/ 0 w 1806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06" h="899">
                  <a:moveTo>
                    <a:pt x="61" y="899"/>
                  </a:moveTo>
                  <a:lnTo>
                    <a:pt x="61" y="899"/>
                  </a:lnTo>
                  <a:lnTo>
                    <a:pt x="61" y="878"/>
                  </a:lnTo>
                  <a:lnTo>
                    <a:pt x="63" y="857"/>
                  </a:lnTo>
                  <a:lnTo>
                    <a:pt x="65" y="838"/>
                  </a:lnTo>
                  <a:lnTo>
                    <a:pt x="69" y="817"/>
                  </a:lnTo>
                  <a:lnTo>
                    <a:pt x="74" y="797"/>
                  </a:lnTo>
                  <a:lnTo>
                    <a:pt x="80" y="776"/>
                  </a:lnTo>
                  <a:lnTo>
                    <a:pt x="86" y="756"/>
                  </a:lnTo>
                  <a:lnTo>
                    <a:pt x="95" y="736"/>
                  </a:lnTo>
                  <a:lnTo>
                    <a:pt x="103" y="716"/>
                  </a:lnTo>
                  <a:lnTo>
                    <a:pt x="113" y="696"/>
                  </a:lnTo>
                  <a:lnTo>
                    <a:pt x="124" y="677"/>
                  </a:lnTo>
                  <a:lnTo>
                    <a:pt x="136" y="657"/>
                  </a:lnTo>
                  <a:lnTo>
                    <a:pt x="149" y="638"/>
                  </a:lnTo>
                  <a:lnTo>
                    <a:pt x="163" y="618"/>
                  </a:lnTo>
                  <a:lnTo>
                    <a:pt x="177" y="600"/>
                  </a:lnTo>
                  <a:lnTo>
                    <a:pt x="193" y="581"/>
                  </a:lnTo>
                  <a:lnTo>
                    <a:pt x="210" y="563"/>
                  </a:lnTo>
                  <a:lnTo>
                    <a:pt x="227" y="544"/>
                  </a:lnTo>
                  <a:lnTo>
                    <a:pt x="246" y="526"/>
                  </a:lnTo>
                  <a:lnTo>
                    <a:pt x="265" y="507"/>
                  </a:lnTo>
                  <a:lnTo>
                    <a:pt x="286" y="490"/>
                  </a:lnTo>
                  <a:lnTo>
                    <a:pt x="307" y="473"/>
                  </a:lnTo>
                  <a:lnTo>
                    <a:pt x="329" y="455"/>
                  </a:lnTo>
                  <a:lnTo>
                    <a:pt x="352" y="438"/>
                  </a:lnTo>
                  <a:lnTo>
                    <a:pt x="376" y="421"/>
                  </a:lnTo>
                  <a:lnTo>
                    <a:pt x="400" y="405"/>
                  </a:lnTo>
                  <a:lnTo>
                    <a:pt x="426" y="389"/>
                  </a:lnTo>
                  <a:lnTo>
                    <a:pt x="452" y="372"/>
                  </a:lnTo>
                  <a:lnTo>
                    <a:pt x="480" y="357"/>
                  </a:lnTo>
                  <a:lnTo>
                    <a:pt x="507" y="342"/>
                  </a:lnTo>
                  <a:lnTo>
                    <a:pt x="536" y="327"/>
                  </a:lnTo>
                  <a:lnTo>
                    <a:pt x="565" y="312"/>
                  </a:lnTo>
                  <a:lnTo>
                    <a:pt x="595" y="298"/>
                  </a:lnTo>
                  <a:lnTo>
                    <a:pt x="626" y="284"/>
                  </a:lnTo>
                  <a:lnTo>
                    <a:pt x="657" y="270"/>
                  </a:lnTo>
                  <a:lnTo>
                    <a:pt x="689" y="257"/>
                  </a:lnTo>
                  <a:lnTo>
                    <a:pt x="722" y="243"/>
                  </a:lnTo>
                  <a:lnTo>
                    <a:pt x="756" y="232"/>
                  </a:lnTo>
                  <a:lnTo>
                    <a:pt x="789" y="219"/>
                  </a:lnTo>
                  <a:lnTo>
                    <a:pt x="824" y="208"/>
                  </a:lnTo>
                  <a:lnTo>
                    <a:pt x="859" y="196"/>
                  </a:lnTo>
                  <a:lnTo>
                    <a:pt x="895" y="184"/>
                  </a:lnTo>
                  <a:lnTo>
                    <a:pt x="932" y="174"/>
                  </a:lnTo>
                  <a:lnTo>
                    <a:pt x="969" y="165"/>
                  </a:lnTo>
                  <a:lnTo>
                    <a:pt x="1007" y="154"/>
                  </a:lnTo>
                  <a:lnTo>
                    <a:pt x="1045" y="145"/>
                  </a:lnTo>
                  <a:lnTo>
                    <a:pt x="1083" y="136"/>
                  </a:lnTo>
                  <a:lnTo>
                    <a:pt x="1122" y="128"/>
                  </a:lnTo>
                  <a:lnTo>
                    <a:pt x="1162" y="119"/>
                  </a:lnTo>
                  <a:lnTo>
                    <a:pt x="1202" y="112"/>
                  </a:lnTo>
                  <a:lnTo>
                    <a:pt x="1243" y="106"/>
                  </a:lnTo>
                  <a:lnTo>
                    <a:pt x="1284" y="99"/>
                  </a:lnTo>
                  <a:lnTo>
                    <a:pt x="1326" y="92"/>
                  </a:lnTo>
                  <a:lnTo>
                    <a:pt x="1368" y="87"/>
                  </a:lnTo>
                  <a:lnTo>
                    <a:pt x="1410" y="82"/>
                  </a:lnTo>
                  <a:lnTo>
                    <a:pt x="1453" y="78"/>
                  </a:lnTo>
                  <a:lnTo>
                    <a:pt x="1495" y="73"/>
                  </a:lnTo>
                  <a:lnTo>
                    <a:pt x="1539" y="70"/>
                  </a:lnTo>
                  <a:lnTo>
                    <a:pt x="1582" y="67"/>
                  </a:lnTo>
                  <a:lnTo>
                    <a:pt x="1627" y="64"/>
                  </a:lnTo>
                  <a:lnTo>
                    <a:pt x="1671" y="63"/>
                  </a:lnTo>
                  <a:lnTo>
                    <a:pt x="1716" y="61"/>
                  </a:lnTo>
                  <a:lnTo>
                    <a:pt x="1761" y="61"/>
                  </a:lnTo>
                  <a:lnTo>
                    <a:pt x="1806" y="60"/>
                  </a:lnTo>
                  <a:lnTo>
                    <a:pt x="1806" y="0"/>
                  </a:lnTo>
                  <a:lnTo>
                    <a:pt x="1760" y="0"/>
                  </a:lnTo>
                  <a:lnTo>
                    <a:pt x="1715" y="1"/>
                  </a:lnTo>
                  <a:lnTo>
                    <a:pt x="1669" y="3"/>
                  </a:lnTo>
                  <a:lnTo>
                    <a:pt x="1624" y="4"/>
                  </a:lnTo>
                  <a:lnTo>
                    <a:pt x="1579" y="7"/>
                  </a:lnTo>
                  <a:lnTo>
                    <a:pt x="1534" y="10"/>
                  </a:lnTo>
                  <a:lnTo>
                    <a:pt x="1490" y="14"/>
                  </a:lnTo>
                  <a:lnTo>
                    <a:pt x="1446" y="18"/>
                  </a:lnTo>
                  <a:lnTo>
                    <a:pt x="1403" y="23"/>
                  </a:lnTo>
                  <a:lnTo>
                    <a:pt x="1359" y="27"/>
                  </a:lnTo>
                  <a:lnTo>
                    <a:pt x="1318" y="34"/>
                  </a:lnTo>
                  <a:lnTo>
                    <a:pt x="1275" y="40"/>
                  </a:lnTo>
                  <a:lnTo>
                    <a:pt x="1233" y="46"/>
                  </a:lnTo>
                  <a:lnTo>
                    <a:pt x="1192" y="53"/>
                  </a:lnTo>
                  <a:lnTo>
                    <a:pt x="1151" y="61"/>
                  </a:lnTo>
                  <a:lnTo>
                    <a:pt x="1110" y="69"/>
                  </a:lnTo>
                  <a:lnTo>
                    <a:pt x="1071" y="78"/>
                  </a:lnTo>
                  <a:lnTo>
                    <a:pt x="1031" y="87"/>
                  </a:lnTo>
                  <a:lnTo>
                    <a:pt x="992" y="96"/>
                  </a:lnTo>
                  <a:lnTo>
                    <a:pt x="953" y="106"/>
                  </a:lnTo>
                  <a:lnTo>
                    <a:pt x="916" y="116"/>
                  </a:lnTo>
                  <a:lnTo>
                    <a:pt x="878" y="128"/>
                  </a:lnTo>
                  <a:lnTo>
                    <a:pt x="842" y="138"/>
                  </a:lnTo>
                  <a:lnTo>
                    <a:pt x="806" y="150"/>
                  </a:lnTo>
                  <a:lnTo>
                    <a:pt x="769" y="162"/>
                  </a:lnTo>
                  <a:lnTo>
                    <a:pt x="735" y="175"/>
                  </a:lnTo>
                  <a:lnTo>
                    <a:pt x="700" y="188"/>
                  </a:lnTo>
                  <a:lnTo>
                    <a:pt x="667" y="201"/>
                  </a:lnTo>
                  <a:lnTo>
                    <a:pt x="634" y="215"/>
                  </a:lnTo>
                  <a:lnTo>
                    <a:pt x="602" y="229"/>
                  </a:lnTo>
                  <a:lnTo>
                    <a:pt x="570" y="243"/>
                  </a:lnTo>
                  <a:lnTo>
                    <a:pt x="539" y="258"/>
                  </a:lnTo>
                  <a:lnTo>
                    <a:pt x="509" y="274"/>
                  </a:lnTo>
                  <a:lnTo>
                    <a:pt x="478" y="289"/>
                  </a:lnTo>
                  <a:lnTo>
                    <a:pt x="450" y="305"/>
                  </a:lnTo>
                  <a:lnTo>
                    <a:pt x="422" y="321"/>
                  </a:lnTo>
                  <a:lnTo>
                    <a:pt x="395" y="338"/>
                  </a:lnTo>
                  <a:lnTo>
                    <a:pt x="368" y="354"/>
                  </a:lnTo>
                  <a:lnTo>
                    <a:pt x="342" y="372"/>
                  </a:lnTo>
                  <a:lnTo>
                    <a:pt x="317" y="390"/>
                  </a:lnTo>
                  <a:lnTo>
                    <a:pt x="293" y="408"/>
                  </a:lnTo>
                  <a:lnTo>
                    <a:pt x="269" y="426"/>
                  </a:lnTo>
                  <a:lnTo>
                    <a:pt x="247" y="444"/>
                  </a:lnTo>
                  <a:lnTo>
                    <a:pt x="225" y="463"/>
                  </a:lnTo>
                  <a:lnTo>
                    <a:pt x="204" y="482"/>
                  </a:lnTo>
                  <a:lnTo>
                    <a:pt x="184" y="502"/>
                  </a:lnTo>
                  <a:lnTo>
                    <a:pt x="166" y="522"/>
                  </a:lnTo>
                  <a:lnTo>
                    <a:pt x="148" y="542"/>
                  </a:lnTo>
                  <a:lnTo>
                    <a:pt x="131" y="562"/>
                  </a:lnTo>
                  <a:lnTo>
                    <a:pt x="114" y="583"/>
                  </a:lnTo>
                  <a:lnTo>
                    <a:pt x="100" y="604"/>
                  </a:lnTo>
                  <a:lnTo>
                    <a:pt x="85" y="625"/>
                  </a:lnTo>
                  <a:lnTo>
                    <a:pt x="73" y="647"/>
                  </a:lnTo>
                  <a:lnTo>
                    <a:pt x="60" y="669"/>
                  </a:lnTo>
                  <a:lnTo>
                    <a:pt x="50" y="691"/>
                  </a:lnTo>
                  <a:lnTo>
                    <a:pt x="39" y="713"/>
                  </a:lnTo>
                  <a:lnTo>
                    <a:pt x="31" y="736"/>
                  </a:lnTo>
                  <a:lnTo>
                    <a:pt x="22" y="758"/>
                  </a:lnTo>
                  <a:lnTo>
                    <a:pt x="16" y="781"/>
                  </a:lnTo>
                  <a:lnTo>
                    <a:pt x="11" y="804"/>
                  </a:lnTo>
                  <a:lnTo>
                    <a:pt x="7" y="828"/>
                  </a:lnTo>
                  <a:lnTo>
                    <a:pt x="3" y="851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1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3" name="Freeform 155"/>
            <p:cNvSpPr>
              <a:spLocks/>
            </p:cNvSpPr>
            <p:nvPr/>
          </p:nvSpPr>
          <p:spPr bwMode="auto">
            <a:xfrm>
              <a:off x="349" y="300"/>
              <a:ext cx="602" cy="300"/>
            </a:xfrm>
            <a:custGeom>
              <a:avLst/>
              <a:gdLst>
                <a:gd name="T0" fmla="*/ 1761 w 1806"/>
                <a:gd name="T1" fmla="*/ 839 h 900"/>
                <a:gd name="T2" fmla="*/ 1627 w 1806"/>
                <a:gd name="T3" fmla="*/ 835 h 900"/>
                <a:gd name="T4" fmla="*/ 1495 w 1806"/>
                <a:gd name="T5" fmla="*/ 825 h 900"/>
                <a:gd name="T6" fmla="*/ 1368 w 1806"/>
                <a:gd name="T7" fmla="*/ 812 h 900"/>
                <a:gd name="T8" fmla="*/ 1243 w 1806"/>
                <a:gd name="T9" fmla="*/ 794 h 900"/>
                <a:gd name="T10" fmla="*/ 1122 w 1806"/>
                <a:gd name="T11" fmla="*/ 772 h 900"/>
                <a:gd name="T12" fmla="*/ 1007 w 1806"/>
                <a:gd name="T13" fmla="*/ 745 h 900"/>
                <a:gd name="T14" fmla="*/ 896 w 1806"/>
                <a:gd name="T15" fmla="*/ 714 h 900"/>
                <a:gd name="T16" fmla="*/ 789 w 1806"/>
                <a:gd name="T17" fmla="*/ 681 h 900"/>
                <a:gd name="T18" fmla="*/ 689 w 1806"/>
                <a:gd name="T19" fmla="*/ 643 h 900"/>
                <a:gd name="T20" fmla="*/ 595 w 1806"/>
                <a:gd name="T21" fmla="*/ 602 h 900"/>
                <a:gd name="T22" fmla="*/ 507 w 1806"/>
                <a:gd name="T23" fmla="*/ 558 h 900"/>
                <a:gd name="T24" fmla="*/ 426 w 1806"/>
                <a:gd name="T25" fmla="*/ 511 h 900"/>
                <a:gd name="T26" fmla="*/ 352 w 1806"/>
                <a:gd name="T27" fmla="*/ 462 h 900"/>
                <a:gd name="T28" fmla="*/ 286 w 1806"/>
                <a:gd name="T29" fmla="*/ 409 h 900"/>
                <a:gd name="T30" fmla="*/ 227 w 1806"/>
                <a:gd name="T31" fmla="*/ 356 h 900"/>
                <a:gd name="T32" fmla="*/ 177 w 1806"/>
                <a:gd name="T33" fmla="*/ 299 h 900"/>
                <a:gd name="T34" fmla="*/ 136 w 1806"/>
                <a:gd name="T35" fmla="*/ 243 h 900"/>
                <a:gd name="T36" fmla="*/ 103 w 1806"/>
                <a:gd name="T37" fmla="*/ 183 h 900"/>
                <a:gd name="T38" fmla="*/ 80 w 1806"/>
                <a:gd name="T39" fmla="*/ 123 h 900"/>
                <a:gd name="T40" fmla="*/ 65 w 1806"/>
                <a:gd name="T41" fmla="*/ 62 h 900"/>
                <a:gd name="T42" fmla="*/ 61 w 1806"/>
                <a:gd name="T43" fmla="*/ 0 h 900"/>
                <a:gd name="T44" fmla="*/ 3 w 1806"/>
                <a:gd name="T45" fmla="*/ 48 h 900"/>
                <a:gd name="T46" fmla="*/ 16 w 1806"/>
                <a:gd name="T47" fmla="*/ 118 h 900"/>
                <a:gd name="T48" fmla="*/ 39 w 1806"/>
                <a:gd name="T49" fmla="*/ 187 h 900"/>
                <a:gd name="T50" fmla="*/ 73 w 1806"/>
                <a:gd name="T51" fmla="*/ 253 h 900"/>
                <a:gd name="T52" fmla="*/ 114 w 1806"/>
                <a:gd name="T53" fmla="*/ 316 h 900"/>
                <a:gd name="T54" fmla="*/ 166 w 1806"/>
                <a:gd name="T55" fmla="*/ 378 h 900"/>
                <a:gd name="T56" fmla="*/ 225 w 1806"/>
                <a:gd name="T57" fmla="*/ 436 h 900"/>
                <a:gd name="T58" fmla="*/ 293 w 1806"/>
                <a:gd name="T59" fmla="*/ 492 h 900"/>
                <a:gd name="T60" fmla="*/ 368 w 1806"/>
                <a:gd name="T61" fmla="*/ 544 h 900"/>
                <a:gd name="T62" fmla="*/ 450 w 1806"/>
                <a:gd name="T63" fmla="*/ 595 h 900"/>
                <a:gd name="T64" fmla="*/ 539 w 1806"/>
                <a:gd name="T65" fmla="*/ 641 h 900"/>
                <a:gd name="T66" fmla="*/ 634 w 1806"/>
                <a:gd name="T67" fmla="*/ 685 h 900"/>
                <a:gd name="T68" fmla="*/ 735 w 1806"/>
                <a:gd name="T69" fmla="*/ 725 h 900"/>
                <a:gd name="T70" fmla="*/ 842 w 1806"/>
                <a:gd name="T71" fmla="*/ 760 h 900"/>
                <a:gd name="T72" fmla="*/ 953 w 1806"/>
                <a:gd name="T73" fmla="*/ 793 h 900"/>
                <a:gd name="T74" fmla="*/ 1071 w 1806"/>
                <a:gd name="T75" fmla="*/ 821 h 900"/>
                <a:gd name="T76" fmla="*/ 1192 w 1806"/>
                <a:gd name="T77" fmla="*/ 846 h 900"/>
                <a:gd name="T78" fmla="*/ 1318 w 1806"/>
                <a:gd name="T79" fmla="*/ 866 h 900"/>
                <a:gd name="T80" fmla="*/ 1446 w 1806"/>
                <a:gd name="T81" fmla="*/ 881 h 900"/>
                <a:gd name="T82" fmla="*/ 1579 w 1806"/>
                <a:gd name="T83" fmla="*/ 892 h 900"/>
                <a:gd name="T84" fmla="*/ 1715 w 1806"/>
                <a:gd name="T85" fmla="*/ 898 h 900"/>
                <a:gd name="T86" fmla="*/ 1806 w 1806"/>
                <a:gd name="T87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06" h="900">
                  <a:moveTo>
                    <a:pt x="1806" y="839"/>
                  </a:moveTo>
                  <a:lnTo>
                    <a:pt x="1806" y="839"/>
                  </a:lnTo>
                  <a:lnTo>
                    <a:pt x="1761" y="839"/>
                  </a:lnTo>
                  <a:lnTo>
                    <a:pt x="1716" y="838"/>
                  </a:lnTo>
                  <a:lnTo>
                    <a:pt x="1671" y="837"/>
                  </a:lnTo>
                  <a:lnTo>
                    <a:pt x="1627" y="835"/>
                  </a:lnTo>
                  <a:lnTo>
                    <a:pt x="1582" y="833"/>
                  </a:lnTo>
                  <a:lnTo>
                    <a:pt x="1539" y="830"/>
                  </a:lnTo>
                  <a:lnTo>
                    <a:pt x="1495" y="825"/>
                  </a:lnTo>
                  <a:lnTo>
                    <a:pt x="1453" y="822"/>
                  </a:lnTo>
                  <a:lnTo>
                    <a:pt x="1410" y="817"/>
                  </a:lnTo>
                  <a:lnTo>
                    <a:pt x="1368" y="812"/>
                  </a:lnTo>
                  <a:lnTo>
                    <a:pt x="1326" y="806"/>
                  </a:lnTo>
                  <a:lnTo>
                    <a:pt x="1284" y="800"/>
                  </a:lnTo>
                  <a:lnTo>
                    <a:pt x="1243" y="794"/>
                  </a:lnTo>
                  <a:lnTo>
                    <a:pt x="1202" y="787"/>
                  </a:lnTo>
                  <a:lnTo>
                    <a:pt x="1162" y="779"/>
                  </a:lnTo>
                  <a:lnTo>
                    <a:pt x="1122" y="772"/>
                  </a:lnTo>
                  <a:lnTo>
                    <a:pt x="1083" y="764"/>
                  </a:lnTo>
                  <a:lnTo>
                    <a:pt x="1045" y="754"/>
                  </a:lnTo>
                  <a:lnTo>
                    <a:pt x="1007" y="745"/>
                  </a:lnTo>
                  <a:lnTo>
                    <a:pt x="969" y="735"/>
                  </a:lnTo>
                  <a:lnTo>
                    <a:pt x="932" y="725"/>
                  </a:lnTo>
                  <a:lnTo>
                    <a:pt x="896" y="714"/>
                  </a:lnTo>
                  <a:lnTo>
                    <a:pt x="859" y="704"/>
                  </a:lnTo>
                  <a:lnTo>
                    <a:pt x="824" y="692"/>
                  </a:lnTo>
                  <a:lnTo>
                    <a:pt x="789" y="681"/>
                  </a:lnTo>
                  <a:lnTo>
                    <a:pt x="756" y="668"/>
                  </a:lnTo>
                  <a:lnTo>
                    <a:pt x="722" y="656"/>
                  </a:lnTo>
                  <a:lnTo>
                    <a:pt x="689" y="643"/>
                  </a:lnTo>
                  <a:lnTo>
                    <a:pt x="657" y="629"/>
                  </a:lnTo>
                  <a:lnTo>
                    <a:pt x="626" y="616"/>
                  </a:lnTo>
                  <a:lnTo>
                    <a:pt x="595" y="602"/>
                  </a:lnTo>
                  <a:lnTo>
                    <a:pt x="565" y="587"/>
                  </a:lnTo>
                  <a:lnTo>
                    <a:pt x="536" y="573"/>
                  </a:lnTo>
                  <a:lnTo>
                    <a:pt x="507" y="558"/>
                  </a:lnTo>
                  <a:lnTo>
                    <a:pt x="480" y="542"/>
                  </a:lnTo>
                  <a:lnTo>
                    <a:pt x="452" y="527"/>
                  </a:lnTo>
                  <a:lnTo>
                    <a:pt x="426" y="511"/>
                  </a:lnTo>
                  <a:lnTo>
                    <a:pt x="400" y="494"/>
                  </a:lnTo>
                  <a:lnTo>
                    <a:pt x="376" y="478"/>
                  </a:lnTo>
                  <a:lnTo>
                    <a:pt x="352" y="462"/>
                  </a:lnTo>
                  <a:lnTo>
                    <a:pt x="329" y="444"/>
                  </a:lnTo>
                  <a:lnTo>
                    <a:pt x="307" y="427"/>
                  </a:lnTo>
                  <a:lnTo>
                    <a:pt x="286" y="409"/>
                  </a:lnTo>
                  <a:lnTo>
                    <a:pt x="265" y="391"/>
                  </a:lnTo>
                  <a:lnTo>
                    <a:pt x="246" y="374"/>
                  </a:lnTo>
                  <a:lnTo>
                    <a:pt x="227" y="356"/>
                  </a:lnTo>
                  <a:lnTo>
                    <a:pt x="210" y="337"/>
                  </a:lnTo>
                  <a:lnTo>
                    <a:pt x="193" y="318"/>
                  </a:lnTo>
                  <a:lnTo>
                    <a:pt x="177" y="299"/>
                  </a:lnTo>
                  <a:lnTo>
                    <a:pt x="163" y="280"/>
                  </a:lnTo>
                  <a:lnTo>
                    <a:pt x="149" y="261"/>
                  </a:lnTo>
                  <a:lnTo>
                    <a:pt x="136" y="243"/>
                  </a:lnTo>
                  <a:lnTo>
                    <a:pt x="124" y="223"/>
                  </a:lnTo>
                  <a:lnTo>
                    <a:pt x="113" y="203"/>
                  </a:lnTo>
                  <a:lnTo>
                    <a:pt x="103" y="183"/>
                  </a:lnTo>
                  <a:lnTo>
                    <a:pt x="95" y="163"/>
                  </a:lnTo>
                  <a:lnTo>
                    <a:pt x="86" y="143"/>
                  </a:lnTo>
                  <a:lnTo>
                    <a:pt x="80" y="123"/>
                  </a:lnTo>
                  <a:lnTo>
                    <a:pt x="74" y="103"/>
                  </a:lnTo>
                  <a:lnTo>
                    <a:pt x="69" y="83"/>
                  </a:lnTo>
                  <a:lnTo>
                    <a:pt x="65" y="62"/>
                  </a:lnTo>
                  <a:lnTo>
                    <a:pt x="63" y="41"/>
                  </a:lnTo>
                  <a:lnTo>
                    <a:pt x="61" y="21"/>
                  </a:lnTo>
                  <a:lnTo>
                    <a:pt x="61" y="0"/>
                  </a:lnTo>
                  <a:lnTo>
                    <a:pt x="0" y="0"/>
                  </a:lnTo>
                  <a:lnTo>
                    <a:pt x="1" y="25"/>
                  </a:lnTo>
                  <a:lnTo>
                    <a:pt x="3" y="48"/>
                  </a:lnTo>
                  <a:lnTo>
                    <a:pt x="7" y="72"/>
                  </a:lnTo>
                  <a:lnTo>
                    <a:pt x="11" y="95"/>
                  </a:lnTo>
                  <a:lnTo>
                    <a:pt x="16" y="118"/>
                  </a:lnTo>
                  <a:lnTo>
                    <a:pt x="22" y="141"/>
                  </a:lnTo>
                  <a:lnTo>
                    <a:pt x="31" y="164"/>
                  </a:lnTo>
                  <a:lnTo>
                    <a:pt x="39" y="187"/>
                  </a:lnTo>
                  <a:lnTo>
                    <a:pt x="50" y="209"/>
                  </a:lnTo>
                  <a:lnTo>
                    <a:pt x="60" y="231"/>
                  </a:lnTo>
                  <a:lnTo>
                    <a:pt x="73" y="253"/>
                  </a:lnTo>
                  <a:lnTo>
                    <a:pt x="85" y="274"/>
                  </a:lnTo>
                  <a:lnTo>
                    <a:pt x="100" y="296"/>
                  </a:lnTo>
                  <a:lnTo>
                    <a:pt x="114" y="316"/>
                  </a:lnTo>
                  <a:lnTo>
                    <a:pt x="131" y="337"/>
                  </a:lnTo>
                  <a:lnTo>
                    <a:pt x="148" y="358"/>
                  </a:lnTo>
                  <a:lnTo>
                    <a:pt x="166" y="378"/>
                  </a:lnTo>
                  <a:lnTo>
                    <a:pt x="184" y="398"/>
                  </a:lnTo>
                  <a:lnTo>
                    <a:pt x="204" y="417"/>
                  </a:lnTo>
                  <a:lnTo>
                    <a:pt x="225" y="436"/>
                  </a:lnTo>
                  <a:lnTo>
                    <a:pt x="247" y="455"/>
                  </a:lnTo>
                  <a:lnTo>
                    <a:pt x="269" y="473"/>
                  </a:lnTo>
                  <a:lnTo>
                    <a:pt x="293" y="492"/>
                  </a:lnTo>
                  <a:lnTo>
                    <a:pt x="317" y="510"/>
                  </a:lnTo>
                  <a:lnTo>
                    <a:pt x="342" y="528"/>
                  </a:lnTo>
                  <a:lnTo>
                    <a:pt x="368" y="544"/>
                  </a:lnTo>
                  <a:lnTo>
                    <a:pt x="395" y="561"/>
                  </a:lnTo>
                  <a:lnTo>
                    <a:pt x="422" y="578"/>
                  </a:lnTo>
                  <a:lnTo>
                    <a:pt x="450" y="595"/>
                  </a:lnTo>
                  <a:lnTo>
                    <a:pt x="478" y="610"/>
                  </a:lnTo>
                  <a:lnTo>
                    <a:pt x="509" y="626"/>
                  </a:lnTo>
                  <a:lnTo>
                    <a:pt x="539" y="641"/>
                  </a:lnTo>
                  <a:lnTo>
                    <a:pt x="570" y="656"/>
                  </a:lnTo>
                  <a:lnTo>
                    <a:pt x="601" y="670"/>
                  </a:lnTo>
                  <a:lnTo>
                    <a:pt x="634" y="685"/>
                  </a:lnTo>
                  <a:lnTo>
                    <a:pt x="667" y="699"/>
                  </a:lnTo>
                  <a:lnTo>
                    <a:pt x="700" y="711"/>
                  </a:lnTo>
                  <a:lnTo>
                    <a:pt x="735" y="725"/>
                  </a:lnTo>
                  <a:lnTo>
                    <a:pt x="769" y="737"/>
                  </a:lnTo>
                  <a:lnTo>
                    <a:pt x="806" y="749"/>
                  </a:lnTo>
                  <a:lnTo>
                    <a:pt x="842" y="760"/>
                  </a:lnTo>
                  <a:lnTo>
                    <a:pt x="878" y="772"/>
                  </a:lnTo>
                  <a:lnTo>
                    <a:pt x="916" y="782"/>
                  </a:lnTo>
                  <a:lnTo>
                    <a:pt x="953" y="793"/>
                  </a:lnTo>
                  <a:lnTo>
                    <a:pt x="992" y="803"/>
                  </a:lnTo>
                  <a:lnTo>
                    <a:pt x="1031" y="813"/>
                  </a:lnTo>
                  <a:lnTo>
                    <a:pt x="1071" y="821"/>
                  </a:lnTo>
                  <a:lnTo>
                    <a:pt x="1110" y="831"/>
                  </a:lnTo>
                  <a:lnTo>
                    <a:pt x="1151" y="838"/>
                  </a:lnTo>
                  <a:lnTo>
                    <a:pt x="1192" y="846"/>
                  </a:lnTo>
                  <a:lnTo>
                    <a:pt x="1233" y="853"/>
                  </a:lnTo>
                  <a:lnTo>
                    <a:pt x="1275" y="860"/>
                  </a:lnTo>
                  <a:lnTo>
                    <a:pt x="1318" y="866"/>
                  </a:lnTo>
                  <a:lnTo>
                    <a:pt x="1359" y="871"/>
                  </a:lnTo>
                  <a:lnTo>
                    <a:pt x="1403" y="877"/>
                  </a:lnTo>
                  <a:lnTo>
                    <a:pt x="1446" y="881"/>
                  </a:lnTo>
                  <a:lnTo>
                    <a:pt x="1490" y="885"/>
                  </a:lnTo>
                  <a:lnTo>
                    <a:pt x="1534" y="889"/>
                  </a:lnTo>
                  <a:lnTo>
                    <a:pt x="1579" y="892"/>
                  </a:lnTo>
                  <a:lnTo>
                    <a:pt x="1624" y="895"/>
                  </a:lnTo>
                  <a:lnTo>
                    <a:pt x="1669" y="897"/>
                  </a:lnTo>
                  <a:lnTo>
                    <a:pt x="1715" y="898"/>
                  </a:lnTo>
                  <a:lnTo>
                    <a:pt x="1760" y="899"/>
                  </a:lnTo>
                  <a:lnTo>
                    <a:pt x="1806" y="900"/>
                  </a:lnTo>
                  <a:lnTo>
                    <a:pt x="1806" y="900"/>
                  </a:lnTo>
                  <a:lnTo>
                    <a:pt x="1806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4" name="Freeform 156"/>
            <p:cNvSpPr>
              <a:spLocks/>
            </p:cNvSpPr>
            <p:nvPr/>
          </p:nvSpPr>
          <p:spPr bwMode="auto">
            <a:xfrm>
              <a:off x="4595" y="1290"/>
              <a:ext cx="514" cy="274"/>
            </a:xfrm>
            <a:custGeom>
              <a:avLst/>
              <a:gdLst>
                <a:gd name="T0" fmla="*/ 1483 w 1543"/>
                <a:gd name="T1" fmla="*/ 0 h 823"/>
                <a:gd name="T2" fmla="*/ 1481 w 1543"/>
                <a:gd name="T3" fmla="*/ 38 h 823"/>
                <a:gd name="T4" fmla="*/ 1476 w 1543"/>
                <a:gd name="T5" fmla="*/ 76 h 823"/>
                <a:gd name="T6" fmla="*/ 1466 w 1543"/>
                <a:gd name="T7" fmla="*/ 112 h 823"/>
                <a:gd name="T8" fmla="*/ 1454 w 1543"/>
                <a:gd name="T9" fmla="*/ 149 h 823"/>
                <a:gd name="T10" fmla="*/ 1438 w 1543"/>
                <a:gd name="T11" fmla="*/ 185 h 823"/>
                <a:gd name="T12" fmla="*/ 1419 w 1543"/>
                <a:gd name="T13" fmla="*/ 220 h 823"/>
                <a:gd name="T14" fmla="*/ 1396 w 1543"/>
                <a:gd name="T15" fmla="*/ 255 h 823"/>
                <a:gd name="T16" fmla="*/ 1370 w 1543"/>
                <a:gd name="T17" fmla="*/ 289 h 823"/>
                <a:gd name="T18" fmla="*/ 1342 w 1543"/>
                <a:gd name="T19" fmla="*/ 323 h 823"/>
                <a:gd name="T20" fmla="*/ 1309 w 1543"/>
                <a:gd name="T21" fmla="*/ 356 h 823"/>
                <a:gd name="T22" fmla="*/ 1274 w 1543"/>
                <a:gd name="T23" fmla="*/ 388 h 823"/>
                <a:gd name="T24" fmla="*/ 1236 w 1543"/>
                <a:gd name="T25" fmla="*/ 419 h 823"/>
                <a:gd name="T26" fmla="*/ 1194 w 1543"/>
                <a:gd name="T27" fmla="*/ 450 h 823"/>
                <a:gd name="T28" fmla="*/ 1150 w 1543"/>
                <a:gd name="T29" fmla="*/ 479 h 823"/>
                <a:gd name="T30" fmla="*/ 1104 w 1543"/>
                <a:gd name="T31" fmla="*/ 507 h 823"/>
                <a:gd name="T32" fmla="*/ 1055 w 1543"/>
                <a:gd name="T33" fmla="*/ 534 h 823"/>
                <a:gd name="T34" fmla="*/ 1004 w 1543"/>
                <a:gd name="T35" fmla="*/ 560 h 823"/>
                <a:gd name="T36" fmla="*/ 949 w 1543"/>
                <a:gd name="T37" fmla="*/ 584 h 823"/>
                <a:gd name="T38" fmla="*/ 893 w 1543"/>
                <a:gd name="T39" fmla="*/ 608 h 823"/>
                <a:gd name="T40" fmla="*/ 835 w 1543"/>
                <a:gd name="T41" fmla="*/ 629 h 823"/>
                <a:gd name="T42" fmla="*/ 712 w 1543"/>
                <a:gd name="T43" fmla="*/ 669 h 823"/>
                <a:gd name="T44" fmla="*/ 581 w 1543"/>
                <a:gd name="T45" fmla="*/ 701 h 823"/>
                <a:gd name="T46" fmla="*/ 444 w 1543"/>
                <a:gd name="T47" fmla="*/ 728 h 823"/>
                <a:gd name="T48" fmla="*/ 301 w 1543"/>
                <a:gd name="T49" fmla="*/ 747 h 823"/>
                <a:gd name="T50" fmla="*/ 153 w 1543"/>
                <a:gd name="T51" fmla="*/ 759 h 823"/>
                <a:gd name="T52" fmla="*/ 0 w 1543"/>
                <a:gd name="T53" fmla="*/ 763 h 823"/>
                <a:gd name="T54" fmla="*/ 79 w 1543"/>
                <a:gd name="T55" fmla="*/ 822 h 823"/>
                <a:gd name="T56" fmla="*/ 233 w 1543"/>
                <a:gd name="T57" fmla="*/ 815 h 823"/>
                <a:gd name="T58" fmla="*/ 381 w 1543"/>
                <a:gd name="T59" fmla="*/ 798 h 823"/>
                <a:gd name="T60" fmla="*/ 525 w 1543"/>
                <a:gd name="T61" fmla="*/ 775 h 823"/>
                <a:gd name="T62" fmla="*/ 662 w 1543"/>
                <a:gd name="T63" fmla="*/ 744 h 823"/>
                <a:gd name="T64" fmla="*/ 792 w 1543"/>
                <a:gd name="T65" fmla="*/ 707 h 823"/>
                <a:gd name="T66" fmla="*/ 886 w 1543"/>
                <a:gd name="T67" fmla="*/ 675 h 823"/>
                <a:gd name="T68" fmla="*/ 944 w 1543"/>
                <a:gd name="T69" fmla="*/ 651 h 823"/>
                <a:gd name="T70" fmla="*/ 1002 w 1543"/>
                <a:gd name="T71" fmla="*/ 627 h 823"/>
                <a:gd name="T72" fmla="*/ 1056 w 1543"/>
                <a:gd name="T73" fmla="*/ 601 h 823"/>
                <a:gd name="T74" fmla="*/ 1108 w 1543"/>
                <a:gd name="T75" fmla="*/ 573 h 823"/>
                <a:gd name="T76" fmla="*/ 1159 w 1543"/>
                <a:gd name="T77" fmla="*/ 544 h 823"/>
                <a:gd name="T78" fmla="*/ 1206 w 1543"/>
                <a:gd name="T79" fmla="*/ 515 h 823"/>
                <a:gd name="T80" fmla="*/ 1251 w 1543"/>
                <a:gd name="T81" fmla="*/ 483 h 823"/>
                <a:gd name="T82" fmla="*/ 1293 w 1543"/>
                <a:gd name="T83" fmla="*/ 451 h 823"/>
                <a:gd name="T84" fmla="*/ 1332 w 1543"/>
                <a:gd name="T85" fmla="*/ 416 h 823"/>
                <a:gd name="T86" fmla="*/ 1368 w 1543"/>
                <a:gd name="T87" fmla="*/ 382 h 823"/>
                <a:gd name="T88" fmla="*/ 1401 w 1543"/>
                <a:gd name="T89" fmla="*/ 346 h 823"/>
                <a:gd name="T90" fmla="*/ 1432 w 1543"/>
                <a:gd name="T91" fmla="*/ 308 h 823"/>
                <a:gd name="T92" fmla="*/ 1458 w 1543"/>
                <a:gd name="T93" fmla="*/ 271 h 823"/>
                <a:gd name="T94" fmla="*/ 1482 w 1543"/>
                <a:gd name="T95" fmla="*/ 232 h 823"/>
                <a:gd name="T96" fmla="*/ 1502 w 1543"/>
                <a:gd name="T97" fmla="*/ 191 h 823"/>
                <a:gd name="T98" fmla="*/ 1517 w 1543"/>
                <a:gd name="T99" fmla="*/ 150 h 823"/>
                <a:gd name="T100" fmla="*/ 1530 w 1543"/>
                <a:gd name="T101" fmla="*/ 108 h 823"/>
                <a:gd name="T102" fmla="*/ 1538 w 1543"/>
                <a:gd name="T103" fmla="*/ 65 h 823"/>
                <a:gd name="T104" fmla="*/ 1543 w 1543"/>
                <a:gd name="T105" fmla="*/ 22 h 823"/>
                <a:gd name="T106" fmla="*/ 1543 w 1543"/>
                <a:gd name="T107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43" h="823">
                  <a:moveTo>
                    <a:pt x="1483" y="0"/>
                  </a:moveTo>
                  <a:lnTo>
                    <a:pt x="1483" y="0"/>
                  </a:lnTo>
                  <a:lnTo>
                    <a:pt x="1483" y="19"/>
                  </a:lnTo>
                  <a:lnTo>
                    <a:pt x="1481" y="38"/>
                  </a:lnTo>
                  <a:lnTo>
                    <a:pt x="1479" y="57"/>
                  </a:lnTo>
                  <a:lnTo>
                    <a:pt x="1476" y="76"/>
                  </a:lnTo>
                  <a:lnTo>
                    <a:pt x="1471" y="94"/>
                  </a:lnTo>
                  <a:lnTo>
                    <a:pt x="1466" y="112"/>
                  </a:lnTo>
                  <a:lnTo>
                    <a:pt x="1461" y="131"/>
                  </a:lnTo>
                  <a:lnTo>
                    <a:pt x="1454" y="149"/>
                  </a:lnTo>
                  <a:lnTo>
                    <a:pt x="1446" y="167"/>
                  </a:lnTo>
                  <a:lnTo>
                    <a:pt x="1438" y="185"/>
                  </a:lnTo>
                  <a:lnTo>
                    <a:pt x="1429" y="202"/>
                  </a:lnTo>
                  <a:lnTo>
                    <a:pt x="1419" y="220"/>
                  </a:lnTo>
                  <a:lnTo>
                    <a:pt x="1408" y="238"/>
                  </a:lnTo>
                  <a:lnTo>
                    <a:pt x="1396" y="255"/>
                  </a:lnTo>
                  <a:lnTo>
                    <a:pt x="1384" y="273"/>
                  </a:lnTo>
                  <a:lnTo>
                    <a:pt x="1370" y="289"/>
                  </a:lnTo>
                  <a:lnTo>
                    <a:pt x="1356" y="306"/>
                  </a:lnTo>
                  <a:lnTo>
                    <a:pt x="1342" y="323"/>
                  </a:lnTo>
                  <a:lnTo>
                    <a:pt x="1326" y="340"/>
                  </a:lnTo>
                  <a:lnTo>
                    <a:pt x="1309" y="356"/>
                  </a:lnTo>
                  <a:lnTo>
                    <a:pt x="1291" y="372"/>
                  </a:lnTo>
                  <a:lnTo>
                    <a:pt x="1274" y="388"/>
                  </a:lnTo>
                  <a:lnTo>
                    <a:pt x="1255" y="404"/>
                  </a:lnTo>
                  <a:lnTo>
                    <a:pt x="1236" y="419"/>
                  </a:lnTo>
                  <a:lnTo>
                    <a:pt x="1215" y="435"/>
                  </a:lnTo>
                  <a:lnTo>
                    <a:pt x="1194" y="450"/>
                  </a:lnTo>
                  <a:lnTo>
                    <a:pt x="1173" y="464"/>
                  </a:lnTo>
                  <a:lnTo>
                    <a:pt x="1150" y="479"/>
                  </a:lnTo>
                  <a:lnTo>
                    <a:pt x="1127" y="493"/>
                  </a:lnTo>
                  <a:lnTo>
                    <a:pt x="1104" y="507"/>
                  </a:lnTo>
                  <a:lnTo>
                    <a:pt x="1080" y="521"/>
                  </a:lnTo>
                  <a:lnTo>
                    <a:pt x="1055" y="534"/>
                  </a:lnTo>
                  <a:lnTo>
                    <a:pt x="1030" y="547"/>
                  </a:lnTo>
                  <a:lnTo>
                    <a:pt x="1004" y="560"/>
                  </a:lnTo>
                  <a:lnTo>
                    <a:pt x="977" y="572"/>
                  </a:lnTo>
                  <a:lnTo>
                    <a:pt x="949" y="584"/>
                  </a:lnTo>
                  <a:lnTo>
                    <a:pt x="922" y="597"/>
                  </a:lnTo>
                  <a:lnTo>
                    <a:pt x="893" y="608"/>
                  </a:lnTo>
                  <a:lnTo>
                    <a:pt x="865" y="619"/>
                  </a:lnTo>
                  <a:lnTo>
                    <a:pt x="835" y="629"/>
                  </a:lnTo>
                  <a:lnTo>
                    <a:pt x="775" y="650"/>
                  </a:lnTo>
                  <a:lnTo>
                    <a:pt x="712" y="669"/>
                  </a:lnTo>
                  <a:lnTo>
                    <a:pt x="648" y="686"/>
                  </a:lnTo>
                  <a:lnTo>
                    <a:pt x="581" y="701"/>
                  </a:lnTo>
                  <a:lnTo>
                    <a:pt x="514" y="716"/>
                  </a:lnTo>
                  <a:lnTo>
                    <a:pt x="444" y="728"/>
                  </a:lnTo>
                  <a:lnTo>
                    <a:pt x="373" y="739"/>
                  </a:lnTo>
                  <a:lnTo>
                    <a:pt x="301" y="747"/>
                  </a:lnTo>
                  <a:lnTo>
                    <a:pt x="227" y="755"/>
                  </a:lnTo>
                  <a:lnTo>
                    <a:pt x="153" y="759"/>
                  </a:lnTo>
                  <a:lnTo>
                    <a:pt x="77" y="762"/>
                  </a:lnTo>
                  <a:lnTo>
                    <a:pt x="0" y="763"/>
                  </a:lnTo>
                  <a:lnTo>
                    <a:pt x="0" y="823"/>
                  </a:lnTo>
                  <a:lnTo>
                    <a:pt x="79" y="822"/>
                  </a:lnTo>
                  <a:lnTo>
                    <a:pt x="156" y="819"/>
                  </a:lnTo>
                  <a:lnTo>
                    <a:pt x="233" y="815"/>
                  </a:lnTo>
                  <a:lnTo>
                    <a:pt x="307" y="807"/>
                  </a:lnTo>
                  <a:lnTo>
                    <a:pt x="381" y="798"/>
                  </a:lnTo>
                  <a:lnTo>
                    <a:pt x="453" y="787"/>
                  </a:lnTo>
                  <a:lnTo>
                    <a:pt x="525" y="775"/>
                  </a:lnTo>
                  <a:lnTo>
                    <a:pt x="595" y="760"/>
                  </a:lnTo>
                  <a:lnTo>
                    <a:pt x="662" y="744"/>
                  </a:lnTo>
                  <a:lnTo>
                    <a:pt x="729" y="727"/>
                  </a:lnTo>
                  <a:lnTo>
                    <a:pt x="792" y="707"/>
                  </a:lnTo>
                  <a:lnTo>
                    <a:pt x="854" y="686"/>
                  </a:lnTo>
                  <a:lnTo>
                    <a:pt x="886" y="675"/>
                  </a:lnTo>
                  <a:lnTo>
                    <a:pt x="915" y="664"/>
                  </a:lnTo>
                  <a:lnTo>
                    <a:pt x="944" y="651"/>
                  </a:lnTo>
                  <a:lnTo>
                    <a:pt x="973" y="639"/>
                  </a:lnTo>
                  <a:lnTo>
                    <a:pt x="1002" y="627"/>
                  </a:lnTo>
                  <a:lnTo>
                    <a:pt x="1029" y="614"/>
                  </a:lnTo>
                  <a:lnTo>
                    <a:pt x="1056" y="601"/>
                  </a:lnTo>
                  <a:lnTo>
                    <a:pt x="1082" y="587"/>
                  </a:lnTo>
                  <a:lnTo>
                    <a:pt x="1108" y="573"/>
                  </a:lnTo>
                  <a:lnTo>
                    <a:pt x="1133" y="559"/>
                  </a:lnTo>
                  <a:lnTo>
                    <a:pt x="1159" y="544"/>
                  </a:lnTo>
                  <a:lnTo>
                    <a:pt x="1183" y="529"/>
                  </a:lnTo>
                  <a:lnTo>
                    <a:pt x="1206" y="515"/>
                  </a:lnTo>
                  <a:lnTo>
                    <a:pt x="1229" y="499"/>
                  </a:lnTo>
                  <a:lnTo>
                    <a:pt x="1251" y="483"/>
                  </a:lnTo>
                  <a:lnTo>
                    <a:pt x="1272" y="467"/>
                  </a:lnTo>
                  <a:lnTo>
                    <a:pt x="1293" y="451"/>
                  </a:lnTo>
                  <a:lnTo>
                    <a:pt x="1312" y="434"/>
                  </a:lnTo>
                  <a:lnTo>
                    <a:pt x="1332" y="416"/>
                  </a:lnTo>
                  <a:lnTo>
                    <a:pt x="1350" y="399"/>
                  </a:lnTo>
                  <a:lnTo>
                    <a:pt x="1368" y="382"/>
                  </a:lnTo>
                  <a:lnTo>
                    <a:pt x="1386" y="364"/>
                  </a:lnTo>
                  <a:lnTo>
                    <a:pt x="1401" y="346"/>
                  </a:lnTo>
                  <a:lnTo>
                    <a:pt x="1417" y="327"/>
                  </a:lnTo>
                  <a:lnTo>
                    <a:pt x="1432" y="308"/>
                  </a:lnTo>
                  <a:lnTo>
                    <a:pt x="1445" y="289"/>
                  </a:lnTo>
                  <a:lnTo>
                    <a:pt x="1458" y="271"/>
                  </a:lnTo>
                  <a:lnTo>
                    <a:pt x="1470" y="251"/>
                  </a:lnTo>
                  <a:lnTo>
                    <a:pt x="1482" y="232"/>
                  </a:lnTo>
                  <a:lnTo>
                    <a:pt x="1491" y="211"/>
                  </a:lnTo>
                  <a:lnTo>
                    <a:pt x="1502" y="191"/>
                  </a:lnTo>
                  <a:lnTo>
                    <a:pt x="1510" y="171"/>
                  </a:lnTo>
                  <a:lnTo>
                    <a:pt x="1517" y="150"/>
                  </a:lnTo>
                  <a:lnTo>
                    <a:pt x="1524" y="129"/>
                  </a:lnTo>
                  <a:lnTo>
                    <a:pt x="1530" y="108"/>
                  </a:lnTo>
                  <a:lnTo>
                    <a:pt x="1534" y="87"/>
                  </a:lnTo>
                  <a:lnTo>
                    <a:pt x="1538" y="65"/>
                  </a:lnTo>
                  <a:lnTo>
                    <a:pt x="1540" y="44"/>
                  </a:lnTo>
                  <a:lnTo>
                    <a:pt x="1543" y="22"/>
                  </a:lnTo>
                  <a:lnTo>
                    <a:pt x="1543" y="0"/>
                  </a:lnTo>
                  <a:lnTo>
                    <a:pt x="1543" y="0"/>
                  </a:lnTo>
                  <a:lnTo>
                    <a:pt x="1483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5" name="Freeform 157"/>
            <p:cNvSpPr>
              <a:spLocks/>
            </p:cNvSpPr>
            <p:nvPr/>
          </p:nvSpPr>
          <p:spPr bwMode="auto">
            <a:xfrm>
              <a:off x="4595" y="1015"/>
              <a:ext cx="514" cy="275"/>
            </a:xfrm>
            <a:custGeom>
              <a:avLst/>
              <a:gdLst>
                <a:gd name="T0" fmla="*/ 0 w 1543"/>
                <a:gd name="T1" fmla="*/ 60 h 823"/>
                <a:gd name="T2" fmla="*/ 153 w 1543"/>
                <a:gd name="T3" fmla="*/ 64 h 823"/>
                <a:gd name="T4" fmla="*/ 301 w 1543"/>
                <a:gd name="T5" fmla="*/ 76 h 823"/>
                <a:gd name="T6" fmla="*/ 444 w 1543"/>
                <a:gd name="T7" fmla="*/ 96 h 823"/>
                <a:gd name="T8" fmla="*/ 581 w 1543"/>
                <a:gd name="T9" fmla="*/ 122 h 823"/>
                <a:gd name="T10" fmla="*/ 712 w 1543"/>
                <a:gd name="T11" fmla="*/ 155 h 823"/>
                <a:gd name="T12" fmla="*/ 835 w 1543"/>
                <a:gd name="T13" fmla="*/ 194 h 823"/>
                <a:gd name="T14" fmla="*/ 949 w 1543"/>
                <a:gd name="T15" fmla="*/ 239 h 823"/>
                <a:gd name="T16" fmla="*/ 1004 w 1543"/>
                <a:gd name="T17" fmla="*/ 263 h 823"/>
                <a:gd name="T18" fmla="*/ 1055 w 1543"/>
                <a:gd name="T19" fmla="*/ 290 h 823"/>
                <a:gd name="T20" fmla="*/ 1104 w 1543"/>
                <a:gd name="T21" fmla="*/ 317 h 823"/>
                <a:gd name="T22" fmla="*/ 1150 w 1543"/>
                <a:gd name="T23" fmla="*/ 344 h 823"/>
                <a:gd name="T24" fmla="*/ 1194 w 1543"/>
                <a:gd name="T25" fmla="*/ 373 h 823"/>
                <a:gd name="T26" fmla="*/ 1236 w 1543"/>
                <a:gd name="T27" fmla="*/ 404 h 823"/>
                <a:gd name="T28" fmla="*/ 1274 w 1543"/>
                <a:gd name="T29" fmla="*/ 435 h 823"/>
                <a:gd name="T30" fmla="*/ 1309 w 1543"/>
                <a:gd name="T31" fmla="*/ 468 h 823"/>
                <a:gd name="T32" fmla="*/ 1342 w 1543"/>
                <a:gd name="T33" fmla="*/ 500 h 823"/>
                <a:gd name="T34" fmla="*/ 1370 w 1543"/>
                <a:gd name="T35" fmla="*/ 534 h 823"/>
                <a:gd name="T36" fmla="*/ 1396 w 1543"/>
                <a:gd name="T37" fmla="*/ 568 h 823"/>
                <a:gd name="T38" fmla="*/ 1419 w 1543"/>
                <a:gd name="T39" fmla="*/ 603 h 823"/>
                <a:gd name="T40" fmla="*/ 1438 w 1543"/>
                <a:gd name="T41" fmla="*/ 639 h 823"/>
                <a:gd name="T42" fmla="*/ 1454 w 1543"/>
                <a:gd name="T43" fmla="*/ 674 h 823"/>
                <a:gd name="T44" fmla="*/ 1466 w 1543"/>
                <a:gd name="T45" fmla="*/ 711 h 823"/>
                <a:gd name="T46" fmla="*/ 1476 w 1543"/>
                <a:gd name="T47" fmla="*/ 748 h 823"/>
                <a:gd name="T48" fmla="*/ 1481 w 1543"/>
                <a:gd name="T49" fmla="*/ 785 h 823"/>
                <a:gd name="T50" fmla="*/ 1483 w 1543"/>
                <a:gd name="T51" fmla="*/ 823 h 823"/>
                <a:gd name="T52" fmla="*/ 1543 w 1543"/>
                <a:gd name="T53" fmla="*/ 801 h 823"/>
                <a:gd name="T54" fmla="*/ 1538 w 1543"/>
                <a:gd name="T55" fmla="*/ 758 h 823"/>
                <a:gd name="T56" fmla="*/ 1530 w 1543"/>
                <a:gd name="T57" fmla="*/ 715 h 823"/>
                <a:gd name="T58" fmla="*/ 1517 w 1543"/>
                <a:gd name="T59" fmla="*/ 673 h 823"/>
                <a:gd name="T60" fmla="*/ 1502 w 1543"/>
                <a:gd name="T61" fmla="*/ 632 h 823"/>
                <a:gd name="T62" fmla="*/ 1482 w 1543"/>
                <a:gd name="T63" fmla="*/ 592 h 823"/>
                <a:gd name="T64" fmla="*/ 1458 w 1543"/>
                <a:gd name="T65" fmla="*/ 553 h 823"/>
                <a:gd name="T66" fmla="*/ 1432 w 1543"/>
                <a:gd name="T67" fmla="*/ 515 h 823"/>
                <a:gd name="T68" fmla="*/ 1401 w 1543"/>
                <a:gd name="T69" fmla="*/ 478 h 823"/>
                <a:gd name="T70" fmla="*/ 1368 w 1543"/>
                <a:gd name="T71" fmla="*/ 442 h 823"/>
                <a:gd name="T72" fmla="*/ 1332 w 1543"/>
                <a:gd name="T73" fmla="*/ 407 h 823"/>
                <a:gd name="T74" fmla="*/ 1293 w 1543"/>
                <a:gd name="T75" fmla="*/ 373 h 823"/>
                <a:gd name="T76" fmla="*/ 1251 w 1543"/>
                <a:gd name="T77" fmla="*/ 341 h 823"/>
                <a:gd name="T78" fmla="*/ 1206 w 1543"/>
                <a:gd name="T79" fmla="*/ 309 h 823"/>
                <a:gd name="T80" fmla="*/ 1159 w 1543"/>
                <a:gd name="T81" fmla="*/ 279 h 823"/>
                <a:gd name="T82" fmla="*/ 1108 w 1543"/>
                <a:gd name="T83" fmla="*/ 251 h 823"/>
                <a:gd name="T84" fmla="*/ 1056 w 1543"/>
                <a:gd name="T85" fmla="*/ 222 h 823"/>
                <a:gd name="T86" fmla="*/ 1002 w 1543"/>
                <a:gd name="T87" fmla="*/ 196 h 823"/>
                <a:gd name="T88" fmla="*/ 915 w 1543"/>
                <a:gd name="T89" fmla="*/ 161 h 823"/>
                <a:gd name="T90" fmla="*/ 792 w 1543"/>
                <a:gd name="T91" fmla="*/ 117 h 823"/>
                <a:gd name="T92" fmla="*/ 662 w 1543"/>
                <a:gd name="T93" fmla="*/ 80 h 823"/>
                <a:gd name="T94" fmla="*/ 525 w 1543"/>
                <a:gd name="T95" fmla="*/ 48 h 823"/>
                <a:gd name="T96" fmla="*/ 381 w 1543"/>
                <a:gd name="T97" fmla="*/ 25 h 823"/>
                <a:gd name="T98" fmla="*/ 233 w 1543"/>
                <a:gd name="T99" fmla="*/ 10 h 823"/>
                <a:gd name="T100" fmla="*/ 79 w 1543"/>
                <a:gd name="T101" fmla="*/ 1 h 823"/>
                <a:gd name="T102" fmla="*/ 0 w 1543"/>
                <a:gd name="T103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43" h="823">
                  <a:moveTo>
                    <a:pt x="0" y="60"/>
                  </a:moveTo>
                  <a:lnTo>
                    <a:pt x="0" y="60"/>
                  </a:lnTo>
                  <a:lnTo>
                    <a:pt x="77" y="61"/>
                  </a:lnTo>
                  <a:lnTo>
                    <a:pt x="153" y="64"/>
                  </a:lnTo>
                  <a:lnTo>
                    <a:pt x="227" y="69"/>
                  </a:lnTo>
                  <a:lnTo>
                    <a:pt x="301" y="76"/>
                  </a:lnTo>
                  <a:lnTo>
                    <a:pt x="373" y="85"/>
                  </a:lnTo>
                  <a:lnTo>
                    <a:pt x="444" y="96"/>
                  </a:lnTo>
                  <a:lnTo>
                    <a:pt x="514" y="108"/>
                  </a:lnTo>
                  <a:lnTo>
                    <a:pt x="581" y="122"/>
                  </a:lnTo>
                  <a:lnTo>
                    <a:pt x="648" y="138"/>
                  </a:lnTo>
                  <a:lnTo>
                    <a:pt x="712" y="155"/>
                  </a:lnTo>
                  <a:lnTo>
                    <a:pt x="775" y="173"/>
                  </a:lnTo>
                  <a:lnTo>
                    <a:pt x="835" y="194"/>
                  </a:lnTo>
                  <a:lnTo>
                    <a:pt x="893" y="216"/>
                  </a:lnTo>
                  <a:lnTo>
                    <a:pt x="949" y="239"/>
                  </a:lnTo>
                  <a:lnTo>
                    <a:pt x="977" y="251"/>
                  </a:lnTo>
                  <a:lnTo>
                    <a:pt x="1004" y="263"/>
                  </a:lnTo>
                  <a:lnTo>
                    <a:pt x="1030" y="276"/>
                  </a:lnTo>
                  <a:lnTo>
                    <a:pt x="1055" y="290"/>
                  </a:lnTo>
                  <a:lnTo>
                    <a:pt x="1080" y="303"/>
                  </a:lnTo>
                  <a:lnTo>
                    <a:pt x="1104" y="317"/>
                  </a:lnTo>
                  <a:lnTo>
                    <a:pt x="1127" y="330"/>
                  </a:lnTo>
                  <a:lnTo>
                    <a:pt x="1150" y="344"/>
                  </a:lnTo>
                  <a:lnTo>
                    <a:pt x="1173" y="359"/>
                  </a:lnTo>
                  <a:lnTo>
                    <a:pt x="1194" y="373"/>
                  </a:lnTo>
                  <a:lnTo>
                    <a:pt x="1215" y="389"/>
                  </a:lnTo>
                  <a:lnTo>
                    <a:pt x="1236" y="404"/>
                  </a:lnTo>
                  <a:lnTo>
                    <a:pt x="1255" y="419"/>
                  </a:lnTo>
                  <a:lnTo>
                    <a:pt x="1274" y="435"/>
                  </a:lnTo>
                  <a:lnTo>
                    <a:pt x="1291" y="451"/>
                  </a:lnTo>
                  <a:lnTo>
                    <a:pt x="1309" y="468"/>
                  </a:lnTo>
                  <a:lnTo>
                    <a:pt x="1326" y="483"/>
                  </a:lnTo>
                  <a:lnTo>
                    <a:pt x="1342" y="500"/>
                  </a:lnTo>
                  <a:lnTo>
                    <a:pt x="1356" y="517"/>
                  </a:lnTo>
                  <a:lnTo>
                    <a:pt x="1370" y="534"/>
                  </a:lnTo>
                  <a:lnTo>
                    <a:pt x="1384" y="551"/>
                  </a:lnTo>
                  <a:lnTo>
                    <a:pt x="1396" y="568"/>
                  </a:lnTo>
                  <a:lnTo>
                    <a:pt x="1408" y="585"/>
                  </a:lnTo>
                  <a:lnTo>
                    <a:pt x="1419" y="603"/>
                  </a:lnTo>
                  <a:lnTo>
                    <a:pt x="1429" y="621"/>
                  </a:lnTo>
                  <a:lnTo>
                    <a:pt x="1438" y="639"/>
                  </a:lnTo>
                  <a:lnTo>
                    <a:pt x="1446" y="656"/>
                  </a:lnTo>
                  <a:lnTo>
                    <a:pt x="1454" y="674"/>
                  </a:lnTo>
                  <a:lnTo>
                    <a:pt x="1461" y="693"/>
                  </a:lnTo>
                  <a:lnTo>
                    <a:pt x="1466" y="711"/>
                  </a:lnTo>
                  <a:lnTo>
                    <a:pt x="1471" y="730"/>
                  </a:lnTo>
                  <a:lnTo>
                    <a:pt x="1476" y="748"/>
                  </a:lnTo>
                  <a:lnTo>
                    <a:pt x="1479" y="766"/>
                  </a:lnTo>
                  <a:lnTo>
                    <a:pt x="1481" y="785"/>
                  </a:lnTo>
                  <a:lnTo>
                    <a:pt x="1483" y="804"/>
                  </a:lnTo>
                  <a:lnTo>
                    <a:pt x="1483" y="823"/>
                  </a:lnTo>
                  <a:lnTo>
                    <a:pt x="1543" y="823"/>
                  </a:lnTo>
                  <a:lnTo>
                    <a:pt x="1543" y="801"/>
                  </a:lnTo>
                  <a:lnTo>
                    <a:pt x="1540" y="780"/>
                  </a:lnTo>
                  <a:lnTo>
                    <a:pt x="1538" y="758"/>
                  </a:lnTo>
                  <a:lnTo>
                    <a:pt x="1534" y="736"/>
                  </a:lnTo>
                  <a:lnTo>
                    <a:pt x="1530" y="715"/>
                  </a:lnTo>
                  <a:lnTo>
                    <a:pt x="1524" y="694"/>
                  </a:lnTo>
                  <a:lnTo>
                    <a:pt x="1517" y="673"/>
                  </a:lnTo>
                  <a:lnTo>
                    <a:pt x="1510" y="653"/>
                  </a:lnTo>
                  <a:lnTo>
                    <a:pt x="1502" y="632"/>
                  </a:lnTo>
                  <a:lnTo>
                    <a:pt x="1491" y="612"/>
                  </a:lnTo>
                  <a:lnTo>
                    <a:pt x="1482" y="592"/>
                  </a:lnTo>
                  <a:lnTo>
                    <a:pt x="1470" y="573"/>
                  </a:lnTo>
                  <a:lnTo>
                    <a:pt x="1458" y="553"/>
                  </a:lnTo>
                  <a:lnTo>
                    <a:pt x="1445" y="534"/>
                  </a:lnTo>
                  <a:lnTo>
                    <a:pt x="1432" y="515"/>
                  </a:lnTo>
                  <a:lnTo>
                    <a:pt x="1417" y="496"/>
                  </a:lnTo>
                  <a:lnTo>
                    <a:pt x="1401" y="478"/>
                  </a:lnTo>
                  <a:lnTo>
                    <a:pt x="1386" y="459"/>
                  </a:lnTo>
                  <a:lnTo>
                    <a:pt x="1368" y="442"/>
                  </a:lnTo>
                  <a:lnTo>
                    <a:pt x="1350" y="424"/>
                  </a:lnTo>
                  <a:lnTo>
                    <a:pt x="1332" y="407"/>
                  </a:lnTo>
                  <a:lnTo>
                    <a:pt x="1312" y="390"/>
                  </a:lnTo>
                  <a:lnTo>
                    <a:pt x="1293" y="373"/>
                  </a:lnTo>
                  <a:lnTo>
                    <a:pt x="1272" y="357"/>
                  </a:lnTo>
                  <a:lnTo>
                    <a:pt x="1251" y="341"/>
                  </a:lnTo>
                  <a:lnTo>
                    <a:pt x="1229" y="325"/>
                  </a:lnTo>
                  <a:lnTo>
                    <a:pt x="1206" y="309"/>
                  </a:lnTo>
                  <a:lnTo>
                    <a:pt x="1183" y="294"/>
                  </a:lnTo>
                  <a:lnTo>
                    <a:pt x="1159" y="279"/>
                  </a:lnTo>
                  <a:lnTo>
                    <a:pt x="1133" y="264"/>
                  </a:lnTo>
                  <a:lnTo>
                    <a:pt x="1108" y="251"/>
                  </a:lnTo>
                  <a:lnTo>
                    <a:pt x="1082" y="236"/>
                  </a:lnTo>
                  <a:lnTo>
                    <a:pt x="1056" y="222"/>
                  </a:lnTo>
                  <a:lnTo>
                    <a:pt x="1029" y="210"/>
                  </a:lnTo>
                  <a:lnTo>
                    <a:pt x="1002" y="196"/>
                  </a:lnTo>
                  <a:lnTo>
                    <a:pt x="973" y="184"/>
                  </a:lnTo>
                  <a:lnTo>
                    <a:pt x="915" y="161"/>
                  </a:lnTo>
                  <a:lnTo>
                    <a:pt x="855" y="138"/>
                  </a:lnTo>
                  <a:lnTo>
                    <a:pt x="792" y="117"/>
                  </a:lnTo>
                  <a:lnTo>
                    <a:pt x="729" y="98"/>
                  </a:lnTo>
                  <a:lnTo>
                    <a:pt x="662" y="80"/>
                  </a:lnTo>
                  <a:lnTo>
                    <a:pt x="595" y="63"/>
                  </a:lnTo>
                  <a:lnTo>
                    <a:pt x="525" y="48"/>
                  </a:lnTo>
                  <a:lnTo>
                    <a:pt x="453" y="36"/>
                  </a:lnTo>
                  <a:lnTo>
                    <a:pt x="381" y="25"/>
                  </a:lnTo>
                  <a:lnTo>
                    <a:pt x="307" y="17"/>
                  </a:lnTo>
                  <a:lnTo>
                    <a:pt x="233" y="10"/>
                  </a:lnTo>
                  <a:lnTo>
                    <a:pt x="156" y="4"/>
                  </a:lnTo>
                  <a:lnTo>
                    <a:pt x="79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6" name="Freeform 158"/>
            <p:cNvSpPr>
              <a:spLocks/>
            </p:cNvSpPr>
            <p:nvPr/>
          </p:nvSpPr>
          <p:spPr bwMode="auto">
            <a:xfrm>
              <a:off x="4081" y="1015"/>
              <a:ext cx="514" cy="275"/>
            </a:xfrm>
            <a:custGeom>
              <a:avLst/>
              <a:gdLst>
                <a:gd name="T0" fmla="*/ 60 w 1543"/>
                <a:gd name="T1" fmla="*/ 823 h 823"/>
                <a:gd name="T2" fmla="*/ 62 w 1543"/>
                <a:gd name="T3" fmla="*/ 785 h 823"/>
                <a:gd name="T4" fmla="*/ 67 w 1543"/>
                <a:gd name="T5" fmla="*/ 748 h 823"/>
                <a:gd name="T6" fmla="*/ 77 w 1543"/>
                <a:gd name="T7" fmla="*/ 711 h 823"/>
                <a:gd name="T8" fmla="*/ 89 w 1543"/>
                <a:gd name="T9" fmla="*/ 674 h 823"/>
                <a:gd name="T10" fmla="*/ 105 w 1543"/>
                <a:gd name="T11" fmla="*/ 639 h 823"/>
                <a:gd name="T12" fmla="*/ 124 w 1543"/>
                <a:gd name="T13" fmla="*/ 603 h 823"/>
                <a:gd name="T14" fmla="*/ 147 w 1543"/>
                <a:gd name="T15" fmla="*/ 568 h 823"/>
                <a:gd name="T16" fmla="*/ 173 w 1543"/>
                <a:gd name="T17" fmla="*/ 534 h 823"/>
                <a:gd name="T18" fmla="*/ 202 w 1543"/>
                <a:gd name="T19" fmla="*/ 500 h 823"/>
                <a:gd name="T20" fmla="*/ 235 w 1543"/>
                <a:gd name="T21" fmla="*/ 468 h 823"/>
                <a:gd name="T22" fmla="*/ 269 w 1543"/>
                <a:gd name="T23" fmla="*/ 435 h 823"/>
                <a:gd name="T24" fmla="*/ 308 w 1543"/>
                <a:gd name="T25" fmla="*/ 404 h 823"/>
                <a:gd name="T26" fmla="*/ 349 w 1543"/>
                <a:gd name="T27" fmla="*/ 373 h 823"/>
                <a:gd name="T28" fmla="*/ 393 w 1543"/>
                <a:gd name="T29" fmla="*/ 344 h 823"/>
                <a:gd name="T30" fmla="*/ 439 w 1543"/>
                <a:gd name="T31" fmla="*/ 317 h 823"/>
                <a:gd name="T32" fmla="*/ 488 w 1543"/>
                <a:gd name="T33" fmla="*/ 290 h 823"/>
                <a:gd name="T34" fmla="*/ 540 w 1543"/>
                <a:gd name="T35" fmla="*/ 263 h 823"/>
                <a:gd name="T36" fmla="*/ 593 w 1543"/>
                <a:gd name="T37" fmla="*/ 239 h 823"/>
                <a:gd name="T38" fmla="*/ 708 w 1543"/>
                <a:gd name="T39" fmla="*/ 194 h 823"/>
                <a:gd name="T40" fmla="*/ 831 w 1543"/>
                <a:gd name="T41" fmla="*/ 155 h 823"/>
                <a:gd name="T42" fmla="*/ 962 w 1543"/>
                <a:gd name="T43" fmla="*/ 122 h 823"/>
                <a:gd name="T44" fmla="*/ 1099 w 1543"/>
                <a:gd name="T45" fmla="*/ 96 h 823"/>
                <a:gd name="T46" fmla="*/ 1242 w 1543"/>
                <a:gd name="T47" fmla="*/ 76 h 823"/>
                <a:gd name="T48" fmla="*/ 1391 w 1543"/>
                <a:gd name="T49" fmla="*/ 64 h 823"/>
                <a:gd name="T50" fmla="*/ 1543 w 1543"/>
                <a:gd name="T51" fmla="*/ 60 h 823"/>
                <a:gd name="T52" fmla="*/ 1465 w 1543"/>
                <a:gd name="T53" fmla="*/ 1 h 823"/>
                <a:gd name="T54" fmla="*/ 1311 w 1543"/>
                <a:gd name="T55" fmla="*/ 10 h 823"/>
                <a:gd name="T56" fmla="*/ 1162 w 1543"/>
                <a:gd name="T57" fmla="*/ 25 h 823"/>
                <a:gd name="T58" fmla="*/ 1018 w 1543"/>
                <a:gd name="T59" fmla="*/ 48 h 823"/>
                <a:gd name="T60" fmla="*/ 881 w 1543"/>
                <a:gd name="T61" fmla="*/ 80 h 823"/>
                <a:gd name="T62" fmla="*/ 750 w 1543"/>
                <a:gd name="T63" fmla="*/ 117 h 823"/>
                <a:gd name="T64" fmla="*/ 628 w 1543"/>
                <a:gd name="T65" fmla="*/ 161 h 823"/>
                <a:gd name="T66" fmla="*/ 542 w 1543"/>
                <a:gd name="T67" fmla="*/ 196 h 823"/>
                <a:gd name="T68" fmla="*/ 487 w 1543"/>
                <a:gd name="T69" fmla="*/ 222 h 823"/>
                <a:gd name="T70" fmla="*/ 434 w 1543"/>
                <a:gd name="T71" fmla="*/ 251 h 823"/>
                <a:gd name="T72" fmla="*/ 384 w 1543"/>
                <a:gd name="T73" fmla="*/ 279 h 823"/>
                <a:gd name="T74" fmla="*/ 337 w 1543"/>
                <a:gd name="T75" fmla="*/ 309 h 823"/>
                <a:gd name="T76" fmla="*/ 292 w 1543"/>
                <a:gd name="T77" fmla="*/ 341 h 823"/>
                <a:gd name="T78" fmla="*/ 250 w 1543"/>
                <a:gd name="T79" fmla="*/ 373 h 823"/>
                <a:gd name="T80" fmla="*/ 212 w 1543"/>
                <a:gd name="T81" fmla="*/ 407 h 823"/>
                <a:gd name="T82" fmla="*/ 175 w 1543"/>
                <a:gd name="T83" fmla="*/ 442 h 823"/>
                <a:gd name="T84" fmla="*/ 141 w 1543"/>
                <a:gd name="T85" fmla="*/ 478 h 823"/>
                <a:gd name="T86" fmla="*/ 112 w 1543"/>
                <a:gd name="T87" fmla="*/ 515 h 823"/>
                <a:gd name="T88" fmla="*/ 85 w 1543"/>
                <a:gd name="T89" fmla="*/ 553 h 823"/>
                <a:gd name="T90" fmla="*/ 62 w 1543"/>
                <a:gd name="T91" fmla="*/ 592 h 823"/>
                <a:gd name="T92" fmla="*/ 42 w 1543"/>
                <a:gd name="T93" fmla="*/ 632 h 823"/>
                <a:gd name="T94" fmla="*/ 25 w 1543"/>
                <a:gd name="T95" fmla="*/ 673 h 823"/>
                <a:gd name="T96" fmla="*/ 14 w 1543"/>
                <a:gd name="T97" fmla="*/ 715 h 823"/>
                <a:gd name="T98" fmla="*/ 5 w 1543"/>
                <a:gd name="T99" fmla="*/ 758 h 823"/>
                <a:gd name="T100" fmla="*/ 1 w 1543"/>
                <a:gd name="T101" fmla="*/ 801 h 823"/>
                <a:gd name="T102" fmla="*/ 0 w 1543"/>
                <a:gd name="T103" fmla="*/ 8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43" h="823">
                  <a:moveTo>
                    <a:pt x="60" y="823"/>
                  </a:moveTo>
                  <a:lnTo>
                    <a:pt x="60" y="823"/>
                  </a:lnTo>
                  <a:lnTo>
                    <a:pt x="61" y="804"/>
                  </a:lnTo>
                  <a:lnTo>
                    <a:pt x="62" y="785"/>
                  </a:lnTo>
                  <a:lnTo>
                    <a:pt x="64" y="766"/>
                  </a:lnTo>
                  <a:lnTo>
                    <a:pt x="67" y="748"/>
                  </a:lnTo>
                  <a:lnTo>
                    <a:pt x="71" y="730"/>
                  </a:lnTo>
                  <a:lnTo>
                    <a:pt x="77" y="711"/>
                  </a:lnTo>
                  <a:lnTo>
                    <a:pt x="83" y="693"/>
                  </a:lnTo>
                  <a:lnTo>
                    <a:pt x="89" y="674"/>
                  </a:lnTo>
                  <a:lnTo>
                    <a:pt x="96" y="656"/>
                  </a:lnTo>
                  <a:lnTo>
                    <a:pt x="105" y="639"/>
                  </a:lnTo>
                  <a:lnTo>
                    <a:pt x="114" y="621"/>
                  </a:lnTo>
                  <a:lnTo>
                    <a:pt x="124" y="603"/>
                  </a:lnTo>
                  <a:lnTo>
                    <a:pt x="135" y="585"/>
                  </a:lnTo>
                  <a:lnTo>
                    <a:pt x="147" y="568"/>
                  </a:lnTo>
                  <a:lnTo>
                    <a:pt x="159" y="551"/>
                  </a:lnTo>
                  <a:lnTo>
                    <a:pt x="173" y="534"/>
                  </a:lnTo>
                  <a:lnTo>
                    <a:pt x="186" y="517"/>
                  </a:lnTo>
                  <a:lnTo>
                    <a:pt x="202" y="500"/>
                  </a:lnTo>
                  <a:lnTo>
                    <a:pt x="218" y="483"/>
                  </a:lnTo>
                  <a:lnTo>
                    <a:pt x="235" y="468"/>
                  </a:lnTo>
                  <a:lnTo>
                    <a:pt x="251" y="451"/>
                  </a:lnTo>
                  <a:lnTo>
                    <a:pt x="269" y="435"/>
                  </a:lnTo>
                  <a:lnTo>
                    <a:pt x="288" y="419"/>
                  </a:lnTo>
                  <a:lnTo>
                    <a:pt x="308" y="404"/>
                  </a:lnTo>
                  <a:lnTo>
                    <a:pt x="328" y="389"/>
                  </a:lnTo>
                  <a:lnTo>
                    <a:pt x="349" y="373"/>
                  </a:lnTo>
                  <a:lnTo>
                    <a:pt x="371" y="359"/>
                  </a:lnTo>
                  <a:lnTo>
                    <a:pt x="393" y="344"/>
                  </a:lnTo>
                  <a:lnTo>
                    <a:pt x="416" y="330"/>
                  </a:lnTo>
                  <a:lnTo>
                    <a:pt x="439" y="317"/>
                  </a:lnTo>
                  <a:lnTo>
                    <a:pt x="464" y="303"/>
                  </a:lnTo>
                  <a:lnTo>
                    <a:pt x="488" y="290"/>
                  </a:lnTo>
                  <a:lnTo>
                    <a:pt x="514" y="276"/>
                  </a:lnTo>
                  <a:lnTo>
                    <a:pt x="540" y="263"/>
                  </a:lnTo>
                  <a:lnTo>
                    <a:pt x="566" y="251"/>
                  </a:lnTo>
                  <a:lnTo>
                    <a:pt x="593" y="239"/>
                  </a:lnTo>
                  <a:lnTo>
                    <a:pt x="650" y="216"/>
                  </a:lnTo>
                  <a:lnTo>
                    <a:pt x="708" y="194"/>
                  </a:lnTo>
                  <a:lnTo>
                    <a:pt x="769" y="173"/>
                  </a:lnTo>
                  <a:lnTo>
                    <a:pt x="831" y="155"/>
                  </a:lnTo>
                  <a:lnTo>
                    <a:pt x="896" y="138"/>
                  </a:lnTo>
                  <a:lnTo>
                    <a:pt x="962" y="122"/>
                  </a:lnTo>
                  <a:lnTo>
                    <a:pt x="1030" y="108"/>
                  </a:lnTo>
                  <a:lnTo>
                    <a:pt x="1099" y="96"/>
                  </a:lnTo>
                  <a:lnTo>
                    <a:pt x="1170" y="85"/>
                  </a:lnTo>
                  <a:lnTo>
                    <a:pt x="1242" y="76"/>
                  </a:lnTo>
                  <a:lnTo>
                    <a:pt x="1315" y="69"/>
                  </a:lnTo>
                  <a:lnTo>
                    <a:pt x="1391" y="64"/>
                  </a:lnTo>
                  <a:lnTo>
                    <a:pt x="1466" y="61"/>
                  </a:lnTo>
                  <a:lnTo>
                    <a:pt x="1543" y="60"/>
                  </a:lnTo>
                  <a:lnTo>
                    <a:pt x="1543" y="0"/>
                  </a:lnTo>
                  <a:lnTo>
                    <a:pt x="1465" y="1"/>
                  </a:lnTo>
                  <a:lnTo>
                    <a:pt x="1387" y="4"/>
                  </a:lnTo>
                  <a:lnTo>
                    <a:pt x="1311" y="10"/>
                  </a:lnTo>
                  <a:lnTo>
                    <a:pt x="1236" y="17"/>
                  </a:lnTo>
                  <a:lnTo>
                    <a:pt x="1162" y="25"/>
                  </a:lnTo>
                  <a:lnTo>
                    <a:pt x="1089" y="36"/>
                  </a:lnTo>
                  <a:lnTo>
                    <a:pt x="1018" y="48"/>
                  </a:lnTo>
                  <a:lnTo>
                    <a:pt x="949" y="63"/>
                  </a:lnTo>
                  <a:lnTo>
                    <a:pt x="881" y="80"/>
                  </a:lnTo>
                  <a:lnTo>
                    <a:pt x="815" y="98"/>
                  </a:lnTo>
                  <a:lnTo>
                    <a:pt x="750" y="117"/>
                  </a:lnTo>
                  <a:lnTo>
                    <a:pt x="689" y="138"/>
                  </a:lnTo>
                  <a:lnTo>
                    <a:pt x="628" y="161"/>
                  </a:lnTo>
                  <a:lnTo>
                    <a:pt x="570" y="184"/>
                  </a:lnTo>
                  <a:lnTo>
                    <a:pt x="542" y="196"/>
                  </a:lnTo>
                  <a:lnTo>
                    <a:pt x="514" y="210"/>
                  </a:lnTo>
                  <a:lnTo>
                    <a:pt x="487" y="222"/>
                  </a:lnTo>
                  <a:lnTo>
                    <a:pt x="461" y="236"/>
                  </a:lnTo>
                  <a:lnTo>
                    <a:pt x="434" y="251"/>
                  </a:lnTo>
                  <a:lnTo>
                    <a:pt x="409" y="264"/>
                  </a:lnTo>
                  <a:lnTo>
                    <a:pt x="384" y="279"/>
                  </a:lnTo>
                  <a:lnTo>
                    <a:pt x="360" y="294"/>
                  </a:lnTo>
                  <a:lnTo>
                    <a:pt x="337" y="309"/>
                  </a:lnTo>
                  <a:lnTo>
                    <a:pt x="314" y="325"/>
                  </a:lnTo>
                  <a:lnTo>
                    <a:pt x="292" y="341"/>
                  </a:lnTo>
                  <a:lnTo>
                    <a:pt x="271" y="357"/>
                  </a:lnTo>
                  <a:lnTo>
                    <a:pt x="250" y="373"/>
                  </a:lnTo>
                  <a:lnTo>
                    <a:pt x="230" y="390"/>
                  </a:lnTo>
                  <a:lnTo>
                    <a:pt x="212" y="407"/>
                  </a:lnTo>
                  <a:lnTo>
                    <a:pt x="193" y="424"/>
                  </a:lnTo>
                  <a:lnTo>
                    <a:pt x="175" y="442"/>
                  </a:lnTo>
                  <a:lnTo>
                    <a:pt x="158" y="459"/>
                  </a:lnTo>
                  <a:lnTo>
                    <a:pt x="141" y="478"/>
                  </a:lnTo>
                  <a:lnTo>
                    <a:pt x="127" y="496"/>
                  </a:lnTo>
                  <a:lnTo>
                    <a:pt x="112" y="515"/>
                  </a:lnTo>
                  <a:lnTo>
                    <a:pt x="97" y="534"/>
                  </a:lnTo>
                  <a:lnTo>
                    <a:pt x="85" y="553"/>
                  </a:lnTo>
                  <a:lnTo>
                    <a:pt x="73" y="573"/>
                  </a:lnTo>
                  <a:lnTo>
                    <a:pt x="62" y="592"/>
                  </a:lnTo>
                  <a:lnTo>
                    <a:pt x="51" y="612"/>
                  </a:lnTo>
                  <a:lnTo>
                    <a:pt x="42" y="632"/>
                  </a:lnTo>
                  <a:lnTo>
                    <a:pt x="34" y="653"/>
                  </a:lnTo>
                  <a:lnTo>
                    <a:pt x="25" y="673"/>
                  </a:lnTo>
                  <a:lnTo>
                    <a:pt x="19" y="694"/>
                  </a:lnTo>
                  <a:lnTo>
                    <a:pt x="14" y="715"/>
                  </a:lnTo>
                  <a:lnTo>
                    <a:pt x="9" y="736"/>
                  </a:lnTo>
                  <a:lnTo>
                    <a:pt x="5" y="758"/>
                  </a:lnTo>
                  <a:lnTo>
                    <a:pt x="2" y="780"/>
                  </a:lnTo>
                  <a:lnTo>
                    <a:pt x="1" y="801"/>
                  </a:lnTo>
                  <a:lnTo>
                    <a:pt x="0" y="823"/>
                  </a:lnTo>
                  <a:lnTo>
                    <a:pt x="0" y="823"/>
                  </a:lnTo>
                  <a:lnTo>
                    <a:pt x="60" y="82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7" name="Freeform 159"/>
            <p:cNvSpPr>
              <a:spLocks/>
            </p:cNvSpPr>
            <p:nvPr/>
          </p:nvSpPr>
          <p:spPr bwMode="auto">
            <a:xfrm>
              <a:off x="4081" y="1290"/>
              <a:ext cx="514" cy="274"/>
            </a:xfrm>
            <a:custGeom>
              <a:avLst/>
              <a:gdLst>
                <a:gd name="T0" fmla="*/ 1543 w 1543"/>
                <a:gd name="T1" fmla="*/ 763 h 823"/>
                <a:gd name="T2" fmla="*/ 1391 w 1543"/>
                <a:gd name="T3" fmla="*/ 759 h 823"/>
                <a:gd name="T4" fmla="*/ 1242 w 1543"/>
                <a:gd name="T5" fmla="*/ 747 h 823"/>
                <a:gd name="T6" fmla="*/ 1099 w 1543"/>
                <a:gd name="T7" fmla="*/ 728 h 823"/>
                <a:gd name="T8" fmla="*/ 962 w 1543"/>
                <a:gd name="T9" fmla="*/ 701 h 823"/>
                <a:gd name="T10" fmla="*/ 831 w 1543"/>
                <a:gd name="T11" fmla="*/ 669 h 823"/>
                <a:gd name="T12" fmla="*/ 708 w 1543"/>
                <a:gd name="T13" fmla="*/ 629 h 823"/>
                <a:gd name="T14" fmla="*/ 650 w 1543"/>
                <a:gd name="T15" fmla="*/ 608 h 823"/>
                <a:gd name="T16" fmla="*/ 593 w 1543"/>
                <a:gd name="T17" fmla="*/ 584 h 823"/>
                <a:gd name="T18" fmla="*/ 540 w 1543"/>
                <a:gd name="T19" fmla="*/ 560 h 823"/>
                <a:gd name="T20" fmla="*/ 488 w 1543"/>
                <a:gd name="T21" fmla="*/ 534 h 823"/>
                <a:gd name="T22" fmla="*/ 439 w 1543"/>
                <a:gd name="T23" fmla="*/ 507 h 823"/>
                <a:gd name="T24" fmla="*/ 393 w 1543"/>
                <a:gd name="T25" fmla="*/ 479 h 823"/>
                <a:gd name="T26" fmla="*/ 349 w 1543"/>
                <a:gd name="T27" fmla="*/ 450 h 823"/>
                <a:gd name="T28" fmla="*/ 308 w 1543"/>
                <a:gd name="T29" fmla="*/ 419 h 823"/>
                <a:gd name="T30" fmla="*/ 269 w 1543"/>
                <a:gd name="T31" fmla="*/ 388 h 823"/>
                <a:gd name="T32" fmla="*/ 235 w 1543"/>
                <a:gd name="T33" fmla="*/ 356 h 823"/>
                <a:gd name="T34" fmla="*/ 202 w 1543"/>
                <a:gd name="T35" fmla="*/ 323 h 823"/>
                <a:gd name="T36" fmla="*/ 173 w 1543"/>
                <a:gd name="T37" fmla="*/ 289 h 823"/>
                <a:gd name="T38" fmla="*/ 147 w 1543"/>
                <a:gd name="T39" fmla="*/ 255 h 823"/>
                <a:gd name="T40" fmla="*/ 124 w 1543"/>
                <a:gd name="T41" fmla="*/ 220 h 823"/>
                <a:gd name="T42" fmla="*/ 105 w 1543"/>
                <a:gd name="T43" fmla="*/ 185 h 823"/>
                <a:gd name="T44" fmla="*/ 89 w 1543"/>
                <a:gd name="T45" fmla="*/ 149 h 823"/>
                <a:gd name="T46" fmla="*/ 77 w 1543"/>
                <a:gd name="T47" fmla="*/ 112 h 823"/>
                <a:gd name="T48" fmla="*/ 67 w 1543"/>
                <a:gd name="T49" fmla="*/ 76 h 823"/>
                <a:gd name="T50" fmla="*/ 62 w 1543"/>
                <a:gd name="T51" fmla="*/ 38 h 823"/>
                <a:gd name="T52" fmla="*/ 60 w 1543"/>
                <a:gd name="T53" fmla="*/ 0 h 823"/>
                <a:gd name="T54" fmla="*/ 1 w 1543"/>
                <a:gd name="T55" fmla="*/ 22 h 823"/>
                <a:gd name="T56" fmla="*/ 5 w 1543"/>
                <a:gd name="T57" fmla="*/ 65 h 823"/>
                <a:gd name="T58" fmla="*/ 14 w 1543"/>
                <a:gd name="T59" fmla="*/ 108 h 823"/>
                <a:gd name="T60" fmla="*/ 25 w 1543"/>
                <a:gd name="T61" fmla="*/ 150 h 823"/>
                <a:gd name="T62" fmla="*/ 42 w 1543"/>
                <a:gd name="T63" fmla="*/ 191 h 823"/>
                <a:gd name="T64" fmla="*/ 62 w 1543"/>
                <a:gd name="T65" fmla="*/ 232 h 823"/>
                <a:gd name="T66" fmla="*/ 85 w 1543"/>
                <a:gd name="T67" fmla="*/ 271 h 823"/>
                <a:gd name="T68" fmla="*/ 112 w 1543"/>
                <a:gd name="T69" fmla="*/ 308 h 823"/>
                <a:gd name="T70" fmla="*/ 141 w 1543"/>
                <a:gd name="T71" fmla="*/ 346 h 823"/>
                <a:gd name="T72" fmla="*/ 175 w 1543"/>
                <a:gd name="T73" fmla="*/ 382 h 823"/>
                <a:gd name="T74" fmla="*/ 212 w 1543"/>
                <a:gd name="T75" fmla="*/ 416 h 823"/>
                <a:gd name="T76" fmla="*/ 250 w 1543"/>
                <a:gd name="T77" fmla="*/ 451 h 823"/>
                <a:gd name="T78" fmla="*/ 292 w 1543"/>
                <a:gd name="T79" fmla="*/ 483 h 823"/>
                <a:gd name="T80" fmla="*/ 337 w 1543"/>
                <a:gd name="T81" fmla="*/ 515 h 823"/>
                <a:gd name="T82" fmla="*/ 384 w 1543"/>
                <a:gd name="T83" fmla="*/ 544 h 823"/>
                <a:gd name="T84" fmla="*/ 434 w 1543"/>
                <a:gd name="T85" fmla="*/ 573 h 823"/>
                <a:gd name="T86" fmla="*/ 487 w 1543"/>
                <a:gd name="T87" fmla="*/ 601 h 823"/>
                <a:gd name="T88" fmla="*/ 542 w 1543"/>
                <a:gd name="T89" fmla="*/ 627 h 823"/>
                <a:gd name="T90" fmla="*/ 599 w 1543"/>
                <a:gd name="T91" fmla="*/ 651 h 823"/>
                <a:gd name="T92" fmla="*/ 658 w 1543"/>
                <a:gd name="T93" fmla="*/ 675 h 823"/>
                <a:gd name="T94" fmla="*/ 750 w 1543"/>
                <a:gd name="T95" fmla="*/ 707 h 823"/>
                <a:gd name="T96" fmla="*/ 881 w 1543"/>
                <a:gd name="T97" fmla="*/ 744 h 823"/>
                <a:gd name="T98" fmla="*/ 1018 w 1543"/>
                <a:gd name="T99" fmla="*/ 775 h 823"/>
                <a:gd name="T100" fmla="*/ 1162 w 1543"/>
                <a:gd name="T101" fmla="*/ 798 h 823"/>
                <a:gd name="T102" fmla="*/ 1311 w 1543"/>
                <a:gd name="T103" fmla="*/ 815 h 823"/>
                <a:gd name="T104" fmla="*/ 1465 w 1543"/>
                <a:gd name="T105" fmla="*/ 822 h 823"/>
                <a:gd name="T106" fmla="*/ 1543 w 1543"/>
                <a:gd name="T107" fmla="*/ 8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43" h="823">
                  <a:moveTo>
                    <a:pt x="1543" y="763"/>
                  </a:moveTo>
                  <a:lnTo>
                    <a:pt x="1543" y="763"/>
                  </a:lnTo>
                  <a:lnTo>
                    <a:pt x="1466" y="762"/>
                  </a:lnTo>
                  <a:lnTo>
                    <a:pt x="1391" y="759"/>
                  </a:lnTo>
                  <a:lnTo>
                    <a:pt x="1315" y="755"/>
                  </a:lnTo>
                  <a:lnTo>
                    <a:pt x="1242" y="747"/>
                  </a:lnTo>
                  <a:lnTo>
                    <a:pt x="1170" y="739"/>
                  </a:lnTo>
                  <a:lnTo>
                    <a:pt x="1099" y="728"/>
                  </a:lnTo>
                  <a:lnTo>
                    <a:pt x="1030" y="716"/>
                  </a:lnTo>
                  <a:lnTo>
                    <a:pt x="962" y="701"/>
                  </a:lnTo>
                  <a:lnTo>
                    <a:pt x="896" y="686"/>
                  </a:lnTo>
                  <a:lnTo>
                    <a:pt x="831" y="669"/>
                  </a:lnTo>
                  <a:lnTo>
                    <a:pt x="769" y="650"/>
                  </a:lnTo>
                  <a:lnTo>
                    <a:pt x="708" y="629"/>
                  </a:lnTo>
                  <a:lnTo>
                    <a:pt x="679" y="619"/>
                  </a:lnTo>
                  <a:lnTo>
                    <a:pt x="650" y="608"/>
                  </a:lnTo>
                  <a:lnTo>
                    <a:pt x="622" y="597"/>
                  </a:lnTo>
                  <a:lnTo>
                    <a:pt x="593" y="584"/>
                  </a:lnTo>
                  <a:lnTo>
                    <a:pt x="566" y="572"/>
                  </a:lnTo>
                  <a:lnTo>
                    <a:pt x="540" y="560"/>
                  </a:lnTo>
                  <a:lnTo>
                    <a:pt x="514" y="547"/>
                  </a:lnTo>
                  <a:lnTo>
                    <a:pt x="488" y="534"/>
                  </a:lnTo>
                  <a:lnTo>
                    <a:pt x="464" y="521"/>
                  </a:lnTo>
                  <a:lnTo>
                    <a:pt x="439" y="507"/>
                  </a:lnTo>
                  <a:lnTo>
                    <a:pt x="416" y="493"/>
                  </a:lnTo>
                  <a:lnTo>
                    <a:pt x="393" y="479"/>
                  </a:lnTo>
                  <a:lnTo>
                    <a:pt x="371" y="464"/>
                  </a:lnTo>
                  <a:lnTo>
                    <a:pt x="349" y="450"/>
                  </a:lnTo>
                  <a:lnTo>
                    <a:pt x="328" y="435"/>
                  </a:lnTo>
                  <a:lnTo>
                    <a:pt x="308" y="419"/>
                  </a:lnTo>
                  <a:lnTo>
                    <a:pt x="288" y="404"/>
                  </a:lnTo>
                  <a:lnTo>
                    <a:pt x="269" y="388"/>
                  </a:lnTo>
                  <a:lnTo>
                    <a:pt x="251" y="372"/>
                  </a:lnTo>
                  <a:lnTo>
                    <a:pt x="235" y="356"/>
                  </a:lnTo>
                  <a:lnTo>
                    <a:pt x="218" y="340"/>
                  </a:lnTo>
                  <a:lnTo>
                    <a:pt x="202" y="323"/>
                  </a:lnTo>
                  <a:lnTo>
                    <a:pt x="186" y="306"/>
                  </a:lnTo>
                  <a:lnTo>
                    <a:pt x="173" y="289"/>
                  </a:lnTo>
                  <a:lnTo>
                    <a:pt x="159" y="273"/>
                  </a:lnTo>
                  <a:lnTo>
                    <a:pt x="147" y="255"/>
                  </a:lnTo>
                  <a:lnTo>
                    <a:pt x="135" y="238"/>
                  </a:lnTo>
                  <a:lnTo>
                    <a:pt x="124" y="220"/>
                  </a:lnTo>
                  <a:lnTo>
                    <a:pt x="114" y="202"/>
                  </a:lnTo>
                  <a:lnTo>
                    <a:pt x="105" y="185"/>
                  </a:lnTo>
                  <a:lnTo>
                    <a:pt x="96" y="167"/>
                  </a:lnTo>
                  <a:lnTo>
                    <a:pt x="89" y="149"/>
                  </a:lnTo>
                  <a:lnTo>
                    <a:pt x="83" y="131"/>
                  </a:lnTo>
                  <a:lnTo>
                    <a:pt x="77" y="112"/>
                  </a:lnTo>
                  <a:lnTo>
                    <a:pt x="71" y="94"/>
                  </a:lnTo>
                  <a:lnTo>
                    <a:pt x="67" y="76"/>
                  </a:lnTo>
                  <a:lnTo>
                    <a:pt x="64" y="57"/>
                  </a:lnTo>
                  <a:lnTo>
                    <a:pt x="62" y="38"/>
                  </a:lnTo>
                  <a:lnTo>
                    <a:pt x="61" y="19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2"/>
                  </a:lnTo>
                  <a:lnTo>
                    <a:pt x="2" y="44"/>
                  </a:lnTo>
                  <a:lnTo>
                    <a:pt x="5" y="65"/>
                  </a:lnTo>
                  <a:lnTo>
                    <a:pt x="9" y="87"/>
                  </a:lnTo>
                  <a:lnTo>
                    <a:pt x="14" y="108"/>
                  </a:lnTo>
                  <a:lnTo>
                    <a:pt x="19" y="129"/>
                  </a:lnTo>
                  <a:lnTo>
                    <a:pt x="25" y="150"/>
                  </a:lnTo>
                  <a:lnTo>
                    <a:pt x="34" y="171"/>
                  </a:lnTo>
                  <a:lnTo>
                    <a:pt x="42" y="191"/>
                  </a:lnTo>
                  <a:lnTo>
                    <a:pt x="51" y="211"/>
                  </a:lnTo>
                  <a:lnTo>
                    <a:pt x="62" y="232"/>
                  </a:lnTo>
                  <a:lnTo>
                    <a:pt x="73" y="251"/>
                  </a:lnTo>
                  <a:lnTo>
                    <a:pt x="85" y="271"/>
                  </a:lnTo>
                  <a:lnTo>
                    <a:pt x="97" y="289"/>
                  </a:lnTo>
                  <a:lnTo>
                    <a:pt x="112" y="308"/>
                  </a:lnTo>
                  <a:lnTo>
                    <a:pt x="127" y="327"/>
                  </a:lnTo>
                  <a:lnTo>
                    <a:pt x="141" y="346"/>
                  </a:lnTo>
                  <a:lnTo>
                    <a:pt x="158" y="364"/>
                  </a:lnTo>
                  <a:lnTo>
                    <a:pt x="175" y="382"/>
                  </a:lnTo>
                  <a:lnTo>
                    <a:pt x="193" y="399"/>
                  </a:lnTo>
                  <a:lnTo>
                    <a:pt x="212" y="416"/>
                  </a:lnTo>
                  <a:lnTo>
                    <a:pt x="230" y="434"/>
                  </a:lnTo>
                  <a:lnTo>
                    <a:pt x="250" y="451"/>
                  </a:lnTo>
                  <a:lnTo>
                    <a:pt x="271" y="467"/>
                  </a:lnTo>
                  <a:lnTo>
                    <a:pt x="292" y="483"/>
                  </a:lnTo>
                  <a:lnTo>
                    <a:pt x="314" y="499"/>
                  </a:lnTo>
                  <a:lnTo>
                    <a:pt x="337" y="515"/>
                  </a:lnTo>
                  <a:lnTo>
                    <a:pt x="360" y="529"/>
                  </a:lnTo>
                  <a:lnTo>
                    <a:pt x="384" y="544"/>
                  </a:lnTo>
                  <a:lnTo>
                    <a:pt x="409" y="559"/>
                  </a:lnTo>
                  <a:lnTo>
                    <a:pt x="434" y="573"/>
                  </a:lnTo>
                  <a:lnTo>
                    <a:pt x="461" y="587"/>
                  </a:lnTo>
                  <a:lnTo>
                    <a:pt x="487" y="601"/>
                  </a:lnTo>
                  <a:lnTo>
                    <a:pt x="514" y="614"/>
                  </a:lnTo>
                  <a:lnTo>
                    <a:pt x="542" y="627"/>
                  </a:lnTo>
                  <a:lnTo>
                    <a:pt x="570" y="639"/>
                  </a:lnTo>
                  <a:lnTo>
                    <a:pt x="599" y="651"/>
                  </a:lnTo>
                  <a:lnTo>
                    <a:pt x="628" y="664"/>
                  </a:lnTo>
                  <a:lnTo>
                    <a:pt x="658" y="675"/>
                  </a:lnTo>
                  <a:lnTo>
                    <a:pt x="689" y="686"/>
                  </a:lnTo>
                  <a:lnTo>
                    <a:pt x="750" y="707"/>
                  </a:lnTo>
                  <a:lnTo>
                    <a:pt x="815" y="727"/>
                  </a:lnTo>
                  <a:lnTo>
                    <a:pt x="881" y="744"/>
                  </a:lnTo>
                  <a:lnTo>
                    <a:pt x="949" y="760"/>
                  </a:lnTo>
                  <a:lnTo>
                    <a:pt x="1018" y="775"/>
                  </a:lnTo>
                  <a:lnTo>
                    <a:pt x="1089" y="787"/>
                  </a:lnTo>
                  <a:lnTo>
                    <a:pt x="1162" y="798"/>
                  </a:lnTo>
                  <a:lnTo>
                    <a:pt x="1236" y="807"/>
                  </a:lnTo>
                  <a:lnTo>
                    <a:pt x="1311" y="815"/>
                  </a:lnTo>
                  <a:lnTo>
                    <a:pt x="1387" y="819"/>
                  </a:lnTo>
                  <a:lnTo>
                    <a:pt x="1465" y="822"/>
                  </a:lnTo>
                  <a:lnTo>
                    <a:pt x="1543" y="823"/>
                  </a:lnTo>
                  <a:lnTo>
                    <a:pt x="1543" y="823"/>
                  </a:lnTo>
                  <a:lnTo>
                    <a:pt x="1543" y="76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8" name="Freeform 160"/>
            <p:cNvSpPr>
              <a:spLocks/>
            </p:cNvSpPr>
            <p:nvPr/>
          </p:nvSpPr>
          <p:spPr bwMode="auto">
            <a:xfrm>
              <a:off x="2560" y="1388"/>
              <a:ext cx="781" cy="300"/>
            </a:xfrm>
            <a:custGeom>
              <a:avLst/>
              <a:gdLst>
                <a:gd name="T0" fmla="*/ 2282 w 2342"/>
                <a:gd name="T1" fmla="*/ 21 h 899"/>
                <a:gd name="T2" fmla="*/ 2272 w 2342"/>
                <a:gd name="T3" fmla="*/ 80 h 899"/>
                <a:gd name="T4" fmla="*/ 2249 w 2342"/>
                <a:gd name="T5" fmla="*/ 141 h 899"/>
                <a:gd name="T6" fmla="*/ 2214 w 2342"/>
                <a:gd name="T7" fmla="*/ 200 h 899"/>
                <a:gd name="T8" fmla="*/ 2168 w 2342"/>
                <a:gd name="T9" fmla="*/ 259 h 899"/>
                <a:gd name="T10" fmla="*/ 2111 w 2342"/>
                <a:gd name="T11" fmla="*/ 315 h 899"/>
                <a:gd name="T12" fmla="*/ 2041 w 2342"/>
                <a:gd name="T13" fmla="*/ 371 h 899"/>
                <a:gd name="T14" fmla="*/ 1961 w 2342"/>
                <a:gd name="T15" fmla="*/ 425 h 899"/>
                <a:gd name="T16" fmla="*/ 1871 w 2342"/>
                <a:gd name="T17" fmla="*/ 477 h 899"/>
                <a:gd name="T18" fmla="*/ 1771 w 2342"/>
                <a:gd name="T19" fmla="*/ 525 h 899"/>
                <a:gd name="T20" fmla="*/ 1662 w 2342"/>
                <a:gd name="T21" fmla="*/ 571 h 899"/>
                <a:gd name="T22" fmla="*/ 1544 w 2342"/>
                <a:gd name="T23" fmla="*/ 615 h 899"/>
                <a:gd name="T24" fmla="*/ 1417 w 2342"/>
                <a:gd name="T25" fmla="*/ 655 h 899"/>
                <a:gd name="T26" fmla="*/ 1283 w 2342"/>
                <a:gd name="T27" fmla="*/ 692 h 899"/>
                <a:gd name="T28" fmla="*/ 1143 w 2342"/>
                <a:gd name="T29" fmla="*/ 724 h 899"/>
                <a:gd name="T30" fmla="*/ 996 w 2342"/>
                <a:gd name="T31" fmla="*/ 753 h 899"/>
                <a:gd name="T32" fmla="*/ 842 w 2342"/>
                <a:gd name="T33" fmla="*/ 780 h 899"/>
                <a:gd name="T34" fmla="*/ 683 w 2342"/>
                <a:gd name="T35" fmla="*/ 801 h 899"/>
                <a:gd name="T36" fmla="*/ 517 w 2342"/>
                <a:gd name="T37" fmla="*/ 817 h 899"/>
                <a:gd name="T38" fmla="*/ 349 w 2342"/>
                <a:gd name="T39" fmla="*/ 829 h 899"/>
                <a:gd name="T40" fmla="*/ 176 w 2342"/>
                <a:gd name="T41" fmla="*/ 837 h 899"/>
                <a:gd name="T42" fmla="*/ 0 w 2342"/>
                <a:gd name="T43" fmla="*/ 839 h 899"/>
                <a:gd name="T44" fmla="*/ 119 w 2342"/>
                <a:gd name="T45" fmla="*/ 898 h 899"/>
                <a:gd name="T46" fmla="*/ 295 w 2342"/>
                <a:gd name="T47" fmla="*/ 892 h 899"/>
                <a:gd name="T48" fmla="*/ 466 w 2342"/>
                <a:gd name="T49" fmla="*/ 881 h 899"/>
                <a:gd name="T50" fmla="*/ 635 w 2342"/>
                <a:gd name="T51" fmla="*/ 866 h 899"/>
                <a:gd name="T52" fmla="*/ 797 w 2342"/>
                <a:gd name="T53" fmla="*/ 846 h 899"/>
                <a:gd name="T54" fmla="*/ 955 w 2342"/>
                <a:gd name="T55" fmla="*/ 821 h 899"/>
                <a:gd name="T56" fmla="*/ 1106 w 2342"/>
                <a:gd name="T57" fmla="*/ 793 h 899"/>
                <a:gd name="T58" fmla="*/ 1251 w 2342"/>
                <a:gd name="T59" fmla="*/ 761 h 899"/>
                <a:gd name="T60" fmla="*/ 1390 w 2342"/>
                <a:gd name="T61" fmla="*/ 725 h 899"/>
                <a:gd name="T62" fmla="*/ 1521 w 2342"/>
                <a:gd name="T63" fmla="*/ 685 h 899"/>
                <a:gd name="T64" fmla="*/ 1644 w 2342"/>
                <a:gd name="T65" fmla="*/ 642 h 899"/>
                <a:gd name="T66" fmla="*/ 1759 w 2342"/>
                <a:gd name="T67" fmla="*/ 596 h 899"/>
                <a:gd name="T68" fmla="*/ 1865 w 2342"/>
                <a:gd name="T69" fmla="*/ 546 h 899"/>
                <a:gd name="T70" fmla="*/ 1962 w 2342"/>
                <a:gd name="T71" fmla="*/ 493 h 899"/>
                <a:gd name="T72" fmla="*/ 2049 w 2342"/>
                <a:gd name="T73" fmla="*/ 439 h 899"/>
                <a:gd name="T74" fmla="*/ 2127 w 2342"/>
                <a:gd name="T75" fmla="*/ 380 h 899"/>
                <a:gd name="T76" fmla="*/ 2192 w 2342"/>
                <a:gd name="T77" fmla="*/ 319 h 899"/>
                <a:gd name="T78" fmla="*/ 2248 w 2342"/>
                <a:gd name="T79" fmla="*/ 255 h 899"/>
                <a:gd name="T80" fmla="*/ 2292 w 2342"/>
                <a:gd name="T81" fmla="*/ 189 h 899"/>
                <a:gd name="T82" fmla="*/ 2322 w 2342"/>
                <a:gd name="T83" fmla="*/ 120 h 899"/>
                <a:gd name="T84" fmla="*/ 2339 w 2342"/>
                <a:gd name="T85" fmla="*/ 49 h 899"/>
                <a:gd name="T86" fmla="*/ 2342 w 2342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42" h="899">
                  <a:moveTo>
                    <a:pt x="2282" y="0"/>
                  </a:moveTo>
                  <a:lnTo>
                    <a:pt x="2282" y="0"/>
                  </a:lnTo>
                  <a:lnTo>
                    <a:pt x="2282" y="21"/>
                  </a:lnTo>
                  <a:lnTo>
                    <a:pt x="2280" y="41"/>
                  </a:lnTo>
                  <a:lnTo>
                    <a:pt x="2276" y="60"/>
                  </a:lnTo>
                  <a:lnTo>
                    <a:pt x="2272" y="80"/>
                  </a:lnTo>
                  <a:lnTo>
                    <a:pt x="2266" y="101"/>
                  </a:lnTo>
                  <a:lnTo>
                    <a:pt x="2258" y="121"/>
                  </a:lnTo>
                  <a:lnTo>
                    <a:pt x="2249" y="141"/>
                  </a:lnTo>
                  <a:lnTo>
                    <a:pt x="2240" y="160"/>
                  </a:lnTo>
                  <a:lnTo>
                    <a:pt x="2228" y="180"/>
                  </a:lnTo>
                  <a:lnTo>
                    <a:pt x="2214" y="200"/>
                  </a:lnTo>
                  <a:lnTo>
                    <a:pt x="2201" y="220"/>
                  </a:lnTo>
                  <a:lnTo>
                    <a:pt x="2185" y="239"/>
                  </a:lnTo>
                  <a:lnTo>
                    <a:pt x="2168" y="259"/>
                  </a:lnTo>
                  <a:lnTo>
                    <a:pt x="2151" y="277"/>
                  </a:lnTo>
                  <a:lnTo>
                    <a:pt x="2131" y="296"/>
                  </a:lnTo>
                  <a:lnTo>
                    <a:pt x="2111" y="315"/>
                  </a:lnTo>
                  <a:lnTo>
                    <a:pt x="2089" y="334"/>
                  </a:lnTo>
                  <a:lnTo>
                    <a:pt x="2066" y="353"/>
                  </a:lnTo>
                  <a:lnTo>
                    <a:pt x="2041" y="371"/>
                  </a:lnTo>
                  <a:lnTo>
                    <a:pt x="2016" y="390"/>
                  </a:lnTo>
                  <a:lnTo>
                    <a:pt x="1988" y="407"/>
                  </a:lnTo>
                  <a:lnTo>
                    <a:pt x="1961" y="425"/>
                  </a:lnTo>
                  <a:lnTo>
                    <a:pt x="1932" y="442"/>
                  </a:lnTo>
                  <a:lnTo>
                    <a:pt x="1902" y="460"/>
                  </a:lnTo>
                  <a:lnTo>
                    <a:pt x="1871" y="477"/>
                  </a:lnTo>
                  <a:lnTo>
                    <a:pt x="1839" y="492"/>
                  </a:lnTo>
                  <a:lnTo>
                    <a:pt x="1805" y="509"/>
                  </a:lnTo>
                  <a:lnTo>
                    <a:pt x="1771" y="525"/>
                  </a:lnTo>
                  <a:lnTo>
                    <a:pt x="1735" y="541"/>
                  </a:lnTo>
                  <a:lnTo>
                    <a:pt x="1699" y="556"/>
                  </a:lnTo>
                  <a:lnTo>
                    <a:pt x="1662" y="571"/>
                  </a:lnTo>
                  <a:lnTo>
                    <a:pt x="1623" y="586"/>
                  </a:lnTo>
                  <a:lnTo>
                    <a:pt x="1584" y="600"/>
                  </a:lnTo>
                  <a:lnTo>
                    <a:pt x="1544" y="615"/>
                  </a:lnTo>
                  <a:lnTo>
                    <a:pt x="1502" y="629"/>
                  </a:lnTo>
                  <a:lnTo>
                    <a:pt x="1460" y="642"/>
                  </a:lnTo>
                  <a:lnTo>
                    <a:pt x="1417" y="655"/>
                  </a:lnTo>
                  <a:lnTo>
                    <a:pt x="1373" y="667"/>
                  </a:lnTo>
                  <a:lnTo>
                    <a:pt x="1329" y="680"/>
                  </a:lnTo>
                  <a:lnTo>
                    <a:pt x="1283" y="692"/>
                  </a:lnTo>
                  <a:lnTo>
                    <a:pt x="1237" y="703"/>
                  </a:lnTo>
                  <a:lnTo>
                    <a:pt x="1190" y="714"/>
                  </a:lnTo>
                  <a:lnTo>
                    <a:pt x="1143" y="724"/>
                  </a:lnTo>
                  <a:lnTo>
                    <a:pt x="1094" y="734"/>
                  </a:lnTo>
                  <a:lnTo>
                    <a:pt x="1045" y="745"/>
                  </a:lnTo>
                  <a:lnTo>
                    <a:pt x="996" y="753"/>
                  </a:lnTo>
                  <a:lnTo>
                    <a:pt x="944" y="763"/>
                  </a:lnTo>
                  <a:lnTo>
                    <a:pt x="893" y="771"/>
                  </a:lnTo>
                  <a:lnTo>
                    <a:pt x="842" y="780"/>
                  </a:lnTo>
                  <a:lnTo>
                    <a:pt x="789" y="787"/>
                  </a:lnTo>
                  <a:lnTo>
                    <a:pt x="736" y="794"/>
                  </a:lnTo>
                  <a:lnTo>
                    <a:pt x="683" y="801"/>
                  </a:lnTo>
                  <a:lnTo>
                    <a:pt x="628" y="807"/>
                  </a:lnTo>
                  <a:lnTo>
                    <a:pt x="573" y="812"/>
                  </a:lnTo>
                  <a:lnTo>
                    <a:pt x="517" y="817"/>
                  </a:lnTo>
                  <a:lnTo>
                    <a:pt x="462" y="821"/>
                  </a:lnTo>
                  <a:lnTo>
                    <a:pt x="405" y="826"/>
                  </a:lnTo>
                  <a:lnTo>
                    <a:pt x="349" y="829"/>
                  </a:lnTo>
                  <a:lnTo>
                    <a:pt x="291" y="832"/>
                  </a:lnTo>
                  <a:lnTo>
                    <a:pt x="234" y="835"/>
                  </a:lnTo>
                  <a:lnTo>
                    <a:pt x="176" y="837"/>
                  </a:lnTo>
                  <a:lnTo>
                    <a:pt x="118" y="838"/>
                  </a:lnTo>
                  <a:lnTo>
                    <a:pt x="58" y="839"/>
                  </a:lnTo>
                  <a:lnTo>
                    <a:pt x="0" y="839"/>
                  </a:lnTo>
                  <a:lnTo>
                    <a:pt x="0" y="899"/>
                  </a:lnTo>
                  <a:lnTo>
                    <a:pt x="59" y="899"/>
                  </a:lnTo>
                  <a:lnTo>
                    <a:pt x="119" y="898"/>
                  </a:lnTo>
                  <a:lnTo>
                    <a:pt x="177" y="897"/>
                  </a:lnTo>
                  <a:lnTo>
                    <a:pt x="236" y="895"/>
                  </a:lnTo>
                  <a:lnTo>
                    <a:pt x="295" y="892"/>
                  </a:lnTo>
                  <a:lnTo>
                    <a:pt x="352" y="889"/>
                  </a:lnTo>
                  <a:lnTo>
                    <a:pt x="410" y="885"/>
                  </a:lnTo>
                  <a:lnTo>
                    <a:pt x="466" y="881"/>
                  </a:lnTo>
                  <a:lnTo>
                    <a:pt x="523" y="877"/>
                  </a:lnTo>
                  <a:lnTo>
                    <a:pt x="579" y="872"/>
                  </a:lnTo>
                  <a:lnTo>
                    <a:pt x="635" y="866"/>
                  </a:lnTo>
                  <a:lnTo>
                    <a:pt x="689" y="860"/>
                  </a:lnTo>
                  <a:lnTo>
                    <a:pt x="743" y="853"/>
                  </a:lnTo>
                  <a:lnTo>
                    <a:pt x="797" y="846"/>
                  </a:lnTo>
                  <a:lnTo>
                    <a:pt x="850" y="838"/>
                  </a:lnTo>
                  <a:lnTo>
                    <a:pt x="902" y="830"/>
                  </a:lnTo>
                  <a:lnTo>
                    <a:pt x="955" y="821"/>
                  </a:lnTo>
                  <a:lnTo>
                    <a:pt x="1006" y="813"/>
                  </a:lnTo>
                  <a:lnTo>
                    <a:pt x="1056" y="804"/>
                  </a:lnTo>
                  <a:lnTo>
                    <a:pt x="1106" y="793"/>
                  </a:lnTo>
                  <a:lnTo>
                    <a:pt x="1156" y="783"/>
                  </a:lnTo>
                  <a:lnTo>
                    <a:pt x="1204" y="772"/>
                  </a:lnTo>
                  <a:lnTo>
                    <a:pt x="1251" y="761"/>
                  </a:lnTo>
                  <a:lnTo>
                    <a:pt x="1298" y="749"/>
                  </a:lnTo>
                  <a:lnTo>
                    <a:pt x="1344" y="738"/>
                  </a:lnTo>
                  <a:lnTo>
                    <a:pt x="1390" y="725"/>
                  </a:lnTo>
                  <a:lnTo>
                    <a:pt x="1434" y="712"/>
                  </a:lnTo>
                  <a:lnTo>
                    <a:pt x="1478" y="699"/>
                  </a:lnTo>
                  <a:lnTo>
                    <a:pt x="1521" y="685"/>
                  </a:lnTo>
                  <a:lnTo>
                    <a:pt x="1563" y="672"/>
                  </a:lnTo>
                  <a:lnTo>
                    <a:pt x="1603" y="657"/>
                  </a:lnTo>
                  <a:lnTo>
                    <a:pt x="1644" y="642"/>
                  </a:lnTo>
                  <a:lnTo>
                    <a:pt x="1683" y="628"/>
                  </a:lnTo>
                  <a:lnTo>
                    <a:pt x="1722" y="612"/>
                  </a:lnTo>
                  <a:lnTo>
                    <a:pt x="1759" y="596"/>
                  </a:lnTo>
                  <a:lnTo>
                    <a:pt x="1795" y="579"/>
                  </a:lnTo>
                  <a:lnTo>
                    <a:pt x="1830" y="564"/>
                  </a:lnTo>
                  <a:lnTo>
                    <a:pt x="1865" y="546"/>
                  </a:lnTo>
                  <a:lnTo>
                    <a:pt x="1898" y="529"/>
                  </a:lnTo>
                  <a:lnTo>
                    <a:pt x="1931" y="511"/>
                  </a:lnTo>
                  <a:lnTo>
                    <a:pt x="1962" y="493"/>
                  </a:lnTo>
                  <a:lnTo>
                    <a:pt x="1993" y="476"/>
                  </a:lnTo>
                  <a:lnTo>
                    <a:pt x="2022" y="458"/>
                  </a:lnTo>
                  <a:lnTo>
                    <a:pt x="2049" y="439"/>
                  </a:lnTo>
                  <a:lnTo>
                    <a:pt x="2076" y="419"/>
                  </a:lnTo>
                  <a:lnTo>
                    <a:pt x="2102" y="400"/>
                  </a:lnTo>
                  <a:lnTo>
                    <a:pt x="2127" y="380"/>
                  </a:lnTo>
                  <a:lnTo>
                    <a:pt x="2150" y="360"/>
                  </a:lnTo>
                  <a:lnTo>
                    <a:pt x="2173" y="340"/>
                  </a:lnTo>
                  <a:lnTo>
                    <a:pt x="2192" y="319"/>
                  </a:lnTo>
                  <a:lnTo>
                    <a:pt x="2212" y="298"/>
                  </a:lnTo>
                  <a:lnTo>
                    <a:pt x="2231" y="277"/>
                  </a:lnTo>
                  <a:lnTo>
                    <a:pt x="2248" y="255"/>
                  </a:lnTo>
                  <a:lnTo>
                    <a:pt x="2264" y="233"/>
                  </a:lnTo>
                  <a:lnTo>
                    <a:pt x="2278" y="211"/>
                  </a:lnTo>
                  <a:lnTo>
                    <a:pt x="2292" y="189"/>
                  </a:lnTo>
                  <a:lnTo>
                    <a:pt x="2303" y="166"/>
                  </a:lnTo>
                  <a:lnTo>
                    <a:pt x="2314" y="143"/>
                  </a:lnTo>
                  <a:lnTo>
                    <a:pt x="2322" y="120"/>
                  </a:lnTo>
                  <a:lnTo>
                    <a:pt x="2330" y="96"/>
                  </a:lnTo>
                  <a:lnTo>
                    <a:pt x="2335" y="73"/>
                  </a:lnTo>
                  <a:lnTo>
                    <a:pt x="2339" y="49"/>
                  </a:lnTo>
                  <a:lnTo>
                    <a:pt x="2342" y="25"/>
                  </a:lnTo>
                  <a:lnTo>
                    <a:pt x="2342" y="0"/>
                  </a:lnTo>
                  <a:lnTo>
                    <a:pt x="2342" y="0"/>
                  </a:lnTo>
                  <a:lnTo>
                    <a:pt x="228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9" name="Freeform 161"/>
            <p:cNvSpPr>
              <a:spLocks/>
            </p:cNvSpPr>
            <p:nvPr/>
          </p:nvSpPr>
          <p:spPr bwMode="auto">
            <a:xfrm>
              <a:off x="2560" y="1089"/>
              <a:ext cx="781" cy="299"/>
            </a:xfrm>
            <a:custGeom>
              <a:avLst/>
              <a:gdLst>
                <a:gd name="T0" fmla="*/ 58 w 2342"/>
                <a:gd name="T1" fmla="*/ 60 h 899"/>
                <a:gd name="T2" fmla="*/ 234 w 2342"/>
                <a:gd name="T3" fmla="*/ 64 h 899"/>
                <a:gd name="T4" fmla="*/ 405 w 2342"/>
                <a:gd name="T5" fmla="*/ 74 h 899"/>
                <a:gd name="T6" fmla="*/ 573 w 2342"/>
                <a:gd name="T7" fmla="*/ 87 h 899"/>
                <a:gd name="T8" fmla="*/ 736 w 2342"/>
                <a:gd name="T9" fmla="*/ 105 h 899"/>
                <a:gd name="T10" fmla="*/ 893 w 2342"/>
                <a:gd name="T11" fmla="*/ 128 h 899"/>
                <a:gd name="T12" fmla="*/ 1045 w 2342"/>
                <a:gd name="T13" fmla="*/ 154 h 899"/>
                <a:gd name="T14" fmla="*/ 1190 w 2342"/>
                <a:gd name="T15" fmla="*/ 186 h 899"/>
                <a:gd name="T16" fmla="*/ 1329 w 2342"/>
                <a:gd name="T17" fmla="*/ 219 h 899"/>
                <a:gd name="T18" fmla="*/ 1460 w 2342"/>
                <a:gd name="T19" fmla="*/ 257 h 899"/>
                <a:gd name="T20" fmla="*/ 1584 w 2342"/>
                <a:gd name="T21" fmla="*/ 299 h 899"/>
                <a:gd name="T22" fmla="*/ 1699 w 2342"/>
                <a:gd name="T23" fmla="*/ 343 h 899"/>
                <a:gd name="T24" fmla="*/ 1805 w 2342"/>
                <a:gd name="T25" fmla="*/ 390 h 899"/>
                <a:gd name="T26" fmla="*/ 1902 w 2342"/>
                <a:gd name="T27" fmla="*/ 440 h 899"/>
                <a:gd name="T28" fmla="*/ 1988 w 2342"/>
                <a:gd name="T29" fmla="*/ 492 h 899"/>
                <a:gd name="T30" fmla="*/ 2066 w 2342"/>
                <a:gd name="T31" fmla="*/ 546 h 899"/>
                <a:gd name="T32" fmla="*/ 2131 w 2342"/>
                <a:gd name="T33" fmla="*/ 603 h 899"/>
                <a:gd name="T34" fmla="*/ 2185 w 2342"/>
                <a:gd name="T35" fmla="*/ 661 h 899"/>
                <a:gd name="T36" fmla="*/ 2228 w 2342"/>
                <a:gd name="T37" fmla="*/ 719 h 899"/>
                <a:gd name="T38" fmla="*/ 2258 w 2342"/>
                <a:gd name="T39" fmla="*/ 778 h 899"/>
                <a:gd name="T40" fmla="*/ 2276 w 2342"/>
                <a:gd name="T41" fmla="*/ 839 h 899"/>
                <a:gd name="T42" fmla="*/ 2282 w 2342"/>
                <a:gd name="T43" fmla="*/ 899 h 899"/>
                <a:gd name="T44" fmla="*/ 2339 w 2342"/>
                <a:gd name="T45" fmla="*/ 850 h 899"/>
                <a:gd name="T46" fmla="*/ 2322 w 2342"/>
                <a:gd name="T47" fmla="*/ 779 h 899"/>
                <a:gd name="T48" fmla="*/ 2292 w 2342"/>
                <a:gd name="T49" fmla="*/ 710 h 899"/>
                <a:gd name="T50" fmla="*/ 2248 w 2342"/>
                <a:gd name="T51" fmla="*/ 644 h 899"/>
                <a:gd name="T52" fmla="*/ 2192 w 2342"/>
                <a:gd name="T53" fmla="*/ 580 h 899"/>
                <a:gd name="T54" fmla="*/ 2127 w 2342"/>
                <a:gd name="T55" fmla="*/ 519 h 899"/>
                <a:gd name="T56" fmla="*/ 2049 w 2342"/>
                <a:gd name="T57" fmla="*/ 461 h 899"/>
                <a:gd name="T58" fmla="*/ 1962 w 2342"/>
                <a:gd name="T59" fmla="*/ 405 h 899"/>
                <a:gd name="T60" fmla="*/ 1865 w 2342"/>
                <a:gd name="T61" fmla="*/ 353 h 899"/>
                <a:gd name="T62" fmla="*/ 1759 w 2342"/>
                <a:gd name="T63" fmla="*/ 303 h 899"/>
                <a:gd name="T64" fmla="*/ 1644 w 2342"/>
                <a:gd name="T65" fmla="*/ 257 h 899"/>
                <a:gd name="T66" fmla="*/ 1521 w 2342"/>
                <a:gd name="T67" fmla="*/ 214 h 899"/>
                <a:gd name="T68" fmla="*/ 1390 w 2342"/>
                <a:gd name="T69" fmla="*/ 174 h 899"/>
                <a:gd name="T70" fmla="*/ 1251 w 2342"/>
                <a:gd name="T71" fmla="*/ 139 h 899"/>
                <a:gd name="T72" fmla="*/ 1106 w 2342"/>
                <a:gd name="T73" fmla="*/ 106 h 899"/>
                <a:gd name="T74" fmla="*/ 955 w 2342"/>
                <a:gd name="T75" fmla="*/ 78 h 899"/>
                <a:gd name="T76" fmla="*/ 797 w 2342"/>
                <a:gd name="T77" fmla="*/ 54 h 899"/>
                <a:gd name="T78" fmla="*/ 635 w 2342"/>
                <a:gd name="T79" fmla="*/ 34 h 899"/>
                <a:gd name="T80" fmla="*/ 466 w 2342"/>
                <a:gd name="T81" fmla="*/ 18 h 899"/>
                <a:gd name="T82" fmla="*/ 295 w 2342"/>
                <a:gd name="T83" fmla="*/ 8 h 899"/>
                <a:gd name="T84" fmla="*/ 119 w 2342"/>
                <a:gd name="T85" fmla="*/ 1 h 899"/>
                <a:gd name="T86" fmla="*/ 0 w 2342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42" h="899">
                  <a:moveTo>
                    <a:pt x="0" y="60"/>
                  </a:moveTo>
                  <a:lnTo>
                    <a:pt x="0" y="60"/>
                  </a:lnTo>
                  <a:lnTo>
                    <a:pt x="58" y="60"/>
                  </a:lnTo>
                  <a:lnTo>
                    <a:pt x="118" y="61"/>
                  </a:lnTo>
                  <a:lnTo>
                    <a:pt x="176" y="62"/>
                  </a:lnTo>
                  <a:lnTo>
                    <a:pt x="234" y="64"/>
                  </a:lnTo>
                  <a:lnTo>
                    <a:pt x="291" y="67"/>
                  </a:lnTo>
                  <a:lnTo>
                    <a:pt x="349" y="70"/>
                  </a:lnTo>
                  <a:lnTo>
                    <a:pt x="405" y="74"/>
                  </a:lnTo>
                  <a:lnTo>
                    <a:pt x="462" y="78"/>
                  </a:lnTo>
                  <a:lnTo>
                    <a:pt x="517" y="82"/>
                  </a:lnTo>
                  <a:lnTo>
                    <a:pt x="573" y="87"/>
                  </a:lnTo>
                  <a:lnTo>
                    <a:pt x="628" y="93"/>
                  </a:lnTo>
                  <a:lnTo>
                    <a:pt x="683" y="99"/>
                  </a:lnTo>
                  <a:lnTo>
                    <a:pt x="736" y="105"/>
                  </a:lnTo>
                  <a:lnTo>
                    <a:pt x="789" y="112"/>
                  </a:lnTo>
                  <a:lnTo>
                    <a:pt x="842" y="120"/>
                  </a:lnTo>
                  <a:lnTo>
                    <a:pt x="893" y="128"/>
                  </a:lnTo>
                  <a:lnTo>
                    <a:pt x="944" y="137"/>
                  </a:lnTo>
                  <a:lnTo>
                    <a:pt x="996" y="145"/>
                  </a:lnTo>
                  <a:lnTo>
                    <a:pt x="1045" y="154"/>
                  </a:lnTo>
                  <a:lnTo>
                    <a:pt x="1094" y="165"/>
                  </a:lnTo>
                  <a:lnTo>
                    <a:pt x="1143" y="174"/>
                  </a:lnTo>
                  <a:lnTo>
                    <a:pt x="1190" y="186"/>
                  </a:lnTo>
                  <a:lnTo>
                    <a:pt x="1237" y="196"/>
                  </a:lnTo>
                  <a:lnTo>
                    <a:pt x="1283" y="208"/>
                  </a:lnTo>
                  <a:lnTo>
                    <a:pt x="1329" y="219"/>
                  </a:lnTo>
                  <a:lnTo>
                    <a:pt x="1373" y="232"/>
                  </a:lnTo>
                  <a:lnTo>
                    <a:pt x="1417" y="245"/>
                  </a:lnTo>
                  <a:lnTo>
                    <a:pt x="1460" y="257"/>
                  </a:lnTo>
                  <a:lnTo>
                    <a:pt x="1502" y="271"/>
                  </a:lnTo>
                  <a:lnTo>
                    <a:pt x="1544" y="284"/>
                  </a:lnTo>
                  <a:lnTo>
                    <a:pt x="1584" y="299"/>
                  </a:lnTo>
                  <a:lnTo>
                    <a:pt x="1623" y="313"/>
                  </a:lnTo>
                  <a:lnTo>
                    <a:pt x="1662" y="328"/>
                  </a:lnTo>
                  <a:lnTo>
                    <a:pt x="1699" y="343"/>
                  </a:lnTo>
                  <a:lnTo>
                    <a:pt x="1735" y="359"/>
                  </a:lnTo>
                  <a:lnTo>
                    <a:pt x="1771" y="375"/>
                  </a:lnTo>
                  <a:lnTo>
                    <a:pt x="1805" y="390"/>
                  </a:lnTo>
                  <a:lnTo>
                    <a:pt x="1839" y="406"/>
                  </a:lnTo>
                  <a:lnTo>
                    <a:pt x="1871" y="423"/>
                  </a:lnTo>
                  <a:lnTo>
                    <a:pt x="1902" y="440"/>
                  </a:lnTo>
                  <a:lnTo>
                    <a:pt x="1932" y="457"/>
                  </a:lnTo>
                  <a:lnTo>
                    <a:pt x="1961" y="474"/>
                  </a:lnTo>
                  <a:lnTo>
                    <a:pt x="1988" y="492"/>
                  </a:lnTo>
                  <a:lnTo>
                    <a:pt x="2016" y="510"/>
                  </a:lnTo>
                  <a:lnTo>
                    <a:pt x="2041" y="529"/>
                  </a:lnTo>
                  <a:lnTo>
                    <a:pt x="2066" y="546"/>
                  </a:lnTo>
                  <a:lnTo>
                    <a:pt x="2089" y="565"/>
                  </a:lnTo>
                  <a:lnTo>
                    <a:pt x="2111" y="584"/>
                  </a:lnTo>
                  <a:lnTo>
                    <a:pt x="2131" y="603"/>
                  </a:lnTo>
                  <a:lnTo>
                    <a:pt x="2151" y="622"/>
                  </a:lnTo>
                  <a:lnTo>
                    <a:pt x="2168" y="641"/>
                  </a:lnTo>
                  <a:lnTo>
                    <a:pt x="2185" y="661"/>
                  </a:lnTo>
                  <a:lnTo>
                    <a:pt x="2201" y="680"/>
                  </a:lnTo>
                  <a:lnTo>
                    <a:pt x="2214" y="700"/>
                  </a:lnTo>
                  <a:lnTo>
                    <a:pt x="2228" y="719"/>
                  </a:lnTo>
                  <a:lnTo>
                    <a:pt x="2240" y="738"/>
                  </a:lnTo>
                  <a:lnTo>
                    <a:pt x="2249" y="758"/>
                  </a:lnTo>
                  <a:lnTo>
                    <a:pt x="2258" y="778"/>
                  </a:lnTo>
                  <a:lnTo>
                    <a:pt x="2266" y="798"/>
                  </a:lnTo>
                  <a:lnTo>
                    <a:pt x="2272" y="818"/>
                  </a:lnTo>
                  <a:lnTo>
                    <a:pt x="2276" y="839"/>
                  </a:lnTo>
                  <a:lnTo>
                    <a:pt x="2280" y="859"/>
                  </a:lnTo>
                  <a:lnTo>
                    <a:pt x="2282" y="879"/>
                  </a:lnTo>
                  <a:lnTo>
                    <a:pt x="2282" y="899"/>
                  </a:lnTo>
                  <a:lnTo>
                    <a:pt x="2342" y="899"/>
                  </a:lnTo>
                  <a:lnTo>
                    <a:pt x="2342" y="875"/>
                  </a:lnTo>
                  <a:lnTo>
                    <a:pt x="2339" y="850"/>
                  </a:lnTo>
                  <a:lnTo>
                    <a:pt x="2335" y="826"/>
                  </a:lnTo>
                  <a:lnTo>
                    <a:pt x="2330" y="802"/>
                  </a:lnTo>
                  <a:lnTo>
                    <a:pt x="2322" y="779"/>
                  </a:lnTo>
                  <a:lnTo>
                    <a:pt x="2314" y="756"/>
                  </a:lnTo>
                  <a:lnTo>
                    <a:pt x="2303" y="733"/>
                  </a:lnTo>
                  <a:lnTo>
                    <a:pt x="2292" y="710"/>
                  </a:lnTo>
                  <a:lnTo>
                    <a:pt x="2278" y="688"/>
                  </a:lnTo>
                  <a:lnTo>
                    <a:pt x="2264" y="665"/>
                  </a:lnTo>
                  <a:lnTo>
                    <a:pt x="2248" y="644"/>
                  </a:lnTo>
                  <a:lnTo>
                    <a:pt x="2231" y="622"/>
                  </a:lnTo>
                  <a:lnTo>
                    <a:pt x="2212" y="601"/>
                  </a:lnTo>
                  <a:lnTo>
                    <a:pt x="2192" y="580"/>
                  </a:lnTo>
                  <a:lnTo>
                    <a:pt x="2173" y="559"/>
                  </a:lnTo>
                  <a:lnTo>
                    <a:pt x="2150" y="539"/>
                  </a:lnTo>
                  <a:lnTo>
                    <a:pt x="2127" y="519"/>
                  </a:lnTo>
                  <a:lnTo>
                    <a:pt x="2102" y="499"/>
                  </a:lnTo>
                  <a:lnTo>
                    <a:pt x="2076" y="480"/>
                  </a:lnTo>
                  <a:lnTo>
                    <a:pt x="2049" y="461"/>
                  </a:lnTo>
                  <a:lnTo>
                    <a:pt x="2022" y="442"/>
                  </a:lnTo>
                  <a:lnTo>
                    <a:pt x="1993" y="424"/>
                  </a:lnTo>
                  <a:lnTo>
                    <a:pt x="1962" y="405"/>
                  </a:lnTo>
                  <a:lnTo>
                    <a:pt x="1931" y="387"/>
                  </a:lnTo>
                  <a:lnTo>
                    <a:pt x="1898" y="370"/>
                  </a:lnTo>
                  <a:lnTo>
                    <a:pt x="1865" y="353"/>
                  </a:lnTo>
                  <a:lnTo>
                    <a:pt x="1830" y="336"/>
                  </a:lnTo>
                  <a:lnTo>
                    <a:pt x="1795" y="320"/>
                  </a:lnTo>
                  <a:lnTo>
                    <a:pt x="1759" y="303"/>
                  </a:lnTo>
                  <a:lnTo>
                    <a:pt x="1722" y="288"/>
                  </a:lnTo>
                  <a:lnTo>
                    <a:pt x="1683" y="272"/>
                  </a:lnTo>
                  <a:lnTo>
                    <a:pt x="1644" y="257"/>
                  </a:lnTo>
                  <a:lnTo>
                    <a:pt x="1603" y="242"/>
                  </a:lnTo>
                  <a:lnTo>
                    <a:pt x="1563" y="228"/>
                  </a:lnTo>
                  <a:lnTo>
                    <a:pt x="1521" y="214"/>
                  </a:lnTo>
                  <a:lnTo>
                    <a:pt x="1478" y="201"/>
                  </a:lnTo>
                  <a:lnTo>
                    <a:pt x="1434" y="187"/>
                  </a:lnTo>
                  <a:lnTo>
                    <a:pt x="1390" y="174"/>
                  </a:lnTo>
                  <a:lnTo>
                    <a:pt x="1344" y="162"/>
                  </a:lnTo>
                  <a:lnTo>
                    <a:pt x="1298" y="150"/>
                  </a:lnTo>
                  <a:lnTo>
                    <a:pt x="1251" y="139"/>
                  </a:lnTo>
                  <a:lnTo>
                    <a:pt x="1204" y="127"/>
                  </a:lnTo>
                  <a:lnTo>
                    <a:pt x="1156" y="117"/>
                  </a:lnTo>
                  <a:lnTo>
                    <a:pt x="1106" y="106"/>
                  </a:lnTo>
                  <a:lnTo>
                    <a:pt x="1056" y="96"/>
                  </a:lnTo>
                  <a:lnTo>
                    <a:pt x="1006" y="86"/>
                  </a:lnTo>
                  <a:lnTo>
                    <a:pt x="955" y="78"/>
                  </a:lnTo>
                  <a:lnTo>
                    <a:pt x="902" y="70"/>
                  </a:lnTo>
                  <a:lnTo>
                    <a:pt x="850" y="61"/>
                  </a:lnTo>
                  <a:lnTo>
                    <a:pt x="797" y="54"/>
                  </a:lnTo>
                  <a:lnTo>
                    <a:pt x="743" y="46"/>
                  </a:lnTo>
                  <a:lnTo>
                    <a:pt x="689" y="39"/>
                  </a:lnTo>
                  <a:lnTo>
                    <a:pt x="635" y="34"/>
                  </a:lnTo>
                  <a:lnTo>
                    <a:pt x="579" y="28"/>
                  </a:lnTo>
                  <a:lnTo>
                    <a:pt x="523" y="22"/>
                  </a:lnTo>
                  <a:lnTo>
                    <a:pt x="466" y="18"/>
                  </a:lnTo>
                  <a:lnTo>
                    <a:pt x="410" y="14"/>
                  </a:lnTo>
                  <a:lnTo>
                    <a:pt x="352" y="10"/>
                  </a:lnTo>
                  <a:lnTo>
                    <a:pt x="295" y="8"/>
                  </a:lnTo>
                  <a:lnTo>
                    <a:pt x="236" y="5"/>
                  </a:lnTo>
                  <a:lnTo>
                    <a:pt x="177" y="2"/>
                  </a:lnTo>
                  <a:lnTo>
                    <a:pt x="119" y="1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0" name="Freeform 162"/>
            <p:cNvSpPr>
              <a:spLocks/>
            </p:cNvSpPr>
            <p:nvPr/>
          </p:nvSpPr>
          <p:spPr bwMode="auto">
            <a:xfrm>
              <a:off x="1779" y="1089"/>
              <a:ext cx="781" cy="299"/>
            </a:xfrm>
            <a:custGeom>
              <a:avLst/>
              <a:gdLst>
                <a:gd name="T0" fmla="*/ 61 w 2344"/>
                <a:gd name="T1" fmla="*/ 879 h 899"/>
                <a:gd name="T2" fmla="*/ 71 w 2344"/>
                <a:gd name="T3" fmla="*/ 818 h 899"/>
                <a:gd name="T4" fmla="*/ 93 w 2344"/>
                <a:gd name="T5" fmla="*/ 758 h 899"/>
                <a:gd name="T6" fmla="*/ 128 w 2344"/>
                <a:gd name="T7" fmla="*/ 700 h 899"/>
                <a:gd name="T8" fmla="*/ 174 w 2344"/>
                <a:gd name="T9" fmla="*/ 641 h 899"/>
                <a:gd name="T10" fmla="*/ 232 w 2344"/>
                <a:gd name="T11" fmla="*/ 584 h 899"/>
                <a:gd name="T12" fmla="*/ 301 w 2344"/>
                <a:gd name="T13" fmla="*/ 529 h 899"/>
                <a:gd name="T14" fmla="*/ 381 w 2344"/>
                <a:gd name="T15" fmla="*/ 474 h 899"/>
                <a:gd name="T16" fmla="*/ 472 w 2344"/>
                <a:gd name="T17" fmla="*/ 423 h 899"/>
                <a:gd name="T18" fmla="*/ 571 w 2344"/>
                <a:gd name="T19" fmla="*/ 375 h 899"/>
                <a:gd name="T20" fmla="*/ 681 w 2344"/>
                <a:gd name="T21" fmla="*/ 328 h 899"/>
                <a:gd name="T22" fmla="*/ 798 w 2344"/>
                <a:gd name="T23" fmla="*/ 284 h 899"/>
                <a:gd name="T24" fmla="*/ 925 w 2344"/>
                <a:gd name="T25" fmla="*/ 245 h 899"/>
                <a:gd name="T26" fmla="*/ 1059 w 2344"/>
                <a:gd name="T27" fmla="*/ 208 h 899"/>
                <a:gd name="T28" fmla="*/ 1199 w 2344"/>
                <a:gd name="T29" fmla="*/ 174 h 899"/>
                <a:gd name="T30" fmla="*/ 1346 w 2344"/>
                <a:gd name="T31" fmla="*/ 145 h 899"/>
                <a:gd name="T32" fmla="*/ 1500 w 2344"/>
                <a:gd name="T33" fmla="*/ 120 h 899"/>
                <a:gd name="T34" fmla="*/ 1660 w 2344"/>
                <a:gd name="T35" fmla="*/ 99 h 899"/>
                <a:gd name="T36" fmla="*/ 1825 w 2344"/>
                <a:gd name="T37" fmla="*/ 82 h 899"/>
                <a:gd name="T38" fmla="*/ 1993 w 2344"/>
                <a:gd name="T39" fmla="*/ 70 h 899"/>
                <a:gd name="T40" fmla="*/ 2167 w 2344"/>
                <a:gd name="T41" fmla="*/ 62 h 899"/>
                <a:gd name="T42" fmla="*/ 2344 w 2344"/>
                <a:gd name="T43" fmla="*/ 60 h 899"/>
                <a:gd name="T44" fmla="*/ 2224 w 2344"/>
                <a:gd name="T45" fmla="*/ 1 h 899"/>
                <a:gd name="T46" fmla="*/ 2047 w 2344"/>
                <a:gd name="T47" fmla="*/ 8 h 899"/>
                <a:gd name="T48" fmla="*/ 1876 w 2344"/>
                <a:gd name="T49" fmla="*/ 18 h 899"/>
                <a:gd name="T50" fmla="*/ 1707 w 2344"/>
                <a:gd name="T51" fmla="*/ 34 h 899"/>
                <a:gd name="T52" fmla="*/ 1545 w 2344"/>
                <a:gd name="T53" fmla="*/ 54 h 899"/>
                <a:gd name="T54" fmla="*/ 1387 w 2344"/>
                <a:gd name="T55" fmla="*/ 78 h 899"/>
                <a:gd name="T56" fmla="*/ 1236 w 2344"/>
                <a:gd name="T57" fmla="*/ 106 h 899"/>
                <a:gd name="T58" fmla="*/ 1091 w 2344"/>
                <a:gd name="T59" fmla="*/ 139 h 899"/>
                <a:gd name="T60" fmla="*/ 952 w 2344"/>
                <a:gd name="T61" fmla="*/ 174 h 899"/>
                <a:gd name="T62" fmla="*/ 821 w 2344"/>
                <a:gd name="T63" fmla="*/ 214 h 899"/>
                <a:gd name="T64" fmla="*/ 698 w 2344"/>
                <a:gd name="T65" fmla="*/ 257 h 899"/>
                <a:gd name="T66" fmla="*/ 583 w 2344"/>
                <a:gd name="T67" fmla="*/ 303 h 899"/>
                <a:gd name="T68" fmla="*/ 477 w 2344"/>
                <a:gd name="T69" fmla="*/ 353 h 899"/>
                <a:gd name="T70" fmla="*/ 380 w 2344"/>
                <a:gd name="T71" fmla="*/ 405 h 899"/>
                <a:gd name="T72" fmla="*/ 293 w 2344"/>
                <a:gd name="T73" fmla="*/ 461 h 899"/>
                <a:gd name="T74" fmla="*/ 215 w 2344"/>
                <a:gd name="T75" fmla="*/ 519 h 899"/>
                <a:gd name="T76" fmla="*/ 150 w 2344"/>
                <a:gd name="T77" fmla="*/ 580 h 899"/>
                <a:gd name="T78" fmla="*/ 94 w 2344"/>
                <a:gd name="T79" fmla="*/ 644 h 899"/>
                <a:gd name="T80" fmla="*/ 50 w 2344"/>
                <a:gd name="T81" fmla="*/ 710 h 899"/>
                <a:gd name="T82" fmla="*/ 20 w 2344"/>
                <a:gd name="T83" fmla="*/ 779 h 899"/>
                <a:gd name="T84" fmla="*/ 3 w 2344"/>
                <a:gd name="T85" fmla="*/ 850 h 899"/>
                <a:gd name="T86" fmla="*/ 0 w 2344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44" h="899">
                  <a:moveTo>
                    <a:pt x="60" y="899"/>
                  </a:moveTo>
                  <a:lnTo>
                    <a:pt x="60" y="899"/>
                  </a:lnTo>
                  <a:lnTo>
                    <a:pt x="61" y="879"/>
                  </a:lnTo>
                  <a:lnTo>
                    <a:pt x="63" y="859"/>
                  </a:lnTo>
                  <a:lnTo>
                    <a:pt x="66" y="839"/>
                  </a:lnTo>
                  <a:lnTo>
                    <a:pt x="71" y="818"/>
                  </a:lnTo>
                  <a:lnTo>
                    <a:pt x="76" y="798"/>
                  </a:lnTo>
                  <a:lnTo>
                    <a:pt x="85" y="778"/>
                  </a:lnTo>
                  <a:lnTo>
                    <a:pt x="93" y="758"/>
                  </a:lnTo>
                  <a:lnTo>
                    <a:pt x="104" y="738"/>
                  </a:lnTo>
                  <a:lnTo>
                    <a:pt x="114" y="719"/>
                  </a:lnTo>
                  <a:lnTo>
                    <a:pt x="128" y="700"/>
                  </a:lnTo>
                  <a:lnTo>
                    <a:pt x="141" y="680"/>
                  </a:lnTo>
                  <a:lnTo>
                    <a:pt x="157" y="661"/>
                  </a:lnTo>
                  <a:lnTo>
                    <a:pt x="174" y="641"/>
                  </a:lnTo>
                  <a:lnTo>
                    <a:pt x="191" y="622"/>
                  </a:lnTo>
                  <a:lnTo>
                    <a:pt x="211" y="603"/>
                  </a:lnTo>
                  <a:lnTo>
                    <a:pt x="232" y="584"/>
                  </a:lnTo>
                  <a:lnTo>
                    <a:pt x="254" y="565"/>
                  </a:lnTo>
                  <a:lnTo>
                    <a:pt x="277" y="546"/>
                  </a:lnTo>
                  <a:lnTo>
                    <a:pt x="301" y="529"/>
                  </a:lnTo>
                  <a:lnTo>
                    <a:pt x="326" y="510"/>
                  </a:lnTo>
                  <a:lnTo>
                    <a:pt x="354" y="492"/>
                  </a:lnTo>
                  <a:lnTo>
                    <a:pt x="381" y="474"/>
                  </a:lnTo>
                  <a:lnTo>
                    <a:pt x="410" y="457"/>
                  </a:lnTo>
                  <a:lnTo>
                    <a:pt x="440" y="440"/>
                  </a:lnTo>
                  <a:lnTo>
                    <a:pt x="472" y="423"/>
                  </a:lnTo>
                  <a:lnTo>
                    <a:pt x="503" y="406"/>
                  </a:lnTo>
                  <a:lnTo>
                    <a:pt x="537" y="390"/>
                  </a:lnTo>
                  <a:lnTo>
                    <a:pt x="571" y="375"/>
                  </a:lnTo>
                  <a:lnTo>
                    <a:pt x="607" y="359"/>
                  </a:lnTo>
                  <a:lnTo>
                    <a:pt x="643" y="343"/>
                  </a:lnTo>
                  <a:lnTo>
                    <a:pt x="681" y="328"/>
                  </a:lnTo>
                  <a:lnTo>
                    <a:pt x="719" y="313"/>
                  </a:lnTo>
                  <a:lnTo>
                    <a:pt x="758" y="299"/>
                  </a:lnTo>
                  <a:lnTo>
                    <a:pt x="798" y="284"/>
                  </a:lnTo>
                  <a:lnTo>
                    <a:pt x="840" y="271"/>
                  </a:lnTo>
                  <a:lnTo>
                    <a:pt x="882" y="257"/>
                  </a:lnTo>
                  <a:lnTo>
                    <a:pt x="925" y="245"/>
                  </a:lnTo>
                  <a:lnTo>
                    <a:pt x="969" y="232"/>
                  </a:lnTo>
                  <a:lnTo>
                    <a:pt x="1013" y="219"/>
                  </a:lnTo>
                  <a:lnTo>
                    <a:pt x="1059" y="208"/>
                  </a:lnTo>
                  <a:lnTo>
                    <a:pt x="1105" y="196"/>
                  </a:lnTo>
                  <a:lnTo>
                    <a:pt x="1152" y="186"/>
                  </a:lnTo>
                  <a:lnTo>
                    <a:pt x="1199" y="174"/>
                  </a:lnTo>
                  <a:lnTo>
                    <a:pt x="1248" y="165"/>
                  </a:lnTo>
                  <a:lnTo>
                    <a:pt x="1297" y="154"/>
                  </a:lnTo>
                  <a:lnTo>
                    <a:pt x="1346" y="145"/>
                  </a:lnTo>
                  <a:lnTo>
                    <a:pt x="1398" y="137"/>
                  </a:lnTo>
                  <a:lnTo>
                    <a:pt x="1449" y="128"/>
                  </a:lnTo>
                  <a:lnTo>
                    <a:pt x="1500" y="120"/>
                  </a:lnTo>
                  <a:lnTo>
                    <a:pt x="1553" y="112"/>
                  </a:lnTo>
                  <a:lnTo>
                    <a:pt x="1606" y="105"/>
                  </a:lnTo>
                  <a:lnTo>
                    <a:pt x="1660" y="99"/>
                  </a:lnTo>
                  <a:lnTo>
                    <a:pt x="1714" y="93"/>
                  </a:lnTo>
                  <a:lnTo>
                    <a:pt x="1769" y="87"/>
                  </a:lnTo>
                  <a:lnTo>
                    <a:pt x="1825" y="82"/>
                  </a:lnTo>
                  <a:lnTo>
                    <a:pt x="1880" y="78"/>
                  </a:lnTo>
                  <a:lnTo>
                    <a:pt x="1937" y="74"/>
                  </a:lnTo>
                  <a:lnTo>
                    <a:pt x="1993" y="70"/>
                  </a:lnTo>
                  <a:lnTo>
                    <a:pt x="2051" y="67"/>
                  </a:lnTo>
                  <a:lnTo>
                    <a:pt x="2108" y="64"/>
                  </a:lnTo>
                  <a:lnTo>
                    <a:pt x="2167" y="62"/>
                  </a:lnTo>
                  <a:lnTo>
                    <a:pt x="2225" y="61"/>
                  </a:lnTo>
                  <a:lnTo>
                    <a:pt x="2284" y="60"/>
                  </a:lnTo>
                  <a:lnTo>
                    <a:pt x="2344" y="60"/>
                  </a:lnTo>
                  <a:lnTo>
                    <a:pt x="2344" y="0"/>
                  </a:lnTo>
                  <a:lnTo>
                    <a:pt x="2283" y="0"/>
                  </a:lnTo>
                  <a:lnTo>
                    <a:pt x="2224" y="1"/>
                  </a:lnTo>
                  <a:lnTo>
                    <a:pt x="2165" y="2"/>
                  </a:lnTo>
                  <a:lnTo>
                    <a:pt x="2106" y="5"/>
                  </a:lnTo>
                  <a:lnTo>
                    <a:pt x="2047" y="8"/>
                  </a:lnTo>
                  <a:lnTo>
                    <a:pt x="1990" y="10"/>
                  </a:lnTo>
                  <a:lnTo>
                    <a:pt x="1932" y="14"/>
                  </a:lnTo>
                  <a:lnTo>
                    <a:pt x="1876" y="18"/>
                  </a:lnTo>
                  <a:lnTo>
                    <a:pt x="1819" y="22"/>
                  </a:lnTo>
                  <a:lnTo>
                    <a:pt x="1763" y="28"/>
                  </a:lnTo>
                  <a:lnTo>
                    <a:pt x="1707" y="34"/>
                  </a:lnTo>
                  <a:lnTo>
                    <a:pt x="1653" y="39"/>
                  </a:lnTo>
                  <a:lnTo>
                    <a:pt x="1599" y="46"/>
                  </a:lnTo>
                  <a:lnTo>
                    <a:pt x="1545" y="54"/>
                  </a:lnTo>
                  <a:lnTo>
                    <a:pt x="1492" y="61"/>
                  </a:lnTo>
                  <a:lnTo>
                    <a:pt x="1440" y="70"/>
                  </a:lnTo>
                  <a:lnTo>
                    <a:pt x="1387" y="78"/>
                  </a:lnTo>
                  <a:lnTo>
                    <a:pt x="1336" y="86"/>
                  </a:lnTo>
                  <a:lnTo>
                    <a:pt x="1286" y="96"/>
                  </a:lnTo>
                  <a:lnTo>
                    <a:pt x="1236" y="106"/>
                  </a:lnTo>
                  <a:lnTo>
                    <a:pt x="1186" y="117"/>
                  </a:lnTo>
                  <a:lnTo>
                    <a:pt x="1138" y="127"/>
                  </a:lnTo>
                  <a:lnTo>
                    <a:pt x="1091" y="139"/>
                  </a:lnTo>
                  <a:lnTo>
                    <a:pt x="1044" y="150"/>
                  </a:lnTo>
                  <a:lnTo>
                    <a:pt x="998" y="162"/>
                  </a:lnTo>
                  <a:lnTo>
                    <a:pt x="952" y="174"/>
                  </a:lnTo>
                  <a:lnTo>
                    <a:pt x="908" y="187"/>
                  </a:lnTo>
                  <a:lnTo>
                    <a:pt x="864" y="201"/>
                  </a:lnTo>
                  <a:lnTo>
                    <a:pt x="821" y="214"/>
                  </a:lnTo>
                  <a:lnTo>
                    <a:pt x="779" y="228"/>
                  </a:lnTo>
                  <a:lnTo>
                    <a:pt x="739" y="242"/>
                  </a:lnTo>
                  <a:lnTo>
                    <a:pt x="698" y="257"/>
                  </a:lnTo>
                  <a:lnTo>
                    <a:pt x="659" y="272"/>
                  </a:lnTo>
                  <a:lnTo>
                    <a:pt x="620" y="288"/>
                  </a:lnTo>
                  <a:lnTo>
                    <a:pt x="583" y="303"/>
                  </a:lnTo>
                  <a:lnTo>
                    <a:pt x="547" y="320"/>
                  </a:lnTo>
                  <a:lnTo>
                    <a:pt x="512" y="336"/>
                  </a:lnTo>
                  <a:lnTo>
                    <a:pt x="477" y="353"/>
                  </a:lnTo>
                  <a:lnTo>
                    <a:pt x="444" y="370"/>
                  </a:lnTo>
                  <a:lnTo>
                    <a:pt x="411" y="387"/>
                  </a:lnTo>
                  <a:lnTo>
                    <a:pt x="380" y="405"/>
                  </a:lnTo>
                  <a:lnTo>
                    <a:pt x="349" y="424"/>
                  </a:lnTo>
                  <a:lnTo>
                    <a:pt x="321" y="442"/>
                  </a:lnTo>
                  <a:lnTo>
                    <a:pt x="293" y="461"/>
                  </a:lnTo>
                  <a:lnTo>
                    <a:pt x="266" y="480"/>
                  </a:lnTo>
                  <a:lnTo>
                    <a:pt x="241" y="499"/>
                  </a:lnTo>
                  <a:lnTo>
                    <a:pt x="215" y="519"/>
                  </a:lnTo>
                  <a:lnTo>
                    <a:pt x="192" y="539"/>
                  </a:lnTo>
                  <a:lnTo>
                    <a:pt x="170" y="559"/>
                  </a:lnTo>
                  <a:lnTo>
                    <a:pt x="150" y="580"/>
                  </a:lnTo>
                  <a:lnTo>
                    <a:pt x="130" y="601"/>
                  </a:lnTo>
                  <a:lnTo>
                    <a:pt x="111" y="622"/>
                  </a:lnTo>
                  <a:lnTo>
                    <a:pt x="94" y="644"/>
                  </a:lnTo>
                  <a:lnTo>
                    <a:pt x="78" y="665"/>
                  </a:lnTo>
                  <a:lnTo>
                    <a:pt x="64" y="688"/>
                  </a:lnTo>
                  <a:lnTo>
                    <a:pt x="50" y="710"/>
                  </a:lnTo>
                  <a:lnTo>
                    <a:pt x="39" y="733"/>
                  </a:lnTo>
                  <a:lnTo>
                    <a:pt x="29" y="756"/>
                  </a:lnTo>
                  <a:lnTo>
                    <a:pt x="20" y="779"/>
                  </a:lnTo>
                  <a:lnTo>
                    <a:pt x="12" y="802"/>
                  </a:lnTo>
                  <a:lnTo>
                    <a:pt x="7" y="826"/>
                  </a:lnTo>
                  <a:lnTo>
                    <a:pt x="3" y="850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0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1" name="Freeform 163"/>
            <p:cNvSpPr>
              <a:spLocks/>
            </p:cNvSpPr>
            <p:nvPr/>
          </p:nvSpPr>
          <p:spPr bwMode="auto">
            <a:xfrm>
              <a:off x="1779" y="1388"/>
              <a:ext cx="781" cy="300"/>
            </a:xfrm>
            <a:custGeom>
              <a:avLst/>
              <a:gdLst>
                <a:gd name="T0" fmla="*/ 2284 w 2344"/>
                <a:gd name="T1" fmla="*/ 839 h 899"/>
                <a:gd name="T2" fmla="*/ 2108 w 2344"/>
                <a:gd name="T3" fmla="*/ 835 h 899"/>
                <a:gd name="T4" fmla="*/ 1937 w 2344"/>
                <a:gd name="T5" fmla="*/ 826 h 899"/>
                <a:gd name="T6" fmla="*/ 1769 w 2344"/>
                <a:gd name="T7" fmla="*/ 812 h 899"/>
                <a:gd name="T8" fmla="*/ 1606 w 2344"/>
                <a:gd name="T9" fmla="*/ 794 h 899"/>
                <a:gd name="T10" fmla="*/ 1449 w 2344"/>
                <a:gd name="T11" fmla="*/ 771 h 899"/>
                <a:gd name="T12" fmla="*/ 1297 w 2344"/>
                <a:gd name="T13" fmla="*/ 745 h 899"/>
                <a:gd name="T14" fmla="*/ 1152 w 2344"/>
                <a:gd name="T15" fmla="*/ 714 h 899"/>
                <a:gd name="T16" fmla="*/ 1013 w 2344"/>
                <a:gd name="T17" fmla="*/ 680 h 899"/>
                <a:gd name="T18" fmla="*/ 882 w 2344"/>
                <a:gd name="T19" fmla="*/ 642 h 899"/>
                <a:gd name="T20" fmla="*/ 758 w 2344"/>
                <a:gd name="T21" fmla="*/ 600 h 899"/>
                <a:gd name="T22" fmla="*/ 643 w 2344"/>
                <a:gd name="T23" fmla="*/ 556 h 899"/>
                <a:gd name="T24" fmla="*/ 537 w 2344"/>
                <a:gd name="T25" fmla="*/ 509 h 899"/>
                <a:gd name="T26" fmla="*/ 440 w 2344"/>
                <a:gd name="T27" fmla="*/ 460 h 899"/>
                <a:gd name="T28" fmla="*/ 354 w 2344"/>
                <a:gd name="T29" fmla="*/ 407 h 899"/>
                <a:gd name="T30" fmla="*/ 277 w 2344"/>
                <a:gd name="T31" fmla="*/ 353 h 899"/>
                <a:gd name="T32" fmla="*/ 211 w 2344"/>
                <a:gd name="T33" fmla="*/ 296 h 899"/>
                <a:gd name="T34" fmla="*/ 157 w 2344"/>
                <a:gd name="T35" fmla="*/ 239 h 899"/>
                <a:gd name="T36" fmla="*/ 114 w 2344"/>
                <a:gd name="T37" fmla="*/ 180 h 899"/>
                <a:gd name="T38" fmla="*/ 85 w 2344"/>
                <a:gd name="T39" fmla="*/ 121 h 899"/>
                <a:gd name="T40" fmla="*/ 66 w 2344"/>
                <a:gd name="T41" fmla="*/ 60 h 899"/>
                <a:gd name="T42" fmla="*/ 60 w 2344"/>
                <a:gd name="T43" fmla="*/ 0 h 899"/>
                <a:gd name="T44" fmla="*/ 3 w 2344"/>
                <a:gd name="T45" fmla="*/ 49 h 899"/>
                <a:gd name="T46" fmla="*/ 20 w 2344"/>
                <a:gd name="T47" fmla="*/ 120 h 899"/>
                <a:gd name="T48" fmla="*/ 50 w 2344"/>
                <a:gd name="T49" fmla="*/ 189 h 899"/>
                <a:gd name="T50" fmla="*/ 94 w 2344"/>
                <a:gd name="T51" fmla="*/ 255 h 899"/>
                <a:gd name="T52" fmla="*/ 150 w 2344"/>
                <a:gd name="T53" fmla="*/ 319 h 899"/>
                <a:gd name="T54" fmla="*/ 215 w 2344"/>
                <a:gd name="T55" fmla="*/ 380 h 899"/>
                <a:gd name="T56" fmla="*/ 293 w 2344"/>
                <a:gd name="T57" fmla="*/ 439 h 899"/>
                <a:gd name="T58" fmla="*/ 380 w 2344"/>
                <a:gd name="T59" fmla="*/ 493 h 899"/>
                <a:gd name="T60" fmla="*/ 477 w 2344"/>
                <a:gd name="T61" fmla="*/ 546 h 899"/>
                <a:gd name="T62" fmla="*/ 583 w 2344"/>
                <a:gd name="T63" fmla="*/ 596 h 899"/>
                <a:gd name="T64" fmla="*/ 698 w 2344"/>
                <a:gd name="T65" fmla="*/ 642 h 899"/>
                <a:gd name="T66" fmla="*/ 821 w 2344"/>
                <a:gd name="T67" fmla="*/ 685 h 899"/>
                <a:gd name="T68" fmla="*/ 952 w 2344"/>
                <a:gd name="T69" fmla="*/ 725 h 899"/>
                <a:gd name="T70" fmla="*/ 1091 w 2344"/>
                <a:gd name="T71" fmla="*/ 761 h 899"/>
                <a:gd name="T72" fmla="*/ 1236 w 2344"/>
                <a:gd name="T73" fmla="*/ 793 h 899"/>
                <a:gd name="T74" fmla="*/ 1387 w 2344"/>
                <a:gd name="T75" fmla="*/ 821 h 899"/>
                <a:gd name="T76" fmla="*/ 1545 w 2344"/>
                <a:gd name="T77" fmla="*/ 846 h 899"/>
                <a:gd name="T78" fmla="*/ 1707 w 2344"/>
                <a:gd name="T79" fmla="*/ 866 h 899"/>
                <a:gd name="T80" fmla="*/ 1876 w 2344"/>
                <a:gd name="T81" fmla="*/ 881 h 899"/>
                <a:gd name="T82" fmla="*/ 2047 w 2344"/>
                <a:gd name="T83" fmla="*/ 892 h 899"/>
                <a:gd name="T84" fmla="*/ 2224 w 2344"/>
                <a:gd name="T85" fmla="*/ 898 h 899"/>
                <a:gd name="T86" fmla="*/ 2344 w 2344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44" h="899">
                  <a:moveTo>
                    <a:pt x="2344" y="839"/>
                  </a:moveTo>
                  <a:lnTo>
                    <a:pt x="2344" y="839"/>
                  </a:lnTo>
                  <a:lnTo>
                    <a:pt x="2284" y="839"/>
                  </a:lnTo>
                  <a:lnTo>
                    <a:pt x="2225" y="838"/>
                  </a:lnTo>
                  <a:lnTo>
                    <a:pt x="2167" y="837"/>
                  </a:lnTo>
                  <a:lnTo>
                    <a:pt x="2108" y="835"/>
                  </a:lnTo>
                  <a:lnTo>
                    <a:pt x="2051" y="832"/>
                  </a:lnTo>
                  <a:lnTo>
                    <a:pt x="1993" y="829"/>
                  </a:lnTo>
                  <a:lnTo>
                    <a:pt x="1937" y="826"/>
                  </a:lnTo>
                  <a:lnTo>
                    <a:pt x="1880" y="821"/>
                  </a:lnTo>
                  <a:lnTo>
                    <a:pt x="1825" y="817"/>
                  </a:lnTo>
                  <a:lnTo>
                    <a:pt x="1769" y="812"/>
                  </a:lnTo>
                  <a:lnTo>
                    <a:pt x="1714" y="807"/>
                  </a:lnTo>
                  <a:lnTo>
                    <a:pt x="1660" y="801"/>
                  </a:lnTo>
                  <a:lnTo>
                    <a:pt x="1606" y="794"/>
                  </a:lnTo>
                  <a:lnTo>
                    <a:pt x="1553" y="787"/>
                  </a:lnTo>
                  <a:lnTo>
                    <a:pt x="1500" y="780"/>
                  </a:lnTo>
                  <a:lnTo>
                    <a:pt x="1449" y="771"/>
                  </a:lnTo>
                  <a:lnTo>
                    <a:pt x="1398" y="763"/>
                  </a:lnTo>
                  <a:lnTo>
                    <a:pt x="1346" y="753"/>
                  </a:lnTo>
                  <a:lnTo>
                    <a:pt x="1297" y="745"/>
                  </a:lnTo>
                  <a:lnTo>
                    <a:pt x="1248" y="734"/>
                  </a:lnTo>
                  <a:lnTo>
                    <a:pt x="1199" y="724"/>
                  </a:lnTo>
                  <a:lnTo>
                    <a:pt x="1152" y="714"/>
                  </a:lnTo>
                  <a:lnTo>
                    <a:pt x="1105" y="703"/>
                  </a:lnTo>
                  <a:lnTo>
                    <a:pt x="1059" y="692"/>
                  </a:lnTo>
                  <a:lnTo>
                    <a:pt x="1013" y="680"/>
                  </a:lnTo>
                  <a:lnTo>
                    <a:pt x="969" y="667"/>
                  </a:lnTo>
                  <a:lnTo>
                    <a:pt x="925" y="655"/>
                  </a:lnTo>
                  <a:lnTo>
                    <a:pt x="882" y="642"/>
                  </a:lnTo>
                  <a:lnTo>
                    <a:pt x="840" y="629"/>
                  </a:lnTo>
                  <a:lnTo>
                    <a:pt x="798" y="615"/>
                  </a:lnTo>
                  <a:lnTo>
                    <a:pt x="758" y="600"/>
                  </a:lnTo>
                  <a:lnTo>
                    <a:pt x="719" y="586"/>
                  </a:lnTo>
                  <a:lnTo>
                    <a:pt x="681" y="571"/>
                  </a:lnTo>
                  <a:lnTo>
                    <a:pt x="643" y="556"/>
                  </a:lnTo>
                  <a:lnTo>
                    <a:pt x="607" y="541"/>
                  </a:lnTo>
                  <a:lnTo>
                    <a:pt x="571" y="525"/>
                  </a:lnTo>
                  <a:lnTo>
                    <a:pt x="537" y="509"/>
                  </a:lnTo>
                  <a:lnTo>
                    <a:pt x="503" y="492"/>
                  </a:lnTo>
                  <a:lnTo>
                    <a:pt x="472" y="477"/>
                  </a:lnTo>
                  <a:lnTo>
                    <a:pt x="440" y="460"/>
                  </a:lnTo>
                  <a:lnTo>
                    <a:pt x="410" y="442"/>
                  </a:lnTo>
                  <a:lnTo>
                    <a:pt x="381" y="425"/>
                  </a:lnTo>
                  <a:lnTo>
                    <a:pt x="354" y="407"/>
                  </a:lnTo>
                  <a:lnTo>
                    <a:pt x="326" y="390"/>
                  </a:lnTo>
                  <a:lnTo>
                    <a:pt x="301" y="371"/>
                  </a:lnTo>
                  <a:lnTo>
                    <a:pt x="277" y="353"/>
                  </a:lnTo>
                  <a:lnTo>
                    <a:pt x="254" y="334"/>
                  </a:lnTo>
                  <a:lnTo>
                    <a:pt x="232" y="315"/>
                  </a:lnTo>
                  <a:lnTo>
                    <a:pt x="211" y="296"/>
                  </a:lnTo>
                  <a:lnTo>
                    <a:pt x="191" y="277"/>
                  </a:lnTo>
                  <a:lnTo>
                    <a:pt x="174" y="259"/>
                  </a:lnTo>
                  <a:lnTo>
                    <a:pt x="157" y="239"/>
                  </a:lnTo>
                  <a:lnTo>
                    <a:pt x="141" y="220"/>
                  </a:lnTo>
                  <a:lnTo>
                    <a:pt x="128" y="200"/>
                  </a:lnTo>
                  <a:lnTo>
                    <a:pt x="114" y="180"/>
                  </a:lnTo>
                  <a:lnTo>
                    <a:pt x="104" y="160"/>
                  </a:lnTo>
                  <a:lnTo>
                    <a:pt x="93" y="141"/>
                  </a:lnTo>
                  <a:lnTo>
                    <a:pt x="85" y="121"/>
                  </a:lnTo>
                  <a:lnTo>
                    <a:pt x="76" y="101"/>
                  </a:lnTo>
                  <a:lnTo>
                    <a:pt x="71" y="80"/>
                  </a:lnTo>
                  <a:lnTo>
                    <a:pt x="66" y="60"/>
                  </a:lnTo>
                  <a:lnTo>
                    <a:pt x="63" y="41"/>
                  </a:lnTo>
                  <a:lnTo>
                    <a:pt x="61" y="2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5"/>
                  </a:lnTo>
                  <a:lnTo>
                    <a:pt x="3" y="49"/>
                  </a:lnTo>
                  <a:lnTo>
                    <a:pt x="7" y="73"/>
                  </a:lnTo>
                  <a:lnTo>
                    <a:pt x="12" y="96"/>
                  </a:lnTo>
                  <a:lnTo>
                    <a:pt x="20" y="120"/>
                  </a:lnTo>
                  <a:lnTo>
                    <a:pt x="29" y="143"/>
                  </a:lnTo>
                  <a:lnTo>
                    <a:pt x="39" y="166"/>
                  </a:lnTo>
                  <a:lnTo>
                    <a:pt x="50" y="189"/>
                  </a:lnTo>
                  <a:lnTo>
                    <a:pt x="64" y="211"/>
                  </a:lnTo>
                  <a:lnTo>
                    <a:pt x="78" y="233"/>
                  </a:lnTo>
                  <a:lnTo>
                    <a:pt x="94" y="255"/>
                  </a:lnTo>
                  <a:lnTo>
                    <a:pt x="111" y="277"/>
                  </a:lnTo>
                  <a:lnTo>
                    <a:pt x="130" y="298"/>
                  </a:lnTo>
                  <a:lnTo>
                    <a:pt x="150" y="319"/>
                  </a:lnTo>
                  <a:lnTo>
                    <a:pt x="170" y="340"/>
                  </a:lnTo>
                  <a:lnTo>
                    <a:pt x="192" y="360"/>
                  </a:lnTo>
                  <a:lnTo>
                    <a:pt x="215" y="380"/>
                  </a:lnTo>
                  <a:lnTo>
                    <a:pt x="241" y="400"/>
                  </a:lnTo>
                  <a:lnTo>
                    <a:pt x="266" y="419"/>
                  </a:lnTo>
                  <a:lnTo>
                    <a:pt x="293" y="439"/>
                  </a:lnTo>
                  <a:lnTo>
                    <a:pt x="321" y="458"/>
                  </a:lnTo>
                  <a:lnTo>
                    <a:pt x="349" y="476"/>
                  </a:lnTo>
                  <a:lnTo>
                    <a:pt x="380" y="493"/>
                  </a:lnTo>
                  <a:lnTo>
                    <a:pt x="411" y="511"/>
                  </a:lnTo>
                  <a:lnTo>
                    <a:pt x="444" y="529"/>
                  </a:lnTo>
                  <a:lnTo>
                    <a:pt x="477" y="546"/>
                  </a:lnTo>
                  <a:lnTo>
                    <a:pt x="512" y="564"/>
                  </a:lnTo>
                  <a:lnTo>
                    <a:pt x="547" y="579"/>
                  </a:lnTo>
                  <a:lnTo>
                    <a:pt x="583" y="596"/>
                  </a:lnTo>
                  <a:lnTo>
                    <a:pt x="620" y="612"/>
                  </a:lnTo>
                  <a:lnTo>
                    <a:pt x="659" y="628"/>
                  </a:lnTo>
                  <a:lnTo>
                    <a:pt x="698" y="642"/>
                  </a:lnTo>
                  <a:lnTo>
                    <a:pt x="739" y="657"/>
                  </a:lnTo>
                  <a:lnTo>
                    <a:pt x="779" y="672"/>
                  </a:lnTo>
                  <a:lnTo>
                    <a:pt x="821" y="685"/>
                  </a:lnTo>
                  <a:lnTo>
                    <a:pt x="864" y="699"/>
                  </a:lnTo>
                  <a:lnTo>
                    <a:pt x="908" y="712"/>
                  </a:lnTo>
                  <a:lnTo>
                    <a:pt x="952" y="725"/>
                  </a:lnTo>
                  <a:lnTo>
                    <a:pt x="998" y="738"/>
                  </a:lnTo>
                  <a:lnTo>
                    <a:pt x="1044" y="749"/>
                  </a:lnTo>
                  <a:lnTo>
                    <a:pt x="1091" y="761"/>
                  </a:lnTo>
                  <a:lnTo>
                    <a:pt x="1138" y="772"/>
                  </a:lnTo>
                  <a:lnTo>
                    <a:pt x="1186" y="783"/>
                  </a:lnTo>
                  <a:lnTo>
                    <a:pt x="1236" y="793"/>
                  </a:lnTo>
                  <a:lnTo>
                    <a:pt x="1286" y="804"/>
                  </a:lnTo>
                  <a:lnTo>
                    <a:pt x="1336" y="813"/>
                  </a:lnTo>
                  <a:lnTo>
                    <a:pt x="1387" y="821"/>
                  </a:lnTo>
                  <a:lnTo>
                    <a:pt x="1440" y="830"/>
                  </a:lnTo>
                  <a:lnTo>
                    <a:pt x="1492" y="838"/>
                  </a:lnTo>
                  <a:lnTo>
                    <a:pt x="1545" y="846"/>
                  </a:lnTo>
                  <a:lnTo>
                    <a:pt x="1599" y="853"/>
                  </a:lnTo>
                  <a:lnTo>
                    <a:pt x="1653" y="860"/>
                  </a:lnTo>
                  <a:lnTo>
                    <a:pt x="1707" y="866"/>
                  </a:lnTo>
                  <a:lnTo>
                    <a:pt x="1763" y="872"/>
                  </a:lnTo>
                  <a:lnTo>
                    <a:pt x="1819" y="877"/>
                  </a:lnTo>
                  <a:lnTo>
                    <a:pt x="1876" y="881"/>
                  </a:lnTo>
                  <a:lnTo>
                    <a:pt x="1932" y="885"/>
                  </a:lnTo>
                  <a:lnTo>
                    <a:pt x="1990" y="889"/>
                  </a:lnTo>
                  <a:lnTo>
                    <a:pt x="2047" y="892"/>
                  </a:lnTo>
                  <a:lnTo>
                    <a:pt x="2106" y="895"/>
                  </a:lnTo>
                  <a:lnTo>
                    <a:pt x="2165" y="897"/>
                  </a:lnTo>
                  <a:lnTo>
                    <a:pt x="2224" y="898"/>
                  </a:lnTo>
                  <a:lnTo>
                    <a:pt x="2283" y="899"/>
                  </a:lnTo>
                  <a:lnTo>
                    <a:pt x="2344" y="899"/>
                  </a:lnTo>
                  <a:lnTo>
                    <a:pt x="2344" y="899"/>
                  </a:lnTo>
                  <a:lnTo>
                    <a:pt x="2344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2" name="Freeform 164"/>
            <p:cNvSpPr>
              <a:spLocks/>
            </p:cNvSpPr>
            <p:nvPr/>
          </p:nvSpPr>
          <p:spPr bwMode="auto">
            <a:xfrm>
              <a:off x="632" y="1898"/>
              <a:ext cx="632" cy="299"/>
            </a:xfrm>
            <a:custGeom>
              <a:avLst/>
              <a:gdLst>
                <a:gd name="T0" fmla="*/ 1836 w 1896"/>
                <a:gd name="T1" fmla="*/ 21 h 899"/>
                <a:gd name="T2" fmla="*/ 1828 w 1896"/>
                <a:gd name="T3" fmla="*/ 82 h 899"/>
                <a:gd name="T4" fmla="*/ 1809 w 1896"/>
                <a:gd name="T5" fmla="*/ 143 h 899"/>
                <a:gd name="T6" fmla="*/ 1781 w 1896"/>
                <a:gd name="T7" fmla="*/ 202 h 899"/>
                <a:gd name="T8" fmla="*/ 1744 w 1896"/>
                <a:gd name="T9" fmla="*/ 260 h 899"/>
                <a:gd name="T10" fmla="*/ 1697 w 1896"/>
                <a:gd name="T11" fmla="*/ 318 h 899"/>
                <a:gd name="T12" fmla="*/ 1641 w 1896"/>
                <a:gd name="T13" fmla="*/ 373 h 899"/>
                <a:gd name="T14" fmla="*/ 1577 w 1896"/>
                <a:gd name="T15" fmla="*/ 427 h 899"/>
                <a:gd name="T16" fmla="*/ 1504 w 1896"/>
                <a:gd name="T17" fmla="*/ 477 h 899"/>
                <a:gd name="T18" fmla="*/ 1424 w 1896"/>
                <a:gd name="T19" fmla="*/ 526 h 899"/>
                <a:gd name="T20" fmla="*/ 1337 w 1896"/>
                <a:gd name="T21" fmla="*/ 572 h 899"/>
                <a:gd name="T22" fmla="*/ 1242 w 1896"/>
                <a:gd name="T23" fmla="*/ 615 h 899"/>
                <a:gd name="T24" fmla="*/ 1140 w 1896"/>
                <a:gd name="T25" fmla="*/ 655 h 899"/>
                <a:gd name="T26" fmla="*/ 1033 w 1896"/>
                <a:gd name="T27" fmla="*/ 692 h 899"/>
                <a:gd name="T28" fmla="*/ 920 w 1896"/>
                <a:gd name="T29" fmla="*/ 724 h 899"/>
                <a:gd name="T30" fmla="*/ 801 w 1896"/>
                <a:gd name="T31" fmla="*/ 754 h 899"/>
                <a:gd name="T32" fmla="*/ 678 w 1896"/>
                <a:gd name="T33" fmla="*/ 779 h 899"/>
                <a:gd name="T34" fmla="*/ 549 w 1896"/>
                <a:gd name="T35" fmla="*/ 800 h 899"/>
                <a:gd name="T36" fmla="*/ 417 w 1896"/>
                <a:gd name="T37" fmla="*/ 817 h 899"/>
                <a:gd name="T38" fmla="*/ 281 w 1896"/>
                <a:gd name="T39" fmla="*/ 829 h 899"/>
                <a:gd name="T40" fmla="*/ 142 w 1896"/>
                <a:gd name="T41" fmla="*/ 837 h 899"/>
                <a:gd name="T42" fmla="*/ 0 w 1896"/>
                <a:gd name="T43" fmla="*/ 839 h 899"/>
                <a:gd name="T44" fmla="*/ 96 w 1896"/>
                <a:gd name="T45" fmla="*/ 897 h 899"/>
                <a:gd name="T46" fmla="*/ 238 w 1896"/>
                <a:gd name="T47" fmla="*/ 892 h 899"/>
                <a:gd name="T48" fmla="*/ 378 w 1896"/>
                <a:gd name="T49" fmla="*/ 881 h 899"/>
                <a:gd name="T50" fmla="*/ 514 w 1896"/>
                <a:gd name="T51" fmla="*/ 866 h 899"/>
                <a:gd name="T52" fmla="*/ 645 w 1896"/>
                <a:gd name="T53" fmla="*/ 846 h 899"/>
                <a:gd name="T54" fmla="*/ 772 w 1896"/>
                <a:gd name="T55" fmla="*/ 821 h 899"/>
                <a:gd name="T56" fmla="*/ 895 w 1896"/>
                <a:gd name="T57" fmla="*/ 792 h 899"/>
                <a:gd name="T58" fmla="*/ 1013 w 1896"/>
                <a:gd name="T59" fmla="*/ 760 h 899"/>
                <a:gd name="T60" fmla="*/ 1125 w 1896"/>
                <a:gd name="T61" fmla="*/ 724 h 899"/>
                <a:gd name="T62" fmla="*/ 1231 w 1896"/>
                <a:gd name="T63" fmla="*/ 685 h 899"/>
                <a:gd name="T64" fmla="*/ 1331 w 1896"/>
                <a:gd name="T65" fmla="*/ 642 h 899"/>
                <a:gd name="T66" fmla="*/ 1424 w 1896"/>
                <a:gd name="T67" fmla="*/ 594 h 899"/>
                <a:gd name="T68" fmla="*/ 1510 w 1896"/>
                <a:gd name="T69" fmla="*/ 545 h 899"/>
                <a:gd name="T70" fmla="*/ 1589 w 1896"/>
                <a:gd name="T71" fmla="*/ 492 h 899"/>
                <a:gd name="T72" fmla="*/ 1659 w 1896"/>
                <a:gd name="T73" fmla="*/ 436 h 899"/>
                <a:gd name="T74" fmla="*/ 1722 w 1896"/>
                <a:gd name="T75" fmla="*/ 377 h 899"/>
                <a:gd name="T76" fmla="*/ 1776 w 1896"/>
                <a:gd name="T77" fmla="*/ 317 h 899"/>
                <a:gd name="T78" fmla="*/ 1820 w 1896"/>
                <a:gd name="T79" fmla="*/ 253 h 899"/>
                <a:gd name="T80" fmla="*/ 1856 w 1896"/>
                <a:gd name="T81" fmla="*/ 187 h 899"/>
                <a:gd name="T82" fmla="*/ 1880 w 1896"/>
                <a:gd name="T83" fmla="*/ 118 h 899"/>
                <a:gd name="T84" fmla="*/ 1894 w 1896"/>
                <a:gd name="T85" fmla="*/ 47 h 899"/>
                <a:gd name="T86" fmla="*/ 1896 w 1896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6" h="899">
                  <a:moveTo>
                    <a:pt x="1836" y="0"/>
                  </a:moveTo>
                  <a:lnTo>
                    <a:pt x="1836" y="0"/>
                  </a:lnTo>
                  <a:lnTo>
                    <a:pt x="1836" y="21"/>
                  </a:lnTo>
                  <a:lnTo>
                    <a:pt x="1834" y="41"/>
                  </a:lnTo>
                  <a:lnTo>
                    <a:pt x="1831" y="62"/>
                  </a:lnTo>
                  <a:lnTo>
                    <a:pt x="1828" y="82"/>
                  </a:lnTo>
                  <a:lnTo>
                    <a:pt x="1822" y="103"/>
                  </a:lnTo>
                  <a:lnTo>
                    <a:pt x="1816" y="123"/>
                  </a:lnTo>
                  <a:lnTo>
                    <a:pt x="1809" y="143"/>
                  </a:lnTo>
                  <a:lnTo>
                    <a:pt x="1800" y="162"/>
                  </a:lnTo>
                  <a:lnTo>
                    <a:pt x="1791" y="182"/>
                  </a:lnTo>
                  <a:lnTo>
                    <a:pt x="1781" y="202"/>
                  </a:lnTo>
                  <a:lnTo>
                    <a:pt x="1769" y="222"/>
                  </a:lnTo>
                  <a:lnTo>
                    <a:pt x="1758" y="241"/>
                  </a:lnTo>
                  <a:lnTo>
                    <a:pt x="1744" y="260"/>
                  </a:lnTo>
                  <a:lnTo>
                    <a:pt x="1729" y="280"/>
                  </a:lnTo>
                  <a:lnTo>
                    <a:pt x="1714" y="299"/>
                  </a:lnTo>
                  <a:lnTo>
                    <a:pt x="1697" y="318"/>
                  </a:lnTo>
                  <a:lnTo>
                    <a:pt x="1679" y="336"/>
                  </a:lnTo>
                  <a:lnTo>
                    <a:pt x="1661" y="354"/>
                  </a:lnTo>
                  <a:lnTo>
                    <a:pt x="1641" y="373"/>
                  </a:lnTo>
                  <a:lnTo>
                    <a:pt x="1620" y="391"/>
                  </a:lnTo>
                  <a:lnTo>
                    <a:pt x="1600" y="409"/>
                  </a:lnTo>
                  <a:lnTo>
                    <a:pt x="1577" y="427"/>
                  </a:lnTo>
                  <a:lnTo>
                    <a:pt x="1554" y="443"/>
                  </a:lnTo>
                  <a:lnTo>
                    <a:pt x="1529" y="460"/>
                  </a:lnTo>
                  <a:lnTo>
                    <a:pt x="1504" y="477"/>
                  </a:lnTo>
                  <a:lnTo>
                    <a:pt x="1479" y="494"/>
                  </a:lnTo>
                  <a:lnTo>
                    <a:pt x="1452" y="511"/>
                  </a:lnTo>
                  <a:lnTo>
                    <a:pt x="1424" y="526"/>
                  </a:lnTo>
                  <a:lnTo>
                    <a:pt x="1396" y="542"/>
                  </a:lnTo>
                  <a:lnTo>
                    <a:pt x="1366" y="557"/>
                  </a:lnTo>
                  <a:lnTo>
                    <a:pt x="1337" y="572"/>
                  </a:lnTo>
                  <a:lnTo>
                    <a:pt x="1306" y="587"/>
                  </a:lnTo>
                  <a:lnTo>
                    <a:pt x="1274" y="601"/>
                  </a:lnTo>
                  <a:lnTo>
                    <a:pt x="1242" y="615"/>
                  </a:lnTo>
                  <a:lnTo>
                    <a:pt x="1208" y="629"/>
                  </a:lnTo>
                  <a:lnTo>
                    <a:pt x="1175" y="643"/>
                  </a:lnTo>
                  <a:lnTo>
                    <a:pt x="1140" y="655"/>
                  </a:lnTo>
                  <a:lnTo>
                    <a:pt x="1106" y="668"/>
                  </a:lnTo>
                  <a:lnTo>
                    <a:pt x="1069" y="679"/>
                  </a:lnTo>
                  <a:lnTo>
                    <a:pt x="1033" y="692"/>
                  </a:lnTo>
                  <a:lnTo>
                    <a:pt x="996" y="703"/>
                  </a:lnTo>
                  <a:lnTo>
                    <a:pt x="958" y="714"/>
                  </a:lnTo>
                  <a:lnTo>
                    <a:pt x="920" y="724"/>
                  </a:lnTo>
                  <a:lnTo>
                    <a:pt x="881" y="735"/>
                  </a:lnTo>
                  <a:lnTo>
                    <a:pt x="841" y="744"/>
                  </a:lnTo>
                  <a:lnTo>
                    <a:pt x="801" y="754"/>
                  </a:lnTo>
                  <a:lnTo>
                    <a:pt x="760" y="763"/>
                  </a:lnTo>
                  <a:lnTo>
                    <a:pt x="719" y="772"/>
                  </a:lnTo>
                  <a:lnTo>
                    <a:pt x="678" y="779"/>
                  </a:lnTo>
                  <a:lnTo>
                    <a:pt x="635" y="786"/>
                  </a:lnTo>
                  <a:lnTo>
                    <a:pt x="592" y="794"/>
                  </a:lnTo>
                  <a:lnTo>
                    <a:pt x="549" y="800"/>
                  </a:lnTo>
                  <a:lnTo>
                    <a:pt x="505" y="806"/>
                  </a:lnTo>
                  <a:lnTo>
                    <a:pt x="461" y="811"/>
                  </a:lnTo>
                  <a:lnTo>
                    <a:pt x="417" y="817"/>
                  </a:lnTo>
                  <a:lnTo>
                    <a:pt x="372" y="822"/>
                  </a:lnTo>
                  <a:lnTo>
                    <a:pt x="326" y="825"/>
                  </a:lnTo>
                  <a:lnTo>
                    <a:pt x="281" y="829"/>
                  </a:lnTo>
                  <a:lnTo>
                    <a:pt x="235" y="832"/>
                  </a:lnTo>
                  <a:lnTo>
                    <a:pt x="188" y="834"/>
                  </a:lnTo>
                  <a:lnTo>
                    <a:pt x="142" y="837"/>
                  </a:lnTo>
                  <a:lnTo>
                    <a:pt x="95" y="838"/>
                  </a:lnTo>
                  <a:lnTo>
                    <a:pt x="47" y="839"/>
                  </a:lnTo>
                  <a:lnTo>
                    <a:pt x="0" y="839"/>
                  </a:lnTo>
                  <a:lnTo>
                    <a:pt x="0" y="899"/>
                  </a:lnTo>
                  <a:lnTo>
                    <a:pt x="48" y="898"/>
                  </a:lnTo>
                  <a:lnTo>
                    <a:pt x="96" y="897"/>
                  </a:lnTo>
                  <a:lnTo>
                    <a:pt x="144" y="896"/>
                  </a:lnTo>
                  <a:lnTo>
                    <a:pt x="191" y="894"/>
                  </a:lnTo>
                  <a:lnTo>
                    <a:pt x="238" y="892"/>
                  </a:lnTo>
                  <a:lnTo>
                    <a:pt x="285" y="889"/>
                  </a:lnTo>
                  <a:lnTo>
                    <a:pt x="332" y="885"/>
                  </a:lnTo>
                  <a:lnTo>
                    <a:pt x="378" y="881"/>
                  </a:lnTo>
                  <a:lnTo>
                    <a:pt x="424" y="876"/>
                  </a:lnTo>
                  <a:lnTo>
                    <a:pt x="469" y="871"/>
                  </a:lnTo>
                  <a:lnTo>
                    <a:pt x="514" y="866"/>
                  </a:lnTo>
                  <a:lnTo>
                    <a:pt x="558" y="860"/>
                  </a:lnTo>
                  <a:lnTo>
                    <a:pt x="601" y="852"/>
                  </a:lnTo>
                  <a:lnTo>
                    <a:pt x="645" y="846"/>
                  </a:lnTo>
                  <a:lnTo>
                    <a:pt x="688" y="838"/>
                  </a:lnTo>
                  <a:lnTo>
                    <a:pt x="730" y="830"/>
                  </a:lnTo>
                  <a:lnTo>
                    <a:pt x="772" y="821"/>
                  </a:lnTo>
                  <a:lnTo>
                    <a:pt x="814" y="812"/>
                  </a:lnTo>
                  <a:lnTo>
                    <a:pt x="855" y="803"/>
                  </a:lnTo>
                  <a:lnTo>
                    <a:pt x="895" y="792"/>
                  </a:lnTo>
                  <a:lnTo>
                    <a:pt x="935" y="782"/>
                  </a:lnTo>
                  <a:lnTo>
                    <a:pt x="974" y="772"/>
                  </a:lnTo>
                  <a:lnTo>
                    <a:pt x="1013" y="760"/>
                  </a:lnTo>
                  <a:lnTo>
                    <a:pt x="1050" y="748"/>
                  </a:lnTo>
                  <a:lnTo>
                    <a:pt x="1088" y="737"/>
                  </a:lnTo>
                  <a:lnTo>
                    <a:pt x="1125" y="724"/>
                  </a:lnTo>
                  <a:lnTo>
                    <a:pt x="1161" y="712"/>
                  </a:lnTo>
                  <a:lnTo>
                    <a:pt x="1197" y="698"/>
                  </a:lnTo>
                  <a:lnTo>
                    <a:pt x="1231" y="685"/>
                  </a:lnTo>
                  <a:lnTo>
                    <a:pt x="1265" y="670"/>
                  </a:lnTo>
                  <a:lnTo>
                    <a:pt x="1298" y="656"/>
                  </a:lnTo>
                  <a:lnTo>
                    <a:pt x="1331" y="642"/>
                  </a:lnTo>
                  <a:lnTo>
                    <a:pt x="1363" y="626"/>
                  </a:lnTo>
                  <a:lnTo>
                    <a:pt x="1393" y="610"/>
                  </a:lnTo>
                  <a:lnTo>
                    <a:pt x="1424" y="594"/>
                  </a:lnTo>
                  <a:lnTo>
                    <a:pt x="1453" y="579"/>
                  </a:lnTo>
                  <a:lnTo>
                    <a:pt x="1482" y="562"/>
                  </a:lnTo>
                  <a:lnTo>
                    <a:pt x="1510" y="545"/>
                  </a:lnTo>
                  <a:lnTo>
                    <a:pt x="1537" y="527"/>
                  </a:lnTo>
                  <a:lnTo>
                    <a:pt x="1563" y="509"/>
                  </a:lnTo>
                  <a:lnTo>
                    <a:pt x="1589" y="492"/>
                  </a:lnTo>
                  <a:lnTo>
                    <a:pt x="1613" y="474"/>
                  </a:lnTo>
                  <a:lnTo>
                    <a:pt x="1637" y="455"/>
                  </a:lnTo>
                  <a:lnTo>
                    <a:pt x="1659" y="436"/>
                  </a:lnTo>
                  <a:lnTo>
                    <a:pt x="1681" y="417"/>
                  </a:lnTo>
                  <a:lnTo>
                    <a:pt x="1702" y="397"/>
                  </a:lnTo>
                  <a:lnTo>
                    <a:pt x="1722" y="377"/>
                  </a:lnTo>
                  <a:lnTo>
                    <a:pt x="1741" y="357"/>
                  </a:lnTo>
                  <a:lnTo>
                    <a:pt x="1759" y="338"/>
                  </a:lnTo>
                  <a:lnTo>
                    <a:pt x="1776" y="317"/>
                  </a:lnTo>
                  <a:lnTo>
                    <a:pt x="1792" y="296"/>
                  </a:lnTo>
                  <a:lnTo>
                    <a:pt x="1807" y="275"/>
                  </a:lnTo>
                  <a:lnTo>
                    <a:pt x="1820" y="253"/>
                  </a:lnTo>
                  <a:lnTo>
                    <a:pt x="1833" y="232"/>
                  </a:lnTo>
                  <a:lnTo>
                    <a:pt x="1844" y="209"/>
                  </a:lnTo>
                  <a:lnTo>
                    <a:pt x="1856" y="187"/>
                  </a:lnTo>
                  <a:lnTo>
                    <a:pt x="1864" y="165"/>
                  </a:lnTo>
                  <a:lnTo>
                    <a:pt x="1873" y="142"/>
                  </a:lnTo>
                  <a:lnTo>
                    <a:pt x="1880" y="118"/>
                  </a:lnTo>
                  <a:lnTo>
                    <a:pt x="1885" y="94"/>
                  </a:lnTo>
                  <a:lnTo>
                    <a:pt x="1890" y="71"/>
                  </a:lnTo>
                  <a:lnTo>
                    <a:pt x="1894" y="47"/>
                  </a:lnTo>
                  <a:lnTo>
                    <a:pt x="1896" y="24"/>
                  </a:lnTo>
                  <a:lnTo>
                    <a:pt x="1896" y="0"/>
                  </a:lnTo>
                  <a:lnTo>
                    <a:pt x="1896" y="0"/>
                  </a:lnTo>
                  <a:lnTo>
                    <a:pt x="1836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3" name="Freeform 165"/>
            <p:cNvSpPr>
              <a:spLocks/>
            </p:cNvSpPr>
            <p:nvPr/>
          </p:nvSpPr>
          <p:spPr bwMode="auto">
            <a:xfrm>
              <a:off x="632" y="1598"/>
              <a:ext cx="632" cy="300"/>
            </a:xfrm>
            <a:custGeom>
              <a:avLst/>
              <a:gdLst>
                <a:gd name="T0" fmla="*/ 47 w 1896"/>
                <a:gd name="T1" fmla="*/ 60 h 899"/>
                <a:gd name="T2" fmla="*/ 188 w 1896"/>
                <a:gd name="T3" fmla="*/ 65 h 899"/>
                <a:gd name="T4" fmla="*/ 326 w 1896"/>
                <a:gd name="T5" fmla="*/ 73 h 899"/>
                <a:gd name="T6" fmla="*/ 461 w 1896"/>
                <a:gd name="T7" fmla="*/ 87 h 899"/>
                <a:gd name="T8" fmla="*/ 592 w 1896"/>
                <a:gd name="T9" fmla="*/ 105 h 899"/>
                <a:gd name="T10" fmla="*/ 719 w 1896"/>
                <a:gd name="T11" fmla="*/ 128 h 899"/>
                <a:gd name="T12" fmla="*/ 841 w 1896"/>
                <a:gd name="T13" fmla="*/ 155 h 899"/>
                <a:gd name="T14" fmla="*/ 958 w 1896"/>
                <a:gd name="T15" fmla="*/ 185 h 899"/>
                <a:gd name="T16" fmla="*/ 1069 w 1896"/>
                <a:gd name="T17" fmla="*/ 219 h 899"/>
                <a:gd name="T18" fmla="*/ 1175 w 1896"/>
                <a:gd name="T19" fmla="*/ 256 h 899"/>
                <a:gd name="T20" fmla="*/ 1274 w 1896"/>
                <a:gd name="T21" fmla="*/ 297 h 899"/>
                <a:gd name="T22" fmla="*/ 1366 w 1896"/>
                <a:gd name="T23" fmla="*/ 341 h 899"/>
                <a:gd name="T24" fmla="*/ 1452 w 1896"/>
                <a:gd name="T25" fmla="*/ 389 h 899"/>
                <a:gd name="T26" fmla="*/ 1529 w 1896"/>
                <a:gd name="T27" fmla="*/ 438 h 899"/>
                <a:gd name="T28" fmla="*/ 1600 w 1896"/>
                <a:gd name="T29" fmla="*/ 490 h 899"/>
                <a:gd name="T30" fmla="*/ 1661 w 1896"/>
                <a:gd name="T31" fmla="*/ 545 h 899"/>
                <a:gd name="T32" fmla="*/ 1714 w 1896"/>
                <a:gd name="T33" fmla="*/ 600 h 899"/>
                <a:gd name="T34" fmla="*/ 1758 w 1896"/>
                <a:gd name="T35" fmla="*/ 658 h 899"/>
                <a:gd name="T36" fmla="*/ 1791 w 1896"/>
                <a:gd name="T37" fmla="*/ 717 h 899"/>
                <a:gd name="T38" fmla="*/ 1816 w 1896"/>
                <a:gd name="T39" fmla="*/ 776 h 899"/>
                <a:gd name="T40" fmla="*/ 1831 w 1896"/>
                <a:gd name="T41" fmla="*/ 837 h 899"/>
                <a:gd name="T42" fmla="*/ 1836 w 1896"/>
                <a:gd name="T43" fmla="*/ 899 h 899"/>
                <a:gd name="T44" fmla="*/ 1894 w 1896"/>
                <a:gd name="T45" fmla="*/ 851 h 899"/>
                <a:gd name="T46" fmla="*/ 1880 w 1896"/>
                <a:gd name="T47" fmla="*/ 781 h 899"/>
                <a:gd name="T48" fmla="*/ 1856 w 1896"/>
                <a:gd name="T49" fmla="*/ 712 h 899"/>
                <a:gd name="T50" fmla="*/ 1820 w 1896"/>
                <a:gd name="T51" fmla="*/ 646 h 899"/>
                <a:gd name="T52" fmla="*/ 1776 w 1896"/>
                <a:gd name="T53" fmla="*/ 582 h 899"/>
                <a:gd name="T54" fmla="*/ 1722 w 1896"/>
                <a:gd name="T55" fmla="*/ 521 h 899"/>
                <a:gd name="T56" fmla="*/ 1659 w 1896"/>
                <a:gd name="T57" fmla="*/ 463 h 899"/>
                <a:gd name="T58" fmla="*/ 1589 w 1896"/>
                <a:gd name="T59" fmla="*/ 406 h 899"/>
                <a:gd name="T60" fmla="*/ 1510 w 1896"/>
                <a:gd name="T61" fmla="*/ 354 h 899"/>
                <a:gd name="T62" fmla="*/ 1424 w 1896"/>
                <a:gd name="T63" fmla="*/ 305 h 899"/>
                <a:gd name="T64" fmla="*/ 1331 w 1896"/>
                <a:gd name="T65" fmla="*/ 257 h 899"/>
                <a:gd name="T66" fmla="*/ 1231 w 1896"/>
                <a:gd name="T67" fmla="*/ 215 h 899"/>
                <a:gd name="T68" fmla="*/ 1125 w 1896"/>
                <a:gd name="T69" fmla="*/ 175 h 899"/>
                <a:gd name="T70" fmla="*/ 1013 w 1896"/>
                <a:gd name="T71" fmla="*/ 138 h 899"/>
                <a:gd name="T72" fmla="*/ 895 w 1896"/>
                <a:gd name="T73" fmla="*/ 105 h 899"/>
                <a:gd name="T74" fmla="*/ 772 w 1896"/>
                <a:gd name="T75" fmla="*/ 77 h 899"/>
                <a:gd name="T76" fmla="*/ 645 w 1896"/>
                <a:gd name="T77" fmla="*/ 53 h 899"/>
                <a:gd name="T78" fmla="*/ 514 w 1896"/>
                <a:gd name="T79" fmla="*/ 33 h 899"/>
                <a:gd name="T80" fmla="*/ 378 w 1896"/>
                <a:gd name="T81" fmla="*/ 17 h 899"/>
                <a:gd name="T82" fmla="*/ 238 w 1896"/>
                <a:gd name="T83" fmla="*/ 7 h 899"/>
                <a:gd name="T84" fmla="*/ 96 w 1896"/>
                <a:gd name="T85" fmla="*/ 1 h 899"/>
                <a:gd name="T86" fmla="*/ 0 w 1896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6" h="899">
                  <a:moveTo>
                    <a:pt x="0" y="59"/>
                  </a:moveTo>
                  <a:lnTo>
                    <a:pt x="0" y="59"/>
                  </a:lnTo>
                  <a:lnTo>
                    <a:pt x="47" y="60"/>
                  </a:lnTo>
                  <a:lnTo>
                    <a:pt x="95" y="60"/>
                  </a:lnTo>
                  <a:lnTo>
                    <a:pt x="142" y="63"/>
                  </a:lnTo>
                  <a:lnTo>
                    <a:pt x="188" y="65"/>
                  </a:lnTo>
                  <a:lnTo>
                    <a:pt x="235" y="67"/>
                  </a:lnTo>
                  <a:lnTo>
                    <a:pt x="281" y="70"/>
                  </a:lnTo>
                  <a:lnTo>
                    <a:pt x="326" y="73"/>
                  </a:lnTo>
                  <a:lnTo>
                    <a:pt x="372" y="77"/>
                  </a:lnTo>
                  <a:lnTo>
                    <a:pt x="417" y="82"/>
                  </a:lnTo>
                  <a:lnTo>
                    <a:pt x="461" y="87"/>
                  </a:lnTo>
                  <a:lnTo>
                    <a:pt x="505" y="93"/>
                  </a:lnTo>
                  <a:lnTo>
                    <a:pt x="549" y="98"/>
                  </a:lnTo>
                  <a:lnTo>
                    <a:pt x="592" y="105"/>
                  </a:lnTo>
                  <a:lnTo>
                    <a:pt x="635" y="112"/>
                  </a:lnTo>
                  <a:lnTo>
                    <a:pt x="678" y="120"/>
                  </a:lnTo>
                  <a:lnTo>
                    <a:pt x="719" y="128"/>
                  </a:lnTo>
                  <a:lnTo>
                    <a:pt x="760" y="136"/>
                  </a:lnTo>
                  <a:lnTo>
                    <a:pt x="801" y="145"/>
                  </a:lnTo>
                  <a:lnTo>
                    <a:pt x="841" y="155"/>
                  </a:lnTo>
                  <a:lnTo>
                    <a:pt x="881" y="164"/>
                  </a:lnTo>
                  <a:lnTo>
                    <a:pt x="920" y="175"/>
                  </a:lnTo>
                  <a:lnTo>
                    <a:pt x="958" y="185"/>
                  </a:lnTo>
                  <a:lnTo>
                    <a:pt x="996" y="196"/>
                  </a:lnTo>
                  <a:lnTo>
                    <a:pt x="1033" y="207"/>
                  </a:lnTo>
                  <a:lnTo>
                    <a:pt x="1069" y="219"/>
                  </a:lnTo>
                  <a:lnTo>
                    <a:pt x="1106" y="231"/>
                  </a:lnTo>
                  <a:lnTo>
                    <a:pt x="1140" y="244"/>
                  </a:lnTo>
                  <a:lnTo>
                    <a:pt x="1175" y="256"/>
                  </a:lnTo>
                  <a:lnTo>
                    <a:pt x="1208" y="270"/>
                  </a:lnTo>
                  <a:lnTo>
                    <a:pt x="1242" y="284"/>
                  </a:lnTo>
                  <a:lnTo>
                    <a:pt x="1274" y="297"/>
                  </a:lnTo>
                  <a:lnTo>
                    <a:pt x="1306" y="312"/>
                  </a:lnTo>
                  <a:lnTo>
                    <a:pt x="1337" y="327"/>
                  </a:lnTo>
                  <a:lnTo>
                    <a:pt x="1366" y="341"/>
                  </a:lnTo>
                  <a:lnTo>
                    <a:pt x="1396" y="357"/>
                  </a:lnTo>
                  <a:lnTo>
                    <a:pt x="1424" y="373"/>
                  </a:lnTo>
                  <a:lnTo>
                    <a:pt x="1452" y="389"/>
                  </a:lnTo>
                  <a:lnTo>
                    <a:pt x="1479" y="405"/>
                  </a:lnTo>
                  <a:lnTo>
                    <a:pt x="1504" y="421"/>
                  </a:lnTo>
                  <a:lnTo>
                    <a:pt x="1529" y="438"/>
                  </a:lnTo>
                  <a:lnTo>
                    <a:pt x="1554" y="456"/>
                  </a:lnTo>
                  <a:lnTo>
                    <a:pt x="1577" y="472"/>
                  </a:lnTo>
                  <a:lnTo>
                    <a:pt x="1600" y="490"/>
                  </a:lnTo>
                  <a:lnTo>
                    <a:pt x="1620" y="508"/>
                  </a:lnTo>
                  <a:lnTo>
                    <a:pt x="1641" y="526"/>
                  </a:lnTo>
                  <a:lnTo>
                    <a:pt x="1661" y="545"/>
                  </a:lnTo>
                  <a:lnTo>
                    <a:pt x="1679" y="563"/>
                  </a:lnTo>
                  <a:lnTo>
                    <a:pt x="1697" y="581"/>
                  </a:lnTo>
                  <a:lnTo>
                    <a:pt x="1714" y="600"/>
                  </a:lnTo>
                  <a:lnTo>
                    <a:pt x="1729" y="619"/>
                  </a:lnTo>
                  <a:lnTo>
                    <a:pt x="1744" y="638"/>
                  </a:lnTo>
                  <a:lnTo>
                    <a:pt x="1758" y="658"/>
                  </a:lnTo>
                  <a:lnTo>
                    <a:pt x="1769" y="677"/>
                  </a:lnTo>
                  <a:lnTo>
                    <a:pt x="1781" y="697"/>
                  </a:lnTo>
                  <a:lnTo>
                    <a:pt x="1791" y="717"/>
                  </a:lnTo>
                  <a:lnTo>
                    <a:pt x="1800" y="737"/>
                  </a:lnTo>
                  <a:lnTo>
                    <a:pt x="1809" y="756"/>
                  </a:lnTo>
                  <a:lnTo>
                    <a:pt x="1816" y="776"/>
                  </a:lnTo>
                  <a:lnTo>
                    <a:pt x="1822" y="796"/>
                  </a:lnTo>
                  <a:lnTo>
                    <a:pt x="1828" y="816"/>
                  </a:lnTo>
                  <a:lnTo>
                    <a:pt x="1831" y="837"/>
                  </a:lnTo>
                  <a:lnTo>
                    <a:pt x="1834" y="857"/>
                  </a:lnTo>
                  <a:lnTo>
                    <a:pt x="1836" y="878"/>
                  </a:lnTo>
                  <a:lnTo>
                    <a:pt x="1836" y="899"/>
                  </a:lnTo>
                  <a:lnTo>
                    <a:pt x="1896" y="899"/>
                  </a:lnTo>
                  <a:lnTo>
                    <a:pt x="1896" y="875"/>
                  </a:lnTo>
                  <a:lnTo>
                    <a:pt x="1894" y="851"/>
                  </a:lnTo>
                  <a:lnTo>
                    <a:pt x="1890" y="828"/>
                  </a:lnTo>
                  <a:lnTo>
                    <a:pt x="1885" y="804"/>
                  </a:lnTo>
                  <a:lnTo>
                    <a:pt x="1880" y="781"/>
                  </a:lnTo>
                  <a:lnTo>
                    <a:pt x="1873" y="758"/>
                  </a:lnTo>
                  <a:lnTo>
                    <a:pt x="1864" y="734"/>
                  </a:lnTo>
                  <a:lnTo>
                    <a:pt x="1856" y="712"/>
                  </a:lnTo>
                  <a:lnTo>
                    <a:pt x="1844" y="689"/>
                  </a:lnTo>
                  <a:lnTo>
                    <a:pt x="1833" y="667"/>
                  </a:lnTo>
                  <a:lnTo>
                    <a:pt x="1820" y="646"/>
                  </a:lnTo>
                  <a:lnTo>
                    <a:pt x="1807" y="624"/>
                  </a:lnTo>
                  <a:lnTo>
                    <a:pt x="1792" y="603"/>
                  </a:lnTo>
                  <a:lnTo>
                    <a:pt x="1776" y="582"/>
                  </a:lnTo>
                  <a:lnTo>
                    <a:pt x="1759" y="561"/>
                  </a:lnTo>
                  <a:lnTo>
                    <a:pt x="1741" y="541"/>
                  </a:lnTo>
                  <a:lnTo>
                    <a:pt x="1722" y="521"/>
                  </a:lnTo>
                  <a:lnTo>
                    <a:pt x="1702" y="501"/>
                  </a:lnTo>
                  <a:lnTo>
                    <a:pt x="1681" y="482"/>
                  </a:lnTo>
                  <a:lnTo>
                    <a:pt x="1659" y="463"/>
                  </a:lnTo>
                  <a:lnTo>
                    <a:pt x="1637" y="444"/>
                  </a:lnTo>
                  <a:lnTo>
                    <a:pt x="1613" y="425"/>
                  </a:lnTo>
                  <a:lnTo>
                    <a:pt x="1589" y="406"/>
                  </a:lnTo>
                  <a:lnTo>
                    <a:pt x="1563" y="389"/>
                  </a:lnTo>
                  <a:lnTo>
                    <a:pt x="1537" y="372"/>
                  </a:lnTo>
                  <a:lnTo>
                    <a:pt x="1510" y="354"/>
                  </a:lnTo>
                  <a:lnTo>
                    <a:pt x="1482" y="337"/>
                  </a:lnTo>
                  <a:lnTo>
                    <a:pt x="1453" y="320"/>
                  </a:lnTo>
                  <a:lnTo>
                    <a:pt x="1424" y="305"/>
                  </a:lnTo>
                  <a:lnTo>
                    <a:pt x="1393" y="289"/>
                  </a:lnTo>
                  <a:lnTo>
                    <a:pt x="1363" y="273"/>
                  </a:lnTo>
                  <a:lnTo>
                    <a:pt x="1331" y="257"/>
                  </a:lnTo>
                  <a:lnTo>
                    <a:pt x="1298" y="243"/>
                  </a:lnTo>
                  <a:lnTo>
                    <a:pt x="1265" y="228"/>
                  </a:lnTo>
                  <a:lnTo>
                    <a:pt x="1231" y="215"/>
                  </a:lnTo>
                  <a:lnTo>
                    <a:pt x="1197" y="201"/>
                  </a:lnTo>
                  <a:lnTo>
                    <a:pt x="1161" y="187"/>
                  </a:lnTo>
                  <a:lnTo>
                    <a:pt x="1125" y="175"/>
                  </a:lnTo>
                  <a:lnTo>
                    <a:pt x="1088" y="162"/>
                  </a:lnTo>
                  <a:lnTo>
                    <a:pt x="1050" y="150"/>
                  </a:lnTo>
                  <a:lnTo>
                    <a:pt x="1013" y="138"/>
                  </a:lnTo>
                  <a:lnTo>
                    <a:pt x="974" y="128"/>
                  </a:lnTo>
                  <a:lnTo>
                    <a:pt x="935" y="116"/>
                  </a:lnTo>
                  <a:lnTo>
                    <a:pt x="895" y="105"/>
                  </a:lnTo>
                  <a:lnTo>
                    <a:pt x="855" y="96"/>
                  </a:lnTo>
                  <a:lnTo>
                    <a:pt x="814" y="87"/>
                  </a:lnTo>
                  <a:lnTo>
                    <a:pt x="772" y="77"/>
                  </a:lnTo>
                  <a:lnTo>
                    <a:pt x="730" y="69"/>
                  </a:lnTo>
                  <a:lnTo>
                    <a:pt x="688" y="60"/>
                  </a:lnTo>
                  <a:lnTo>
                    <a:pt x="645" y="53"/>
                  </a:lnTo>
                  <a:lnTo>
                    <a:pt x="601" y="46"/>
                  </a:lnTo>
                  <a:lnTo>
                    <a:pt x="558" y="39"/>
                  </a:lnTo>
                  <a:lnTo>
                    <a:pt x="514" y="33"/>
                  </a:lnTo>
                  <a:lnTo>
                    <a:pt x="469" y="28"/>
                  </a:lnTo>
                  <a:lnTo>
                    <a:pt x="424" y="23"/>
                  </a:lnTo>
                  <a:lnTo>
                    <a:pt x="378" y="17"/>
                  </a:lnTo>
                  <a:lnTo>
                    <a:pt x="332" y="13"/>
                  </a:lnTo>
                  <a:lnTo>
                    <a:pt x="285" y="10"/>
                  </a:lnTo>
                  <a:lnTo>
                    <a:pt x="238" y="7"/>
                  </a:lnTo>
                  <a:lnTo>
                    <a:pt x="191" y="5"/>
                  </a:lnTo>
                  <a:lnTo>
                    <a:pt x="144" y="3"/>
                  </a:lnTo>
                  <a:lnTo>
                    <a:pt x="96" y="1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4" name="Freeform 166"/>
            <p:cNvSpPr>
              <a:spLocks/>
            </p:cNvSpPr>
            <p:nvPr/>
          </p:nvSpPr>
          <p:spPr bwMode="auto">
            <a:xfrm>
              <a:off x="0" y="1598"/>
              <a:ext cx="632" cy="300"/>
            </a:xfrm>
            <a:custGeom>
              <a:avLst/>
              <a:gdLst>
                <a:gd name="T0" fmla="*/ 61 w 1897"/>
                <a:gd name="T1" fmla="*/ 878 h 899"/>
                <a:gd name="T2" fmla="*/ 69 w 1897"/>
                <a:gd name="T3" fmla="*/ 816 h 899"/>
                <a:gd name="T4" fmla="*/ 87 w 1897"/>
                <a:gd name="T5" fmla="*/ 756 h 899"/>
                <a:gd name="T6" fmla="*/ 115 w 1897"/>
                <a:gd name="T7" fmla="*/ 697 h 899"/>
                <a:gd name="T8" fmla="*/ 153 w 1897"/>
                <a:gd name="T9" fmla="*/ 638 h 899"/>
                <a:gd name="T10" fmla="*/ 199 w 1897"/>
                <a:gd name="T11" fmla="*/ 581 h 899"/>
                <a:gd name="T12" fmla="*/ 254 w 1897"/>
                <a:gd name="T13" fmla="*/ 526 h 899"/>
                <a:gd name="T14" fmla="*/ 319 w 1897"/>
                <a:gd name="T15" fmla="*/ 472 h 899"/>
                <a:gd name="T16" fmla="*/ 391 w 1897"/>
                <a:gd name="T17" fmla="*/ 421 h 899"/>
                <a:gd name="T18" fmla="*/ 472 w 1897"/>
                <a:gd name="T19" fmla="*/ 373 h 899"/>
                <a:gd name="T20" fmla="*/ 560 w 1897"/>
                <a:gd name="T21" fmla="*/ 327 h 899"/>
                <a:gd name="T22" fmla="*/ 654 w 1897"/>
                <a:gd name="T23" fmla="*/ 284 h 899"/>
                <a:gd name="T24" fmla="*/ 755 w 1897"/>
                <a:gd name="T25" fmla="*/ 244 h 899"/>
                <a:gd name="T26" fmla="*/ 863 w 1897"/>
                <a:gd name="T27" fmla="*/ 207 h 899"/>
                <a:gd name="T28" fmla="*/ 976 w 1897"/>
                <a:gd name="T29" fmla="*/ 175 h 899"/>
                <a:gd name="T30" fmla="*/ 1095 w 1897"/>
                <a:gd name="T31" fmla="*/ 145 h 899"/>
                <a:gd name="T32" fmla="*/ 1219 w 1897"/>
                <a:gd name="T33" fmla="*/ 120 h 899"/>
                <a:gd name="T34" fmla="*/ 1347 w 1897"/>
                <a:gd name="T35" fmla="*/ 98 h 899"/>
                <a:gd name="T36" fmla="*/ 1479 w 1897"/>
                <a:gd name="T37" fmla="*/ 82 h 899"/>
                <a:gd name="T38" fmla="*/ 1615 w 1897"/>
                <a:gd name="T39" fmla="*/ 70 h 899"/>
                <a:gd name="T40" fmla="*/ 1755 w 1897"/>
                <a:gd name="T41" fmla="*/ 63 h 899"/>
                <a:gd name="T42" fmla="*/ 1897 w 1897"/>
                <a:gd name="T43" fmla="*/ 59 h 899"/>
                <a:gd name="T44" fmla="*/ 1800 w 1897"/>
                <a:gd name="T45" fmla="*/ 1 h 899"/>
                <a:gd name="T46" fmla="*/ 1657 w 1897"/>
                <a:gd name="T47" fmla="*/ 7 h 899"/>
                <a:gd name="T48" fmla="*/ 1518 w 1897"/>
                <a:gd name="T49" fmla="*/ 17 h 899"/>
                <a:gd name="T50" fmla="*/ 1382 w 1897"/>
                <a:gd name="T51" fmla="*/ 33 h 899"/>
                <a:gd name="T52" fmla="*/ 1251 w 1897"/>
                <a:gd name="T53" fmla="*/ 53 h 899"/>
                <a:gd name="T54" fmla="*/ 1124 w 1897"/>
                <a:gd name="T55" fmla="*/ 77 h 899"/>
                <a:gd name="T56" fmla="*/ 1001 w 1897"/>
                <a:gd name="T57" fmla="*/ 105 h 899"/>
                <a:gd name="T58" fmla="*/ 883 w 1897"/>
                <a:gd name="T59" fmla="*/ 138 h 899"/>
                <a:gd name="T60" fmla="*/ 771 w 1897"/>
                <a:gd name="T61" fmla="*/ 175 h 899"/>
                <a:gd name="T62" fmla="*/ 665 w 1897"/>
                <a:gd name="T63" fmla="*/ 215 h 899"/>
                <a:gd name="T64" fmla="*/ 565 w 1897"/>
                <a:gd name="T65" fmla="*/ 257 h 899"/>
                <a:gd name="T66" fmla="*/ 472 w 1897"/>
                <a:gd name="T67" fmla="*/ 305 h 899"/>
                <a:gd name="T68" fmla="*/ 386 w 1897"/>
                <a:gd name="T69" fmla="*/ 354 h 899"/>
                <a:gd name="T70" fmla="*/ 308 w 1897"/>
                <a:gd name="T71" fmla="*/ 406 h 899"/>
                <a:gd name="T72" fmla="*/ 236 w 1897"/>
                <a:gd name="T73" fmla="*/ 463 h 899"/>
                <a:gd name="T74" fmla="*/ 174 w 1897"/>
                <a:gd name="T75" fmla="*/ 521 h 899"/>
                <a:gd name="T76" fmla="*/ 120 w 1897"/>
                <a:gd name="T77" fmla="*/ 582 h 899"/>
                <a:gd name="T78" fmla="*/ 75 w 1897"/>
                <a:gd name="T79" fmla="*/ 646 h 899"/>
                <a:gd name="T80" fmla="*/ 41 w 1897"/>
                <a:gd name="T81" fmla="*/ 712 h 899"/>
                <a:gd name="T82" fmla="*/ 16 w 1897"/>
                <a:gd name="T83" fmla="*/ 781 h 899"/>
                <a:gd name="T84" fmla="*/ 3 w 1897"/>
                <a:gd name="T85" fmla="*/ 851 h 899"/>
                <a:gd name="T86" fmla="*/ 0 w 1897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7" h="899">
                  <a:moveTo>
                    <a:pt x="60" y="899"/>
                  </a:moveTo>
                  <a:lnTo>
                    <a:pt x="60" y="899"/>
                  </a:lnTo>
                  <a:lnTo>
                    <a:pt x="61" y="878"/>
                  </a:lnTo>
                  <a:lnTo>
                    <a:pt x="62" y="857"/>
                  </a:lnTo>
                  <a:lnTo>
                    <a:pt x="65" y="837"/>
                  </a:lnTo>
                  <a:lnTo>
                    <a:pt x="69" y="816"/>
                  </a:lnTo>
                  <a:lnTo>
                    <a:pt x="73" y="796"/>
                  </a:lnTo>
                  <a:lnTo>
                    <a:pt x="80" y="776"/>
                  </a:lnTo>
                  <a:lnTo>
                    <a:pt x="87" y="756"/>
                  </a:lnTo>
                  <a:lnTo>
                    <a:pt x="95" y="737"/>
                  </a:lnTo>
                  <a:lnTo>
                    <a:pt x="105" y="717"/>
                  </a:lnTo>
                  <a:lnTo>
                    <a:pt x="115" y="697"/>
                  </a:lnTo>
                  <a:lnTo>
                    <a:pt x="127" y="677"/>
                  </a:lnTo>
                  <a:lnTo>
                    <a:pt x="139" y="658"/>
                  </a:lnTo>
                  <a:lnTo>
                    <a:pt x="153" y="638"/>
                  </a:lnTo>
                  <a:lnTo>
                    <a:pt x="167" y="619"/>
                  </a:lnTo>
                  <a:lnTo>
                    <a:pt x="182" y="600"/>
                  </a:lnTo>
                  <a:lnTo>
                    <a:pt x="199" y="581"/>
                  </a:lnTo>
                  <a:lnTo>
                    <a:pt x="217" y="563"/>
                  </a:lnTo>
                  <a:lnTo>
                    <a:pt x="235" y="545"/>
                  </a:lnTo>
                  <a:lnTo>
                    <a:pt x="254" y="526"/>
                  </a:lnTo>
                  <a:lnTo>
                    <a:pt x="275" y="508"/>
                  </a:lnTo>
                  <a:lnTo>
                    <a:pt x="296" y="490"/>
                  </a:lnTo>
                  <a:lnTo>
                    <a:pt x="319" y="472"/>
                  </a:lnTo>
                  <a:lnTo>
                    <a:pt x="342" y="456"/>
                  </a:lnTo>
                  <a:lnTo>
                    <a:pt x="366" y="438"/>
                  </a:lnTo>
                  <a:lnTo>
                    <a:pt x="391" y="421"/>
                  </a:lnTo>
                  <a:lnTo>
                    <a:pt x="417" y="405"/>
                  </a:lnTo>
                  <a:lnTo>
                    <a:pt x="444" y="389"/>
                  </a:lnTo>
                  <a:lnTo>
                    <a:pt x="472" y="373"/>
                  </a:lnTo>
                  <a:lnTo>
                    <a:pt x="500" y="357"/>
                  </a:lnTo>
                  <a:lnTo>
                    <a:pt x="529" y="341"/>
                  </a:lnTo>
                  <a:lnTo>
                    <a:pt x="560" y="327"/>
                  </a:lnTo>
                  <a:lnTo>
                    <a:pt x="590" y="312"/>
                  </a:lnTo>
                  <a:lnTo>
                    <a:pt x="621" y="297"/>
                  </a:lnTo>
                  <a:lnTo>
                    <a:pt x="654" y="284"/>
                  </a:lnTo>
                  <a:lnTo>
                    <a:pt x="687" y="270"/>
                  </a:lnTo>
                  <a:lnTo>
                    <a:pt x="721" y="256"/>
                  </a:lnTo>
                  <a:lnTo>
                    <a:pt x="755" y="244"/>
                  </a:lnTo>
                  <a:lnTo>
                    <a:pt x="791" y="231"/>
                  </a:lnTo>
                  <a:lnTo>
                    <a:pt x="827" y="219"/>
                  </a:lnTo>
                  <a:lnTo>
                    <a:pt x="863" y="207"/>
                  </a:lnTo>
                  <a:lnTo>
                    <a:pt x="900" y="196"/>
                  </a:lnTo>
                  <a:lnTo>
                    <a:pt x="937" y="185"/>
                  </a:lnTo>
                  <a:lnTo>
                    <a:pt x="976" y="175"/>
                  </a:lnTo>
                  <a:lnTo>
                    <a:pt x="1015" y="164"/>
                  </a:lnTo>
                  <a:lnTo>
                    <a:pt x="1055" y="155"/>
                  </a:lnTo>
                  <a:lnTo>
                    <a:pt x="1095" y="145"/>
                  </a:lnTo>
                  <a:lnTo>
                    <a:pt x="1135" y="136"/>
                  </a:lnTo>
                  <a:lnTo>
                    <a:pt x="1177" y="128"/>
                  </a:lnTo>
                  <a:lnTo>
                    <a:pt x="1219" y="120"/>
                  </a:lnTo>
                  <a:lnTo>
                    <a:pt x="1261" y="112"/>
                  </a:lnTo>
                  <a:lnTo>
                    <a:pt x="1304" y="105"/>
                  </a:lnTo>
                  <a:lnTo>
                    <a:pt x="1347" y="98"/>
                  </a:lnTo>
                  <a:lnTo>
                    <a:pt x="1390" y="93"/>
                  </a:lnTo>
                  <a:lnTo>
                    <a:pt x="1434" y="87"/>
                  </a:lnTo>
                  <a:lnTo>
                    <a:pt x="1479" y="82"/>
                  </a:lnTo>
                  <a:lnTo>
                    <a:pt x="1524" y="77"/>
                  </a:lnTo>
                  <a:lnTo>
                    <a:pt x="1569" y="73"/>
                  </a:lnTo>
                  <a:lnTo>
                    <a:pt x="1615" y="70"/>
                  </a:lnTo>
                  <a:lnTo>
                    <a:pt x="1661" y="67"/>
                  </a:lnTo>
                  <a:lnTo>
                    <a:pt x="1707" y="65"/>
                  </a:lnTo>
                  <a:lnTo>
                    <a:pt x="1755" y="63"/>
                  </a:lnTo>
                  <a:lnTo>
                    <a:pt x="1802" y="60"/>
                  </a:lnTo>
                  <a:lnTo>
                    <a:pt x="1849" y="60"/>
                  </a:lnTo>
                  <a:lnTo>
                    <a:pt x="1897" y="59"/>
                  </a:lnTo>
                  <a:lnTo>
                    <a:pt x="1897" y="0"/>
                  </a:lnTo>
                  <a:lnTo>
                    <a:pt x="1848" y="0"/>
                  </a:lnTo>
                  <a:lnTo>
                    <a:pt x="1800" y="1"/>
                  </a:lnTo>
                  <a:lnTo>
                    <a:pt x="1752" y="3"/>
                  </a:lnTo>
                  <a:lnTo>
                    <a:pt x="1704" y="5"/>
                  </a:lnTo>
                  <a:lnTo>
                    <a:pt x="1657" y="7"/>
                  </a:lnTo>
                  <a:lnTo>
                    <a:pt x="1611" y="10"/>
                  </a:lnTo>
                  <a:lnTo>
                    <a:pt x="1564" y="13"/>
                  </a:lnTo>
                  <a:lnTo>
                    <a:pt x="1518" y="17"/>
                  </a:lnTo>
                  <a:lnTo>
                    <a:pt x="1473" y="23"/>
                  </a:lnTo>
                  <a:lnTo>
                    <a:pt x="1427" y="28"/>
                  </a:lnTo>
                  <a:lnTo>
                    <a:pt x="1382" y="33"/>
                  </a:lnTo>
                  <a:lnTo>
                    <a:pt x="1338" y="39"/>
                  </a:lnTo>
                  <a:lnTo>
                    <a:pt x="1294" y="46"/>
                  </a:lnTo>
                  <a:lnTo>
                    <a:pt x="1251" y="53"/>
                  </a:lnTo>
                  <a:lnTo>
                    <a:pt x="1207" y="60"/>
                  </a:lnTo>
                  <a:lnTo>
                    <a:pt x="1166" y="69"/>
                  </a:lnTo>
                  <a:lnTo>
                    <a:pt x="1124" y="77"/>
                  </a:lnTo>
                  <a:lnTo>
                    <a:pt x="1082" y="87"/>
                  </a:lnTo>
                  <a:lnTo>
                    <a:pt x="1041" y="96"/>
                  </a:lnTo>
                  <a:lnTo>
                    <a:pt x="1001" y="105"/>
                  </a:lnTo>
                  <a:lnTo>
                    <a:pt x="960" y="116"/>
                  </a:lnTo>
                  <a:lnTo>
                    <a:pt x="922" y="128"/>
                  </a:lnTo>
                  <a:lnTo>
                    <a:pt x="883" y="138"/>
                  </a:lnTo>
                  <a:lnTo>
                    <a:pt x="845" y="150"/>
                  </a:lnTo>
                  <a:lnTo>
                    <a:pt x="808" y="162"/>
                  </a:lnTo>
                  <a:lnTo>
                    <a:pt x="771" y="175"/>
                  </a:lnTo>
                  <a:lnTo>
                    <a:pt x="736" y="187"/>
                  </a:lnTo>
                  <a:lnTo>
                    <a:pt x="700" y="201"/>
                  </a:lnTo>
                  <a:lnTo>
                    <a:pt x="665" y="215"/>
                  </a:lnTo>
                  <a:lnTo>
                    <a:pt x="631" y="228"/>
                  </a:lnTo>
                  <a:lnTo>
                    <a:pt x="597" y="243"/>
                  </a:lnTo>
                  <a:lnTo>
                    <a:pt x="565" y="257"/>
                  </a:lnTo>
                  <a:lnTo>
                    <a:pt x="534" y="273"/>
                  </a:lnTo>
                  <a:lnTo>
                    <a:pt x="502" y="289"/>
                  </a:lnTo>
                  <a:lnTo>
                    <a:pt x="472" y="305"/>
                  </a:lnTo>
                  <a:lnTo>
                    <a:pt x="443" y="320"/>
                  </a:lnTo>
                  <a:lnTo>
                    <a:pt x="413" y="337"/>
                  </a:lnTo>
                  <a:lnTo>
                    <a:pt x="386" y="354"/>
                  </a:lnTo>
                  <a:lnTo>
                    <a:pt x="359" y="372"/>
                  </a:lnTo>
                  <a:lnTo>
                    <a:pt x="333" y="389"/>
                  </a:lnTo>
                  <a:lnTo>
                    <a:pt x="308" y="406"/>
                  </a:lnTo>
                  <a:lnTo>
                    <a:pt x="282" y="425"/>
                  </a:lnTo>
                  <a:lnTo>
                    <a:pt x="259" y="444"/>
                  </a:lnTo>
                  <a:lnTo>
                    <a:pt x="236" y="463"/>
                  </a:lnTo>
                  <a:lnTo>
                    <a:pt x="214" y="482"/>
                  </a:lnTo>
                  <a:lnTo>
                    <a:pt x="194" y="501"/>
                  </a:lnTo>
                  <a:lnTo>
                    <a:pt x="174" y="521"/>
                  </a:lnTo>
                  <a:lnTo>
                    <a:pt x="155" y="541"/>
                  </a:lnTo>
                  <a:lnTo>
                    <a:pt x="137" y="561"/>
                  </a:lnTo>
                  <a:lnTo>
                    <a:pt x="120" y="582"/>
                  </a:lnTo>
                  <a:lnTo>
                    <a:pt x="105" y="603"/>
                  </a:lnTo>
                  <a:lnTo>
                    <a:pt x="89" y="624"/>
                  </a:lnTo>
                  <a:lnTo>
                    <a:pt x="75" y="646"/>
                  </a:lnTo>
                  <a:lnTo>
                    <a:pt x="63" y="667"/>
                  </a:lnTo>
                  <a:lnTo>
                    <a:pt x="51" y="689"/>
                  </a:lnTo>
                  <a:lnTo>
                    <a:pt x="41" y="712"/>
                  </a:lnTo>
                  <a:lnTo>
                    <a:pt x="31" y="734"/>
                  </a:lnTo>
                  <a:lnTo>
                    <a:pt x="23" y="758"/>
                  </a:lnTo>
                  <a:lnTo>
                    <a:pt x="16" y="781"/>
                  </a:lnTo>
                  <a:lnTo>
                    <a:pt x="10" y="804"/>
                  </a:lnTo>
                  <a:lnTo>
                    <a:pt x="6" y="828"/>
                  </a:lnTo>
                  <a:lnTo>
                    <a:pt x="3" y="851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0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5" name="Freeform 167"/>
            <p:cNvSpPr>
              <a:spLocks/>
            </p:cNvSpPr>
            <p:nvPr/>
          </p:nvSpPr>
          <p:spPr bwMode="auto">
            <a:xfrm>
              <a:off x="0" y="1898"/>
              <a:ext cx="632" cy="299"/>
            </a:xfrm>
            <a:custGeom>
              <a:avLst/>
              <a:gdLst>
                <a:gd name="T0" fmla="*/ 1849 w 1897"/>
                <a:gd name="T1" fmla="*/ 839 h 899"/>
                <a:gd name="T2" fmla="*/ 1707 w 1897"/>
                <a:gd name="T3" fmla="*/ 834 h 899"/>
                <a:gd name="T4" fmla="*/ 1569 w 1897"/>
                <a:gd name="T5" fmla="*/ 825 h 899"/>
                <a:gd name="T6" fmla="*/ 1434 w 1897"/>
                <a:gd name="T7" fmla="*/ 811 h 899"/>
                <a:gd name="T8" fmla="*/ 1304 w 1897"/>
                <a:gd name="T9" fmla="*/ 794 h 899"/>
                <a:gd name="T10" fmla="*/ 1177 w 1897"/>
                <a:gd name="T11" fmla="*/ 772 h 899"/>
                <a:gd name="T12" fmla="*/ 1055 w 1897"/>
                <a:gd name="T13" fmla="*/ 744 h 899"/>
                <a:gd name="T14" fmla="*/ 937 w 1897"/>
                <a:gd name="T15" fmla="*/ 714 h 899"/>
                <a:gd name="T16" fmla="*/ 827 w 1897"/>
                <a:gd name="T17" fmla="*/ 679 h 899"/>
                <a:gd name="T18" fmla="*/ 721 w 1897"/>
                <a:gd name="T19" fmla="*/ 643 h 899"/>
                <a:gd name="T20" fmla="*/ 621 w 1897"/>
                <a:gd name="T21" fmla="*/ 601 h 899"/>
                <a:gd name="T22" fmla="*/ 529 w 1897"/>
                <a:gd name="T23" fmla="*/ 557 h 899"/>
                <a:gd name="T24" fmla="*/ 444 w 1897"/>
                <a:gd name="T25" fmla="*/ 511 h 899"/>
                <a:gd name="T26" fmla="*/ 366 w 1897"/>
                <a:gd name="T27" fmla="*/ 460 h 899"/>
                <a:gd name="T28" fmla="*/ 296 w 1897"/>
                <a:gd name="T29" fmla="*/ 409 h 899"/>
                <a:gd name="T30" fmla="*/ 235 w 1897"/>
                <a:gd name="T31" fmla="*/ 354 h 899"/>
                <a:gd name="T32" fmla="*/ 182 w 1897"/>
                <a:gd name="T33" fmla="*/ 299 h 899"/>
                <a:gd name="T34" fmla="*/ 139 w 1897"/>
                <a:gd name="T35" fmla="*/ 241 h 899"/>
                <a:gd name="T36" fmla="*/ 105 w 1897"/>
                <a:gd name="T37" fmla="*/ 182 h 899"/>
                <a:gd name="T38" fmla="*/ 80 w 1897"/>
                <a:gd name="T39" fmla="*/ 123 h 899"/>
                <a:gd name="T40" fmla="*/ 65 w 1897"/>
                <a:gd name="T41" fmla="*/ 62 h 899"/>
                <a:gd name="T42" fmla="*/ 60 w 1897"/>
                <a:gd name="T43" fmla="*/ 0 h 899"/>
                <a:gd name="T44" fmla="*/ 3 w 1897"/>
                <a:gd name="T45" fmla="*/ 47 h 899"/>
                <a:gd name="T46" fmla="*/ 16 w 1897"/>
                <a:gd name="T47" fmla="*/ 118 h 899"/>
                <a:gd name="T48" fmla="*/ 41 w 1897"/>
                <a:gd name="T49" fmla="*/ 187 h 899"/>
                <a:gd name="T50" fmla="*/ 75 w 1897"/>
                <a:gd name="T51" fmla="*/ 253 h 899"/>
                <a:gd name="T52" fmla="*/ 120 w 1897"/>
                <a:gd name="T53" fmla="*/ 317 h 899"/>
                <a:gd name="T54" fmla="*/ 174 w 1897"/>
                <a:gd name="T55" fmla="*/ 377 h 899"/>
                <a:gd name="T56" fmla="*/ 236 w 1897"/>
                <a:gd name="T57" fmla="*/ 436 h 899"/>
                <a:gd name="T58" fmla="*/ 308 w 1897"/>
                <a:gd name="T59" fmla="*/ 492 h 899"/>
                <a:gd name="T60" fmla="*/ 386 w 1897"/>
                <a:gd name="T61" fmla="*/ 545 h 899"/>
                <a:gd name="T62" fmla="*/ 472 w 1897"/>
                <a:gd name="T63" fmla="*/ 594 h 899"/>
                <a:gd name="T64" fmla="*/ 565 w 1897"/>
                <a:gd name="T65" fmla="*/ 642 h 899"/>
                <a:gd name="T66" fmla="*/ 665 w 1897"/>
                <a:gd name="T67" fmla="*/ 685 h 899"/>
                <a:gd name="T68" fmla="*/ 771 w 1897"/>
                <a:gd name="T69" fmla="*/ 724 h 899"/>
                <a:gd name="T70" fmla="*/ 883 w 1897"/>
                <a:gd name="T71" fmla="*/ 760 h 899"/>
                <a:gd name="T72" fmla="*/ 1001 w 1897"/>
                <a:gd name="T73" fmla="*/ 792 h 899"/>
                <a:gd name="T74" fmla="*/ 1124 w 1897"/>
                <a:gd name="T75" fmla="*/ 821 h 899"/>
                <a:gd name="T76" fmla="*/ 1251 w 1897"/>
                <a:gd name="T77" fmla="*/ 846 h 899"/>
                <a:gd name="T78" fmla="*/ 1382 w 1897"/>
                <a:gd name="T79" fmla="*/ 866 h 899"/>
                <a:gd name="T80" fmla="*/ 1518 w 1897"/>
                <a:gd name="T81" fmla="*/ 881 h 899"/>
                <a:gd name="T82" fmla="*/ 1657 w 1897"/>
                <a:gd name="T83" fmla="*/ 892 h 899"/>
                <a:gd name="T84" fmla="*/ 1800 w 1897"/>
                <a:gd name="T85" fmla="*/ 897 h 899"/>
                <a:gd name="T86" fmla="*/ 1897 w 1897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7" h="899">
                  <a:moveTo>
                    <a:pt x="1897" y="839"/>
                  </a:moveTo>
                  <a:lnTo>
                    <a:pt x="1897" y="839"/>
                  </a:lnTo>
                  <a:lnTo>
                    <a:pt x="1849" y="839"/>
                  </a:lnTo>
                  <a:lnTo>
                    <a:pt x="1802" y="838"/>
                  </a:lnTo>
                  <a:lnTo>
                    <a:pt x="1755" y="837"/>
                  </a:lnTo>
                  <a:lnTo>
                    <a:pt x="1707" y="834"/>
                  </a:lnTo>
                  <a:lnTo>
                    <a:pt x="1661" y="832"/>
                  </a:lnTo>
                  <a:lnTo>
                    <a:pt x="1615" y="829"/>
                  </a:lnTo>
                  <a:lnTo>
                    <a:pt x="1569" y="825"/>
                  </a:lnTo>
                  <a:lnTo>
                    <a:pt x="1524" y="822"/>
                  </a:lnTo>
                  <a:lnTo>
                    <a:pt x="1479" y="817"/>
                  </a:lnTo>
                  <a:lnTo>
                    <a:pt x="1434" y="811"/>
                  </a:lnTo>
                  <a:lnTo>
                    <a:pt x="1390" y="806"/>
                  </a:lnTo>
                  <a:lnTo>
                    <a:pt x="1347" y="800"/>
                  </a:lnTo>
                  <a:lnTo>
                    <a:pt x="1304" y="794"/>
                  </a:lnTo>
                  <a:lnTo>
                    <a:pt x="1261" y="786"/>
                  </a:lnTo>
                  <a:lnTo>
                    <a:pt x="1219" y="779"/>
                  </a:lnTo>
                  <a:lnTo>
                    <a:pt x="1177" y="772"/>
                  </a:lnTo>
                  <a:lnTo>
                    <a:pt x="1135" y="763"/>
                  </a:lnTo>
                  <a:lnTo>
                    <a:pt x="1095" y="754"/>
                  </a:lnTo>
                  <a:lnTo>
                    <a:pt x="1055" y="744"/>
                  </a:lnTo>
                  <a:lnTo>
                    <a:pt x="1015" y="735"/>
                  </a:lnTo>
                  <a:lnTo>
                    <a:pt x="976" y="724"/>
                  </a:lnTo>
                  <a:lnTo>
                    <a:pt x="937" y="714"/>
                  </a:lnTo>
                  <a:lnTo>
                    <a:pt x="900" y="703"/>
                  </a:lnTo>
                  <a:lnTo>
                    <a:pt x="863" y="692"/>
                  </a:lnTo>
                  <a:lnTo>
                    <a:pt x="827" y="679"/>
                  </a:lnTo>
                  <a:lnTo>
                    <a:pt x="791" y="668"/>
                  </a:lnTo>
                  <a:lnTo>
                    <a:pt x="755" y="655"/>
                  </a:lnTo>
                  <a:lnTo>
                    <a:pt x="721" y="643"/>
                  </a:lnTo>
                  <a:lnTo>
                    <a:pt x="687" y="629"/>
                  </a:lnTo>
                  <a:lnTo>
                    <a:pt x="654" y="615"/>
                  </a:lnTo>
                  <a:lnTo>
                    <a:pt x="621" y="601"/>
                  </a:lnTo>
                  <a:lnTo>
                    <a:pt x="590" y="587"/>
                  </a:lnTo>
                  <a:lnTo>
                    <a:pt x="560" y="572"/>
                  </a:lnTo>
                  <a:lnTo>
                    <a:pt x="529" y="557"/>
                  </a:lnTo>
                  <a:lnTo>
                    <a:pt x="500" y="542"/>
                  </a:lnTo>
                  <a:lnTo>
                    <a:pt x="472" y="526"/>
                  </a:lnTo>
                  <a:lnTo>
                    <a:pt x="444" y="511"/>
                  </a:lnTo>
                  <a:lnTo>
                    <a:pt x="417" y="494"/>
                  </a:lnTo>
                  <a:lnTo>
                    <a:pt x="391" y="477"/>
                  </a:lnTo>
                  <a:lnTo>
                    <a:pt x="366" y="460"/>
                  </a:lnTo>
                  <a:lnTo>
                    <a:pt x="342" y="443"/>
                  </a:lnTo>
                  <a:lnTo>
                    <a:pt x="319" y="427"/>
                  </a:lnTo>
                  <a:lnTo>
                    <a:pt x="296" y="409"/>
                  </a:lnTo>
                  <a:lnTo>
                    <a:pt x="275" y="391"/>
                  </a:lnTo>
                  <a:lnTo>
                    <a:pt x="254" y="373"/>
                  </a:lnTo>
                  <a:lnTo>
                    <a:pt x="235" y="354"/>
                  </a:lnTo>
                  <a:lnTo>
                    <a:pt x="217" y="336"/>
                  </a:lnTo>
                  <a:lnTo>
                    <a:pt x="199" y="318"/>
                  </a:lnTo>
                  <a:lnTo>
                    <a:pt x="182" y="299"/>
                  </a:lnTo>
                  <a:lnTo>
                    <a:pt x="167" y="280"/>
                  </a:lnTo>
                  <a:lnTo>
                    <a:pt x="153" y="260"/>
                  </a:lnTo>
                  <a:lnTo>
                    <a:pt x="139" y="241"/>
                  </a:lnTo>
                  <a:lnTo>
                    <a:pt x="127" y="222"/>
                  </a:lnTo>
                  <a:lnTo>
                    <a:pt x="115" y="202"/>
                  </a:lnTo>
                  <a:lnTo>
                    <a:pt x="105" y="182"/>
                  </a:lnTo>
                  <a:lnTo>
                    <a:pt x="95" y="162"/>
                  </a:lnTo>
                  <a:lnTo>
                    <a:pt x="87" y="143"/>
                  </a:lnTo>
                  <a:lnTo>
                    <a:pt x="80" y="123"/>
                  </a:lnTo>
                  <a:lnTo>
                    <a:pt x="73" y="103"/>
                  </a:lnTo>
                  <a:lnTo>
                    <a:pt x="69" y="82"/>
                  </a:lnTo>
                  <a:lnTo>
                    <a:pt x="65" y="62"/>
                  </a:lnTo>
                  <a:lnTo>
                    <a:pt x="62" y="41"/>
                  </a:lnTo>
                  <a:lnTo>
                    <a:pt x="61" y="2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4"/>
                  </a:lnTo>
                  <a:lnTo>
                    <a:pt x="3" y="47"/>
                  </a:lnTo>
                  <a:lnTo>
                    <a:pt x="6" y="71"/>
                  </a:lnTo>
                  <a:lnTo>
                    <a:pt x="10" y="94"/>
                  </a:lnTo>
                  <a:lnTo>
                    <a:pt x="16" y="118"/>
                  </a:lnTo>
                  <a:lnTo>
                    <a:pt x="23" y="142"/>
                  </a:lnTo>
                  <a:lnTo>
                    <a:pt x="31" y="165"/>
                  </a:lnTo>
                  <a:lnTo>
                    <a:pt x="41" y="187"/>
                  </a:lnTo>
                  <a:lnTo>
                    <a:pt x="51" y="209"/>
                  </a:lnTo>
                  <a:lnTo>
                    <a:pt x="63" y="232"/>
                  </a:lnTo>
                  <a:lnTo>
                    <a:pt x="75" y="253"/>
                  </a:lnTo>
                  <a:lnTo>
                    <a:pt x="89" y="275"/>
                  </a:lnTo>
                  <a:lnTo>
                    <a:pt x="105" y="296"/>
                  </a:lnTo>
                  <a:lnTo>
                    <a:pt x="120" y="317"/>
                  </a:lnTo>
                  <a:lnTo>
                    <a:pt x="137" y="338"/>
                  </a:lnTo>
                  <a:lnTo>
                    <a:pt x="155" y="357"/>
                  </a:lnTo>
                  <a:lnTo>
                    <a:pt x="174" y="377"/>
                  </a:lnTo>
                  <a:lnTo>
                    <a:pt x="194" y="397"/>
                  </a:lnTo>
                  <a:lnTo>
                    <a:pt x="214" y="417"/>
                  </a:lnTo>
                  <a:lnTo>
                    <a:pt x="236" y="436"/>
                  </a:lnTo>
                  <a:lnTo>
                    <a:pt x="259" y="455"/>
                  </a:lnTo>
                  <a:lnTo>
                    <a:pt x="282" y="474"/>
                  </a:lnTo>
                  <a:lnTo>
                    <a:pt x="308" y="492"/>
                  </a:lnTo>
                  <a:lnTo>
                    <a:pt x="333" y="509"/>
                  </a:lnTo>
                  <a:lnTo>
                    <a:pt x="359" y="527"/>
                  </a:lnTo>
                  <a:lnTo>
                    <a:pt x="386" y="545"/>
                  </a:lnTo>
                  <a:lnTo>
                    <a:pt x="413" y="562"/>
                  </a:lnTo>
                  <a:lnTo>
                    <a:pt x="443" y="579"/>
                  </a:lnTo>
                  <a:lnTo>
                    <a:pt x="472" y="594"/>
                  </a:lnTo>
                  <a:lnTo>
                    <a:pt x="502" y="610"/>
                  </a:lnTo>
                  <a:lnTo>
                    <a:pt x="534" y="626"/>
                  </a:lnTo>
                  <a:lnTo>
                    <a:pt x="565" y="642"/>
                  </a:lnTo>
                  <a:lnTo>
                    <a:pt x="597" y="656"/>
                  </a:lnTo>
                  <a:lnTo>
                    <a:pt x="631" y="670"/>
                  </a:lnTo>
                  <a:lnTo>
                    <a:pt x="665" y="685"/>
                  </a:lnTo>
                  <a:lnTo>
                    <a:pt x="700" y="698"/>
                  </a:lnTo>
                  <a:lnTo>
                    <a:pt x="736" y="712"/>
                  </a:lnTo>
                  <a:lnTo>
                    <a:pt x="771" y="724"/>
                  </a:lnTo>
                  <a:lnTo>
                    <a:pt x="808" y="737"/>
                  </a:lnTo>
                  <a:lnTo>
                    <a:pt x="845" y="748"/>
                  </a:lnTo>
                  <a:lnTo>
                    <a:pt x="883" y="760"/>
                  </a:lnTo>
                  <a:lnTo>
                    <a:pt x="922" y="772"/>
                  </a:lnTo>
                  <a:lnTo>
                    <a:pt x="960" y="782"/>
                  </a:lnTo>
                  <a:lnTo>
                    <a:pt x="1001" y="792"/>
                  </a:lnTo>
                  <a:lnTo>
                    <a:pt x="1041" y="803"/>
                  </a:lnTo>
                  <a:lnTo>
                    <a:pt x="1082" y="812"/>
                  </a:lnTo>
                  <a:lnTo>
                    <a:pt x="1124" y="821"/>
                  </a:lnTo>
                  <a:lnTo>
                    <a:pt x="1166" y="830"/>
                  </a:lnTo>
                  <a:lnTo>
                    <a:pt x="1207" y="838"/>
                  </a:lnTo>
                  <a:lnTo>
                    <a:pt x="1251" y="846"/>
                  </a:lnTo>
                  <a:lnTo>
                    <a:pt x="1294" y="852"/>
                  </a:lnTo>
                  <a:lnTo>
                    <a:pt x="1338" y="860"/>
                  </a:lnTo>
                  <a:lnTo>
                    <a:pt x="1382" y="866"/>
                  </a:lnTo>
                  <a:lnTo>
                    <a:pt x="1427" y="871"/>
                  </a:lnTo>
                  <a:lnTo>
                    <a:pt x="1473" y="876"/>
                  </a:lnTo>
                  <a:lnTo>
                    <a:pt x="1518" y="881"/>
                  </a:lnTo>
                  <a:lnTo>
                    <a:pt x="1564" y="885"/>
                  </a:lnTo>
                  <a:lnTo>
                    <a:pt x="1611" y="889"/>
                  </a:lnTo>
                  <a:lnTo>
                    <a:pt x="1657" y="892"/>
                  </a:lnTo>
                  <a:lnTo>
                    <a:pt x="1704" y="894"/>
                  </a:lnTo>
                  <a:lnTo>
                    <a:pt x="1752" y="896"/>
                  </a:lnTo>
                  <a:lnTo>
                    <a:pt x="1800" y="897"/>
                  </a:lnTo>
                  <a:lnTo>
                    <a:pt x="1849" y="898"/>
                  </a:lnTo>
                  <a:lnTo>
                    <a:pt x="1897" y="899"/>
                  </a:lnTo>
                  <a:lnTo>
                    <a:pt x="1897" y="899"/>
                  </a:lnTo>
                  <a:lnTo>
                    <a:pt x="1897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6" name="Freeform 168"/>
            <p:cNvSpPr>
              <a:spLocks/>
            </p:cNvSpPr>
            <p:nvPr/>
          </p:nvSpPr>
          <p:spPr bwMode="auto">
            <a:xfrm>
              <a:off x="1726" y="2602"/>
              <a:ext cx="711" cy="300"/>
            </a:xfrm>
            <a:custGeom>
              <a:avLst/>
              <a:gdLst>
                <a:gd name="T0" fmla="*/ 2073 w 2133"/>
                <a:gd name="T1" fmla="*/ 21 h 900"/>
                <a:gd name="T2" fmla="*/ 2063 w 2133"/>
                <a:gd name="T3" fmla="*/ 82 h 900"/>
                <a:gd name="T4" fmla="*/ 2043 w 2133"/>
                <a:gd name="T5" fmla="*/ 142 h 900"/>
                <a:gd name="T6" fmla="*/ 2012 w 2133"/>
                <a:gd name="T7" fmla="*/ 202 h 900"/>
                <a:gd name="T8" fmla="*/ 1969 w 2133"/>
                <a:gd name="T9" fmla="*/ 259 h 900"/>
                <a:gd name="T10" fmla="*/ 1917 w 2133"/>
                <a:gd name="T11" fmla="*/ 317 h 900"/>
                <a:gd name="T12" fmla="*/ 1854 w 2133"/>
                <a:gd name="T13" fmla="*/ 372 h 900"/>
                <a:gd name="T14" fmla="*/ 1781 w 2133"/>
                <a:gd name="T15" fmla="*/ 426 h 900"/>
                <a:gd name="T16" fmla="*/ 1699 w 2133"/>
                <a:gd name="T17" fmla="*/ 477 h 900"/>
                <a:gd name="T18" fmla="*/ 1608 w 2133"/>
                <a:gd name="T19" fmla="*/ 525 h 900"/>
                <a:gd name="T20" fmla="*/ 1510 w 2133"/>
                <a:gd name="T21" fmla="*/ 572 h 900"/>
                <a:gd name="T22" fmla="*/ 1402 w 2133"/>
                <a:gd name="T23" fmla="*/ 616 h 900"/>
                <a:gd name="T24" fmla="*/ 1288 w 2133"/>
                <a:gd name="T25" fmla="*/ 655 h 900"/>
                <a:gd name="T26" fmla="*/ 1167 w 2133"/>
                <a:gd name="T27" fmla="*/ 692 h 900"/>
                <a:gd name="T28" fmla="*/ 1039 w 2133"/>
                <a:gd name="T29" fmla="*/ 725 h 900"/>
                <a:gd name="T30" fmla="*/ 905 w 2133"/>
                <a:gd name="T31" fmla="*/ 754 h 900"/>
                <a:gd name="T32" fmla="*/ 765 w 2133"/>
                <a:gd name="T33" fmla="*/ 779 h 900"/>
                <a:gd name="T34" fmla="*/ 620 w 2133"/>
                <a:gd name="T35" fmla="*/ 801 h 900"/>
                <a:gd name="T36" fmla="*/ 471 w 2133"/>
                <a:gd name="T37" fmla="*/ 818 h 900"/>
                <a:gd name="T38" fmla="*/ 318 w 2133"/>
                <a:gd name="T39" fmla="*/ 829 h 900"/>
                <a:gd name="T40" fmla="*/ 160 w 2133"/>
                <a:gd name="T41" fmla="*/ 837 h 900"/>
                <a:gd name="T42" fmla="*/ 0 w 2133"/>
                <a:gd name="T43" fmla="*/ 840 h 900"/>
                <a:gd name="T44" fmla="*/ 109 w 2133"/>
                <a:gd name="T45" fmla="*/ 899 h 900"/>
                <a:gd name="T46" fmla="*/ 269 w 2133"/>
                <a:gd name="T47" fmla="*/ 892 h 900"/>
                <a:gd name="T48" fmla="*/ 426 w 2133"/>
                <a:gd name="T49" fmla="*/ 882 h 900"/>
                <a:gd name="T50" fmla="*/ 577 w 2133"/>
                <a:gd name="T51" fmla="*/ 866 h 900"/>
                <a:gd name="T52" fmla="*/ 726 w 2133"/>
                <a:gd name="T53" fmla="*/ 846 h 900"/>
                <a:gd name="T54" fmla="*/ 869 w 2133"/>
                <a:gd name="T55" fmla="*/ 822 h 900"/>
                <a:gd name="T56" fmla="*/ 1007 w 2133"/>
                <a:gd name="T57" fmla="*/ 794 h 900"/>
                <a:gd name="T58" fmla="*/ 1139 w 2133"/>
                <a:gd name="T59" fmla="*/ 761 h 900"/>
                <a:gd name="T60" fmla="*/ 1266 w 2133"/>
                <a:gd name="T61" fmla="*/ 725 h 900"/>
                <a:gd name="T62" fmla="*/ 1385 w 2133"/>
                <a:gd name="T63" fmla="*/ 686 h 900"/>
                <a:gd name="T64" fmla="*/ 1497 w 2133"/>
                <a:gd name="T65" fmla="*/ 642 h 900"/>
                <a:gd name="T66" fmla="*/ 1602 w 2133"/>
                <a:gd name="T67" fmla="*/ 596 h 900"/>
                <a:gd name="T68" fmla="*/ 1699 w 2133"/>
                <a:gd name="T69" fmla="*/ 546 h 900"/>
                <a:gd name="T70" fmla="*/ 1787 w 2133"/>
                <a:gd name="T71" fmla="*/ 493 h 900"/>
                <a:gd name="T72" fmla="*/ 1866 w 2133"/>
                <a:gd name="T73" fmla="*/ 438 h 900"/>
                <a:gd name="T74" fmla="*/ 1937 w 2133"/>
                <a:gd name="T75" fmla="*/ 380 h 900"/>
                <a:gd name="T76" fmla="*/ 1997 w 2133"/>
                <a:gd name="T77" fmla="*/ 319 h 900"/>
                <a:gd name="T78" fmla="*/ 2047 w 2133"/>
                <a:gd name="T79" fmla="*/ 255 h 900"/>
                <a:gd name="T80" fmla="*/ 2087 w 2133"/>
                <a:gd name="T81" fmla="*/ 189 h 900"/>
                <a:gd name="T82" fmla="*/ 2114 w 2133"/>
                <a:gd name="T83" fmla="*/ 120 h 900"/>
                <a:gd name="T84" fmla="*/ 2130 w 2133"/>
                <a:gd name="T85" fmla="*/ 49 h 900"/>
                <a:gd name="T86" fmla="*/ 2133 w 2133"/>
                <a:gd name="T87" fmla="*/ 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3" h="900">
                  <a:moveTo>
                    <a:pt x="2074" y="0"/>
                  </a:moveTo>
                  <a:lnTo>
                    <a:pt x="2074" y="0"/>
                  </a:lnTo>
                  <a:lnTo>
                    <a:pt x="2073" y="21"/>
                  </a:lnTo>
                  <a:lnTo>
                    <a:pt x="2070" y="41"/>
                  </a:lnTo>
                  <a:lnTo>
                    <a:pt x="2067" y="62"/>
                  </a:lnTo>
                  <a:lnTo>
                    <a:pt x="2063" y="82"/>
                  </a:lnTo>
                  <a:lnTo>
                    <a:pt x="2058" y="102"/>
                  </a:lnTo>
                  <a:lnTo>
                    <a:pt x="2051" y="122"/>
                  </a:lnTo>
                  <a:lnTo>
                    <a:pt x="2043" y="142"/>
                  </a:lnTo>
                  <a:lnTo>
                    <a:pt x="2034" y="162"/>
                  </a:lnTo>
                  <a:lnTo>
                    <a:pt x="2023" y="182"/>
                  </a:lnTo>
                  <a:lnTo>
                    <a:pt x="2012" y="202"/>
                  </a:lnTo>
                  <a:lnTo>
                    <a:pt x="1998" y="220"/>
                  </a:lnTo>
                  <a:lnTo>
                    <a:pt x="1985" y="240"/>
                  </a:lnTo>
                  <a:lnTo>
                    <a:pt x="1969" y="259"/>
                  </a:lnTo>
                  <a:lnTo>
                    <a:pt x="1952" y="279"/>
                  </a:lnTo>
                  <a:lnTo>
                    <a:pt x="1936" y="298"/>
                  </a:lnTo>
                  <a:lnTo>
                    <a:pt x="1917" y="317"/>
                  </a:lnTo>
                  <a:lnTo>
                    <a:pt x="1897" y="336"/>
                  </a:lnTo>
                  <a:lnTo>
                    <a:pt x="1876" y="354"/>
                  </a:lnTo>
                  <a:lnTo>
                    <a:pt x="1854" y="372"/>
                  </a:lnTo>
                  <a:lnTo>
                    <a:pt x="1831" y="390"/>
                  </a:lnTo>
                  <a:lnTo>
                    <a:pt x="1806" y="408"/>
                  </a:lnTo>
                  <a:lnTo>
                    <a:pt x="1781" y="426"/>
                  </a:lnTo>
                  <a:lnTo>
                    <a:pt x="1754" y="443"/>
                  </a:lnTo>
                  <a:lnTo>
                    <a:pt x="1727" y="461"/>
                  </a:lnTo>
                  <a:lnTo>
                    <a:pt x="1699" y="477"/>
                  </a:lnTo>
                  <a:lnTo>
                    <a:pt x="1670" y="494"/>
                  </a:lnTo>
                  <a:lnTo>
                    <a:pt x="1639" y="510"/>
                  </a:lnTo>
                  <a:lnTo>
                    <a:pt x="1608" y="525"/>
                  </a:lnTo>
                  <a:lnTo>
                    <a:pt x="1577" y="541"/>
                  </a:lnTo>
                  <a:lnTo>
                    <a:pt x="1543" y="557"/>
                  </a:lnTo>
                  <a:lnTo>
                    <a:pt x="1510" y="572"/>
                  </a:lnTo>
                  <a:lnTo>
                    <a:pt x="1474" y="587"/>
                  </a:lnTo>
                  <a:lnTo>
                    <a:pt x="1439" y="601"/>
                  </a:lnTo>
                  <a:lnTo>
                    <a:pt x="1402" y="616"/>
                  </a:lnTo>
                  <a:lnTo>
                    <a:pt x="1365" y="629"/>
                  </a:lnTo>
                  <a:lnTo>
                    <a:pt x="1327" y="642"/>
                  </a:lnTo>
                  <a:lnTo>
                    <a:pt x="1288" y="655"/>
                  </a:lnTo>
                  <a:lnTo>
                    <a:pt x="1248" y="668"/>
                  </a:lnTo>
                  <a:lnTo>
                    <a:pt x="1207" y="681"/>
                  </a:lnTo>
                  <a:lnTo>
                    <a:pt x="1167" y="692"/>
                  </a:lnTo>
                  <a:lnTo>
                    <a:pt x="1125" y="704"/>
                  </a:lnTo>
                  <a:lnTo>
                    <a:pt x="1082" y="714"/>
                  </a:lnTo>
                  <a:lnTo>
                    <a:pt x="1039" y="725"/>
                  </a:lnTo>
                  <a:lnTo>
                    <a:pt x="994" y="735"/>
                  </a:lnTo>
                  <a:lnTo>
                    <a:pt x="950" y="745"/>
                  </a:lnTo>
                  <a:lnTo>
                    <a:pt x="905" y="754"/>
                  </a:lnTo>
                  <a:lnTo>
                    <a:pt x="859" y="763"/>
                  </a:lnTo>
                  <a:lnTo>
                    <a:pt x="812" y="772"/>
                  </a:lnTo>
                  <a:lnTo>
                    <a:pt x="765" y="779"/>
                  </a:lnTo>
                  <a:lnTo>
                    <a:pt x="718" y="787"/>
                  </a:lnTo>
                  <a:lnTo>
                    <a:pt x="670" y="794"/>
                  </a:lnTo>
                  <a:lnTo>
                    <a:pt x="620" y="801"/>
                  </a:lnTo>
                  <a:lnTo>
                    <a:pt x="571" y="806"/>
                  </a:lnTo>
                  <a:lnTo>
                    <a:pt x="521" y="813"/>
                  </a:lnTo>
                  <a:lnTo>
                    <a:pt x="471" y="818"/>
                  </a:lnTo>
                  <a:lnTo>
                    <a:pt x="421" y="822"/>
                  </a:lnTo>
                  <a:lnTo>
                    <a:pt x="369" y="826"/>
                  </a:lnTo>
                  <a:lnTo>
                    <a:pt x="318" y="829"/>
                  </a:lnTo>
                  <a:lnTo>
                    <a:pt x="266" y="833"/>
                  </a:lnTo>
                  <a:lnTo>
                    <a:pt x="213" y="835"/>
                  </a:lnTo>
                  <a:lnTo>
                    <a:pt x="160" y="837"/>
                  </a:lnTo>
                  <a:lnTo>
                    <a:pt x="108" y="839"/>
                  </a:lnTo>
                  <a:lnTo>
                    <a:pt x="53" y="839"/>
                  </a:lnTo>
                  <a:lnTo>
                    <a:pt x="0" y="840"/>
                  </a:lnTo>
                  <a:lnTo>
                    <a:pt x="0" y="900"/>
                  </a:lnTo>
                  <a:lnTo>
                    <a:pt x="54" y="900"/>
                  </a:lnTo>
                  <a:lnTo>
                    <a:pt x="109" y="899"/>
                  </a:lnTo>
                  <a:lnTo>
                    <a:pt x="162" y="897"/>
                  </a:lnTo>
                  <a:lnTo>
                    <a:pt x="215" y="894"/>
                  </a:lnTo>
                  <a:lnTo>
                    <a:pt x="269" y="892"/>
                  </a:lnTo>
                  <a:lnTo>
                    <a:pt x="321" y="889"/>
                  </a:lnTo>
                  <a:lnTo>
                    <a:pt x="373" y="886"/>
                  </a:lnTo>
                  <a:lnTo>
                    <a:pt x="426" y="882"/>
                  </a:lnTo>
                  <a:lnTo>
                    <a:pt x="477" y="877"/>
                  </a:lnTo>
                  <a:lnTo>
                    <a:pt x="527" y="871"/>
                  </a:lnTo>
                  <a:lnTo>
                    <a:pt x="577" y="866"/>
                  </a:lnTo>
                  <a:lnTo>
                    <a:pt x="628" y="860"/>
                  </a:lnTo>
                  <a:lnTo>
                    <a:pt x="677" y="854"/>
                  </a:lnTo>
                  <a:lnTo>
                    <a:pt x="726" y="846"/>
                  </a:lnTo>
                  <a:lnTo>
                    <a:pt x="774" y="839"/>
                  </a:lnTo>
                  <a:lnTo>
                    <a:pt x="822" y="831"/>
                  </a:lnTo>
                  <a:lnTo>
                    <a:pt x="869" y="822"/>
                  </a:lnTo>
                  <a:lnTo>
                    <a:pt x="916" y="813"/>
                  </a:lnTo>
                  <a:lnTo>
                    <a:pt x="962" y="803"/>
                  </a:lnTo>
                  <a:lnTo>
                    <a:pt x="1007" y="794"/>
                  </a:lnTo>
                  <a:lnTo>
                    <a:pt x="1052" y="783"/>
                  </a:lnTo>
                  <a:lnTo>
                    <a:pt x="1096" y="773"/>
                  </a:lnTo>
                  <a:lnTo>
                    <a:pt x="1139" y="761"/>
                  </a:lnTo>
                  <a:lnTo>
                    <a:pt x="1182" y="750"/>
                  </a:lnTo>
                  <a:lnTo>
                    <a:pt x="1224" y="737"/>
                  </a:lnTo>
                  <a:lnTo>
                    <a:pt x="1266" y="725"/>
                  </a:lnTo>
                  <a:lnTo>
                    <a:pt x="1307" y="712"/>
                  </a:lnTo>
                  <a:lnTo>
                    <a:pt x="1345" y="700"/>
                  </a:lnTo>
                  <a:lnTo>
                    <a:pt x="1385" y="686"/>
                  </a:lnTo>
                  <a:lnTo>
                    <a:pt x="1423" y="671"/>
                  </a:lnTo>
                  <a:lnTo>
                    <a:pt x="1461" y="657"/>
                  </a:lnTo>
                  <a:lnTo>
                    <a:pt x="1497" y="642"/>
                  </a:lnTo>
                  <a:lnTo>
                    <a:pt x="1533" y="627"/>
                  </a:lnTo>
                  <a:lnTo>
                    <a:pt x="1568" y="611"/>
                  </a:lnTo>
                  <a:lnTo>
                    <a:pt x="1602" y="596"/>
                  </a:lnTo>
                  <a:lnTo>
                    <a:pt x="1635" y="580"/>
                  </a:lnTo>
                  <a:lnTo>
                    <a:pt x="1668" y="563"/>
                  </a:lnTo>
                  <a:lnTo>
                    <a:pt x="1699" y="546"/>
                  </a:lnTo>
                  <a:lnTo>
                    <a:pt x="1729" y="529"/>
                  </a:lnTo>
                  <a:lnTo>
                    <a:pt x="1759" y="511"/>
                  </a:lnTo>
                  <a:lnTo>
                    <a:pt x="1787" y="493"/>
                  </a:lnTo>
                  <a:lnTo>
                    <a:pt x="1814" y="475"/>
                  </a:lnTo>
                  <a:lnTo>
                    <a:pt x="1841" y="457"/>
                  </a:lnTo>
                  <a:lnTo>
                    <a:pt x="1866" y="438"/>
                  </a:lnTo>
                  <a:lnTo>
                    <a:pt x="1892" y="419"/>
                  </a:lnTo>
                  <a:lnTo>
                    <a:pt x="1915" y="400"/>
                  </a:lnTo>
                  <a:lnTo>
                    <a:pt x="1937" y="380"/>
                  </a:lnTo>
                  <a:lnTo>
                    <a:pt x="1959" y="360"/>
                  </a:lnTo>
                  <a:lnTo>
                    <a:pt x="1978" y="339"/>
                  </a:lnTo>
                  <a:lnTo>
                    <a:pt x="1997" y="319"/>
                  </a:lnTo>
                  <a:lnTo>
                    <a:pt x="2015" y="298"/>
                  </a:lnTo>
                  <a:lnTo>
                    <a:pt x="2032" y="276"/>
                  </a:lnTo>
                  <a:lnTo>
                    <a:pt x="2047" y="255"/>
                  </a:lnTo>
                  <a:lnTo>
                    <a:pt x="2062" y="233"/>
                  </a:lnTo>
                  <a:lnTo>
                    <a:pt x="2075" y="211"/>
                  </a:lnTo>
                  <a:lnTo>
                    <a:pt x="2087" y="189"/>
                  </a:lnTo>
                  <a:lnTo>
                    <a:pt x="2098" y="166"/>
                  </a:lnTo>
                  <a:lnTo>
                    <a:pt x="2107" y="143"/>
                  </a:lnTo>
                  <a:lnTo>
                    <a:pt x="2114" y="120"/>
                  </a:lnTo>
                  <a:lnTo>
                    <a:pt x="2121" y="96"/>
                  </a:lnTo>
                  <a:lnTo>
                    <a:pt x="2126" y="73"/>
                  </a:lnTo>
                  <a:lnTo>
                    <a:pt x="2130" y="49"/>
                  </a:lnTo>
                  <a:lnTo>
                    <a:pt x="2132" y="24"/>
                  </a:lnTo>
                  <a:lnTo>
                    <a:pt x="2133" y="0"/>
                  </a:lnTo>
                  <a:lnTo>
                    <a:pt x="2133" y="0"/>
                  </a:lnTo>
                  <a:lnTo>
                    <a:pt x="207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7" name="Freeform 169"/>
            <p:cNvSpPr>
              <a:spLocks/>
            </p:cNvSpPr>
            <p:nvPr/>
          </p:nvSpPr>
          <p:spPr bwMode="auto">
            <a:xfrm>
              <a:off x="1726" y="2303"/>
              <a:ext cx="711" cy="299"/>
            </a:xfrm>
            <a:custGeom>
              <a:avLst/>
              <a:gdLst>
                <a:gd name="T0" fmla="*/ 53 w 2133"/>
                <a:gd name="T1" fmla="*/ 61 h 899"/>
                <a:gd name="T2" fmla="*/ 213 w 2133"/>
                <a:gd name="T3" fmla="*/ 65 h 899"/>
                <a:gd name="T4" fmla="*/ 369 w 2133"/>
                <a:gd name="T5" fmla="*/ 74 h 899"/>
                <a:gd name="T6" fmla="*/ 521 w 2133"/>
                <a:gd name="T7" fmla="*/ 88 h 899"/>
                <a:gd name="T8" fmla="*/ 670 w 2133"/>
                <a:gd name="T9" fmla="*/ 106 h 899"/>
                <a:gd name="T10" fmla="*/ 812 w 2133"/>
                <a:gd name="T11" fmla="*/ 129 h 899"/>
                <a:gd name="T12" fmla="*/ 950 w 2133"/>
                <a:gd name="T13" fmla="*/ 155 h 899"/>
                <a:gd name="T14" fmla="*/ 1082 w 2133"/>
                <a:gd name="T15" fmla="*/ 185 h 899"/>
                <a:gd name="T16" fmla="*/ 1207 w 2133"/>
                <a:gd name="T17" fmla="*/ 220 h 899"/>
                <a:gd name="T18" fmla="*/ 1327 w 2133"/>
                <a:gd name="T19" fmla="*/ 258 h 899"/>
                <a:gd name="T20" fmla="*/ 1439 w 2133"/>
                <a:gd name="T21" fmla="*/ 299 h 899"/>
                <a:gd name="T22" fmla="*/ 1543 w 2133"/>
                <a:gd name="T23" fmla="*/ 343 h 899"/>
                <a:gd name="T24" fmla="*/ 1639 w 2133"/>
                <a:gd name="T25" fmla="*/ 390 h 899"/>
                <a:gd name="T26" fmla="*/ 1727 w 2133"/>
                <a:gd name="T27" fmla="*/ 439 h 899"/>
                <a:gd name="T28" fmla="*/ 1806 w 2133"/>
                <a:gd name="T29" fmla="*/ 492 h 899"/>
                <a:gd name="T30" fmla="*/ 1876 w 2133"/>
                <a:gd name="T31" fmla="*/ 546 h 899"/>
                <a:gd name="T32" fmla="*/ 1936 w 2133"/>
                <a:gd name="T33" fmla="*/ 602 h 899"/>
                <a:gd name="T34" fmla="*/ 1985 w 2133"/>
                <a:gd name="T35" fmla="*/ 659 h 899"/>
                <a:gd name="T36" fmla="*/ 2023 w 2133"/>
                <a:gd name="T37" fmla="*/ 718 h 899"/>
                <a:gd name="T38" fmla="*/ 2051 w 2133"/>
                <a:gd name="T39" fmla="*/ 778 h 899"/>
                <a:gd name="T40" fmla="*/ 2067 w 2133"/>
                <a:gd name="T41" fmla="*/ 839 h 899"/>
                <a:gd name="T42" fmla="*/ 2074 w 2133"/>
                <a:gd name="T43" fmla="*/ 899 h 899"/>
                <a:gd name="T44" fmla="*/ 2130 w 2133"/>
                <a:gd name="T45" fmla="*/ 851 h 899"/>
                <a:gd name="T46" fmla="*/ 2114 w 2133"/>
                <a:gd name="T47" fmla="*/ 780 h 899"/>
                <a:gd name="T48" fmla="*/ 2087 w 2133"/>
                <a:gd name="T49" fmla="*/ 712 h 899"/>
                <a:gd name="T50" fmla="*/ 2047 w 2133"/>
                <a:gd name="T51" fmla="*/ 645 h 899"/>
                <a:gd name="T52" fmla="*/ 1997 w 2133"/>
                <a:gd name="T53" fmla="*/ 582 h 899"/>
                <a:gd name="T54" fmla="*/ 1937 w 2133"/>
                <a:gd name="T55" fmla="*/ 520 h 899"/>
                <a:gd name="T56" fmla="*/ 1866 w 2133"/>
                <a:gd name="T57" fmla="*/ 462 h 899"/>
                <a:gd name="T58" fmla="*/ 1787 w 2133"/>
                <a:gd name="T59" fmla="*/ 407 h 899"/>
                <a:gd name="T60" fmla="*/ 1699 w 2133"/>
                <a:gd name="T61" fmla="*/ 354 h 899"/>
                <a:gd name="T62" fmla="*/ 1602 w 2133"/>
                <a:gd name="T63" fmla="*/ 304 h 899"/>
                <a:gd name="T64" fmla="*/ 1497 w 2133"/>
                <a:gd name="T65" fmla="*/ 258 h 899"/>
                <a:gd name="T66" fmla="*/ 1385 w 2133"/>
                <a:gd name="T67" fmla="*/ 215 h 899"/>
                <a:gd name="T68" fmla="*/ 1266 w 2133"/>
                <a:gd name="T69" fmla="*/ 175 h 899"/>
                <a:gd name="T70" fmla="*/ 1139 w 2133"/>
                <a:gd name="T71" fmla="*/ 138 h 899"/>
                <a:gd name="T72" fmla="*/ 1007 w 2133"/>
                <a:gd name="T73" fmla="*/ 107 h 899"/>
                <a:gd name="T74" fmla="*/ 869 w 2133"/>
                <a:gd name="T75" fmla="*/ 77 h 899"/>
                <a:gd name="T76" fmla="*/ 726 w 2133"/>
                <a:gd name="T77" fmla="*/ 53 h 899"/>
                <a:gd name="T78" fmla="*/ 577 w 2133"/>
                <a:gd name="T79" fmla="*/ 33 h 899"/>
                <a:gd name="T80" fmla="*/ 426 w 2133"/>
                <a:gd name="T81" fmla="*/ 18 h 899"/>
                <a:gd name="T82" fmla="*/ 269 w 2133"/>
                <a:gd name="T83" fmla="*/ 7 h 899"/>
                <a:gd name="T84" fmla="*/ 109 w 2133"/>
                <a:gd name="T85" fmla="*/ 2 h 899"/>
                <a:gd name="T86" fmla="*/ 0 w 2133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3" h="899">
                  <a:moveTo>
                    <a:pt x="0" y="61"/>
                  </a:moveTo>
                  <a:lnTo>
                    <a:pt x="0" y="61"/>
                  </a:lnTo>
                  <a:lnTo>
                    <a:pt x="53" y="61"/>
                  </a:lnTo>
                  <a:lnTo>
                    <a:pt x="108" y="62"/>
                  </a:lnTo>
                  <a:lnTo>
                    <a:pt x="160" y="63"/>
                  </a:lnTo>
                  <a:lnTo>
                    <a:pt x="213" y="65"/>
                  </a:lnTo>
                  <a:lnTo>
                    <a:pt x="266" y="67"/>
                  </a:lnTo>
                  <a:lnTo>
                    <a:pt x="318" y="70"/>
                  </a:lnTo>
                  <a:lnTo>
                    <a:pt x="369" y="74"/>
                  </a:lnTo>
                  <a:lnTo>
                    <a:pt x="421" y="77"/>
                  </a:lnTo>
                  <a:lnTo>
                    <a:pt x="471" y="83"/>
                  </a:lnTo>
                  <a:lnTo>
                    <a:pt x="521" y="88"/>
                  </a:lnTo>
                  <a:lnTo>
                    <a:pt x="571" y="93"/>
                  </a:lnTo>
                  <a:lnTo>
                    <a:pt x="620" y="100"/>
                  </a:lnTo>
                  <a:lnTo>
                    <a:pt x="670" y="106"/>
                  </a:lnTo>
                  <a:lnTo>
                    <a:pt x="718" y="113"/>
                  </a:lnTo>
                  <a:lnTo>
                    <a:pt x="765" y="120"/>
                  </a:lnTo>
                  <a:lnTo>
                    <a:pt x="812" y="129"/>
                  </a:lnTo>
                  <a:lnTo>
                    <a:pt x="859" y="137"/>
                  </a:lnTo>
                  <a:lnTo>
                    <a:pt x="905" y="146"/>
                  </a:lnTo>
                  <a:lnTo>
                    <a:pt x="950" y="155"/>
                  </a:lnTo>
                  <a:lnTo>
                    <a:pt x="994" y="165"/>
                  </a:lnTo>
                  <a:lnTo>
                    <a:pt x="1039" y="175"/>
                  </a:lnTo>
                  <a:lnTo>
                    <a:pt x="1082" y="185"/>
                  </a:lnTo>
                  <a:lnTo>
                    <a:pt x="1125" y="197"/>
                  </a:lnTo>
                  <a:lnTo>
                    <a:pt x="1167" y="207"/>
                  </a:lnTo>
                  <a:lnTo>
                    <a:pt x="1207" y="220"/>
                  </a:lnTo>
                  <a:lnTo>
                    <a:pt x="1248" y="232"/>
                  </a:lnTo>
                  <a:lnTo>
                    <a:pt x="1288" y="244"/>
                  </a:lnTo>
                  <a:lnTo>
                    <a:pt x="1327" y="258"/>
                  </a:lnTo>
                  <a:lnTo>
                    <a:pt x="1365" y="271"/>
                  </a:lnTo>
                  <a:lnTo>
                    <a:pt x="1402" y="285"/>
                  </a:lnTo>
                  <a:lnTo>
                    <a:pt x="1439" y="299"/>
                  </a:lnTo>
                  <a:lnTo>
                    <a:pt x="1474" y="313"/>
                  </a:lnTo>
                  <a:lnTo>
                    <a:pt x="1510" y="328"/>
                  </a:lnTo>
                  <a:lnTo>
                    <a:pt x="1543" y="343"/>
                  </a:lnTo>
                  <a:lnTo>
                    <a:pt x="1577" y="358"/>
                  </a:lnTo>
                  <a:lnTo>
                    <a:pt x="1608" y="374"/>
                  </a:lnTo>
                  <a:lnTo>
                    <a:pt x="1639" y="390"/>
                  </a:lnTo>
                  <a:lnTo>
                    <a:pt x="1670" y="407"/>
                  </a:lnTo>
                  <a:lnTo>
                    <a:pt x="1699" y="422"/>
                  </a:lnTo>
                  <a:lnTo>
                    <a:pt x="1727" y="439"/>
                  </a:lnTo>
                  <a:lnTo>
                    <a:pt x="1754" y="457"/>
                  </a:lnTo>
                  <a:lnTo>
                    <a:pt x="1781" y="474"/>
                  </a:lnTo>
                  <a:lnTo>
                    <a:pt x="1806" y="492"/>
                  </a:lnTo>
                  <a:lnTo>
                    <a:pt x="1831" y="509"/>
                  </a:lnTo>
                  <a:lnTo>
                    <a:pt x="1854" y="527"/>
                  </a:lnTo>
                  <a:lnTo>
                    <a:pt x="1876" y="546"/>
                  </a:lnTo>
                  <a:lnTo>
                    <a:pt x="1897" y="565"/>
                  </a:lnTo>
                  <a:lnTo>
                    <a:pt x="1917" y="583"/>
                  </a:lnTo>
                  <a:lnTo>
                    <a:pt x="1936" y="602"/>
                  </a:lnTo>
                  <a:lnTo>
                    <a:pt x="1952" y="622"/>
                  </a:lnTo>
                  <a:lnTo>
                    <a:pt x="1969" y="640"/>
                  </a:lnTo>
                  <a:lnTo>
                    <a:pt x="1985" y="659"/>
                  </a:lnTo>
                  <a:lnTo>
                    <a:pt x="1998" y="679"/>
                  </a:lnTo>
                  <a:lnTo>
                    <a:pt x="2012" y="698"/>
                  </a:lnTo>
                  <a:lnTo>
                    <a:pt x="2023" y="718"/>
                  </a:lnTo>
                  <a:lnTo>
                    <a:pt x="2034" y="738"/>
                  </a:lnTo>
                  <a:lnTo>
                    <a:pt x="2043" y="758"/>
                  </a:lnTo>
                  <a:lnTo>
                    <a:pt x="2051" y="778"/>
                  </a:lnTo>
                  <a:lnTo>
                    <a:pt x="2058" y="798"/>
                  </a:lnTo>
                  <a:lnTo>
                    <a:pt x="2063" y="818"/>
                  </a:lnTo>
                  <a:lnTo>
                    <a:pt x="2067" y="839"/>
                  </a:lnTo>
                  <a:lnTo>
                    <a:pt x="2070" y="858"/>
                  </a:lnTo>
                  <a:lnTo>
                    <a:pt x="2073" y="878"/>
                  </a:lnTo>
                  <a:lnTo>
                    <a:pt x="2074" y="899"/>
                  </a:lnTo>
                  <a:lnTo>
                    <a:pt x="2133" y="899"/>
                  </a:lnTo>
                  <a:lnTo>
                    <a:pt x="2132" y="875"/>
                  </a:lnTo>
                  <a:lnTo>
                    <a:pt x="2130" y="851"/>
                  </a:lnTo>
                  <a:lnTo>
                    <a:pt x="2126" y="827"/>
                  </a:lnTo>
                  <a:lnTo>
                    <a:pt x="2121" y="804"/>
                  </a:lnTo>
                  <a:lnTo>
                    <a:pt x="2114" y="780"/>
                  </a:lnTo>
                  <a:lnTo>
                    <a:pt x="2107" y="757"/>
                  </a:lnTo>
                  <a:lnTo>
                    <a:pt x="2098" y="734"/>
                  </a:lnTo>
                  <a:lnTo>
                    <a:pt x="2087" y="712"/>
                  </a:lnTo>
                  <a:lnTo>
                    <a:pt x="2075" y="689"/>
                  </a:lnTo>
                  <a:lnTo>
                    <a:pt x="2062" y="667"/>
                  </a:lnTo>
                  <a:lnTo>
                    <a:pt x="2047" y="645"/>
                  </a:lnTo>
                  <a:lnTo>
                    <a:pt x="2032" y="624"/>
                  </a:lnTo>
                  <a:lnTo>
                    <a:pt x="2015" y="603"/>
                  </a:lnTo>
                  <a:lnTo>
                    <a:pt x="1997" y="582"/>
                  </a:lnTo>
                  <a:lnTo>
                    <a:pt x="1978" y="561"/>
                  </a:lnTo>
                  <a:lnTo>
                    <a:pt x="1959" y="540"/>
                  </a:lnTo>
                  <a:lnTo>
                    <a:pt x="1937" y="520"/>
                  </a:lnTo>
                  <a:lnTo>
                    <a:pt x="1915" y="501"/>
                  </a:lnTo>
                  <a:lnTo>
                    <a:pt x="1892" y="481"/>
                  </a:lnTo>
                  <a:lnTo>
                    <a:pt x="1866" y="462"/>
                  </a:lnTo>
                  <a:lnTo>
                    <a:pt x="1841" y="443"/>
                  </a:lnTo>
                  <a:lnTo>
                    <a:pt x="1814" y="424"/>
                  </a:lnTo>
                  <a:lnTo>
                    <a:pt x="1787" y="407"/>
                  </a:lnTo>
                  <a:lnTo>
                    <a:pt x="1759" y="389"/>
                  </a:lnTo>
                  <a:lnTo>
                    <a:pt x="1729" y="371"/>
                  </a:lnTo>
                  <a:lnTo>
                    <a:pt x="1699" y="354"/>
                  </a:lnTo>
                  <a:lnTo>
                    <a:pt x="1668" y="337"/>
                  </a:lnTo>
                  <a:lnTo>
                    <a:pt x="1635" y="321"/>
                  </a:lnTo>
                  <a:lnTo>
                    <a:pt x="1602" y="304"/>
                  </a:lnTo>
                  <a:lnTo>
                    <a:pt x="1568" y="288"/>
                  </a:lnTo>
                  <a:lnTo>
                    <a:pt x="1533" y="272"/>
                  </a:lnTo>
                  <a:lnTo>
                    <a:pt x="1497" y="258"/>
                  </a:lnTo>
                  <a:lnTo>
                    <a:pt x="1461" y="243"/>
                  </a:lnTo>
                  <a:lnTo>
                    <a:pt x="1423" y="228"/>
                  </a:lnTo>
                  <a:lnTo>
                    <a:pt x="1385" y="215"/>
                  </a:lnTo>
                  <a:lnTo>
                    <a:pt x="1345" y="201"/>
                  </a:lnTo>
                  <a:lnTo>
                    <a:pt x="1306" y="188"/>
                  </a:lnTo>
                  <a:lnTo>
                    <a:pt x="1266" y="175"/>
                  </a:lnTo>
                  <a:lnTo>
                    <a:pt x="1224" y="162"/>
                  </a:lnTo>
                  <a:lnTo>
                    <a:pt x="1182" y="150"/>
                  </a:lnTo>
                  <a:lnTo>
                    <a:pt x="1139" y="138"/>
                  </a:lnTo>
                  <a:lnTo>
                    <a:pt x="1096" y="128"/>
                  </a:lnTo>
                  <a:lnTo>
                    <a:pt x="1052" y="116"/>
                  </a:lnTo>
                  <a:lnTo>
                    <a:pt x="1007" y="107"/>
                  </a:lnTo>
                  <a:lnTo>
                    <a:pt x="962" y="96"/>
                  </a:lnTo>
                  <a:lnTo>
                    <a:pt x="916" y="87"/>
                  </a:lnTo>
                  <a:lnTo>
                    <a:pt x="869" y="77"/>
                  </a:lnTo>
                  <a:lnTo>
                    <a:pt x="822" y="69"/>
                  </a:lnTo>
                  <a:lnTo>
                    <a:pt x="774" y="62"/>
                  </a:lnTo>
                  <a:lnTo>
                    <a:pt x="726" y="53"/>
                  </a:lnTo>
                  <a:lnTo>
                    <a:pt x="677" y="47"/>
                  </a:lnTo>
                  <a:lnTo>
                    <a:pt x="628" y="40"/>
                  </a:lnTo>
                  <a:lnTo>
                    <a:pt x="577" y="33"/>
                  </a:lnTo>
                  <a:lnTo>
                    <a:pt x="527" y="28"/>
                  </a:lnTo>
                  <a:lnTo>
                    <a:pt x="477" y="23"/>
                  </a:lnTo>
                  <a:lnTo>
                    <a:pt x="426" y="18"/>
                  </a:lnTo>
                  <a:lnTo>
                    <a:pt x="373" y="15"/>
                  </a:lnTo>
                  <a:lnTo>
                    <a:pt x="321" y="10"/>
                  </a:lnTo>
                  <a:lnTo>
                    <a:pt x="269" y="7"/>
                  </a:lnTo>
                  <a:lnTo>
                    <a:pt x="215" y="5"/>
                  </a:lnTo>
                  <a:lnTo>
                    <a:pt x="162" y="3"/>
                  </a:lnTo>
                  <a:lnTo>
                    <a:pt x="109" y="2"/>
                  </a:lnTo>
                  <a:lnTo>
                    <a:pt x="54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8" name="Freeform 170"/>
            <p:cNvSpPr>
              <a:spLocks/>
            </p:cNvSpPr>
            <p:nvPr/>
          </p:nvSpPr>
          <p:spPr bwMode="auto">
            <a:xfrm>
              <a:off x="1015" y="2303"/>
              <a:ext cx="711" cy="299"/>
            </a:xfrm>
            <a:custGeom>
              <a:avLst/>
              <a:gdLst>
                <a:gd name="T0" fmla="*/ 60 w 2133"/>
                <a:gd name="T1" fmla="*/ 878 h 899"/>
                <a:gd name="T2" fmla="*/ 70 w 2133"/>
                <a:gd name="T3" fmla="*/ 818 h 899"/>
                <a:gd name="T4" fmla="*/ 90 w 2133"/>
                <a:gd name="T5" fmla="*/ 758 h 899"/>
                <a:gd name="T6" fmla="*/ 121 w 2133"/>
                <a:gd name="T7" fmla="*/ 698 h 899"/>
                <a:gd name="T8" fmla="*/ 164 w 2133"/>
                <a:gd name="T9" fmla="*/ 640 h 899"/>
                <a:gd name="T10" fmla="*/ 216 w 2133"/>
                <a:gd name="T11" fmla="*/ 583 h 899"/>
                <a:gd name="T12" fmla="*/ 279 w 2133"/>
                <a:gd name="T13" fmla="*/ 527 h 899"/>
                <a:gd name="T14" fmla="*/ 351 w 2133"/>
                <a:gd name="T15" fmla="*/ 474 h 899"/>
                <a:gd name="T16" fmla="*/ 434 w 2133"/>
                <a:gd name="T17" fmla="*/ 422 h 899"/>
                <a:gd name="T18" fmla="*/ 524 w 2133"/>
                <a:gd name="T19" fmla="*/ 374 h 899"/>
                <a:gd name="T20" fmla="*/ 623 w 2133"/>
                <a:gd name="T21" fmla="*/ 328 h 899"/>
                <a:gd name="T22" fmla="*/ 730 w 2133"/>
                <a:gd name="T23" fmla="*/ 285 h 899"/>
                <a:gd name="T24" fmla="*/ 845 w 2133"/>
                <a:gd name="T25" fmla="*/ 244 h 899"/>
                <a:gd name="T26" fmla="*/ 966 w 2133"/>
                <a:gd name="T27" fmla="*/ 207 h 899"/>
                <a:gd name="T28" fmla="*/ 1094 w 2133"/>
                <a:gd name="T29" fmla="*/ 175 h 899"/>
                <a:gd name="T30" fmla="*/ 1228 w 2133"/>
                <a:gd name="T31" fmla="*/ 146 h 899"/>
                <a:gd name="T32" fmla="*/ 1368 w 2133"/>
                <a:gd name="T33" fmla="*/ 120 h 899"/>
                <a:gd name="T34" fmla="*/ 1513 w 2133"/>
                <a:gd name="T35" fmla="*/ 100 h 899"/>
                <a:gd name="T36" fmla="*/ 1661 w 2133"/>
                <a:gd name="T37" fmla="*/ 83 h 899"/>
                <a:gd name="T38" fmla="*/ 1815 w 2133"/>
                <a:gd name="T39" fmla="*/ 70 h 899"/>
                <a:gd name="T40" fmla="*/ 1972 w 2133"/>
                <a:gd name="T41" fmla="*/ 63 h 899"/>
                <a:gd name="T42" fmla="*/ 2133 w 2133"/>
                <a:gd name="T43" fmla="*/ 61 h 899"/>
                <a:gd name="T44" fmla="*/ 2024 w 2133"/>
                <a:gd name="T45" fmla="*/ 2 h 899"/>
                <a:gd name="T46" fmla="*/ 1864 w 2133"/>
                <a:gd name="T47" fmla="*/ 7 h 899"/>
                <a:gd name="T48" fmla="*/ 1707 w 2133"/>
                <a:gd name="T49" fmla="*/ 18 h 899"/>
                <a:gd name="T50" fmla="*/ 1554 w 2133"/>
                <a:gd name="T51" fmla="*/ 33 h 899"/>
                <a:gd name="T52" fmla="*/ 1407 w 2133"/>
                <a:gd name="T53" fmla="*/ 53 h 899"/>
                <a:gd name="T54" fmla="*/ 1264 w 2133"/>
                <a:gd name="T55" fmla="*/ 77 h 899"/>
                <a:gd name="T56" fmla="*/ 1125 w 2133"/>
                <a:gd name="T57" fmla="*/ 107 h 899"/>
                <a:gd name="T58" fmla="*/ 993 w 2133"/>
                <a:gd name="T59" fmla="*/ 138 h 899"/>
                <a:gd name="T60" fmla="*/ 867 w 2133"/>
                <a:gd name="T61" fmla="*/ 175 h 899"/>
                <a:gd name="T62" fmla="*/ 748 w 2133"/>
                <a:gd name="T63" fmla="*/ 215 h 899"/>
                <a:gd name="T64" fmla="*/ 636 w 2133"/>
                <a:gd name="T65" fmla="*/ 258 h 899"/>
                <a:gd name="T66" fmla="*/ 531 w 2133"/>
                <a:gd name="T67" fmla="*/ 304 h 899"/>
                <a:gd name="T68" fmla="*/ 434 w 2133"/>
                <a:gd name="T69" fmla="*/ 354 h 899"/>
                <a:gd name="T70" fmla="*/ 346 w 2133"/>
                <a:gd name="T71" fmla="*/ 407 h 899"/>
                <a:gd name="T72" fmla="*/ 266 w 2133"/>
                <a:gd name="T73" fmla="*/ 462 h 899"/>
                <a:gd name="T74" fmla="*/ 195 w 2133"/>
                <a:gd name="T75" fmla="*/ 520 h 899"/>
                <a:gd name="T76" fmla="*/ 136 w 2133"/>
                <a:gd name="T77" fmla="*/ 582 h 899"/>
                <a:gd name="T78" fmla="*/ 85 w 2133"/>
                <a:gd name="T79" fmla="*/ 645 h 899"/>
                <a:gd name="T80" fmla="*/ 46 w 2133"/>
                <a:gd name="T81" fmla="*/ 712 h 899"/>
                <a:gd name="T82" fmla="*/ 18 w 2133"/>
                <a:gd name="T83" fmla="*/ 780 h 899"/>
                <a:gd name="T84" fmla="*/ 3 w 2133"/>
                <a:gd name="T85" fmla="*/ 851 h 899"/>
                <a:gd name="T86" fmla="*/ 0 w 2133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3" h="899">
                  <a:moveTo>
                    <a:pt x="59" y="899"/>
                  </a:moveTo>
                  <a:lnTo>
                    <a:pt x="59" y="899"/>
                  </a:lnTo>
                  <a:lnTo>
                    <a:pt x="60" y="878"/>
                  </a:lnTo>
                  <a:lnTo>
                    <a:pt x="62" y="858"/>
                  </a:lnTo>
                  <a:lnTo>
                    <a:pt x="66" y="839"/>
                  </a:lnTo>
                  <a:lnTo>
                    <a:pt x="70" y="818"/>
                  </a:lnTo>
                  <a:lnTo>
                    <a:pt x="75" y="798"/>
                  </a:lnTo>
                  <a:lnTo>
                    <a:pt x="82" y="778"/>
                  </a:lnTo>
                  <a:lnTo>
                    <a:pt x="90" y="758"/>
                  </a:lnTo>
                  <a:lnTo>
                    <a:pt x="99" y="738"/>
                  </a:lnTo>
                  <a:lnTo>
                    <a:pt x="109" y="718"/>
                  </a:lnTo>
                  <a:lnTo>
                    <a:pt x="121" y="698"/>
                  </a:lnTo>
                  <a:lnTo>
                    <a:pt x="135" y="679"/>
                  </a:lnTo>
                  <a:lnTo>
                    <a:pt x="148" y="659"/>
                  </a:lnTo>
                  <a:lnTo>
                    <a:pt x="164" y="640"/>
                  </a:lnTo>
                  <a:lnTo>
                    <a:pt x="180" y="622"/>
                  </a:lnTo>
                  <a:lnTo>
                    <a:pt x="197" y="602"/>
                  </a:lnTo>
                  <a:lnTo>
                    <a:pt x="216" y="583"/>
                  </a:lnTo>
                  <a:lnTo>
                    <a:pt x="236" y="565"/>
                  </a:lnTo>
                  <a:lnTo>
                    <a:pt x="257" y="546"/>
                  </a:lnTo>
                  <a:lnTo>
                    <a:pt x="279" y="527"/>
                  </a:lnTo>
                  <a:lnTo>
                    <a:pt x="302" y="509"/>
                  </a:lnTo>
                  <a:lnTo>
                    <a:pt x="326" y="492"/>
                  </a:lnTo>
                  <a:lnTo>
                    <a:pt x="351" y="474"/>
                  </a:lnTo>
                  <a:lnTo>
                    <a:pt x="377" y="457"/>
                  </a:lnTo>
                  <a:lnTo>
                    <a:pt x="406" y="439"/>
                  </a:lnTo>
                  <a:lnTo>
                    <a:pt x="434" y="422"/>
                  </a:lnTo>
                  <a:lnTo>
                    <a:pt x="463" y="407"/>
                  </a:lnTo>
                  <a:lnTo>
                    <a:pt x="492" y="390"/>
                  </a:lnTo>
                  <a:lnTo>
                    <a:pt x="524" y="374"/>
                  </a:lnTo>
                  <a:lnTo>
                    <a:pt x="556" y="358"/>
                  </a:lnTo>
                  <a:lnTo>
                    <a:pt x="590" y="343"/>
                  </a:lnTo>
                  <a:lnTo>
                    <a:pt x="623" y="328"/>
                  </a:lnTo>
                  <a:lnTo>
                    <a:pt x="658" y="313"/>
                  </a:lnTo>
                  <a:lnTo>
                    <a:pt x="694" y="299"/>
                  </a:lnTo>
                  <a:lnTo>
                    <a:pt x="730" y="285"/>
                  </a:lnTo>
                  <a:lnTo>
                    <a:pt x="768" y="271"/>
                  </a:lnTo>
                  <a:lnTo>
                    <a:pt x="806" y="258"/>
                  </a:lnTo>
                  <a:lnTo>
                    <a:pt x="845" y="244"/>
                  </a:lnTo>
                  <a:lnTo>
                    <a:pt x="885" y="232"/>
                  </a:lnTo>
                  <a:lnTo>
                    <a:pt x="926" y="220"/>
                  </a:lnTo>
                  <a:lnTo>
                    <a:pt x="966" y="207"/>
                  </a:lnTo>
                  <a:lnTo>
                    <a:pt x="1008" y="197"/>
                  </a:lnTo>
                  <a:lnTo>
                    <a:pt x="1051" y="185"/>
                  </a:lnTo>
                  <a:lnTo>
                    <a:pt x="1094" y="175"/>
                  </a:lnTo>
                  <a:lnTo>
                    <a:pt x="1138" y="165"/>
                  </a:lnTo>
                  <a:lnTo>
                    <a:pt x="1183" y="155"/>
                  </a:lnTo>
                  <a:lnTo>
                    <a:pt x="1228" y="146"/>
                  </a:lnTo>
                  <a:lnTo>
                    <a:pt x="1274" y="137"/>
                  </a:lnTo>
                  <a:lnTo>
                    <a:pt x="1321" y="129"/>
                  </a:lnTo>
                  <a:lnTo>
                    <a:pt x="1368" y="120"/>
                  </a:lnTo>
                  <a:lnTo>
                    <a:pt x="1415" y="113"/>
                  </a:lnTo>
                  <a:lnTo>
                    <a:pt x="1463" y="106"/>
                  </a:lnTo>
                  <a:lnTo>
                    <a:pt x="1513" y="100"/>
                  </a:lnTo>
                  <a:lnTo>
                    <a:pt x="1562" y="93"/>
                  </a:lnTo>
                  <a:lnTo>
                    <a:pt x="1612" y="88"/>
                  </a:lnTo>
                  <a:lnTo>
                    <a:pt x="1661" y="83"/>
                  </a:lnTo>
                  <a:lnTo>
                    <a:pt x="1712" y="77"/>
                  </a:lnTo>
                  <a:lnTo>
                    <a:pt x="1764" y="74"/>
                  </a:lnTo>
                  <a:lnTo>
                    <a:pt x="1815" y="70"/>
                  </a:lnTo>
                  <a:lnTo>
                    <a:pt x="1867" y="67"/>
                  </a:lnTo>
                  <a:lnTo>
                    <a:pt x="1920" y="65"/>
                  </a:lnTo>
                  <a:lnTo>
                    <a:pt x="1972" y="63"/>
                  </a:lnTo>
                  <a:lnTo>
                    <a:pt x="2025" y="62"/>
                  </a:lnTo>
                  <a:lnTo>
                    <a:pt x="2079" y="61"/>
                  </a:lnTo>
                  <a:lnTo>
                    <a:pt x="2133" y="61"/>
                  </a:lnTo>
                  <a:lnTo>
                    <a:pt x="2133" y="0"/>
                  </a:lnTo>
                  <a:lnTo>
                    <a:pt x="2079" y="1"/>
                  </a:lnTo>
                  <a:lnTo>
                    <a:pt x="2024" y="2"/>
                  </a:lnTo>
                  <a:lnTo>
                    <a:pt x="1971" y="3"/>
                  </a:lnTo>
                  <a:lnTo>
                    <a:pt x="1917" y="5"/>
                  </a:lnTo>
                  <a:lnTo>
                    <a:pt x="1864" y="7"/>
                  </a:lnTo>
                  <a:lnTo>
                    <a:pt x="1812" y="10"/>
                  </a:lnTo>
                  <a:lnTo>
                    <a:pt x="1759" y="15"/>
                  </a:lnTo>
                  <a:lnTo>
                    <a:pt x="1707" y="18"/>
                  </a:lnTo>
                  <a:lnTo>
                    <a:pt x="1656" y="23"/>
                  </a:lnTo>
                  <a:lnTo>
                    <a:pt x="1605" y="28"/>
                  </a:lnTo>
                  <a:lnTo>
                    <a:pt x="1554" y="33"/>
                  </a:lnTo>
                  <a:lnTo>
                    <a:pt x="1505" y="40"/>
                  </a:lnTo>
                  <a:lnTo>
                    <a:pt x="1455" y="47"/>
                  </a:lnTo>
                  <a:lnTo>
                    <a:pt x="1407" y="53"/>
                  </a:lnTo>
                  <a:lnTo>
                    <a:pt x="1358" y="62"/>
                  </a:lnTo>
                  <a:lnTo>
                    <a:pt x="1311" y="69"/>
                  </a:lnTo>
                  <a:lnTo>
                    <a:pt x="1264" y="77"/>
                  </a:lnTo>
                  <a:lnTo>
                    <a:pt x="1216" y="87"/>
                  </a:lnTo>
                  <a:lnTo>
                    <a:pt x="1170" y="96"/>
                  </a:lnTo>
                  <a:lnTo>
                    <a:pt x="1125" y="107"/>
                  </a:lnTo>
                  <a:lnTo>
                    <a:pt x="1080" y="116"/>
                  </a:lnTo>
                  <a:lnTo>
                    <a:pt x="1036" y="128"/>
                  </a:lnTo>
                  <a:lnTo>
                    <a:pt x="993" y="138"/>
                  </a:lnTo>
                  <a:lnTo>
                    <a:pt x="951" y="150"/>
                  </a:lnTo>
                  <a:lnTo>
                    <a:pt x="908" y="162"/>
                  </a:lnTo>
                  <a:lnTo>
                    <a:pt x="867" y="175"/>
                  </a:lnTo>
                  <a:lnTo>
                    <a:pt x="826" y="188"/>
                  </a:lnTo>
                  <a:lnTo>
                    <a:pt x="786" y="201"/>
                  </a:lnTo>
                  <a:lnTo>
                    <a:pt x="748" y="215"/>
                  </a:lnTo>
                  <a:lnTo>
                    <a:pt x="709" y="228"/>
                  </a:lnTo>
                  <a:lnTo>
                    <a:pt x="672" y="243"/>
                  </a:lnTo>
                  <a:lnTo>
                    <a:pt x="636" y="258"/>
                  </a:lnTo>
                  <a:lnTo>
                    <a:pt x="600" y="272"/>
                  </a:lnTo>
                  <a:lnTo>
                    <a:pt x="565" y="288"/>
                  </a:lnTo>
                  <a:lnTo>
                    <a:pt x="531" y="304"/>
                  </a:lnTo>
                  <a:lnTo>
                    <a:pt x="498" y="321"/>
                  </a:lnTo>
                  <a:lnTo>
                    <a:pt x="465" y="337"/>
                  </a:lnTo>
                  <a:lnTo>
                    <a:pt x="434" y="354"/>
                  </a:lnTo>
                  <a:lnTo>
                    <a:pt x="403" y="371"/>
                  </a:lnTo>
                  <a:lnTo>
                    <a:pt x="374" y="389"/>
                  </a:lnTo>
                  <a:lnTo>
                    <a:pt x="346" y="407"/>
                  </a:lnTo>
                  <a:lnTo>
                    <a:pt x="318" y="424"/>
                  </a:lnTo>
                  <a:lnTo>
                    <a:pt x="292" y="443"/>
                  </a:lnTo>
                  <a:lnTo>
                    <a:pt x="266" y="462"/>
                  </a:lnTo>
                  <a:lnTo>
                    <a:pt x="241" y="481"/>
                  </a:lnTo>
                  <a:lnTo>
                    <a:pt x="218" y="501"/>
                  </a:lnTo>
                  <a:lnTo>
                    <a:pt x="195" y="520"/>
                  </a:lnTo>
                  <a:lnTo>
                    <a:pt x="174" y="540"/>
                  </a:lnTo>
                  <a:lnTo>
                    <a:pt x="154" y="561"/>
                  </a:lnTo>
                  <a:lnTo>
                    <a:pt x="136" y="582"/>
                  </a:lnTo>
                  <a:lnTo>
                    <a:pt x="118" y="603"/>
                  </a:lnTo>
                  <a:lnTo>
                    <a:pt x="100" y="624"/>
                  </a:lnTo>
                  <a:lnTo>
                    <a:pt x="85" y="645"/>
                  </a:lnTo>
                  <a:lnTo>
                    <a:pt x="71" y="667"/>
                  </a:lnTo>
                  <a:lnTo>
                    <a:pt x="57" y="689"/>
                  </a:lnTo>
                  <a:lnTo>
                    <a:pt x="46" y="712"/>
                  </a:lnTo>
                  <a:lnTo>
                    <a:pt x="35" y="734"/>
                  </a:lnTo>
                  <a:lnTo>
                    <a:pt x="26" y="757"/>
                  </a:lnTo>
                  <a:lnTo>
                    <a:pt x="18" y="780"/>
                  </a:lnTo>
                  <a:lnTo>
                    <a:pt x="11" y="804"/>
                  </a:lnTo>
                  <a:lnTo>
                    <a:pt x="6" y="827"/>
                  </a:lnTo>
                  <a:lnTo>
                    <a:pt x="3" y="851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59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9" name="Freeform 171"/>
            <p:cNvSpPr>
              <a:spLocks/>
            </p:cNvSpPr>
            <p:nvPr/>
          </p:nvSpPr>
          <p:spPr bwMode="auto">
            <a:xfrm>
              <a:off x="1015" y="2602"/>
              <a:ext cx="711" cy="300"/>
            </a:xfrm>
            <a:custGeom>
              <a:avLst/>
              <a:gdLst>
                <a:gd name="T0" fmla="*/ 2079 w 2133"/>
                <a:gd name="T1" fmla="*/ 839 h 900"/>
                <a:gd name="T2" fmla="*/ 1920 w 2133"/>
                <a:gd name="T3" fmla="*/ 835 h 900"/>
                <a:gd name="T4" fmla="*/ 1764 w 2133"/>
                <a:gd name="T5" fmla="*/ 826 h 900"/>
                <a:gd name="T6" fmla="*/ 1612 w 2133"/>
                <a:gd name="T7" fmla="*/ 813 h 900"/>
                <a:gd name="T8" fmla="*/ 1463 w 2133"/>
                <a:gd name="T9" fmla="*/ 794 h 900"/>
                <a:gd name="T10" fmla="*/ 1321 w 2133"/>
                <a:gd name="T11" fmla="*/ 772 h 900"/>
                <a:gd name="T12" fmla="*/ 1183 w 2133"/>
                <a:gd name="T13" fmla="*/ 745 h 900"/>
                <a:gd name="T14" fmla="*/ 1051 w 2133"/>
                <a:gd name="T15" fmla="*/ 714 h 900"/>
                <a:gd name="T16" fmla="*/ 926 w 2133"/>
                <a:gd name="T17" fmla="*/ 681 h 900"/>
                <a:gd name="T18" fmla="*/ 806 w 2133"/>
                <a:gd name="T19" fmla="*/ 642 h 900"/>
                <a:gd name="T20" fmla="*/ 694 w 2133"/>
                <a:gd name="T21" fmla="*/ 601 h 900"/>
                <a:gd name="T22" fmla="*/ 590 w 2133"/>
                <a:gd name="T23" fmla="*/ 557 h 900"/>
                <a:gd name="T24" fmla="*/ 492 w 2133"/>
                <a:gd name="T25" fmla="*/ 510 h 900"/>
                <a:gd name="T26" fmla="*/ 406 w 2133"/>
                <a:gd name="T27" fmla="*/ 461 h 900"/>
                <a:gd name="T28" fmla="*/ 326 w 2133"/>
                <a:gd name="T29" fmla="*/ 408 h 900"/>
                <a:gd name="T30" fmla="*/ 257 w 2133"/>
                <a:gd name="T31" fmla="*/ 354 h 900"/>
                <a:gd name="T32" fmla="*/ 197 w 2133"/>
                <a:gd name="T33" fmla="*/ 298 h 900"/>
                <a:gd name="T34" fmla="*/ 148 w 2133"/>
                <a:gd name="T35" fmla="*/ 240 h 900"/>
                <a:gd name="T36" fmla="*/ 109 w 2133"/>
                <a:gd name="T37" fmla="*/ 182 h 900"/>
                <a:gd name="T38" fmla="*/ 82 w 2133"/>
                <a:gd name="T39" fmla="*/ 122 h 900"/>
                <a:gd name="T40" fmla="*/ 66 w 2133"/>
                <a:gd name="T41" fmla="*/ 62 h 900"/>
                <a:gd name="T42" fmla="*/ 59 w 2133"/>
                <a:gd name="T43" fmla="*/ 0 h 900"/>
                <a:gd name="T44" fmla="*/ 3 w 2133"/>
                <a:gd name="T45" fmla="*/ 49 h 900"/>
                <a:gd name="T46" fmla="*/ 18 w 2133"/>
                <a:gd name="T47" fmla="*/ 120 h 900"/>
                <a:gd name="T48" fmla="*/ 46 w 2133"/>
                <a:gd name="T49" fmla="*/ 189 h 900"/>
                <a:gd name="T50" fmla="*/ 85 w 2133"/>
                <a:gd name="T51" fmla="*/ 255 h 900"/>
                <a:gd name="T52" fmla="*/ 136 w 2133"/>
                <a:gd name="T53" fmla="*/ 319 h 900"/>
                <a:gd name="T54" fmla="*/ 195 w 2133"/>
                <a:gd name="T55" fmla="*/ 380 h 900"/>
                <a:gd name="T56" fmla="*/ 266 w 2133"/>
                <a:gd name="T57" fmla="*/ 438 h 900"/>
                <a:gd name="T58" fmla="*/ 346 w 2133"/>
                <a:gd name="T59" fmla="*/ 493 h 900"/>
                <a:gd name="T60" fmla="*/ 434 w 2133"/>
                <a:gd name="T61" fmla="*/ 546 h 900"/>
                <a:gd name="T62" fmla="*/ 531 w 2133"/>
                <a:gd name="T63" fmla="*/ 596 h 900"/>
                <a:gd name="T64" fmla="*/ 636 w 2133"/>
                <a:gd name="T65" fmla="*/ 642 h 900"/>
                <a:gd name="T66" fmla="*/ 748 w 2133"/>
                <a:gd name="T67" fmla="*/ 686 h 900"/>
                <a:gd name="T68" fmla="*/ 867 w 2133"/>
                <a:gd name="T69" fmla="*/ 725 h 900"/>
                <a:gd name="T70" fmla="*/ 993 w 2133"/>
                <a:gd name="T71" fmla="*/ 761 h 900"/>
                <a:gd name="T72" fmla="*/ 1125 w 2133"/>
                <a:gd name="T73" fmla="*/ 794 h 900"/>
                <a:gd name="T74" fmla="*/ 1264 w 2133"/>
                <a:gd name="T75" fmla="*/ 822 h 900"/>
                <a:gd name="T76" fmla="*/ 1407 w 2133"/>
                <a:gd name="T77" fmla="*/ 846 h 900"/>
                <a:gd name="T78" fmla="*/ 1554 w 2133"/>
                <a:gd name="T79" fmla="*/ 866 h 900"/>
                <a:gd name="T80" fmla="*/ 1707 w 2133"/>
                <a:gd name="T81" fmla="*/ 882 h 900"/>
                <a:gd name="T82" fmla="*/ 1864 w 2133"/>
                <a:gd name="T83" fmla="*/ 892 h 900"/>
                <a:gd name="T84" fmla="*/ 2024 w 2133"/>
                <a:gd name="T85" fmla="*/ 899 h 900"/>
                <a:gd name="T86" fmla="*/ 2133 w 2133"/>
                <a:gd name="T87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3" h="900">
                  <a:moveTo>
                    <a:pt x="2133" y="840"/>
                  </a:moveTo>
                  <a:lnTo>
                    <a:pt x="2133" y="840"/>
                  </a:lnTo>
                  <a:lnTo>
                    <a:pt x="2079" y="839"/>
                  </a:lnTo>
                  <a:lnTo>
                    <a:pt x="2025" y="839"/>
                  </a:lnTo>
                  <a:lnTo>
                    <a:pt x="1972" y="837"/>
                  </a:lnTo>
                  <a:lnTo>
                    <a:pt x="1920" y="835"/>
                  </a:lnTo>
                  <a:lnTo>
                    <a:pt x="1867" y="833"/>
                  </a:lnTo>
                  <a:lnTo>
                    <a:pt x="1815" y="829"/>
                  </a:lnTo>
                  <a:lnTo>
                    <a:pt x="1764" y="826"/>
                  </a:lnTo>
                  <a:lnTo>
                    <a:pt x="1712" y="822"/>
                  </a:lnTo>
                  <a:lnTo>
                    <a:pt x="1661" y="818"/>
                  </a:lnTo>
                  <a:lnTo>
                    <a:pt x="1612" y="813"/>
                  </a:lnTo>
                  <a:lnTo>
                    <a:pt x="1562" y="806"/>
                  </a:lnTo>
                  <a:lnTo>
                    <a:pt x="1513" y="801"/>
                  </a:lnTo>
                  <a:lnTo>
                    <a:pt x="1463" y="794"/>
                  </a:lnTo>
                  <a:lnTo>
                    <a:pt x="1415" y="787"/>
                  </a:lnTo>
                  <a:lnTo>
                    <a:pt x="1368" y="779"/>
                  </a:lnTo>
                  <a:lnTo>
                    <a:pt x="1321" y="772"/>
                  </a:lnTo>
                  <a:lnTo>
                    <a:pt x="1274" y="763"/>
                  </a:lnTo>
                  <a:lnTo>
                    <a:pt x="1228" y="754"/>
                  </a:lnTo>
                  <a:lnTo>
                    <a:pt x="1183" y="745"/>
                  </a:lnTo>
                  <a:lnTo>
                    <a:pt x="1138" y="735"/>
                  </a:lnTo>
                  <a:lnTo>
                    <a:pt x="1094" y="725"/>
                  </a:lnTo>
                  <a:lnTo>
                    <a:pt x="1051" y="714"/>
                  </a:lnTo>
                  <a:lnTo>
                    <a:pt x="1008" y="704"/>
                  </a:lnTo>
                  <a:lnTo>
                    <a:pt x="966" y="692"/>
                  </a:lnTo>
                  <a:lnTo>
                    <a:pt x="926" y="681"/>
                  </a:lnTo>
                  <a:lnTo>
                    <a:pt x="885" y="668"/>
                  </a:lnTo>
                  <a:lnTo>
                    <a:pt x="845" y="655"/>
                  </a:lnTo>
                  <a:lnTo>
                    <a:pt x="806" y="642"/>
                  </a:lnTo>
                  <a:lnTo>
                    <a:pt x="768" y="629"/>
                  </a:lnTo>
                  <a:lnTo>
                    <a:pt x="730" y="616"/>
                  </a:lnTo>
                  <a:lnTo>
                    <a:pt x="694" y="601"/>
                  </a:lnTo>
                  <a:lnTo>
                    <a:pt x="658" y="587"/>
                  </a:lnTo>
                  <a:lnTo>
                    <a:pt x="623" y="572"/>
                  </a:lnTo>
                  <a:lnTo>
                    <a:pt x="590" y="557"/>
                  </a:lnTo>
                  <a:lnTo>
                    <a:pt x="556" y="541"/>
                  </a:lnTo>
                  <a:lnTo>
                    <a:pt x="524" y="525"/>
                  </a:lnTo>
                  <a:lnTo>
                    <a:pt x="492" y="510"/>
                  </a:lnTo>
                  <a:lnTo>
                    <a:pt x="463" y="494"/>
                  </a:lnTo>
                  <a:lnTo>
                    <a:pt x="434" y="477"/>
                  </a:lnTo>
                  <a:lnTo>
                    <a:pt x="406" y="461"/>
                  </a:lnTo>
                  <a:lnTo>
                    <a:pt x="377" y="443"/>
                  </a:lnTo>
                  <a:lnTo>
                    <a:pt x="351" y="426"/>
                  </a:lnTo>
                  <a:lnTo>
                    <a:pt x="326" y="408"/>
                  </a:lnTo>
                  <a:lnTo>
                    <a:pt x="302" y="390"/>
                  </a:lnTo>
                  <a:lnTo>
                    <a:pt x="279" y="372"/>
                  </a:lnTo>
                  <a:lnTo>
                    <a:pt x="257" y="354"/>
                  </a:lnTo>
                  <a:lnTo>
                    <a:pt x="236" y="336"/>
                  </a:lnTo>
                  <a:lnTo>
                    <a:pt x="216" y="317"/>
                  </a:lnTo>
                  <a:lnTo>
                    <a:pt x="197" y="298"/>
                  </a:lnTo>
                  <a:lnTo>
                    <a:pt x="180" y="279"/>
                  </a:lnTo>
                  <a:lnTo>
                    <a:pt x="164" y="259"/>
                  </a:lnTo>
                  <a:lnTo>
                    <a:pt x="148" y="240"/>
                  </a:lnTo>
                  <a:lnTo>
                    <a:pt x="135" y="220"/>
                  </a:lnTo>
                  <a:lnTo>
                    <a:pt x="121" y="202"/>
                  </a:lnTo>
                  <a:lnTo>
                    <a:pt x="109" y="182"/>
                  </a:lnTo>
                  <a:lnTo>
                    <a:pt x="99" y="162"/>
                  </a:lnTo>
                  <a:lnTo>
                    <a:pt x="90" y="142"/>
                  </a:lnTo>
                  <a:lnTo>
                    <a:pt x="82" y="122"/>
                  </a:lnTo>
                  <a:lnTo>
                    <a:pt x="75" y="102"/>
                  </a:lnTo>
                  <a:lnTo>
                    <a:pt x="70" y="82"/>
                  </a:lnTo>
                  <a:lnTo>
                    <a:pt x="66" y="62"/>
                  </a:lnTo>
                  <a:lnTo>
                    <a:pt x="62" y="41"/>
                  </a:lnTo>
                  <a:lnTo>
                    <a:pt x="60" y="21"/>
                  </a:lnTo>
                  <a:lnTo>
                    <a:pt x="59" y="0"/>
                  </a:lnTo>
                  <a:lnTo>
                    <a:pt x="0" y="0"/>
                  </a:lnTo>
                  <a:lnTo>
                    <a:pt x="1" y="24"/>
                  </a:lnTo>
                  <a:lnTo>
                    <a:pt x="3" y="49"/>
                  </a:lnTo>
                  <a:lnTo>
                    <a:pt x="6" y="73"/>
                  </a:lnTo>
                  <a:lnTo>
                    <a:pt x="11" y="96"/>
                  </a:lnTo>
                  <a:lnTo>
                    <a:pt x="18" y="120"/>
                  </a:lnTo>
                  <a:lnTo>
                    <a:pt x="26" y="143"/>
                  </a:lnTo>
                  <a:lnTo>
                    <a:pt x="35" y="166"/>
                  </a:lnTo>
                  <a:lnTo>
                    <a:pt x="46" y="189"/>
                  </a:lnTo>
                  <a:lnTo>
                    <a:pt x="57" y="211"/>
                  </a:lnTo>
                  <a:lnTo>
                    <a:pt x="71" y="233"/>
                  </a:lnTo>
                  <a:lnTo>
                    <a:pt x="85" y="255"/>
                  </a:lnTo>
                  <a:lnTo>
                    <a:pt x="100" y="276"/>
                  </a:lnTo>
                  <a:lnTo>
                    <a:pt x="118" y="298"/>
                  </a:lnTo>
                  <a:lnTo>
                    <a:pt x="136" y="319"/>
                  </a:lnTo>
                  <a:lnTo>
                    <a:pt x="154" y="339"/>
                  </a:lnTo>
                  <a:lnTo>
                    <a:pt x="174" y="360"/>
                  </a:lnTo>
                  <a:lnTo>
                    <a:pt x="195" y="380"/>
                  </a:lnTo>
                  <a:lnTo>
                    <a:pt x="218" y="400"/>
                  </a:lnTo>
                  <a:lnTo>
                    <a:pt x="241" y="419"/>
                  </a:lnTo>
                  <a:lnTo>
                    <a:pt x="266" y="438"/>
                  </a:lnTo>
                  <a:lnTo>
                    <a:pt x="292" y="457"/>
                  </a:lnTo>
                  <a:lnTo>
                    <a:pt x="318" y="475"/>
                  </a:lnTo>
                  <a:lnTo>
                    <a:pt x="346" y="493"/>
                  </a:lnTo>
                  <a:lnTo>
                    <a:pt x="374" y="511"/>
                  </a:lnTo>
                  <a:lnTo>
                    <a:pt x="403" y="529"/>
                  </a:lnTo>
                  <a:lnTo>
                    <a:pt x="434" y="546"/>
                  </a:lnTo>
                  <a:lnTo>
                    <a:pt x="465" y="563"/>
                  </a:lnTo>
                  <a:lnTo>
                    <a:pt x="498" y="580"/>
                  </a:lnTo>
                  <a:lnTo>
                    <a:pt x="531" y="596"/>
                  </a:lnTo>
                  <a:lnTo>
                    <a:pt x="565" y="611"/>
                  </a:lnTo>
                  <a:lnTo>
                    <a:pt x="600" y="627"/>
                  </a:lnTo>
                  <a:lnTo>
                    <a:pt x="636" y="642"/>
                  </a:lnTo>
                  <a:lnTo>
                    <a:pt x="672" y="657"/>
                  </a:lnTo>
                  <a:lnTo>
                    <a:pt x="709" y="671"/>
                  </a:lnTo>
                  <a:lnTo>
                    <a:pt x="748" y="686"/>
                  </a:lnTo>
                  <a:lnTo>
                    <a:pt x="786" y="700"/>
                  </a:lnTo>
                  <a:lnTo>
                    <a:pt x="826" y="712"/>
                  </a:lnTo>
                  <a:lnTo>
                    <a:pt x="867" y="725"/>
                  </a:lnTo>
                  <a:lnTo>
                    <a:pt x="908" y="737"/>
                  </a:lnTo>
                  <a:lnTo>
                    <a:pt x="951" y="750"/>
                  </a:lnTo>
                  <a:lnTo>
                    <a:pt x="993" y="761"/>
                  </a:lnTo>
                  <a:lnTo>
                    <a:pt x="1036" y="773"/>
                  </a:lnTo>
                  <a:lnTo>
                    <a:pt x="1080" y="783"/>
                  </a:lnTo>
                  <a:lnTo>
                    <a:pt x="1125" y="794"/>
                  </a:lnTo>
                  <a:lnTo>
                    <a:pt x="1170" y="803"/>
                  </a:lnTo>
                  <a:lnTo>
                    <a:pt x="1216" y="813"/>
                  </a:lnTo>
                  <a:lnTo>
                    <a:pt x="1264" y="822"/>
                  </a:lnTo>
                  <a:lnTo>
                    <a:pt x="1311" y="831"/>
                  </a:lnTo>
                  <a:lnTo>
                    <a:pt x="1358" y="839"/>
                  </a:lnTo>
                  <a:lnTo>
                    <a:pt x="1407" y="846"/>
                  </a:lnTo>
                  <a:lnTo>
                    <a:pt x="1455" y="854"/>
                  </a:lnTo>
                  <a:lnTo>
                    <a:pt x="1505" y="860"/>
                  </a:lnTo>
                  <a:lnTo>
                    <a:pt x="1554" y="866"/>
                  </a:lnTo>
                  <a:lnTo>
                    <a:pt x="1605" y="871"/>
                  </a:lnTo>
                  <a:lnTo>
                    <a:pt x="1656" y="877"/>
                  </a:lnTo>
                  <a:lnTo>
                    <a:pt x="1707" y="882"/>
                  </a:lnTo>
                  <a:lnTo>
                    <a:pt x="1759" y="886"/>
                  </a:lnTo>
                  <a:lnTo>
                    <a:pt x="1812" y="889"/>
                  </a:lnTo>
                  <a:lnTo>
                    <a:pt x="1864" y="892"/>
                  </a:lnTo>
                  <a:lnTo>
                    <a:pt x="1917" y="894"/>
                  </a:lnTo>
                  <a:lnTo>
                    <a:pt x="1971" y="897"/>
                  </a:lnTo>
                  <a:lnTo>
                    <a:pt x="2024" y="899"/>
                  </a:lnTo>
                  <a:lnTo>
                    <a:pt x="2079" y="900"/>
                  </a:lnTo>
                  <a:lnTo>
                    <a:pt x="2133" y="900"/>
                  </a:lnTo>
                  <a:lnTo>
                    <a:pt x="2133" y="900"/>
                  </a:lnTo>
                  <a:lnTo>
                    <a:pt x="2133" y="8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0" name="Freeform 172"/>
            <p:cNvSpPr>
              <a:spLocks/>
            </p:cNvSpPr>
            <p:nvPr/>
          </p:nvSpPr>
          <p:spPr bwMode="auto">
            <a:xfrm>
              <a:off x="4720" y="2062"/>
              <a:ext cx="860" cy="300"/>
            </a:xfrm>
            <a:custGeom>
              <a:avLst/>
              <a:gdLst>
                <a:gd name="T0" fmla="*/ 2519 w 2580"/>
                <a:gd name="T1" fmla="*/ 21 h 899"/>
                <a:gd name="T2" fmla="*/ 2508 w 2580"/>
                <a:gd name="T3" fmla="*/ 80 h 899"/>
                <a:gd name="T4" fmla="*/ 2484 w 2580"/>
                <a:gd name="T5" fmla="*/ 140 h 899"/>
                <a:gd name="T6" fmla="*/ 2446 w 2580"/>
                <a:gd name="T7" fmla="*/ 199 h 899"/>
                <a:gd name="T8" fmla="*/ 2395 w 2580"/>
                <a:gd name="T9" fmla="*/ 258 h 899"/>
                <a:gd name="T10" fmla="*/ 2330 w 2580"/>
                <a:gd name="T11" fmla="*/ 314 h 899"/>
                <a:gd name="T12" fmla="*/ 2254 w 2580"/>
                <a:gd name="T13" fmla="*/ 370 h 899"/>
                <a:gd name="T14" fmla="*/ 2166 w 2580"/>
                <a:gd name="T15" fmla="*/ 424 h 899"/>
                <a:gd name="T16" fmla="*/ 2065 w 2580"/>
                <a:gd name="T17" fmla="*/ 476 h 899"/>
                <a:gd name="T18" fmla="*/ 1955 w 2580"/>
                <a:gd name="T19" fmla="*/ 525 h 899"/>
                <a:gd name="T20" fmla="*/ 1834 w 2580"/>
                <a:gd name="T21" fmla="*/ 571 h 899"/>
                <a:gd name="T22" fmla="*/ 1704 w 2580"/>
                <a:gd name="T23" fmla="*/ 614 h 899"/>
                <a:gd name="T24" fmla="*/ 1565 w 2580"/>
                <a:gd name="T25" fmla="*/ 655 h 899"/>
                <a:gd name="T26" fmla="*/ 1418 w 2580"/>
                <a:gd name="T27" fmla="*/ 692 h 899"/>
                <a:gd name="T28" fmla="*/ 1262 w 2580"/>
                <a:gd name="T29" fmla="*/ 724 h 899"/>
                <a:gd name="T30" fmla="*/ 1099 w 2580"/>
                <a:gd name="T31" fmla="*/ 753 h 899"/>
                <a:gd name="T32" fmla="*/ 929 w 2580"/>
                <a:gd name="T33" fmla="*/ 779 h 899"/>
                <a:gd name="T34" fmla="*/ 753 w 2580"/>
                <a:gd name="T35" fmla="*/ 801 h 899"/>
                <a:gd name="T36" fmla="*/ 572 w 2580"/>
                <a:gd name="T37" fmla="*/ 817 h 899"/>
                <a:gd name="T38" fmla="*/ 386 w 2580"/>
                <a:gd name="T39" fmla="*/ 829 h 899"/>
                <a:gd name="T40" fmla="*/ 195 w 2580"/>
                <a:gd name="T41" fmla="*/ 837 h 899"/>
                <a:gd name="T42" fmla="*/ 0 w 2580"/>
                <a:gd name="T43" fmla="*/ 839 h 899"/>
                <a:gd name="T44" fmla="*/ 131 w 2580"/>
                <a:gd name="T45" fmla="*/ 898 h 899"/>
                <a:gd name="T46" fmla="*/ 325 w 2580"/>
                <a:gd name="T47" fmla="*/ 892 h 899"/>
                <a:gd name="T48" fmla="*/ 515 w 2580"/>
                <a:gd name="T49" fmla="*/ 881 h 899"/>
                <a:gd name="T50" fmla="*/ 699 w 2580"/>
                <a:gd name="T51" fmla="*/ 866 h 899"/>
                <a:gd name="T52" fmla="*/ 879 w 2580"/>
                <a:gd name="T53" fmla="*/ 846 h 899"/>
                <a:gd name="T54" fmla="*/ 1052 w 2580"/>
                <a:gd name="T55" fmla="*/ 822 h 899"/>
                <a:gd name="T56" fmla="*/ 1219 w 2580"/>
                <a:gd name="T57" fmla="*/ 793 h 899"/>
                <a:gd name="T58" fmla="*/ 1379 w 2580"/>
                <a:gd name="T59" fmla="*/ 761 h 899"/>
                <a:gd name="T60" fmla="*/ 1532 w 2580"/>
                <a:gd name="T61" fmla="*/ 725 h 899"/>
                <a:gd name="T62" fmla="*/ 1676 w 2580"/>
                <a:gd name="T63" fmla="*/ 685 h 899"/>
                <a:gd name="T64" fmla="*/ 1811 w 2580"/>
                <a:gd name="T65" fmla="*/ 642 h 899"/>
                <a:gd name="T66" fmla="*/ 1938 w 2580"/>
                <a:gd name="T67" fmla="*/ 596 h 899"/>
                <a:gd name="T68" fmla="*/ 2055 w 2580"/>
                <a:gd name="T69" fmla="*/ 547 h 899"/>
                <a:gd name="T70" fmla="*/ 2162 w 2580"/>
                <a:gd name="T71" fmla="*/ 495 h 899"/>
                <a:gd name="T72" fmla="*/ 2257 w 2580"/>
                <a:gd name="T73" fmla="*/ 439 h 899"/>
                <a:gd name="T74" fmla="*/ 2343 w 2580"/>
                <a:gd name="T75" fmla="*/ 381 h 899"/>
                <a:gd name="T76" fmla="*/ 2415 w 2580"/>
                <a:gd name="T77" fmla="*/ 320 h 899"/>
                <a:gd name="T78" fmla="*/ 2475 w 2580"/>
                <a:gd name="T79" fmla="*/ 257 h 899"/>
                <a:gd name="T80" fmla="*/ 2524 w 2580"/>
                <a:gd name="T81" fmla="*/ 191 h 899"/>
                <a:gd name="T82" fmla="*/ 2557 w 2580"/>
                <a:gd name="T83" fmla="*/ 121 h 899"/>
                <a:gd name="T84" fmla="*/ 2576 w 2580"/>
                <a:gd name="T85" fmla="*/ 49 h 899"/>
                <a:gd name="T86" fmla="*/ 2580 w 2580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0" h="899">
                  <a:moveTo>
                    <a:pt x="2520" y="0"/>
                  </a:moveTo>
                  <a:lnTo>
                    <a:pt x="2520" y="0"/>
                  </a:lnTo>
                  <a:lnTo>
                    <a:pt x="2519" y="21"/>
                  </a:lnTo>
                  <a:lnTo>
                    <a:pt x="2517" y="41"/>
                  </a:lnTo>
                  <a:lnTo>
                    <a:pt x="2513" y="61"/>
                  </a:lnTo>
                  <a:lnTo>
                    <a:pt x="2508" y="80"/>
                  </a:lnTo>
                  <a:lnTo>
                    <a:pt x="2502" y="100"/>
                  </a:lnTo>
                  <a:lnTo>
                    <a:pt x="2493" y="120"/>
                  </a:lnTo>
                  <a:lnTo>
                    <a:pt x="2484" y="140"/>
                  </a:lnTo>
                  <a:lnTo>
                    <a:pt x="2472" y="159"/>
                  </a:lnTo>
                  <a:lnTo>
                    <a:pt x="2460" y="179"/>
                  </a:lnTo>
                  <a:lnTo>
                    <a:pt x="2446" y="199"/>
                  </a:lnTo>
                  <a:lnTo>
                    <a:pt x="2430" y="219"/>
                  </a:lnTo>
                  <a:lnTo>
                    <a:pt x="2413" y="238"/>
                  </a:lnTo>
                  <a:lnTo>
                    <a:pt x="2395" y="258"/>
                  </a:lnTo>
                  <a:lnTo>
                    <a:pt x="2375" y="276"/>
                  </a:lnTo>
                  <a:lnTo>
                    <a:pt x="2353" y="295"/>
                  </a:lnTo>
                  <a:lnTo>
                    <a:pt x="2330" y="314"/>
                  </a:lnTo>
                  <a:lnTo>
                    <a:pt x="2306" y="333"/>
                  </a:lnTo>
                  <a:lnTo>
                    <a:pt x="2281" y="352"/>
                  </a:lnTo>
                  <a:lnTo>
                    <a:pt x="2254" y="370"/>
                  </a:lnTo>
                  <a:lnTo>
                    <a:pt x="2225" y="389"/>
                  </a:lnTo>
                  <a:lnTo>
                    <a:pt x="2196" y="406"/>
                  </a:lnTo>
                  <a:lnTo>
                    <a:pt x="2166" y="424"/>
                  </a:lnTo>
                  <a:lnTo>
                    <a:pt x="2133" y="441"/>
                  </a:lnTo>
                  <a:lnTo>
                    <a:pt x="2100" y="459"/>
                  </a:lnTo>
                  <a:lnTo>
                    <a:pt x="2065" y="476"/>
                  </a:lnTo>
                  <a:lnTo>
                    <a:pt x="2030" y="492"/>
                  </a:lnTo>
                  <a:lnTo>
                    <a:pt x="1993" y="508"/>
                  </a:lnTo>
                  <a:lnTo>
                    <a:pt x="1955" y="525"/>
                  </a:lnTo>
                  <a:lnTo>
                    <a:pt x="1916" y="541"/>
                  </a:lnTo>
                  <a:lnTo>
                    <a:pt x="1876" y="556"/>
                  </a:lnTo>
                  <a:lnTo>
                    <a:pt x="1834" y="571"/>
                  </a:lnTo>
                  <a:lnTo>
                    <a:pt x="1792" y="586"/>
                  </a:lnTo>
                  <a:lnTo>
                    <a:pt x="1748" y="600"/>
                  </a:lnTo>
                  <a:lnTo>
                    <a:pt x="1704" y="614"/>
                  </a:lnTo>
                  <a:lnTo>
                    <a:pt x="1658" y="628"/>
                  </a:lnTo>
                  <a:lnTo>
                    <a:pt x="1612" y="641"/>
                  </a:lnTo>
                  <a:lnTo>
                    <a:pt x="1565" y="655"/>
                  </a:lnTo>
                  <a:lnTo>
                    <a:pt x="1517" y="667"/>
                  </a:lnTo>
                  <a:lnTo>
                    <a:pt x="1468" y="679"/>
                  </a:lnTo>
                  <a:lnTo>
                    <a:pt x="1418" y="692"/>
                  </a:lnTo>
                  <a:lnTo>
                    <a:pt x="1366" y="703"/>
                  </a:lnTo>
                  <a:lnTo>
                    <a:pt x="1314" y="714"/>
                  </a:lnTo>
                  <a:lnTo>
                    <a:pt x="1262" y="724"/>
                  </a:lnTo>
                  <a:lnTo>
                    <a:pt x="1208" y="735"/>
                  </a:lnTo>
                  <a:lnTo>
                    <a:pt x="1154" y="744"/>
                  </a:lnTo>
                  <a:lnTo>
                    <a:pt x="1099" y="753"/>
                  </a:lnTo>
                  <a:lnTo>
                    <a:pt x="1043" y="763"/>
                  </a:lnTo>
                  <a:lnTo>
                    <a:pt x="987" y="771"/>
                  </a:lnTo>
                  <a:lnTo>
                    <a:pt x="929" y="779"/>
                  </a:lnTo>
                  <a:lnTo>
                    <a:pt x="871" y="787"/>
                  </a:lnTo>
                  <a:lnTo>
                    <a:pt x="813" y="793"/>
                  </a:lnTo>
                  <a:lnTo>
                    <a:pt x="753" y="801"/>
                  </a:lnTo>
                  <a:lnTo>
                    <a:pt x="694" y="807"/>
                  </a:lnTo>
                  <a:lnTo>
                    <a:pt x="633" y="812"/>
                  </a:lnTo>
                  <a:lnTo>
                    <a:pt x="572" y="817"/>
                  </a:lnTo>
                  <a:lnTo>
                    <a:pt x="511" y="822"/>
                  </a:lnTo>
                  <a:lnTo>
                    <a:pt x="449" y="826"/>
                  </a:lnTo>
                  <a:lnTo>
                    <a:pt x="386" y="829"/>
                  </a:lnTo>
                  <a:lnTo>
                    <a:pt x="322" y="832"/>
                  </a:lnTo>
                  <a:lnTo>
                    <a:pt x="259" y="835"/>
                  </a:lnTo>
                  <a:lnTo>
                    <a:pt x="195" y="837"/>
                  </a:lnTo>
                  <a:lnTo>
                    <a:pt x="130" y="838"/>
                  </a:lnTo>
                  <a:lnTo>
                    <a:pt x="65" y="839"/>
                  </a:lnTo>
                  <a:lnTo>
                    <a:pt x="0" y="839"/>
                  </a:lnTo>
                  <a:lnTo>
                    <a:pt x="0" y="899"/>
                  </a:lnTo>
                  <a:lnTo>
                    <a:pt x="66" y="899"/>
                  </a:lnTo>
                  <a:lnTo>
                    <a:pt x="131" y="898"/>
                  </a:lnTo>
                  <a:lnTo>
                    <a:pt x="197" y="897"/>
                  </a:lnTo>
                  <a:lnTo>
                    <a:pt x="260" y="895"/>
                  </a:lnTo>
                  <a:lnTo>
                    <a:pt x="325" y="892"/>
                  </a:lnTo>
                  <a:lnTo>
                    <a:pt x="389" y="889"/>
                  </a:lnTo>
                  <a:lnTo>
                    <a:pt x="452" y="886"/>
                  </a:lnTo>
                  <a:lnTo>
                    <a:pt x="515" y="881"/>
                  </a:lnTo>
                  <a:lnTo>
                    <a:pt x="576" y="877"/>
                  </a:lnTo>
                  <a:lnTo>
                    <a:pt x="638" y="872"/>
                  </a:lnTo>
                  <a:lnTo>
                    <a:pt x="699" y="866"/>
                  </a:lnTo>
                  <a:lnTo>
                    <a:pt x="760" y="859"/>
                  </a:lnTo>
                  <a:lnTo>
                    <a:pt x="819" y="853"/>
                  </a:lnTo>
                  <a:lnTo>
                    <a:pt x="879" y="846"/>
                  </a:lnTo>
                  <a:lnTo>
                    <a:pt x="937" y="838"/>
                  </a:lnTo>
                  <a:lnTo>
                    <a:pt x="995" y="830"/>
                  </a:lnTo>
                  <a:lnTo>
                    <a:pt x="1052" y="822"/>
                  </a:lnTo>
                  <a:lnTo>
                    <a:pt x="1109" y="813"/>
                  </a:lnTo>
                  <a:lnTo>
                    <a:pt x="1164" y="804"/>
                  </a:lnTo>
                  <a:lnTo>
                    <a:pt x="1219" y="793"/>
                  </a:lnTo>
                  <a:lnTo>
                    <a:pt x="1273" y="783"/>
                  </a:lnTo>
                  <a:lnTo>
                    <a:pt x="1327" y="772"/>
                  </a:lnTo>
                  <a:lnTo>
                    <a:pt x="1379" y="761"/>
                  </a:lnTo>
                  <a:lnTo>
                    <a:pt x="1430" y="749"/>
                  </a:lnTo>
                  <a:lnTo>
                    <a:pt x="1481" y="738"/>
                  </a:lnTo>
                  <a:lnTo>
                    <a:pt x="1532" y="725"/>
                  </a:lnTo>
                  <a:lnTo>
                    <a:pt x="1580" y="713"/>
                  </a:lnTo>
                  <a:lnTo>
                    <a:pt x="1628" y="699"/>
                  </a:lnTo>
                  <a:lnTo>
                    <a:pt x="1676" y="685"/>
                  </a:lnTo>
                  <a:lnTo>
                    <a:pt x="1722" y="672"/>
                  </a:lnTo>
                  <a:lnTo>
                    <a:pt x="1767" y="657"/>
                  </a:lnTo>
                  <a:lnTo>
                    <a:pt x="1811" y="642"/>
                  </a:lnTo>
                  <a:lnTo>
                    <a:pt x="1854" y="628"/>
                  </a:lnTo>
                  <a:lnTo>
                    <a:pt x="1897" y="612"/>
                  </a:lnTo>
                  <a:lnTo>
                    <a:pt x="1938" y="596"/>
                  </a:lnTo>
                  <a:lnTo>
                    <a:pt x="1977" y="580"/>
                  </a:lnTo>
                  <a:lnTo>
                    <a:pt x="2017" y="564"/>
                  </a:lnTo>
                  <a:lnTo>
                    <a:pt x="2055" y="547"/>
                  </a:lnTo>
                  <a:lnTo>
                    <a:pt x="2091" y="530"/>
                  </a:lnTo>
                  <a:lnTo>
                    <a:pt x="2127" y="512"/>
                  </a:lnTo>
                  <a:lnTo>
                    <a:pt x="2162" y="495"/>
                  </a:lnTo>
                  <a:lnTo>
                    <a:pt x="2194" y="477"/>
                  </a:lnTo>
                  <a:lnTo>
                    <a:pt x="2226" y="458"/>
                  </a:lnTo>
                  <a:lnTo>
                    <a:pt x="2257" y="439"/>
                  </a:lnTo>
                  <a:lnTo>
                    <a:pt x="2287" y="420"/>
                  </a:lnTo>
                  <a:lnTo>
                    <a:pt x="2315" y="401"/>
                  </a:lnTo>
                  <a:lnTo>
                    <a:pt x="2343" y="381"/>
                  </a:lnTo>
                  <a:lnTo>
                    <a:pt x="2368" y="361"/>
                  </a:lnTo>
                  <a:lnTo>
                    <a:pt x="2392" y="341"/>
                  </a:lnTo>
                  <a:lnTo>
                    <a:pt x="2415" y="320"/>
                  </a:lnTo>
                  <a:lnTo>
                    <a:pt x="2437" y="300"/>
                  </a:lnTo>
                  <a:lnTo>
                    <a:pt x="2457" y="279"/>
                  </a:lnTo>
                  <a:lnTo>
                    <a:pt x="2475" y="257"/>
                  </a:lnTo>
                  <a:lnTo>
                    <a:pt x="2493" y="235"/>
                  </a:lnTo>
                  <a:lnTo>
                    <a:pt x="2509" y="213"/>
                  </a:lnTo>
                  <a:lnTo>
                    <a:pt x="2524" y="191"/>
                  </a:lnTo>
                  <a:lnTo>
                    <a:pt x="2536" y="167"/>
                  </a:lnTo>
                  <a:lnTo>
                    <a:pt x="2548" y="144"/>
                  </a:lnTo>
                  <a:lnTo>
                    <a:pt x="2557" y="121"/>
                  </a:lnTo>
                  <a:lnTo>
                    <a:pt x="2565" y="97"/>
                  </a:lnTo>
                  <a:lnTo>
                    <a:pt x="2572" y="73"/>
                  </a:lnTo>
                  <a:lnTo>
                    <a:pt x="2576" y="49"/>
                  </a:lnTo>
                  <a:lnTo>
                    <a:pt x="2579" y="25"/>
                  </a:lnTo>
                  <a:lnTo>
                    <a:pt x="2580" y="0"/>
                  </a:lnTo>
                  <a:lnTo>
                    <a:pt x="2580" y="0"/>
                  </a:lnTo>
                  <a:lnTo>
                    <a:pt x="252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1" name="Freeform 173"/>
            <p:cNvSpPr>
              <a:spLocks/>
            </p:cNvSpPr>
            <p:nvPr/>
          </p:nvSpPr>
          <p:spPr bwMode="auto">
            <a:xfrm>
              <a:off x="4720" y="1763"/>
              <a:ext cx="860" cy="299"/>
            </a:xfrm>
            <a:custGeom>
              <a:avLst/>
              <a:gdLst>
                <a:gd name="T0" fmla="*/ 65 w 2580"/>
                <a:gd name="T1" fmla="*/ 60 h 899"/>
                <a:gd name="T2" fmla="*/ 259 w 2580"/>
                <a:gd name="T3" fmla="*/ 64 h 899"/>
                <a:gd name="T4" fmla="*/ 449 w 2580"/>
                <a:gd name="T5" fmla="*/ 74 h 899"/>
                <a:gd name="T6" fmla="*/ 633 w 2580"/>
                <a:gd name="T7" fmla="*/ 87 h 899"/>
                <a:gd name="T8" fmla="*/ 813 w 2580"/>
                <a:gd name="T9" fmla="*/ 105 h 899"/>
                <a:gd name="T10" fmla="*/ 987 w 2580"/>
                <a:gd name="T11" fmla="*/ 128 h 899"/>
                <a:gd name="T12" fmla="*/ 1154 w 2580"/>
                <a:gd name="T13" fmla="*/ 154 h 899"/>
                <a:gd name="T14" fmla="*/ 1314 w 2580"/>
                <a:gd name="T15" fmla="*/ 186 h 899"/>
                <a:gd name="T16" fmla="*/ 1468 w 2580"/>
                <a:gd name="T17" fmla="*/ 219 h 899"/>
                <a:gd name="T18" fmla="*/ 1612 w 2580"/>
                <a:gd name="T19" fmla="*/ 258 h 899"/>
                <a:gd name="T20" fmla="*/ 1748 w 2580"/>
                <a:gd name="T21" fmla="*/ 299 h 899"/>
                <a:gd name="T22" fmla="*/ 1876 w 2580"/>
                <a:gd name="T23" fmla="*/ 343 h 899"/>
                <a:gd name="T24" fmla="*/ 1993 w 2580"/>
                <a:gd name="T25" fmla="*/ 390 h 899"/>
                <a:gd name="T26" fmla="*/ 2100 w 2580"/>
                <a:gd name="T27" fmla="*/ 441 h 899"/>
                <a:gd name="T28" fmla="*/ 2196 w 2580"/>
                <a:gd name="T29" fmla="*/ 493 h 899"/>
                <a:gd name="T30" fmla="*/ 2281 w 2580"/>
                <a:gd name="T31" fmla="*/ 548 h 899"/>
                <a:gd name="T32" fmla="*/ 2353 w 2580"/>
                <a:gd name="T33" fmla="*/ 604 h 899"/>
                <a:gd name="T34" fmla="*/ 2413 w 2580"/>
                <a:gd name="T35" fmla="*/ 662 h 899"/>
                <a:gd name="T36" fmla="*/ 2460 w 2580"/>
                <a:gd name="T37" fmla="*/ 721 h 899"/>
                <a:gd name="T38" fmla="*/ 2493 w 2580"/>
                <a:gd name="T39" fmla="*/ 779 h 899"/>
                <a:gd name="T40" fmla="*/ 2513 w 2580"/>
                <a:gd name="T41" fmla="*/ 839 h 899"/>
                <a:gd name="T42" fmla="*/ 2520 w 2580"/>
                <a:gd name="T43" fmla="*/ 899 h 899"/>
                <a:gd name="T44" fmla="*/ 2576 w 2580"/>
                <a:gd name="T45" fmla="*/ 851 h 899"/>
                <a:gd name="T46" fmla="*/ 2557 w 2580"/>
                <a:gd name="T47" fmla="*/ 778 h 899"/>
                <a:gd name="T48" fmla="*/ 2524 w 2580"/>
                <a:gd name="T49" fmla="*/ 709 h 899"/>
                <a:gd name="T50" fmla="*/ 2475 w 2580"/>
                <a:gd name="T51" fmla="*/ 643 h 899"/>
                <a:gd name="T52" fmla="*/ 2415 w 2580"/>
                <a:gd name="T53" fmla="*/ 579 h 899"/>
                <a:gd name="T54" fmla="*/ 2343 w 2580"/>
                <a:gd name="T55" fmla="*/ 518 h 899"/>
                <a:gd name="T56" fmla="*/ 2257 w 2580"/>
                <a:gd name="T57" fmla="*/ 460 h 899"/>
                <a:gd name="T58" fmla="*/ 2162 w 2580"/>
                <a:gd name="T59" fmla="*/ 405 h 899"/>
                <a:gd name="T60" fmla="*/ 2055 w 2580"/>
                <a:gd name="T61" fmla="*/ 353 h 899"/>
                <a:gd name="T62" fmla="*/ 1938 w 2580"/>
                <a:gd name="T63" fmla="*/ 303 h 899"/>
                <a:gd name="T64" fmla="*/ 1811 w 2580"/>
                <a:gd name="T65" fmla="*/ 257 h 899"/>
                <a:gd name="T66" fmla="*/ 1676 w 2580"/>
                <a:gd name="T67" fmla="*/ 214 h 899"/>
                <a:gd name="T68" fmla="*/ 1532 w 2580"/>
                <a:gd name="T69" fmla="*/ 174 h 899"/>
                <a:gd name="T70" fmla="*/ 1379 w 2580"/>
                <a:gd name="T71" fmla="*/ 138 h 899"/>
                <a:gd name="T72" fmla="*/ 1219 w 2580"/>
                <a:gd name="T73" fmla="*/ 106 h 899"/>
                <a:gd name="T74" fmla="*/ 1052 w 2580"/>
                <a:gd name="T75" fmla="*/ 77 h 899"/>
                <a:gd name="T76" fmla="*/ 879 w 2580"/>
                <a:gd name="T77" fmla="*/ 53 h 899"/>
                <a:gd name="T78" fmla="*/ 699 w 2580"/>
                <a:gd name="T79" fmla="*/ 33 h 899"/>
                <a:gd name="T80" fmla="*/ 515 w 2580"/>
                <a:gd name="T81" fmla="*/ 18 h 899"/>
                <a:gd name="T82" fmla="*/ 325 w 2580"/>
                <a:gd name="T83" fmla="*/ 8 h 899"/>
                <a:gd name="T84" fmla="*/ 131 w 2580"/>
                <a:gd name="T85" fmla="*/ 1 h 899"/>
                <a:gd name="T86" fmla="*/ 0 w 2580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0" h="899">
                  <a:moveTo>
                    <a:pt x="0" y="60"/>
                  </a:moveTo>
                  <a:lnTo>
                    <a:pt x="0" y="60"/>
                  </a:lnTo>
                  <a:lnTo>
                    <a:pt x="65" y="60"/>
                  </a:lnTo>
                  <a:lnTo>
                    <a:pt x="130" y="61"/>
                  </a:lnTo>
                  <a:lnTo>
                    <a:pt x="195" y="62"/>
                  </a:lnTo>
                  <a:lnTo>
                    <a:pt x="259" y="64"/>
                  </a:lnTo>
                  <a:lnTo>
                    <a:pt x="322" y="67"/>
                  </a:lnTo>
                  <a:lnTo>
                    <a:pt x="386" y="70"/>
                  </a:lnTo>
                  <a:lnTo>
                    <a:pt x="449" y="74"/>
                  </a:lnTo>
                  <a:lnTo>
                    <a:pt x="511" y="78"/>
                  </a:lnTo>
                  <a:lnTo>
                    <a:pt x="572" y="82"/>
                  </a:lnTo>
                  <a:lnTo>
                    <a:pt x="633" y="87"/>
                  </a:lnTo>
                  <a:lnTo>
                    <a:pt x="694" y="93"/>
                  </a:lnTo>
                  <a:lnTo>
                    <a:pt x="753" y="99"/>
                  </a:lnTo>
                  <a:lnTo>
                    <a:pt x="813" y="105"/>
                  </a:lnTo>
                  <a:lnTo>
                    <a:pt x="871" y="113"/>
                  </a:lnTo>
                  <a:lnTo>
                    <a:pt x="929" y="120"/>
                  </a:lnTo>
                  <a:lnTo>
                    <a:pt x="987" y="128"/>
                  </a:lnTo>
                  <a:lnTo>
                    <a:pt x="1043" y="137"/>
                  </a:lnTo>
                  <a:lnTo>
                    <a:pt x="1099" y="145"/>
                  </a:lnTo>
                  <a:lnTo>
                    <a:pt x="1154" y="154"/>
                  </a:lnTo>
                  <a:lnTo>
                    <a:pt x="1208" y="165"/>
                  </a:lnTo>
                  <a:lnTo>
                    <a:pt x="1262" y="175"/>
                  </a:lnTo>
                  <a:lnTo>
                    <a:pt x="1314" y="186"/>
                  </a:lnTo>
                  <a:lnTo>
                    <a:pt x="1366" y="196"/>
                  </a:lnTo>
                  <a:lnTo>
                    <a:pt x="1418" y="208"/>
                  </a:lnTo>
                  <a:lnTo>
                    <a:pt x="1468" y="219"/>
                  </a:lnTo>
                  <a:lnTo>
                    <a:pt x="1517" y="232"/>
                  </a:lnTo>
                  <a:lnTo>
                    <a:pt x="1565" y="245"/>
                  </a:lnTo>
                  <a:lnTo>
                    <a:pt x="1612" y="258"/>
                  </a:lnTo>
                  <a:lnTo>
                    <a:pt x="1658" y="271"/>
                  </a:lnTo>
                  <a:lnTo>
                    <a:pt x="1704" y="284"/>
                  </a:lnTo>
                  <a:lnTo>
                    <a:pt x="1748" y="299"/>
                  </a:lnTo>
                  <a:lnTo>
                    <a:pt x="1792" y="314"/>
                  </a:lnTo>
                  <a:lnTo>
                    <a:pt x="1834" y="328"/>
                  </a:lnTo>
                  <a:lnTo>
                    <a:pt x="1876" y="343"/>
                  </a:lnTo>
                  <a:lnTo>
                    <a:pt x="1916" y="359"/>
                  </a:lnTo>
                  <a:lnTo>
                    <a:pt x="1955" y="375"/>
                  </a:lnTo>
                  <a:lnTo>
                    <a:pt x="1993" y="390"/>
                  </a:lnTo>
                  <a:lnTo>
                    <a:pt x="2030" y="407"/>
                  </a:lnTo>
                  <a:lnTo>
                    <a:pt x="2065" y="424"/>
                  </a:lnTo>
                  <a:lnTo>
                    <a:pt x="2100" y="441"/>
                  </a:lnTo>
                  <a:lnTo>
                    <a:pt x="2133" y="457"/>
                  </a:lnTo>
                  <a:lnTo>
                    <a:pt x="2166" y="475"/>
                  </a:lnTo>
                  <a:lnTo>
                    <a:pt x="2196" y="493"/>
                  </a:lnTo>
                  <a:lnTo>
                    <a:pt x="2225" y="511"/>
                  </a:lnTo>
                  <a:lnTo>
                    <a:pt x="2254" y="529"/>
                  </a:lnTo>
                  <a:lnTo>
                    <a:pt x="2281" y="548"/>
                  </a:lnTo>
                  <a:lnTo>
                    <a:pt x="2306" y="566"/>
                  </a:lnTo>
                  <a:lnTo>
                    <a:pt x="2330" y="584"/>
                  </a:lnTo>
                  <a:lnTo>
                    <a:pt x="2353" y="604"/>
                  </a:lnTo>
                  <a:lnTo>
                    <a:pt x="2375" y="623"/>
                  </a:lnTo>
                  <a:lnTo>
                    <a:pt x="2395" y="642"/>
                  </a:lnTo>
                  <a:lnTo>
                    <a:pt x="2413" y="662"/>
                  </a:lnTo>
                  <a:lnTo>
                    <a:pt x="2430" y="681"/>
                  </a:lnTo>
                  <a:lnTo>
                    <a:pt x="2446" y="701"/>
                  </a:lnTo>
                  <a:lnTo>
                    <a:pt x="2460" y="721"/>
                  </a:lnTo>
                  <a:lnTo>
                    <a:pt x="2472" y="739"/>
                  </a:lnTo>
                  <a:lnTo>
                    <a:pt x="2484" y="759"/>
                  </a:lnTo>
                  <a:lnTo>
                    <a:pt x="2493" y="779"/>
                  </a:lnTo>
                  <a:lnTo>
                    <a:pt x="2502" y="799"/>
                  </a:lnTo>
                  <a:lnTo>
                    <a:pt x="2508" y="819"/>
                  </a:lnTo>
                  <a:lnTo>
                    <a:pt x="2513" y="839"/>
                  </a:lnTo>
                  <a:lnTo>
                    <a:pt x="2517" y="859"/>
                  </a:lnTo>
                  <a:lnTo>
                    <a:pt x="2519" y="879"/>
                  </a:lnTo>
                  <a:lnTo>
                    <a:pt x="2520" y="899"/>
                  </a:lnTo>
                  <a:lnTo>
                    <a:pt x="2580" y="899"/>
                  </a:lnTo>
                  <a:lnTo>
                    <a:pt x="2579" y="875"/>
                  </a:lnTo>
                  <a:lnTo>
                    <a:pt x="2576" y="851"/>
                  </a:lnTo>
                  <a:lnTo>
                    <a:pt x="2572" y="825"/>
                  </a:lnTo>
                  <a:lnTo>
                    <a:pt x="2565" y="802"/>
                  </a:lnTo>
                  <a:lnTo>
                    <a:pt x="2557" y="778"/>
                  </a:lnTo>
                  <a:lnTo>
                    <a:pt x="2548" y="755"/>
                  </a:lnTo>
                  <a:lnTo>
                    <a:pt x="2536" y="732"/>
                  </a:lnTo>
                  <a:lnTo>
                    <a:pt x="2524" y="709"/>
                  </a:lnTo>
                  <a:lnTo>
                    <a:pt x="2509" y="686"/>
                  </a:lnTo>
                  <a:lnTo>
                    <a:pt x="2493" y="664"/>
                  </a:lnTo>
                  <a:lnTo>
                    <a:pt x="2475" y="643"/>
                  </a:lnTo>
                  <a:lnTo>
                    <a:pt x="2457" y="621"/>
                  </a:lnTo>
                  <a:lnTo>
                    <a:pt x="2437" y="600"/>
                  </a:lnTo>
                  <a:lnTo>
                    <a:pt x="2415" y="579"/>
                  </a:lnTo>
                  <a:lnTo>
                    <a:pt x="2392" y="558"/>
                  </a:lnTo>
                  <a:lnTo>
                    <a:pt x="2368" y="538"/>
                  </a:lnTo>
                  <a:lnTo>
                    <a:pt x="2343" y="518"/>
                  </a:lnTo>
                  <a:lnTo>
                    <a:pt x="2315" y="498"/>
                  </a:lnTo>
                  <a:lnTo>
                    <a:pt x="2287" y="479"/>
                  </a:lnTo>
                  <a:lnTo>
                    <a:pt x="2257" y="460"/>
                  </a:lnTo>
                  <a:lnTo>
                    <a:pt x="2226" y="442"/>
                  </a:lnTo>
                  <a:lnTo>
                    <a:pt x="2194" y="423"/>
                  </a:lnTo>
                  <a:lnTo>
                    <a:pt x="2162" y="405"/>
                  </a:lnTo>
                  <a:lnTo>
                    <a:pt x="2127" y="387"/>
                  </a:lnTo>
                  <a:lnTo>
                    <a:pt x="2091" y="369"/>
                  </a:lnTo>
                  <a:lnTo>
                    <a:pt x="2055" y="353"/>
                  </a:lnTo>
                  <a:lnTo>
                    <a:pt x="2017" y="336"/>
                  </a:lnTo>
                  <a:lnTo>
                    <a:pt x="1977" y="319"/>
                  </a:lnTo>
                  <a:lnTo>
                    <a:pt x="1938" y="303"/>
                  </a:lnTo>
                  <a:lnTo>
                    <a:pt x="1897" y="288"/>
                  </a:lnTo>
                  <a:lnTo>
                    <a:pt x="1855" y="272"/>
                  </a:lnTo>
                  <a:lnTo>
                    <a:pt x="1811" y="257"/>
                  </a:lnTo>
                  <a:lnTo>
                    <a:pt x="1767" y="243"/>
                  </a:lnTo>
                  <a:lnTo>
                    <a:pt x="1722" y="228"/>
                  </a:lnTo>
                  <a:lnTo>
                    <a:pt x="1676" y="214"/>
                  </a:lnTo>
                  <a:lnTo>
                    <a:pt x="1628" y="201"/>
                  </a:lnTo>
                  <a:lnTo>
                    <a:pt x="1580" y="187"/>
                  </a:lnTo>
                  <a:lnTo>
                    <a:pt x="1532" y="174"/>
                  </a:lnTo>
                  <a:lnTo>
                    <a:pt x="1481" y="162"/>
                  </a:lnTo>
                  <a:lnTo>
                    <a:pt x="1430" y="149"/>
                  </a:lnTo>
                  <a:lnTo>
                    <a:pt x="1379" y="138"/>
                  </a:lnTo>
                  <a:lnTo>
                    <a:pt x="1327" y="127"/>
                  </a:lnTo>
                  <a:lnTo>
                    <a:pt x="1273" y="116"/>
                  </a:lnTo>
                  <a:lnTo>
                    <a:pt x="1219" y="106"/>
                  </a:lnTo>
                  <a:lnTo>
                    <a:pt x="1164" y="96"/>
                  </a:lnTo>
                  <a:lnTo>
                    <a:pt x="1109" y="86"/>
                  </a:lnTo>
                  <a:lnTo>
                    <a:pt x="1052" y="77"/>
                  </a:lnTo>
                  <a:lnTo>
                    <a:pt x="995" y="69"/>
                  </a:lnTo>
                  <a:lnTo>
                    <a:pt x="937" y="61"/>
                  </a:lnTo>
                  <a:lnTo>
                    <a:pt x="879" y="53"/>
                  </a:lnTo>
                  <a:lnTo>
                    <a:pt x="819" y="47"/>
                  </a:lnTo>
                  <a:lnTo>
                    <a:pt x="760" y="39"/>
                  </a:lnTo>
                  <a:lnTo>
                    <a:pt x="699" y="33"/>
                  </a:lnTo>
                  <a:lnTo>
                    <a:pt x="638" y="28"/>
                  </a:lnTo>
                  <a:lnTo>
                    <a:pt x="576" y="22"/>
                  </a:lnTo>
                  <a:lnTo>
                    <a:pt x="515" y="18"/>
                  </a:lnTo>
                  <a:lnTo>
                    <a:pt x="452" y="14"/>
                  </a:lnTo>
                  <a:lnTo>
                    <a:pt x="389" y="10"/>
                  </a:lnTo>
                  <a:lnTo>
                    <a:pt x="325" y="8"/>
                  </a:lnTo>
                  <a:lnTo>
                    <a:pt x="260" y="5"/>
                  </a:lnTo>
                  <a:lnTo>
                    <a:pt x="197" y="2"/>
                  </a:lnTo>
                  <a:lnTo>
                    <a:pt x="131" y="1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2" name="Freeform 174"/>
            <p:cNvSpPr>
              <a:spLocks/>
            </p:cNvSpPr>
            <p:nvPr/>
          </p:nvSpPr>
          <p:spPr bwMode="auto">
            <a:xfrm>
              <a:off x="3860" y="1763"/>
              <a:ext cx="860" cy="299"/>
            </a:xfrm>
            <a:custGeom>
              <a:avLst/>
              <a:gdLst>
                <a:gd name="T0" fmla="*/ 61 w 2580"/>
                <a:gd name="T1" fmla="*/ 879 h 899"/>
                <a:gd name="T2" fmla="*/ 71 w 2580"/>
                <a:gd name="T3" fmla="*/ 819 h 899"/>
                <a:gd name="T4" fmla="*/ 96 w 2580"/>
                <a:gd name="T5" fmla="*/ 759 h 899"/>
                <a:gd name="T6" fmla="*/ 134 w 2580"/>
                <a:gd name="T7" fmla="*/ 701 h 899"/>
                <a:gd name="T8" fmla="*/ 185 w 2580"/>
                <a:gd name="T9" fmla="*/ 642 h 899"/>
                <a:gd name="T10" fmla="*/ 249 w 2580"/>
                <a:gd name="T11" fmla="*/ 584 h 899"/>
                <a:gd name="T12" fmla="*/ 325 w 2580"/>
                <a:gd name="T13" fmla="*/ 529 h 899"/>
                <a:gd name="T14" fmla="*/ 414 w 2580"/>
                <a:gd name="T15" fmla="*/ 475 h 899"/>
                <a:gd name="T16" fmla="*/ 514 w 2580"/>
                <a:gd name="T17" fmla="*/ 424 h 899"/>
                <a:gd name="T18" fmla="*/ 625 w 2580"/>
                <a:gd name="T19" fmla="*/ 375 h 899"/>
                <a:gd name="T20" fmla="*/ 745 w 2580"/>
                <a:gd name="T21" fmla="*/ 328 h 899"/>
                <a:gd name="T22" fmla="*/ 876 w 2580"/>
                <a:gd name="T23" fmla="*/ 284 h 899"/>
                <a:gd name="T24" fmla="*/ 1015 w 2580"/>
                <a:gd name="T25" fmla="*/ 245 h 899"/>
                <a:gd name="T26" fmla="*/ 1162 w 2580"/>
                <a:gd name="T27" fmla="*/ 208 h 899"/>
                <a:gd name="T28" fmla="*/ 1318 w 2580"/>
                <a:gd name="T29" fmla="*/ 175 h 899"/>
                <a:gd name="T30" fmla="*/ 1480 w 2580"/>
                <a:gd name="T31" fmla="*/ 145 h 899"/>
                <a:gd name="T32" fmla="*/ 1650 w 2580"/>
                <a:gd name="T33" fmla="*/ 120 h 899"/>
                <a:gd name="T34" fmla="*/ 1826 w 2580"/>
                <a:gd name="T35" fmla="*/ 99 h 899"/>
                <a:gd name="T36" fmla="*/ 2008 w 2580"/>
                <a:gd name="T37" fmla="*/ 82 h 899"/>
                <a:gd name="T38" fmla="*/ 2194 w 2580"/>
                <a:gd name="T39" fmla="*/ 70 h 899"/>
                <a:gd name="T40" fmla="*/ 2384 w 2580"/>
                <a:gd name="T41" fmla="*/ 62 h 899"/>
                <a:gd name="T42" fmla="*/ 2580 w 2580"/>
                <a:gd name="T43" fmla="*/ 60 h 899"/>
                <a:gd name="T44" fmla="*/ 2448 w 2580"/>
                <a:gd name="T45" fmla="*/ 1 h 899"/>
                <a:gd name="T46" fmla="*/ 2255 w 2580"/>
                <a:gd name="T47" fmla="*/ 8 h 899"/>
                <a:gd name="T48" fmla="*/ 2065 w 2580"/>
                <a:gd name="T49" fmla="*/ 18 h 899"/>
                <a:gd name="T50" fmla="*/ 1880 w 2580"/>
                <a:gd name="T51" fmla="*/ 33 h 899"/>
                <a:gd name="T52" fmla="*/ 1701 w 2580"/>
                <a:gd name="T53" fmla="*/ 53 h 899"/>
                <a:gd name="T54" fmla="*/ 1527 w 2580"/>
                <a:gd name="T55" fmla="*/ 77 h 899"/>
                <a:gd name="T56" fmla="*/ 1360 w 2580"/>
                <a:gd name="T57" fmla="*/ 106 h 899"/>
                <a:gd name="T58" fmla="*/ 1201 w 2580"/>
                <a:gd name="T59" fmla="*/ 138 h 899"/>
                <a:gd name="T60" fmla="*/ 1048 w 2580"/>
                <a:gd name="T61" fmla="*/ 174 h 899"/>
                <a:gd name="T62" fmla="*/ 904 w 2580"/>
                <a:gd name="T63" fmla="*/ 214 h 899"/>
                <a:gd name="T64" fmla="*/ 769 w 2580"/>
                <a:gd name="T65" fmla="*/ 257 h 899"/>
                <a:gd name="T66" fmla="*/ 642 w 2580"/>
                <a:gd name="T67" fmla="*/ 303 h 899"/>
                <a:gd name="T68" fmla="*/ 525 w 2580"/>
                <a:gd name="T69" fmla="*/ 353 h 899"/>
                <a:gd name="T70" fmla="*/ 418 w 2580"/>
                <a:gd name="T71" fmla="*/ 405 h 899"/>
                <a:gd name="T72" fmla="*/ 322 w 2580"/>
                <a:gd name="T73" fmla="*/ 460 h 899"/>
                <a:gd name="T74" fmla="*/ 237 w 2580"/>
                <a:gd name="T75" fmla="*/ 518 h 899"/>
                <a:gd name="T76" fmla="*/ 164 w 2580"/>
                <a:gd name="T77" fmla="*/ 579 h 899"/>
                <a:gd name="T78" fmla="*/ 103 w 2580"/>
                <a:gd name="T79" fmla="*/ 643 h 899"/>
                <a:gd name="T80" fmla="*/ 56 w 2580"/>
                <a:gd name="T81" fmla="*/ 709 h 899"/>
                <a:gd name="T82" fmla="*/ 22 w 2580"/>
                <a:gd name="T83" fmla="*/ 778 h 899"/>
                <a:gd name="T84" fmla="*/ 3 w 2580"/>
                <a:gd name="T85" fmla="*/ 851 h 899"/>
                <a:gd name="T86" fmla="*/ 0 w 2580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0" h="899">
                  <a:moveTo>
                    <a:pt x="60" y="899"/>
                  </a:moveTo>
                  <a:lnTo>
                    <a:pt x="60" y="899"/>
                  </a:lnTo>
                  <a:lnTo>
                    <a:pt x="61" y="879"/>
                  </a:lnTo>
                  <a:lnTo>
                    <a:pt x="63" y="859"/>
                  </a:lnTo>
                  <a:lnTo>
                    <a:pt x="66" y="839"/>
                  </a:lnTo>
                  <a:lnTo>
                    <a:pt x="71" y="819"/>
                  </a:lnTo>
                  <a:lnTo>
                    <a:pt x="78" y="799"/>
                  </a:lnTo>
                  <a:lnTo>
                    <a:pt x="87" y="779"/>
                  </a:lnTo>
                  <a:lnTo>
                    <a:pt x="96" y="759"/>
                  </a:lnTo>
                  <a:lnTo>
                    <a:pt x="108" y="739"/>
                  </a:lnTo>
                  <a:lnTo>
                    <a:pt x="120" y="721"/>
                  </a:lnTo>
                  <a:lnTo>
                    <a:pt x="134" y="701"/>
                  </a:lnTo>
                  <a:lnTo>
                    <a:pt x="150" y="681"/>
                  </a:lnTo>
                  <a:lnTo>
                    <a:pt x="166" y="662"/>
                  </a:lnTo>
                  <a:lnTo>
                    <a:pt x="185" y="642"/>
                  </a:lnTo>
                  <a:lnTo>
                    <a:pt x="205" y="623"/>
                  </a:lnTo>
                  <a:lnTo>
                    <a:pt x="226" y="604"/>
                  </a:lnTo>
                  <a:lnTo>
                    <a:pt x="249" y="584"/>
                  </a:lnTo>
                  <a:lnTo>
                    <a:pt x="273" y="566"/>
                  </a:lnTo>
                  <a:lnTo>
                    <a:pt x="299" y="548"/>
                  </a:lnTo>
                  <a:lnTo>
                    <a:pt x="325" y="529"/>
                  </a:lnTo>
                  <a:lnTo>
                    <a:pt x="354" y="511"/>
                  </a:lnTo>
                  <a:lnTo>
                    <a:pt x="384" y="493"/>
                  </a:lnTo>
                  <a:lnTo>
                    <a:pt x="414" y="475"/>
                  </a:lnTo>
                  <a:lnTo>
                    <a:pt x="447" y="457"/>
                  </a:lnTo>
                  <a:lnTo>
                    <a:pt x="479" y="441"/>
                  </a:lnTo>
                  <a:lnTo>
                    <a:pt x="514" y="424"/>
                  </a:lnTo>
                  <a:lnTo>
                    <a:pt x="549" y="407"/>
                  </a:lnTo>
                  <a:lnTo>
                    <a:pt x="587" y="390"/>
                  </a:lnTo>
                  <a:lnTo>
                    <a:pt x="625" y="375"/>
                  </a:lnTo>
                  <a:lnTo>
                    <a:pt x="663" y="359"/>
                  </a:lnTo>
                  <a:lnTo>
                    <a:pt x="704" y="343"/>
                  </a:lnTo>
                  <a:lnTo>
                    <a:pt x="745" y="328"/>
                  </a:lnTo>
                  <a:lnTo>
                    <a:pt x="788" y="314"/>
                  </a:lnTo>
                  <a:lnTo>
                    <a:pt x="831" y="299"/>
                  </a:lnTo>
                  <a:lnTo>
                    <a:pt x="876" y="284"/>
                  </a:lnTo>
                  <a:lnTo>
                    <a:pt x="921" y="271"/>
                  </a:lnTo>
                  <a:lnTo>
                    <a:pt x="968" y="258"/>
                  </a:lnTo>
                  <a:lnTo>
                    <a:pt x="1015" y="245"/>
                  </a:lnTo>
                  <a:lnTo>
                    <a:pt x="1063" y="232"/>
                  </a:lnTo>
                  <a:lnTo>
                    <a:pt x="1112" y="219"/>
                  </a:lnTo>
                  <a:lnTo>
                    <a:pt x="1162" y="208"/>
                  </a:lnTo>
                  <a:lnTo>
                    <a:pt x="1214" y="196"/>
                  </a:lnTo>
                  <a:lnTo>
                    <a:pt x="1265" y="186"/>
                  </a:lnTo>
                  <a:lnTo>
                    <a:pt x="1318" y="175"/>
                  </a:lnTo>
                  <a:lnTo>
                    <a:pt x="1372" y="165"/>
                  </a:lnTo>
                  <a:lnTo>
                    <a:pt x="1426" y="154"/>
                  </a:lnTo>
                  <a:lnTo>
                    <a:pt x="1480" y="145"/>
                  </a:lnTo>
                  <a:lnTo>
                    <a:pt x="1537" y="137"/>
                  </a:lnTo>
                  <a:lnTo>
                    <a:pt x="1593" y="128"/>
                  </a:lnTo>
                  <a:lnTo>
                    <a:pt x="1650" y="120"/>
                  </a:lnTo>
                  <a:lnTo>
                    <a:pt x="1708" y="113"/>
                  </a:lnTo>
                  <a:lnTo>
                    <a:pt x="1767" y="105"/>
                  </a:lnTo>
                  <a:lnTo>
                    <a:pt x="1826" y="99"/>
                  </a:lnTo>
                  <a:lnTo>
                    <a:pt x="1886" y="93"/>
                  </a:lnTo>
                  <a:lnTo>
                    <a:pt x="1946" y="87"/>
                  </a:lnTo>
                  <a:lnTo>
                    <a:pt x="2008" y="82"/>
                  </a:lnTo>
                  <a:lnTo>
                    <a:pt x="2069" y="78"/>
                  </a:lnTo>
                  <a:lnTo>
                    <a:pt x="2131" y="74"/>
                  </a:lnTo>
                  <a:lnTo>
                    <a:pt x="2194" y="70"/>
                  </a:lnTo>
                  <a:lnTo>
                    <a:pt x="2257" y="67"/>
                  </a:lnTo>
                  <a:lnTo>
                    <a:pt x="2320" y="64"/>
                  </a:lnTo>
                  <a:lnTo>
                    <a:pt x="2384" y="62"/>
                  </a:lnTo>
                  <a:lnTo>
                    <a:pt x="2449" y="61"/>
                  </a:lnTo>
                  <a:lnTo>
                    <a:pt x="2514" y="60"/>
                  </a:lnTo>
                  <a:lnTo>
                    <a:pt x="2580" y="60"/>
                  </a:lnTo>
                  <a:lnTo>
                    <a:pt x="2580" y="0"/>
                  </a:lnTo>
                  <a:lnTo>
                    <a:pt x="2514" y="0"/>
                  </a:lnTo>
                  <a:lnTo>
                    <a:pt x="2448" y="1"/>
                  </a:lnTo>
                  <a:lnTo>
                    <a:pt x="2383" y="2"/>
                  </a:lnTo>
                  <a:lnTo>
                    <a:pt x="2318" y="5"/>
                  </a:lnTo>
                  <a:lnTo>
                    <a:pt x="2255" y="8"/>
                  </a:lnTo>
                  <a:lnTo>
                    <a:pt x="2191" y="10"/>
                  </a:lnTo>
                  <a:lnTo>
                    <a:pt x="2128" y="14"/>
                  </a:lnTo>
                  <a:lnTo>
                    <a:pt x="2065" y="18"/>
                  </a:lnTo>
                  <a:lnTo>
                    <a:pt x="2002" y="22"/>
                  </a:lnTo>
                  <a:lnTo>
                    <a:pt x="1941" y="28"/>
                  </a:lnTo>
                  <a:lnTo>
                    <a:pt x="1880" y="33"/>
                  </a:lnTo>
                  <a:lnTo>
                    <a:pt x="1819" y="39"/>
                  </a:lnTo>
                  <a:lnTo>
                    <a:pt x="1760" y="47"/>
                  </a:lnTo>
                  <a:lnTo>
                    <a:pt x="1701" y="53"/>
                  </a:lnTo>
                  <a:lnTo>
                    <a:pt x="1643" y="61"/>
                  </a:lnTo>
                  <a:lnTo>
                    <a:pt x="1585" y="69"/>
                  </a:lnTo>
                  <a:lnTo>
                    <a:pt x="1527" y="77"/>
                  </a:lnTo>
                  <a:lnTo>
                    <a:pt x="1471" y="86"/>
                  </a:lnTo>
                  <a:lnTo>
                    <a:pt x="1415" y="96"/>
                  </a:lnTo>
                  <a:lnTo>
                    <a:pt x="1360" y="106"/>
                  </a:lnTo>
                  <a:lnTo>
                    <a:pt x="1307" y="116"/>
                  </a:lnTo>
                  <a:lnTo>
                    <a:pt x="1253" y="127"/>
                  </a:lnTo>
                  <a:lnTo>
                    <a:pt x="1201" y="138"/>
                  </a:lnTo>
                  <a:lnTo>
                    <a:pt x="1149" y="149"/>
                  </a:lnTo>
                  <a:lnTo>
                    <a:pt x="1098" y="162"/>
                  </a:lnTo>
                  <a:lnTo>
                    <a:pt x="1048" y="174"/>
                  </a:lnTo>
                  <a:lnTo>
                    <a:pt x="999" y="187"/>
                  </a:lnTo>
                  <a:lnTo>
                    <a:pt x="951" y="201"/>
                  </a:lnTo>
                  <a:lnTo>
                    <a:pt x="904" y="214"/>
                  </a:lnTo>
                  <a:lnTo>
                    <a:pt x="858" y="228"/>
                  </a:lnTo>
                  <a:lnTo>
                    <a:pt x="813" y="243"/>
                  </a:lnTo>
                  <a:lnTo>
                    <a:pt x="769" y="257"/>
                  </a:lnTo>
                  <a:lnTo>
                    <a:pt x="725" y="272"/>
                  </a:lnTo>
                  <a:lnTo>
                    <a:pt x="683" y="288"/>
                  </a:lnTo>
                  <a:lnTo>
                    <a:pt x="642" y="303"/>
                  </a:lnTo>
                  <a:lnTo>
                    <a:pt x="601" y="319"/>
                  </a:lnTo>
                  <a:lnTo>
                    <a:pt x="563" y="336"/>
                  </a:lnTo>
                  <a:lnTo>
                    <a:pt x="525" y="353"/>
                  </a:lnTo>
                  <a:lnTo>
                    <a:pt x="488" y="369"/>
                  </a:lnTo>
                  <a:lnTo>
                    <a:pt x="453" y="387"/>
                  </a:lnTo>
                  <a:lnTo>
                    <a:pt x="418" y="405"/>
                  </a:lnTo>
                  <a:lnTo>
                    <a:pt x="385" y="423"/>
                  </a:lnTo>
                  <a:lnTo>
                    <a:pt x="354" y="442"/>
                  </a:lnTo>
                  <a:lnTo>
                    <a:pt x="322" y="460"/>
                  </a:lnTo>
                  <a:lnTo>
                    <a:pt x="293" y="479"/>
                  </a:lnTo>
                  <a:lnTo>
                    <a:pt x="265" y="498"/>
                  </a:lnTo>
                  <a:lnTo>
                    <a:pt x="237" y="518"/>
                  </a:lnTo>
                  <a:lnTo>
                    <a:pt x="212" y="538"/>
                  </a:lnTo>
                  <a:lnTo>
                    <a:pt x="187" y="558"/>
                  </a:lnTo>
                  <a:lnTo>
                    <a:pt x="164" y="579"/>
                  </a:lnTo>
                  <a:lnTo>
                    <a:pt x="143" y="600"/>
                  </a:lnTo>
                  <a:lnTo>
                    <a:pt x="122" y="621"/>
                  </a:lnTo>
                  <a:lnTo>
                    <a:pt x="103" y="643"/>
                  </a:lnTo>
                  <a:lnTo>
                    <a:pt x="87" y="664"/>
                  </a:lnTo>
                  <a:lnTo>
                    <a:pt x="70" y="686"/>
                  </a:lnTo>
                  <a:lnTo>
                    <a:pt x="56" y="709"/>
                  </a:lnTo>
                  <a:lnTo>
                    <a:pt x="43" y="732"/>
                  </a:lnTo>
                  <a:lnTo>
                    <a:pt x="31" y="755"/>
                  </a:lnTo>
                  <a:lnTo>
                    <a:pt x="22" y="778"/>
                  </a:lnTo>
                  <a:lnTo>
                    <a:pt x="15" y="802"/>
                  </a:lnTo>
                  <a:lnTo>
                    <a:pt x="8" y="825"/>
                  </a:lnTo>
                  <a:lnTo>
                    <a:pt x="3" y="851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0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3" name="Freeform 175"/>
            <p:cNvSpPr>
              <a:spLocks/>
            </p:cNvSpPr>
            <p:nvPr/>
          </p:nvSpPr>
          <p:spPr bwMode="auto">
            <a:xfrm>
              <a:off x="3860" y="2062"/>
              <a:ext cx="860" cy="300"/>
            </a:xfrm>
            <a:custGeom>
              <a:avLst/>
              <a:gdLst>
                <a:gd name="T0" fmla="*/ 2514 w 2580"/>
                <a:gd name="T1" fmla="*/ 839 h 899"/>
                <a:gd name="T2" fmla="*/ 2320 w 2580"/>
                <a:gd name="T3" fmla="*/ 835 h 899"/>
                <a:gd name="T4" fmla="*/ 2131 w 2580"/>
                <a:gd name="T5" fmla="*/ 826 h 899"/>
                <a:gd name="T6" fmla="*/ 1946 w 2580"/>
                <a:gd name="T7" fmla="*/ 812 h 899"/>
                <a:gd name="T8" fmla="*/ 1767 w 2580"/>
                <a:gd name="T9" fmla="*/ 793 h 899"/>
                <a:gd name="T10" fmla="*/ 1593 w 2580"/>
                <a:gd name="T11" fmla="*/ 771 h 899"/>
                <a:gd name="T12" fmla="*/ 1426 w 2580"/>
                <a:gd name="T13" fmla="*/ 744 h 899"/>
                <a:gd name="T14" fmla="*/ 1265 w 2580"/>
                <a:gd name="T15" fmla="*/ 714 h 899"/>
                <a:gd name="T16" fmla="*/ 1112 w 2580"/>
                <a:gd name="T17" fmla="*/ 679 h 899"/>
                <a:gd name="T18" fmla="*/ 968 w 2580"/>
                <a:gd name="T19" fmla="*/ 641 h 899"/>
                <a:gd name="T20" fmla="*/ 831 w 2580"/>
                <a:gd name="T21" fmla="*/ 600 h 899"/>
                <a:gd name="T22" fmla="*/ 704 w 2580"/>
                <a:gd name="T23" fmla="*/ 556 h 899"/>
                <a:gd name="T24" fmla="*/ 587 w 2580"/>
                <a:gd name="T25" fmla="*/ 508 h 899"/>
                <a:gd name="T26" fmla="*/ 479 w 2580"/>
                <a:gd name="T27" fmla="*/ 459 h 899"/>
                <a:gd name="T28" fmla="*/ 384 w 2580"/>
                <a:gd name="T29" fmla="*/ 406 h 899"/>
                <a:gd name="T30" fmla="*/ 299 w 2580"/>
                <a:gd name="T31" fmla="*/ 352 h 899"/>
                <a:gd name="T32" fmla="*/ 226 w 2580"/>
                <a:gd name="T33" fmla="*/ 295 h 899"/>
                <a:gd name="T34" fmla="*/ 166 w 2580"/>
                <a:gd name="T35" fmla="*/ 238 h 899"/>
                <a:gd name="T36" fmla="*/ 120 w 2580"/>
                <a:gd name="T37" fmla="*/ 179 h 899"/>
                <a:gd name="T38" fmla="*/ 87 w 2580"/>
                <a:gd name="T39" fmla="*/ 120 h 899"/>
                <a:gd name="T40" fmla="*/ 66 w 2580"/>
                <a:gd name="T41" fmla="*/ 61 h 899"/>
                <a:gd name="T42" fmla="*/ 60 w 2580"/>
                <a:gd name="T43" fmla="*/ 0 h 899"/>
                <a:gd name="T44" fmla="*/ 3 w 2580"/>
                <a:gd name="T45" fmla="*/ 49 h 899"/>
                <a:gd name="T46" fmla="*/ 22 w 2580"/>
                <a:gd name="T47" fmla="*/ 121 h 899"/>
                <a:gd name="T48" fmla="*/ 56 w 2580"/>
                <a:gd name="T49" fmla="*/ 191 h 899"/>
                <a:gd name="T50" fmla="*/ 103 w 2580"/>
                <a:gd name="T51" fmla="*/ 257 h 899"/>
                <a:gd name="T52" fmla="*/ 164 w 2580"/>
                <a:gd name="T53" fmla="*/ 320 h 899"/>
                <a:gd name="T54" fmla="*/ 237 w 2580"/>
                <a:gd name="T55" fmla="*/ 381 h 899"/>
                <a:gd name="T56" fmla="*/ 322 w 2580"/>
                <a:gd name="T57" fmla="*/ 439 h 899"/>
                <a:gd name="T58" fmla="*/ 418 w 2580"/>
                <a:gd name="T59" fmla="*/ 495 h 899"/>
                <a:gd name="T60" fmla="*/ 525 w 2580"/>
                <a:gd name="T61" fmla="*/ 547 h 899"/>
                <a:gd name="T62" fmla="*/ 642 w 2580"/>
                <a:gd name="T63" fmla="*/ 596 h 899"/>
                <a:gd name="T64" fmla="*/ 769 w 2580"/>
                <a:gd name="T65" fmla="*/ 642 h 899"/>
                <a:gd name="T66" fmla="*/ 904 w 2580"/>
                <a:gd name="T67" fmla="*/ 685 h 899"/>
                <a:gd name="T68" fmla="*/ 1048 w 2580"/>
                <a:gd name="T69" fmla="*/ 725 h 899"/>
                <a:gd name="T70" fmla="*/ 1201 w 2580"/>
                <a:gd name="T71" fmla="*/ 761 h 899"/>
                <a:gd name="T72" fmla="*/ 1360 w 2580"/>
                <a:gd name="T73" fmla="*/ 793 h 899"/>
                <a:gd name="T74" fmla="*/ 1527 w 2580"/>
                <a:gd name="T75" fmla="*/ 822 h 899"/>
                <a:gd name="T76" fmla="*/ 1701 w 2580"/>
                <a:gd name="T77" fmla="*/ 846 h 899"/>
                <a:gd name="T78" fmla="*/ 1880 w 2580"/>
                <a:gd name="T79" fmla="*/ 866 h 899"/>
                <a:gd name="T80" fmla="*/ 2065 w 2580"/>
                <a:gd name="T81" fmla="*/ 881 h 899"/>
                <a:gd name="T82" fmla="*/ 2255 w 2580"/>
                <a:gd name="T83" fmla="*/ 892 h 899"/>
                <a:gd name="T84" fmla="*/ 2448 w 2580"/>
                <a:gd name="T85" fmla="*/ 898 h 899"/>
                <a:gd name="T86" fmla="*/ 2580 w 2580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0" h="899">
                  <a:moveTo>
                    <a:pt x="2580" y="839"/>
                  </a:moveTo>
                  <a:lnTo>
                    <a:pt x="2580" y="839"/>
                  </a:lnTo>
                  <a:lnTo>
                    <a:pt x="2514" y="839"/>
                  </a:lnTo>
                  <a:lnTo>
                    <a:pt x="2449" y="838"/>
                  </a:lnTo>
                  <a:lnTo>
                    <a:pt x="2384" y="837"/>
                  </a:lnTo>
                  <a:lnTo>
                    <a:pt x="2320" y="835"/>
                  </a:lnTo>
                  <a:lnTo>
                    <a:pt x="2257" y="832"/>
                  </a:lnTo>
                  <a:lnTo>
                    <a:pt x="2194" y="829"/>
                  </a:lnTo>
                  <a:lnTo>
                    <a:pt x="2131" y="826"/>
                  </a:lnTo>
                  <a:lnTo>
                    <a:pt x="2069" y="822"/>
                  </a:lnTo>
                  <a:lnTo>
                    <a:pt x="2008" y="817"/>
                  </a:lnTo>
                  <a:lnTo>
                    <a:pt x="1946" y="812"/>
                  </a:lnTo>
                  <a:lnTo>
                    <a:pt x="1886" y="807"/>
                  </a:lnTo>
                  <a:lnTo>
                    <a:pt x="1826" y="801"/>
                  </a:lnTo>
                  <a:lnTo>
                    <a:pt x="1767" y="793"/>
                  </a:lnTo>
                  <a:lnTo>
                    <a:pt x="1708" y="787"/>
                  </a:lnTo>
                  <a:lnTo>
                    <a:pt x="1650" y="779"/>
                  </a:lnTo>
                  <a:lnTo>
                    <a:pt x="1593" y="771"/>
                  </a:lnTo>
                  <a:lnTo>
                    <a:pt x="1537" y="763"/>
                  </a:lnTo>
                  <a:lnTo>
                    <a:pt x="1480" y="753"/>
                  </a:lnTo>
                  <a:lnTo>
                    <a:pt x="1426" y="744"/>
                  </a:lnTo>
                  <a:lnTo>
                    <a:pt x="1372" y="735"/>
                  </a:lnTo>
                  <a:lnTo>
                    <a:pt x="1318" y="724"/>
                  </a:lnTo>
                  <a:lnTo>
                    <a:pt x="1265" y="714"/>
                  </a:lnTo>
                  <a:lnTo>
                    <a:pt x="1214" y="703"/>
                  </a:lnTo>
                  <a:lnTo>
                    <a:pt x="1162" y="692"/>
                  </a:lnTo>
                  <a:lnTo>
                    <a:pt x="1112" y="679"/>
                  </a:lnTo>
                  <a:lnTo>
                    <a:pt x="1063" y="667"/>
                  </a:lnTo>
                  <a:lnTo>
                    <a:pt x="1015" y="655"/>
                  </a:lnTo>
                  <a:lnTo>
                    <a:pt x="968" y="641"/>
                  </a:lnTo>
                  <a:lnTo>
                    <a:pt x="921" y="628"/>
                  </a:lnTo>
                  <a:lnTo>
                    <a:pt x="876" y="614"/>
                  </a:lnTo>
                  <a:lnTo>
                    <a:pt x="831" y="600"/>
                  </a:lnTo>
                  <a:lnTo>
                    <a:pt x="788" y="586"/>
                  </a:lnTo>
                  <a:lnTo>
                    <a:pt x="745" y="571"/>
                  </a:lnTo>
                  <a:lnTo>
                    <a:pt x="704" y="556"/>
                  </a:lnTo>
                  <a:lnTo>
                    <a:pt x="663" y="541"/>
                  </a:lnTo>
                  <a:lnTo>
                    <a:pt x="625" y="525"/>
                  </a:lnTo>
                  <a:lnTo>
                    <a:pt x="587" y="508"/>
                  </a:lnTo>
                  <a:lnTo>
                    <a:pt x="549" y="492"/>
                  </a:lnTo>
                  <a:lnTo>
                    <a:pt x="514" y="476"/>
                  </a:lnTo>
                  <a:lnTo>
                    <a:pt x="479" y="459"/>
                  </a:lnTo>
                  <a:lnTo>
                    <a:pt x="447" y="441"/>
                  </a:lnTo>
                  <a:lnTo>
                    <a:pt x="414" y="424"/>
                  </a:lnTo>
                  <a:lnTo>
                    <a:pt x="384" y="406"/>
                  </a:lnTo>
                  <a:lnTo>
                    <a:pt x="354" y="389"/>
                  </a:lnTo>
                  <a:lnTo>
                    <a:pt x="325" y="370"/>
                  </a:lnTo>
                  <a:lnTo>
                    <a:pt x="299" y="352"/>
                  </a:lnTo>
                  <a:lnTo>
                    <a:pt x="273" y="333"/>
                  </a:lnTo>
                  <a:lnTo>
                    <a:pt x="249" y="314"/>
                  </a:lnTo>
                  <a:lnTo>
                    <a:pt x="226" y="295"/>
                  </a:lnTo>
                  <a:lnTo>
                    <a:pt x="205" y="276"/>
                  </a:lnTo>
                  <a:lnTo>
                    <a:pt x="185" y="258"/>
                  </a:lnTo>
                  <a:lnTo>
                    <a:pt x="166" y="238"/>
                  </a:lnTo>
                  <a:lnTo>
                    <a:pt x="150" y="219"/>
                  </a:lnTo>
                  <a:lnTo>
                    <a:pt x="134" y="199"/>
                  </a:lnTo>
                  <a:lnTo>
                    <a:pt x="120" y="179"/>
                  </a:lnTo>
                  <a:lnTo>
                    <a:pt x="108" y="159"/>
                  </a:lnTo>
                  <a:lnTo>
                    <a:pt x="96" y="140"/>
                  </a:lnTo>
                  <a:lnTo>
                    <a:pt x="87" y="120"/>
                  </a:lnTo>
                  <a:lnTo>
                    <a:pt x="78" y="100"/>
                  </a:lnTo>
                  <a:lnTo>
                    <a:pt x="71" y="80"/>
                  </a:lnTo>
                  <a:lnTo>
                    <a:pt x="66" y="61"/>
                  </a:lnTo>
                  <a:lnTo>
                    <a:pt x="63" y="41"/>
                  </a:lnTo>
                  <a:lnTo>
                    <a:pt x="61" y="2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5"/>
                  </a:lnTo>
                  <a:lnTo>
                    <a:pt x="3" y="49"/>
                  </a:lnTo>
                  <a:lnTo>
                    <a:pt x="8" y="73"/>
                  </a:lnTo>
                  <a:lnTo>
                    <a:pt x="15" y="97"/>
                  </a:lnTo>
                  <a:lnTo>
                    <a:pt x="22" y="121"/>
                  </a:lnTo>
                  <a:lnTo>
                    <a:pt x="31" y="144"/>
                  </a:lnTo>
                  <a:lnTo>
                    <a:pt x="43" y="167"/>
                  </a:lnTo>
                  <a:lnTo>
                    <a:pt x="56" y="191"/>
                  </a:lnTo>
                  <a:lnTo>
                    <a:pt x="70" y="213"/>
                  </a:lnTo>
                  <a:lnTo>
                    <a:pt x="87" y="235"/>
                  </a:lnTo>
                  <a:lnTo>
                    <a:pt x="103" y="257"/>
                  </a:lnTo>
                  <a:lnTo>
                    <a:pt x="122" y="279"/>
                  </a:lnTo>
                  <a:lnTo>
                    <a:pt x="143" y="300"/>
                  </a:lnTo>
                  <a:lnTo>
                    <a:pt x="164" y="320"/>
                  </a:lnTo>
                  <a:lnTo>
                    <a:pt x="187" y="341"/>
                  </a:lnTo>
                  <a:lnTo>
                    <a:pt x="212" y="361"/>
                  </a:lnTo>
                  <a:lnTo>
                    <a:pt x="237" y="381"/>
                  </a:lnTo>
                  <a:lnTo>
                    <a:pt x="265" y="401"/>
                  </a:lnTo>
                  <a:lnTo>
                    <a:pt x="293" y="420"/>
                  </a:lnTo>
                  <a:lnTo>
                    <a:pt x="322" y="439"/>
                  </a:lnTo>
                  <a:lnTo>
                    <a:pt x="354" y="458"/>
                  </a:lnTo>
                  <a:lnTo>
                    <a:pt x="385" y="477"/>
                  </a:lnTo>
                  <a:lnTo>
                    <a:pt x="418" y="495"/>
                  </a:lnTo>
                  <a:lnTo>
                    <a:pt x="453" y="512"/>
                  </a:lnTo>
                  <a:lnTo>
                    <a:pt x="488" y="530"/>
                  </a:lnTo>
                  <a:lnTo>
                    <a:pt x="525" y="547"/>
                  </a:lnTo>
                  <a:lnTo>
                    <a:pt x="563" y="564"/>
                  </a:lnTo>
                  <a:lnTo>
                    <a:pt x="601" y="580"/>
                  </a:lnTo>
                  <a:lnTo>
                    <a:pt x="642" y="596"/>
                  </a:lnTo>
                  <a:lnTo>
                    <a:pt x="683" y="612"/>
                  </a:lnTo>
                  <a:lnTo>
                    <a:pt x="725" y="628"/>
                  </a:lnTo>
                  <a:lnTo>
                    <a:pt x="769" y="642"/>
                  </a:lnTo>
                  <a:lnTo>
                    <a:pt x="813" y="657"/>
                  </a:lnTo>
                  <a:lnTo>
                    <a:pt x="858" y="672"/>
                  </a:lnTo>
                  <a:lnTo>
                    <a:pt x="904" y="685"/>
                  </a:lnTo>
                  <a:lnTo>
                    <a:pt x="951" y="699"/>
                  </a:lnTo>
                  <a:lnTo>
                    <a:pt x="999" y="713"/>
                  </a:lnTo>
                  <a:lnTo>
                    <a:pt x="1048" y="725"/>
                  </a:lnTo>
                  <a:lnTo>
                    <a:pt x="1098" y="738"/>
                  </a:lnTo>
                  <a:lnTo>
                    <a:pt x="1149" y="749"/>
                  </a:lnTo>
                  <a:lnTo>
                    <a:pt x="1201" y="761"/>
                  </a:lnTo>
                  <a:lnTo>
                    <a:pt x="1253" y="772"/>
                  </a:lnTo>
                  <a:lnTo>
                    <a:pt x="1307" y="783"/>
                  </a:lnTo>
                  <a:lnTo>
                    <a:pt x="1360" y="793"/>
                  </a:lnTo>
                  <a:lnTo>
                    <a:pt x="1415" y="804"/>
                  </a:lnTo>
                  <a:lnTo>
                    <a:pt x="1471" y="813"/>
                  </a:lnTo>
                  <a:lnTo>
                    <a:pt x="1527" y="822"/>
                  </a:lnTo>
                  <a:lnTo>
                    <a:pt x="1585" y="830"/>
                  </a:lnTo>
                  <a:lnTo>
                    <a:pt x="1643" y="838"/>
                  </a:lnTo>
                  <a:lnTo>
                    <a:pt x="1701" y="846"/>
                  </a:lnTo>
                  <a:lnTo>
                    <a:pt x="1760" y="853"/>
                  </a:lnTo>
                  <a:lnTo>
                    <a:pt x="1819" y="859"/>
                  </a:lnTo>
                  <a:lnTo>
                    <a:pt x="1880" y="866"/>
                  </a:lnTo>
                  <a:lnTo>
                    <a:pt x="1941" y="872"/>
                  </a:lnTo>
                  <a:lnTo>
                    <a:pt x="2002" y="877"/>
                  </a:lnTo>
                  <a:lnTo>
                    <a:pt x="2065" y="881"/>
                  </a:lnTo>
                  <a:lnTo>
                    <a:pt x="2128" y="886"/>
                  </a:lnTo>
                  <a:lnTo>
                    <a:pt x="2191" y="889"/>
                  </a:lnTo>
                  <a:lnTo>
                    <a:pt x="2255" y="892"/>
                  </a:lnTo>
                  <a:lnTo>
                    <a:pt x="2318" y="895"/>
                  </a:lnTo>
                  <a:lnTo>
                    <a:pt x="2383" y="897"/>
                  </a:lnTo>
                  <a:lnTo>
                    <a:pt x="2448" y="898"/>
                  </a:lnTo>
                  <a:lnTo>
                    <a:pt x="2514" y="899"/>
                  </a:lnTo>
                  <a:lnTo>
                    <a:pt x="2580" y="899"/>
                  </a:lnTo>
                  <a:lnTo>
                    <a:pt x="2580" y="899"/>
                  </a:lnTo>
                  <a:lnTo>
                    <a:pt x="2580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4" name="Freeform 176"/>
            <p:cNvSpPr>
              <a:spLocks/>
            </p:cNvSpPr>
            <p:nvPr/>
          </p:nvSpPr>
          <p:spPr bwMode="auto">
            <a:xfrm>
              <a:off x="4361" y="384"/>
              <a:ext cx="759" cy="338"/>
            </a:xfrm>
            <a:custGeom>
              <a:avLst/>
              <a:gdLst>
                <a:gd name="T0" fmla="*/ 2217 w 2278"/>
                <a:gd name="T1" fmla="*/ 24 h 1015"/>
                <a:gd name="T2" fmla="*/ 2207 w 2278"/>
                <a:gd name="T3" fmla="*/ 94 h 1015"/>
                <a:gd name="T4" fmla="*/ 2185 w 2278"/>
                <a:gd name="T5" fmla="*/ 162 h 1015"/>
                <a:gd name="T6" fmla="*/ 2151 w 2278"/>
                <a:gd name="T7" fmla="*/ 231 h 1015"/>
                <a:gd name="T8" fmla="*/ 2106 w 2278"/>
                <a:gd name="T9" fmla="*/ 298 h 1015"/>
                <a:gd name="T10" fmla="*/ 2050 w 2278"/>
                <a:gd name="T11" fmla="*/ 363 h 1015"/>
                <a:gd name="T12" fmla="*/ 1982 w 2278"/>
                <a:gd name="T13" fmla="*/ 426 h 1015"/>
                <a:gd name="T14" fmla="*/ 1904 w 2278"/>
                <a:gd name="T15" fmla="*/ 486 h 1015"/>
                <a:gd name="T16" fmla="*/ 1817 w 2278"/>
                <a:gd name="T17" fmla="*/ 544 h 1015"/>
                <a:gd name="T18" fmla="*/ 1720 w 2278"/>
                <a:gd name="T19" fmla="*/ 600 h 1015"/>
                <a:gd name="T20" fmla="*/ 1614 w 2278"/>
                <a:gd name="T21" fmla="*/ 652 h 1015"/>
                <a:gd name="T22" fmla="*/ 1500 w 2278"/>
                <a:gd name="T23" fmla="*/ 701 h 1015"/>
                <a:gd name="T24" fmla="*/ 1377 w 2278"/>
                <a:gd name="T25" fmla="*/ 746 h 1015"/>
                <a:gd name="T26" fmla="*/ 1247 w 2278"/>
                <a:gd name="T27" fmla="*/ 788 h 1015"/>
                <a:gd name="T28" fmla="*/ 1110 w 2278"/>
                <a:gd name="T29" fmla="*/ 825 h 1015"/>
                <a:gd name="T30" fmla="*/ 967 w 2278"/>
                <a:gd name="T31" fmla="*/ 859 h 1015"/>
                <a:gd name="T32" fmla="*/ 818 w 2278"/>
                <a:gd name="T33" fmla="*/ 887 h 1015"/>
                <a:gd name="T34" fmla="*/ 664 w 2278"/>
                <a:gd name="T35" fmla="*/ 911 h 1015"/>
                <a:gd name="T36" fmla="*/ 504 w 2278"/>
                <a:gd name="T37" fmla="*/ 930 h 1015"/>
                <a:gd name="T38" fmla="*/ 340 w 2278"/>
                <a:gd name="T39" fmla="*/ 943 h 1015"/>
                <a:gd name="T40" fmla="*/ 172 w 2278"/>
                <a:gd name="T41" fmla="*/ 953 h 1015"/>
                <a:gd name="T42" fmla="*/ 0 w 2278"/>
                <a:gd name="T43" fmla="*/ 955 h 1015"/>
                <a:gd name="T44" fmla="*/ 116 w 2278"/>
                <a:gd name="T45" fmla="*/ 1014 h 1015"/>
                <a:gd name="T46" fmla="*/ 288 w 2278"/>
                <a:gd name="T47" fmla="*/ 1007 h 1015"/>
                <a:gd name="T48" fmla="*/ 455 w 2278"/>
                <a:gd name="T49" fmla="*/ 995 h 1015"/>
                <a:gd name="T50" fmla="*/ 619 w 2278"/>
                <a:gd name="T51" fmla="*/ 978 h 1015"/>
                <a:gd name="T52" fmla="*/ 777 w 2278"/>
                <a:gd name="T53" fmla="*/ 955 h 1015"/>
                <a:gd name="T54" fmla="*/ 929 w 2278"/>
                <a:gd name="T55" fmla="*/ 928 h 1015"/>
                <a:gd name="T56" fmla="*/ 1077 w 2278"/>
                <a:gd name="T57" fmla="*/ 895 h 1015"/>
                <a:gd name="T58" fmla="*/ 1218 w 2278"/>
                <a:gd name="T59" fmla="*/ 859 h 1015"/>
                <a:gd name="T60" fmla="*/ 1353 w 2278"/>
                <a:gd name="T61" fmla="*/ 818 h 1015"/>
                <a:gd name="T62" fmla="*/ 1481 w 2278"/>
                <a:gd name="T63" fmla="*/ 773 h 1015"/>
                <a:gd name="T64" fmla="*/ 1600 w 2278"/>
                <a:gd name="T65" fmla="*/ 723 h 1015"/>
                <a:gd name="T66" fmla="*/ 1712 w 2278"/>
                <a:gd name="T67" fmla="*/ 671 h 1015"/>
                <a:gd name="T68" fmla="*/ 1816 w 2278"/>
                <a:gd name="T69" fmla="*/ 615 h 1015"/>
                <a:gd name="T70" fmla="*/ 1910 w 2278"/>
                <a:gd name="T71" fmla="*/ 556 h 1015"/>
                <a:gd name="T72" fmla="*/ 1994 w 2278"/>
                <a:gd name="T73" fmla="*/ 493 h 1015"/>
                <a:gd name="T74" fmla="*/ 2070 w 2278"/>
                <a:gd name="T75" fmla="*/ 427 h 1015"/>
                <a:gd name="T76" fmla="*/ 2135 w 2278"/>
                <a:gd name="T77" fmla="*/ 357 h 1015"/>
                <a:gd name="T78" fmla="*/ 2188 w 2278"/>
                <a:gd name="T79" fmla="*/ 286 h 1015"/>
                <a:gd name="T80" fmla="*/ 2229 w 2278"/>
                <a:gd name="T81" fmla="*/ 211 h 1015"/>
                <a:gd name="T82" fmla="*/ 2258 w 2278"/>
                <a:gd name="T83" fmla="*/ 134 h 1015"/>
                <a:gd name="T84" fmla="*/ 2275 w 2278"/>
                <a:gd name="T85" fmla="*/ 55 h 1015"/>
                <a:gd name="T86" fmla="*/ 2278 w 2278"/>
                <a:gd name="T87" fmla="*/ 0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8" h="1015">
                  <a:moveTo>
                    <a:pt x="2218" y="0"/>
                  </a:moveTo>
                  <a:lnTo>
                    <a:pt x="2218" y="0"/>
                  </a:lnTo>
                  <a:lnTo>
                    <a:pt x="2217" y="24"/>
                  </a:lnTo>
                  <a:lnTo>
                    <a:pt x="2215" y="47"/>
                  </a:lnTo>
                  <a:lnTo>
                    <a:pt x="2212" y="71"/>
                  </a:lnTo>
                  <a:lnTo>
                    <a:pt x="2207" y="94"/>
                  </a:lnTo>
                  <a:lnTo>
                    <a:pt x="2202" y="117"/>
                  </a:lnTo>
                  <a:lnTo>
                    <a:pt x="2194" y="140"/>
                  </a:lnTo>
                  <a:lnTo>
                    <a:pt x="2185" y="162"/>
                  </a:lnTo>
                  <a:lnTo>
                    <a:pt x="2175" y="186"/>
                  </a:lnTo>
                  <a:lnTo>
                    <a:pt x="2164" y="209"/>
                  </a:lnTo>
                  <a:lnTo>
                    <a:pt x="2151" y="231"/>
                  </a:lnTo>
                  <a:lnTo>
                    <a:pt x="2138" y="254"/>
                  </a:lnTo>
                  <a:lnTo>
                    <a:pt x="2122" y="276"/>
                  </a:lnTo>
                  <a:lnTo>
                    <a:pt x="2106" y="298"/>
                  </a:lnTo>
                  <a:lnTo>
                    <a:pt x="2089" y="320"/>
                  </a:lnTo>
                  <a:lnTo>
                    <a:pt x="2070" y="341"/>
                  </a:lnTo>
                  <a:lnTo>
                    <a:pt x="2050" y="363"/>
                  </a:lnTo>
                  <a:lnTo>
                    <a:pt x="2028" y="384"/>
                  </a:lnTo>
                  <a:lnTo>
                    <a:pt x="2006" y="405"/>
                  </a:lnTo>
                  <a:lnTo>
                    <a:pt x="1982" y="426"/>
                  </a:lnTo>
                  <a:lnTo>
                    <a:pt x="1958" y="446"/>
                  </a:lnTo>
                  <a:lnTo>
                    <a:pt x="1932" y="466"/>
                  </a:lnTo>
                  <a:lnTo>
                    <a:pt x="1904" y="486"/>
                  </a:lnTo>
                  <a:lnTo>
                    <a:pt x="1876" y="506"/>
                  </a:lnTo>
                  <a:lnTo>
                    <a:pt x="1847" y="525"/>
                  </a:lnTo>
                  <a:lnTo>
                    <a:pt x="1817" y="544"/>
                  </a:lnTo>
                  <a:lnTo>
                    <a:pt x="1785" y="563"/>
                  </a:lnTo>
                  <a:lnTo>
                    <a:pt x="1753" y="582"/>
                  </a:lnTo>
                  <a:lnTo>
                    <a:pt x="1720" y="600"/>
                  </a:lnTo>
                  <a:lnTo>
                    <a:pt x="1686" y="617"/>
                  </a:lnTo>
                  <a:lnTo>
                    <a:pt x="1650" y="635"/>
                  </a:lnTo>
                  <a:lnTo>
                    <a:pt x="1614" y="652"/>
                  </a:lnTo>
                  <a:lnTo>
                    <a:pt x="1577" y="669"/>
                  </a:lnTo>
                  <a:lnTo>
                    <a:pt x="1538" y="686"/>
                  </a:lnTo>
                  <a:lnTo>
                    <a:pt x="1500" y="701"/>
                  </a:lnTo>
                  <a:lnTo>
                    <a:pt x="1460" y="717"/>
                  </a:lnTo>
                  <a:lnTo>
                    <a:pt x="1419" y="732"/>
                  </a:lnTo>
                  <a:lnTo>
                    <a:pt x="1377" y="746"/>
                  </a:lnTo>
                  <a:lnTo>
                    <a:pt x="1334" y="761"/>
                  </a:lnTo>
                  <a:lnTo>
                    <a:pt x="1291" y="775"/>
                  </a:lnTo>
                  <a:lnTo>
                    <a:pt x="1247" y="788"/>
                  </a:lnTo>
                  <a:lnTo>
                    <a:pt x="1202" y="801"/>
                  </a:lnTo>
                  <a:lnTo>
                    <a:pt x="1156" y="813"/>
                  </a:lnTo>
                  <a:lnTo>
                    <a:pt x="1110" y="825"/>
                  </a:lnTo>
                  <a:lnTo>
                    <a:pt x="1063" y="837"/>
                  </a:lnTo>
                  <a:lnTo>
                    <a:pt x="1015" y="848"/>
                  </a:lnTo>
                  <a:lnTo>
                    <a:pt x="967" y="859"/>
                  </a:lnTo>
                  <a:lnTo>
                    <a:pt x="918" y="869"/>
                  </a:lnTo>
                  <a:lnTo>
                    <a:pt x="869" y="878"/>
                  </a:lnTo>
                  <a:lnTo>
                    <a:pt x="818" y="887"/>
                  </a:lnTo>
                  <a:lnTo>
                    <a:pt x="767" y="896"/>
                  </a:lnTo>
                  <a:lnTo>
                    <a:pt x="716" y="904"/>
                  </a:lnTo>
                  <a:lnTo>
                    <a:pt x="664" y="911"/>
                  </a:lnTo>
                  <a:lnTo>
                    <a:pt x="611" y="918"/>
                  </a:lnTo>
                  <a:lnTo>
                    <a:pt x="558" y="925"/>
                  </a:lnTo>
                  <a:lnTo>
                    <a:pt x="504" y="930"/>
                  </a:lnTo>
                  <a:lnTo>
                    <a:pt x="450" y="935"/>
                  </a:lnTo>
                  <a:lnTo>
                    <a:pt x="395" y="940"/>
                  </a:lnTo>
                  <a:lnTo>
                    <a:pt x="340" y="943"/>
                  </a:lnTo>
                  <a:lnTo>
                    <a:pt x="285" y="948"/>
                  </a:lnTo>
                  <a:lnTo>
                    <a:pt x="228" y="950"/>
                  </a:lnTo>
                  <a:lnTo>
                    <a:pt x="172" y="953"/>
                  </a:lnTo>
                  <a:lnTo>
                    <a:pt x="115" y="954"/>
                  </a:lnTo>
                  <a:lnTo>
                    <a:pt x="58" y="955"/>
                  </a:lnTo>
                  <a:lnTo>
                    <a:pt x="0" y="955"/>
                  </a:lnTo>
                  <a:lnTo>
                    <a:pt x="0" y="1015"/>
                  </a:lnTo>
                  <a:lnTo>
                    <a:pt x="59" y="1015"/>
                  </a:lnTo>
                  <a:lnTo>
                    <a:pt x="116" y="1014"/>
                  </a:lnTo>
                  <a:lnTo>
                    <a:pt x="174" y="1013"/>
                  </a:lnTo>
                  <a:lnTo>
                    <a:pt x="230" y="1009"/>
                  </a:lnTo>
                  <a:lnTo>
                    <a:pt x="288" y="1007"/>
                  </a:lnTo>
                  <a:lnTo>
                    <a:pt x="343" y="1003"/>
                  </a:lnTo>
                  <a:lnTo>
                    <a:pt x="400" y="1000"/>
                  </a:lnTo>
                  <a:lnTo>
                    <a:pt x="455" y="995"/>
                  </a:lnTo>
                  <a:lnTo>
                    <a:pt x="510" y="990"/>
                  </a:lnTo>
                  <a:lnTo>
                    <a:pt x="564" y="984"/>
                  </a:lnTo>
                  <a:lnTo>
                    <a:pt x="619" y="978"/>
                  </a:lnTo>
                  <a:lnTo>
                    <a:pt x="672" y="971"/>
                  </a:lnTo>
                  <a:lnTo>
                    <a:pt x="724" y="963"/>
                  </a:lnTo>
                  <a:lnTo>
                    <a:pt x="777" y="955"/>
                  </a:lnTo>
                  <a:lnTo>
                    <a:pt x="828" y="947"/>
                  </a:lnTo>
                  <a:lnTo>
                    <a:pt x="879" y="937"/>
                  </a:lnTo>
                  <a:lnTo>
                    <a:pt x="929" y="928"/>
                  </a:lnTo>
                  <a:lnTo>
                    <a:pt x="980" y="917"/>
                  </a:lnTo>
                  <a:lnTo>
                    <a:pt x="1029" y="907"/>
                  </a:lnTo>
                  <a:lnTo>
                    <a:pt x="1077" y="895"/>
                  </a:lnTo>
                  <a:lnTo>
                    <a:pt x="1125" y="884"/>
                  </a:lnTo>
                  <a:lnTo>
                    <a:pt x="1172" y="871"/>
                  </a:lnTo>
                  <a:lnTo>
                    <a:pt x="1218" y="859"/>
                  </a:lnTo>
                  <a:lnTo>
                    <a:pt x="1264" y="845"/>
                  </a:lnTo>
                  <a:lnTo>
                    <a:pt x="1309" y="831"/>
                  </a:lnTo>
                  <a:lnTo>
                    <a:pt x="1353" y="818"/>
                  </a:lnTo>
                  <a:lnTo>
                    <a:pt x="1396" y="803"/>
                  </a:lnTo>
                  <a:lnTo>
                    <a:pt x="1439" y="788"/>
                  </a:lnTo>
                  <a:lnTo>
                    <a:pt x="1481" y="773"/>
                  </a:lnTo>
                  <a:lnTo>
                    <a:pt x="1522" y="757"/>
                  </a:lnTo>
                  <a:lnTo>
                    <a:pt x="1561" y="740"/>
                  </a:lnTo>
                  <a:lnTo>
                    <a:pt x="1600" y="723"/>
                  </a:lnTo>
                  <a:lnTo>
                    <a:pt x="1639" y="707"/>
                  </a:lnTo>
                  <a:lnTo>
                    <a:pt x="1675" y="689"/>
                  </a:lnTo>
                  <a:lnTo>
                    <a:pt x="1712" y="671"/>
                  </a:lnTo>
                  <a:lnTo>
                    <a:pt x="1748" y="653"/>
                  </a:lnTo>
                  <a:lnTo>
                    <a:pt x="1782" y="634"/>
                  </a:lnTo>
                  <a:lnTo>
                    <a:pt x="1816" y="615"/>
                  </a:lnTo>
                  <a:lnTo>
                    <a:pt x="1848" y="595"/>
                  </a:lnTo>
                  <a:lnTo>
                    <a:pt x="1879" y="576"/>
                  </a:lnTo>
                  <a:lnTo>
                    <a:pt x="1910" y="556"/>
                  </a:lnTo>
                  <a:lnTo>
                    <a:pt x="1939" y="535"/>
                  </a:lnTo>
                  <a:lnTo>
                    <a:pt x="1967" y="514"/>
                  </a:lnTo>
                  <a:lnTo>
                    <a:pt x="1994" y="493"/>
                  </a:lnTo>
                  <a:lnTo>
                    <a:pt x="2021" y="471"/>
                  </a:lnTo>
                  <a:lnTo>
                    <a:pt x="2046" y="449"/>
                  </a:lnTo>
                  <a:lnTo>
                    <a:pt x="2070" y="427"/>
                  </a:lnTo>
                  <a:lnTo>
                    <a:pt x="2093" y="404"/>
                  </a:lnTo>
                  <a:lnTo>
                    <a:pt x="2114" y="381"/>
                  </a:lnTo>
                  <a:lnTo>
                    <a:pt x="2135" y="357"/>
                  </a:lnTo>
                  <a:lnTo>
                    <a:pt x="2153" y="334"/>
                  </a:lnTo>
                  <a:lnTo>
                    <a:pt x="2171" y="310"/>
                  </a:lnTo>
                  <a:lnTo>
                    <a:pt x="2188" y="286"/>
                  </a:lnTo>
                  <a:lnTo>
                    <a:pt x="2203" y="261"/>
                  </a:lnTo>
                  <a:lnTo>
                    <a:pt x="2216" y="236"/>
                  </a:lnTo>
                  <a:lnTo>
                    <a:pt x="2229" y="211"/>
                  </a:lnTo>
                  <a:lnTo>
                    <a:pt x="2240" y="186"/>
                  </a:lnTo>
                  <a:lnTo>
                    <a:pt x="2251" y="160"/>
                  </a:lnTo>
                  <a:lnTo>
                    <a:pt x="2258" y="134"/>
                  </a:lnTo>
                  <a:lnTo>
                    <a:pt x="2265" y="108"/>
                  </a:lnTo>
                  <a:lnTo>
                    <a:pt x="2271" y="81"/>
                  </a:lnTo>
                  <a:lnTo>
                    <a:pt x="2275" y="55"/>
                  </a:lnTo>
                  <a:lnTo>
                    <a:pt x="2277" y="27"/>
                  </a:lnTo>
                  <a:lnTo>
                    <a:pt x="2278" y="0"/>
                  </a:lnTo>
                  <a:lnTo>
                    <a:pt x="2278" y="0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5" name="Freeform 177"/>
            <p:cNvSpPr>
              <a:spLocks/>
            </p:cNvSpPr>
            <p:nvPr/>
          </p:nvSpPr>
          <p:spPr bwMode="auto">
            <a:xfrm>
              <a:off x="4361" y="46"/>
              <a:ext cx="759" cy="338"/>
            </a:xfrm>
            <a:custGeom>
              <a:avLst/>
              <a:gdLst>
                <a:gd name="T0" fmla="*/ 58 w 2278"/>
                <a:gd name="T1" fmla="*/ 61 h 1015"/>
                <a:gd name="T2" fmla="*/ 228 w 2278"/>
                <a:gd name="T3" fmla="*/ 65 h 1015"/>
                <a:gd name="T4" fmla="*/ 395 w 2278"/>
                <a:gd name="T5" fmla="*/ 76 h 1015"/>
                <a:gd name="T6" fmla="*/ 558 w 2278"/>
                <a:gd name="T7" fmla="*/ 92 h 1015"/>
                <a:gd name="T8" fmla="*/ 716 w 2278"/>
                <a:gd name="T9" fmla="*/ 112 h 1015"/>
                <a:gd name="T10" fmla="*/ 869 w 2278"/>
                <a:gd name="T11" fmla="*/ 138 h 1015"/>
                <a:gd name="T12" fmla="*/ 1015 w 2278"/>
                <a:gd name="T13" fmla="*/ 168 h 1015"/>
                <a:gd name="T14" fmla="*/ 1156 w 2278"/>
                <a:gd name="T15" fmla="*/ 203 h 1015"/>
                <a:gd name="T16" fmla="*/ 1291 w 2278"/>
                <a:gd name="T17" fmla="*/ 241 h 1015"/>
                <a:gd name="T18" fmla="*/ 1419 w 2278"/>
                <a:gd name="T19" fmla="*/ 284 h 1015"/>
                <a:gd name="T20" fmla="*/ 1538 w 2278"/>
                <a:gd name="T21" fmla="*/ 331 h 1015"/>
                <a:gd name="T22" fmla="*/ 1650 w 2278"/>
                <a:gd name="T23" fmla="*/ 381 h 1015"/>
                <a:gd name="T24" fmla="*/ 1753 w 2278"/>
                <a:gd name="T25" fmla="*/ 434 h 1015"/>
                <a:gd name="T26" fmla="*/ 1847 w 2278"/>
                <a:gd name="T27" fmla="*/ 491 h 1015"/>
                <a:gd name="T28" fmla="*/ 1932 w 2278"/>
                <a:gd name="T29" fmla="*/ 550 h 1015"/>
                <a:gd name="T30" fmla="*/ 2006 w 2278"/>
                <a:gd name="T31" fmla="*/ 611 h 1015"/>
                <a:gd name="T32" fmla="*/ 2070 w 2278"/>
                <a:gd name="T33" fmla="*/ 675 h 1015"/>
                <a:gd name="T34" fmla="*/ 2122 w 2278"/>
                <a:gd name="T35" fmla="*/ 740 h 1015"/>
                <a:gd name="T36" fmla="*/ 2164 w 2278"/>
                <a:gd name="T37" fmla="*/ 807 h 1015"/>
                <a:gd name="T38" fmla="*/ 2194 w 2278"/>
                <a:gd name="T39" fmla="*/ 876 h 1015"/>
                <a:gd name="T40" fmla="*/ 2212 w 2278"/>
                <a:gd name="T41" fmla="*/ 945 h 1015"/>
                <a:gd name="T42" fmla="*/ 2218 w 2278"/>
                <a:gd name="T43" fmla="*/ 1015 h 1015"/>
                <a:gd name="T44" fmla="*/ 2275 w 2278"/>
                <a:gd name="T45" fmla="*/ 962 h 1015"/>
                <a:gd name="T46" fmla="*/ 2258 w 2278"/>
                <a:gd name="T47" fmla="*/ 882 h 1015"/>
                <a:gd name="T48" fmla="*/ 2229 w 2278"/>
                <a:gd name="T49" fmla="*/ 804 h 1015"/>
                <a:gd name="T50" fmla="*/ 2188 w 2278"/>
                <a:gd name="T51" fmla="*/ 730 h 1015"/>
                <a:gd name="T52" fmla="*/ 2135 w 2278"/>
                <a:gd name="T53" fmla="*/ 659 h 1015"/>
                <a:gd name="T54" fmla="*/ 2070 w 2278"/>
                <a:gd name="T55" fmla="*/ 589 h 1015"/>
                <a:gd name="T56" fmla="*/ 1994 w 2278"/>
                <a:gd name="T57" fmla="*/ 523 h 1015"/>
                <a:gd name="T58" fmla="*/ 1910 w 2278"/>
                <a:gd name="T59" fmla="*/ 460 h 1015"/>
                <a:gd name="T60" fmla="*/ 1816 w 2278"/>
                <a:gd name="T61" fmla="*/ 401 h 1015"/>
                <a:gd name="T62" fmla="*/ 1712 w 2278"/>
                <a:gd name="T63" fmla="*/ 345 h 1015"/>
                <a:gd name="T64" fmla="*/ 1600 w 2278"/>
                <a:gd name="T65" fmla="*/ 292 h 1015"/>
                <a:gd name="T66" fmla="*/ 1481 w 2278"/>
                <a:gd name="T67" fmla="*/ 244 h 1015"/>
                <a:gd name="T68" fmla="*/ 1353 w 2278"/>
                <a:gd name="T69" fmla="*/ 198 h 1015"/>
                <a:gd name="T70" fmla="*/ 1218 w 2278"/>
                <a:gd name="T71" fmla="*/ 158 h 1015"/>
                <a:gd name="T72" fmla="*/ 1077 w 2278"/>
                <a:gd name="T73" fmla="*/ 121 h 1015"/>
                <a:gd name="T74" fmla="*/ 929 w 2278"/>
                <a:gd name="T75" fmla="*/ 88 h 1015"/>
                <a:gd name="T76" fmla="*/ 777 w 2278"/>
                <a:gd name="T77" fmla="*/ 61 h 1015"/>
                <a:gd name="T78" fmla="*/ 619 w 2278"/>
                <a:gd name="T79" fmla="*/ 38 h 1015"/>
                <a:gd name="T80" fmla="*/ 455 w 2278"/>
                <a:gd name="T81" fmla="*/ 21 h 1015"/>
                <a:gd name="T82" fmla="*/ 288 w 2278"/>
                <a:gd name="T83" fmla="*/ 9 h 1015"/>
                <a:gd name="T84" fmla="*/ 116 w 2278"/>
                <a:gd name="T85" fmla="*/ 2 h 1015"/>
                <a:gd name="T86" fmla="*/ 0 w 2278"/>
                <a:gd name="T87" fmla="*/ 0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8" h="1015">
                  <a:moveTo>
                    <a:pt x="0" y="60"/>
                  </a:moveTo>
                  <a:lnTo>
                    <a:pt x="0" y="60"/>
                  </a:lnTo>
                  <a:lnTo>
                    <a:pt x="58" y="61"/>
                  </a:lnTo>
                  <a:lnTo>
                    <a:pt x="115" y="62"/>
                  </a:lnTo>
                  <a:lnTo>
                    <a:pt x="172" y="63"/>
                  </a:lnTo>
                  <a:lnTo>
                    <a:pt x="228" y="65"/>
                  </a:lnTo>
                  <a:lnTo>
                    <a:pt x="285" y="68"/>
                  </a:lnTo>
                  <a:lnTo>
                    <a:pt x="340" y="72"/>
                  </a:lnTo>
                  <a:lnTo>
                    <a:pt x="395" y="76"/>
                  </a:lnTo>
                  <a:lnTo>
                    <a:pt x="450" y="80"/>
                  </a:lnTo>
                  <a:lnTo>
                    <a:pt x="504" y="85"/>
                  </a:lnTo>
                  <a:lnTo>
                    <a:pt x="558" y="92"/>
                  </a:lnTo>
                  <a:lnTo>
                    <a:pt x="611" y="98"/>
                  </a:lnTo>
                  <a:lnTo>
                    <a:pt x="664" y="104"/>
                  </a:lnTo>
                  <a:lnTo>
                    <a:pt x="716" y="112"/>
                  </a:lnTo>
                  <a:lnTo>
                    <a:pt x="767" y="120"/>
                  </a:lnTo>
                  <a:lnTo>
                    <a:pt x="818" y="128"/>
                  </a:lnTo>
                  <a:lnTo>
                    <a:pt x="869" y="138"/>
                  </a:lnTo>
                  <a:lnTo>
                    <a:pt x="918" y="147"/>
                  </a:lnTo>
                  <a:lnTo>
                    <a:pt x="967" y="158"/>
                  </a:lnTo>
                  <a:lnTo>
                    <a:pt x="1015" y="168"/>
                  </a:lnTo>
                  <a:lnTo>
                    <a:pt x="1063" y="179"/>
                  </a:lnTo>
                  <a:lnTo>
                    <a:pt x="1110" y="190"/>
                  </a:lnTo>
                  <a:lnTo>
                    <a:pt x="1156" y="203"/>
                  </a:lnTo>
                  <a:lnTo>
                    <a:pt x="1202" y="215"/>
                  </a:lnTo>
                  <a:lnTo>
                    <a:pt x="1247" y="228"/>
                  </a:lnTo>
                  <a:lnTo>
                    <a:pt x="1291" y="241"/>
                  </a:lnTo>
                  <a:lnTo>
                    <a:pt x="1334" y="255"/>
                  </a:lnTo>
                  <a:lnTo>
                    <a:pt x="1377" y="270"/>
                  </a:lnTo>
                  <a:lnTo>
                    <a:pt x="1419" y="284"/>
                  </a:lnTo>
                  <a:lnTo>
                    <a:pt x="1460" y="299"/>
                  </a:lnTo>
                  <a:lnTo>
                    <a:pt x="1500" y="315"/>
                  </a:lnTo>
                  <a:lnTo>
                    <a:pt x="1538" y="331"/>
                  </a:lnTo>
                  <a:lnTo>
                    <a:pt x="1577" y="347"/>
                  </a:lnTo>
                  <a:lnTo>
                    <a:pt x="1614" y="364"/>
                  </a:lnTo>
                  <a:lnTo>
                    <a:pt x="1650" y="381"/>
                  </a:lnTo>
                  <a:lnTo>
                    <a:pt x="1686" y="399"/>
                  </a:lnTo>
                  <a:lnTo>
                    <a:pt x="1720" y="416"/>
                  </a:lnTo>
                  <a:lnTo>
                    <a:pt x="1753" y="434"/>
                  </a:lnTo>
                  <a:lnTo>
                    <a:pt x="1785" y="453"/>
                  </a:lnTo>
                  <a:lnTo>
                    <a:pt x="1817" y="472"/>
                  </a:lnTo>
                  <a:lnTo>
                    <a:pt x="1847" y="491"/>
                  </a:lnTo>
                  <a:lnTo>
                    <a:pt x="1876" y="510"/>
                  </a:lnTo>
                  <a:lnTo>
                    <a:pt x="1904" y="530"/>
                  </a:lnTo>
                  <a:lnTo>
                    <a:pt x="1932" y="550"/>
                  </a:lnTo>
                  <a:lnTo>
                    <a:pt x="1958" y="570"/>
                  </a:lnTo>
                  <a:lnTo>
                    <a:pt x="1982" y="590"/>
                  </a:lnTo>
                  <a:lnTo>
                    <a:pt x="2006" y="611"/>
                  </a:lnTo>
                  <a:lnTo>
                    <a:pt x="2028" y="632"/>
                  </a:lnTo>
                  <a:lnTo>
                    <a:pt x="2050" y="653"/>
                  </a:lnTo>
                  <a:lnTo>
                    <a:pt x="2070" y="675"/>
                  </a:lnTo>
                  <a:lnTo>
                    <a:pt x="2089" y="696"/>
                  </a:lnTo>
                  <a:lnTo>
                    <a:pt x="2106" y="718"/>
                  </a:lnTo>
                  <a:lnTo>
                    <a:pt x="2122" y="740"/>
                  </a:lnTo>
                  <a:lnTo>
                    <a:pt x="2138" y="762"/>
                  </a:lnTo>
                  <a:lnTo>
                    <a:pt x="2151" y="785"/>
                  </a:lnTo>
                  <a:lnTo>
                    <a:pt x="2164" y="807"/>
                  </a:lnTo>
                  <a:lnTo>
                    <a:pt x="2175" y="829"/>
                  </a:lnTo>
                  <a:lnTo>
                    <a:pt x="2185" y="853"/>
                  </a:lnTo>
                  <a:lnTo>
                    <a:pt x="2194" y="876"/>
                  </a:lnTo>
                  <a:lnTo>
                    <a:pt x="2202" y="899"/>
                  </a:lnTo>
                  <a:lnTo>
                    <a:pt x="2207" y="922"/>
                  </a:lnTo>
                  <a:lnTo>
                    <a:pt x="2212" y="945"/>
                  </a:lnTo>
                  <a:lnTo>
                    <a:pt x="2215" y="968"/>
                  </a:lnTo>
                  <a:lnTo>
                    <a:pt x="2217" y="992"/>
                  </a:lnTo>
                  <a:lnTo>
                    <a:pt x="2218" y="1015"/>
                  </a:lnTo>
                  <a:lnTo>
                    <a:pt x="2278" y="1015"/>
                  </a:lnTo>
                  <a:lnTo>
                    <a:pt x="2277" y="989"/>
                  </a:lnTo>
                  <a:lnTo>
                    <a:pt x="2275" y="962"/>
                  </a:lnTo>
                  <a:lnTo>
                    <a:pt x="2271" y="934"/>
                  </a:lnTo>
                  <a:lnTo>
                    <a:pt x="2265" y="908"/>
                  </a:lnTo>
                  <a:lnTo>
                    <a:pt x="2258" y="882"/>
                  </a:lnTo>
                  <a:lnTo>
                    <a:pt x="2251" y="856"/>
                  </a:lnTo>
                  <a:lnTo>
                    <a:pt x="2240" y="831"/>
                  </a:lnTo>
                  <a:lnTo>
                    <a:pt x="2229" y="804"/>
                  </a:lnTo>
                  <a:lnTo>
                    <a:pt x="2216" y="779"/>
                  </a:lnTo>
                  <a:lnTo>
                    <a:pt x="2203" y="755"/>
                  </a:lnTo>
                  <a:lnTo>
                    <a:pt x="2188" y="730"/>
                  </a:lnTo>
                  <a:lnTo>
                    <a:pt x="2171" y="706"/>
                  </a:lnTo>
                  <a:lnTo>
                    <a:pt x="2153" y="682"/>
                  </a:lnTo>
                  <a:lnTo>
                    <a:pt x="2135" y="659"/>
                  </a:lnTo>
                  <a:lnTo>
                    <a:pt x="2114" y="635"/>
                  </a:lnTo>
                  <a:lnTo>
                    <a:pt x="2093" y="611"/>
                  </a:lnTo>
                  <a:lnTo>
                    <a:pt x="2070" y="589"/>
                  </a:lnTo>
                  <a:lnTo>
                    <a:pt x="2046" y="567"/>
                  </a:lnTo>
                  <a:lnTo>
                    <a:pt x="2021" y="545"/>
                  </a:lnTo>
                  <a:lnTo>
                    <a:pt x="1994" y="523"/>
                  </a:lnTo>
                  <a:lnTo>
                    <a:pt x="1967" y="502"/>
                  </a:lnTo>
                  <a:lnTo>
                    <a:pt x="1939" y="481"/>
                  </a:lnTo>
                  <a:lnTo>
                    <a:pt x="1910" y="460"/>
                  </a:lnTo>
                  <a:lnTo>
                    <a:pt x="1879" y="441"/>
                  </a:lnTo>
                  <a:lnTo>
                    <a:pt x="1848" y="421"/>
                  </a:lnTo>
                  <a:lnTo>
                    <a:pt x="1816" y="401"/>
                  </a:lnTo>
                  <a:lnTo>
                    <a:pt x="1782" y="382"/>
                  </a:lnTo>
                  <a:lnTo>
                    <a:pt x="1748" y="363"/>
                  </a:lnTo>
                  <a:lnTo>
                    <a:pt x="1712" y="345"/>
                  </a:lnTo>
                  <a:lnTo>
                    <a:pt x="1676" y="327"/>
                  </a:lnTo>
                  <a:lnTo>
                    <a:pt x="1639" y="310"/>
                  </a:lnTo>
                  <a:lnTo>
                    <a:pt x="1600" y="292"/>
                  </a:lnTo>
                  <a:lnTo>
                    <a:pt x="1561" y="275"/>
                  </a:lnTo>
                  <a:lnTo>
                    <a:pt x="1522" y="259"/>
                  </a:lnTo>
                  <a:lnTo>
                    <a:pt x="1481" y="244"/>
                  </a:lnTo>
                  <a:lnTo>
                    <a:pt x="1439" y="228"/>
                  </a:lnTo>
                  <a:lnTo>
                    <a:pt x="1396" y="213"/>
                  </a:lnTo>
                  <a:lnTo>
                    <a:pt x="1353" y="198"/>
                  </a:lnTo>
                  <a:lnTo>
                    <a:pt x="1309" y="184"/>
                  </a:lnTo>
                  <a:lnTo>
                    <a:pt x="1264" y="170"/>
                  </a:lnTo>
                  <a:lnTo>
                    <a:pt x="1218" y="158"/>
                  </a:lnTo>
                  <a:lnTo>
                    <a:pt x="1172" y="145"/>
                  </a:lnTo>
                  <a:lnTo>
                    <a:pt x="1125" y="132"/>
                  </a:lnTo>
                  <a:lnTo>
                    <a:pt x="1077" y="121"/>
                  </a:lnTo>
                  <a:lnTo>
                    <a:pt x="1029" y="109"/>
                  </a:lnTo>
                  <a:lnTo>
                    <a:pt x="980" y="99"/>
                  </a:lnTo>
                  <a:lnTo>
                    <a:pt x="929" y="88"/>
                  </a:lnTo>
                  <a:lnTo>
                    <a:pt x="879" y="79"/>
                  </a:lnTo>
                  <a:lnTo>
                    <a:pt x="828" y="70"/>
                  </a:lnTo>
                  <a:lnTo>
                    <a:pt x="777" y="61"/>
                  </a:lnTo>
                  <a:lnTo>
                    <a:pt x="724" y="53"/>
                  </a:lnTo>
                  <a:lnTo>
                    <a:pt x="672" y="45"/>
                  </a:lnTo>
                  <a:lnTo>
                    <a:pt x="619" y="38"/>
                  </a:lnTo>
                  <a:lnTo>
                    <a:pt x="564" y="32"/>
                  </a:lnTo>
                  <a:lnTo>
                    <a:pt x="510" y="27"/>
                  </a:lnTo>
                  <a:lnTo>
                    <a:pt x="455" y="21"/>
                  </a:lnTo>
                  <a:lnTo>
                    <a:pt x="400" y="16"/>
                  </a:lnTo>
                  <a:lnTo>
                    <a:pt x="343" y="12"/>
                  </a:lnTo>
                  <a:lnTo>
                    <a:pt x="288" y="9"/>
                  </a:lnTo>
                  <a:lnTo>
                    <a:pt x="230" y="6"/>
                  </a:lnTo>
                  <a:lnTo>
                    <a:pt x="174" y="3"/>
                  </a:lnTo>
                  <a:lnTo>
                    <a:pt x="116" y="2"/>
                  </a:lnTo>
                  <a:lnTo>
                    <a:pt x="59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6" name="Freeform 178"/>
            <p:cNvSpPr>
              <a:spLocks/>
            </p:cNvSpPr>
            <p:nvPr/>
          </p:nvSpPr>
          <p:spPr bwMode="auto">
            <a:xfrm>
              <a:off x="3602" y="46"/>
              <a:ext cx="759" cy="338"/>
            </a:xfrm>
            <a:custGeom>
              <a:avLst/>
              <a:gdLst>
                <a:gd name="T0" fmla="*/ 60 w 2277"/>
                <a:gd name="T1" fmla="*/ 992 h 1015"/>
                <a:gd name="T2" fmla="*/ 71 w 2277"/>
                <a:gd name="T3" fmla="*/ 922 h 1015"/>
                <a:gd name="T4" fmla="*/ 93 w 2277"/>
                <a:gd name="T5" fmla="*/ 853 h 1015"/>
                <a:gd name="T6" fmla="*/ 126 w 2277"/>
                <a:gd name="T7" fmla="*/ 785 h 1015"/>
                <a:gd name="T8" fmla="*/ 172 w 2277"/>
                <a:gd name="T9" fmla="*/ 718 h 1015"/>
                <a:gd name="T10" fmla="*/ 229 w 2277"/>
                <a:gd name="T11" fmla="*/ 653 h 1015"/>
                <a:gd name="T12" fmla="*/ 296 w 2277"/>
                <a:gd name="T13" fmla="*/ 590 h 1015"/>
                <a:gd name="T14" fmla="*/ 373 w 2277"/>
                <a:gd name="T15" fmla="*/ 530 h 1015"/>
                <a:gd name="T16" fmla="*/ 461 w 2277"/>
                <a:gd name="T17" fmla="*/ 472 h 1015"/>
                <a:gd name="T18" fmla="*/ 558 w 2277"/>
                <a:gd name="T19" fmla="*/ 416 h 1015"/>
                <a:gd name="T20" fmla="*/ 664 w 2277"/>
                <a:gd name="T21" fmla="*/ 364 h 1015"/>
                <a:gd name="T22" fmla="*/ 778 w 2277"/>
                <a:gd name="T23" fmla="*/ 315 h 1015"/>
                <a:gd name="T24" fmla="*/ 900 w 2277"/>
                <a:gd name="T25" fmla="*/ 270 h 1015"/>
                <a:gd name="T26" fmla="*/ 1030 w 2277"/>
                <a:gd name="T27" fmla="*/ 228 h 1015"/>
                <a:gd name="T28" fmla="*/ 1167 w 2277"/>
                <a:gd name="T29" fmla="*/ 190 h 1015"/>
                <a:gd name="T30" fmla="*/ 1311 w 2277"/>
                <a:gd name="T31" fmla="*/ 158 h 1015"/>
                <a:gd name="T32" fmla="*/ 1459 w 2277"/>
                <a:gd name="T33" fmla="*/ 128 h 1015"/>
                <a:gd name="T34" fmla="*/ 1614 w 2277"/>
                <a:gd name="T35" fmla="*/ 104 h 1015"/>
                <a:gd name="T36" fmla="*/ 1774 w 2277"/>
                <a:gd name="T37" fmla="*/ 85 h 1015"/>
                <a:gd name="T38" fmla="*/ 1938 w 2277"/>
                <a:gd name="T39" fmla="*/ 72 h 1015"/>
                <a:gd name="T40" fmla="*/ 2106 w 2277"/>
                <a:gd name="T41" fmla="*/ 63 h 1015"/>
                <a:gd name="T42" fmla="*/ 2277 w 2277"/>
                <a:gd name="T43" fmla="*/ 60 h 1015"/>
                <a:gd name="T44" fmla="*/ 2161 w 2277"/>
                <a:gd name="T45" fmla="*/ 2 h 1015"/>
                <a:gd name="T46" fmla="*/ 1991 w 2277"/>
                <a:gd name="T47" fmla="*/ 9 h 1015"/>
                <a:gd name="T48" fmla="*/ 1823 w 2277"/>
                <a:gd name="T49" fmla="*/ 21 h 1015"/>
                <a:gd name="T50" fmla="*/ 1660 w 2277"/>
                <a:gd name="T51" fmla="*/ 38 h 1015"/>
                <a:gd name="T52" fmla="*/ 1501 w 2277"/>
                <a:gd name="T53" fmla="*/ 61 h 1015"/>
                <a:gd name="T54" fmla="*/ 1348 w 2277"/>
                <a:gd name="T55" fmla="*/ 88 h 1015"/>
                <a:gd name="T56" fmla="*/ 1201 w 2277"/>
                <a:gd name="T57" fmla="*/ 121 h 1015"/>
                <a:gd name="T58" fmla="*/ 1059 w 2277"/>
                <a:gd name="T59" fmla="*/ 158 h 1015"/>
                <a:gd name="T60" fmla="*/ 925 w 2277"/>
                <a:gd name="T61" fmla="*/ 198 h 1015"/>
                <a:gd name="T62" fmla="*/ 797 w 2277"/>
                <a:gd name="T63" fmla="*/ 244 h 1015"/>
                <a:gd name="T64" fmla="*/ 678 w 2277"/>
                <a:gd name="T65" fmla="*/ 292 h 1015"/>
                <a:gd name="T66" fmla="*/ 566 w 2277"/>
                <a:gd name="T67" fmla="*/ 345 h 1015"/>
                <a:gd name="T68" fmla="*/ 462 w 2277"/>
                <a:gd name="T69" fmla="*/ 401 h 1015"/>
                <a:gd name="T70" fmla="*/ 368 w 2277"/>
                <a:gd name="T71" fmla="*/ 460 h 1015"/>
                <a:gd name="T72" fmla="*/ 283 w 2277"/>
                <a:gd name="T73" fmla="*/ 523 h 1015"/>
                <a:gd name="T74" fmla="*/ 208 w 2277"/>
                <a:gd name="T75" fmla="*/ 589 h 1015"/>
                <a:gd name="T76" fmla="*/ 144 w 2277"/>
                <a:gd name="T77" fmla="*/ 659 h 1015"/>
                <a:gd name="T78" fmla="*/ 91 w 2277"/>
                <a:gd name="T79" fmla="*/ 730 h 1015"/>
                <a:gd name="T80" fmla="*/ 49 w 2277"/>
                <a:gd name="T81" fmla="*/ 804 h 1015"/>
                <a:gd name="T82" fmla="*/ 20 w 2277"/>
                <a:gd name="T83" fmla="*/ 882 h 1015"/>
                <a:gd name="T84" fmla="*/ 3 w 2277"/>
                <a:gd name="T85" fmla="*/ 962 h 1015"/>
                <a:gd name="T86" fmla="*/ 0 w 2277"/>
                <a:gd name="T87" fmla="*/ 101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7" h="1015">
                  <a:moveTo>
                    <a:pt x="59" y="1015"/>
                  </a:moveTo>
                  <a:lnTo>
                    <a:pt x="59" y="1015"/>
                  </a:lnTo>
                  <a:lnTo>
                    <a:pt x="60" y="992"/>
                  </a:lnTo>
                  <a:lnTo>
                    <a:pt x="62" y="968"/>
                  </a:lnTo>
                  <a:lnTo>
                    <a:pt x="66" y="945"/>
                  </a:lnTo>
                  <a:lnTo>
                    <a:pt x="71" y="922"/>
                  </a:lnTo>
                  <a:lnTo>
                    <a:pt x="76" y="899"/>
                  </a:lnTo>
                  <a:lnTo>
                    <a:pt x="84" y="876"/>
                  </a:lnTo>
                  <a:lnTo>
                    <a:pt x="93" y="853"/>
                  </a:lnTo>
                  <a:lnTo>
                    <a:pt x="102" y="829"/>
                  </a:lnTo>
                  <a:lnTo>
                    <a:pt x="114" y="807"/>
                  </a:lnTo>
                  <a:lnTo>
                    <a:pt x="126" y="785"/>
                  </a:lnTo>
                  <a:lnTo>
                    <a:pt x="140" y="762"/>
                  </a:lnTo>
                  <a:lnTo>
                    <a:pt x="156" y="740"/>
                  </a:lnTo>
                  <a:lnTo>
                    <a:pt x="172" y="718"/>
                  </a:lnTo>
                  <a:lnTo>
                    <a:pt x="189" y="696"/>
                  </a:lnTo>
                  <a:lnTo>
                    <a:pt x="208" y="675"/>
                  </a:lnTo>
                  <a:lnTo>
                    <a:pt x="229" y="653"/>
                  </a:lnTo>
                  <a:lnTo>
                    <a:pt x="250" y="632"/>
                  </a:lnTo>
                  <a:lnTo>
                    <a:pt x="272" y="611"/>
                  </a:lnTo>
                  <a:lnTo>
                    <a:pt x="296" y="590"/>
                  </a:lnTo>
                  <a:lnTo>
                    <a:pt x="321" y="570"/>
                  </a:lnTo>
                  <a:lnTo>
                    <a:pt x="346" y="550"/>
                  </a:lnTo>
                  <a:lnTo>
                    <a:pt x="373" y="530"/>
                  </a:lnTo>
                  <a:lnTo>
                    <a:pt x="401" y="510"/>
                  </a:lnTo>
                  <a:lnTo>
                    <a:pt x="431" y="491"/>
                  </a:lnTo>
                  <a:lnTo>
                    <a:pt x="461" y="472"/>
                  </a:lnTo>
                  <a:lnTo>
                    <a:pt x="492" y="453"/>
                  </a:lnTo>
                  <a:lnTo>
                    <a:pt x="525" y="434"/>
                  </a:lnTo>
                  <a:lnTo>
                    <a:pt x="558" y="416"/>
                  </a:lnTo>
                  <a:lnTo>
                    <a:pt x="593" y="399"/>
                  </a:lnTo>
                  <a:lnTo>
                    <a:pt x="627" y="381"/>
                  </a:lnTo>
                  <a:lnTo>
                    <a:pt x="664" y="364"/>
                  </a:lnTo>
                  <a:lnTo>
                    <a:pt x="702" y="347"/>
                  </a:lnTo>
                  <a:lnTo>
                    <a:pt x="739" y="331"/>
                  </a:lnTo>
                  <a:lnTo>
                    <a:pt x="778" y="315"/>
                  </a:lnTo>
                  <a:lnTo>
                    <a:pt x="819" y="299"/>
                  </a:lnTo>
                  <a:lnTo>
                    <a:pt x="860" y="284"/>
                  </a:lnTo>
                  <a:lnTo>
                    <a:pt x="900" y="270"/>
                  </a:lnTo>
                  <a:lnTo>
                    <a:pt x="943" y="255"/>
                  </a:lnTo>
                  <a:lnTo>
                    <a:pt x="986" y="241"/>
                  </a:lnTo>
                  <a:lnTo>
                    <a:pt x="1030" y="228"/>
                  </a:lnTo>
                  <a:lnTo>
                    <a:pt x="1075" y="215"/>
                  </a:lnTo>
                  <a:lnTo>
                    <a:pt x="1121" y="203"/>
                  </a:lnTo>
                  <a:lnTo>
                    <a:pt x="1167" y="190"/>
                  </a:lnTo>
                  <a:lnTo>
                    <a:pt x="1214" y="179"/>
                  </a:lnTo>
                  <a:lnTo>
                    <a:pt x="1262" y="168"/>
                  </a:lnTo>
                  <a:lnTo>
                    <a:pt x="1311" y="158"/>
                  </a:lnTo>
                  <a:lnTo>
                    <a:pt x="1360" y="147"/>
                  </a:lnTo>
                  <a:lnTo>
                    <a:pt x="1409" y="138"/>
                  </a:lnTo>
                  <a:lnTo>
                    <a:pt x="1459" y="128"/>
                  </a:lnTo>
                  <a:lnTo>
                    <a:pt x="1510" y="120"/>
                  </a:lnTo>
                  <a:lnTo>
                    <a:pt x="1562" y="112"/>
                  </a:lnTo>
                  <a:lnTo>
                    <a:pt x="1614" y="104"/>
                  </a:lnTo>
                  <a:lnTo>
                    <a:pt x="1667" y="98"/>
                  </a:lnTo>
                  <a:lnTo>
                    <a:pt x="1720" y="92"/>
                  </a:lnTo>
                  <a:lnTo>
                    <a:pt x="1774" y="85"/>
                  </a:lnTo>
                  <a:lnTo>
                    <a:pt x="1828" y="80"/>
                  </a:lnTo>
                  <a:lnTo>
                    <a:pt x="1883" y="76"/>
                  </a:lnTo>
                  <a:lnTo>
                    <a:pt x="1938" y="72"/>
                  </a:lnTo>
                  <a:lnTo>
                    <a:pt x="1994" y="68"/>
                  </a:lnTo>
                  <a:lnTo>
                    <a:pt x="2049" y="65"/>
                  </a:lnTo>
                  <a:lnTo>
                    <a:pt x="2106" y="63"/>
                  </a:lnTo>
                  <a:lnTo>
                    <a:pt x="2162" y="62"/>
                  </a:lnTo>
                  <a:lnTo>
                    <a:pt x="2220" y="61"/>
                  </a:lnTo>
                  <a:lnTo>
                    <a:pt x="2277" y="60"/>
                  </a:lnTo>
                  <a:lnTo>
                    <a:pt x="2277" y="0"/>
                  </a:lnTo>
                  <a:lnTo>
                    <a:pt x="2220" y="1"/>
                  </a:lnTo>
                  <a:lnTo>
                    <a:pt x="2161" y="2"/>
                  </a:lnTo>
                  <a:lnTo>
                    <a:pt x="2104" y="3"/>
                  </a:lnTo>
                  <a:lnTo>
                    <a:pt x="2047" y="6"/>
                  </a:lnTo>
                  <a:lnTo>
                    <a:pt x="1991" y="9"/>
                  </a:lnTo>
                  <a:lnTo>
                    <a:pt x="1934" y="12"/>
                  </a:lnTo>
                  <a:lnTo>
                    <a:pt x="1879" y="16"/>
                  </a:lnTo>
                  <a:lnTo>
                    <a:pt x="1823" y="21"/>
                  </a:lnTo>
                  <a:lnTo>
                    <a:pt x="1768" y="27"/>
                  </a:lnTo>
                  <a:lnTo>
                    <a:pt x="1713" y="32"/>
                  </a:lnTo>
                  <a:lnTo>
                    <a:pt x="1660" y="38"/>
                  </a:lnTo>
                  <a:lnTo>
                    <a:pt x="1607" y="45"/>
                  </a:lnTo>
                  <a:lnTo>
                    <a:pt x="1553" y="53"/>
                  </a:lnTo>
                  <a:lnTo>
                    <a:pt x="1501" y="61"/>
                  </a:lnTo>
                  <a:lnTo>
                    <a:pt x="1450" y="70"/>
                  </a:lnTo>
                  <a:lnTo>
                    <a:pt x="1398" y="79"/>
                  </a:lnTo>
                  <a:lnTo>
                    <a:pt x="1348" y="88"/>
                  </a:lnTo>
                  <a:lnTo>
                    <a:pt x="1298" y="99"/>
                  </a:lnTo>
                  <a:lnTo>
                    <a:pt x="1249" y="109"/>
                  </a:lnTo>
                  <a:lnTo>
                    <a:pt x="1201" y="121"/>
                  </a:lnTo>
                  <a:lnTo>
                    <a:pt x="1153" y="132"/>
                  </a:lnTo>
                  <a:lnTo>
                    <a:pt x="1106" y="145"/>
                  </a:lnTo>
                  <a:lnTo>
                    <a:pt x="1059" y="158"/>
                  </a:lnTo>
                  <a:lnTo>
                    <a:pt x="1013" y="170"/>
                  </a:lnTo>
                  <a:lnTo>
                    <a:pt x="968" y="184"/>
                  </a:lnTo>
                  <a:lnTo>
                    <a:pt x="925" y="198"/>
                  </a:lnTo>
                  <a:lnTo>
                    <a:pt x="882" y="213"/>
                  </a:lnTo>
                  <a:lnTo>
                    <a:pt x="839" y="228"/>
                  </a:lnTo>
                  <a:lnTo>
                    <a:pt x="797" y="244"/>
                  </a:lnTo>
                  <a:lnTo>
                    <a:pt x="756" y="259"/>
                  </a:lnTo>
                  <a:lnTo>
                    <a:pt x="716" y="275"/>
                  </a:lnTo>
                  <a:lnTo>
                    <a:pt x="678" y="292"/>
                  </a:lnTo>
                  <a:lnTo>
                    <a:pt x="639" y="310"/>
                  </a:lnTo>
                  <a:lnTo>
                    <a:pt x="602" y="327"/>
                  </a:lnTo>
                  <a:lnTo>
                    <a:pt x="566" y="345"/>
                  </a:lnTo>
                  <a:lnTo>
                    <a:pt x="530" y="363"/>
                  </a:lnTo>
                  <a:lnTo>
                    <a:pt x="496" y="382"/>
                  </a:lnTo>
                  <a:lnTo>
                    <a:pt x="462" y="401"/>
                  </a:lnTo>
                  <a:lnTo>
                    <a:pt x="430" y="421"/>
                  </a:lnTo>
                  <a:lnTo>
                    <a:pt x="398" y="441"/>
                  </a:lnTo>
                  <a:lnTo>
                    <a:pt x="368" y="460"/>
                  </a:lnTo>
                  <a:lnTo>
                    <a:pt x="339" y="481"/>
                  </a:lnTo>
                  <a:lnTo>
                    <a:pt x="310" y="502"/>
                  </a:lnTo>
                  <a:lnTo>
                    <a:pt x="283" y="523"/>
                  </a:lnTo>
                  <a:lnTo>
                    <a:pt x="257" y="545"/>
                  </a:lnTo>
                  <a:lnTo>
                    <a:pt x="232" y="567"/>
                  </a:lnTo>
                  <a:lnTo>
                    <a:pt x="208" y="589"/>
                  </a:lnTo>
                  <a:lnTo>
                    <a:pt x="186" y="611"/>
                  </a:lnTo>
                  <a:lnTo>
                    <a:pt x="164" y="635"/>
                  </a:lnTo>
                  <a:lnTo>
                    <a:pt x="144" y="659"/>
                  </a:lnTo>
                  <a:lnTo>
                    <a:pt x="124" y="682"/>
                  </a:lnTo>
                  <a:lnTo>
                    <a:pt x="106" y="706"/>
                  </a:lnTo>
                  <a:lnTo>
                    <a:pt x="91" y="730"/>
                  </a:lnTo>
                  <a:lnTo>
                    <a:pt x="75" y="755"/>
                  </a:lnTo>
                  <a:lnTo>
                    <a:pt x="61" y="779"/>
                  </a:lnTo>
                  <a:lnTo>
                    <a:pt x="49" y="804"/>
                  </a:lnTo>
                  <a:lnTo>
                    <a:pt x="37" y="831"/>
                  </a:lnTo>
                  <a:lnTo>
                    <a:pt x="28" y="856"/>
                  </a:lnTo>
                  <a:lnTo>
                    <a:pt x="20" y="882"/>
                  </a:lnTo>
                  <a:lnTo>
                    <a:pt x="12" y="908"/>
                  </a:lnTo>
                  <a:lnTo>
                    <a:pt x="7" y="934"/>
                  </a:lnTo>
                  <a:lnTo>
                    <a:pt x="3" y="962"/>
                  </a:lnTo>
                  <a:lnTo>
                    <a:pt x="1" y="989"/>
                  </a:lnTo>
                  <a:lnTo>
                    <a:pt x="0" y="1015"/>
                  </a:lnTo>
                  <a:lnTo>
                    <a:pt x="0" y="1015"/>
                  </a:lnTo>
                  <a:lnTo>
                    <a:pt x="59" y="101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7" name="Freeform 179"/>
            <p:cNvSpPr>
              <a:spLocks/>
            </p:cNvSpPr>
            <p:nvPr/>
          </p:nvSpPr>
          <p:spPr bwMode="auto">
            <a:xfrm>
              <a:off x="3602" y="384"/>
              <a:ext cx="759" cy="338"/>
            </a:xfrm>
            <a:custGeom>
              <a:avLst/>
              <a:gdLst>
                <a:gd name="T0" fmla="*/ 2220 w 2277"/>
                <a:gd name="T1" fmla="*/ 955 h 1015"/>
                <a:gd name="T2" fmla="*/ 2049 w 2277"/>
                <a:gd name="T3" fmla="*/ 950 h 1015"/>
                <a:gd name="T4" fmla="*/ 1883 w 2277"/>
                <a:gd name="T5" fmla="*/ 940 h 1015"/>
                <a:gd name="T6" fmla="*/ 1720 w 2277"/>
                <a:gd name="T7" fmla="*/ 925 h 1015"/>
                <a:gd name="T8" fmla="*/ 1562 w 2277"/>
                <a:gd name="T9" fmla="*/ 904 h 1015"/>
                <a:gd name="T10" fmla="*/ 1409 w 2277"/>
                <a:gd name="T11" fmla="*/ 878 h 1015"/>
                <a:gd name="T12" fmla="*/ 1262 w 2277"/>
                <a:gd name="T13" fmla="*/ 848 h 1015"/>
                <a:gd name="T14" fmla="*/ 1121 w 2277"/>
                <a:gd name="T15" fmla="*/ 813 h 1015"/>
                <a:gd name="T16" fmla="*/ 986 w 2277"/>
                <a:gd name="T17" fmla="*/ 775 h 1015"/>
                <a:gd name="T18" fmla="*/ 860 w 2277"/>
                <a:gd name="T19" fmla="*/ 732 h 1015"/>
                <a:gd name="T20" fmla="*/ 739 w 2277"/>
                <a:gd name="T21" fmla="*/ 686 h 1015"/>
                <a:gd name="T22" fmla="*/ 627 w 2277"/>
                <a:gd name="T23" fmla="*/ 635 h 1015"/>
                <a:gd name="T24" fmla="*/ 525 w 2277"/>
                <a:gd name="T25" fmla="*/ 582 h 1015"/>
                <a:gd name="T26" fmla="*/ 431 w 2277"/>
                <a:gd name="T27" fmla="*/ 525 h 1015"/>
                <a:gd name="T28" fmla="*/ 346 w 2277"/>
                <a:gd name="T29" fmla="*/ 466 h 1015"/>
                <a:gd name="T30" fmla="*/ 272 w 2277"/>
                <a:gd name="T31" fmla="*/ 405 h 1015"/>
                <a:gd name="T32" fmla="*/ 208 w 2277"/>
                <a:gd name="T33" fmla="*/ 341 h 1015"/>
                <a:gd name="T34" fmla="*/ 156 w 2277"/>
                <a:gd name="T35" fmla="*/ 276 h 1015"/>
                <a:gd name="T36" fmla="*/ 114 w 2277"/>
                <a:gd name="T37" fmla="*/ 209 h 1015"/>
                <a:gd name="T38" fmla="*/ 84 w 2277"/>
                <a:gd name="T39" fmla="*/ 140 h 1015"/>
                <a:gd name="T40" fmla="*/ 66 w 2277"/>
                <a:gd name="T41" fmla="*/ 71 h 1015"/>
                <a:gd name="T42" fmla="*/ 59 w 2277"/>
                <a:gd name="T43" fmla="*/ 0 h 1015"/>
                <a:gd name="T44" fmla="*/ 3 w 2277"/>
                <a:gd name="T45" fmla="*/ 55 h 1015"/>
                <a:gd name="T46" fmla="*/ 20 w 2277"/>
                <a:gd name="T47" fmla="*/ 134 h 1015"/>
                <a:gd name="T48" fmla="*/ 49 w 2277"/>
                <a:gd name="T49" fmla="*/ 211 h 1015"/>
                <a:gd name="T50" fmla="*/ 91 w 2277"/>
                <a:gd name="T51" fmla="*/ 286 h 1015"/>
                <a:gd name="T52" fmla="*/ 144 w 2277"/>
                <a:gd name="T53" fmla="*/ 357 h 1015"/>
                <a:gd name="T54" fmla="*/ 208 w 2277"/>
                <a:gd name="T55" fmla="*/ 427 h 1015"/>
                <a:gd name="T56" fmla="*/ 283 w 2277"/>
                <a:gd name="T57" fmla="*/ 493 h 1015"/>
                <a:gd name="T58" fmla="*/ 368 w 2277"/>
                <a:gd name="T59" fmla="*/ 556 h 1015"/>
                <a:gd name="T60" fmla="*/ 462 w 2277"/>
                <a:gd name="T61" fmla="*/ 615 h 1015"/>
                <a:gd name="T62" fmla="*/ 566 w 2277"/>
                <a:gd name="T63" fmla="*/ 671 h 1015"/>
                <a:gd name="T64" fmla="*/ 678 w 2277"/>
                <a:gd name="T65" fmla="*/ 723 h 1015"/>
                <a:gd name="T66" fmla="*/ 797 w 2277"/>
                <a:gd name="T67" fmla="*/ 773 h 1015"/>
                <a:gd name="T68" fmla="*/ 925 w 2277"/>
                <a:gd name="T69" fmla="*/ 818 h 1015"/>
                <a:gd name="T70" fmla="*/ 1059 w 2277"/>
                <a:gd name="T71" fmla="*/ 859 h 1015"/>
                <a:gd name="T72" fmla="*/ 1201 w 2277"/>
                <a:gd name="T73" fmla="*/ 895 h 1015"/>
                <a:gd name="T74" fmla="*/ 1348 w 2277"/>
                <a:gd name="T75" fmla="*/ 928 h 1015"/>
                <a:gd name="T76" fmla="*/ 1501 w 2277"/>
                <a:gd name="T77" fmla="*/ 955 h 1015"/>
                <a:gd name="T78" fmla="*/ 1660 w 2277"/>
                <a:gd name="T79" fmla="*/ 978 h 1015"/>
                <a:gd name="T80" fmla="*/ 1823 w 2277"/>
                <a:gd name="T81" fmla="*/ 995 h 1015"/>
                <a:gd name="T82" fmla="*/ 1991 w 2277"/>
                <a:gd name="T83" fmla="*/ 1007 h 1015"/>
                <a:gd name="T84" fmla="*/ 2161 w 2277"/>
                <a:gd name="T85" fmla="*/ 1014 h 1015"/>
                <a:gd name="T86" fmla="*/ 2277 w 2277"/>
                <a:gd name="T87" fmla="*/ 101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7" h="1015">
                  <a:moveTo>
                    <a:pt x="2277" y="955"/>
                  </a:moveTo>
                  <a:lnTo>
                    <a:pt x="2277" y="955"/>
                  </a:lnTo>
                  <a:lnTo>
                    <a:pt x="2220" y="955"/>
                  </a:lnTo>
                  <a:lnTo>
                    <a:pt x="2162" y="954"/>
                  </a:lnTo>
                  <a:lnTo>
                    <a:pt x="2106" y="953"/>
                  </a:lnTo>
                  <a:lnTo>
                    <a:pt x="2049" y="950"/>
                  </a:lnTo>
                  <a:lnTo>
                    <a:pt x="1994" y="948"/>
                  </a:lnTo>
                  <a:lnTo>
                    <a:pt x="1938" y="943"/>
                  </a:lnTo>
                  <a:lnTo>
                    <a:pt x="1883" y="940"/>
                  </a:lnTo>
                  <a:lnTo>
                    <a:pt x="1828" y="935"/>
                  </a:lnTo>
                  <a:lnTo>
                    <a:pt x="1774" y="930"/>
                  </a:lnTo>
                  <a:lnTo>
                    <a:pt x="1720" y="925"/>
                  </a:lnTo>
                  <a:lnTo>
                    <a:pt x="1667" y="918"/>
                  </a:lnTo>
                  <a:lnTo>
                    <a:pt x="1614" y="911"/>
                  </a:lnTo>
                  <a:lnTo>
                    <a:pt x="1562" y="904"/>
                  </a:lnTo>
                  <a:lnTo>
                    <a:pt x="1510" y="896"/>
                  </a:lnTo>
                  <a:lnTo>
                    <a:pt x="1459" y="887"/>
                  </a:lnTo>
                  <a:lnTo>
                    <a:pt x="1409" y="878"/>
                  </a:lnTo>
                  <a:lnTo>
                    <a:pt x="1360" y="869"/>
                  </a:lnTo>
                  <a:lnTo>
                    <a:pt x="1311" y="859"/>
                  </a:lnTo>
                  <a:lnTo>
                    <a:pt x="1262" y="848"/>
                  </a:lnTo>
                  <a:lnTo>
                    <a:pt x="1214" y="837"/>
                  </a:lnTo>
                  <a:lnTo>
                    <a:pt x="1167" y="825"/>
                  </a:lnTo>
                  <a:lnTo>
                    <a:pt x="1121" y="813"/>
                  </a:lnTo>
                  <a:lnTo>
                    <a:pt x="1075" y="801"/>
                  </a:lnTo>
                  <a:lnTo>
                    <a:pt x="1030" y="788"/>
                  </a:lnTo>
                  <a:lnTo>
                    <a:pt x="986" y="775"/>
                  </a:lnTo>
                  <a:lnTo>
                    <a:pt x="943" y="761"/>
                  </a:lnTo>
                  <a:lnTo>
                    <a:pt x="900" y="746"/>
                  </a:lnTo>
                  <a:lnTo>
                    <a:pt x="860" y="732"/>
                  </a:lnTo>
                  <a:lnTo>
                    <a:pt x="819" y="717"/>
                  </a:lnTo>
                  <a:lnTo>
                    <a:pt x="778" y="701"/>
                  </a:lnTo>
                  <a:lnTo>
                    <a:pt x="739" y="686"/>
                  </a:lnTo>
                  <a:lnTo>
                    <a:pt x="702" y="669"/>
                  </a:lnTo>
                  <a:lnTo>
                    <a:pt x="664" y="652"/>
                  </a:lnTo>
                  <a:lnTo>
                    <a:pt x="627" y="635"/>
                  </a:lnTo>
                  <a:lnTo>
                    <a:pt x="593" y="617"/>
                  </a:lnTo>
                  <a:lnTo>
                    <a:pt x="558" y="600"/>
                  </a:lnTo>
                  <a:lnTo>
                    <a:pt x="525" y="582"/>
                  </a:lnTo>
                  <a:lnTo>
                    <a:pt x="492" y="563"/>
                  </a:lnTo>
                  <a:lnTo>
                    <a:pt x="461" y="544"/>
                  </a:lnTo>
                  <a:lnTo>
                    <a:pt x="431" y="525"/>
                  </a:lnTo>
                  <a:lnTo>
                    <a:pt x="401" y="506"/>
                  </a:lnTo>
                  <a:lnTo>
                    <a:pt x="373" y="486"/>
                  </a:lnTo>
                  <a:lnTo>
                    <a:pt x="346" y="466"/>
                  </a:lnTo>
                  <a:lnTo>
                    <a:pt x="321" y="446"/>
                  </a:lnTo>
                  <a:lnTo>
                    <a:pt x="296" y="426"/>
                  </a:lnTo>
                  <a:lnTo>
                    <a:pt x="272" y="405"/>
                  </a:lnTo>
                  <a:lnTo>
                    <a:pt x="250" y="384"/>
                  </a:lnTo>
                  <a:lnTo>
                    <a:pt x="229" y="363"/>
                  </a:lnTo>
                  <a:lnTo>
                    <a:pt x="208" y="341"/>
                  </a:lnTo>
                  <a:lnTo>
                    <a:pt x="189" y="320"/>
                  </a:lnTo>
                  <a:lnTo>
                    <a:pt x="172" y="298"/>
                  </a:lnTo>
                  <a:lnTo>
                    <a:pt x="156" y="276"/>
                  </a:lnTo>
                  <a:lnTo>
                    <a:pt x="140" y="254"/>
                  </a:lnTo>
                  <a:lnTo>
                    <a:pt x="126" y="231"/>
                  </a:lnTo>
                  <a:lnTo>
                    <a:pt x="114" y="209"/>
                  </a:lnTo>
                  <a:lnTo>
                    <a:pt x="102" y="186"/>
                  </a:lnTo>
                  <a:lnTo>
                    <a:pt x="93" y="162"/>
                  </a:lnTo>
                  <a:lnTo>
                    <a:pt x="84" y="140"/>
                  </a:lnTo>
                  <a:lnTo>
                    <a:pt x="76" y="117"/>
                  </a:lnTo>
                  <a:lnTo>
                    <a:pt x="71" y="94"/>
                  </a:lnTo>
                  <a:lnTo>
                    <a:pt x="66" y="71"/>
                  </a:lnTo>
                  <a:lnTo>
                    <a:pt x="62" y="47"/>
                  </a:lnTo>
                  <a:lnTo>
                    <a:pt x="60" y="24"/>
                  </a:lnTo>
                  <a:lnTo>
                    <a:pt x="59" y="0"/>
                  </a:lnTo>
                  <a:lnTo>
                    <a:pt x="0" y="0"/>
                  </a:lnTo>
                  <a:lnTo>
                    <a:pt x="1" y="27"/>
                  </a:lnTo>
                  <a:lnTo>
                    <a:pt x="3" y="55"/>
                  </a:lnTo>
                  <a:lnTo>
                    <a:pt x="7" y="81"/>
                  </a:lnTo>
                  <a:lnTo>
                    <a:pt x="12" y="108"/>
                  </a:lnTo>
                  <a:lnTo>
                    <a:pt x="20" y="134"/>
                  </a:lnTo>
                  <a:lnTo>
                    <a:pt x="28" y="160"/>
                  </a:lnTo>
                  <a:lnTo>
                    <a:pt x="37" y="186"/>
                  </a:lnTo>
                  <a:lnTo>
                    <a:pt x="49" y="211"/>
                  </a:lnTo>
                  <a:lnTo>
                    <a:pt x="61" y="236"/>
                  </a:lnTo>
                  <a:lnTo>
                    <a:pt x="75" y="261"/>
                  </a:lnTo>
                  <a:lnTo>
                    <a:pt x="91" y="286"/>
                  </a:lnTo>
                  <a:lnTo>
                    <a:pt x="106" y="310"/>
                  </a:lnTo>
                  <a:lnTo>
                    <a:pt x="124" y="334"/>
                  </a:lnTo>
                  <a:lnTo>
                    <a:pt x="144" y="357"/>
                  </a:lnTo>
                  <a:lnTo>
                    <a:pt x="164" y="381"/>
                  </a:lnTo>
                  <a:lnTo>
                    <a:pt x="186" y="404"/>
                  </a:lnTo>
                  <a:lnTo>
                    <a:pt x="208" y="427"/>
                  </a:lnTo>
                  <a:lnTo>
                    <a:pt x="232" y="449"/>
                  </a:lnTo>
                  <a:lnTo>
                    <a:pt x="257" y="471"/>
                  </a:lnTo>
                  <a:lnTo>
                    <a:pt x="283" y="493"/>
                  </a:lnTo>
                  <a:lnTo>
                    <a:pt x="310" y="514"/>
                  </a:lnTo>
                  <a:lnTo>
                    <a:pt x="339" y="535"/>
                  </a:lnTo>
                  <a:lnTo>
                    <a:pt x="368" y="556"/>
                  </a:lnTo>
                  <a:lnTo>
                    <a:pt x="398" y="576"/>
                  </a:lnTo>
                  <a:lnTo>
                    <a:pt x="430" y="595"/>
                  </a:lnTo>
                  <a:lnTo>
                    <a:pt x="462" y="615"/>
                  </a:lnTo>
                  <a:lnTo>
                    <a:pt x="496" y="634"/>
                  </a:lnTo>
                  <a:lnTo>
                    <a:pt x="530" y="653"/>
                  </a:lnTo>
                  <a:lnTo>
                    <a:pt x="566" y="671"/>
                  </a:lnTo>
                  <a:lnTo>
                    <a:pt x="602" y="689"/>
                  </a:lnTo>
                  <a:lnTo>
                    <a:pt x="639" y="707"/>
                  </a:lnTo>
                  <a:lnTo>
                    <a:pt x="678" y="723"/>
                  </a:lnTo>
                  <a:lnTo>
                    <a:pt x="716" y="740"/>
                  </a:lnTo>
                  <a:lnTo>
                    <a:pt x="756" y="757"/>
                  </a:lnTo>
                  <a:lnTo>
                    <a:pt x="797" y="773"/>
                  </a:lnTo>
                  <a:lnTo>
                    <a:pt x="839" y="788"/>
                  </a:lnTo>
                  <a:lnTo>
                    <a:pt x="882" y="803"/>
                  </a:lnTo>
                  <a:lnTo>
                    <a:pt x="925" y="818"/>
                  </a:lnTo>
                  <a:lnTo>
                    <a:pt x="968" y="831"/>
                  </a:lnTo>
                  <a:lnTo>
                    <a:pt x="1013" y="845"/>
                  </a:lnTo>
                  <a:lnTo>
                    <a:pt x="1059" y="859"/>
                  </a:lnTo>
                  <a:lnTo>
                    <a:pt x="1106" y="871"/>
                  </a:lnTo>
                  <a:lnTo>
                    <a:pt x="1153" y="884"/>
                  </a:lnTo>
                  <a:lnTo>
                    <a:pt x="1201" y="895"/>
                  </a:lnTo>
                  <a:lnTo>
                    <a:pt x="1249" y="907"/>
                  </a:lnTo>
                  <a:lnTo>
                    <a:pt x="1298" y="917"/>
                  </a:lnTo>
                  <a:lnTo>
                    <a:pt x="1348" y="928"/>
                  </a:lnTo>
                  <a:lnTo>
                    <a:pt x="1398" y="937"/>
                  </a:lnTo>
                  <a:lnTo>
                    <a:pt x="1450" y="947"/>
                  </a:lnTo>
                  <a:lnTo>
                    <a:pt x="1501" y="955"/>
                  </a:lnTo>
                  <a:lnTo>
                    <a:pt x="1553" y="963"/>
                  </a:lnTo>
                  <a:lnTo>
                    <a:pt x="1607" y="971"/>
                  </a:lnTo>
                  <a:lnTo>
                    <a:pt x="1660" y="978"/>
                  </a:lnTo>
                  <a:lnTo>
                    <a:pt x="1713" y="984"/>
                  </a:lnTo>
                  <a:lnTo>
                    <a:pt x="1768" y="990"/>
                  </a:lnTo>
                  <a:lnTo>
                    <a:pt x="1823" y="995"/>
                  </a:lnTo>
                  <a:lnTo>
                    <a:pt x="1878" y="1000"/>
                  </a:lnTo>
                  <a:lnTo>
                    <a:pt x="1934" y="1003"/>
                  </a:lnTo>
                  <a:lnTo>
                    <a:pt x="1991" y="1007"/>
                  </a:lnTo>
                  <a:lnTo>
                    <a:pt x="2047" y="1009"/>
                  </a:lnTo>
                  <a:lnTo>
                    <a:pt x="2104" y="1013"/>
                  </a:lnTo>
                  <a:lnTo>
                    <a:pt x="2161" y="1014"/>
                  </a:lnTo>
                  <a:lnTo>
                    <a:pt x="2220" y="1015"/>
                  </a:lnTo>
                  <a:lnTo>
                    <a:pt x="2277" y="1015"/>
                  </a:lnTo>
                  <a:lnTo>
                    <a:pt x="2277" y="1015"/>
                  </a:lnTo>
                  <a:lnTo>
                    <a:pt x="2277" y="95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8" name="Rectangle 180"/>
            <p:cNvSpPr>
              <a:spLocks noChangeArrowheads="1"/>
            </p:cNvSpPr>
            <p:nvPr/>
          </p:nvSpPr>
          <p:spPr bwMode="auto">
            <a:xfrm>
              <a:off x="562" y="170"/>
              <a:ext cx="865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init()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69" name="Rectangle 181"/>
            <p:cNvSpPr>
              <a:spLocks noChangeArrowheads="1"/>
            </p:cNvSpPr>
            <p:nvPr/>
          </p:nvSpPr>
          <p:spPr bwMode="auto">
            <a:xfrm>
              <a:off x="4242" y="1135"/>
              <a:ext cx="721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...()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0" name="Rectangle 182"/>
            <p:cNvSpPr>
              <a:spLocks noChangeArrowheads="1"/>
            </p:cNvSpPr>
            <p:nvPr/>
          </p:nvSpPr>
          <p:spPr bwMode="auto">
            <a:xfrm>
              <a:off x="1955" y="1259"/>
              <a:ext cx="1297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service()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1" name="Rectangle 183"/>
            <p:cNvSpPr>
              <a:spLocks noChangeArrowheads="1"/>
            </p:cNvSpPr>
            <p:nvPr/>
          </p:nvSpPr>
          <p:spPr bwMode="auto">
            <a:xfrm>
              <a:off x="176" y="1768"/>
              <a:ext cx="1009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doGet()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2" name="Rectangle 184"/>
            <p:cNvSpPr>
              <a:spLocks noChangeArrowheads="1"/>
            </p:cNvSpPr>
            <p:nvPr/>
          </p:nvSpPr>
          <p:spPr bwMode="auto">
            <a:xfrm>
              <a:off x="1192" y="2473"/>
              <a:ext cx="1153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doPost()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3" name="Rectangle 185"/>
            <p:cNvSpPr>
              <a:spLocks noChangeArrowheads="1"/>
            </p:cNvSpPr>
            <p:nvPr/>
          </p:nvSpPr>
          <p:spPr bwMode="auto">
            <a:xfrm>
              <a:off x="4036" y="1932"/>
              <a:ext cx="1441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doDelete()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4" name="Rectangle 186"/>
            <p:cNvSpPr>
              <a:spLocks noChangeArrowheads="1"/>
            </p:cNvSpPr>
            <p:nvPr/>
          </p:nvSpPr>
          <p:spPr bwMode="auto">
            <a:xfrm>
              <a:off x="3734" y="249"/>
              <a:ext cx="1297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destroy()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5" name="Freeform 187"/>
            <p:cNvSpPr>
              <a:spLocks/>
            </p:cNvSpPr>
            <p:nvPr/>
          </p:nvSpPr>
          <p:spPr bwMode="auto">
            <a:xfrm>
              <a:off x="1437" y="466"/>
              <a:ext cx="534" cy="663"/>
            </a:xfrm>
            <a:custGeom>
              <a:avLst/>
              <a:gdLst>
                <a:gd name="T0" fmla="*/ 1604 w 1604"/>
                <a:gd name="T1" fmla="*/ 1951 h 1989"/>
                <a:gd name="T2" fmla="*/ 47 w 1604"/>
                <a:gd name="T3" fmla="*/ 0 h 1989"/>
                <a:gd name="T4" fmla="*/ 0 w 1604"/>
                <a:gd name="T5" fmla="*/ 37 h 1989"/>
                <a:gd name="T6" fmla="*/ 1558 w 1604"/>
                <a:gd name="T7" fmla="*/ 1989 h 1989"/>
                <a:gd name="T8" fmla="*/ 1604 w 1604"/>
                <a:gd name="T9" fmla="*/ 1951 h 1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4" h="1989">
                  <a:moveTo>
                    <a:pt x="1604" y="1951"/>
                  </a:moveTo>
                  <a:lnTo>
                    <a:pt x="47" y="0"/>
                  </a:lnTo>
                  <a:lnTo>
                    <a:pt x="0" y="37"/>
                  </a:lnTo>
                  <a:lnTo>
                    <a:pt x="1558" y="1989"/>
                  </a:lnTo>
                  <a:lnTo>
                    <a:pt x="1604" y="195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76" name="Freeform 188"/>
            <p:cNvSpPr>
              <a:spLocks/>
            </p:cNvSpPr>
            <p:nvPr/>
          </p:nvSpPr>
          <p:spPr bwMode="auto">
            <a:xfrm>
              <a:off x="1873" y="1030"/>
              <a:ext cx="135" cy="148"/>
            </a:xfrm>
            <a:custGeom>
              <a:avLst/>
              <a:gdLst>
                <a:gd name="T0" fmla="*/ 283 w 406"/>
                <a:gd name="T1" fmla="*/ 0 h 444"/>
                <a:gd name="T2" fmla="*/ 280 w 406"/>
                <a:gd name="T3" fmla="*/ 9 h 444"/>
                <a:gd name="T4" fmla="*/ 276 w 406"/>
                <a:gd name="T5" fmla="*/ 17 h 444"/>
                <a:gd name="T6" fmla="*/ 271 w 406"/>
                <a:gd name="T7" fmla="*/ 25 h 444"/>
                <a:gd name="T8" fmla="*/ 266 w 406"/>
                <a:gd name="T9" fmla="*/ 34 h 444"/>
                <a:gd name="T10" fmla="*/ 262 w 406"/>
                <a:gd name="T11" fmla="*/ 41 h 444"/>
                <a:gd name="T12" fmla="*/ 258 w 406"/>
                <a:gd name="T13" fmla="*/ 49 h 444"/>
                <a:gd name="T14" fmla="*/ 253 w 406"/>
                <a:gd name="T15" fmla="*/ 57 h 444"/>
                <a:gd name="T16" fmla="*/ 247 w 406"/>
                <a:gd name="T17" fmla="*/ 64 h 444"/>
                <a:gd name="T18" fmla="*/ 242 w 406"/>
                <a:gd name="T19" fmla="*/ 71 h 444"/>
                <a:gd name="T20" fmla="*/ 238 w 406"/>
                <a:gd name="T21" fmla="*/ 79 h 444"/>
                <a:gd name="T22" fmla="*/ 233 w 406"/>
                <a:gd name="T23" fmla="*/ 86 h 444"/>
                <a:gd name="T24" fmla="*/ 226 w 406"/>
                <a:gd name="T25" fmla="*/ 92 h 444"/>
                <a:gd name="T26" fmla="*/ 221 w 406"/>
                <a:gd name="T27" fmla="*/ 99 h 444"/>
                <a:gd name="T28" fmla="*/ 216 w 406"/>
                <a:gd name="T29" fmla="*/ 106 h 444"/>
                <a:gd name="T30" fmla="*/ 210 w 406"/>
                <a:gd name="T31" fmla="*/ 112 h 444"/>
                <a:gd name="T32" fmla="*/ 204 w 406"/>
                <a:gd name="T33" fmla="*/ 119 h 444"/>
                <a:gd name="T34" fmla="*/ 198 w 406"/>
                <a:gd name="T35" fmla="*/ 124 h 444"/>
                <a:gd name="T36" fmla="*/ 192 w 406"/>
                <a:gd name="T37" fmla="*/ 130 h 444"/>
                <a:gd name="T38" fmla="*/ 186 w 406"/>
                <a:gd name="T39" fmla="*/ 136 h 444"/>
                <a:gd name="T40" fmla="*/ 179 w 406"/>
                <a:gd name="T41" fmla="*/ 142 h 444"/>
                <a:gd name="T42" fmla="*/ 173 w 406"/>
                <a:gd name="T43" fmla="*/ 147 h 444"/>
                <a:gd name="T44" fmla="*/ 166 w 406"/>
                <a:gd name="T45" fmla="*/ 152 h 444"/>
                <a:gd name="T46" fmla="*/ 159 w 406"/>
                <a:gd name="T47" fmla="*/ 157 h 444"/>
                <a:gd name="T48" fmla="*/ 152 w 406"/>
                <a:gd name="T49" fmla="*/ 163 h 444"/>
                <a:gd name="T50" fmla="*/ 145 w 406"/>
                <a:gd name="T51" fmla="*/ 167 h 444"/>
                <a:gd name="T52" fmla="*/ 138 w 406"/>
                <a:gd name="T53" fmla="*/ 172 h 444"/>
                <a:gd name="T54" fmla="*/ 131 w 406"/>
                <a:gd name="T55" fmla="*/ 176 h 444"/>
                <a:gd name="T56" fmla="*/ 124 w 406"/>
                <a:gd name="T57" fmla="*/ 180 h 444"/>
                <a:gd name="T58" fmla="*/ 115 w 406"/>
                <a:gd name="T59" fmla="*/ 185 h 444"/>
                <a:gd name="T60" fmla="*/ 108 w 406"/>
                <a:gd name="T61" fmla="*/ 189 h 444"/>
                <a:gd name="T62" fmla="*/ 101 w 406"/>
                <a:gd name="T63" fmla="*/ 193 h 444"/>
                <a:gd name="T64" fmla="*/ 92 w 406"/>
                <a:gd name="T65" fmla="*/ 196 h 444"/>
                <a:gd name="T66" fmla="*/ 84 w 406"/>
                <a:gd name="T67" fmla="*/ 200 h 444"/>
                <a:gd name="T68" fmla="*/ 77 w 406"/>
                <a:gd name="T69" fmla="*/ 204 h 444"/>
                <a:gd name="T70" fmla="*/ 68 w 406"/>
                <a:gd name="T71" fmla="*/ 207 h 444"/>
                <a:gd name="T72" fmla="*/ 60 w 406"/>
                <a:gd name="T73" fmla="*/ 210 h 444"/>
                <a:gd name="T74" fmla="*/ 52 w 406"/>
                <a:gd name="T75" fmla="*/ 213 h 444"/>
                <a:gd name="T76" fmla="*/ 42 w 406"/>
                <a:gd name="T77" fmla="*/ 216 h 444"/>
                <a:gd name="T78" fmla="*/ 34 w 406"/>
                <a:gd name="T79" fmla="*/ 218 h 444"/>
                <a:gd name="T80" fmla="*/ 24 w 406"/>
                <a:gd name="T81" fmla="*/ 221 h 444"/>
                <a:gd name="T82" fmla="*/ 16 w 406"/>
                <a:gd name="T83" fmla="*/ 223 h 444"/>
                <a:gd name="T84" fmla="*/ 7 w 406"/>
                <a:gd name="T85" fmla="*/ 226 h 444"/>
                <a:gd name="T86" fmla="*/ 406 w 406"/>
                <a:gd name="T8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6" h="444">
                  <a:moveTo>
                    <a:pt x="406" y="444"/>
                  </a:moveTo>
                  <a:lnTo>
                    <a:pt x="283" y="0"/>
                  </a:lnTo>
                  <a:lnTo>
                    <a:pt x="283" y="0"/>
                  </a:lnTo>
                  <a:lnTo>
                    <a:pt x="282" y="3"/>
                  </a:lnTo>
                  <a:lnTo>
                    <a:pt x="281" y="5"/>
                  </a:lnTo>
                  <a:lnTo>
                    <a:pt x="280" y="9"/>
                  </a:lnTo>
                  <a:lnTo>
                    <a:pt x="278" y="12"/>
                  </a:lnTo>
                  <a:lnTo>
                    <a:pt x="277" y="14"/>
                  </a:lnTo>
                  <a:lnTo>
                    <a:pt x="276" y="17"/>
                  </a:lnTo>
                  <a:lnTo>
                    <a:pt x="273" y="20"/>
                  </a:lnTo>
                  <a:lnTo>
                    <a:pt x="272" y="22"/>
                  </a:lnTo>
                  <a:lnTo>
                    <a:pt x="271" y="25"/>
                  </a:lnTo>
                  <a:lnTo>
                    <a:pt x="269" y="28"/>
                  </a:lnTo>
                  <a:lnTo>
                    <a:pt x="268" y="31"/>
                  </a:lnTo>
                  <a:lnTo>
                    <a:pt x="266" y="34"/>
                  </a:lnTo>
                  <a:lnTo>
                    <a:pt x="265" y="36"/>
                  </a:lnTo>
                  <a:lnTo>
                    <a:pt x="263" y="39"/>
                  </a:lnTo>
                  <a:lnTo>
                    <a:pt x="262" y="41"/>
                  </a:lnTo>
                  <a:lnTo>
                    <a:pt x="261" y="44"/>
                  </a:lnTo>
                  <a:lnTo>
                    <a:pt x="259" y="46"/>
                  </a:lnTo>
                  <a:lnTo>
                    <a:pt x="258" y="49"/>
                  </a:lnTo>
                  <a:lnTo>
                    <a:pt x="256" y="52"/>
                  </a:lnTo>
                  <a:lnTo>
                    <a:pt x="255" y="55"/>
                  </a:lnTo>
                  <a:lnTo>
                    <a:pt x="253" y="57"/>
                  </a:lnTo>
                  <a:lnTo>
                    <a:pt x="250" y="59"/>
                  </a:lnTo>
                  <a:lnTo>
                    <a:pt x="249" y="62"/>
                  </a:lnTo>
                  <a:lnTo>
                    <a:pt x="247" y="64"/>
                  </a:lnTo>
                  <a:lnTo>
                    <a:pt x="246" y="66"/>
                  </a:lnTo>
                  <a:lnTo>
                    <a:pt x="244" y="69"/>
                  </a:lnTo>
                  <a:lnTo>
                    <a:pt x="242" y="71"/>
                  </a:lnTo>
                  <a:lnTo>
                    <a:pt x="241" y="74"/>
                  </a:lnTo>
                  <a:lnTo>
                    <a:pt x="239" y="77"/>
                  </a:lnTo>
                  <a:lnTo>
                    <a:pt x="238" y="79"/>
                  </a:lnTo>
                  <a:lnTo>
                    <a:pt x="236" y="81"/>
                  </a:lnTo>
                  <a:lnTo>
                    <a:pt x="234" y="83"/>
                  </a:lnTo>
                  <a:lnTo>
                    <a:pt x="233" y="86"/>
                  </a:lnTo>
                  <a:lnTo>
                    <a:pt x="231" y="88"/>
                  </a:lnTo>
                  <a:lnTo>
                    <a:pt x="228" y="90"/>
                  </a:lnTo>
                  <a:lnTo>
                    <a:pt x="226" y="92"/>
                  </a:lnTo>
                  <a:lnTo>
                    <a:pt x="225" y="95"/>
                  </a:lnTo>
                  <a:lnTo>
                    <a:pt x="223" y="97"/>
                  </a:lnTo>
                  <a:lnTo>
                    <a:pt x="221" y="99"/>
                  </a:lnTo>
                  <a:lnTo>
                    <a:pt x="219" y="102"/>
                  </a:lnTo>
                  <a:lnTo>
                    <a:pt x="217" y="104"/>
                  </a:lnTo>
                  <a:lnTo>
                    <a:pt x="216" y="106"/>
                  </a:lnTo>
                  <a:lnTo>
                    <a:pt x="214" y="108"/>
                  </a:lnTo>
                  <a:lnTo>
                    <a:pt x="212" y="110"/>
                  </a:lnTo>
                  <a:lnTo>
                    <a:pt x="210" y="112"/>
                  </a:lnTo>
                  <a:lnTo>
                    <a:pt x="208" y="114"/>
                  </a:lnTo>
                  <a:lnTo>
                    <a:pt x="205" y="117"/>
                  </a:lnTo>
                  <a:lnTo>
                    <a:pt x="204" y="119"/>
                  </a:lnTo>
                  <a:lnTo>
                    <a:pt x="202" y="121"/>
                  </a:lnTo>
                  <a:lnTo>
                    <a:pt x="200" y="123"/>
                  </a:lnTo>
                  <a:lnTo>
                    <a:pt x="198" y="124"/>
                  </a:lnTo>
                  <a:lnTo>
                    <a:pt x="196" y="126"/>
                  </a:lnTo>
                  <a:lnTo>
                    <a:pt x="194" y="128"/>
                  </a:lnTo>
                  <a:lnTo>
                    <a:pt x="192" y="130"/>
                  </a:lnTo>
                  <a:lnTo>
                    <a:pt x="190" y="132"/>
                  </a:lnTo>
                  <a:lnTo>
                    <a:pt x="188" y="134"/>
                  </a:lnTo>
                  <a:lnTo>
                    <a:pt x="186" y="136"/>
                  </a:lnTo>
                  <a:lnTo>
                    <a:pt x="183" y="137"/>
                  </a:lnTo>
                  <a:lnTo>
                    <a:pt x="181" y="140"/>
                  </a:lnTo>
                  <a:lnTo>
                    <a:pt x="179" y="142"/>
                  </a:lnTo>
                  <a:lnTo>
                    <a:pt x="177" y="144"/>
                  </a:lnTo>
                  <a:lnTo>
                    <a:pt x="175" y="145"/>
                  </a:lnTo>
                  <a:lnTo>
                    <a:pt x="173" y="147"/>
                  </a:lnTo>
                  <a:lnTo>
                    <a:pt x="170" y="149"/>
                  </a:lnTo>
                  <a:lnTo>
                    <a:pt x="168" y="151"/>
                  </a:lnTo>
                  <a:lnTo>
                    <a:pt x="166" y="152"/>
                  </a:lnTo>
                  <a:lnTo>
                    <a:pt x="164" y="154"/>
                  </a:lnTo>
                  <a:lnTo>
                    <a:pt x="161" y="155"/>
                  </a:lnTo>
                  <a:lnTo>
                    <a:pt x="159" y="157"/>
                  </a:lnTo>
                  <a:lnTo>
                    <a:pt x="157" y="160"/>
                  </a:lnTo>
                  <a:lnTo>
                    <a:pt x="154" y="161"/>
                  </a:lnTo>
                  <a:lnTo>
                    <a:pt x="152" y="163"/>
                  </a:lnTo>
                  <a:lnTo>
                    <a:pt x="150" y="164"/>
                  </a:lnTo>
                  <a:lnTo>
                    <a:pt x="148" y="166"/>
                  </a:lnTo>
                  <a:lnTo>
                    <a:pt x="145" y="167"/>
                  </a:lnTo>
                  <a:lnTo>
                    <a:pt x="143" y="169"/>
                  </a:lnTo>
                  <a:lnTo>
                    <a:pt x="141" y="170"/>
                  </a:lnTo>
                  <a:lnTo>
                    <a:pt x="138" y="172"/>
                  </a:lnTo>
                  <a:lnTo>
                    <a:pt x="135" y="173"/>
                  </a:lnTo>
                  <a:lnTo>
                    <a:pt x="133" y="175"/>
                  </a:lnTo>
                  <a:lnTo>
                    <a:pt x="131" y="176"/>
                  </a:lnTo>
                  <a:lnTo>
                    <a:pt x="128" y="178"/>
                  </a:lnTo>
                  <a:lnTo>
                    <a:pt x="126" y="179"/>
                  </a:lnTo>
                  <a:lnTo>
                    <a:pt x="124" y="180"/>
                  </a:lnTo>
                  <a:lnTo>
                    <a:pt x="121" y="183"/>
                  </a:lnTo>
                  <a:lnTo>
                    <a:pt x="119" y="184"/>
                  </a:lnTo>
                  <a:lnTo>
                    <a:pt x="115" y="185"/>
                  </a:lnTo>
                  <a:lnTo>
                    <a:pt x="113" y="187"/>
                  </a:lnTo>
                  <a:lnTo>
                    <a:pt x="110" y="188"/>
                  </a:lnTo>
                  <a:lnTo>
                    <a:pt x="108" y="189"/>
                  </a:lnTo>
                  <a:lnTo>
                    <a:pt x="106" y="190"/>
                  </a:lnTo>
                  <a:lnTo>
                    <a:pt x="103" y="192"/>
                  </a:lnTo>
                  <a:lnTo>
                    <a:pt x="101" y="193"/>
                  </a:lnTo>
                  <a:lnTo>
                    <a:pt x="98" y="194"/>
                  </a:lnTo>
                  <a:lnTo>
                    <a:pt x="96" y="195"/>
                  </a:lnTo>
                  <a:lnTo>
                    <a:pt x="92" y="196"/>
                  </a:lnTo>
                  <a:lnTo>
                    <a:pt x="90" y="198"/>
                  </a:lnTo>
                  <a:lnTo>
                    <a:pt x="87" y="199"/>
                  </a:lnTo>
                  <a:lnTo>
                    <a:pt x="84" y="200"/>
                  </a:lnTo>
                  <a:lnTo>
                    <a:pt x="82" y="201"/>
                  </a:lnTo>
                  <a:lnTo>
                    <a:pt x="79" y="202"/>
                  </a:lnTo>
                  <a:lnTo>
                    <a:pt x="77" y="204"/>
                  </a:lnTo>
                  <a:lnTo>
                    <a:pt x="74" y="205"/>
                  </a:lnTo>
                  <a:lnTo>
                    <a:pt x="70" y="206"/>
                  </a:lnTo>
                  <a:lnTo>
                    <a:pt x="68" y="207"/>
                  </a:lnTo>
                  <a:lnTo>
                    <a:pt x="65" y="208"/>
                  </a:lnTo>
                  <a:lnTo>
                    <a:pt x="62" y="209"/>
                  </a:lnTo>
                  <a:lnTo>
                    <a:pt x="60" y="210"/>
                  </a:lnTo>
                  <a:lnTo>
                    <a:pt x="57" y="211"/>
                  </a:lnTo>
                  <a:lnTo>
                    <a:pt x="54" y="212"/>
                  </a:lnTo>
                  <a:lnTo>
                    <a:pt x="52" y="213"/>
                  </a:lnTo>
                  <a:lnTo>
                    <a:pt x="48" y="214"/>
                  </a:lnTo>
                  <a:lnTo>
                    <a:pt x="45" y="215"/>
                  </a:lnTo>
                  <a:lnTo>
                    <a:pt x="42" y="216"/>
                  </a:lnTo>
                  <a:lnTo>
                    <a:pt x="40" y="217"/>
                  </a:lnTo>
                  <a:lnTo>
                    <a:pt x="37" y="217"/>
                  </a:lnTo>
                  <a:lnTo>
                    <a:pt x="34" y="218"/>
                  </a:lnTo>
                  <a:lnTo>
                    <a:pt x="31" y="219"/>
                  </a:lnTo>
                  <a:lnTo>
                    <a:pt x="28" y="220"/>
                  </a:lnTo>
                  <a:lnTo>
                    <a:pt x="24" y="221"/>
                  </a:lnTo>
                  <a:lnTo>
                    <a:pt x="22" y="221"/>
                  </a:lnTo>
                  <a:lnTo>
                    <a:pt x="19" y="222"/>
                  </a:lnTo>
                  <a:lnTo>
                    <a:pt x="16" y="223"/>
                  </a:lnTo>
                  <a:lnTo>
                    <a:pt x="13" y="224"/>
                  </a:lnTo>
                  <a:lnTo>
                    <a:pt x="10" y="224"/>
                  </a:lnTo>
                  <a:lnTo>
                    <a:pt x="7" y="226"/>
                  </a:lnTo>
                  <a:lnTo>
                    <a:pt x="4" y="227"/>
                  </a:lnTo>
                  <a:lnTo>
                    <a:pt x="0" y="227"/>
                  </a:lnTo>
                  <a:lnTo>
                    <a:pt x="406" y="444"/>
                  </a:lnTo>
                  <a:lnTo>
                    <a:pt x="406" y="4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77" name="Freeform 189"/>
            <p:cNvSpPr>
              <a:spLocks/>
            </p:cNvSpPr>
            <p:nvPr/>
          </p:nvSpPr>
          <p:spPr bwMode="auto">
            <a:xfrm>
              <a:off x="1669" y="1456"/>
              <a:ext cx="138" cy="111"/>
            </a:xfrm>
            <a:custGeom>
              <a:avLst/>
              <a:gdLst>
                <a:gd name="T0" fmla="*/ 414 w 414"/>
                <a:gd name="T1" fmla="*/ 7 h 333"/>
                <a:gd name="T2" fmla="*/ 159 w 414"/>
                <a:gd name="T3" fmla="*/ 333 h 333"/>
                <a:gd name="T4" fmla="*/ 0 w 414"/>
                <a:gd name="T5" fmla="*/ 0 h 333"/>
                <a:gd name="T6" fmla="*/ 414 w 414"/>
                <a:gd name="T7" fmla="*/ 7 h 333"/>
                <a:gd name="T8" fmla="*/ 414 w 414"/>
                <a:gd name="T9" fmla="*/ 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333">
                  <a:moveTo>
                    <a:pt x="414" y="7"/>
                  </a:moveTo>
                  <a:lnTo>
                    <a:pt x="159" y="333"/>
                  </a:lnTo>
                  <a:lnTo>
                    <a:pt x="0" y="0"/>
                  </a:lnTo>
                  <a:lnTo>
                    <a:pt x="414" y="7"/>
                  </a:lnTo>
                  <a:lnTo>
                    <a:pt x="414" y="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78" name="Freeform 190"/>
            <p:cNvSpPr>
              <a:spLocks/>
            </p:cNvSpPr>
            <p:nvPr/>
          </p:nvSpPr>
          <p:spPr bwMode="auto">
            <a:xfrm>
              <a:off x="1285" y="1500"/>
              <a:ext cx="420" cy="216"/>
            </a:xfrm>
            <a:custGeom>
              <a:avLst/>
              <a:gdLst>
                <a:gd name="T0" fmla="*/ 27 w 1261"/>
                <a:gd name="T1" fmla="*/ 647 h 647"/>
                <a:gd name="T2" fmla="*/ 1261 w 1261"/>
                <a:gd name="T3" fmla="*/ 55 h 647"/>
                <a:gd name="T4" fmla="*/ 1235 w 1261"/>
                <a:gd name="T5" fmla="*/ 0 h 647"/>
                <a:gd name="T6" fmla="*/ 0 w 1261"/>
                <a:gd name="T7" fmla="*/ 593 h 647"/>
                <a:gd name="T8" fmla="*/ 27 w 1261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1" h="647">
                  <a:moveTo>
                    <a:pt x="27" y="647"/>
                  </a:moveTo>
                  <a:lnTo>
                    <a:pt x="1261" y="55"/>
                  </a:lnTo>
                  <a:lnTo>
                    <a:pt x="1235" y="0"/>
                  </a:lnTo>
                  <a:lnTo>
                    <a:pt x="0" y="593"/>
                  </a:lnTo>
                  <a:lnTo>
                    <a:pt x="27" y="6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79" name="Freeform 191"/>
            <p:cNvSpPr>
              <a:spLocks/>
            </p:cNvSpPr>
            <p:nvPr/>
          </p:nvSpPr>
          <p:spPr bwMode="auto">
            <a:xfrm>
              <a:off x="1184" y="1648"/>
              <a:ext cx="138" cy="111"/>
            </a:xfrm>
            <a:custGeom>
              <a:avLst/>
              <a:gdLst>
                <a:gd name="T0" fmla="*/ 0 w 412"/>
                <a:gd name="T1" fmla="*/ 327 h 333"/>
                <a:gd name="T2" fmla="*/ 412 w 412"/>
                <a:gd name="T3" fmla="*/ 333 h 333"/>
                <a:gd name="T4" fmla="*/ 253 w 412"/>
                <a:gd name="T5" fmla="*/ 0 h 333"/>
                <a:gd name="T6" fmla="*/ 0 w 412"/>
                <a:gd name="T7" fmla="*/ 327 h 333"/>
                <a:gd name="T8" fmla="*/ 0 w 412"/>
                <a:gd name="T9" fmla="*/ 32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333">
                  <a:moveTo>
                    <a:pt x="0" y="327"/>
                  </a:moveTo>
                  <a:lnTo>
                    <a:pt x="412" y="333"/>
                  </a:lnTo>
                  <a:lnTo>
                    <a:pt x="253" y="0"/>
                  </a:lnTo>
                  <a:lnTo>
                    <a:pt x="0" y="327"/>
                  </a:lnTo>
                  <a:lnTo>
                    <a:pt x="0" y="32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0" name="Freeform 192"/>
            <p:cNvSpPr>
              <a:spLocks/>
            </p:cNvSpPr>
            <p:nvPr/>
          </p:nvSpPr>
          <p:spPr bwMode="auto">
            <a:xfrm>
              <a:off x="2145" y="1670"/>
              <a:ext cx="117" cy="137"/>
            </a:xfrm>
            <a:custGeom>
              <a:avLst/>
              <a:gdLst>
                <a:gd name="T0" fmla="*/ 352 w 352"/>
                <a:gd name="T1" fmla="*/ 0 h 411"/>
                <a:gd name="T2" fmla="*/ 313 w 352"/>
                <a:gd name="T3" fmla="*/ 411 h 411"/>
                <a:gd name="T4" fmla="*/ 0 w 352"/>
                <a:gd name="T5" fmla="*/ 215 h 411"/>
                <a:gd name="T6" fmla="*/ 352 w 352"/>
                <a:gd name="T7" fmla="*/ 0 h 411"/>
                <a:gd name="T8" fmla="*/ 352 w 352"/>
                <a:gd name="T9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411">
                  <a:moveTo>
                    <a:pt x="352" y="0"/>
                  </a:moveTo>
                  <a:lnTo>
                    <a:pt x="313" y="411"/>
                  </a:lnTo>
                  <a:lnTo>
                    <a:pt x="0" y="215"/>
                  </a:lnTo>
                  <a:lnTo>
                    <a:pt x="352" y="0"/>
                  </a:lnTo>
                  <a:lnTo>
                    <a:pt x="3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1" name="Freeform 193"/>
            <p:cNvSpPr>
              <a:spLocks/>
            </p:cNvSpPr>
            <p:nvPr/>
          </p:nvSpPr>
          <p:spPr bwMode="auto">
            <a:xfrm>
              <a:off x="1920" y="1763"/>
              <a:ext cx="289" cy="449"/>
            </a:xfrm>
            <a:custGeom>
              <a:avLst/>
              <a:gdLst>
                <a:gd name="T0" fmla="*/ 51 w 868"/>
                <a:gd name="T1" fmla="*/ 1347 h 1347"/>
                <a:gd name="T2" fmla="*/ 868 w 868"/>
                <a:gd name="T3" fmla="*/ 32 h 1347"/>
                <a:gd name="T4" fmla="*/ 817 w 868"/>
                <a:gd name="T5" fmla="*/ 0 h 1347"/>
                <a:gd name="T6" fmla="*/ 0 w 868"/>
                <a:gd name="T7" fmla="*/ 1316 h 1347"/>
                <a:gd name="T8" fmla="*/ 51 w 868"/>
                <a:gd name="T9" fmla="*/ 1347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1347">
                  <a:moveTo>
                    <a:pt x="51" y="1347"/>
                  </a:moveTo>
                  <a:lnTo>
                    <a:pt x="868" y="32"/>
                  </a:lnTo>
                  <a:lnTo>
                    <a:pt x="817" y="0"/>
                  </a:lnTo>
                  <a:lnTo>
                    <a:pt x="0" y="1316"/>
                  </a:lnTo>
                  <a:lnTo>
                    <a:pt x="51" y="13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2" name="Freeform 194"/>
            <p:cNvSpPr>
              <a:spLocks/>
            </p:cNvSpPr>
            <p:nvPr/>
          </p:nvSpPr>
          <p:spPr bwMode="auto">
            <a:xfrm>
              <a:off x="1867" y="2169"/>
              <a:ext cx="117" cy="137"/>
            </a:xfrm>
            <a:custGeom>
              <a:avLst/>
              <a:gdLst>
                <a:gd name="T0" fmla="*/ 0 w 351"/>
                <a:gd name="T1" fmla="*/ 412 h 412"/>
                <a:gd name="T2" fmla="*/ 351 w 351"/>
                <a:gd name="T3" fmla="*/ 197 h 412"/>
                <a:gd name="T4" fmla="*/ 37 w 351"/>
                <a:gd name="T5" fmla="*/ 0 h 412"/>
                <a:gd name="T6" fmla="*/ 0 w 351"/>
                <a:gd name="T7" fmla="*/ 412 h 412"/>
                <a:gd name="T8" fmla="*/ 0 w 351"/>
                <a:gd name="T9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412">
                  <a:moveTo>
                    <a:pt x="0" y="412"/>
                  </a:moveTo>
                  <a:lnTo>
                    <a:pt x="351" y="197"/>
                  </a:lnTo>
                  <a:lnTo>
                    <a:pt x="37" y="0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3" name="Freeform 195"/>
            <p:cNvSpPr>
              <a:spLocks/>
            </p:cNvSpPr>
            <p:nvPr/>
          </p:nvSpPr>
          <p:spPr bwMode="auto">
            <a:xfrm>
              <a:off x="2885" y="1652"/>
              <a:ext cx="118" cy="136"/>
            </a:xfrm>
            <a:custGeom>
              <a:avLst/>
              <a:gdLst>
                <a:gd name="T0" fmla="*/ 75 w 354"/>
                <a:gd name="T1" fmla="*/ 0 h 407"/>
                <a:gd name="T2" fmla="*/ 354 w 354"/>
                <a:gd name="T3" fmla="*/ 305 h 407"/>
                <a:gd name="T4" fmla="*/ 0 w 354"/>
                <a:gd name="T5" fmla="*/ 407 h 407"/>
                <a:gd name="T6" fmla="*/ 75 w 354"/>
                <a:gd name="T7" fmla="*/ 0 h 407"/>
                <a:gd name="T8" fmla="*/ 75 w 354"/>
                <a:gd name="T9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407">
                  <a:moveTo>
                    <a:pt x="75" y="0"/>
                  </a:moveTo>
                  <a:lnTo>
                    <a:pt x="354" y="305"/>
                  </a:lnTo>
                  <a:lnTo>
                    <a:pt x="0" y="407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4" name="Freeform 196"/>
            <p:cNvSpPr>
              <a:spLocks/>
            </p:cNvSpPr>
            <p:nvPr/>
          </p:nvSpPr>
          <p:spPr bwMode="auto">
            <a:xfrm>
              <a:off x="2933" y="1761"/>
              <a:ext cx="160" cy="501"/>
            </a:xfrm>
            <a:custGeom>
              <a:avLst/>
              <a:gdLst>
                <a:gd name="T0" fmla="*/ 481 w 481"/>
                <a:gd name="T1" fmla="*/ 1486 h 1502"/>
                <a:gd name="T2" fmla="*/ 58 w 481"/>
                <a:gd name="T3" fmla="*/ 0 h 1502"/>
                <a:gd name="T4" fmla="*/ 0 w 481"/>
                <a:gd name="T5" fmla="*/ 17 h 1502"/>
                <a:gd name="T6" fmla="*/ 424 w 481"/>
                <a:gd name="T7" fmla="*/ 1502 h 1502"/>
                <a:gd name="T8" fmla="*/ 481 w 481"/>
                <a:gd name="T9" fmla="*/ 1486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1502">
                  <a:moveTo>
                    <a:pt x="481" y="1486"/>
                  </a:moveTo>
                  <a:lnTo>
                    <a:pt x="58" y="0"/>
                  </a:lnTo>
                  <a:lnTo>
                    <a:pt x="0" y="17"/>
                  </a:lnTo>
                  <a:lnTo>
                    <a:pt x="424" y="1502"/>
                  </a:lnTo>
                  <a:lnTo>
                    <a:pt x="481" y="148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5" name="Freeform 197"/>
            <p:cNvSpPr>
              <a:spLocks/>
            </p:cNvSpPr>
            <p:nvPr/>
          </p:nvSpPr>
          <p:spPr bwMode="auto">
            <a:xfrm>
              <a:off x="3023" y="2236"/>
              <a:ext cx="118" cy="136"/>
            </a:xfrm>
            <a:custGeom>
              <a:avLst/>
              <a:gdLst>
                <a:gd name="T0" fmla="*/ 279 w 355"/>
                <a:gd name="T1" fmla="*/ 406 h 406"/>
                <a:gd name="T2" fmla="*/ 355 w 355"/>
                <a:gd name="T3" fmla="*/ 0 h 406"/>
                <a:gd name="T4" fmla="*/ 0 w 355"/>
                <a:gd name="T5" fmla="*/ 101 h 406"/>
                <a:gd name="T6" fmla="*/ 279 w 355"/>
                <a:gd name="T7" fmla="*/ 406 h 406"/>
                <a:gd name="T8" fmla="*/ 279 w 355"/>
                <a:gd name="T9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406">
                  <a:moveTo>
                    <a:pt x="279" y="406"/>
                  </a:moveTo>
                  <a:lnTo>
                    <a:pt x="355" y="0"/>
                  </a:lnTo>
                  <a:lnTo>
                    <a:pt x="0" y="101"/>
                  </a:lnTo>
                  <a:lnTo>
                    <a:pt x="279" y="406"/>
                  </a:lnTo>
                  <a:lnTo>
                    <a:pt x="279" y="40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6" name="Freeform 198"/>
            <p:cNvSpPr>
              <a:spLocks/>
            </p:cNvSpPr>
            <p:nvPr/>
          </p:nvSpPr>
          <p:spPr bwMode="auto">
            <a:xfrm>
              <a:off x="3322" y="1468"/>
              <a:ext cx="136" cy="121"/>
            </a:xfrm>
            <a:custGeom>
              <a:avLst/>
              <a:gdLst>
                <a:gd name="T0" fmla="*/ 0 w 408"/>
                <a:gd name="T1" fmla="*/ 0 h 365"/>
                <a:gd name="T2" fmla="*/ 408 w 408"/>
                <a:gd name="T3" fmla="*/ 64 h 365"/>
                <a:gd name="T4" fmla="*/ 194 w 408"/>
                <a:gd name="T5" fmla="*/ 365 h 365"/>
                <a:gd name="T6" fmla="*/ 0 w 408"/>
                <a:gd name="T7" fmla="*/ 0 h 365"/>
                <a:gd name="T8" fmla="*/ 0 w 408"/>
                <a:gd name="T9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" h="365">
                  <a:moveTo>
                    <a:pt x="0" y="0"/>
                  </a:moveTo>
                  <a:lnTo>
                    <a:pt x="408" y="64"/>
                  </a:lnTo>
                  <a:lnTo>
                    <a:pt x="194" y="3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7" name="Freeform 199"/>
            <p:cNvSpPr>
              <a:spLocks/>
            </p:cNvSpPr>
            <p:nvPr/>
          </p:nvSpPr>
          <p:spPr bwMode="auto">
            <a:xfrm>
              <a:off x="3411" y="1527"/>
              <a:ext cx="455" cy="332"/>
            </a:xfrm>
            <a:custGeom>
              <a:avLst/>
              <a:gdLst>
                <a:gd name="T0" fmla="*/ 1363 w 1363"/>
                <a:gd name="T1" fmla="*/ 945 h 994"/>
                <a:gd name="T2" fmla="*/ 35 w 1363"/>
                <a:gd name="T3" fmla="*/ 0 h 994"/>
                <a:gd name="T4" fmla="*/ 0 w 1363"/>
                <a:gd name="T5" fmla="*/ 48 h 994"/>
                <a:gd name="T6" fmla="*/ 1328 w 1363"/>
                <a:gd name="T7" fmla="*/ 994 h 994"/>
                <a:gd name="T8" fmla="*/ 1363 w 1363"/>
                <a:gd name="T9" fmla="*/ 945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3" h="994">
                  <a:moveTo>
                    <a:pt x="1363" y="945"/>
                  </a:moveTo>
                  <a:lnTo>
                    <a:pt x="35" y="0"/>
                  </a:lnTo>
                  <a:lnTo>
                    <a:pt x="0" y="48"/>
                  </a:lnTo>
                  <a:lnTo>
                    <a:pt x="1328" y="994"/>
                  </a:lnTo>
                  <a:lnTo>
                    <a:pt x="1363" y="94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8" name="Freeform 200"/>
            <p:cNvSpPr>
              <a:spLocks/>
            </p:cNvSpPr>
            <p:nvPr/>
          </p:nvSpPr>
          <p:spPr bwMode="auto">
            <a:xfrm>
              <a:off x="3819" y="1796"/>
              <a:ext cx="136" cy="122"/>
            </a:xfrm>
            <a:custGeom>
              <a:avLst/>
              <a:gdLst>
                <a:gd name="T0" fmla="*/ 408 w 408"/>
                <a:gd name="T1" fmla="*/ 366 h 366"/>
                <a:gd name="T2" fmla="*/ 215 w 408"/>
                <a:gd name="T3" fmla="*/ 0 h 366"/>
                <a:gd name="T4" fmla="*/ 0 w 408"/>
                <a:gd name="T5" fmla="*/ 302 h 366"/>
                <a:gd name="T6" fmla="*/ 408 w 408"/>
                <a:gd name="T7" fmla="*/ 366 h 366"/>
                <a:gd name="T8" fmla="*/ 408 w 408"/>
                <a:gd name="T9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" h="366">
                  <a:moveTo>
                    <a:pt x="408" y="366"/>
                  </a:moveTo>
                  <a:lnTo>
                    <a:pt x="215" y="0"/>
                  </a:lnTo>
                  <a:lnTo>
                    <a:pt x="0" y="302"/>
                  </a:lnTo>
                  <a:lnTo>
                    <a:pt x="408" y="366"/>
                  </a:lnTo>
                  <a:lnTo>
                    <a:pt x="408" y="36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9" name="Freeform 201"/>
            <p:cNvSpPr>
              <a:spLocks/>
            </p:cNvSpPr>
            <p:nvPr/>
          </p:nvSpPr>
          <p:spPr bwMode="auto">
            <a:xfrm>
              <a:off x="3325" y="1279"/>
              <a:ext cx="123" cy="124"/>
            </a:xfrm>
            <a:custGeom>
              <a:avLst/>
              <a:gdLst>
                <a:gd name="T0" fmla="*/ 0 w 371"/>
                <a:gd name="T1" fmla="*/ 187 h 370"/>
                <a:gd name="T2" fmla="*/ 368 w 371"/>
                <a:gd name="T3" fmla="*/ 0 h 370"/>
                <a:gd name="T4" fmla="*/ 371 w 371"/>
                <a:gd name="T5" fmla="*/ 370 h 370"/>
                <a:gd name="T6" fmla="*/ 0 w 371"/>
                <a:gd name="T7" fmla="*/ 187 h 370"/>
                <a:gd name="T8" fmla="*/ 0 w 371"/>
                <a:gd name="T9" fmla="*/ 18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1" h="370">
                  <a:moveTo>
                    <a:pt x="0" y="187"/>
                  </a:moveTo>
                  <a:lnTo>
                    <a:pt x="368" y="0"/>
                  </a:lnTo>
                  <a:lnTo>
                    <a:pt x="371" y="370"/>
                  </a:lnTo>
                  <a:lnTo>
                    <a:pt x="0" y="187"/>
                  </a:lnTo>
                  <a:lnTo>
                    <a:pt x="0" y="18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0" name="Freeform 202"/>
            <p:cNvSpPr>
              <a:spLocks/>
            </p:cNvSpPr>
            <p:nvPr/>
          </p:nvSpPr>
          <p:spPr bwMode="auto">
            <a:xfrm>
              <a:off x="3441" y="1327"/>
              <a:ext cx="535" cy="24"/>
            </a:xfrm>
            <a:custGeom>
              <a:avLst/>
              <a:gdLst>
                <a:gd name="T0" fmla="*/ 1604 w 1604"/>
                <a:gd name="T1" fmla="*/ 0 h 71"/>
                <a:gd name="T2" fmla="*/ 0 w 1604"/>
                <a:gd name="T3" fmla="*/ 11 h 71"/>
                <a:gd name="T4" fmla="*/ 0 w 1604"/>
                <a:gd name="T5" fmla="*/ 71 h 71"/>
                <a:gd name="T6" fmla="*/ 1604 w 1604"/>
                <a:gd name="T7" fmla="*/ 60 h 71"/>
                <a:gd name="T8" fmla="*/ 1604 w 1604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4" h="71">
                  <a:moveTo>
                    <a:pt x="1604" y="0"/>
                  </a:moveTo>
                  <a:lnTo>
                    <a:pt x="0" y="11"/>
                  </a:lnTo>
                  <a:lnTo>
                    <a:pt x="0" y="71"/>
                  </a:lnTo>
                  <a:lnTo>
                    <a:pt x="1604" y="60"/>
                  </a:lnTo>
                  <a:lnTo>
                    <a:pt x="160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1" name="Freeform 203"/>
            <p:cNvSpPr>
              <a:spLocks/>
            </p:cNvSpPr>
            <p:nvPr/>
          </p:nvSpPr>
          <p:spPr bwMode="auto">
            <a:xfrm>
              <a:off x="3969" y="1276"/>
              <a:ext cx="124" cy="123"/>
            </a:xfrm>
            <a:custGeom>
              <a:avLst/>
              <a:gdLst>
                <a:gd name="T0" fmla="*/ 372 w 372"/>
                <a:gd name="T1" fmla="*/ 183 h 370"/>
                <a:gd name="T2" fmla="*/ 0 w 372"/>
                <a:gd name="T3" fmla="*/ 0 h 370"/>
                <a:gd name="T4" fmla="*/ 4 w 372"/>
                <a:gd name="T5" fmla="*/ 370 h 370"/>
                <a:gd name="T6" fmla="*/ 372 w 372"/>
                <a:gd name="T7" fmla="*/ 183 h 370"/>
                <a:gd name="T8" fmla="*/ 372 w 372"/>
                <a:gd name="T9" fmla="*/ 18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" h="370">
                  <a:moveTo>
                    <a:pt x="372" y="183"/>
                  </a:moveTo>
                  <a:lnTo>
                    <a:pt x="0" y="0"/>
                  </a:lnTo>
                  <a:lnTo>
                    <a:pt x="4" y="370"/>
                  </a:lnTo>
                  <a:lnTo>
                    <a:pt x="372" y="183"/>
                  </a:lnTo>
                  <a:lnTo>
                    <a:pt x="372" y="18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2" name="Freeform 204"/>
            <p:cNvSpPr>
              <a:spLocks/>
            </p:cNvSpPr>
            <p:nvPr/>
          </p:nvSpPr>
          <p:spPr bwMode="auto">
            <a:xfrm>
              <a:off x="3113" y="576"/>
              <a:ext cx="521" cy="608"/>
            </a:xfrm>
            <a:custGeom>
              <a:avLst/>
              <a:gdLst>
                <a:gd name="T0" fmla="*/ 1516 w 1562"/>
                <a:gd name="T1" fmla="*/ 0 h 1824"/>
                <a:gd name="T2" fmla="*/ 0 w 1562"/>
                <a:gd name="T3" fmla="*/ 1786 h 1824"/>
                <a:gd name="T4" fmla="*/ 45 w 1562"/>
                <a:gd name="T5" fmla="*/ 1824 h 1824"/>
                <a:gd name="T6" fmla="*/ 1562 w 1562"/>
                <a:gd name="T7" fmla="*/ 38 h 1824"/>
                <a:gd name="T8" fmla="*/ 1516 w 1562"/>
                <a:gd name="T9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2" h="1824">
                  <a:moveTo>
                    <a:pt x="1516" y="0"/>
                  </a:moveTo>
                  <a:lnTo>
                    <a:pt x="0" y="1786"/>
                  </a:lnTo>
                  <a:lnTo>
                    <a:pt x="45" y="1824"/>
                  </a:lnTo>
                  <a:lnTo>
                    <a:pt x="1562" y="38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3" name="Freeform 205"/>
            <p:cNvSpPr>
              <a:spLocks/>
            </p:cNvSpPr>
            <p:nvPr/>
          </p:nvSpPr>
          <p:spPr bwMode="auto">
            <a:xfrm>
              <a:off x="3535" y="528"/>
              <a:ext cx="137" cy="147"/>
            </a:xfrm>
            <a:custGeom>
              <a:avLst/>
              <a:gdLst>
                <a:gd name="T0" fmla="*/ 0 w 411"/>
                <a:gd name="T1" fmla="*/ 204 h 439"/>
                <a:gd name="T2" fmla="*/ 9 w 411"/>
                <a:gd name="T3" fmla="*/ 206 h 439"/>
                <a:gd name="T4" fmla="*/ 18 w 411"/>
                <a:gd name="T5" fmla="*/ 210 h 439"/>
                <a:gd name="T6" fmla="*/ 27 w 411"/>
                <a:gd name="T7" fmla="*/ 212 h 439"/>
                <a:gd name="T8" fmla="*/ 35 w 411"/>
                <a:gd name="T9" fmla="*/ 215 h 439"/>
                <a:gd name="T10" fmla="*/ 44 w 411"/>
                <a:gd name="T11" fmla="*/ 218 h 439"/>
                <a:gd name="T12" fmla="*/ 53 w 411"/>
                <a:gd name="T13" fmla="*/ 221 h 439"/>
                <a:gd name="T14" fmla="*/ 62 w 411"/>
                <a:gd name="T15" fmla="*/ 224 h 439"/>
                <a:gd name="T16" fmla="*/ 69 w 411"/>
                <a:gd name="T17" fmla="*/ 227 h 439"/>
                <a:gd name="T18" fmla="*/ 77 w 411"/>
                <a:gd name="T19" fmla="*/ 231 h 439"/>
                <a:gd name="T20" fmla="*/ 86 w 411"/>
                <a:gd name="T21" fmla="*/ 235 h 439"/>
                <a:gd name="T22" fmla="*/ 93 w 411"/>
                <a:gd name="T23" fmla="*/ 239 h 439"/>
                <a:gd name="T24" fmla="*/ 101 w 411"/>
                <a:gd name="T25" fmla="*/ 243 h 439"/>
                <a:gd name="T26" fmla="*/ 109 w 411"/>
                <a:gd name="T27" fmla="*/ 246 h 439"/>
                <a:gd name="T28" fmla="*/ 116 w 411"/>
                <a:gd name="T29" fmla="*/ 252 h 439"/>
                <a:gd name="T30" fmla="*/ 123 w 411"/>
                <a:gd name="T31" fmla="*/ 256 h 439"/>
                <a:gd name="T32" fmla="*/ 131 w 411"/>
                <a:gd name="T33" fmla="*/ 260 h 439"/>
                <a:gd name="T34" fmla="*/ 138 w 411"/>
                <a:gd name="T35" fmla="*/ 265 h 439"/>
                <a:gd name="T36" fmla="*/ 145 w 411"/>
                <a:gd name="T37" fmla="*/ 270 h 439"/>
                <a:gd name="T38" fmla="*/ 151 w 411"/>
                <a:gd name="T39" fmla="*/ 275 h 439"/>
                <a:gd name="T40" fmla="*/ 158 w 411"/>
                <a:gd name="T41" fmla="*/ 280 h 439"/>
                <a:gd name="T42" fmla="*/ 165 w 411"/>
                <a:gd name="T43" fmla="*/ 286 h 439"/>
                <a:gd name="T44" fmla="*/ 171 w 411"/>
                <a:gd name="T45" fmla="*/ 291 h 439"/>
                <a:gd name="T46" fmla="*/ 178 w 411"/>
                <a:gd name="T47" fmla="*/ 297 h 439"/>
                <a:gd name="T48" fmla="*/ 184 w 411"/>
                <a:gd name="T49" fmla="*/ 303 h 439"/>
                <a:gd name="T50" fmla="*/ 190 w 411"/>
                <a:gd name="T51" fmla="*/ 308 h 439"/>
                <a:gd name="T52" fmla="*/ 195 w 411"/>
                <a:gd name="T53" fmla="*/ 314 h 439"/>
                <a:gd name="T54" fmla="*/ 202 w 411"/>
                <a:gd name="T55" fmla="*/ 321 h 439"/>
                <a:gd name="T56" fmla="*/ 207 w 411"/>
                <a:gd name="T57" fmla="*/ 327 h 439"/>
                <a:gd name="T58" fmla="*/ 213 w 411"/>
                <a:gd name="T59" fmla="*/ 334 h 439"/>
                <a:gd name="T60" fmla="*/ 218 w 411"/>
                <a:gd name="T61" fmla="*/ 341 h 439"/>
                <a:gd name="T62" fmla="*/ 224 w 411"/>
                <a:gd name="T63" fmla="*/ 348 h 439"/>
                <a:gd name="T64" fmla="*/ 229 w 411"/>
                <a:gd name="T65" fmla="*/ 355 h 439"/>
                <a:gd name="T66" fmla="*/ 234 w 411"/>
                <a:gd name="T67" fmla="*/ 362 h 439"/>
                <a:gd name="T68" fmla="*/ 238 w 411"/>
                <a:gd name="T69" fmla="*/ 369 h 439"/>
                <a:gd name="T70" fmla="*/ 244 w 411"/>
                <a:gd name="T71" fmla="*/ 377 h 439"/>
                <a:gd name="T72" fmla="*/ 248 w 411"/>
                <a:gd name="T73" fmla="*/ 385 h 439"/>
                <a:gd name="T74" fmla="*/ 252 w 411"/>
                <a:gd name="T75" fmla="*/ 392 h 439"/>
                <a:gd name="T76" fmla="*/ 257 w 411"/>
                <a:gd name="T77" fmla="*/ 400 h 439"/>
                <a:gd name="T78" fmla="*/ 261 w 411"/>
                <a:gd name="T79" fmla="*/ 409 h 439"/>
                <a:gd name="T80" fmla="*/ 266 w 411"/>
                <a:gd name="T81" fmla="*/ 417 h 439"/>
                <a:gd name="T82" fmla="*/ 270 w 411"/>
                <a:gd name="T83" fmla="*/ 426 h 439"/>
                <a:gd name="T84" fmla="*/ 273 w 411"/>
                <a:gd name="T85" fmla="*/ 434 h 439"/>
                <a:gd name="T86" fmla="*/ 411 w 411"/>
                <a:gd name="T87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1" h="439">
                  <a:moveTo>
                    <a:pt x="411" y="0"/>
                  </a:moveTo>
                  <a:lnTo>
                    <a:pt x="0" y="204"/>
                  </a:lnTo>
                  <a:lnTo>
                    <a:pt x="0" y="204"/>
                  </a:lnTo>
                  <a:lnTo>
                    <a:pt x="3" y="205"/>
                  </a:lnTo>
                  <a:lnTo>
                    <a:pt x="6" y="206"/>
                  </a:lnTo>
                  <a:lnTo>
                    <a:pt x="9" y="206"/>
                  </a:lnTo>
                  <a:lnTo>
                    <a:pt x="12" y="207"/>
                  </a:lnTo>
                  <a:lnTo>
                    <a:pt x="14" y="209"/>
                  </a:lnTo>
                  <a:lnTo>
                    <a:pt x="18" y="210"/>
                  </a:lnTo>
                  <a:lnTo>
                    <a:pt x="21" y="211"/>
                  </a:lnTo>
                  <a:lnTo>
                    <a:pt x="24" y="211"/>
                  </a:lnTo>
                  <a:lnTo>
                    <a:pt x="27" y="212"/>
                  </a:lnTo>
                  <a:lnTo>
                    <a:pt x="30" y="213"/>
                  </a:lnTo>
                  <a:lnTo>
                    <a:pt x="32" y="214"/>
                  </a:lnTo>
                  <a:lnTo>
                    <a:pt x="35" y="215"/>
                  </a:lnTo>
                  <a:lnTo>
                    <a:pt x="39" y="216"/>
                  </a:lnTo>
                  <a:lnTo>
                    <a:pt x="42" y="217"/>
                  </a:lnTo>
                  <a:lnTo>
                    <a:pt x="44" y="218"/>
                  </a:lnTo>
                  <a:lnTo>
                    <a:pt x="47" y="219"/>
                  </a:lnTo>
                  <a:lnTo>
                    <a:pt x="50" y="220"/>
                  </a:lnTo>
                  <a:lnTo>
                    <a:pt x="53" y="221"/>
                  </a:lnTo>
                  <a:lnTo>
                    <a:pt x="55" y="222"/>
                  </a:lnTo>
                  <a:lnTo>
                    <a:pt x="58" y="223"/>
                  </a:lnTo>
                  <a:lnTo>
                    <a:pt x="62" y="224"/>
                  </a:lnTo>
                  <a:lnTo>
                    <a:pt x="64" y="225"/>
                  </a:lnTo>
                  <a:lnTo>
                    <a:pt x="67" y="226"/>
                  </a:lnTo>
                  <a:lnTo>
                    <a:pt x="69" y="227"/>
                  </a:lnTo>
                  <a:lnTo>
                    <a:pt x="72" y="228"/>
                  </a:lnTo>
                  <a:lnTo>
                    <a:pt x="75" y="230"/>
                  </a:lnTo>
                  <a:lnTo>
                    <a:pt x="77" y="231"/>
                  </a:lnTo>
                  <a:lnTo>
                    <a:pt x="80" y="233"/>
                  </a:lnTo>
                  <a:lnTo>
                    <a:pt x="82" y="234"/>
                  </a:lnTo>
                  <a:lnTo>
                    <a:pt x="86" y="235"/>
                  </a:lnTo>
                  <a:lnTo>
                    <a:pt x="88" y="236"/>
                  </a:lnTo>
                  <a:lnTo>
                    <a:pt x="91" y="237"/>
                  </a:lnTo>
                  <a:lnTo>
                    <a:pt x="93" y="239"/>
                  </a:lnTo>
                  <a:lnTo>
                    <a:pt x="96" y="240"/>
                  </a:lnTo>
                  <a:lnTo>
                    <a:pt x="98" y="241"/>
                  </a:lnTo>
                  <a:lnTo>
                    <a:pt x="101" y="243"/>
                  </a:lnTo>
                  <a:lnTo>
                    <a:pt x="103" y="244"/>
                  </a:lnTo>
                  <a:lnTo>
                    <a:pt x="107" y="245"/>
                  </a:lnTo>
                  <a:lnTo>
                    <a:pt x="109" y="246"/>
                  </a:lnTo>
                  <a:lnTo>
                    <a:pt x="111" y="248"/>
                  </a:lnTo>
                  <a:lnTo>
                    <a:pt x="114" y="249"/>
                  </a:lnTo>
                  <a:lnTo>
                    <a:pt x="116" y="252"/>
                  </a:lnTo>
                  <a:lnTo>
                    <a:pt x="119" y="253"/>
                  </a:lnTo>
                  <a:lnTo>
                    <a:pt x="121" y="254"/>
                  </a:lnTo>
                  <a:lnTo>
                    <a:pt x="123" y="256"/>
                  </a:lnTo>
                  <a:lnTo>
                    <a:pt x="125" y="257"/>
                  </a:lnTo>
                  <a:lnTo>
                    <a:pt x="128" y="259"/>
                  </a:lnTo>
                  <a:lnTo>
                    <a:pt x="131" y="260"/>
                  </a:lnTo>
                  <a:lnTo>
                    <a:pt x="133" y="262"/>
                  </a:lnTo>
                  <a:lnTo>
                    <a:pt x="136" y="263"/>
                  </a:lnTo>
                  <a:lnTo>
                    <a:pt x="138" y="265"/>
                  </a:lnTo>
                  <a:lnTo>
                    <a:pt x="140" y="266"/>
                  </a:lnTo>
                  <a:lnTo>
                    <a:pt x="142" y="268"/>
                  </a:lnTo>
                  <a:lnTo>
                    <a:pt x="145" y="270"/>
                  </a:lnTo>
                  <a:lnTo>
                    <a:pt x="147" y="271"/>
                  </a:lnTo>
                  <a:lnTo>
                    <a:pt x="149" y="274"/>
                  </a:lnTo>
                  <a:lnTo>
                    <a:pt x="151" y="275"/>
                  </a:lnTo>
                  <a:lnTo>
                    <a:pt x="154" y="277"/>
                  </a:lnTo>
                  <a:lnTo>
                    <a:pt x="156" y="279"/>
                  </a:lnTo>
                  <a:lnTo>
                    <a:pt x="158" y="280"/>
                  </a:lnTo>
                  <a:lnTo>
                    <a:pt x="161" y="282"/>
                  </a:lnTo>
                  <a:lnTo>
                    <a:pt x="163" y="284"/>
                  </a:lnTo>
                  <a:lnTo>
                    <a:pt x="165" y="286"/>
                  </a:lnTo>
                  <a:lnTo>
                    <a:pt x="167" y="287"/>
                  </a:lnTo>
                  <a:lnTo>
                    <a:pt x="169" y="289"/>
                  </a:lnTo>
                  <a:lnTo>
                    <a:pt x="171" y="291"/>
                  </a:lnTo>
                  <a:lnTo>
                    <a:pt x="173" y="293"/>
                  </a:lnTo>
                  <a:lnTo>
                    <a:pt x="176" y="295"/>
                  </a:lnTo>
                  <a:lnTo>
                    <a:pt x="178" y="297"/>
                  </a:lnTo>
                  <a:lnTo>
                    <a:pt x="180" y="299"/>
                  </a:lnTo>
                  <a:lnTo>
                    <a:pt x="182" y="301"/>
                  </a:lnTo>
                  <a:lnTo>
                    <a:pt x="184" y="303"/>
                  </a:lnTo>
                  <a:lnTo>
                    <a:pt x="186" y="305"/>
                  </a:lnTo>
                  <a:lnTo>
                    <a:pt x="188" y="307"/>
                  </a:lnTo>
                  <a:lnTo>
                    <a:pt x="190" y="308"/>
                  </a:lnTo>
                  <a:lnTo>
                    <a:pt x="192" y="310"/>
                  </a:lnTo>
                  <a:lnTo>
                    <a:pt x="193" y="312"/>
                  </a:lnTo>
                  <a:lnTo>
                    <a:pt x="195" y="314"/>
                  </a:lnTo>
                  <a:lnTo>
                    <a:pt x="198" y="317"/>
                  </a:lnTo>
                  <a:lnTo>
                    <a:pt x="200" y="319"/>
                  </a:lnTo>
                  <a:lnTo>
                    <a:pt x="202" y="321"/>
                  </a:lnTo>
                  <a:lnTo>
                    <a:pt x="204" y="323"/>
                  </a:lnTo>
                  <a:lnTo>
                    <a:pt x="205" y="325"/>
                  </a:lnTo>
                  <a:lnTo>
                    <a:pt x="207" y="327"/>
                  </a:lnTo>
                  <a:lnTo>
                    <a:pt x="209" y="330"/>
                  </a:lnTo>
                  <a:lnTo>
                    <a:pt x="211" y="332"/>
                  </a:lnTo>
                  <a:lnTo>
                    <a:pt x="213" y="334"/>
                  </a:lnTo>
                  <a:lnTo>
                    <a:pt x="214" y="336"/>
                  </a:lnTo>
                  <a:lnTo>
                    <a:pt x="216" y="339"/>
                  </a:lnTo>
                  <a:lnTo>
                    <a:pt x="218" y="341"/>
                  </a:lnTo>
                  <a:lnTo>
                    <a:pt x="220" y="343"/>
                  </a:lnTo>
                  <a:lnTo>
                    <a:pt x="222" y="346"/>
                  </a:lnTo>
                  <a:lnTo>
                    <a:pt x="224" y="348"/>
                  </a:lnTo>
                  <a:lnTo>
                    <a:pt x="225" y="350"/>
                  </a:lnTo>
                  <a:lnTo>
                    <a:pt x="227" y="352"/>
                  </a:lnTo>
                  <a:lnTo>
                    <a:pt x="229" y="355"/>
                  </a:lnTo>
                  <a:lnTo>
                    <a:pt x="230" y="357"/>
                  </a:lnTo>
                  <a:lnTo>
                    <a:pt x="232" y="359"/>
                  </a:lnTo>
                  <a:lnTo>
                    <a:pt x="234" y="362"/>
                  </a:lnTo>
                  <a:lnTo>
                    <a:pt x="235" y="365"/>
                  </a:lnTo>
                  <a:lnTo>
                    <a:pt x="237" y="367"/>
                  </a:lnTo>
                  <a:lnTo>
                    <a:pt x="238" y="369"/>
                  </a:lnTo>
                  <a:lnTo>
                    <a:pt x="240" y="372"/>
                  </a:lnTo>
                  <a:lnTo>
                    <a:pt x="241" y="374"/>
                  </a:lnTo>
                  <a:lnTo>
                    <a:pt x="244" y="377"/>
                  </a:lnTo>
                  <a:lnTo>
                    <a:pt x="245" y="379"/>
                  </a:lnTo>
                  <a:lnTo>
                    <a:pt x="247" y="382"/>
                  </a:lnTo>
                  <a:lnTo>
                    <a:pt x="248" y="385"/>
                  </a:lnTo>
                  <a:lnTo>
                    <a:pt x="250" y="387"/>
                  </a:lnTo>
                  <a:lnTo>
                    <a:pt x="251" y="390"/>
                  </a:lnTo>
                  <a:lnTo>
                    <a:pt x="252" y="392"/>
                  </a:lnTo>
                  <a:lnTo>
                    <a:pt x="254" y="395"/>
                  </a:lnTo>
                  <a:lnTo>
                    <a:pt x="255" y="397"/>
                  </a:lnTo>
                  <a:lnTo>
                    <a:pt x="257" y="400"/>
                  </a:lnTo>
                  <a:lnTo>
                    <a:pt x="258" y="402"/>
                  </a:lnTo>
                  <a:lnTo>
                    <a:pt x="259" y="406"/>
                  </a:lnTo>
                  <a:lnTo>
                    <a:pt x="261" y="409"/>
                  </a:lnTo>
                  <a:lnTo>
                    <a:pt x="262" y="411"/>
                  </a:lnTo>
                  <a:lnTo>
                    <a:pt x="263" y="414"/>
                  </a:lnTo>
                  <a:lnTo>
                    <a:pt x="266" y="417"/>
                  </a:lnTo>
                  <a:lnTo>
                    <a:pt x="267" y="419"/>
                  </a:lnTo>
                  <a:lnTo>
                    <a:pt x="268" y="422"/>
                  </a:lnTo>
                  <a:lnTo>
                    <a:pt x="270" y="426"/>
                  </a:lnTo>
                  <a:lnTo>
                    <a:pt x="271" y="428"/>
                  </a:lnTo>
                  <a:lnTo>
                    <a:pt x="272" y="431"/>
                  </a:lnTo>
                  <a:lnTo>
                    <a:pt x="273" y="434"/>
                  </a:lnTo>
                  <a:lnTo>
                    <a:pt x="274" y="437"/>
                  </a:lnTo>
                  <a:lnTo>
                    <a:pt x="276" y="439"/>
                  </a:lnTo>
                  <a:lnTo>
                    <a:pt x="411" y="0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4" name="Freeform 206"/>
            <p:cNvSpPr>
              <a:spLocks/>
            </p:cNvSpPr>
            <p:nvPr/>
          </p:nvSpPr>
          <p:spPr bwMode="auto">
            <a:xfrm>
              <a:off x="3317" y="2655"/>
              <a:ext cx="623" cy="300"/>
            </a:xfrm>
            <a:custGeom>
              <a:avLst/>
              <a:gdLst>
                <a:gd name="T0" fmla="*/ 1810 w 1870"/>
                <a:gd name="T1" fmla="*/ 21 h 899"/>
                <a:gd name="T2" fmla="*/ 1802 w 1870"/>
                <a:gd name="T3" fmla="*/ 82 h 899"/>
                <a:gd name="T4" fmla="*/ 1783 w 1870"/>
                <a:gd name="T5" fmla="*/ 143 h 899"/>
                <a:gd name="T6" fmla="*/ 1755 w 1870"/>
                <a:gd name="T7" fmla="*/ 202 h 899"/>
                <a:gd name="T8" fmla="*/ 1719 w 1870"/>
                <a:gd name="T9" fmla="*/ 261 h 899"/>
                <a:gd name="T10" fmla="*/ 1673 w 1870"/>
                <a:gd name="T11" fmla="*/ 317 h 899"/>
                <a:gd name="T12" fmla="*/ 1617 w 1870"/>
                <a:gd name="T13" fmla="*/ 373 h 899"/>
                <a:gd name="T14" fmla="*/ 1555 w 1870"/>
                <a:gd name="T15" fmla="*/ 426 h 899"/>
                <a:gd name="T16" fmla="*/ 1483 w 1870"/>
                <a:gd name="T17" fmla="*/ 478 h 899"/>
                <a:gd name="T18" fmla="*/ 1404 w 1870"/>
                <a:gd name="T19" fmla="*/ 526 h 899"/>
                <a:gd name="T20" fmla="*/ 1317 w 1870"/>
                <a:gd name="T21" fmla="*/ 572 h 899"/>
                <a:gd name="T22" fmla="*/ 1224 w 1870"/>
                <a:gd name="T23" fmla="*/ 615 h 899"/>
                <a:gd name="T24" fmla="*/ 1125 w 1870"/>
                <a:gd name="T25" fmla="*/ 655 h 899"/>
                <a:gd name="T26" fmla="*/ 1018 w 1870"/>
                <a:gd name="T27" fmla="*/ 691 h 899"/>
                <a:gd name="T28" fmla="*/ 906 w 1870"/>
                <a:gd name="T29" fmla="*/ 725 h 899"/>
                <a:gd name="T30" fmla="*/ 790 w 1870"/>
                <a:gd name="T31" fmla="*/ 754 h 899"/>
                <a:gd name="T32" fmla="*/ 667 w 1870"/>
                <a:gd name="T33" fmla="*/ 780 h 899"/>
                <a:gd name="T34" fmla="*/ 542 w 1870"/>
                <a:gd name="T35" fmla="*/ 800 h 899"/>
                <a:gd name="T36" fmla="*/ 411 w 1870"/>
                <a:gd name="T37" fmla="*/ 817 h 899"/>
                <a:gd name="T38" fmla="*/ 277 w 1870"/>
                <a:gd name="T39" fmla="*/ 829 h 899"/>
                <a:gd name="T40" fmla="*/ 140 w 1870"/>
                <a:gd name="T41" fmla="*/ 836 h 899"/>
                <a:gd name="T42" fmla="*/ 0 w 1870"/>
                <a:gd name="T43" fmla="*/ 839 h 899"/>
                <a:gd name="T44" fmla="*/ 95 w 1870"/>
                <a:gd name="T45" fmla="*/ 898 h 899"/>
                <a:gd name="T46" fmla="*/ 235 w 1870"/>
                <a:gd name="T47" fmla="*/ 892 h 899"/>
                <a:gd name="T48" fmla="*/ 372 w 1870"/>
                <a:gd name="T49" fmla="*/ 881 h 899"/>
                <a:gd name="T50" fmla="*/ 506 w 1870"/>
                <a:gd name="T51" fmla="*/ 865 h 899"/>
                <a:gd name="T52" fmla="*/ 636 w 1870"/>
                <a:gd name="T53" fmla="*/ 846 h 899"/>
                <a:gd name="T54" fmla="*/ 762 w 1870"/>
                <a:gd name="T55" fmla="*/ 821 h 899"/>
                <a:gd name="T56" fmla="*/ 883 w 1870"/>
                <a:gd name="T57" fmla="*/ 793 h 899"/>
                <a:gd name="T58" fmla="*/ 999 w 1870"/>
                <a:gd name="T59" fmla="*/ 761 h 899"/>
                <a:gd name="T60" fmla="*/ 1109 w 1870"/>
                <a:gd name="T61" fmla="*/ 724 h 899"/>
                <a:gd name="T62" fmla="*/ 1214 w 1870"/>
                <a:gd name="T63" fmla="*/ 684 h 899"/>
                <a:gd name="T64" fmla="*/ 1313 w 1870"/>
                <a:gd name="T65" fmla="*/ 641 h 899"/>
                <a:gd name="T66" fmla="*/ 1404 w 1870"/>
                <a:gd name="T67" fmla="*/ 594 h 899"/>
                <a:gd name="T68" fmla="*/ 1490 w 1870"/>
                <a:gd name="T69" fmla="*/ 545 h 899"/>
                <a:gd name="T70" fmla="*/ 1567 w 1870"/>
                <a:gd name="T71" fmla="*/ 492 h 899"/>
                <a:gd name="T72" fmla="*/ 1636 w 1870"/>
                <a:gd name="T73" fmla="*/ 437 h 899"/>
                <a:gd name="T74" fmla="*/ 1698 w 1870"/>
                <a:gd name="T75" fmla="*/ 378 h 899"/>
                <a:gd name="T76" fmla="*/ 1751 w 1870"/>
                <a:gd name="T77" fmla="*/ 316 h 899"/>
                <a:gd name="T78" fmla="*/ 1795 w 1870"/>
                <a:gd name="T79" fmla="*/ 253 h 899"/>
                <a:gd name="T80" fmla="*/ 1830 w 1870"/>
                <a:gd name="T81" fmla="*/ 186 h 899"/>
                <a:gd name="T82" fmla="*/ 1854 w 1870"/>
                <a:gd name="T83" fmla="*/ 118 h 899"/>
                <a:gd name="T84" fmla="*/ 1867 w 1870"/>
                <a:gd name="T85" fmla="*/ 48 h 899"/>
                <a:gd name="T86" fmla="*/ 1870 w 1870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70" h="899">
                  <a:moveTo>
                    <a:pt x="1810" y="0"/>
                  </a:moveTo>
                  <a:lnTo>
                    <a:pt x="1810" y="0"/>
                  </a:lnTo>
                  <a:lnTo>
                    <a:pt x="1810" y="21"/>
                  </a:lnTo>
                  <a:lnTo>
                    <a:pt x="1808" y="42"/>
                  </a:lnTo>
                  <a:lnTo>
                    <a:pt x="1805" y="61"/>
                  </a:lnTo>
                  <a:lnTo>
                    <a:pt x="1802" y="82"/>
                  </a:lnTo>
                  <a:lnTo>
                    <a:pt x="1796" y="102"/>
                  </a:lnTo>
                  <a:lnTo>
                    <a:pt x="1790" y="122"/>
                  </a:lnTo>
                  <a:lnTo>
                    <a:pt x="1783" y="143"/>
                  </a:lnTo>
                  <a:lnTo>
                    <a:pt x="1775" y="163"/>
                  </a:lnTo>
                  <a:lnTo>
                    <a:pt x="1766" y="183"/>
                  </a:lnTo>
                  <a:lnTo>
                    <a:pt x="1755" y="202"/>
                  </a:lnTo>
                  <a:lnTo>
                    <a:pt x="1744" y="222"/>
                  </a:lnTo>
                  <a:lnTo>
                    <a:pt x="1731" y="242"/>
                  </a:lnTo>
                  <a:lnTo>
                    <a:pt x="1719" y="261"/>
                  </a:lnTo>
                  <a:lnTo>
                    <a:pt x="1704" y="279"/>
                  </a:lnTo>
                  <a:lnTo>
                    <a:pt x="1689" y="298"/>
                  </a:lnTo>
                  <a:lnTo>
                    <a:pt x="1673" y="317"/>
                  </a:lnTo>
                  <a:lnTo>
                    <a:pt x="1655" y="336"/>
                  </a:lnTo>
                  <a:lnTo>
                    <a:pt x="1637" y="355"/>
                  </a:lnTo>
                  <a:lnTo>
                    <a:pt x="1617" y="373"/>
                  </a:lnTo>
                  <a:lnTo>
                    <a:pt x="1598" y="391"/>
                  </a:lnTo>
                  <a:lnTo>
                    <a:pt x="1577" y="408"/>
                  </a:lnTo>
                  <a:lnTo>
                    <a:pt x="1555" y="426"/>
                  </a:lnTo>
                  <a:lnTo>
                    <a:pt x="1532" y="444"/>
                  </a:lnTo>
                  <a:lnTo>
                    <a:pt x="1508" y="461"/>
                  </a:lnTo>
                  <a:lnTo>
                    <a:pt x="1483" y="478"/>
                  </a:lnTo>
                  <a:lnTo>
                    <a:pt x="1457" y="494"/>
                  </a:lnTo>
                  <a:lnTo>
                    <a:pt x="1431" y="510"/>
                  </a:lnTo>
                  <a:lnTo>
                    <a:pt x="1404" y="526"/>
                  </a:lnTo>
                  <a:lnTo>
                    <a:pt x="1376" y="542"/>
                  </a:lnTo>
                  <a:lnTo>
                    <a:pt x="1347" y="557"/>
                  </a:lnTo>
                  <a:lnTo>
                    <a:pt x="1317" y="572"/>
                  </a:lnTo>
                  <a:lnTo>
                    <a:pt x="1287" y="587"/>
                  </a:lnTo>
                  <a:lnTo>
                    <a:pt x="1255" y="601"/>
                  </a:lnTo>
                  <a:lnTo>
                    <a:pt x="1224" y="615"/>
                  </a:lnTo>
                  <a:lnTo>
                    <a:pt x="1192" y="629"/>
                  </a:lnTo>
                  <a:lnTo>
                    <a:pt x="1158" y="642"/>
                  </a:lnTo>
                  <a:lnTo>
                    <a:pt x="1125" y="655"/>
                  </a:lnTo>
                  <a:lnTo>
                    <a:pt x="1089" y="667"/>
                  </a:lnTo>
                  <a:lnTo>
                    <a:pt x="1055" y="680"/>
                  </a:lnTo>
                  <a:lnTo>
                    <a:pt x="1018" y="691"/>
                  </a:lnTo>
                  <a:lnTo>
                    <a:pt x="981" y="703"/>
                  </a:lnTo>
                  <a:lnTo>
                    <a:pt x="945" y="715"/>
                  </a:lnTo>
                  <a:lnTo>
                    <a:pt x="906" y="725"/>
                  </a:lnTo>
                  <a:lnTo>
                    <a:pt x="868" y="734"/>
                  </a:lnTo>
                  <a:lnTo>
                    <a:pt x="829" y="745"/>
                  </a:lnTo>
                  <a:lnTo>
                    <a:pt x="790" y="754"/>
                  </a:lnTo>
                  <a:lnTo>
                    <a:pt x="749" y="763"/>
                  </a:lnTo>
                  <a:lnTo>
                    <a:pt x="709" y="771"/>
                  </a:lnTo>
                  <a:lnTo>
                    <a:pt x="667" y="780"/>
                  </a:lnTo>
                  <a:lnTo>
                    <a:pt x="627" y="787"/>
                  </a:lnTo>
                  <a:lnTo>
                    <a:pt x="584" y="794"/>
                  </a:lnTo>
                  <a:lnTo>
                    <a:pt x="542" y="800"/>
                  </a:lnTo>
                  <a:lnTo>
                    <a:pt x="498" y="807"/>
                  </a:lnTo>
                  <a:lnTo>
                    <a:pt x="455" y="812"/>
                  </a:lnTo>
                  <a:lnTo>
                    <a:pt x="411" y="817"/>
                  </a:lnTo>
                  <a:lnTo>
                    <a:pt x="367" y="821"/>
                  </a:lnTo>
                  <a:lnTo>
                    <a:pt x="322" y="826"/>
                  </a:lnTo>
                  <a:lnTo>
                    <a:pt x="277" y="829"/>
                  </a:lnTo>
                  <a:lnTo>
                    <a:pt x="231" y="832"/>
                  </a:lnTo>
                  <a:lnTo>
                    <a:pt x="186" y="835"/>
                  </a:lnTo>
                  <a:lnTo>
                    <a:pt x="140" y="836"/>
                  </a:lnTo>
                  <a:lnTo>
                    <a:pt x="93" y="838"/>
                  </a:lnTo>
                  <a:lnTo>
                    <a:pt x="47" y="838"/>
                  </a:lnTo>
                  <a:lnTo>
                    <a:pt x="0" y="839"/>
                  </a:lnTo>
                  <a:lnTo>
                    <a:pt x="0" y="899"/>
                  </a:lnTo>
                  <a:lnTo>
                    <a:pt x="47" y="899"/>
                  </a:lnTo>
                  <a:lnTo>
                    <a:pt x="95" y="898"/>
                  </a:lnTo>
                  <a:lnTo>
                    <a:pt x="142" y="896"/>
                  </a:lnTo>
                  <a:lnTo>
                    <a:pt x="188" y="895"/>
                  </a:lnTo>
                  <a:lnTo>
                    <a:pt x="235" y="892"/>
                  </a:lnTo>
                  <a:lnTo>
                    <a:pt x="281" y="889"/>
                  </a:lnTo>
                  <a:lnTo>
                    <a:pt x="327" y="885"/>
                  </a:lnTo>
                  <a:lnTo>
                    <a:pt x="372" y="881"/>
                  </a:lnTo>
                  <a:lnTo>
                    <a:pt x="417" y="876"/>
                  </a:lnTo>
                  <a:lnTo>
                    <a:pt x="462" y="872"/>
                  </a:lnTo>
                  <a:lnTo>
                    <a:pt x="506" y="865"/>
                  </a:lnTo>
                  <a:lnTo>
                    <a:pt x="550" y="859"/>
                  </a:lnTo>
                  <a:lnTo>
                    <a:pt x="593" y="853"/>
                  </a:lnTo>
                  <a:lnTo>
                    <a:pt x="636" y="846"/>
                  </a:lnTo>
                  <a:lnTo>
                    <a:pt x="679" y="838"/>
                  </a:lnTo>
                  <a:lnTo>
                    <a:pt x="721" y="830"/>
                  </a:lnTo>
                  <a:lnTo>
                    <a:pt x="762" y="821"/>
                  </a:lnTo>
                  <a:lnTo>
                    <a:pt x="802" y="812"/>
                  </a:lnTo>
                  <a:lnTo>
                    <a:pt x="843" y="803"/>
                  </a:lnTo>
                  <a:lnTo>
                    <a:pt x="883" y="793"/>
                  </a:lnTo>
                  <a:lnTo>
                    <a:pt x="922" y="783"/>
                  </a:lnTo>
                  <a:lnTo>
                    <a:pt x="960" y="772"/>
                  </a:lnTo>
                  <a:lnTo>
                    <a:pt x="999" y="761"/>
                  </a:lnTo>
                  <a:lnTo>
                    <a:pt x="1037" y="749"/>
                  </a:lnTo>
                  <a:lnTo>
                    <a:pt x="1073" y="737"/>
                  </a:lnTo>
                  <a:lnTo>
                    <a:pt x="1109" y="724"/>
                  </a:lnTo>
                  <a:lnTo>
                    <a:pt x="1144" y="711"/>
                  </a:lnTo>
                  <a:lnTo>
                    <a:pt x="1180" y="698"/>
                  </a:lnTo>
                  <a:lnTo>
                    <a:pt x="1214" y="684"/>
                  </a:lnTo>
                  <a:lnTo>
                    <a:pt x="1247" y="670"/>
                  </a:lnTo>
                  <a:lnTo>
                    <a:pt x="1280" y="656"/>
                  </a:lnTo>
                  <a:lnTo>
                    <a:pt x="1313" y="641"/>
                  </a:lnTo>
                  <a:lnTo>
                    <a:pt x="1344" y="625"/>
                  </a:lnTo>
                  <a:lnTo>
                    <a:pt x="1375" y="611"/>
                  </a:lnTo>
                  <a:lnTo>
                    <a:pt x="1404" y="594"/>
                  </a:lnTo>
                  <a:lnTo>
                    <a:pt x="1433" y="578"/>
                  </a:lnTo>
                  <a:lnTo>
                    <a:pt x="1461" y="561"/>
                  </a:lnTo>
                  <a:lnTo>
                    <a:pt x="1490" y="545"/>
                  </a:lnTo>
                  <a:lnTo>
                    <a:pt x="1516" y="528"/>
                  </a:lnTo>
                  <a:lnTo>
                    <a:pt x="1542" y="510"/>
                  </a:lnTo>
                  <a:lnTo>
                    <a:pt x="1567" y="492"/>
                  </a:lnTo>
                  <a:lnTo>
                    <a:pt x="1591" y="473"/>
                  </a:lnTo>
                  <a:lnTo>
                    <a:pt x="1614" y="456"/>
                  </a:lnTo>
                  <a:lnTo>
                    <a:pt x="1636" y="437"/>
                  </a:lnTo>
                  <a:lnTo>
                    <a:pt x="1658" y="417"/>
                  </a:lnTo>
                  <a:lnTo>
                    <a:pt x="1679" y="398"/>
                  </a:lnTo>
                  <a:lnTo>
                    <a:pt x="1698" y="378"/>
                  </a:lnTo>
                  <a:lnTo>
                    <a:pt x="1717" y="358"/>
                  </a:lnTo>
                  <a:lnTo>
                    <a:pt x="1735" y="337"/>
                  </a:lnTo>
                  <a:lnTo>
                    <a:pt x="1751" y="316"/>
                  </a:lnTo>
                  <a:lnTo>
                    <a:pt x="1767" y="295"/>
                  </a:lnTo>
                  <a:lnTo>
                    <a:pt x="1782" y="274"/>
                  </a:lnTo>
                  <a:lnTo>
                    <a:pt x="1795" y="253"/>
                  </a:lnTo>
                  <a:lnTo>
                    <a:pt x="1808" y="231"/>
                  </a:lnTo>
                  <a:lnTo>
                    <a:pt x="1819" y="209"/>
                  </a:lnTo>
                  <a:lnTo>
                    <a:pt x="1830" y="186"/>
                  </a:lnTo>
                  <a:lnTo>
                    <a:pt x="1839" y="164"/>
                  </a:lnTo>
                  <a:lnTo>
                    <a:pt x="1847" y="141"/>
                  </a:lnTo>
                  <a:lnTo>
                    <a:pt x="1854" y="118"/>
                  </a:lnTo>
                  <a:lnTo>
                    <a:pt x="1859" y="95"/>
                  </a:lnTo>
                  <a:lnTo>
                    <a:pt x="1864" y="72"/>
                  </a:lnTo>
                  <a:lnTo>
                    <a:pt x="1867" y="48"/>
                  </a:lnTo>
                  <a:lnTo>
                    <a:pt x="1870" y="24"/>
                  </a:lnTo>
                  <a:lnTo>
                    <a:pt x="1870" y="0"/>
                  </a:lnTo>
                  <a:lnTo>
                    <a:pt x="1870" y="0"/>
                  </a:lnTo>
                  <a:lnTo>
                    <a:pt x="181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5" name="Freeform 207"/>
            <p:cNvSpPr>
              <a:spLocks/>
            </p:cNvSpPr>
            <p:nvPr/>
          </p:nvSpPr>
          <p:spPr bwMode="auto">
            <a:xfrm>
              <a:off x="3317" y="2356"/>
              <a:ext cx="623" cy="299"/>
            </a:xfrm>
            <a:custGeom>
              <a:avLst/>
              <a:gdLst>
                <a:gd name="T0" fmla="*/ 47 w 1870"/>
                <a:gd name="T1" fmla="*/ 60 h 899"/>
                <a:gd name="T2" fmla="*/ 186 w 1870"/>
                <a:gd name="T3" fmla="*/ 64 h 899"/>
                <a:gd name="T4" fmla="*/ 322 w 1870"/>
                <a:gd name="T5" fmla="*/ 74 h 899"/>
                <a:gd name="T6" fmla="*/ 455 w 1870"/>
                <a:gd name="T7" fmla="*/ 87 h 899"/>
                <a:gd name="T8" fmla="*/ 584 w 1870"/>
                <a:gd name="T9" fmla="*/ 105 h 899"/>
                <a:gd name="T10" fmla="*/ 709 w 1870"/>
                <a:gd name="T11" fmla="*/ 128 h 899"/>
                <a:gd name="T12" fmla="*/ 829 w 1870"/>
                <a:gd name="T13" fmla="*/ 154 h 899"/>
                <a:gd name="T14" fmla="*/ 945 w 1870"/>
                <a:gd name="T15" fmla="*/ 185 h 899"/>
                <a:gd name="T16" fmla="*/ 1055 w 1870"/>
                <a:gd name="T17" fmla="*/ 219 h 899"/>
                <a:gd name="T18" fmla="*/ 1158 w 1870"/>
                <a:gd name="T19" fmla="*/ 257 h 899"/>
                <a:gd name="T20" fmla="*/ 1256 w 1870"/>
                <a:gd name="T21" fmla="*/ 298 h 899"/>
                <a:gd name="T22" fmla="*/ 1347 w 1870"/>
                <a:gd name="T23" fmla="*/ 342 h 899"/>
                <a:gd name="T24" fmla="*/ 1431 w 1870"/>
                <a:gd name="T25" fmla="*/ 388 h 899"/>
                <a:gd name="T26" fmla="*/ 1508 w 1870"/>
                <a:gd name="T27" fmla="*/ 438 h 899"/>
                <a:gd name="T28" fmla="*/ 1577 w 1870"/>
                <a:gd name="T29" fmla="*/ 490 h 899"/>
                <a:gd name="T30" fmla="*/ 1637 w 1870"/>
                <a:gd name="T31" fmla="*/ 544 h 899"/>
                <a:gd name="T32" fmla="*/ 1689 w 1870"/>
                <a:gd name="T33" fmla="*/ 600 h 899"/>
                <a:gd name="T34" fmla="*/ 1731 w 1870"/>
                <a:gd name="T35" fmla="*/ 658 h 899"/>
                <a:gd name="T36" fmla="*/ 1766 w 1870"/>
                <a:gd name="T37" fmla="*/ 716 h 899"/>
                <a:gd name="T38" fmla="*/ 1790 w 1870"/>
                <a:gd name="T39" fmla="*/ 776 h 899"/>
                <a:gd name="T40" fmla="*/ 1805 w 1870"/>
                <a:gd name="T41" fmla="*/ 837 h 899"/>
                <a:gd name="T42" fmla="*/ 1810 w 1870"/>
                <a:gd name="T43" fmla="*/ 899 h 899"/>
                <a:gd name="T44" fmla="*/ 1867 w 1870"/>
                <a:gd name="T45" fmla="*/ 851 h 899"/>
                <a:gd name="T46" fmla="*/ 1854 w 1870"/>
                <a:gd name="T47" fmla="*/ 781 h 899"/>
                <a:gd name="T48" fmla="*/ 1830 w 1870"/>
                <a:gd name="T49" fmla="*/ 712 h 899"/>
                <a:gd name="T50" fmla="*/ 1795 w 1870"/>
                <a:gd name="T51" fmla="*/ 646 h 899"/>
                <a:gd name="T52" fmla="*/ 1751 w 1870"/>
                <a:gd name="T53" fmla="*/ 582 h 899"/>
                <a:gd name="T54" fmla="*/ 1698 w 1870"/>
                <a:gd name="T55" fmla="*/ 521 h 899"/>
                <a:gd name="T56" fmla="*/ 1636 w 1870"/>
                <a:gd name="T57" fmla="*/ 463 h 899"/>
                <a:gd name="T58" fmla="*/ 1567 w 1870"/>
                <a:gd name="T59" fmla="*/ 407 h 899"/>
                <a:gd name="T60" fmla="*/ 1490 w 1870"/>
                <a:gd name="T61" fmla="*/ 355 h 899"/>
                <a:gd name="T62" fmla="*/ 1404 w 1870"/>
                <a:gd name="T63" fmla="*/ 304 h 899"/>
                <a:gd name="T64" fmla="*/ 1313 w 1870"/>
                <a:gd name="T65" fmla="*/ 258 h 899"/>
                <a:gd name="T66" fmla="*/ 1214 w 1870"/>
                <a:gd name="T67" fmla="*/ 214 h 899"/>
                <a:gd name="T68" fmla="*/ 1109 w 1870"/>
                <a:gd name="T69" fmla="*/ 174 h 899"/>
                <a:gd name="T70" fmla="*/ 999 w 1870"/>
                <a:gd name="T71" fmla="*/ 139 h 899"/>
                <a:gd name="T72" fmla="*/ 883 w 1870"/>
                <a:gd name="T73" fmla="*/ 106 h 899"/>
                <a:gd name="T74" fmla="*/ 762 w 1870"/>
                <a:gd name="T75" fmla="*/ 78 h 899"/>
                <a:gd name="T76" fmla="*/ 636 w 1870"/>
                <a:gd name="T77" fmla="*/ 54 h 899"/>
                <a:gd name="T78" fmla="*/ 506 w 1870"/>
                <a:gd name="T79" fmla="*/ 34 h 899"/>
                <a:gd name="T80" fmla="*/ 372 w 1870"/>
                <a:gd name="T81" fmla="*/ 18 h 899"/>
                <a:gd name="T82" fmla="*/ 235 w 1870"/>
                <a:gd name="T83" fmla="*/ 7 h 899"/>
                <a:gd name="T84" fmla="*/ 95 w 1870"/>
                <a:gd name="T85" fmla="*/ 1 h 899"/>
                <a:gd name="T86" fmla="*/ 0 w 1870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70" h="899">
                  <a:moveTo>
                    <a:pt x="0" y="60"/>
                  </a:moveTo>
                  <a:lnTo>
                    <a:pt x="0" y="60"/>
                  </a:lnTo>
                  <a:lnTo>
                    <a:pt x="47" y="60"/>
                  </a:lnTo>
                  <a:lnTo>
                    <a:pt x="93" y="61"/>
                  </a:lnTo>
                  <a:lnTo>
                    <a:pt x="140" y="62"/>
                  </a:lnTo>
                  <a:lnTo>
                    <a:pt x="186" y="64"/>
                  </a:lnTo>
                  <a:lnTo>
                    <a:pt x="231" y="66"/>
                  </a:lnTo>
                  <a:lnTo>
                    <a:pt x="277" y="69"/>
                  </a:lnTo>
                  <a:lnTo>
                    <a:pt x="322" y="74"/>
                  </a:lnTo>
                  <a:lnTo>
                    <a:pt x="367" y="78"/>
                  </a:lnTo>
                  <a:lnTo>
                    <a:pt x="411" y="82"/>
                  </a:lnTo>
                  <a:lnTo>
                    <a:pt x="455" y="87"/>
                  </a:lnTo>
                  <a:lnTo>
                    <a:pt x="498" y="93"/>
                  </a:lnTo>
                  <a:lnTo>
                    <a:pt x="542" y="99"/>
                  </a:lnTo>
                  <a:lnTo>
                    <a:pt x="584" y="105"/>
                  </a:lnTo>
                  <a:lnTo>
                    <a:pt x="627" y="112"/>
                  </a:lnTo>
                  <a:lnTo>
                    <a:pt x="667" y="120"/>
                  </a:lnTo>
                  <a:lnTo>
                    <a:pt x="709" y="128"/>
                  </a:lnTo>
                  <a:lnTo>
                    <a:pt x="749" y="137"/>
                  </a:lnTo>
                  <a:lnTo>
                    <a:pt x="790" y="145"/>
                  </a:lnTo>
                  <a:lnTo>
                    <a:pt x="829" y="154"/>
                  </a:lnTo>
                  <a:lnTo>
                    <a:pt x="868" y="164"/>
                  </a:lnTo>
                  <a:lnTo>
                    <a:pt x="906" y="174"/>
                  </a:lnTo>
                  <a:lnTo>
                    <a:pt x="945" y="185"/>
                  </a:lnTo>
                  <a:lnTo>
                    <a:pt x="981" y="196"/>
                  </a:lnTo>
                  <a:lnTo>
                    <a:pt x="1018" y="207"/>
                  </a:lnTo>
                  <a:lnTo>
                    <a:pt x="1055" y="219"/>
                  </a:lnTo>
                  <a:lnTo>
                    <a:pt x="1089" y="231"/>
                  </a:lnTo>
                  <a:lnTo>
                    <a:pt x="1125" y="243"/>
                  </a:lnTo>
                  <a:lnTo>
                    <a:pt x="1158" y="257"/>
                  </a:lnTo>
                  <a:lnTo>
                    <a:pt x="1192" y="270"/>
                  </a:lnTo>
                  <a:lnTo>
                    <a:pt x="1224" y="283"/>
                  </a:lnTo>
                  <a:lnTo>
                    <a:pt x="1256" y="298"/>
                  </a:lnTo>
                  <a:lnTo>
                    <a:pt x="1287" y="312"/>
                  </a:lnTo>
                  <a:lnTo>
                    <a:pt x="1317" y="326"/>
                  </a:lnTo>
                  <a:lnTo>
                    <a:pt x="1347" y="342"/>
                  </a:lnTo>
                  <a:lnTo>
                    <a:pt x="1376" y="357"/>
                  </a:lnTo>
                  <a:lnTo>
                    <a:pt x="1404" y="372"/>
                  </a:lnTo>
                  <a:lnTo>
                    <a:pt x="1431" y="388"/>
                  </a:lnTo>
                  <a:lnTo>
                    <a:pt x="1457" y="405"/>
                  </a:lnTo>
                  <a:lnTo>
                    <a:pt x="1483" y="422"/>
                  </a:lnTo>
                  <a:lnTo>
                    <a:pt x="1508" y="438"/>
                  </a:lnTo>
                  <a:lnTo>
                    <a:pt x="1532" y="455"/>
                  </a:lnTo>
                  <a:lnTo>
                    <a:pt x="1555" y="473"/>
                  </a:lnTo>
                  <a:lnTo>
                    <a:pt x="1577" y="490"/>
                  </a:lnTo>
                  <a:lnTo>
                    <a:pt x="1598" y="508"/>
                  </a:lnTo>
                  <a:lnTo>
                    <a:pt x="1617" y="525"/>
                  </a:lnTo>
                  <a:lnTo>
                    <a:pt x="1637" y="544"/>
                  </a:lnTo>
                  <a:lnTo>
                    <a:pt x="1655" y="562"/>
                  </a:lnTo>
                  <a:lnTo>
                    <a:pt x="1673" y="581"/>
                  </a:lnTo>
                  <a:lnTo>
                    <a:pt x="1689" y="600"/>
                  </a:lnTo>
                  <a:lnTo>
                    <a:pt x="1704" y="619"/>
                  </a:lnTo>
                  <a:lnTo>
                    <a:pt x="1719" y="639"/>
                  </a:lnTo>
                  <a:lnTo>
                    <a:pt x="1731" y="658"/>
                  </a:lnTo>
                  <a:lnTo>
                    <a:pt x="1744" y="677"/>
                  </a:lnTo>
                  <a:lnTo>
                    <a:pt x="1755" y="696"/>
                  </a:lnTo>
                  <a:lnTo>
                    <a:pt x="1766" y="716"/>
                  </a:lnTo>
                  <a:lnTo>
                    <a:pt x="1775" y="736"/>
                  </a:lnTo>
                  <a:lnTo>
                    <a:pt x="1783" y="756"/>
                  </a:lnTo>
                  <a:lnTo>
                    <a:pt x="1790" y="776"/>
                  </a:lnTo>
                  <a:lnTo>
                    <a:pt x="1796" y="796"/>
                  </a:lnTo>
                  <a:lnTo>
                    <a:pt x="1802" y="817"/>
                  </a:lnTo>
                  <a:lnTo>
                    <a:pt x="1805" y="837"/>
                  </a:lnTo>
                  <a:lnTo>
                    <a:pt x="1808" y="858"/>
                  </a:lnTo>
                  <a:lnTo>
                    <a:pt x="1810" y="878"/>
                  </a:lnTo>
                  <a:lnTo>
                    <a:pt x="1810" y="899"/>
                  </a:lnTo>
                  <a:lnTo>
                    <a:pt x="1870" y="899"/>
                  </a:lnTo>
                  <a:lnTo>
                    <a:pt x="1870" y="876"/>
                  </a:lnTo>
                  <a:lnTo>
                    <a:pt x="1867" y="851"/>
                  </a:lnTo>
                  <a:lnTo>
                    <a:pt x="1864" y="827"/>
                  </a:lnTo>
                  <a:lnTo>
                    <a:pt x="1859" y="804"/>
                  </a:lnTo>
                  <a:lnTo>
                    <a:pt x="1854" y="781"/>
                  </a:lnTo>
                  <a:lnTo>
                    <a:pt x="1847" y="758"/>
                  </a:lnTo>
                  <a:lnTo>
                    <a:pt x="1839" y="735"/>
                  </a:lnTo>
                  <a:lnTo>
                    <a:pt x="1830" y="712"/>
                  </a:lnTo>
                  <a:lnTo>
                    <a:pt x="1819" y="690"/>
                  </a:lnTo>
                  <a:lnTo>
                    <a:pt x="1808" y="668"/>
                  </a:lnTo>
                  <a:lnTo>
                    <a:pt x="1795" y="646"/>
                  </a:lnTo>
                  <a:lnTo>
                    <a:pt x="1782" y="624"/>
                  </a:lnTo>
                  <a:lnTo>
                    <a:pt x="1767" y="603"/>
                  </a:lnTo>
                  <a:lnTo>
                    <a:pt x="1751" y="582"/>
                  </a:lnTo>
                  <a:lnTo>
                    <a:pt x="1735" y="562"/>
                  </a:lnTo>
                  <a:lnTo>
                    <a:pt x="1717" y="541"/>
                  </a:lnTo>
                  <a:lnTo>
                    <a:pt x="1698" y="521"/>
                  </a:lnTo>
                  <a:lnTo>
                    <a:pt x="1679" y="501"/>
                  </a:lnTo>
                  <a:lnTo>
                    <a:pt x="1658" y="481"/>
                  </a:lnTo>
                  <a:lnTo>
                    <a:pt x="1636" y="463"/>
                  </a:lnTo>
                  <a:lnTo>
                    <a:pt x="1614" y="444"/>
                  </a:lnTo>
                  <a:lnTo>
                    <a:pt x="1591" y="425"/>
                  </a:lnTo>
                  <a:lnTo>
                    <a:pt x="1567" y="407"/>
                  </a:lnTo>
                  <a:lnTo>
                    <a:pt x="1542" y="389"/>
                  </a:lnTo>
                  <a:lnTo>
                    <a:pt x="1516" y="371"/>
                  </a:lnTo>
                  <a:lnTo>
                    <a:pt x="1490" y="355"/>
                  </a:lnTo>
                  <a:lnTo>
                    <a:pt x="1461" y="338"/>
                  </a:lnTo>
                  <a:lnTo>
                    <a:pt x="1433" y="321"/>
                  </a:lnTo>
                  <a:lnTo>
                    <a:pt x="1404" y="304"/>
                  </a:lnTo>
                  <a:lnTo>
                    <a:pt x="1375" y="289"/>
                  </a:lnTo>
                  <a:lnTo>
                    <a:pt x="1344" y="273"/>
                  </a:lnTo>
                  <a:lnTo>
                    <a:pt x="1313" y="258"/>
                  </a:lnTo>
                  <a:lnTo>
                    <a:pt x="1280" y="243"/>
                  </a:lnTo>
                  <a:lnTo>
                    <a:pt x="1247" y="229"/>
                  </a:lnTo>
                  <a:lnTo>
                    <a:pt x="1214" y="214"/>
                  </a:lnTo>
                  <a:lnTo>
                    <a:pt x="1180" y="200"/>
                  </a:lnTo>
                  <a:lnTo>
                    <a:pt x="1144" y="188"/>
                  </a:lnTo>
                  <a:lnTo>
                    <a:pt x="1109" y="174"/>
                  </a:lnTo>
                  <a:lnTo>
                    <a:pt x="1073" y="162"/>
                  </a:lnTo>
                  <a:lnTo>
                    <a:pt x="1037" y="150"/>
                  </a:lnTo>
                  <a:lnTo>
                    <a:pt x="999" y="139"/>
                  </a:lnTo>
                  <a:lnTo>
                    <a:pt x="960" y="127"/>
                  </a:lnTo>
                  <a:lnTo>
                    <a:pt x="922" y="117"/>
                  </a:lnTo>
                  <a:lnTo>
                    <a:pt x="883" y="106"/>
                  </a:lnTo>
                  <a:lnTo>
                    <a:pt x="843" y="96"/>
                  </a:lnTo>
                  <a:lnTo>
                    <a:pt x="802" y="86"/>
                  </a:lnTo>
                  <a:lnTo>
                    <a:pt x="762" y="78"/>
                  </a:lnTo>
                  <a:lnTo>
                    <a:pt x="721" y="69"/>
                  </a:lnTo>
                  <a:lnTo>
                    <a:pt x="679" y="61"/>
                  </a:lnTo>
                  <a:lnTo>
                    <a:pt x="636" y="54"/>
                  </a:lnTo>
                  <a:lnTo>
                    <a:pt x="593" y="46"/>
                  </a:lnTo>
                  <a:lnTo>
                    <a:pt x="550" y="39"/>
                  </a:lnTo>
                  <a:lnTo>
                    <a:pt x="506" y="34"/>
                  </a:lnTo>
                  <a:lnTo>
                    <a:pt x="462" y="28"/>
                  </a:lnTo>
                  <a:lnTo>
                    <a:pt x="417" y="22"/>
                  </a:lnTo>
                  <a:lnTo>
                    <a:pt x="372" y="18"/>
                  </a:lnTo>
                  <a:lnTo>
                    <a:pt x="327" y="14"/>
                  </a:lnTo>
                  <a:lnTo>
                    <a:pt x="281" y="10"/>
                  </a:lnTo>
                  <a:lnTo>
                    <a:pt x="235" y="7"/>
                  </a:lnTo>
                  <a:lnTo>
                    <a:pt x="188" y="4"/>
                  </a:lnTo>
                  <a:lnTo>
                    <a:pt x="142" y="2"/>
                  </a:lnTo>
                  <a:lnTo>
                    <a:pt x="95" y="1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6" name="Freeform 208"/>
            <p:cNvSpPr>
              <a:spLocks/>
            </p:cNvSpPr>
            <p:nvPr/>
          </p:nvSpPr>
          <p:spPr bwMode="auto">
            <a:xfrm>
              <a:off x="2693" y="2356"/>
              <a:ext cx="624" cy="299"/>
            </a:xfrm>
            <a:custGeom>
              <a:avLst/>
              <a:gdLst>
                <a:gd name="T0" fmla="*/ 61 w 1871"/>
                <a:gd name="T1" fmla="*/ 878 h 899"/>
                <a:gd name="T2" fmla="*/ 69 w 1871"/>
                <a:gd name="T3" fmla="*/ 817 h 899"/>
                <a:gd name="T4" fmla="*/ 87 w 1871"/>
                <a:gd name="T5" fmla="*/ 756 h 899"/>
                <a:gd name="T6" fmla="*/ 114 w 1871"/>
                <a:gd name="T7" fmla="*/ 696 h 899"/>
                <a:gd name="T8" fmla="*/ 151 w 1871"/>
                <a:gd name="T9" fmla="*/ 639 h 899"/>
                <a:gd name="T10" fmla="*/ 197 w 1871"/>
                <a:gd name="T11" fmla="*/ 581 h 899"/>
                <a:gd name="T12" fmla="*/ 252 w 1871"/>
                <a:gd name="T13" fmla="*/ 525 h 899"/>
                <a:gd name="T14" fmla="*/ 315 w 1871"/>
                <a:gd name="T15" fmla="*/ 473 h 899"/>
                <a:gd name="T16" fmla="*/ 387 w 1871"/>
                <a:gd name="T17" fmla="*/ 422 h 899"/>
                <a:gd name="T18" fmla="*/ 466 w 1871"/>
                <a:gd name="T19" fmla="*/ 372 h 899"/>
                <a:gd name="T20" fmla="*/ 553 w 1871"/>
                <a:gd name="T21" fmla="*/ 326 h 899"/>
                <a:gd name="T22" fmla="*/ 646 w 1871"/>
                <a:gd name="T23" fmla="*/ 283 h 899"/>
                <a:gd name="T24" fmla="*/ 746 w 1871"/>
                <a:gd name="T25" fmla="*/ 243 h 899"/>
                <a:gd name="T26" fmla="*/ 852 w 1871"/>
                <a:gd name="T27" fmla="*/ 207 h 899"/>
                <a:gd name="T28" fmla="*/ 964 w 1871"/>
                <a:gd name="T29" fmla="*/ 174 h 899"/>
                <a:gd name="T30" fmla="*/ 1080 w 1871"/>
                <a:gd name="T31" fmla="*/ 145 h 899"/>
                <a:gd name="T32" fmla="*/ 1202 w 1871"/>
                <a:gd name="T33" fmla="*/ 120 h 899"/>
                <a:gd name="T34" fmla="*/ 1329 w 1871"/>
                <a:gd name="T35" fmla="*/ 99 h 899"/>
                <a:gd name="T36" fmla="*/ 1459 w 1871"/>
                <a:gd name="T37" fmla="*/ 82 h 899"/>
                <a:gd name="T38" fmla="*/ 1593 w 1871"/>
                <a:gd name="T39" fmla="*/ 69 h 899"/>
                <a:gd name="T40" fmla="*/ 1731 w 1871"/>
                <a:gd name="T41" fmla="*/ 62 h 899"/>
                <a:gd name="T42" fmla="*/ 1871 w 1871"/>
                <a:gd name="T43" fmla="*/ 60 h 899"/>
                <a:gd name="T44" fmla="*/ 1776 w 1871"/>
                <a:gd name="T45" fmla="*/ 1 h 899"/>
                <a:gd name="T46" fmla="*/ 1634 w 1871"/>
                <a:gd name="T47" fmla="*/ 7 h 899"/>
                <a:gd name="T48" fmla="*/ 1497 w 1871"/>
                <a:gd name="T49" fmla="*/ 18 h 899"/>
                <a:gd name="T50" fmla="*/ 1363 w 1871"/>
                <a:gd name="T51" fmla="*/ 34 h 899"/>
                <a:gd name="T52" fmla="*/ 1234 w 1871"/>
                <a:gd name="T53" fmla="*/ 54 h 899"/>
                <a:gd name="T54" fmla="*/ 1108 w 1871"/>
                <a:gd name="T55" fmla="*/ 78 h 899"/>
                <a:gd name="T56" fmla="*/ 987 w 1871"/>
                <a:gd name="T57" fmla="*/ 106 h 899"/>
                <a:gd name="T58" fmla="*/ 871 w 1871"/>
                <a:gd name="T59" fmla="*/ 139 h 899"/>
                <a:gd name="T60" fmla="*/ 761 w 1871"/>
                <a:gd name="T61" fmla="*/ 174 h 899"/>
                <a:gd name="T62" fmla="*/ 656 w 1871"/>
                <a:gd name="T63" fmla="*/ 214 h 899"/>
                <a:gd name="T64" fmla="*/ 558 w 1871"/>
                <a:gd name="T65" fmla="*/ 258 h 899"/>
                <a:gd name="T66" fmla="*/ 466 w 1871"/>
                <a:gd name="T67" fmla="*/ 304 h 899"/>
                <a:gd name="T68" fmla="*/ 381 w 1871"/>
                <a:gd name="T69" fmla="*/ 355 h 899"/>
                <a:gd name="T70" fmla="*/ 303 w 1871"/>
                <a:gd name="T71" fmla="*/ 407 h 899"/>
                <a:gd name="T72" fmla="*/ 234 w 1871"/>
                <a:gd name="T73" fmla="*/ 463 h 899"/>
                <a:gd name="T74" fmla="*/ 172 w 1871"/>
                <a:gd name="T75" fmla="*/ 521 h 899"/>
                <a:gd name="T76" fmla="*/ 118 w 1871"/>
                <a:gd name="T77" fmla="*/ 582 h 899"/>
                <a:gd name="T78" fmla="*/ 74 w 1871"/>
                <a:gd name="T79" fmla="*/ 646 h 899"/>
                <a:gd name="T80" fmla="*/ 40 w 1871"/>
                <a:gd name="T81" fmla="*/ 712 h 899"/>
                <a:gd name="T82" fmla="*/ 16 w 1871"/>
                <a:gd name="T83" fmla="*/ 781 h 899"/>
                <a:gd name="T84" fmla="*/ 3 w 1871"/>
                <a:gd name="T85" fmla="*/ 851 h 899"/>
                <a:gd name="T86" fmla="*/ 0 w 1871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71" h="899">
                  <a:moveTo>
                    <a:pt x="60" y="899"/>
                  </a:moveTo>
                  <a:lnTo>
                    <a:pt x="60" y="899"/>
                  </a:lnTo>
                  <a:lnTo>
                    <a:pt x="61" y="878"/>
                  </a:lnTo>
                  <a:lnTo>
                    <a:pt x="62" y="858"/>
                  </a:lnTo>
                  <a:lnTo>
                    <a:pt x="65" y="837"/>
                  </a:lnTo>
                  <a:lnTo>
                    <a:pt x="69" y="817"/>
                  </a:lnTo>
                  <a:lnTo>
                    <a:pt x="73" y="796"/>
                  </a:lnTo>
                  <a:lnTo>
                    <a:pt x="80" y="776"/>
                  </a:lnTo>
                  <a:lnTo>
                    <a:pt x="87" y="756"/>
                  </a:lnTo>
                  <a:lnTo>
                    <a:pt x="95" y="736"/>
                  </a:lnTo>
                  <a:lnTo>
                    <a:pt x="104" y="716"/>
                  </a:lnTo>
                  <a:lnTo>
                    <a:pt x="114" y="696"/>
                  </a:lnTo>
                  <a:lnTo>
                    <a:pt x="126" y="677"/>
                  </a:lnTo>
                  <a:lnTo>
                    <a:pt x="138" y="658"/>
                  </a:lnTo>
                  <a:lnTo>
                    <a:pt x="151" y="639"/>
                  </a:lnTo>
                  <a:lnTo>
                    <a:pt x="165" y="619"/>
                  </a:lnTo>
                  <a:lnTo>
                    <a:pt x="181" y="600"/>
                  </a:lnTo>
                  <a:lnTo>
                    <a:pt x="197" y="581"/>
                  </a:lnTo>
                  <a:lnTo>
                    <a:pt x="215" y="562"/>
                  </a:lnTo>
                  <a:lnTo>
                    <a:pt x="232" y="544"/>
                  </a:lnTo>
                  <a:lnTo>
                    <a:pt x="252" y="525"/>
                  </a:lnTo>
                  <a:lnTo>
                    <a:pt x="272" y="508"/>
                  </a:lnTo>
                  <a:lnTo>
                    <a:pt x="293" y="490"/>
                  </a:lnTo>
                  <a:lnTo>
                    <a:pt x="315" y="473"/>
                  </a:lnTo>
                  <a:lnTo>
                    <a:pt x="338" y="455"/>
                  </a:lnTo>
                  <a:lnTo>
                    <a:pt x="362" y="438"/>
                  </a:lnTo>
                  <a:lnTo>
                    <a:pt x="387" y="422"/>
                  </a:lnTo>
                  <a:lnTo>
                    <a:pt x="412" y="405"/>
                  </a:lnTo>
                  <a:lnTo>
                    <a:pt x="439" y="388"/>
                  </a:lnTo>
                  <a:lnTo>
                    <a:pt x="466" y="372"/>
                  </a:lnTo>
                  <a:lnTo>
                    <a:pt x="494" y="357"/>
                  </a:lnTo>
                  <a:lnTo>
                    <a:pt x="523" y="342"/>
                  </a:lnTo>
                  <a:lnTo>
                    <a:pt x="553" y="326"/>
                  </a:lnTo>
                  <a:lnTo>
                    <a:pt x="583" y="312"/>
                  </a:lnTo>
                  <a:lnTo>
                    <a:pt x="614" y="298"/>
                  </a:lnTo>
                  <a:lnTo>
                    <a:pt x="646" y="283"/>
                  </a:lnTo>
                  <a:lnTo>
                    <a:pt x="678" y="270"/>
                  </a:lnTo>
                  <a:lnTo>
                    <a:pt x="712" y="257"/>
                  </a:lnTo>
                  <a:lnTo>
                    <a:pt x="746" y="243"/>
                  </a:lnTo>
                  <a:lnTo>
                    <a:pt x="781" y="231"/>
                  </a:lnTo>
                  <a:lnTo>
                    <a:pt x="816" y="219"/>
                  </a:lnTo>
                  <a:lnTo>
                    <a:pt x="852" y="207"/>
                  </a:lnTo>
                  <a:lnTo>
                    <a:pt x="888" y="196"/>
                  </a:lnTo>
                  <a:lnTo>
                    <a:pt x="925" y="185"/>
                  </a:lnTo>
                  <a:lnTo>
                    <a:pt x="964" y="174"/>
                  </a:lnTo>
                  <a:lnTo>
                    <a:pt x="1001" y="164"/>
                  </a:lnTo>
                  <a:lnTo>
                    <a:pt x="1041" y="154"/>
                  </a:lnTo>
                  <a:lnTo>
                    <a:pt x="1080" y="145"/>
                  </a:lnTo>
                  <a:lnTo>
                    <a:pt x="1121" y="137"/>
                  </a:lnTo>
                  <a:lnTo>
                    <a:pt x="1162" y="128"/>
                  </a:lnTo>
                  <a:lnTo>
                    <a:pt x="1202" y="120"/>
                  </a:lnTo>
                  <a:lnTo>
                    <a:pt x="1244" y="112"/>
                  </a:lnTo>
                  <a:lnTo>
                    <a:pt x="1286" y="105"/>
                  </a:lnTo>
                  <a:lnTo>
                    <a:pt x="1329" y="99"/>
                  </a:lnTo>
                  <a:lnTo>
                    <a:pt x="1372" y="93"/>
                  </a:lnTo>
                  <a:lnTo>
                    <a:pt x="1415" y="87"/>
                  </a:lnTo>
                  <a:lnTo>
                    <a:pt x="1459" y="82"/>
                  </a:lnTo>
                  <a:lnTo>
                    <a:pt x="1504" y="78"/>
                  </a:lnTo>
                  <a:lnTo>
                    <a:pt x="1548" y="74"/>
                  </a:lnTo>
                  <a:lnTo>
                    <a:pt x="1593" y="69"/>
                  </a:lnTo>
                  <a:lnTo>
                    <a:pt x="1639" y="66"/>
                  </a:lnTo>
                  <a:lnTo>
                    <a:pt x="1685" y="64"/>
                  </a:lnTo>
                  <a:lnTo>
                    <a:pt x="1731" y="62"/>
                  </a:lnTo>
                  <a:lnTo>
                    <a:pt x="1777" y="61"/>
                  </a:lnTo>
                  <a:lnTo>
                    <a:pt x="1824" y="60"/>
                  </a:lnTo>
                  <a:lnTo>
                    <a:pt x="1871" y="60"/>
                  </a:lnTo>
                  <a:lnTo>
                    <a:pt x="1871" y="0"/>
                  </a:lnTo>
                  <a:lnTo>
                    <a:pt x="1823" y="0"/>
                  </a:lnTo>
                  <a:lnTo>
                    <a:pt x="1776" y="1"/>
                  </a:lnTo>
                  <a:lnTo>
                    <a:pt x="1729" y="2"/>
                  </a:lnTo>
                  <a:lnTo>
                    <a:pt x="1682" y="4"/>
                  </a:lnTo>
                  <a:lnTo>
                    <a:pt x="1634" y="7"/>
                  </a:lnTo>
                  <a:lnTo>
                    <a:pt x="1588" y="10"/>
                  </a:lnTo>
                  <a:lnTo>
                    <a:pt x="1543" y="14"/>
                  </a:lnTo>
                  <a:lnTo>
                    <a:pt x="1497" y="18"/>
                  </a:lnTo>
                  <a:lnTo>
                    <a:pt x="1452" y="22"/>
                  </a:lnTo>
                  <a:lnTo>
                    <a:pt x="1408" y="28"/>
                  </a:lnTo>
                  <a:lnTo>
                    <a:pt x="1363" y="34"/>
                  </a:lnTo>
                  <a:lnTo>
                    <a:pt x="1320" y="39"/>
                  </a:lnTo>
                  <a:lnTo>
                    <a:pt x="1277" y="46"/>
                  </a:lnTo>
                  <a:lnTo>
                    <a:pt x="1234" y="54"/>
                  </a:lnTo>
                  <a:lnTo>
                    <a:pt x="1192" y="61"/>
                  </a:lnTo>
                  <a:lnTo>
                    <a:pt x="1149" y="69"/>
                  </a:lnTo>
                  <a:lnTo>
                    <a:pt x="1108" y="78"/>
                  </a:lnTo>
                  <a:lnTo>
                    <a:pt x="1067" y="86"/>
                  </a:lnTo>
                  <a:lnTo>
                    <a:pt x="1027" y="96"/>
                  </a:lnTo>
                  <a:lnTo>
                    <a:pt x="987" y="106"/>
                  </a:lnTo>
                  <a:lnTo>
                    <a:pt x="948" y="117"/>
                  </a:lnTo>
                  <a:lnTo>
                    <a:pt x="909" y="127"/>
                  </a:lnTo>
                  <a:lnTo>
                    <a:pt x="871" y="139"/>
                  </a:lnTo>
                  <a:lnTo>
                    <a:pt x="834" y="150"/>
                  </a:lnTo>
                  <a:lnTo>
                    <a:pt x="796" y="162"/>
                  </a:lnTo>
                  <a:lnTo>
                    <a:pt x="761" y="174"/>
                  </a:lnTo>
                  <a:lnTo>
                    <a:pt x="725" y="188"/>
                  </a:lnTo>
                  <a:lnTo>
                    <a:pt x="691" y="200"/>
                  </a:lnTo>
                  <a:lnTo>
                    <a:pt x="656" y="214"/>
                  </a:lnTo>
                  <a:lnTo>
                    <a:pt x="623" y="229"/>
                  </a:lnTo>
                  <a:lnTo>
                    <a:pt x="589" y="243"/>
                  </a:lnTo>
                  <a:lnTo>
                    <a:pt x="558" y="258"/>
                  </a:lnTo>
                  <a:lnTo>
                    <a:pt x="526" y="273"/>
                  </a:lnTo>
                  <a:lnTo>
                    <a:pt x="495" y="289"/>
                  </a:lnTo>
                  <a:lnTo>
                    <a:pt x="466" y="304"/>
                  </a:lnTo>
                  <a:lnTo>
                    <a:pt x="436" y="321"/>
                  </a:lnTo>
                  <a:lnTo>
                    <a:pt x="408" y="338"/>
                  </a:lnTo>
                  <a:lnTo>
                    <a:pt x="381" y="355"/>
                  </a:lnTo>
                  <a:lnTo>
                    <a:pt x="354" y="371"/>
                  </a:lnTo>
                  <a:lnTo>
                    <a:pt x="328" y="389"/>
                  </a:lnTo>
                  <a:lnTo>
                    <a:pt x="303" y="407"/>
                  </a:lnTo>
                  <a:lnTo>
                    <a:pt x="278" y="425"/>
                  </a:lnTo>
                  <a:lnTo>
                    <a:pt x="255" y="444"/>
                  </a:lnTo>
                  <a:lnTo>
                    <a:pt x="234" y="463"/>
                  </a:lnTo>
                  <a:lnTo>
                    <a:pt x="212" y="481"/>
                  </a:lnTo>
                  <a:lnTo>
                    <a:pt x="192" y="501"/>
                  </a:lnTo>
                  <a:lnTo>
                    <a:pt x="172" y="521"/>
                  </a:lnTo>
                  <a:lnTo>
                    <a:pt x="153" y="541"/>
                  </a:lnTo>
                  <a:lnTo>
                    <a:pt x="135" y="562"/>
                  </a:lnTo>
                  <a:lnTo>
                    <a:pt x="118" y="582"/>
                  </a:lnTo>
                  <a:lnTo>
                    <a:pt x="103" y="603"/>
                  </a:lnTo>
                  <a:lnTo>
                    <a:pt x="88" y="624"/>
                  </a:lnTo>
                  <a:lnTo>
                    <a:pt x="74" y="646"/>
                  </a:lnTo>
                  <a:lnTo>
                    <a:pt x="62" y="668"/>
                  </a:lnTo>
                  <a:lnTo>
                    <a:pt x="50" y="690"/>
                  </a:lnTo>
                  <a:lnTo>
                    <a:pt x="40" y="712"/>
                  </a:lnTo>
                  <a:lnTo>
                    <a:pt x="31" y="735"/>
                  </a:lnTo>
                  <a:lnTo>
                    <a:pt x="23" y="758"/>
                  </a:lnTo>
                  <a:lnTo>
                    <a:pt x="16" y="781"/>
                  </a:lnTo>
                  <a:lnTo>
                    <a:pt x="11" y="804"/>
                  </a:lnTo>
                  <a:lnTo>
                    <a:pt x="6" y="827"/>
                  </a:lnTo>
                  <a:lnTo>
                    <a:pt x="3" y="851"/>
                  </a:lnTo>
                  <a:lnTo>
                    <a:pt x="1" y="876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0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7" name="Freeform 209"/>
            <p:cNvSpPr>
              <a:spLocks/>
            </p:cNvSpPr>
            <p:nvPr/>
          </p:nvSpPr>
          <p:spPr bwMode="auto">
            <a:xfrm>
              <a:off x="2693" y="2655"/>
              <a:ext cx="624" cy="300"/>
            </a:xfrm>
            <a:custGeom>
              <a:avLst/>
              <a:gdLst>
                <a:gd name="T0" fmla="*/ 1824 w 1871"/>
                <a:gd name="T1" fmla="*/ 838 h 899"/>
                <a:gd name="T2" fmla="*/ 1685 w 1871"/>
                <a:gd name="T3" fmla="*/ 835 h 899"/>
                <a:gd name="T4" fmla="*/ 1548 w 1871"/>
                <a:gd name="T5" fmla="*/ 826 h 899"/>
                <a:gd name="T6" fmla="*/ 1415 w 1871"/>
                <a:gd name="T7" fmla="*/ 812 h 899"/>
                <a:gd name="T8" fmla="*/ 1286 w 1871"/>
                <a:gd name="T9" fmla="*/ 794 h 899"/>
                <a:gd name="T10" fmla="*/ 1162 w 1871"/>
                <a:gd name="T11" fmla="*/ 771 h 899"/>
                <a:gd name="T12" fmla="*/ 1041 w 1871"/>
                <a:gd name="T13" fmla="*/ 745 h 899"/>
                <a:gd name="T14" fmla="*/ 925 w 1871"/>
                <a:gd name="T15" fmla="*/ 715 h 899"/>
                <a:gd name="T16" fmla="*/ 816 w 1871"/>
                <a:gd name="T17" fmla="*/ 680 h 899"/>
                <a:gd name="T18" fmla="*/ 712 w 1871"/>
                <a:gd name="T19" fmla="*/ 642 h 899"/>
                <a:gd name="T20" fmla="*/ 614 w 1871"/>
                <a:gd name="T21" fmla="*/ 601 h 899"/>
                <a:gd name="T22" fmla="*/ 523 w 1871"/>
                <a:gd name="T23" fmla="*/ 557 h 899"/>
                <a:gd name="T24" fmla="*/ 439 w 1871"/>
                <a:gd name="T25" fmla="*/ 510 h 899"/>
                <a:gd name="T26" fmla="*/ 362 w 1871"/>
                <a:gd name="T27" fmla="*/ 461 h 899"/>
                <a:gd name="T28" fmla="*/ 293 w 1871"/>
                <a:gd name="T29" fmla="*/ 408 h 899"/>
                <a:gd name="T30" fmla="*/ 232 w 1871"/>
                <a:gd name="T31" fmla="*/ 355 h 899"/>
                <a:gd name="T32" fmla="*/ 181 w 1871"/>
                <a:gd name="T33" fmla="*/ 298 h 899"/>
                <a:gd name="T34" fmla="*/ 138 w 1871"/>
                <a:gd name="T35" fmla="*/ 242 h 899"/>
                <a:gd name="T36" fmla="*/ 104 w 1871"/>
                <a:gd name="T37" fmla="*/ 183 h 899"/>
                <a:gd name="T38" fmla="*/ 80 w 1871"/>
                <a:gd name="T39" fmla="*/ 122 h 899"/>
                <a:gd name="T40" fmla="*/ 65 w 1871"/>
                <a:gd name="T41" fmla="*/ 61 h 899"/>
                <a:gd name="T42" fmla="*/ 60 w 1871"/>
                <a:gd name="T43" fmla="*/ 0 h 899"/>
                <a:gd name="T44" fmla="*/ 3 w 1871"/>
                <a:gd name="T45" fmla="*/ 48 h 899"/>
                <a:gd name="T46" fmla="*/ 16 w 1871"/>
                <a:gd name="T47" fmla="*/ 118 h 899"/>
                <a:gd name="T48" fmla="*/ 40 w 1871"/>
                <a:gd name="T49" fmla="*/ 186 h 899"/>
                <a:gd name="T50" fmla="*/ 74 w 1871"/>
                <a:gd name="T51" fmla="*/ 253 h 899"/>
                <a:gd name="T52" fmla="*/ 118 w 1871"/>
                <a:gd name="T53" fmla="*/ 316 h 899"/>
                <a:gd name="T54" fmla="*/ 172 w 1871"/>
                <a:gd name="T55" fmla="*/ 378 h 899"/>
                <a:gd name="T56" fmla="*/ 234 w 1871"/>
                <a:gd name="T57" fmla="*/ 437 h 899"/>
                <a:gd name="T58" fmla="*/ 303 w 1871"/>
                <a:gd name="T59" fmla="*/ 492 h 899"/>
                <a:gd name="T60" fmla="*/ 381 w 1871"/>
                <a:gd name="T61" fmla="*/ 545 h 899"/>
                <a:gd name="T62" fmla="*/ 466 w 1871"/>
                <a:gd name="T63" fmla="*/ 594 h 899"/>
                <a:gd name="T64" fmla="*/ 558 w 1871"/>
                <a:gd name="T65" fmla="*/ 641 h 899"/>
                <a:gd name="T66" fmla="*/ 656 w 1871"/>
                <a:gd name="T67" fmla="*/ 684 h 899"/>
                <a:gd name="T68" fmla="*/ 761 w 1871"/>
                <a:gd name="T69" fmla="*/ 724 h 899"/>
                <a:gd name="T70" fmla="*/ 871 w 1871"/>
                <a:gd name="T71" fmla="*/ 761 h 899"/>
                <a:gd name="T72" fmla="*/ 987 w 1871"/>
                <a:gd name="T73" fmla="*/ 793 h 899"/>
                <a:gd name="T74" fmla="*/ 1108 w 1871"/>
                <a:gd name="T75" fmla="*/ 821 h 899"/>
                <a:gd name="T76" fmla="*/ 1234 w 1871"/>
                <a:gd name="T77" fmla="*/ 846 h 899"/>
                <a:gd name="T78" fmla="*/ 1363 w 1871"/>
                <a:gd name="T79" fmla="*/ 865 h 899"/>
                <a:gd name="T80" fmla="*/ 1497 w 1871"/>
                <a:gd name="T81" fmla="*/ 881 h 899"/>
                <a:gd name="T82" fmla="*/ 1634 w 1871"/>
                <a:gd name="T83" fmla="*/ 892 h 899"/>
                <a:gd name="T84" fmla="*/ 1776 w 1871"/>
                <a:gd name="T85" fmla="*/ 898 h 899"/>
                <a:gd name="T86" fmla="*/ 1871 w 1871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71" h="899">
                  <a:moveTo>
                    <a:pt x="1871" y="839"/>
                  </a:moveTo>
                  <a:lnTo>
                    <a:pt x="1871" y="839"/>
                  </a:lnTo>
                  <a:lnTo>
                    <a:pt x="1824" y="838"/>
                  </a:lnTo>
                  <a:lnTo>
                    <a:pt x="1777" y="838"/>
                  </a:lnTo>
                  <a:lnTo>
                    <a:pt x="1731" y="836"/>
                  </a:lnTo>
                  <a:lnTo>
                    <a:pt x="1685" y="835"/>
                  </a:lnTo>
                  <a:lnTo>
                    <a:pt x="1639" y="832"/>
                  </a:lnTo>
                  <a:lnTo>
                    <a:pt x="1593" y="829"/>
                  </a:lnTo>
                  <a:lnTo>
                    <a:pt x="1548" y="826"/>
                  </a:lnTo>
                  <a:lnTo>
                    <a:pt x="1504" y="821"/>
                  </a:lnTo>
                  <a:lnTo>
                    <a:pt x="1459" y="817"/>
                  </a:lnTo>
                  <a:lnTo>
                    <a:pt x="1415" y="812"/>
                  </a:lnTo>
                  <a:lnTo>
                    <a:pt x="1372" y="807"/>
                  </a:lnTo>
                  <a:lnTo>
                    <a:pt x="1329" y="800"/>
                  </a:lnTo>
                  <a:lnTo>
                    <a:pt x="1286" y="794"/>
                  </a:lnTo>
                  <a:lnTo>
                    <a:pt x="1244" y="787"/>
                  </a:lnTo>
                  <a:lnTo>
                    <a:pt x="1202" y="780"/>
                  </a:lnTo>
                  <a:lnTo>
                    <a:pt x="1162" y="771"/>
                  </a:lnTo>
                  <a:lnTo>
                    <a:pt x="1121" y="763"/>
                  </a:lnTo>
                  <a:lnTo>
                    <a:pt x="1080" y="754"/>
                  </a:lnTo>
                  <a:lnTo>
                    <a:pt x="1041" y="745"/>
                  </a:lnTo>
                  <a:lnTo>
                    <a:pt x="1001" y="734"/>
                  </a:lnTo>
                  <a:lnTo>
                    <a:pt x="964" y="725"/>
                  </a:lnTo>
                  <a:lnTo>
                    <a:pt x="925" y="715"/>
                  </a:lnTo>
                  <a:lnTo>
                    <a:pt x="888" y="703"/>
                  </a:lnTo>
                  <a:lnTo>
                    <a:pt x="852" y="691"/>
                  </a:lnTo>
                  <a:lnTo>
                    <a:pt x="816" y="680"/>
                  </a:lnTo>
                  <a:lnTo>
                    <a:pt x="781" y="667"/>
                  </a:lnTo>
                  <a:lnTo>
                    <a:pt x="746" y="655"/>
                  </a:lnTo>
                  <a:lnTo>
                    <a:pt x="712" y="642"/>
                  </a:lnTo>
                  <a:lnTo>
                    <a:pt x="678" y="629"/>
                  </a:lnTo>
                  <a:lnTo>
                    <a:pt x="646" y="615"/>
                  </a:lnTo>
                  <a:lnTo>
                    <a:pt x="614" y="601"/>
                  </a:lnTo>
                  <a:lnTo>
                    <a:pt x="583" y="587"/>
                  </a:lnTo>
                  <a:lnTo>
                    <a:pt x="553" y="572"/>
                  </a:lnTo>
                  <a:lnTo>
                    <a:pt x="523" y="557"/>
                  </a:lnTo>
                  <a:lnTo>
                    <a:pt x="494" y="542"/>
                  </a:lnTo>
                  <a:lnTo>
                    <a:pt x="466" y="526"/>
                  </a:lnTo>
                  <a:lnTo>
                    <a:pt x="439" y="510"/>
                  </a:lnTo>
                  <a:lnTo>
                    <a:pt x="412" y="494"/>
                  </a:lnTo>
                  <a:lnTo>
                    <a:pt x="387" y="478"/>
                  </a:lnTo>
                  <a:lnTo>
                    <a:pt x="362" y="461"/>
                  </a:lnTo>
                  <a:lnTo>
                    <a:pt x="338" y="444"/>
                  </a:lnTo>
                  <a:lnTo>
                    <a:pt x="315" y="426"/>
                  </a:lnTo>
                  <a:lnTo>
                    <a:pt x="293" y="408"/>
                  </a:lnTo>
                  <a:lnTo>
                    <a:pt x="272" y="391"/>
                  </a:lnTo>
                  <a:lnTo>
                    <a:pt x="252" y="373"/>
                  </a:lnTo>
                  <a:lnTo>
                    <a:pt x="232" y="355"/>
                  </a:lnTo>
                  <a:lnTo>
                    <a:pt x="215" y="336"/>
                  </a:lnTo>
                  <a:lnTo>
                    <a:pt x="197" y="317"/>
                  </a:lnTo>
                  <a:lnTo>
                    <a:pt x="181" y="298"/>
                  </a:lnTo>
                  <a:lnTo>
                    <a:pt x="165" y="279"/>
                  </a:lnTo>
                  <a:lnTo>
                    <a:pt x="151" y="261"/>
                  </a:lnTo>
                  <a:lnTo>
                    <a:pt x="138" y="242"/>
                  </a:lnTo>
                  <a:lnTo>
                    <a:pt x="126" y="222"/>
                  </a:lnTo>
                  <a:lnTo>
                    <a:pt x="114" y="202"/>
                  </a:lnTo>
                  <a:lnTo>
                    <a:pt x="104" y="183"/>
                  </a:lnTo>
                  <a:lnTo>
                    <a:pt x="95" y="163"/>
                  </a:lnTo>
                  <a:lnTo>
                    <a:pt x="87" y="143"/>
                  </a:lnTo>
                  <a:lnTo>
                    <a:pt x="80" y="122"/>
                  </a:lnTo>
                  <a:lnTo>
                    <a:pt x="73" y="102"/>
                  </a:lnTo>
                  <a:lnTo>
                    <a:pt x="69" y="82"/>
                  </a:lnTo>
                  <a:lnTo>
                    <a:pt x="65" y="61"/>
                  </a:lnTo>
                  <a:lnTo>
                    <a:pt x="62" y="42"/>
                  </a:lnTo>
                  <a:lnTo>
                    <a:pt x="61" y="2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4"/>
                  </a:lnTo>
                  <a:lnTo>
                    <a:pt x="3" y="48"/>
                  </a:lnTo>
                  <a:lnTo>
                    <a:pt x="6" y="72"/>
                  </a:lnTo>
                  <a:lnTo>
                    <a:pt x="11" y="95"/>
                  </a:lnTo>
                  <a:lnTo>
                    <a:pt x="16" y="118"/>
                  </a:lnTo>
                  <a:lnTo>
                    <a:pt x="23" y="141"/>
                  </a:lnTo>
                  <a:lnTo>
                    <a:pt x="31" y="164"/>
                  </a:lnTo>
                  <a:lnTo>
                    <a:pt x="40" y="186"/>
                  </a:lnTo>
                  <a:lnTo>
                    <a:pt x="50" y="209"/>
                  </a:lnTo>
                  <a:lnTo>
                    <a:pt x="62" y="231"/>
                  </a:lnTo>
                  <a:lnTo>
                    <a:pt x="74" y="253"/>
                  </a:lnTo>
                  <a:lnTo>
                    <a:pt x="88" y="274"/>
                  </a:lnTo>
                  <a:lnTo>
                    <a:pt x="103" y="295"/>
                  </a:lnTo>
                  <a:lnTo>
                    <a:pt x="118" y="316"/>
                  </a:lnTo>
                  <a:lnTo>
                    <a:pt x="135" y="337"/>
                  </a:lnTo>
                  <a:lnTo>
                    <a:pt x="153" y="358"/>
                  </a:lnTo>
                  <a:lnTo>
                    <a:pt x="172" y="378"/>
                  </a:lnTo>
                  <a:lnTo>
                    <a:pt x="192" y="398"/>
                  </a:lnTo>
                  <a:lnTo>
                    <a:pt x="212" y="417"/>
                  </a:lnTo>
                  <a:lnTo>
                    <a:pt x="234" y="437"/>
                  </a:lnTo>
                  <a:lnTo>
                    <a:pt x="255" y="456"/>
                  </a:lnTo>
                  <a:lnTo>
                    <a:pt x="278" y="473"/>
                  </a:lnTo>
                  <a:lnTo>
                    <a:pt x="303" y="492"/>
                  </a:lnTo>
                  <a:lnTo>
                    <a:pt x="328" y="510"/>
                  </a:lnTo>
                  <a:lnTo>
                    <a:pt x="354" y="528"/>
                  </a:lnTo>
                  <a:lnTo>
                    <a:pt x="381" y="545"/>
                  </a:lnTo>
                  <a:lnTo>
                    <a:pt x="408" y="561"/>
                  </a:lnTo>
                  <a:lnTo>
                    <a:pt x="436" y="578"/>
                  </a:lnTo>
                  <a:lnTo>
                    <a:pt x="466" y="594"/>
                  </a:lnTo>
                  <a:lnTo>
                    <a:pt x="495" y="611"/>
                  </a:lnTo>
                  <a:lnTo>
                    <a:pt x="526" y="625"/>
                  </a:lnTo>
                  <a:lnTo>
                    <a:pt x="558" y="641"/>
                  </a:lnTo>
                  <a:lnTo>
                    <a:pt x="589" y="656"/>
                  </a:lnTo>
                  <a:lnTo>
                    <a:pt x="623" y="670"/>
                  </a:lnTo>
                  <a:lnTo>
                    <a:pt x="656" y="684"/>
                  </a:lnTo>
                  <a:lnTo>
                    <a:pt x="691" y="698"/>
                  </a:lnTo>
                  <a:lnTo>
                    <a:pt x="725" y="711"/>
                  </a:lnTo>
                  <a:lnTo>
                    <a:pt x="761" y="724"/>
                  </a:lnTo>
                  <a:lnTo>
                    <a:pt x="796" y="737"/>
                  </a:lnTo>
                  <a:lnTo>
                    <a:pt x="834" y="749"/>
                  </a:lnTo>
                  <a:lnTo>
                    <a:pt x="871" y="761"/>
                  </a:lnTo>
                  <a:lnTo>
                    <a:pt x="909" y="772"/>
                  </a:lnTo>
                  <a:lnTo>
                    <a:pt x="948" y="783"/>
                  </a:lnTo>
                  <a:lnTo>
                    <a:pt x="987" y="793"/>
                  </a:lnTo>
                  <a:lnTo>
                    <a:pt x="1027" y="803"/>
                  </a:lnTo>
                  <a:lnTo>
                    <a:pt x="1067" y="812"/>
                  </a:lnTo>
                  <a:lnTo>
                    <a:pt x="1108" y="821"/>
                  </a:lnTo>
                  <a:lnTo>
                    <a:pt x="1149" y="830"/>
                  </a:lnTo>
                  <a:lnTo>
                    <a:pt x="1192" y="838"/>
                  </a:lnTo>
                  <a:lnTo>
                    <a:pt x="1234" y="846"/>
                  </a:lnTo>
                  <a:lnTo>
                    <a:pt x="1277" y="853"/>
                  </a:lnTo>
                  <a:lnTo>
                    <a:pt x="1320" y="859"/>
                  </a:lnTo>
                  <a:lnTo>
                    <a:pt x="1363" y="865"/>
                  </a:lnTo>
                  <a:lnTo>
                    <a:pt x="1408" y="872"/>
                  </a:lnTo>
                  <a:lnTo>
                    <a:pt x="1452" y="876"/>
                  </a:lnTo>
                  <a:lnTo>
                    <a:pt x="1497" y="881"/>
                  </a:lnTo>
                  <a:lnTo>
                    <a:pt x="1543" y="885"/>
                  </a:lnTo>
                  <a:lnTo>
                    <a:pt x="1588" y="889"/>
                  </a:lnTo>
                  <a:lnTo>
                    <a:pt x="1634" y="892"/>
                  </a:lnTo>
                  <a:lnTo>
                    <a:pt x="1682" y="895"/>
                  </a:lnTo>
                  <a:lnTo>
                    <a:pt x="1729" y="896"/>
                  </a:lnTo>
                  <a:lnTo>
                    <a:pt x="1776" y="898"/>
                  </a:lnTo>
                  <a:lnTo>
                    <a:pt x="1823" y="899"/>
                  </a:lnTo>
                  <a:lnTo>
                    <a:pt x="1871" y="899"/>
                  </a:lnTo>
                  <a:lnTo>
                    <a:pt x="1871" y="899"/>
                  </a:lnTo>
                  <a:lnTo>
                    <a:pt x="1871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8" name="Rectangle 210"/>
            <p:cNvSpPr>
              <a:spLocks noChangeArrowheads="1"/>
            </p:cNvSpPr>
            <p:nvPr/>
          </p:nvSpPr>
          <p:spPr bwMode="auto">
            <a:xfrm>
              <a:off x="2870" y="2525"/>
              <a:ext cx="1009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doPut()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99" name="Freeform 211"/>
            <p:cNvSpPr>
              <a:spLocks/>
            </p:cNvSpPr>
            <p:nvPr/>
          </p:nvSpPr>
          <p:spPr bwMode="auto">
            <a:xfrm>
              <a:off x="2223" y="376"/>
              <a:ext cx="373" cy="730"/>
            </a:xfrm>
            <a:custGeom>
              <a:avLst/>
              <a:gdLst>
                <a:gd name="T0" fmla="*/ 1089 w 1119"/>
                <a:gd name="T1" fmla="*/ 3 h 2190"/>
                <a:gd name="T2" fmla="*/ 999 w 1119"/>
                <a:gd name="T3" fmla="*/ 0 h 2190"/>
                <a:gd name="T4" fmla="*/ 913 w 1119"/>
                <a:gd name="T5" fmla="*/ 3 h 2190"/>
                <a:gd name="T6" fmla="*/ 832 w 1119"/>
                <a:gd name="T7" fmla="*/ 10 h 2190"/>
                <a:gd name="T8" fmla="*/ 754 w 1119"/>
                <a:gd name="T9" fmla="*/ 24 h 2190"/>
                <a:gd name="T10" fmla="*/ 680 w 1119"/>
                <a:gd name="T11" fmla="*/ 42 h 2190"/>
                <a:gd name="T12" fmla="*/ 610 w 1119"/>
                <a:gd name="T13" fmla="*/ 64 h 2190"/>
                <a:gd name="T14" fmla="*/ 544 w 1119"/>
                <a:gd name="T15" fmla="*/ 91 h 2190"/>
                <a:gd name="T16" fmla="*/ 482 w 1119"/>
                <a:gd name="T17" fmla="*/ 123 h 2190"/>
                <a:gd name="T18" fmla="*/ 425 w 1119"/>
                <a:gd name="T19" fmla="*/ 158 h 2190"/>
                <a:gd name="T20" fmla="*/ 370 w 1119"/>
                <a:gd name="T21" fmla="*/ 197 h 2190"/>
                <a:gd name="T22" fmla="*/ 320 w 1119"/>
                <a:gd name="T23" fmla="*/ 240 h 2190"/>
                <a:gd name="T24" fmla="*/ 274 w 1119"/>
                <a:gd name="T25" fmla="*/ 286 h 2190"/>
                <a:gd name="T26" fmla="*/ 231 w 1119"/>
                <a:gd name="T27" fmla="*/ 335 h 2190"/>
                <a:gd name="T28" fmla="*/ 157 w 1119"/>
                <a:gd name="T29" fmla="*/ 442 h 2190"/>
                <a:gd name="T30" fmla="*/ 98 w 1119"/>
                <a:gd name="T31" fmla="*/ 560 h 2190"/>
                <a:gd name="T32" fmla="*/ 53 w 1119"/>
                <a:gd name="T33" fmla="*/ 684 h 2190"/>
                <a:gd name="T34" fmla="*/ 22 w 1119"/>
                <a:gd name="T35" fmla="*/ 815 h 2190"/>
                <a:gd name="T36" fmla="*/ 4 w 1119"/>
                <a:gd name="T37" fmla="*/ 952 h 2190"/>
                <a:gd name="T38" fmla="*/ 0 w 1119"/>
                <a:gd name="T39" fmla="*/ 1091 h 2190"/>
                <a:gd name="T40" fmla="*/ 7 w 1119"/>
                <a:gd name="T41" fmla="*/ 1232 h 2190"/>
                <a:gd name="T42" fmla="*/ 27 w 1119"/>
                <a:gd name="T43" fmla="*/ 1372 h 2190"/>
                <a:gd name="T44" fmla="*/ 57 w 1119"/>
                <a:gd name="T45" fmla="*/ 1510 h 2190"/>
                <a:gd name="T46" fmla="*/ 100 w 1119"/>
                <a:gd name="T47" fmla="*/ 1647 h 2190"/>
                <a:gd name="T48" fmla="*/ 154 w 1119"/>
                <a:gd name="T49" fmla="*/ 1778 h 2190"/>
                <a:gd name="T50" fmla="*/ 218 w 1119"/>
                <a:gd name="T51" fmla="*/ 1901 h 2190"/>
                <a:gd name="T52" fmla="*/ 293 w 1119"/>
                <a:gd name="T53" fmla="*/ 2018 h 2190"/>
                <a:gd name="T54" fmla="*/ 377 w 1119"/>
                <a:gd name="T55" fmla="*/ 2125 h 2190"/>
                <a:gd name="T56" fmla="*/ 481 w 1119"/>
                <a:gd name="T57" fmla="*/ 2147 h 2190"/>
                <a:gd name="T58" fmla="*/ 394 w 1119"/>
                <a:gd name="T59" fmla="*/ 2052 h 2190"/>
                <a:gd name="T60" fmla="*/ 317 w 1119"/>
                <a:gd name="T61" fmla="*/ 1948 h 2190"/>
                <a:gd name="T62" fmla="*/ 249 w 1119"/>
                <a:gd name="T63" fmla="*/ 1832 h 2190"/>
                <a:gd name="T64" fmla="*/ 190 w 1119"/>
                <a:gd name="T65" fmla="*/ 1711 h 2190"/>
                <a:gd name="T66" fmla="*/ 142 w 1119"/>
                <a:gd name="T67" fmla="*/ 1583 h 2190"/>
                <a:gd name="T68" fmla="*/ 104 w 1119"/>
                <a:gd name="T69" fmla="*/ 1451 h 2190"/>
                <a:gd name="T70" fmla="*/ 78 w 1119"/>
                <a:gd name="T71" fmla="*/ 1317 h 2190"/>
                <a:gd name="T72" fmla="*/ 63 w 1119"/>
                <a:gd name="T73" fmla="*/ 1180 h 2190"/>
                <a:gd name="T74" fmla="*/ 59 w 1119"/>
                <a:gd name="T75" fmla="*/ 1045 h 2190"/>
                <a:gd name="T76" fmla="*/ 68 w 1119"/>
                <a:gd name="T77" fmla="*/ 913 h 2190"/>
                <a:gd name="T78" fmla="*/ 90 w 1119"/>
                <a:gd name="T79" fmla="*/ 784 h 2190"/>
                <a:gd name="T80" fmla="*/ 123 w 1119"/>
                <a:gd name="T81" fmla="*/ 661 h 2190"/>
                <a:gd name="T82" fmla="*/ 170 w 1119"/>
                <a:gd name="T83" fmla="*/ 545 h 2190"/>
                <a:gd name="T84" fmla="*/ 230 w 1119"/>
                <a:gd name="T85" fmla="*/ 438 h 2190"/>
                <a:gd name="T86" fmla="*/ 291 w 1119"/>
                <a:gd name="T87" fmla="*/ 357 h 2190"/>
                <a:gd name="T88" fmla="*/ 331 w 1119"/>
                <a:gd name="T89" fmla="*/ 312 h 2190"/>
                <a:gd name="T90" fmla="*/ 375 w 1119"/>
                <a:gd name="T91" fmla="*/ 270 h 2190"/>
                <a:gd name="T92" fmla="*/ 423 w 1119"/>
                <a:gd name="T93" fmla="*/ 232 h 2190"/>
                <a:gd name="T94" fmla="*/ 475 w 1119"/>
                <a:gd name="T95" fmla="*/ 196 h 2190"/>
                <a:gd name="T96" fmla="*/ 530 w 1119"/>
                <a:gd name="T97" fmla="*/ 164 h 2190"/>
                <a:gd name="T98" fmla="*/ 589 w 1119"/>
                <a:gd name="T99" fmla="*/ 137 h 2190"/>
                <a:gd name="T100" fmla="*/ 652 w 1119"/>
                <a:gd name="T101" fmla="*/ 113 h 2190"/>
                <a:gd name="T102" fmla="*/ 719 w 1119"/>
                <a:gd name="T103" fmla="*/ 93 h 2190"/>
                <a:gd name="T104" fmla="*/ 790 w 1119"/>
                <a:gd name="T105" fmla="*/ 77 h 2190"/>
                <a:gd name="T106" fmla="*/ 865 w 1119"/>
                <a:gd name="T107" fmla="*/ 67 h 2190"/>
                <a:gd name="T108" fmla="*/ 943 w 1119"/>
                <a:gd name="T109" fmla="*/ 61 h 2190"/>
                <a:gd name="T110" fmla="*/ 1027 w 1119"/>
                <a:gd name="T111" fmla="*/ 60 h 2190"/>
                <a:gd name="T112" fmla="*/ 1115 w 1119"/>
                <a:gd name="T113" fmla="*/ 65 h 2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19" h="2190">
                  <a:moveTo>
                    <a:pt x="1119" y="5"/>
                  </a:moveTo>
                  <a:lnTo>
                    <a:pt x="1119" y="5"/>
                  </a:lnTo>
                  <a:lnTo>
                    <a:pt x="1089" y="3"/>
                  </a:lnTo>
                  <a:lnTo>
                    <a:pt x="1059" y="1"/>
                  </a:lnTo>
                  <a:lnTo>
                    <a:pt x="1028" y="0"/>
                  </a:lnTo>
                  <a:lnTo>
                    <a:pt x="999" y="0"/>
                  </a:lnTo>
                  <a:lnTo>
                    <a:pt x="970" y="0"/>
                  </a:lnTo>
                  <a:lnTo>
                    <a:pt x="941" y="1"/>
                  </a:lnTo>
                  <a:lnTo>
                    <a:pt x="913" y="3"/>
                  </a:lnTo>
                  <a:lnTo>
                    <a:pt x="886" y="5"/>
                  </a:lnTo>
                  <a:lnTo>
                    <a:pt x="859" y="7"/>
                  </a:lnTo>
                  <a:lnTo>
                    <a:pt x="832" y="10"/>
                  </a:lnTo>
                  <a:lnTo>
                    <a:pt x="805" y="15"/>
                  </a:lnTo>
                  <a:lnTo>
                    <a:pt x="779" y="19"/>
                  </a:lnTo>
                  <a:lnTo>
                    <a:pt x="754" y="24"/>
                  </a:lnTo>
                  <a:lnTo>
                    <a:pt x="729" y="29"/>
                  </a:lnTo>
                  <a:lnTo>
                    <a:pt x="704" y="36"/>
                  </a:lnTo>
                  <a:lnTo>
                    <a:pt x="680" y="42"/>
                  </a:lnTo>
                  <a:lnTo>
                    <a:pt x="657" y="49"/>
                  </a:lnTo>
                  <a:lnTo>
                    <a:pt x="633" y="57"/>
                  </a:lnTo>
                  <a:lnTo>
                    <a:pt x="610" y="64"/>
                  </a:lnTo>
                  <a:lnTo>
                    <a:pt x="588" y="72"/>
                  </a:lnTo>
                  <a:lnTo>
                    <a:pt x="566" y="82"/>
                  </a:lnTo>
                  <a:lnTo>
                    <a:pt x="544" y="91"/>
                  </a:lnTo>
                  <a:lnTo>
                    <a:pt x="523" y="102"/>
                  </a:lnTo>
                  <a:lnTo>
                    <a:pt x="503" y="112"/>
                  </a:lnTo>
                  <a:lnTo>
                    <a:pt x="482" y="123"/>
                  </a:lnTo>
                  <a:lnTo>
                    <a:pt x="462" y="134"/>
                  </a:lnTo>
                  <a:lnTo>
                    <a:pt x="443" y="146"/>
                  </a:lnTo>
                  <a:lnTo>
                    <a:pt x="425" y="158"/>
                  </a:lnTo>
                  <a:lnTo>
                    <a:pt x="406" y="171"/>
                  </a:lnTo>
                  <a:lnTo>
                    <a:pt x="388" y="183"/>
                  </a:lnTo>
                  <a:lnTo>
                    <a:pt x="370" y="197"/>
                  </a:lnTo>
                  <a:lnTo>
                    <a:pt x="353" y="211"/>
                  </a:lnTo>
                  <a:lnTo>
                    <a:pt x="337" y="225"/>
                  </a:lnTo>
                  <a:lnTo>
                    <a:pt x="320" y="240"/>
                  </a:lnTo>
                  <a:lnTo>
                    <a:pt x="304" y="255"/>
                  </a:lnTo>
                  <a:lnTo>
                    <a:pt x="289" y="270"/>
                  </a:lnTo>
                  <a:lnTo>
                    <a:pt x="274" y="286"/>
                  </a:lnTo>
                  <a:lnTo>
                    <a:pt x="259" y="302"/>
                  </a:lnTo>
                  <a:lnTo>
                    <a:pt x="245" y="319"/>
                  </a:lnTo>
                  <a:lnTo>
                    <a:pt x="231" y="335"/>
                  </a:lnTo>
                  <a:lnTo>
                    <a:pt x="205" y="370"/>
                  </a:lnTo>
                  <a:lnTo>
                    <a:pt x="180" y="406"/>
                  </a:lnTo>
                  <a:lnTo>
                    <a:pt x="157" y="442"/>
                  </a:lnTo>
                  <a:lnTo>
                    <a:pt x="136" y="480"/>
                  </a:lnTo>
                  <a:lnTo>
                    <a:pt x="116" y="520"/>
                  </a:lnTo>
                  <a:lnTo>
                    <a:pt x="98" y="560"/>
                  </a:lnTo>
                  <a:lnTo>
                    <a:pt x="81" y="601"/>
                  </a:lnTo>
                  <a:lnTo>
                    <a:pt x="67" y="641"/>
                  </a:lnTo>
                  <a:lnTo>
                    <a:pt x="53" y="684"/>
                  </a:lnTo>
                  <a:lnTo>
                    <a:pt x="42" y="727"/>
                  </a:lnTo>
                  <a:lnTo>
                    <a:pt x="31" y="771"/>
                  </a:lnTo>
                  <a:lnTo>
                    <a:pt x="22" y="815"/>
                  </a:lnTo>
                  <a:lnTo>
                    <a:pt x="14" y="861"/>
                  </a:lnTo>
                  <a:lnTo>
                    <a:pt x="9" y="906"/>
                  </a:lnTo>
                  <a:lnTo>
                    <a:pt x="4" y="952"/>
                  </a:lnTo>
                  <a:lnTo>
                    <a:pt x="1" y="998"/>
                  </a:lnTo>
                  <a:lnTo>
                    <a:pt x="0" y="1044"/>
                  </a:lnTo>
                  <a:lnTo>
                    <a:pt x="0" y="1091"/>
                  </a:lnTo>
                  <a:lnTo>
                    <a:pt x="1" y="1137"/>
                  </a:lnTo>
                  <a:lnTo>
                    <a:pt x="3" y="1184"/>
                  </a:lnTo>
                  <a:lnTo>
                    <a:pt x="7" y="1232"/>
                  </a:lnTo>
                  <a:lnTo>
                    <a:pt x="12" y="1278"/>
                  </a:lnTo>
                  <a:lnTo>
                    <a:pt x="19" y="1325"/>
                  </a:lnTo>
                  <a:lnTo>
                    <a:pt x="27" y="1372"/>
                  </a:lnTo>
                  <a:lnTo>
                    <a:pt x="35" y="1418"/>
                  </a:lnTo>
                  <a:lnTo>
                    <a:pt x="46" y="1464"/>
                  </a:lnTo>
                  <a:lnTo>
                    <a:pt x="57" y="1510"/>
                  </a:lnTo>
                  <a:lnTo>
                    <a:pt x="71" y="1557"/>
                  </a:lnTo>
                  <a:lnTo>
                    <a:pt x="84" y="1602"/>
                  </a:lnTo>
                  <a:lnTo>
                    <a:pt x="100" y="1647"/>
                  </a:lnTo>
                  <a:lnTo>
                    <a:pt x="117" y="1691"/>
                  </a:lnTo>
                  <a:lnTo>
                    <a:pt x="135" y="1735"/>
                  </a:lnTo>
                  <a:lnTo>
                    <a:pt x="154" y="1778"/>
                  </a:lnTo>
                  <a:lnTo>
                    <a:pt x="174" y="1820"/>
                  </a:lnTo>
                  <a:lnTo>
                    <a:pt x="195" y="1862"/>
                  </a:lnTo>
                  <a:lnTo>
                    <a:pt x="218" y="1901"/>
                  </a:lnTo>
                  <a:lnTo>
                    <a:pt x="242" y="1941"/>
                  </a:lnTo>
                  <a:lnTo>
                    <a:pt x="267" y="1980"/>
                  </a:lnTo>
                  <a:lnTo>
                    <a:pt x="293" y="2018"/>
                  </a:lnTo>
                  <a:lnTo>
                    <a:pt x="320" y="2054"/>
                  </a:lnTo>
                  <a:lnTo>
                    <a:pt x="348" y="2090"/>
                  </a:lnTo>
                  <a:lnTo>
                    <a:pt x="377" y="2125"/>
                  </a:lnTo>
                  <a:lnTo>
                    <a:pt x="408" y="2157"/>
                  </a:lnTo>
                  <a:lnTo>
                    <a:pt x="439" y="2190"/>
                  </a:lnTo>
                  <a:lnTo>
                    <a:pt x="481" y="2147"/>
                  </a:lnTo>
                  <a:lnTo>
                    <a:pt x="451" y="2116"/>
                  </a:lnTo>
                  <a:lnTo>
                    <a:pt x="422" y="2085"/>
                  </a:lnTo>
                  <a:lnTo>
                    <a:pt x="394" y="2052"/>
                  </a:lnTo>
                  <a:lnTo>
                    <a:pt x="367" y="2018"/>
                  </a:lnTo>
                  <a:lnTo>
                    <a:pt x="342" y="1983"/>
                  </a:lnTo>
                  <a:lnTo>
                    <a:pt x="317" y="1948"/>
                  </a:lnTo>
                  <a:lnTo>
                    <a:pt x="293" y="1910"/>
                  </a:lnTo>
                  <a:lnTo>
                    <a:pt x="270" y="1872"/>
                  </a:lnTo>
                  <a:lnTo>
                    <a:pt x="249" y="1832"/>
                  </a:lnTo>
                  <a:lnTo>
                    <a:pt x="228" y="1792"/>
                  </a:lnTo>
                  <a:lnTo>
                    <a:pt x="208" y="1753"/>
                  </a:lnTo>
                  <a:lnTo>
                    <a:pt x="190" y="1711"/>
                  </a:lnTo>
                  <a:lnTo>
                    <a:pt x="172" y="1669"/>
                  </a:lnTo>
                  <a:lnTo>
                    <a:pt x="157" y="1626"/>
                  </a:lnTo>
                  <a:lnTo>
                    <a:pt x="142" y="1583"/>
                  </a:lnTo>
                  <a:lnTo>
                    <a:pt x="128" y="1540"/>
                  </a:lnTo>
                  <a:lnTo>
                    <a:pt x="116" y="1496"/>
                  </a:lnTo>
                  <a:lnTo>
                    <a:pt x="104" y="1451"/>
                  </a:lnTo>
                  <a:lnTo>
                    <a:pt x="94" y="1407"/>
                  </a:lnTo>
                  <a:lnTo>
                    <a:pt x="86" y="1362"/>
                  </a:lnTo>
                  <a:lnTo>
                    <a:pt x="78" y="1317"/>
                  </a:lnTo>
                  <a:lnTo>
                    <a:pt x="72" y="1270"/>
                  </a:lnTo>
                  <a:lnTo>
                    <a:pt x="67" y="1225"/>
                  </a:lnTo>
                  <a:lnTo>
                    <a:pt x="63" y="1180"/>
                  </a:lnTo>
                  <a:lnTo>
                    <a:pt x="60" y="1135"/>
                  </a:lnTo>
                  <a:lnTo>
                    <a:pt x="59" y="1090"/>
                  </a:lnTo>
                  <a:lnTo>
                    <a:pt x="59" y="1045"/>
                  </a:lnTo>
                  <a:lnTo>
                    <a:pt x="60" y="1001"/>
                  </a:lnTo>
                  <a:lnTo>
                    <a:pt x="64" y="956"/>
                  </a:lnTo>
                  <a:lnTo>
                    <a:pt x="68" y="913"/>
                  </a:lnTo>
                  <a:lnTo>
                    <a:pt x="74" y="869"/>
                  </a:lnTo>
                  <a:lnTo>
                    <a:pt x="80" y="826"/>
                  </a:lnTo>
                  <a:lnTo>
                    <a:pt x="90" y="784"/>
                  </a:lnTo>
                  <a:lnTo>
                    <a:pt x="99" y="742"/>
                  </a:lnTo>
                  <a:lnTo>
                    <a:pt x="111" y="701"/>
                  </a:lnTo>
                  <a:lnTo>
                    <a:pt x="123" y="661"/>
                  </a:lnTo>
                  <a:lnTo>
                    <a:pt x="137" y="622"/>
                  </a:lnTo>
                  <a:lnTo>
                    <a:pt x="153" y="583"/>
                  </a:lnTo>
                  <a:lnTo>
                    <a:pt x="170" y="545"/>
                  </a:lnTo>
                  <a:lnTo>
                    <a:pt x="188" y="508"/>
                  </a:lnTo>
                  <a:lnTo>
                    <a:pt x="209" y="473"/>
                  </a:lnTo>
                  <a:lnTo>
                    <a:pt x="230" y="438"/>
                  </a:lnTo>
                  <a:lnTo>
                    <a:pt x="253" y="406"/>
                  </a:lnTo>
                  <a:lnTo>
                    <a:pt x="278" y="372"/>
                  </a:lnTo>
                  <a:lnTo>
                    <a:pt x="291" y="357"/>
                  </a:lnTo>
                  <a:lnTo>
                    <a:pt x="303" y="342"/>
                  </a:lnTo>
                  <a:lnTo>
                    <a:pt x="317" y="327"/>
                  </a:lnTo>
                  <a:lnTo>
                    <a:pt x="331" y="312"/>
                  </a:lnTo>
                  <a:lnTo>
                    <a:pt x="346" y="298"/>
                  </a:lnTo>
                  <a:lnTo>
                    <a:pt x="361" y="284"/>
                  </a:lnTo>
                  <a:lnTo>
                    <a:pt x="375" y="270"/>
                  </a:lnTo>
                  <a:lnTo>
                    <a:pt x="391" y="257"/>
                  </a:lnTo>
                  <a:lnTo>
                    <a:pt x="407" y="244"/>
                  </a:lnTo>
                  <a:lnTo>
                    <a:pt x="423" y="232"/>
                  </a:lnTo>
                  <a:lnTo>
                    <a:pt x="440" y="220"/>
                  </a:lnTo>
                  <a:lnTo>
                    <a:pt x="457" y="207"/>
                  </a:lnTo>
                  <a:lnTo>
                    <a:pt x="475" y="196"/>
                  </a:lnTo>
                  <a:lnTo>
                    <a:pt x="493" y="185"/>
                  </a:lnTo>
                  <a:lnTo>
                    <a:pt x="511" y="175"/>
                  </a:lnTo>
                  <a:lnTo>
                    <a:pt x="530" y="164"/>
                  </a:lnTo>
                  <a:lnTo>
                    <a:pt x="549" y="155"/>
                  </a:lnTo>
                  <a:lnTo>
                    <a:pt x="569" y="146"/>
                  </a:lnTo>
                  <a:lnTo>
                    <a:pt x="589" y="137"/>
                  </a:lnTo>
                  <a:lnTo>
                    <a:pt x="610" y="129"/>
                  </a:lnTo>
                  <a:lnTo>
                    <a:pt x="631" y="120"/>
                  </a:lnTo>
                  <a:lnTo>
                    <a:pt x="652" y="113"/>
                  </a:lnTo>
                  <a:lnTo>
                    <a:pt x="674" y="106"/>
                  </a:lnTo>
                  <a:lnTo>
                    <a:pt x="697" y="99"/>
                  </a:lnTo>
                  <a:lnTo>
                    <a:pt x="719" y="93"/>
                  </a:lnTo>
                  <a:lnTo>
                    <a:pt x="742" y="88"/>
                  </a:lnTo>
                  <a:lnTo>
                    <a:pt x="766" y="83"/>
                  </a:lnTo>
                  <a:lnTo>
                    <a:pt x="790" y="77"/>
                  </a:lnTo>
                  <a:lnTo>
                    <a:pt x="814" y="73"/>
                  </a:lnTo>
                  <a:lnTo>
                    <a:pt x="839" y="70"/>
                  </a:lnTo>
                  <a:lnTo>
                    <a:pt x="865" y="67"/>
                  </a:lnTo>
                  <a:lnTo>
                    <a:pt x="891" y="65"/>
                  </a:lnTo>
                  <a:lnTo>
                    <a:pt x="917" y="63"/>
                  </a:lnTo>
                  <a:lnTo>
                    <a:pt x="943" y="61"/>
                  </a:lnTo>
                  <a:lnTo>
                    <a:pt x="971" y="60"/>
                  </a:lnTo>
                  <a:lnTo>
                    <a:pt x="999" y="60"/>
                  </a:lnTo>
                  <a:lnTo>
                    <a:pt x="1027" y="60"/>
                  </a:lnTo>
                  <a:lnTo>
                    <a:pt x="1056" y="61"/>
                  </a:lnTo>
                  <a:lnTo>
                    <a:pt x="1085" y="63"/>
                  </a:lnTo>
                  <a:lnTo>
                    <a:pt x="1115" y="65"/>
                  </a:lnTo>
                  <a:lnTo>
                    <a:pt x="1115" y="65"/>
                  </a:lnTo>
                  <a:lnTo>
                    <a:pt x="1119" y="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0" name="Freeform 212"/>
            <p:cNvSpPr>
              <a:spLocks/>
            </p:cNvSpPr>
            <p:nvPr/>
          </p:nvSpPr>
          <p:spPr bwMode="auto">
            <a:xfrm>
              <a:off x="2594" y="378"/>
              <a:ext cx="322" cy="628"/>
            </a:xfrm>
            <a:custGeom>
              <a:avLst/>
              <a:gdLst>
                <a:gd name="T0" fmla="*/ 782 w 964"/>
                <a:gd name="T1" fmla="*/ 1847 h 1885"/>
                <a:gd name="T2" fmla="*/ 818 w 964"/>
                <a:gd name="T3" fmla="*/ 1754 h 1885"/>
                <a:gd name="T4" fmla="*/ 855 w 964"/>
                <a:gd name="T5" fmla="*/ 1643 h 1885"/>
                <a:gd name="T6" fmla="*/ 891 w 964"/>
                <a:gd name="T7" fmla="*/ 1517 h 1885"/>
                <a:gd name="T8" fmla="*/ 916 w 964"/>
                <a:gd name="T9" fmla="*/ 1414 h 1885"/>
                <a:gd name="T10" fmla="*/ 929 w 964"/>
                <a:gd name="T11" fmla="*/ 1343 h 1885"/>
                <a:gd name="T12" fmla="*/ 942 w 964"/>
                <a:gd name="T13" fmla="*/ 1270 h 1885"/>
                <a:gd name="T14" fmla="*/ 952 w 964"/>
                <a:gd name="T15" fmla="*/ 1194 h 1885"/>
                <a:gd name="T16" fmla="*/ 958 w 964"/>
                <a:gd name="T17" fmla="*/ 1118 h 1885"/>
                <a:gd name="T18" fmla="*/ 963 w 964"/>
                <a:gd name="T19" fmla="*/ 1041 h 1885"/>
                <a:gd name="T20" fmla="*/ 964 w 964"/>
                <a:gd name="T21" fmla="*/ 963 h 1885"/>
                <a:gd name="T22" fmla="*/ 961 w 964"/>
                <a:gd name="T23" fmla="*/ 886 h 1885"/>
                <a:gd name="T24" fmla="*/ 952 w 964"/>
                <a:gd name="T25" fmla="*/ 809 h 1885"/>
                <a:gd name="T26" fmla="*/ 941 w 964"/>
                <a:gd name="T27" fmla="*/ 733 h 1885"/>
                <a:gd name="T28" fmla="*/ 923 w 964"/>
                <a:gd name="T29" fmla="*/ 658 h 1885"/>
                <a:gd name="T30" fmla="*/ 900 w 964"/>
                <a:gd name="T31" fmla="*/ 585 h 1885"/>
                <a:gd name="T32" fmla="*/ 872 w 964"/>
                <a:gd name="T33" fmla="*/ 514 h 1885"/>
                <a:gd name="T34" fmla="*/ 836 w 964"/>
                <a:gd name="T35" fmla="*/ 445 h 1885"/>
                <a:gd name="T36" fmla="*/ 795 w 964"/>
                <a:gd name="T37" fmla="*/ 380 h 1885"/>
                <a:gd name="T38" fmla="*/ 746 w 964"/>
                <a:gd name="T39" fmla="*/ 318 h 1885"/>
                <a:gd name="T40" fmla="*/ 690 w 964"/>
                <a:gd name="T41" fmla="*/ 260 h 1885"/>
                <a:gd name="T42" fmla="*/ 626 w 964"/>
                <a:gd name="T43" fmla="*/ 207 h 1885"/>
                <a:gd name="T44" fmla="*/ 555 w 964"/>
                <a:gd name="T45" fmla="*/ 157 h 1885"/>
                <a:gd name="T46" fmla="*/ 495 w 964"/>
                <a:gd name="T47" fmla="*/ 125 h 1885"/>
                <a:gd name="T48" fmla="*/ 453 w 964"/>
                <a:gd name="T49" fmla="*/ 105 h 1885"/>
                <a:gd name="T50" fmla="*/ 409 w 964"/>
                <a:gd name="T51" fmla="*/ 86 h 1885"/>
                <a:gd name="T52" fmla="*/ 362 w 964"/>
                <a:gd name="T53" fmla="*/ 69 h 1885"/>
                <a:gd name="T54" fmla="*/ 289 w 964"/>
                <a:gd name="T55" fmla="*/ 47 h 1885"/>
                <a:gd name="T56" fmla="*/ 182 w 964"/>
                <a:gd name="T57" fmla="*/ 23 h 1885"/>
                <a:gd name="T58" fmla="*/ 66 w 964"/>
                <a:gd name="T59" fmla="*/ 5 h 1885"/>
                <a:gd name="T60" fmla="*/ 0 w 964"/>
                <a:gd name="T61" fmla="*/ 60 h 1885"/>
                <a:gd name="T62" fmla="*/ 116 w 964"/>
                <a:gd name="T63" fmla="*/ 72 h 1885"/>
                <a:gd name="T64" fmla="*/ 223 w 964"/>
                <a:gd name="T65" fmla="*/ 92 h 1885"/>
                <a:gd name="T66" fmla="*/ 321 w 964"/>
                <a:gd name="T67" fmla="*/ 119 h 1885"/>
                <a:gd name="T68" fmla="*/ 365 w 964"/>
                <a:gd name="T69" fmla="*/ 134 h 1885"/>
                <a:gd name="T70" fmla="*/ 408 w 964"/>
                <a:gd name="T71" fmla="*/ 151 h 1885"/>
                <a:gd name="T72" fmla="*/ 449 w 964"/>
                <a:gd name="T73" fmla="*/ 169 h 1885"/>
                <a:gd name="T74" fmla="*/ 487 w 964"/>
                <a:gd name="T75" fmla="*/ 189 h 1885"/>
                <a:gd name="T76" fmla="*/ 558 w 964"/>
                <a:gd name="T77" fmla="*/ 231 h 1885"/>
                <a:gd name="T78" fmla="*/ 620 w 964"/>
                <a:gd name="T79" fmla="*/ 278 h 1885"/>
                <a:gd name="T80" fmla="*/ 676 w 964"/>
                <a:gd name="T81" fmla="*/ 329 h 1885"/>
                <a:gd name="T82" fmla="*/ 724 w 964"/>
                <a:gd name="T83" fmla="*/ 385 h 1885"/>
                <a:gd name="T84" fmla="*/ 766 w 964"/>
                <a:gd name="T85" fmla="*/ 444 h 1885"/>
                <a:gd name="T86" fmla="*/ 801 w 964"/>
                <a:gd name="T87" fmla="*/ 506 h 1885"/>
                <a:gd name="T88" fmla="*/ 831 w 964"/>
                <a:gd name="T89" fmla="*/ 571 h 1885"/>
                <a:gd name="T90" fmla="*/ 855 w 964"/>
                <a:gd name="T91" fmla="*/ 639 h 1885"/>
                <a:gd name="T92" fmla="*/ 874 w 964"/>
                <a:gd name="T93" fmla="*/ 709 h 1885"/>
                <a:gd name="T94" fmla="*/ 888 w 964"/>
                <a:gd name="T95" fmla="*/ 780 h 1885"/>
                <a:gd name="T96" fmla="*/ 898 w 964"/>
                <a:gd name="T97" fmla="*/ 853 h 1885"/>
                <a:gd name="T98" fmla="*/ 903 w 964"/>
                <a:gd name="T99" fmla="*/ 928 h 1885"/>
                <a:gd name="T100" fmla="*/ 904 w 964"/>
                <a:gd name="T101" fmla="*/ 1002 h 1885"/>
                <a:gd name="T102" fmla="*/ 902 w 964"/>
                <a:gd name="T103" fmla="*/ 1077 h 1885"/>
                <a:gd name="T104" fmla="*/ 897 w 964"/>
                <a:gd name="T105" fmla="*/ 1150 h 1885"/>
                <a:gd name="T106" fmla="*/ 888 w 964"/>
                <a:gd name="T107" fmla="*/ 1225 h 1885"/>
                <a:gd name="T108" fmla="*/ 877 w 964"/>
                <a:gd name="T109" fmla="*/ 1297 h 1885"/>
                <a:gd name="T110" fmla="*/ 864 w 964"/>
                <a:gd name="T111" fmla="*/ 1367 h 1885"/>
                <a:gd name="T112" fmla="*/ 850 w 964"/>
                <a:gd name="T113" fmla="*/ 1435 h 1885"/>
                <a:gd name="T114" fmla="*/ 816 w 964"/>
                <a:gd name="T115" fmla="*/ 1565 h 1885"/>
                <a:gd name="T116" fmla="*/ 780 w 964"/>
                <a:gd name="T117" fmla="*/ 1682 h 1885"/>
                <a:gd name="T118" fmla="*/ 744 w 964"/>
                <a:gd name="T119" fmla="*/ 1781 h 1885"/>
                <a:gd name="T120" fmla="*/ 712 w 964"/>
                <a:gd name="T121" fmla="*/ 1861 h 1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4" h="1885">
                  <a:moveTo>
                    <a:pt x="766" y="1885"/>
                  </a:moveTo>
                  <a:lnTo>
                    <a:pt x="782" y="1847"/>
                  </a:lnTo>
                  <a:lnTo>
                    <a:pt x="799" y="1803"/>
                  </a:lnTo>
                  <a:lnTo>
                    <a:pt x="818" y="1754"/>
                  </a:lnTo>
                  <a:lnTo>
                    <a:pt x="836" y="1700"/>
                  </a:lnTo>
                  <a:lnTo>
                    <a:pt x="855" y="1643"/>
                  </a:lnTo>
                  <a:lnTo>
                    <a:pt x="874" y="1582"/>
                  </a:lnTo>
                  <a:lnTo>
                    <a:pt x="891" y="1517"/>
                  </a:lnTo>
                  <a:lnTo>
                    <a:pt x="907" y="1450"/>
                  </a:lnTo>
                  <a:lnTo>
                    <a:pt x="916" y="1414"/>
                  </a:lnTo>
                  <a:lnTo>
                    <a:pt x="923" y="1379"/>
                  </a:lnTo>
                  <a:lnTo>
                    <a:pt x="929" y="1343"/>
                  </a:lnTo>
                  <a:lnTo>
                    <a:pt x="936" y="1306"/>
                  </a:lnTo>
                  <a:lnTo>
                    <a:pt x="942" y="1270"/>
                  </a:lnTo>
                  <a:lnTo>
                    <a:pt x="947" y="1232"/>
                  </a:lnTo>
                  <a:lnTo>
                    <a:pt x="952" y="1194"/>
                  </a:lnTo>
                  <a:lnTo>
                    <a:pt x="955" y="1156"/>
                  </a:lnTo>
                  <a:lnTo>
                    <a:pt x="958" y="1118"/>
                  </a:lnTo>
                  <a:lnTo>
                    <a:pt x="962" y="1080"/>
                  </a:lnTo>
                  <a:lnTo>
                    <a:pt x="963" y="1041"/>
                  </a:lnTo>
                  <a:lnTo>
                    <a:pt x="964" y="1002"/>
                  </a:lnTo>
                  <a:lnTo>
                    <a:pt x="964" y="963"/>
                  </a:lnTo>
                  <a:lnTo>
                    <a:pt x="963" y="925"/>
                  </a:lnTo>
                  <a:lnTo>
                    <a:pt x="961" y="886"/>
                  </a:lnTo>
                  <a:lnTo>
                    <a:pt x="957" y="847"/>
                  </a:lnTo>
                  <a:lnTo>
                    <a:pt x="952" y="809"/>
                  </a:lnTo>
                  <a:lnTo>
                    <a:pt x="947" y="771"/>
                  </a:lnTo>
                  <a:lnTo>
                    <a:pt x="941" y="733"/>
                  </a:lnTo>
                  <a:lnTo>
                    <a:pt x="932" y="695"/>
                  </a:lnTo>
                  <a:lnTo>
                    <a:pt x="923" y="658"/>
                  </a:lnTo>
                  <a:lnTo>
                    <a:pt x="912" y="621"/>
                  </a:lnTo>
                  <a:lnTo>
                    <a:pt x="900" y="585"/>
                  </a:lnTo>
                  <a:lnTo>
                    <a:pt x="886" y="549"/>
                  </a:lnTo>
                  <a:lnTo>
                    <a:pt x="872" y="514"/>
                  </a:lnTo>
                  <a:lnTo>
                    <a:pt x="855" y="479"/>
                  </a:lnTo>
                  <a:lnTo>
                    <a:pt x="836" y="445"/>
                  </a:lnTo>
                  <a:lnTo>
                    <a:pt x="816" y="412"/>
                  </a:lnTo>
                  <a:lnTo>
                    <a:pt x="795" y="380"/>
                  </a:lnTo>
                  <a:lnTo>
                    <a:pt x="771" y="348"/>
                  </a:lnTo>
                  <a:lnTo>
                    <a:pt x="746" y="318"/>
                  </a:lnTo>
                  <a:lnTo>
                    <a:pt x="719" y="288"/>
                  </a:lnTo>
                  <a:lnTo>
                    <a:pt x="690" y="260"/>
                  </a:lnTo>
                  <a:lnTo>
                    <a:pt x="659" y="233"/>
                  </a:lnTo>
                  <a:lnTo>
                    <a:pt x="626" y="207"/>
                  </a:lnTo>
                  <a:lnTo>
                    <a:pt x="591" y="181"/>
                  </a:lnTo>
                  <a:lnTo>
                    <a:pt x="555" y="157"/>
                  </a:lnTo>
                  <a:lnTo>
                    <a:pt x="516" y="135"/>
                  </a:lnTo>
                  <a:lnTo>
                    <a:pt x="495" y="125"/>
                  </a:lnTo>
                  <a:lnTo>
                    <a:pt x="474" y="114"/>
                  </a:lnTo>
                  <a:lnTo>
                    <a:pt x="453" y="105"/>
                  </a:lnTo>
                  <a:lnTo>
                    <a:pt x="431" y="96"/>
                  </a:lnTo>
                  <a:lnTo>
                    <a:pt x="409" y="86"/>
                  </a:lnTo>
                  <a:lnTo>
                    <a:pt x="386" y="78"/>
                  </a:lnTo>
                  <a:lnTo>
                    <a:pt x="362" y="69"/>
                  </a:lnTo>
                  <a:lnTo>
                    <a:pt x="338" y="62"/>
                  </a:lnTo>
                  <a:lnTo>
                    <a:pt x="289" y="47"/>
                  </a:lnTo>
                  <a:lnTo>
                    <a:pt x="237" y="34"/>
                  </a:lnTo>
                  <a:lnTo>
                    <a:pt x="182" y="23"/>
                  </a:lnTo>
                  <a:lnTo>
                    <a:pt x="126" y="13"/>
                  </a:lnTo>
                  <a:lnTo>
                    <a:pt x="66" y="5"/>
                  </a:lnTo>
                  <a:lnTo>
                    <a:pt x="4" y="0"/>
                  </a:lnTo>
                  <a:lnTo>
                    <a:pt x="0" y="60"/>
                  </a:lnTo>
                  <a:lnTo>
                    <a:pt x="60" y="65"/>
                  </a:lnTo>
                  <a:lnTo>
                    <a:pt x="116" y="72"/>
                  </a:lnTo>
                  <a:lnTo>
                    <a:pt x="172" y="82"/>
                  </a:lnTo>
                  <a:lnTo>
                    <a:pt x="223" y="92"/>
                  </a:lnTo>
                  <a:lnTo>
                    <a:pt x="273" y="105"/>
                  </a:lnTo>
                  <a:lnTo>
                    <a:pt x="321" y="119"/>
                  </a:lnTo>
                  <a:lnTo>
                    <a:pt x="343" y="126"/>
                  </a:lnTo>
                  <a:lnTo>
                    <a:pt x="365" y="134"/>
                  </a:lnTo>
                  <a:lnTo>
                    <a:pt x="387" y="143"/>
                  </a:lnTo>
                  <a:lnTo>
                    <a:pt x="408" y="151"/>
                  </a:lnTo>
                  <a:lnTo>
                    <a:pt x="429" y="159"/>
                  </a:lnTo>
                  <a:lnTo>
                    <a:pt x="449" y="169"/>
                  </a:lnTo>
                  <a:lnTo>
                    <a:pt x="469" y="178"/>
                  </a:lnTo>
                  <a:lnTo>
                    <a:pt x="487" y="189"/>
                  </a:lnTo>
                  <a:lnTo>
                    <a:pt x="524" y="209"/>
                  </a:lnTo>
                  <a:lnTo>
                    <a:pt x="558" y="231"/>
                  </a:lnTo>
                  <a:lnTo>
                    <a:pt x="590" y="254"/>
                  </a:lnTo>
                  <a:lnTo>
                    <a:pt x="620" y="278"/>
                  </a:lnTo>
                  <a:lnTo>
                    <a:pt x="650" y="303"/>
                  </a:lnTo>
                  <a:lnTo>
                    <a:pt x="676" y="329"/>
                  </a:lnTo>
                  <a:lnTo>
                    <a:pt x="701" y="357"/>
                  </a:lnTo>
                  <a:lnTo>
                    <a:pt x="724" y="385"/>
                  </a:lnTo>
                  <a:lnTo>
                    <a:pt x="746" y="414"/>
                  </a:lnTo>
                  <a:lnTo>
                    <a:pt x="766" y="444"/>
                  </a:lnTo>
                  <a:lnTo>
                    <a:pt x="785" y="475"/>
                  </a:lnTo>
                  <a:lnTo>
                    <a:pt x="801" y="506"/>
                  </a:lnTo>
                  <a:lnTo>
                    <a:pt x="817" y="539"/>
                  </a:lnTo>
                  <a:lnTo>
                    <a:pt x="831" y="571"/>
                  </a:lnTo>
                  <a:lnTo>
                    <a:pt x="843" y="605"/>
                  </a:lnTo>
                  <a:lnTo>
                    <a:pt x="855" y="639"/>
                  </a:lnTo>
                  <a:lnTo>
                    <a:pt x="865" y="673"/>
                  </a:lnTo>
                  <a:lnTo>
                    <a:pt x="874" y="709"/>
                  </a:lnTo>
                  <a:lnTo>
                    <a:pt x="882" y="744"/>
                  </a:lnTo>
                  <a:lnTo>
                    <a:pt x="888" y="780"/>
                  </a:lnTo>
                  <a:lnTo>
                    <a:pt x="894" y="817"/>
                  </a:lnTo>
                  <a:lnTo>
                    <a:pt x="898" y="853"/>
                  </a:lnTo>
                  <a:lnTo>
                    <a:pt x="901" y="890"/>
                  </a:lnTo>
                  <a:lnTo>
                    <a:pt x="903" y="928"/>
                  </a:lnTo>
                  <a:lnTo>
                    <a:pt x="904" y="965"/>
                  </a:lnTo>
                  <a:lnTo>
                    <a:pt x="904" y="1002"/>
                  </a:lnTo>
                  <a:lnTo>
                    <a:pt x="903" y="1039"/>
                  </a:lnTo>
                  <a:lnTo>
                    <a:pt x="902" y="1077"/>
                  </a:lnTo>
                  <a:lnTo>
                    <a:pt x="899" y="1113"/>
                  </a:lnTo>
                  <a:lnTo>
                    <a:pt x="897" y="1150"/>
                  </a:lnTo>
                  <a:lnTo>
                    <a:pt x="893" y="1188"/>
                  </a:lnTo>
                  <a:lnTo>
                    <a:pt x="888" y="1225"/>
                  </a:lnTo>
                  <a:lnTo>
                    <a:pt x="883" y="1260"/>
                  </a:lnTo>
                  <a:lnTo>
                    <a:pt x="877" y="1297"/>
                  </a:lnTo>
                  <a:lnTo>
                    <a:pt x="871" y="1332"/>
                  </a:lnTo>
                  <a:lnTo>
                    <a:pt x="864" y="1367"/>
                  </a:lnTo>
                  <a:lnTo>
                    <a:pt x="857" y="1402"/>
                  </a:lnTo>
                  <a:lnTo>
                    <a:pt x="850" y="1435"/>
                  </a:lnTo>
                  <a:lnTo>
                    <a:pt x="833" y="1502"/>
                  </a:lnTo>
                  <a:lnTo>
                    <a:pt x="816" y="1565"/>
                  </a:lnTo>
                  <a:lnTo>
                    <a:pt x="798" y="1625"/>
                  </a:lnTo>
                  <a:lnTo>
                    <a:pt x="780" y="1682"/>
                  </a:lnTo>
                  <a:lnTo>
                    <a:pt x="762" y="1734"/>
                  </a:lnTo>
                  <a:lnTo>
                    <a:pt x="744" y="1781"/>
                  </a:lnTo>
                  <a:lnTo>
                    <a:pt x="727" y="1824"/>
                  </a:lnTo>
                  <a:lnTo>
                    <a:pt x="712" y="1861"/>
                  </a:lnTo>
                  <a:lnTo>
                    <a:pt x="766" y="18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1" name="Freeform 213"/>
            <p:cNvSpPr>
              <a:spLocks/>
            </p:cNvSpPr>
            <p:nvPr/>
          </p:nvSpPr>
          <p:spPr bwMode="auto">
            <a:xfrm>
              <a:off x="2787" y="971"/>
              <a:ext cx="113" cy="138"/>
            </a:xfrm>
            <a:custGeom>
              <a:avLst/>
              <a:gdLst>
                <a:gd name="T0" fmla="*/ 18 w 338"/>
                <a:gd name="T1" fmla="*/ 414 h 414"/>
                <a:gd name="T2" fmla="*/ 338 w 338"/>
                <a:gd name="T3" fmla="*/ 150 h 414"/>
                <a:gd name="T4" fmla="*/ 0 w 338"/>
                <a:gd name="T5" fmla="*/ 0 h 414"/>
                <a:gd name="T6" fmla="*/ 18 w 338"/>
                <a:gd name="T7" fmla="*/ 414 h 414"/>
                <a:gd name="T8" fmla="*/ 18 w 338"/>
                <a:gd name="T9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414">
                  <a:moveTo>
                    <a:pt x="18" y="414"/>
                  </a:moveTo>
                  <a:lnTo>
                    <a:pt x="338" y="150"/>
                  </a:lnTo>
                  <a:lnTo>
                    <a:pt x="0" y="0"/>
                  </a:lnTo>
                  <a:lnTo>
                    <a:pt x="18" y="414"/>
                  </a:lnTo>
                  <a:lnTo>
                    <a:pt x="18" y="41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2" name="Freeform 214"/>
            <p:cNvSpPr>
              <a:spLocks/>
            </p:cNvSpPr>
            <p:nvPr/>
          </p:nvSpPr>
          <p:spPr bwMode="auto">
            <a:xfrm>
              <a:off x="1135" y="-543"/>
              <a:ext cx="289" cy="449"/>
            </a:xfrm>
            <a:custGeom>
              <a:avLst/>
              <a:gdLst>
                <a:gd name="T0" fmla="*/ 51 w 868"/>
                <a:gd name="T1" fmla="*/ 1347 h 1347"/>
                <a:gd name="T2" fmla="*/ 868 w 868"/>
                <a:gd name="T3" fmla="*/ 32 h 1347"/>
                <a:gd name="T4" fmla="*/ 817 w 868"/>
                <a:gd name="T5" fmla="*/ 0 h 1347"/>
                <a:gd name="T6" fmla="*/ 0 w 868"/>
                <a:gd name="T7" fmla="*/ 1316 h 1347"/>
                <a:gd name="T8" fmla="*/ 51 w 868"/>
                <a:gd name="T9" fmla="*/ 1347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1347">
                  <a:moveTo>
                    <a:pt x="51" y="1347"/>
                  </a:moveTo>
                  <a:lnTo>
                    <a:pt x="868" y="32"/>
                  </a:lnTo>
                  <a:lnTo>
                    <a:pt x="817" y="0"/>
                  </a:lnTo>
                  <a:lnTo>
                    <a:pt x="0" y="1316"/>
                  </a:lnTo>
                  <a:lnTo>
                    <a:pt x="51" y="13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3" name="Freeform 215"/>
            <p:cNvSpPr>
              <a:spLocks/>
            </p:cNvSpPr>
            <p:nvPr/>
          </p:nvSpPr>
          <p:spPr bwMode="auto">
            <a:xfrm>
              <a:off x="1082" y="-137"/>
              <a:ext cx="117" cy="137"/>
            </a:xfrm>
            <a:custGeom>
              <a:avLst/>
              <a:gdLst>
                <a:gd name="T0" fmla="*/ 0 w 351"/>
                <a:gd name="T1" fmla="*/ 412 h 412"/>
                <a:gd name="T2" fmla="*/ 351 w 351"/>
                <a:gd name="T3" fmla="*/ 197 h 412"/>
                <a:gd name="T4" fmla="*/ 37 w 351"/>
                <a:gd name="T5" fmla="*/ 0 h 412"/>
                <a:gd name="T6" fmla="*/ 0 w 351"/>
                <a:gd name="T7" fmla="*/ 412 h 412"/>
                <a:gd name="T8" fmla="*/ 0 w 351"/>
                <a:gd name="T9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412">
                  <a:moveTo>
                    <a:pt x="0" y="412"/>
                  </a:moveTo>
                  <a:lnTo>
                    <a:pt x="351" y="197"/>
                  </a:lnTo>
                  <a:lnTo>
                    <a:pt x="37" y="0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4" name="Rectangle 216"/>
            <p:cNvSpPr>
              <a:spLocks noChangeArrowheads="1"/>
            </p:cNvSpPr>
            <p:nvPr/>
          </p:nvSpPr>
          <p:spPr bwMode="auto">
            <a:xfrm>
              <a:off x="1125" y="-900"/>
              <a:ext cx="72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700" b="1" noProof="1">
                  <a:solidFill>
                    <a:srgbClr val="1F1A17"/>
                  </a:solidFill>
                </a:rPr>
                <a:t>New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505" name="Rectangle 217"/>
            <p:cNvSpPr>
              <a:spLocks noChangeArrowheads="1"/>
            </p:cNvSpPr>
            <p:nvPr/>
          </p:nvSpPr>
          <p:spPr bwMode="auto">
            <a:xfrm>
              <a:off x="3240" y="-900"/>
              <a:ext cx="162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700" b="1" noProof="1">
                  <a:solidFill>
                    <a:srgbClr val="1F1A17"/>
                  </a:solidFill>
                </a:rPr>
                <a:t>Destroyed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506" name="Rectangle 218"/>
            <p:cNvSpPr>
              <a:spLocks noChangeArrowheads="1"/>
            </p:cNvSpPr>
            <p:nvPr/>
          </p:nvSpPr>
          <p:spPr bwMode="auto">
            <a:xfrm>
              <a:off x="1980" y="0"/>
              <a:ext cx="12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700" b="1" noProof="1">
                  <a:solidFill>
                    <a:srgbClr val="1F1A17"/>
                  </a:solidFill>
                </a:rPr>
                <a:t>Running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507" name="Freeform 219"/>
            <p:cNvSpPr>
              <a:spLocks/>
            </p:cNvSpPr>
            <p:nvPr/>
          </p:nvSpPr>
          <p:spPr bwMode="auto">
            <a:xfrm>
              <a:off x="3932" y="-540"/>
              <a:ext cx="118" cy="136"/>
            </a:xfrm>
            <a:custGeom>
              <a:avLst/>
              <a:gdLst>
                <a:gd name="T0" fmla="*/ 75 w 354"/>
                <a:gd name="T1" fmla="*/ 0 h 407"/>
                <a:gd name="T2" fmla="*/ 354 w 354"/>
                <a:gd name="T3" fmla="*/ 305 h 407"/>
                <a:gd name="T4" fmla="*/ 0 w 354"/>
                <a:gd name="T5" fmla="*/ 407 h 407"/>
                <a:gd name="T6" fmla="*/ 75 w 354"/>
                <a:gd name="T7" fmla="*/ 0 h 407"/>
                <a:gd name="T8" fmla="*/ 75 w 354"/>
                <a:gd name="T9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407">
                  <a:moveTo>
                    <a:pt x="75" y="0"/>
                  </a:moveTo>
                  <a:lnTo>
                    <a:pt x="354" y="305"/>
                  </a:lnTo>
                  <a:lnTo>
                    <a:pt x="0" y="407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8" name="Freeform 220"/>
            <p:cNvSpPr>
              <a:spLocks/>
            </p:cNvSpPr>
            <p:nvPr/>
          </p:nvSpPr>
          <p:spPr bwMode="auto">
            <a:xfrm>
              <a:off x="3980" y="-431"/>
              <a:ext cx="160" cy="501"/>
            </a:xfrm>
            <a:custGeom>
              <a:avLst/>
              <a:gdLst>
                <a:gd name="T0" fmla="*/ 481 w 481"/>
                <a:gd name="T1" fmla="*/ 1486 h 1502"/>
                <a:gd name="T2" fmla="*/ 58 w 481"/>
                <a:gd name="T3" fmla="*/ 0 h 1502"/>
                <a:gd name="T4" fmla="*/ 0 w 481"/>
                <a:gd name="T5" fmla="*/ 17 h 1502"/>
                <a:gd name="T6" fmla="*/ 424 w 481"/>
                <a:gd name="T7" fmla="*/ 1502 h 1502"/>
                <a:gd name="T8" fmla="*/ 481 w 481"/>
                <a:gd name="T9" fmla="*/ 1486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1502">
                  <a:moveTo>
                    <a:pt x="481" y="1486"/>
                  </a:moveTo>
                  <a:lnTo>
                    <a:pt x="58" y="0"/>
                  </a:lnTo>
                  <a:lnTo>
                    <a:pt x="0" y="17"/>
                  </a:lnTo>
                  <a:lnTo>
                    <a:pt x="424" y="1502"/>
                  </a:lnTo>
                  <a:lnTo>
                    <a:pt x="481" y="148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2877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smtClean="0"/>
              <a:t>La </a:t>
            </a:r>
            <a:r>
              <a:rPr lang="en-US" sz="3400" dirty="0" err="1" smtClean="0"/>
              <a:t>méthode</a:t>
            </a:r>
            <a:r>
              <a:rPr lang="en-US" sz="3400" dirty="0" smtClean="0"/>
              <a:t> </a:t>
            </a:r>
            <a:r>
              <a:rPr lang="en-US" sz="3400" dirty="0" err="1" smtClean="0"/>
              <a:t>init</a:t>
            </a:r>
            <a:r>
              <a:rPr lang="en-US" sz="3400" dirty="0" smtClean="0"/>
              <a:t>()</a:t>
            </a:r>
            <a:endParaRPr lang="en-US" sz="3400" dirty="0"/>
          </a:p>
        </p:txBody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err="1" smtClean="0"/>
              <a:t>Appelée</a:t>
            </a:r>
            <a:r>
              <a:rPr lang="en-US" sz="2800" dirty="0" smtClean="0"/>
              <a:t> à la première </a:t>
            </a:r>
            <a:r>
              <a:rPr lang="en-US" sz="2800" dirty="0" err="1" smtClean="0"/>
              <a:t>instanciation</a:t>
            </a:r>
            <a:r>
              <a:rPr lang="en-US" sz="2800" dirty="0" smtClean="0"/>
              <a:t>,</a:t>
            </a:r>
            <a:endParaRPr lang="en-US" sz="2800" dirty="0"/>
          </a:p>
          <a:p>
            <a:r>
              <a:rPr lang="en-US" sz="2800" dirty="0" smtClean="0"/>
              <a:t>La </a:t>
            </a:r>
            <a:r>
              <a:rPr lang="en-US" sz="2800" dirty="0" err="1" smtClean="0"/>
              <a:t>spécification</a:t>
            </a:r>
            <a:r>
              <a:rPr lang="en-US" sz="2800" dirty="0" smtClean="0"/>
              <a:t> </a:t>
            </a:r>
            <a:r>
              <a:rPr lang="en-US" sz="2800" dirty="0" err="1" smtClean="0"/>
              <a:t>garantit</a:t>
            </a:r>
            <a:r>
              <a:rPr lang="en-US" sz="2800" dirty="0" smtClean="0"/>
              <a:t> </a:t>
            </a:r>
            <a:r>
              <a:rPr lang="en-US" sz="2800" dirty="0" err="1" smtClean="0"/>
              <a:t>qu’aucune</a:t>
            </a:r>
            <a:r>
              <a:rPr lang="en-US" sz="2800" dirty="0" smtClean="0"/>
              <a:t> </a:t>
            </a:r>
            <a:r>
              <a:rPr lang="en-US" sz="2800" dirty="0" err="1" smtClean="0"/>
              <a:t>requête</a:t>
            </a:r>
            <a:r>
              <a:rPr lang="en-US" sz="2800" dirty="0" smtClean="0"/>
              <a:t> ne sera </a:t>
            </a:r>
            <a:r>
              <a:rPr lang="en-US" sz="2800" dirty="0" err="1" smtClean="0"/>
              <a:t>envoyée</a:t>
            </a:r>
            <a:r>
              <a:rPr lang="en-US" sz="2800" dirty="0" smtClean="0"/>
              <a:t> </a:t>
            </a:r>
            <a:r>
              <a:rPr lang="en-US" sz="2800" dirty="0" err="1" smtClean="0"/>
              <a:t>avant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init</a:t>
            </a:r>
            <a:r>
              <a:rPr lang="en-US" sz="2800" dirty="0" smtClean="0"/>
              <a:t>() </a:t>
            </a:r>
            <a:r>
              <a:rPr lang="en-US" sz="2800" dirty="0" err="1" smtClean="0"/>
              <a:t>soit</a:t>
            </a:r>
            <a:r>
              <a:rPr lang="en-US" sz="2800" dirty="0" smtClean="0"/>
              <a:t> </a:t>
            </a:r>
            <a:r>
              <a:rPr lang="en-US" sz="2800" dirty="0" err="1" smtClean="0"/>
              <a:t>exécutée</a:t>
            </a:r>
            <a:r>
              <a:rPr lang="en-US" sz="2800" dirty="0" smtClean="0"/>
              <a:t> </a:t>
            </a:r>
            <a:r>
              <a:rPr lang="en-US" sz="2800" dirty="0" err="1" smtClean="0"/>
              <a:t>entièrement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 smtClean="0"/>
              <a:t>On </a:t>
            </a:r>
            <a:r>
              <a:rPr lang="en-US" sz="2800" dirty="0" err="1" smtClean="0"/>
              <a:t>redéfinit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ourier New" pitchFamily="49" charset="0"/>
              </a:rPr>
              <a:t>init</a:t>
            </a:r>
            <a:r>
              <a:rPr lang="en-US" sz="2800" dirty="0">
                <a:latin typeface="Courier New" pitchFamily="49" charset="0"/>
              </a:rPr>
              <a:t>()</a:t>
            </a:r>
            <a:r>
              <a:rPr lang="en-US" sz="2800" dirty="0"/>
              <a:t> </a:t>
            </a:r>
            <a:r>
              <a:rPr lang="en-US" sz="2800" dirty="0" err="1" smtClean="0"/>
              <a:t>quand</a:t>
            </a:r>
            <a:r>
              <a:rPr lang="en-US" sz="2800" dirty="0" smtClean="0"/>
              <a:t> :</a:t>
            </a:r>
            <a:endParaRPr lang="en-US" sz="2800" dirty="0"/>
          </a:p>
          <a:p>
            <a:pPr lvl="1"/>
            <a:r>
              <a:rPr lang="en-US" sz="2600" dirty="0" smtClean="0"/>
              <a:t>On </a:t>
            </a:r>
            <a:r>
              <a:rPr lang="en-US" sz="2600" dirty="0" err="1" smtClean="0"/>
              <a:t>doit</a:t>
            </a:r>
            <a:r>
              <a:rPr lang="en-US" sz="2600" dirty="0" smtClean="0"/>
              <a:t> </a:t>
            </a:r>
            <a:r>
              <a:rPr lang="en-US" sz="2600" dirty="0" err="1" smtClean="0"/>
              <a:t>ouvrir</a:t>
            </a:r>
            <a:r>
              <a:rPr lang="en-US" sz="2600" dirty="0" smtClean="0"/>
              <a:t> des </a:t>
            </a:r>
            <a:r>
              <a:rPr lang="en-US" sz="2600" dirty="0" err="1" smtClean="0"/>
              <a:t>ressources</a:t>
            </a:r>
            <a:r>
              <a:rPr lang="en-US" sz="2600" dirty="0" smtClean="0"/>
              <a:t> (</a:t>
            </a:r>
            <a:r>
              <a:rPr lang="en-US" sz="2600" dirty="0" err="1" smtClean="0"/>
              <a:t>connexions</a:t>
            </a:r>
            <a:r>
              <a:rPr lang="en-US" sz="2600" dirty="0" smtClean="0"/>
              <a:t> JDBC par ex)</a:t>
            </a:r>
            <a:endParaRPr lang="en-US" sz="2600" dirty="0"/>
          </a:p>
          <a:p>
            <a:pPr lvl="1"/>
            <a:r>
              <a:rPr lang="en-US" sz="2600" dirty="0" smtClean="0"/>
              <a:t>On </a:t>
            </a:r>
            <a:r>
              <a:rPr lang="en-US" sz="2600" dirty="0" err="1" smtClean="0"/>
              <a:t>doit</a:t>
            </a:r>
            <a:r>
              <a:rPr lang="en-US" sz="2600" dirty="0" smtClean="0"/>
              <a:t> </a:t>
            </a:r>
            <a:r>
              <a:rPr lang="en-US" sz="2600" dirty="0" err="1" smtClean="0"/>
              <a:t>initialiser</a:t>
            </a:r>
            <a:r>
              <a:rPr lang="en-US" sz="2600" dirty="0" smtClean="0"/>
              <a:t> </a:t>
            </a:r>
            <a:r>
              <a:rPr lang="en-US" sz="2600" dirty="0" err="1" smtClean="0"/>
              <a:t>l’état</a:t>
            </a:r>
            <a:r>
              <a:rPr lang="en-US" sz="2600" dirty="0" smtClean="0"/>
              <a:t> </a:t>
            </a:r>
            <a:r>
              <a:rPr lang="en-US" sz="2600" dirty="0" err="1" smtClean="0"/>
              <a:t>d’une</a:t>
            </a:r>
            <a:r>
              <a:rPr lang="en-US" sz="2600" dirty="0" smtClean="0"/>
              <a:t> Servlet,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0166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smtClean="0"/>
              <a:t>La </a:t>
            </a:r>
            <a:r>
              <a:rPr lang="en-US" sz="3400" dirty="0" err="1" smtClean="0"/>
              <a:t>méthode</a:t>
            </a:r>
            <a:r>
              <a:rPr lang="en-US" sz="3400" dirty="0" smtClean="0"/>
              <a:t> service()</a:t>
            </a:r>
            <a:endParaRPr lang="en-US" sz="3400" dirty="0"/>
          </a:p>
        </p:txBody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Implémentée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HTTPServlet</a:t>
            </a:r>
            <a:r>
              <a:rPr lang="en-US" dirty="0" smtClean="0"/>
              <a:t> </a:t>
            </a:r>
            <a:r>
              <a:rPr lang="en-US" dirty="0" err="1" smtClean="0"/>
              <a:t>dont</a:t>
            </a:r>
            <a:r>
              <a:rPr lang="en-US" dirty="0" smtClean="0"/>
              <a:t> on </a:t>
            </a:r>
            <a:r>
              <a:rPr lang="en-US" dirty="0" err="1" smtClean="0"/>
              <a:t>hérite</a:t>
            </a:r>
            <a:r>
              <a:rPr lang="en-US" dirty="0" smtClean="0"/>
              <a:t>,</a:t>
            </a:r>
            <a:endParaRPr lang="en-US" dirty="0"/>
          </a:p>
          <a:p>
            <a:r>
              <a:rPr lang="en-US" dirty="0" err="1" smtClean="0"/>
              <a:t>Détecte</a:t>
            </a:r>
            <a:r>
              <a:rPr lang="en-US" dirty="0" smtClean="0"/>
              <a:t> la </a:t>
            </a:r>
            <a:r>
              <a:rPr lang="en-US" dirty="0" err="1" smtClean="0"/>
              <a:t>méthode</a:t>
            </a:r>
            <a:r>
              <a:rPr lang="en-US" dirty="0" smtClean="0"/>
              <a:t> HTTP et </a:t>
            </a:r>
            <a:r>
              <a:rPr lang="en-US" dirty="0" err="1" smtClean="0"/>
              <a:t>appelle</a:t>
            </a:r>
            <a:r>
              <a:rPr lang="en-US" dirty="0" smtClean="0"/>
              <a:t> </a:t>
            </a:r>
            <a:r>
              <a:rPr lang="en-US" noProof="1" smtClean="0">
                <a:latin typeface="Courier New" pitchFamily="49" charset="0"/>
              </a:rPr>
              <a:t>doGet</a:t>
            </a:r>
            <a:r>
              <a:rPr lang="en-US" noProof="1">
                <a:latin typeface="Courier New" pitchFamily="49" charset="0"/>
              </a:rPr>
              <a:t>(</a:t>
            </a:r>
            <a:r>
              <a:rPr lang="en-US" noProof="1">
                <a:latin typeface="Courier New" pitchFamily="49" charset="0"/>
                <a:cs typeface="Arial" pitchFamily="34" charset="0"/>
              </a:rPr>
              <a:t>…</a:t>
            </a:r>
            <a:r>
              <a:rPr lang="en-US" noProof="1">
                <a:latin typeface="Courier New" pitchFamily="49" charset="0"/>
              </a:rPr>
              <a:t>)</a:t>
            </a:r>
            <a:r>
              <a:rPr lang="en-US" noProof="1"/>
              <a:t>, </a:t>
            </a:r>
            <a:r>
              <a:rPr lang="en-US" noProof="1">
                <a:latin typeface="Courier New" pitchFamily="49" charset="0"/>
              </a:rPr>
              <a:t>doPost(</a:t>
            </a:r>
            <a:r>
              <a:rPr lang="en-US" noProof="1">
                <a:latin typeface="Courier New" pitchFamily="49" charset="0"/>
                <a:cs typeface="Arial" pitchFamily="34" charset="0"/>
              </a:rPr>
              <a:t>…</a:t>
            </a:r>
            <a:r>
              <a:rPr lang="en-US" noProof="1">
                <a:latin typeface="Courier New" pitchFamily="49" charset="0"/>
              </a:rPr>
              <a:t>)</a:t>
            </a:r>
            <a:r>
              <a:rPr lang="en-US" noProof="1"/>
              <a:t>,</a:t>
            </a:r>
            <a:r>
              <a:rPr lang="en-US" dirty="0"/>
              <a:t> </a:t>
            </a:r>
            <a:r>
              <a:rPr lang="en-US" dirty="0" smtClean="0"/>
              <a:t>Sends </a:t>
            </a:r>
            <a:r>
              <a:rPr lang="en-US" dirty="0"/>
              <a:t>the result as HTTP response</a:t>
            </a:r>
          </a:p>
          <a:p>
            <a:r>
              <a:rPr lang="en-US" dirty="0" smtClean="0"/>
              <a:t>On ne la </a:t>
            </a:r>
            <a:r>
              <a:rPr lang="en-US" dirty="0" err="1" smtClean="0"/>
              <a:t>redéfinit</a:t>
            </a:r>
            <a:r>
              <a:rPr lang="en-US" dirty="0" smtClean="0"/>
              <a:t> pas </a:t>
            </a:r>
            <a:r>
              <a:rPr lang="en-US" dirty="0" err="1" smtClean="0"/>
              <a:t>dans</a:t>
            </a:r>
            <a:r>
              <a:rPr lang="en-US" dirty="0" smtClean="0"/>
              <a:t> les </a:t>
            </a:r>
            <a:r>
              <a:rPr lang="en-US" dirty="0" err="1" smtClean="0"/>
              <a:t>cas</a:t>
            </a:r>
            <a:r>
              <a:rPr lang="en-US" dirty="0" smtClean="0"/>
              <a:t> </a:t>
            </a:r>
            <a:r>
              <a:rPr lang="en-US" dirty="0" err="1" smtClean="0"/>
              <a:t>classiques</a:t>
            </a:r>
            <a:endParaRPr lang="en-US" dirty="0" smtClean="0"/>
          </a:p>
          <a:p>
            <a:pPr lvl="1"/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redéfinie</a:t>
            </a:r>
            <a:r>
              <a:rPr lang="en-US" dirty="0" smtClean="0"/>
              <a:t> par les </a:t>
            </a:r>
            <a:r>
              <a:rPr lang="en-US" dirty="0" err="1" smtClean="0"/>
              <a:t>librairies</a:t>
            </a:r>
            <a:r>
              <a:rPr lang="en-US" dirty="0" smtClean="0"/>
              <a:t> </a:t>
            </a:r>
            <a:r>
              <a:rPr lang="en-US" dirty="0" err="1" smtClean="0"/>
              <a:t>d’implémentation</a:t>
            </a:r>
            <a:r>
              <a:rPr lang="en-US" dirty="0" smtClean="0"/>
              <a:t> des web services, par JSF etc…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71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smtClean="0"/>
              <a:t>La </a:t>
            </a:r>
            <a:r>
              <a:rPr lang="en-US" sz="3400" dirty="0" err="1" smtClean="0"/>
              <a:t>méthode</a:t>
            </a:r>
            <a:r>
              <a:rPr lang="en-US" sz="3400" dirty="0" smtClean="0"/>
              <a:t> destroy()</a:t>
            </a:r>
            <a:endParaRPr lang="en-US" sz="3400" dirty="0"/>
          </a:p>
        </p:txBody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dirty="0" err="1" smtClean="0"/>
              <a:t>Appelée</a:t>
            </a:r>
            <a:r>
              <a:rPr lang="en-US" dirty="0" smtClean="0"/>
              <a:t> </a:t>
            </a:r>
            <a:r>
              <a:rPr lang="en-US" dirty="0" err="1" smtClean="0"/>
              <a:t>avant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Servlet </a:t>
            </a:r>
            <a:r>
              <a:rPr lang="en-US" dirty="0" err="1" smtClean="0"/>
              <a:t>soit</a:t>
            </a:r>
            <a:r>
              <a:rPr lang="en-US" dirty="0" smtClean="0"/>
              <a:t> garbage </a:t>
            </a:r>
            <a:r>
              <a:rPr lang="en-US" dirty="0" err="1" smtClean="0"/>
              <a:t>collectée</a:t>
            </a:r>
            <a:r>
              <a:rPr lang="en-US" dirty="0" smtClean="0"/>
              <a:t>,</a:t>
            </a:r>
            <a:endParaRPr lang="en-US" dirty="0"/>
          </a:p>
          <a:p>
            <a:pPr>
              <a:lnSpc>
                <a:spcPct val="85000"/>
              </a:lnSpc>
            </a:pPr>
            <a:r>
              <a:rPr lang="en-US" dirty="0" smtClean="0"/>
              <a:t>La </a:t>
            </a:r>
            <a:r>
              <a:rPr lang="en-US" dirty="0" err="1" smtClean="0"/>
              <a:t>spécification</a:t>
            </a:r>
            <a:r>
              <a:rPr lang="en-US" dirty="0" smtClean="0"/>
              <a:t> </a:t>
            </a:r>
            <a:r>
              <a:rPr lang="en-US" dirty="0" err="1" smtClean="0"/>
              <a:t>garantit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toutes</a:t>
            </a:r>
            <a:r>
              <a:rPr lang="en-US" dirty="0" smtClean="0"/>
              <a:t> les </a:t>
            </a:r>
            <a:r>
              <a:rPr lang="en-US" dirty="0" err="1" smtClean="0"/>
              <a:t>requêtes</a:t>
            </a:r>
            <a:r>
              <a:rPr lang="en-US" dirty="0" smtClean="0"/>
              <a:t> </a:t>
            </a:r>
            <a:r>
              <a:rPr lang="en-US" dirty="0" err="1" smtClean="0"/>
              <a:t>seront</a:t>
            </a:r>
            <a:r>
              <a:rPr lang="en-US" dirty="0" smtClean="0"/>
              <a:t> </a:t>
            </a:r>
            <a:r>
              <a:rPr lang="en-US" dirty="0" err="1" smtClean="0"/>
              <a:t>traitées</a:t>
            </a:r>
            <a:r>
              <a:rPr lang="en-US" dirty="0" smtClean="0"/>
              <a:t> </a:t>
            </a:r>
            <a:r>
              <a:rPr lang="en-US" dirty="0" err="1" smtClean="0"/>
              <a:t>avant</a:t>
            </a:r>
            <a:r>
              <a:rPr lang="en-US" dirty="0" smtClean="0"/>
              <a:t> </a:t>
            </a:r>
            <a:r>
              <a:rPr lang="en-US" dirty="0" err="1" smtClean="0"/>
              <a:t>l’appel</a:t>
            </a:r>
            <a:r>
              <a:rPr lang="en-US" dirty="0" smtClean="0"/>
              <a:t> à destroy()</a:t>
            </a:r>
            <a:endParaRPr lang="en-US" dirty="0"/>
          </a:p>
          <a:p>
            <a:pPr>
              <a:lnSpc>
                <a:spcPct val="85000"/>
              </a:lnSpc>
            </a:pPr>
            <a:r>
              <a:rPr lang="en-US" dirty="0" smtClean="0"/>
              <a:t>On la </a:t>
            </a:r>
            <a:r>
              <a:rPr lang="en-US" dirty="0" err="1" smtClean="0"/>
              <a:t>redéfinit</a:t>
            </a:r>
            <a:r>
              <a:rPr lang="en-US" dirty="0" smtClean="0"/>
              <a:t> </a:t>
            </a:r>
            <a:r>
              <a:rPr lang="en-US" dirty="0" err="1" smtClean="0"/>
              <a:t>lorsque</a:t>
            </a:r>
            <a:r>
              <a:rPr lang="en-US" dirty="0" smtClean="0"/>
              <a:t> :</a:t>
            </a:r>
            <a:endParaRPr lang="en-US" dirty="0"/>
          </a:p>
          <a:p>
            <a:pPr lvl="1">
              <a:lnSpc>
                <a:spcPct val="85000"/>
              </a:lnSpc>
            </a:pPr>
            <a:r>
              <a:rPr lang="en-US" dirty="0" smtClean="0"/>
              <a:t>On </a:t>
            </a:r>
            <a:r>
              <a:rPr lang="en-US" dirty="0" err="1" smtClean="0"/>
              <a:t>doit</a:t>
            </a:r>
            <a:r>
              <a:rPr lang="en-US" dirty="0" smtClean="0"/>
              <a:t> </a:t>
            </a:r>
            <a:r>
              <a:rPr lang="en-US" dirty="0" err="1" smtClean="0"/>
              <a:t>libérer</a:t>
            </a:r>
            <a:r>
              <a:rPr lang="en-US" dirty="0" smtClean="0"/>
              <a:t> des </a:t>
            </a:r>
            <a:r>
              <a:rPr lang="en-US" dirty="0" err="1" smtClean="0"/>
              <a:t>ressources</a:t>
            </a:r>
            <a:r>
              <a:rPr lang="en-US" dirty="0" smtClean="0"/>
              <a:t>,</a:t>
            </a:r>
            <a:endParaRPr lang="en-US" dirty="0"/>
          </a:p>
          <a:p>
            <a:pPr lvl="1">
              <a:lnSpc>
                <a:spcPct val="85000"/>
              </a:lnSpc>
            </a:pPr>
            <a:r>
              <a:rPr lang="en-US" dirty="0" smtClean="0"/>
              <a:t>On </a:t>
            </a:r>
            <a:r>
              <a:rPr lang="en-US" dirty="0" err="1" smtClean="0"/>
              <a:t>doit</a:t>
            </a:r>
            <a:r>
              <a:rPr lang="en-US" dirty="0" smtClean="0"/>
              <a:t> </a:t>
            </a:r>
            <a:r>
              <a:rPr lang="en-US" dirty="0" err="1" smtClean="0"/>
              <a:t>rendre</a:t>
            </a:r>
            <a:r>
              <a:rPr lang="en-US" dirty="0" smtClean="0"/>
              <a:t> persistent </a:t>
            </a:r>
            <a:r>
              <a:rPr lang="en-US" dirty="0" err="1" smtClean="0"/>
              <a:t>l’état</a:t>
            </a:r>
            <a:r>
              <a:rPr lang="en-US" dirty="0" smtClean="0"/>
              <a:t> de la servlet (en </a:t>
            </a:r>
            <a:r>
              <a:rPr lang="en-US" dirty="0" err="1" smtClean="0"/>
              <a:t>général</a:t>
            </a:r>
            <a:r>
              <a:rPr lang="en-US" dirty="0" smtClean="0"/>
              <a:t> fait par des </a:t>
            </a:r>
            <a:r>
              <a:rPr lang="en-US" dirty="0" err="1" smtClean="0"/>
              <a:t>librairies</a:t>
            </a:r>
            <a:r>
              <a:rPr lang="en-US" dirty="0" smtClean="0"/>
              <a:t> </a:t>
            </a:r>
            <a:r>
              <a:rPr lang="en-US" dirty="0" err="1" smtClean="0"/>
              <a:t>spécialisées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les Web Services).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54290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55776" y="3140968"/>
            <a:ext cx="5761037" cy="636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Java Servlets</a:t>
            </a:r>
          </a:p>
        </p:txBody>
      </p:sp>
      <p:sp>
        <p:nvSpPr>
          <p:cNvPr id="902147" name="Rectangle 3"/>
          <p:cNvSpPr>
            <a:spLocks noChangeArrowheads="1"/>
          </p:cNvSpPr>
          <p:nvPr/>
        </p:nvSpPr>
        <p:spPr bwMode="auto">
          <a:xfrm>
            <a:off x="2699792" y="3881025"/>
            <a:ext cx="5761038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>
              <a:lnSpc>
                <a:spcPct val="85000"/>
              </a:lnSpc>
              <a:buClrTx/>
              <a:buSzTx/>
              <a:buFontTx/>
              <a:buNone/>
            </a:pPr>
            <a:r>
              <a:rPr kumimoji="1" lang="en-US" sz="2100" b="1" dirty="0" err="1" smtClean="0">
                <a:solidFill>
                  <a:srgbClr val="000000"/>
                </a:solidFill>
              </a:rPr>
              <a:t>Exemples</a:t>
            </a:r>
            <a:endParaRPr kumimoji="1" lang="en-US" sz="21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00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Exemple</a:t>
            </a:r>
            <a:r>
              <a:rPr lang="en-US" sz="3400" dirty="0" smtClean="0"/>
              <a:t> de </a:t>
            </a:r>
            <a:r>
              <a:rPr lang="en-US" sz="3400" dirty="0" err="1" smtClean="0"/>
              <a:t>traitement</a:t>
            </a:r>
            <a:r>
              <a:rPr lang="en-US" sz="3400" dirty="0" smtClean="0"/>
              <a:t> de </a:t>
            </a:r>
            <a:r>
              <a:rPr lang="en-US" sz="3400" dirty="0" err="1" smtClean="0"/>
              <a:t>paramètre</a:t>
            </a:r>
            <a:r>
              <a:rPr lang="en-US" sz="3400" dirty="0" smtClean="0"/>
              <a:t> : Hello </a:t>
            </a:r>
            <a:r>
              <a:rPr lang="en-US" sz="3400" dirty="0"/>
              <a:t>Servlet</a:t>
            </a:r>
            <a:endParaRPr lang="bg-BG" sz="3400" dirty="0"/>
          </a:p>
        </p:txBody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/>
              <a:t>Servlet qui </a:t>
            </a:r>
            <a:r>
              <a:rPr lang="en-US" sz="2800" dirty="0" err="1" smtClean="0"/>
              <a:t>récupère</a:t>
            </a:r>
            <a:r>
              <a:rPr lang="en-US" sz="2800" dirty="0" smtClean="0"/>
              <a:t> le </a:t>
            </a:r>
            <a:r>
              <a:rPr lang="en-US" sz="2800" dirty="0" err="1" smtClean="0"/>
              <a:t>paramètre</a:t>
            </a:r>
            <a:r>
              <a:rPr lang="en-US" sz="2800" dirty="0" smtClean="0"/>
              <a:t> “nom” et qui </a:t>
            </a:r>
            <a:r>
              <a:rPr lang="en-US" sz="2800" dirty="0" err="1" smtClean="0"/>
              <a:t>répond</a:t>
            </a:r>
            <a:r>
              <a:rPr lang="en-US" sz="2800" dirty="0" smtClean="0"/>
              <a:t> : "Hello</a:t>
            </a:r>
            <a:r>
              <a:rPr lang="en-US" sz="2800" dirty="0"/>
              <a:t>, </a:t>
            </a:r>
            <a:r>
              <a:rPr lang="en-US" sz="2800" noProof="1" smtClean="0"/>
              <a:t>&lt;nom&gt;"</a:t>
            </a:r>
            <a:endParaRPr lang="en-US" sz="2800" noProof="1"/>
          </a:p>
          <a:p>
            <a:r>
              <a:rPr lang="en-US" sz="2800" dirty="0" err="1" smtClean="0"/>
              <a:t>Formulaire</a:t>
            </a:r>
            <a:r>
              <a:rPr lang="en-US" sz="2800" dirty="0" smtClean="0"/>
              <a:t> HTML :</a:t>
            </a: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err="1" smtClean="0"/>
              <a:t>Récupération</a:t>
            </a:r>
            <a:r>
              <a:rPr lang="en-US" sz="2800" dirty="0" smtClean="0"/>
              <a:t> du </a:t>
            </a:r>
            <a:r>
              <a:rPr lang="en-US" sz="2800" dirty="0" err="1" smtClean="0"/>
              <a:t>paramètre</a:t>
            </a:r>
            <a:r>
              <a:rPr lang="en-US" sz="2800" dirty="0" smtClean="0"/>
              <a:t> par la </a:t>
            </a:r>
            <a:r>
              <a:rPr lang="en-US" sz="2800" dirty="0" err="1" smtClean="0"/>
              <a:t>méthode</a:t>
            </a:r>
            <a:r>
              <a:rPr lang="en-US" sz="2800" dirty="0" smtClean="0"/>
              <a:t> </a:t>
            </a:r>
            <a:r>
              <a:rPr lang="en-US" sz="2800" dirty="0" err="1" smtClean="0"/>
              <a:t>doGet</a:t>
            </a:r>
            <a:r>
              <a:rPr lang="en-US" dirty="0" smtClean="0"/>
              <a:t>()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doPost</a:t>
            </a:r>
            <a:r>
              <a:rPr lang="en-US" dirty="0" smtClean="0"/>
              <a:t>() :</a:t>
            </a:r>
            <a:endParaRPr lang="bg-BG" sz="2800" dirty="0"/>
          </a:p>
        </p:txBody>
      </p:sp>
      <p:sp>
        <p:nvSpPr>
          <p:cNvPr id="939012" name="Rectangle 4"/>
          <p:cNvSpPr>
            <a:spLocks noChangeArrowheads="1"/>
          </p:cNvSpPr>
          <p:nvPr/>
        </p:nvSpPr>
        <p:spPr bwMode="auto">
          <a:xfrm>
            <a:off x="611188" y="3141663"/>
            <a:ext cx="7704137" cy="1372683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&lt;form method="</a:t>
            </a:r>
            <a:r>
              <a:rPr kumimoji="1" lang="en-US" sz="1900" b="1" i="1" dirty="0">
                <a:solidFill>
                  <a:schemeClr val="tx1"/>
                </a:solidFill>
                <a:latin typeface="Courier New" pitchFamily="49" charset="0"/>
              </a:rPr>
              <a:t>GET </a:t>
            </a:r>
            <a:r>
              <a:rPr kumimoji="1" lang="en-US" sz="1900" b="1" i="1" dirty="0" err="1" smtClean="0">
                <a:solidFill>
                  <a:schemeClr val="tx1"/>
                </a:solidFill>
                <a:latin typeface="Courier New" pitchFamily="49" charset="0"/>
              </a:rPr>
              <a:t>ou</a:t>
            </a:r>
            <a:r>
              <a:rPr kumimoji="1" lang="en-US" sz="1900" b="1" i="1" dirty="0" smtClean="0">
                <a:solidFill>
                  <a:schemeClr val="tx1"/>
                </a:solidFill>
                <a:latin typeface="Courier New" pitchFamily="49" charset="0"/>
              </a:rPr>
              <a:t> POST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" action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=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"</a:t>
            </a:r>
            <a:r>
              <a:rPr kumimoji="1" lang="en-US" sz="1900" b="1" i="1" noProof="1" smtClean="0">
                <a:latin typeface="Courier New" pitchFamily="49" charset="0"/>
              </a:rPr>
              <a:t>URL relatif de </a:t>
            </a:r>
            <a:r>
              <a:rPr kumimoji="1" lang="en-US" sz="1900" b="1" i="1" noProof="1">
                <a:latin typeface="Courier New" pitchFamily="49" charset="0"/>
              </a:rPr>
              <a:t>la </a:t>
            </a:r>
            <a:r>
              <a:rPr kumimoji="1" lang="en-US" sz="1900" b="1" i="1" dirty="0">
                <a:latin typeface="Courier New" pitchFamily="49" charset="0"/>
              </a:rPr>
              <a:t>Servlet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"&gt; </a:t>
            </a: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&lt;input type="text" name="</a:t>
            </a:r>
            <a:r>
              <a:rPr kumimoji="1" lang="en-US" sz="1900" b="1" noProof="1" smtClean="0">
                <a:solidFill>
                  <a:schemeClr val="tx1"/>
                </a:solidFill>
                <a:latin typeface="Courier New" pitchFamily="49" charset="0"/>
              </a:rPr>
              <a:t>nom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"&gt;</a:t>
            </a: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&lt;/form&gt;</a:t>
            </a:r>
          </a:p>
        </p:txBody>
      </p:sp>
      <p:sp>
        <p:nvSpPr>
          <p:cNvPr id="939013" name="Rectangle 5"/>
          <p:cNvSpPr>
            <a:spLocks noChangeArrowheads="1"/>
          </p:cNvSpPr>
          <p:nvPr/>
        </p:nvSpPr>
        <p:spPr bwMode="auto">
          <a:xfrm>
            <a:off x="611188" y="5585296"/>
            <a:ext cx="7704137" cy="508000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String </a:t>
            </a:r>
            <a:r>
              <a:rPr kumimoji="1" lang="en-US" sz="1900" b="1" dirty="0" smtClean="0">
                <a:solidFill>
                  <a:schemeClr val="bg2"/>
                </a:solidFill>
                <a:latin typeface="Courier New" pitchFamily="49" charset="0"/>
              </a:rPr>
              <a:t>nom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=</a:t>
            </a:r>
            <a:r>
              <a:rPr kumimoji="1" lang="en-US" sz="1900" b="1" dirty="0" smtClean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900" b="1" dirty="0">
                <a:solidFill>
                  <a:schemeClr val="tx1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tx1"/>
                </a:solidFill>
                <a:latin typeface="Courier New" pitchFamily="49" charset="0"/>
              </a:rPr>
              <a:t>equest.getParameter</a:t>
            </a:r>
            <a:r>
              <a:rPr kumimoji="1" lang="en-US" sz="1900" b="1" noProof="1">
                <a:latin typeface="Courier New" pitchFamily="49" charset="0"/>
              </a:rPr>
              <a:t>("nom");</a:t>
            </a:r>
            <a:endParaRPr kumimoji="1" lang="en-US" sz="1900" b="1" noProof="1">
              <a:solidFill>
                <a:schemeClr val="tx1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08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Hello Servlet : </a:t>
            </a:r>
            <a:r>
              <a:rPr lang="en-US" dirty="0" err="1" smtClean="0"/>
              <a:t>exemple</a:t>
            </a:r>
            <a:r>
              <a:rPr lang="en-US" dirty="0" smtClean="0"/>
              <a:t> </a:t>
            </a:r>
            <a:r>
              <a:rPr lang="en-US" dirty="0" err="1" smtClean="0"/>
              <a:t>complet</a:t>
            </a:r>
            <a:endParaRPr lang="bg-BG" dirty="0"/>
          </a:p>
        </p:txBody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557338"/>
            <a:ext cx="7632700" cy="2249847"/>
          </a:xfrm>
          <a:solidFill>
            <a:schemeClr val="bg1">
              <a:alpha val="39999"/>
            </a:schemeClr>
          </a:solidFill>
          <a:ln w="3175" cap="flat" algn="ctr">
            <a:solidFill>
              <a:schemeClr val="hlink"/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&lt;html&gt;&lt;body&gt;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&lt;form method="GET" action="HelloServlet"&gt;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    </a:t>
            </a:r>
            <a:r>
              <a:rPr lang="fr-FR" sz="1900" noProof="1" smtClean="0">
                <a:latin typeface="Courier New" pitchFamily="49" charset="0"/>
              </a:rPr>
              <a:t>Entrez votre nom : </a:t>
            </a:r>
            <a:endParaRPr lang="fr-FR" sz="1900" noProof="1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    &lt;input type="text" name="</a:t>
            </a:r>
            <a:r>
              <a:rPr lang="fr-FR" sz="1900" noProof="1" smtClean="0">
                <a:solidFill>
                  <a:schemeClr val="tx1"/>
                </a:solidFill>
                <a:latin typeface="Courier New" pitchFamily="49" charset="0"/>
              </a:rPr>
              <a:t>nom</a:t>
            </a:r>
            <a:r>
              <a:rPr lang="fr-FR" sz="1900" noProof="1" smtClean="0">
                <a:latin typeface="Courier New" pitchFamily="49" charset="0"/>
              </a:rPr>
              <a:t>"&gt; </a:t>
            </a:r>
            <a:endParaRPr lang="fr-FR" sz="1900" noProof="1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    &lt;input type="submit" value="OK"&gt;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&lt;/form&gt;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&lt;/body</a:t>
            </a:r>
            <a:r>
              <a:rPr lang="fr-FR" sz="1900" noProof="1" smtClean="0">
                <a:latin typeface="Courier New" pitchFamily="49" charset="0"/>
              </a:rPr>
              <a:t>&gt;&lt;/</a:t>
            </a:r>
            <a:r>
              <a:rPr lang="fr-FR" sz="1900" noProof="1">
                <a:latin typeface="Courier New" pitchFamily="49" charset="0"/>
              </a:rPr>
              <a:t>html&gt;</a:t>
            </a:r>
          </a:p>
        </p:txBody>
      </p:sp>
      <p:sp>
        <p:nvSpPr>
          <p:cNvPr id="920580" name="Text Box 4"/>
          <p:cNvSpPr txBox="1">
            <a:spLocks noChangeArrowheads="1"/>
          </p:cNvSpPr>
          <p:nvPr/>
        </p:nvSpPr>
        <p:spPr bwMode="auto">
          <a:xfrm>
            <a:off x="611188" y="1125538"/>
            <a:ext cx="2149475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HelloForm.html</a:t>
            </a:r>
          </a:p>
        </p:txBody>
      </p:sp>
      <p:sp>
        <p:nvSpPr>
          <p:cNvPr id="920582" name="Rectangle 6"/>
          <p:cNvSpPr>
            <a:spLocks noChangeArrowheads="1"/>
          </p:cNvSpPr>
          <p:nvPr/>
        </p:nvSpPr>
        <p:spPr bwMode="auto">
          <a:xfrm>
            <a:off x="755650" y="4581525"/>
            <a:ext cx="7632700" cy="1649413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import java.io.*; 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import javax.servlet.*; 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import javax.servlet.http.*; 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public class HelloServlet extends HttpServlet {</a:t>
            </a:r>
          </a:p>
        </p:txBody>
      </p:sp>
      <p:sp>
        <p:nvSpPr>
          <p:cNvPr id="920583" name="Text Box 7"/>
          <p:cNvSpPr txBox="1">
            <a:spLocks noChangeArrowheads="1"/>
          </p:cNvSpPr>
          <p:nvPr/>
        </p:nvSpPr>
        <p:spPr bwMode="auto">
          <a:xfrm>
            <a:off x="611188" y="4081463"/>
            <a:ext cx="2319337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Hello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Servlet</a:t>
            </a:r>
            <a:r>
              <a:rPr kumimoji="1" lang="en-US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java</a:t>
            </a:r>
            <a:endParaRPr kumimoji="1" lang="en-US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692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Hello Servlet – Example</a:t>
            </a:r>
            <a:endParaRPr lang="bg-BG"/>
          </a:p>
        </p:txBody>
      </p:sp>
      <p:sp>
        <p:nvSpPr>
          <p:cNvPr id="928773" name="Rectangle 5"/>
          <p:cNvSpPr>
            <a:spLocks noChangeArrowheads="1"/>
          </p:cNvSpPr>
          <p:nvPr/>
        </p:nvSpPr>
        <p:spPr bwMode="auto">
          <a:xfrm>
            <a:off x="439738" y="1693863"/>
            <a:ext cx="8280400" cy="450123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public void </a:t>
            </a:r>
            <a:r>
              <a:rPr kumimoji="1" lang="fr-FR" sz="1900" b="1" noProof="1">
                <a:solidFill>
                  <a:schemeClr val="accent4"/>
                </a:solidFill>
                <a:latin typeface="Courier New" pitchFamily="49" charset="0"/>
              </a:rPr>
              <a:t>doGet</a:t>
            </a: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(HttpServletRequest 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equest,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		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HttpServletResponse 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esponse)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		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throws ServletException, IOException {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esponse.setContentType("text/html");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ServletOutputStream out =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r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esponse.getOutputStream();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String 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nom=</a:t>
            </a:r>
            <a:r>
              <a:rPr kumimoji="1" lang="en-US" sz="1900" b="1" dirty="0" smtClean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900" b="1" dirty="0">
                <a:solidFill>
                  <a:schemeClr val="tx1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tx1"/>
                </a:solidFill>
                <a:latin typeface="Courier New" pitchFamily="49" charset="0"/>
              </a:rPr>
              <a:t>equest.getParameter</a:t>
            </a:r>
            <a:r>
              <a:rPr kumimoji="1" lang="en-US" sz="1900" b="1" noProof="1">
                <a:latin typeface="Courier New" pitchFamily="49" charset="0"/>
              </a:rPr>
              <a:t>("nom");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 </a:t>
            </a: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out.println("&lt;html&gt;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&lt;head&gt;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out.println("\t&lt;title&gt;Hello Servlet&lt;/title&gt;");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out.println("&lt;/head&gt;&lt;body&gt;");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out.println("\t&lt;h1&gt;Hello, " + 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nom +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"&lt;/h1&gt;");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out.println("&lt;/body&gt;&lt;/html&gt;");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28774" name="Text Box 6"/>
          <p:cNvSpPr txBox="1">
            <a:spLocks noChangeArrowheads="1"/>
          </p:cNvSpPr>
          <p:nvPr/>
        </p:nvSpPr>
        <p:spPr bwMode="auto">
          <a:xfrm>
            <a:off x="395288" y="1193800"/>
            <a:ext cx="231933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Hello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Servlet</a:t>
            </a:r>
            <a:r>
              <a:rPr kumimoji="1" lang="en-US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java</a:t>
            </a:r>
            <a:endParaRPr kumimoji="1" lang="en-US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53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Démonstration</a:t>
            </a:r>
            <a:r>
              <a:rPr lang="en-US" sz="3400" dirty="0" smtClean="0"/>
              <a:t> </a:t>
            </a:r>
            <a:r>
              <a:rPr lang="en-US" sz="3400" dirty="0" err="1" smtClean="0"/>
              <a:t>dans</a:t>
            </a:r>
            <a:r>
              <a:rPr lang="en-US" sz="3400" dirty="0" smtClean="0"/>
              <a:t> </a:t>
            </a:r>
            <a:r>
              <a:rPr lang="en-US" sz="3400" dirty="0" err="1" smtClean="0"/>
              <a:t>Netbeans</a:t>
            </a:r>
            <a:endParaRPr lang="bg-BG" sz="3400" dirty="0"/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Création</a:t>
            </a:r>
            <a:r>
              <a:rPr lang="en-US" dirty="0" smtClean="0"/>
              <a:t> d’un </a:t>
            </a:r>
            <a:r>
              <a:rPr lang="en-US" dirty="0" err="1" smtClean="0"/>
              <a:t>formulaire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Création</a:t>
            </a:r>
            <a:r>
              <a:rPr lang="en-US" dirty="0" smtClean="0"/>
              <a:t> </a:t>
            </a:r>
            <a:r>
              <a:rPr lang="en-US" dirty="0" err="1" smtClean="0"/>
              <a:t>d’une</a:t>
            </a:r>
            <a:r>
              <a:rPr lang="en-US" dirty="0" smtClean="0"/>
              <a:t> Servlet,</a:t>
            </a:r>
          </a:p>
          <a:p>
            <a:r>
              <a:rPr lang="en-US" dirty="0" err="1" smtClean="0"/>
              <a:t>Exécution</a:t>
            </a:r>
            <a:r>
              <a:rPr lang="en-US" dirty="0" smtClean="0"/>
              <a:t>,</a:t>
            </a:r>
          </a:p>
          <a:p>
            <a:r>
              <a:rPr lang="en-US" dirty="0" smtClean="0"/>
              <a:t>Trace HTTP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navigateur</a:t>
            </a:r>
            <a:r>
              <a:rPr lang="en-US" dirty="0" smtClean="0"/>
              <a:t>,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5943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/>
              <a:t>Hello Servlet </a:t>
            </a:r>
            <a:r>
              <a:rPr lang="en-US" sz="3400" dirty="0" smtClean="0"/>
              <a:t>– </a:t>
            </a:r>
            <a:r>
              <a:rPr lang="en-US" sz="3400" dirty="0" err="1" smtClean="0"/>
              <a:t>requête</a:t>
            </a:r>
            <a:r>
              <a:rPr lang="en-US" sz="3400" dirty="0" smtClean="0"/>
              <a:t> HTTP</a:t>
            </a:r>
            <a:endParaRPr lang="bg-BG" sz="3400" dirty="0"/>
          </a:p>
        </p:txBody>
      </p:sp>
      <p:sp>
        <p:nvSpPr>
          <p:cNvPr id="951300" name="Rectangle 4"/>
          <p:cNvSpPr>
            <a:spLocks noChangeArrowheads="1"/>
          </p:cNvSpPr>
          <p:nvPr/>
        </p:nvSpPr>
        <p:spPr bwMode="auto">
          <a:xfrm>
            <a:off x="512763" y="2781300"/>
            <a:ext cx="8020050" cy="36718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700" b="1" noProof="1">
                <a:solidFill>
                  <a:schemeClr val="bg2"/>
                </a:solidFill>
                <a:latin typeface="Courier New" pitchFamily="49" charset="0"/>
              </a:rPr>
              <a:t>GET /FirstWebApp/HelloServlet?user_name=Nakov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HTTP/1.1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Accept: image/gif, image/x-xbitmap, image/jpeg,image/pjpeg, application/vnd.ms-excel,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application/vnd.ms-powerpoint, application/msword,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application/x-shockwave-flash, */*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Accept-Language: bg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Accept-Encoding: gzip, deflate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User-Agent: Mozilla/4.0 (compatible; MSIE 6.0;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Windows NT 5.1; Q312461)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Host: nakov:808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4</a:t>
            </a:r>
            <a:endParaRPr kumimoji="1" lang="en-US" sz="1700" b="1" noProof="1">
              <a:solidFill>
                <a:schemeClr val="bg2"/>
              </a:solidFill>
              <a:latin typeface="Courier New" pitchFamily="49" charset="0"/>
            </a:endParaRP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Connection: Keep-Alive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95130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496300" cy="5329238"/>
          </a:xfrm>
          <a:noFill/>
          <a:ln/>
          <a:effectLst>
            <a:outerShdw dist="1796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/>
              <a:t>What happens when the user enters his name?</a:t>
            </a:r>
          </a:p>
          <a:p>
            <a:pPr lvl="1"/>
            <a:r>
              <a:rPr lang="en-US" sz="2400" dirty="0"/>
              <a:t>Internet Explorer (IE) sends the following HTTP request to Tomcat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225212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Servlet qui </a:t>
            </a:r>
            <a:r>
              <a:rPr lang="en-US" dirty="0" err="1" smtClean="0"/>
              <a:t>construit</a:t>
            </a:r>
            <a:r>
              <a:rPr lang="en-US" dirty="0" smtClean="0"/>
              <a:t> et </a:t>
            </a:r>
            <a:r>
              <a:rPr lang="en-US" dirty="0" err="1" smtClean="0"/>
              <a:t>sert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image</a:t>
            </a:r>
            <a:endParaRPr lang="bg-BG" dirty="0"/>
          </a:p>
        </p:txBody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/>
              <a:t>On </a:t>
            </a:r>
            <a:r>
              <a:rPr lang="en-US" sz="2800" dirty="0" err="1" smtClean="0"/>
              <a:t>veut</a:t>
            </a:r>
            <a:r>
              <a:rPr lang="en-US" sz="2800" dirty="0" smtClean="0"/>
              <a:t> faire </a:t>
            </a:r>
            <a:r>
              <a:rPr lang="en-US" sz="2800" dirty="0" err="1" smtClean="0"/>
              <a:t>une</a:t>
            </a:r>
            <a:r>
              <a:rPr lang="en-US" sz="2800" dirty="0" smtClean="0"/>
              <a:t> Servlet qui </a:t>
            </a:r>
            <a:r>
              <a:rPr lang="en-US" sz="2800" dirty="0" err="1" smtClean="0"/>
              <a:t>construit</a:t>
            </a:r>
            <a:r>
              <a:rPr lang="en-US" sz="2800" dirty="0" smtClean="0"/>
              <a:t> </a:t>
            </a:r>
            <a:r>
              <a:rPr lang="en-US" sz="2800" dirty="0" err="1" smtClean="0"/>
              <a:t>une</a:t>
            </a:r>
            <a:r>
              <a:rPr lang="en-US" sz="2800" dirty="0" smtClean="0"/>
              <a:t> image avec un </a:t>
            </a:r>
            <a:r>
              <a:rPr lang="en-US" sz="2800" dirty="0" err="1" smtClean="0"/>
              <a:t>texte</a:t>
            </a:r>
            <a:r>
              <a:rPr lang="en-US" sz="2800" dirty="0" smtClean="0"/>
              <a:t> dedans : un </a:t>
            </a:r>
            <a:r>
              <a:rPr lang="en-US" sz="2800" dirty="0" err="1" smtClean="0"/>
              <a:t>compteur</a:t>
            </a:r>
            <a:r>
              <a:rPr lang="en-US" sz="2800" dirty="0" smtClean="0"/>
              <a:t> de </a:t>
            </a:r>
            <a:r>
              <a:rPr lang="en-US" sz="2800" dirty="0" err="1" smtClean="0"/>
              <a:t>vues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 smtClean="0"/>
              <a:t>La Servlet </a:t>
            </a:r>
            <a:r>
              <a:rPr lang="en-US" sz="2800" dirty="0" err="1" smtClean="0"/>
              <a:t>maintient</a:t>
            </a:r>
            <a:r>
              <a:rPr lang="en-US" sz="2800" dirty="0" smtClean="0"/>
              <a:t> un </a:t>
            </a:r>
            <a:r>
              <a:rPr lang="en-US" sz="2800" dirty="0" err="1" smtClean="0"/>
              <a:t>compteur</a:t>
            </a:r>
            <a:endParaRPr lang="en-US" sz="2800" dirty="0"/>
          </a:p>
          <a:p>
            <a:pPr lvl="1"/>
            <a:r>
              <a:rPr lang="en-US" sz="2600" dirty="0" smtClean="0"/>
              <a:t>On </a:t>
            </a:r>
            <a:r>
              <a:rPr lang="en-US" sz="2600" dirty="0" err="1" smtClean="0"/>
              <a:t>l’initialise</a:t>
            </a:r>
            <a:r>
              <a:rPr lang="en-US" sz="2600" dirty="0" smtClean="0"/>
              <a:t> </a:t>
            </a:r>
            <a:r>
              <a:rPr lang="en-US" sz="2600" dirty="0" err="1" smtClean="0"/>
              <a:t>dans</a:t>
            </a:r>
            <a:r>
              <a:rPr lang="en-US" sz="2600" dirty="0" smtClean="0"/>
              <a:t> 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dirty="0" err="1" smtClean="0">
                <a:latin typeface="Courier New" pitchFamily="49" charset="0"/>
              </a:rPr>
              <a:t>init</a:t>
            </a:r>
            <a:r>
              <a:rPr lang="en-US" sz="2600" dirty="0">
                <a:latin typeface="Courier New" pitchFamily="49" charset="0"/>
              </a:rPr>
              <a:t>()</a:t>
            </a:r>
            <a:r>
              <a:rPr lang="en-US" sz="2600" dirty="0"/>
              <a:t> </a:t>
            </a:r>
            <a:r>
              <a:rPr lang="en-US" sz="2600" dirty="0" smtClean="0"/>
              <a:t>et on </a:t>
            </a:r>
            <a:r>
              <a:rPr lang="en-US" sz="2600" dirty="0" err="1" smtClean="0"/>
              <a:t>l’incrémente</a:t>
            </a:r>
            <a:r>
              <a:rPr lang="en-US" sz="2600" dirty="0" smtClean="0"/>
              <a:t> </a:t>
            </a:r>
            <a:r>
              <a:rPr lang="en-US" sz="2600" dirty="0" err="1" smtClean="0"/>
              <a:t>dans</a:t>
            </a:r>
            <a:r>
              <a:rPr lang="en-US" sz="2600" dirty="0" smtClean="0"/>
              <a:t> 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noProof="1">
                <a:latin typeface="Courier New" pitchFamily="49" charset="0"/>
              </a:rPr>
              <a:t>doGet</a:t>
            </a:r>
            <a:r>
              <a:rPr lang="en-US" sz="2600" dirty="0" smtClean="0">
                <a:latin typeface="Courier New" pitchFamily="49" charset="0"/>
              </a:rPr>
              <a:t>()</a:t>
            </a:r>
            <a:endParaRPr lang="en-US" sz="2600" dirty="0"/>
          </a:p>
          <a:p>
            <a:r>
              <a:rPr lang="en-US" sz="2800" dirty="0" smtClean="0"/>
              <a:t>La Servlet </a:t>
            </a:r>
            <a:r>
              <a:rPr lang="en-US" sz="2800" dirty="0" err="1" smtClean="0"/>
              <a:t>produit</a:t>
            </a:r>
            <a:r>
              <a:rPr lang="en-US" sz="2800" dirty="0" smtClean="0"/>
              <a:t> </a:t>
            </a:r>
            <a:r>
              <a:rPr lang="en-US" sz="2800" dirty="0" err="1" smtClean="0"/>
              <a:t>une</a:t>
            </a:r>
            <a:r>
              <a:rPr lang="en-US" sz="2800" dirty="0" smtClean="0"/>
              <a:t> image </a:t>
            </a:r>
            <a:r>
              <a:rPr lang="en-US" sz="2800" dirty="0" err="1" smtClean="0"/>
              <a:t>binaire</a:t>
            </a:r>
            <a:endParaRPr lang="en-US" sz="2800" dirty="0"/>
          </a:p>
          <a:p>
            <a:pPr lvl="1"/>
            <a:r>
              <a:rPr lang="en-US" sz="2600" dirty="0" smtClean="0"/>
              <a:t>Le Content-type </a:t>
            </a:r>
            <a:r>
              <a:rPr lang="en-US" sz="2600" dirty="0" err="1" smtClean="0"/>
              <a:t>doit</a:t>
            </a:r>
            <a:r>
              <a:rPr lang="en-US" sz="2600" dirty="0" smtClean="0"/>
              <a:t> </a:t>
            </a:r>
            <a:r>
              <a:rPr lang="en-US" sz="2600" dirty="0" err="1" smtClean="0"/>
              <a:t>être</a:t>
            </a:r>
            <a:r>
              <a:rPr lang="en-US" sz="2600" dirty="0" smtClean="0"/>
              <a:t> "image/jpeg</a:t>
            </a:r>
            <a:r>
              <a:rPr lang="en-US" sz="2600" dirty="0"/>
              <a:t>"</a:t>
            </a:r>
            <a:endParaRPr lang="bg-BG" sz="2600" dirty="0"/>
          </a:p>
        </p:txBody>
      </p:sp>
    </p:spTree>
    <p:extLst>
      <p:ext uri="{BB962C8B-B14F-4D97-AF65-F5344CB8AC3E}">
        <p14:creationId xmlns:p14="http://schemas.microsoft.com/office/powerpoint/2010/main" val="35888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700" dirty="0"/>
              <a:t>Image Counter Servlet </a:t>
            </a:r>
            <a:r>
              <a:rPr lang="en-US" sz="3700" dirty="0" smtClean="0"/>
              <a:t>(1)</a:t>
            </a:r>
            <a:endParaRPr lang="bg-BG" sz="3700" dirty="0"/>
          </a:p>
        </p:txBody>
      </p:sp>
      <p:sp>
        <p:nvSpPr>
          <p:cNvPr id="905220" name="Rectangle 4"/>
          <p:cNvSpPr>
            <a:spLocks noChangeArrowheads="1"/>
          </p:cNvSpPr>
          <p:nvPr/>
        </p:nvSpPr>
        <p:spPr bwMode="auto">
          <a:xfrm>
            <a:off x="511175" y="1341438"/>
            <a:ext cx="8164513" cy="543841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import javax.servlet.*;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import javax.servlet.http.*;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...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public class ImageCounterServlet extends HttpServlet {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private String mStartDate;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private int mVisitCounter;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public void init() {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  mStartDate = (new Date()).toString();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  mVisitCounter = 0;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}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endParaRPr kumimoji="1" lang="fr-FR" sz="18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public BufferedImage createImage(String msg) {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  </a:t>
            </a:r>
            <a:r>
              <a:rPr kumimoji="1" lang="fr-FR" sz="1800" b="1" noProof="1" smtClean="0">
                <a:solidFill>
                  <a:schemeClr val="bg2"/>
                </a:solidFill>
                <a:latin typeface="Courier New" pitchFamily="49" charset="0"/>
              </a:rPr>
              <a:t>... // ici on crée une image, on dessine un texte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fr-FR" sz="1800" b="1" noProof="1" smtClean="0">
                <a:solidFill>
                  <a:schemeClr val="bg2"/>
                </a:solidFill>
                <a:latin typeface="Courier New" pitchFamily="49" charset="0"/>
              </a:rPr>
              <a:t>       // dedans et on renvoie l’image sous forme de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fr-FR" sz="1800" b="1" noProof="1" smtClean="0">
                <a:solidFill>
                  <a:schemeClr val="bg2"/>
                </a:solidFill>
                <a:latin typeface="Courier New" pitchFamily="49" charset="0"/>
              </a:rPr>
              <a:t>       // BufferedImage (buffer binaire)</a:t>
            </a:r>
            <a:endParaRPr kumimoji="1" lang="fr-FR" sz="18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78706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700" dirty="0"/>
              <a:t>Image Counter Servlet </a:t>
            </a:r>
            <a:r>
              <a:rPr lang="en-US" sz="3700" dirty="0" smtClean="0"/>
              <a:t>(2)</a:t>
            </a:r>
            <a:endParaRPr lang="bg-BG" sz="3700" dirty="0"/>
          </a:p>
        </p:txBody>
      </p:sp>
      <p:sp>
        <p:nvSpPr>
          <p:cNvPr id="935939" name="Rectangle 3"/>
          <p:cNvSpPr>
            <a:spLocks noChangeArrowheads="1"/>
          </p:cNvSpPr>
          <p:nvPr/>
        </p:nvSpPr>
        <p:spPr bwMode="auto">
          <a:xfrm>
            <a:off x="439738" y="1341438"/>
            <a:ext cx="8280400" cy="543841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public void doGet(HttpServletRequest request,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bg-BG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HttpServletResponse response)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throws IOException, ServletException {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bg-BG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String msg; </a:t>
            </a:r>
            <a:endParaRPr kumimoji="1" lang="fr-FR" sz="1800" b="1" noProof="1" smtClean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fr-FR" sz="1800" b="1" noProof="1" smtClean="0">
                <a:solidFill>
                  <a:schemeClr val="bg2"/>
                </a:solidFill>
                <a:latin typeface="Courier New" pitchFamily="49" charset="0"/>
              </a:rPr>
              <a:t>   // Rappel les servlets sont ré-entrantes !</a:t>
            </a:r>
            <a:endParaRPr kumimoji="1" lang="fr-FR" sz="18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accent4"/>
                </a:solidFill>
                <a:latin typeface="Courier New" pitchFamily="49" charset="0"/>
              </a:rPr>
              <a:t>synchronized(this)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{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   mVisitCounter++;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msg = "" + mVisitCounter + " </a:t>
            </a:r>
            <a:r>
              <a:rPr kumimoji="1" lang="en-US" sz="1800" b="1" noProof="1" smtClean="0">
                <a:solidFill>
                  <a:schemeClr val="bg2"/>
                </a:solidFill>
                <a:latin typeface="Courier New" pitchFamily="49" charset="0"/>
              </a:rPr>
              <a:t>visits since"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+</a:t>
            </a:r>
            <a:endParaRPr kumimoji="1" lang="en-US" sz="18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   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mStartDate;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}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accent4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accent4"/>
                </a:solidFill>
                <a:latin typeface="Courier New" pitchFamily="49" charset="0"/>
              </a:rPr>
              <a:t>  BufferedImage image = createImage(msg);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accent4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accent4"/>
                </a:solidFill>
                <a:latin typeface="Courier New" pitchFamily="49" charset="0"/>
              </a:rPr>
              <a:t>  response.setContentType("image/jpeg");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accent4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accent4"/>
                </a:solidFill>
                <a:latin typeface="Courier New" pitchFamily="49" charset="0"/>
              </a:rPr>
              <a:t>  OutputStream out = response.getOutputStream</a:t>
            </a:r>
            <a:r>
              <a:rPr kumimoji="1" lang="en-US" sz="1800" b="1" noProof="1" smtClean="0">
                <a:solidFill>
                  <a:schemeClr val="accent4"/>
                </a:solidFill>
                <a:latin typeface="Courier New" pitchFamily="49" charset="0"/>
              </a:rPr>
              <a:t>();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   // Encode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l’image</a:t>
            </a: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en jpeg et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l’écrit</a:t>
            </a: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sur</a:t>
            </a: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le flux</a:t>
            </a:r>
            <a:endParaRPr kumimoji="1" lang="en-US" sz="1800" b="1" dirty="0">
              <a:solidFill>
                <a:schemeClr val="accent4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accent4"/>
                </a:solidFill>
                <a:latin typeface="Courier New" pitchFamily="49" charset="0"/>
              </a:rPr>
              <a:t>    //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binaire</a:t>
            </a: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de la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réponse</a:t>
            </a:r>
            <a:endParaRPr kumimoji="1" lang="en-US" sz="1800" b="1" noProof="1" smtClean="0">
              <a:solidFill>
                <a:schemeClr val="accent4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</a:pPr>
            <a:r>
              <a:rPr kumimoji="1" lang="fr-FR" sz="1800" b="1" dirty="0">
                <a:solidFill>
                  <a:schemeClr val="accent4"/>
                </a:solidFill>
                <a:latin typeface="Courier New" pitchFamily="49" charset="0"/>
              </a:rPr>
              <a:t>	 </a:t>
            </a:r>
            <a:r>
              <a:rPr kumimoji="1" lang="fr-FR" sz="1800" b="1" dirty="0" err="1">
                <a:solidFill>
                  <a:schemeClr val="accent4"/>
                </a:solidFill>
                <a:latin typeface="Courier New" pitchFamily="49" charset="0"/>
              </a:rPr>
              <a:t>ImageIO.write</a:t>
            </a:r>
            <a:r>
              <a:rPr kumimoji="1" lang="fr-FR" sz="1800" b="1" dirty="0">
                <a:solidFill>
                  <a:schemeClr val="accent4"/>
                </a:solidFill>
                <a:latin typeface="Courier New" pitchFamily="49" charset="0"/>
              </a:rPr>
              <a:t>(image, "</a:t>
            </a:r>
            <a:r>
              <a:rPr kumimoji="1" lang="fr-FR" sz="1800" b="1" dirty="0" err="1">
                <a:solidFill>
                  <a:schemeClr val="accent4"/>
                </a:solidFill>
                <a:latin typeface="Courier New" pitchFamily="49" charset="0"/>
              </a:rPr>
              <a:t>jpg</a:t>
            </a:r>
            <a:r>
              <a:rPr kumimoji="1" lang="fr-FR" sz="1800" b="1" dirty="0">
                <a:solidFill>
                  <a:schemeClr val="accent4"/>
                </a:solidFill>
                <a:latin typeface="Courier New" pitchFamily="49" charset="0"/>
              </a:rPr>
              <a:t>", out</a:t>
            </a:r>
            <a:r>
              <a:rPr kumimoji="1" lang="fr-FR" sz="1800" b="1" dirty="0" smtClean="0">
                <a:solidFill>
                  <a:schemeClr val="accent4"/>
                </a:solidFill>
                <a:latin typeface="Courier New" pitchFamily="49" charset="0"/>
              </a:rPr>
              <a:t>);</a:t>
            </a:r>
            <a:endParaRPr kumimoji="1" lang="en-US" sz="1800" b="1" dirty="0">
              <a:solidFill>
                <a:schemeClr val="accent4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}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4628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Extrait du code de création de l’image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447800"/>
            <a:ext cx="8424936" cy="4724400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// </a:t>
            </a:r>
            <a:r>
              <a:rPr lang="fr-FR" sz="1600" dirty="0" smtClean="0"/>
              <a:t> </a:t>
            </a:r>
            <a:r>
              <a:rPr lang="fr-FR" sz="1600" dirty="0" err="1"/>
              <a:t>Create</a:t>
            </a:r>
            <a:r>
              <a:rPr lang="fr-FR" sz="1600" dirty="0"/>
              <a:t> an image of </a:t>
            </a:r>
            <a:r>
              <a:rPr lang="fr-FR" sz="1600" dirty="0" err="1"/>
              <a:t>our</a:t>
            </a:r>
            <a:r>
              <a:rPr lang="fr-FR" sz="1600" dirty="0"/>
              <a:t> </a:t>
            </a:r>
            <a:r>
              <a:rPr lang="fr-FR" sz="1600" dirty="0" err="1"/>
              <a:t>counter</a:t>
            </a:r>
            <a:r>
              <a:rPr lang="fr-FR" sz="1600" dirty="0"/>
              <a:t> to </a:t>
            </a:r>
            <a:r>
              <a:rPr lang="fr-FR" sz="1600" dirty="0" err="1"/>
              <a:t>be</a:t>
            </a:r>
            <a:r>
              <a:rPr lang="fr-FR" sz="1600" dirty="0"/>
              <a:t> sent to the browser</a:t>
            </a:r>
            <a:r>
              <a:rPr lang="fr-FR" sz="1600" dirty="0" smtClean="0"/>
              <a:t>.</a:t>
            </a:r>
            <a:endParaRPr lang="fr-FR" sz="1600" dirty="0"/>
          </a:p>
          <a:p>
            <a:pPr marL="0" indent="0">
              <a:buNone/>
            </a:pPr>
            <a:r>
              <a:rPr lang="fr-FR" sz="1600" dirty="0" err="1" smtClean="0"/>
              <a:t>BufferedImage</a:t>
            </a:r>
            <a:r>
              <a:rPr lang="fr-FR" sz="1600" dirty="0" smtClean="0"/>
              <a:t> </a:t>
            </a:r>
            <a:r>
              <a:rPr lang="fr-FR" sz="1600" dirty="0"/>
              <a:t>buffer = </a:t>
            </a:r>
            <a:r>
              <a:rPr lang="fr-FR" sz="1600" dirty="0" err="1"/>
              <a:t>newBufferedImage</a:t>
            </a:r>
            <a:r>
              <a:rPr lang="fr-FR" sz="1600" dirty="0"/>
              <a:t>(50, 20</a:t>
            </a:r>
            <a:r>
              <a:rPr lang="fr-FR" sz="1600" dirty="0" smtClean="0"/>
              <a:t>,  </a:t>
            </a:r>
            <a:r>
              <a:rPr lang="fr-FR" sz="1600" dirty="0" err="1" smtClean="0"/>
              <a:t>BufferedImage.TYPE_INT_RGB</a:t>
            </a:r>
            <a:r>
              <a:rPr lang="fr-FR" sz="1600" dirty="0"/>
              <a:t>);</a:t>
            </a:r>
          </a:p>
          <a:p>
            <a:pPr marL="0" indent="0">
              <a:buNone/>
            </a:pPr>
            <a:r>
              <a:rPr lang="fr-FR" sz="1600" dirty="0" smtClean="0"/>
              <a:t>Graphics2D </a:t>
            </a:r>
            <a:r>
              <a:rPr lang="fr-FR" sz="1600" dirty="0"/>
              <a:t>g = </a:t>
            </a:r>
            <a:r>
              <a:rPr lang="fr-FR" sz="1600" dirty="0" err="1"/>
              <a:t>buffer.createGraphics</a:t>
            </a:r>
            <a:r>
              <a:rPr lang="fr-FR" sz="1600" dirty="0"/>
              <a:t>();</a:t>
            </a:r>
          </a:p>
          <a:p>
            <a:pPr marL="0" indent="0">
              <a:buNone/>
            </a:pPr>
            <a:r>
              <a:rPr lang="fr-FR" sz="1600" dirty="0" err="1" smtClean="0"/>
              <a:t>g.setRenderingHint</a:t>
            </a:r>
            <a:r>
              <a:rPr lang="fr-FR" sz="1600" dirty="0" smtClean="0"/>
              <a:t>(</a:t>
            </a:r>
            <a:r>
              <a:rPr lang="fr-FR" sz="1600" dirty="0" err="1" smtClean="0"/>
              <a:t>RenderingHints.KEY_ANTIALIASING</a:t>
            </a:r>
            <a:r>
              <a:rPr lang="fr-FR" sz="1600" dirty="0"/>
              <a:t>, </a:t>
            </a:r>
          </a:p>
          <a:p>
            <a:pPr marL="0" indent="0">
              <a:buNone/>
            </a:pPr>
            <a:r>
              <a:rPr lang="fr-FR" sz="1600" dirty="0" smtClean="0"/>
              <a:t>                                                                         </a:t>
            </a:r>
            <a:r>
              <a:rPr lang="fr-FR" sz="1600" dirty="0" err="1" smtClean="0"/>
              <a:t>RenderingHints.VALUE_ANTIALIAS_ON</a:t>
            </a:r>
            <a:r>
              <a:rPr lang="fr-FR" sz="1600" dirty="0"/>
              <a:t>);</a:t>
            </a:r>
          </a:p>
          <a:p>
            <a:pPr marL="0" indent="0">
              <a:buNone/>
            </a:pPr>
            <a:r>
              <a:rPr lang="fr-FR" sz="1600" dirty="0" err="1" smtClean="0"/>
              <a:t>g.setFont</a:t>
            </a:r>
            <a:r>
              <a:rPr lang="fr-FR" sz="1600" dirty="0" smtClean="0"/>
              <a:t>(new</a:t>
            </a:r>
            <a:r>
              <a:rPr lang="fr-FR" sz="1600" dirty="0"/>
              <a:t> Font("</a:t>
            </a:r>
            <a:r>
              <a:rPr lang="fr-FR" sz="1600" dirty="0" err="1"/>
              <a:t>Monospaced</a:t>
            </a:r>
            <a:r>
              <a:rPr lang="fr-FR" sz="1600" dirty="0"/>
              <a:t>", </a:t>
            </a:r>
            <a:r>
              <a:rPr lang="fr-FR" sz="1600" dirty="0" err="1"/>
              <a:t>Font.PLAIN</a:t>
            </a:r>
            <a:r>
              <a:rPr lang="fr-FR" sz="1600" dirty="0"/>
              <a:t>, 14));</a:t>
            </a:r>
          </a:p>
          <a:p>
            <a:pPr marL="0" indent="0">
              <a:buNone/>
            </a:pPr>
            <a:r>
              <a:rPr lang="fr-FR" sz="1600" dirty="0" err="1" smtClean="0"/>
              <a:t>g.setColor</a:t>
            </a:r>
            <a:r>
              <a:rPr lang="fr-FR" sz="1600" dirty="0" smtClean="0"/>
              <a:t>(</a:t>
            </a:r>
            <a:r>
              <a:rPr lang="fr-FR" sz="1600" dirty="0" err="1" smtClean="0"/>
              <a:t>Color.BLUE</a:t>
            </a:r>
            <a:r>
              <a:rPr lang="fr-FR" sz="1600" dirty="0" smtClean="0"/>
              <a:t>);</a:t>
            </a:r>
            <a:endParaRPr lang="fr-FR" sz="1600" dirty="0"/>
          </a:p>
          <a:p>
            <a:pPr marL="0" indent="0">
              <a:buNone/>
            </a:pPr>
            <a:r>
              <a:rPr lang="fr-FR" sz="1600" dirty="0" err="1" smtClean="0"/>
              <a:t>g.fillRect</a:t>
            </a:r>
            <a:r>
              <a:rPr lang="fr-FR" sz="1600" dirty="0" smtClean="0"/>
              <a:t>(0</a:t>
            </a:r>
            <a:r>
              <a:rPr lang="fr-FR" sz="1600" dirty="0"/>
              <a:t>, 0, 50, 20);</a:t>
            </a:r>
          </a:p>
          <a:p>
            <a:pPr marL="0" indent="0">
              <a:buNone/>
            </a:pPr>
            <a:r>
              <a:rPr lang="fr-FR" sz="1600" dirty="0" err="1" smtClean="0"/>
              <a:t>g.setColor</a:t>
            </a:r>
            <a:r>
              <a:rPr lang="fr-FR" sz="1600" dirty="0" smtClean="0"/>
              <a:t>(</a:t>
            </a:r>
            <a:r>
              <a:rPr lang="fr-FR" sz="1600" dirty="0" err="1" smtClean="0"/>
              <a:t>Color.YELLOW</a:t>
            </a:r>
            <a:r>
              <a:rPr lang="fr-FR" sz="1600" dirty="0" smtClean="0"/>
              <a:t>);</a:t>
            </a:r>
            <a:endParaRPr lang="fr-FR" sz="1600" dirty="0"/>
          </a:p>
          <a:p>
            <a:pPr marL="0" indent="0">
              <a:buNone/>
            </a:pPr>
            <a:r>
              <a:rPr lang="fr-FR" sz="1600" dirty="0" err="1" smtClean="0"/>
              <a:t>g.drawString</a:t>
            </a:r>
            <a:r>
              <a:rPr lang="fr-FR" sz="1600" dirty="0" smtClean="0"/>
              <a:t>(</a:t>
            </a:r>
            <a:r>
              <a:rPr lang="fr-FR" sz="1600" dirty="0" err="1" smtClean="0"/>
              <a:t>msg</a:t>
            </a:r>
            <a:r>
              <a:rPr lang="fr-FR" sz="1600" dirty="0" smtClean="0"/>
              <a:t>, </a:t>
            </a:r>
            <a:r>
              <a:rPr lang="fr-FR" sz="1600" dirty="0"/>
              <a:t>0, 20</a:t>
            </a:r>
            <a:r>
              <a:rPr lang="fr-FR" sz="1600" dirty="0" smtClean="0"/>
              <a:t>);</a:t>
            </a:r>
          </a:p>
          <a:p>
            <a:pPr marL="0" indent="0">
              <a:buNone/>
            </a:pPr>
            <a:r>
              <a:rPr lang="fr-FR" sz="1600" dirty="0" smtClean="0"/>
              <a:t>return buffer;</a:t>
            </a:r>
            <a:endParaRPr lang="fr-FR" sz="1600" dirty="0"/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8432167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Résultat</a:t>
            </a:r>
            <a:endParaRPr lang="bg-BG" sz="3400" dirty="0"/>
          </a:p>
        </p:txBody>
      </p:sp>
      <p:pic>
        <p:nvPicPr>
          <p:cNvPr id="9410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571625"/>
            <a:ext cx="8208963" cy="387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93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Renvoyer un zip depuis une Servlet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980728"/>
            <a:ext cx="8278688" cy="5616624"/>
          </a:xfrm>
        </p:spPr>
        <p:txBody>
          <a:bodyPr/>
          <a:lstStyle/>
          <a:p>
            <a:pPr marL="0" indent="0">
              <a:buNone/>
            </a:pPr>
            <a:r>
              <a:rPr lang="fr-FR" sz="1800" dirty="0" smtClean="0"/>
              <a:t>Exemple de </a:t>
            </a:r>
            <a:r>
              <a:rPr lang="fr-FR" sz="1800" dirty="0">
                <a:hlinkClick r:id="rId2"/>
              </a:rPr>
              <a:t>http://</a:t>
            </a:r>
            <a:r>
              <a:rPr lang="fr-FR" sz="1800" dirty="0" smtClean="0">
                <a:hlinkClick r:id="rId2"/>
              </a:rPr>
              <a:t>www.kodejava.org/examples/590.html</a:t>
            </a:r>
            <a:endParaRPr lang="fr-FR" sz="1800" dirty="0" smtClean="0"/>
          </a:p>
          <a:p>
            <a:pPr marL="0" indent="0">
              <a:buNone/>
            </a:pPr>
            <a:r>
              <a:rPr lang="fr-FR" sz="2000" dirty="0" err="1"/>
              <a:t>protected</a:t>
            </a:r>
            <a:r>
              <a:rPr lang="fr-FR" sz="2000" dirty="0"/>
              <a:t>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doGet</a:t>
            </a:r>
            <a:r>
              <a:rPr lang="fr-FR" sz="2000" dirty="0"/>
              <a:t>(</a:t>
            </a:r>
            <a:r>
              <a:rPr lang="fr-FR" sz="2000" dirty="0" err="1"/>
              <a:t>HttpServletRequest</a:t>
            </a:r>
            <a:r>
              <a:rPr lang="fr-FR" sz="2000" dirty="0"/>
              <a:t> </a:t>
            </a:r>
            <a:r>
              <a:rPr lang="fr-FR" sz="2000" dirty="0" err="1"/>
              <a:t>request</a:t>
            </a:r>
            <a:r>
              <a:rPr lang="fr-FR" sz="2000" dirty="0"/>
              <a:t>, </a:t>
            </a:r>
            <a:r>
              <a:rPr lang="fr-FR" sz="2000" dirty="0" err="1"/>
              <a:t>HttpServletResponse</a:t>
            </a:r>
            <a:r>
              <a:rPr lang="fr-FR" sz="2000" dirty="0"/>
              <a:t> </a:t>
            </a:r>
            <a:r>
              <a:rPr lang="fr-FR" sz="2000" dirty="0" err="1"/>
              <a:t>response</a:t>
            </a:r>
            <a:r>
              <a:rPr lang="fr-FR" sz="2000" dirty="0"/>
              <a:t>) </a:t>
            </a:r>
            <a:r>
              <a:rPr lang="fr-FR" sz="2000" dirty="0" err="1"/>
              <a:t>throws</a:t>
            </a:r>
            <a:r>
              <a:rPr lang="fr-FR" sz="2000" dirty="0"/>
              <a:t> </a:t>
            </a:r>
            <a:r>
              <a:rPr lang="fr-FR" sz="2000" dirty="0" err="1"/>
              <a:t>ServletException</a:t>
            </a:r>
            <a:r>
              <a:rPr lang="fr-FR" sz="2000" dirty="0"/>
              <a:t>, </a:t>
            </a:r>
            <a:r>
              <a:rPr lang="fr-FR" sz="2000" dirty="0" err="1"/>
              <a:t>IOException</a:t>
            </a:r>
            <a:r>
              <a:rPr lang="fr-FR" sz="2000" dirty="0"/>
              <a:t>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</a:t>
            </a:r>
            <a:r>
              <a:rPr lang="fr-FR" sz="2000" dirty="0" err="1" smtClean="0"/>
              <a:t>try</a:t>
            </a:r>
            <a:r>
              <a:rPr lang="fr-FR" sz="2000" dirty="0" smtClean="0"/>
              <a:t> {</a:t>
            </a:r>
            <a:br>
              <a:rPr lang="fr-FR" sz="2000" dirty="0" smtClean="0"/>
            </a:br>
            <a:r>
              <a:rPr lang="fr-FR" sz="2000" dirty="0" smtClean="0"/>
              <a:t>        String </a:t>
            </a:r>
            <a:r>
              <a:rPr lang="fr-FR" sz="2000" dirty="0" err="1"/>
              <a:t>path</a:t>
            </a:r>
            <a:r>
              <a:rPr lang="fr-FR" sz="2000" dirty="0"/>
              <a:t> = </a:t>
            </a:r>
            <a:r>
              <a:rPr lang="fr-FR" sz="2000" dirty="0" err="1"/>
              <a:t>getServletContext</a:t>
            </a:r>
            <a:r>
              <a:rPr lang="fr-FR" sz="2000" dirty="0"/>
              <a:t>().</a:t>
            </a:r>
            <a:r>
              <a:rPr lang="fr-FR" sz="2000" dirty="0" err="1"/>
              <a:t>getRealPath</a:t>
            </a:r>
            <a:r>
              <a:rPr lang="fr-FR" sz="2000" dirty="0"/>
              <a:t>("data</a:t>
            </a:r>
            <a:r>
              <a:rPr lang="fr-FR" sz="2000" dirty="0" smtClean="0"/>
              <a:t>");</a:t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/>
              <a:t>File directory = new File(</a:t>
            </a:r>
            <a:r>
              <a:rPr lang="fr-FR" sz="2000" dirty="0" err="1"/>
              <a:t>path</a:t>
            </a:r>
            <a:r>
              <a:rPr lang="fr-FR" sz="2000" dirty="0"/>
              <a:t>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String</a:t>
            </a:r>
            <a:r>
              <a:rPr lang="fr-FR" sz="2000" dirty="0"/>
              <a:t>[] files = </a:t>
            </a:r>
            <a:r>
              <a:rPr lang="fr-FR" sz="2000" dirty="0" err="1"/>
              <a:t>directory.list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if </a:t>
            </a:r>
            <a:r>
              <a:rPr lang="fr-FR" sz="2000" dirty="0"/>
              <a:t>(files != </a:t>
            </a:r>
            <a:r>
              <a:rPr lang="fr-FR" sz="2000" dirty="0" err="1"/>
              <a:t>null</a:t>
            </a:r>
            <a:r>
              <a:rPr lang="fr-FR" sz="2000" dirty="0"/>
              <a:t> &amp;&amp; </a:t>
            </a:r>
            <a:r>
              <a:rPr lang="fr-FR" sz="2000" dirty="0" err="1"/>
              <a:t>files.length</a:t>
            </a:r>
            <a:r>
              <a:rPr lang="fr-FR" sz="2000" dirty="0"/>
              <a:t> &gt; 0)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byte</a:t>
            </a:r>
            <a:r>
              <a:rPr lang="fr-FR" sz="2000" dirty="0"/>
              <a:t>[] zip = </a:t>
            </a:r>
            <a:r>
              <a:rPr lang="fr-FR" sz="2000" dirty="0" err="1"/>
              <a:t>zipFiles</a:t>
            </a:r>
            <a:r>
              <a:rPr lang="fr-FR" sz="2000" dirty="0"/>
              <a:t>(directory, files);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>
                <a:solidFill>
                  <a:srgbClr val="FF0000"/>
                </a:solidFill>
              </a:rPr>
              <a:t>            </a:t>
            </a:r>
            <a:r>
              <a:rPr lang="fr-FR" sz="2000" dirty="0" err="1" smtClean="0">
                <a:solidFill>
                  <a:srgbClr val="FF0000"/>
                </a:solidFill>
              </a:rPr>
              <a:t>ServletOutputStream</a:t>
            </a:r>
            <a:r>
              <a:rPr lang="fr-FR" sz="2000" dirty="0" smtClean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sos</a:t>
            </a:r>
            <a:r>
              <a:rPr lang="fr-FR" sz="2000" dirty="0">
                <a:solidFill>
                  <a:srgbClr val="FF0000"/>
                </a:solidFill>
              </a:rPr>
              <a:t> = </a:t>
            </a:r>
            <a:r>
              <a:rPr lang="fr-FR" sz="2000" dirty="0" err="1">
                <a:solidFill>
                  <a:srgbClr val="FF0000"/>
                </a:solidFill>
              </a:rPr>
              <a:t>response.getOutputStream</a:t>
            </a:r>
            <a:r>
              <a:rPr lang="fr-FR" sz="2000" dirty="0">
                <a:solidFill>
                  <a:srgbClr val="FF0000"/>
                </a:solidFill>
              </a:rPr>
              <a:t>();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</a:t>
            </a:r>
            <a:r>
              <a:rPr lang="fr-FR" sz="2000" dirty="0" err="1" smtClean="0">
                <a:solidFill>
                  <a:srgbClr val="FF0000"/>
                </a:solidFill>
              </a:rPr>
              <a:t>response.setContentType</a:t>
            </a:r>
            <a:r>
              <a:rPr lang="fr-FR" sz="2000" dirty="0">
                <a:solidFill>
                  <a:srgbClr val="FF0000"/>
                </a:solidFill>
              </a:rPr>
              <a:t>("application/zip");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</a:t>
            </a:r>
            <a:r>
              <a:rPr lang="fr-FR" sz="2000" dirty="0" err="1" smtClean="0">
                <a:solidFill>
                  <a:srgbClr val="FF0000"/>
                </a:solidFill>
              </a:rPr>
              <a:t>response.setHeader</a:t>
            </a:r>
            <a:r>
              <a:rPr lang="fr-FR" sz="2000" dirty="0">
                <a:solidFill>
                  <a:srgbClr val="FF0000"/>
                </a:solidFill>
              </a:rPr>
              <a:t>("Content-Disposition", "</a:t>
            </a:r>
            <a:r>
              <a:rPr lang="fr-FR" sz="2000" dirty="0" err="1">
                <a:solidFill>
                  <a:srgbClr val="FF0000"/>
                </a:solidFill>
              </a:rPr>
              <a:t>attachment</a:t>
            </a:r>
            <a:r>
              <a:rPr lang="fr-FR" sz="2000" dirty="0">
                <a:solidFill>
                  <a:srgbClr val="FF0000"/>
                </a:solidFill>
              </a:rPr>
              <a:t>;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                                                               </a:t>
            </a:r>
            <a:r>
              <a:rPr lang="fr-FR" sz="2000" dirty="0" err="1" smtClean="0">
                <a:solidFill>
                  <a:srgbClr val="FF0000"/>
                </a:solidFill>
              </a:rPr>
              <a:t>filename</a:t>
            </a:r>
            <a:r>
              <a:rPr lang="fr-FR" sz="2000" dirty="0">
                <a:solidFill>
                  <a:srgbClr val="FF0000"/>
                </a:solidFill>
              </a:rPr>
              <a:t>=\"DATA.ZIP\"");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/>
              <a:t>            </a:t>
            </a:r>
            <a:r>
              <a:rPr lang="fr-FR" sz="2000" dirty="0" err="1" smtClean="0"/>
              <a:t>sos.write</a:t>
            </a:r>
            <a:r>
              <a:rPr lang="fr-FR" sz="2000" dirty="0" smtClean="0"/>
              <a:t>(zip</a:t>
            </a:r>
            <a:r>
              <a:rPr lang="fr-FR" sz="2000" dirty="0"/>
              <a:t>); </a:t>
            </a:r>
            <a:r>
              <a:rPr lang="fr-FR" sz="2000" dirty="0" err="1"/>
              <a:t>sos.flush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} </a:t>
            </a:r>
            <a:br>
              <a:rPr lang="fr-FR" sz="2000" dirty="0" smtClean="0"/>
            </a:br>
            <a:r>
              <a:rPr lang="fr-FR" sz="2000" dirty="0" smtClean="0"/>
              <a:t>    } </a:t>
            </a:r>
            <a:r>
              <a:rPr lang="fr-FR" sz="2000" dirty="0"/>
              <a:t>catch (Exception e)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</a:t>
            </a:r>
            <a:r>
              <a:rPr lang="fr-FR" sz="2000" dirty="0" err="1" smtClean="0"/>
              <a:t>e.printStackTrace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} </a:t>
            </a:r>
            <a:br>
              <a:rPr lang="fr-FR" sz="2000" dirty="0" smtClean="0"/>
            </a:br>
            <a:r>
              <a:rPr lang="fr-FR" sz="2000" dirty="0" smtClean="0"/>
              <a:t>}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969900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Récupérer l’URL relatif de la servlet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278688" cy="4724400"/>
          </a:xfrm>
        </p:spPr>
        <p:txBody>
          <a:bodyPr/>
          <a:lstStyle/>
          <a:p>
            <a:r>
              <a:rPr lang="fr-FR" dirty="0" smtClean="0"/>
              <a:t>Permet d’obtenir des informations depuis le header de la requête. Ex : chemin relatif utilisé pour appeler la servlet :</a:t>
            </a:r>
          </a:p>
          <a:p>
            <a:pPr marL="0" indent="0">
              <a:buNone/>
            </a:pPr>
            <a:r>
              <a:rPr lang="fr-FR" sz="2400" dirty="0"/>
              <a:t>public class </a:t>
            </a:r>
            <a:r>
              <a:rPr lang="fr-FR" sz="2400" dirty="0" err="1"/>
              <a:t>ContextPathDemo</a:t>
            </a:r>
            <a:r>
              <a:rPr lang="fr-FR" sz="2400" dirty="0"/>
              <a:t> </a:t>
            </a:r>
            <a:r>
              <a:rPr lang="fr-FR" sz="2400" dirty="0" err="1"/>
              <a:t>extends</a:t>
            </a:r>
            <a:r>
              <a:rPr lang="fr-FR" sz="2400" dirty="0"/>
              <a:t> </a:t>
            </a:r>
            <a:r>
              <a:rPr lang="fr-FR" sz="2400" dirty="0" err="1"/>
              <a:t>HttpServlet</a:t>
            </a:r>
            <a:r>
              <a:rPr lang="fr-FR" sz="2400" dirty="0"/>
              <a:t> {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protected</a:t>
            </a:r>
            <a:r>
              <a:rPr lang="fr-FR" sz="2400" dirty="0" smtClean="0"/>
              <a:t> </a:t>
            </a:r>
            <a:r>
              <a:rPr lang="fr-FR" sz="2400" dirty="0" err="1"/>
              <a:t>void</a:t>
            </a:r>
            <a:r>
              <a:rPr lang="fr-FR" sz="2400" dirty="0"/>
              <a:t> </a:t>
            </a:r>
            <a:r>
              <a:rPr lang="fr-FR" sz="2400" dirty="0" err="1"/>
              <a:t>doGet</a:t>
            </a:r>
            <a:r>
              <a:rPr lang="fr-FR" sz="2400" dirty="0"/>
              <a:t>(</a:t>
            </a:r>
            <a:r>
              <a:rPr lang="fr-FR" sz="2400" dirty="0" err="1"/>
              <a:t>HttpServletRequest</a:t>
            </a:r>
            <a:r>
              <a:rPr lang="fr-FR" sz="2400" dirty="0"/>
              <a:t> </a:t>
            </a:r>
            <a:r>
              <a:rPr lang="fr-FR" sz="2400" dirty="0" err="1"/>
              <a:t>req</a:t>
            </a:r>
            <a:r>
              <a:rPr lang="fr-FR" sz="2400" dirty="0"/>
              <a:t>,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</a:t>
            </a:r>
            <a:r>
              <a:rPr lang="fr-FR" sz="2400" dirty="0" err="1" smtClean="0"/>
              <a:t>HttpServletResponse</a:t>
            </a:r>
            <a:r>
              <a:rPr lang="fr-FR" sz="2400" dirty="0" smtClean="0"/>
              <a:t> </a:t>
            </a:r>
            <a:r>
              <a:rPr lang="fr-FR" sz="2400" dirty="0" err="1"/>
              <a:t>res</a:t>
            </a:r>
            <a:r>
              <a:rPr lang="fr-FR" sz="2400" dirty="0"/>
              <a:t>) </a:t>
            </a:r>
            <a:r>
              <a:rPr lang="fr-FR" sz="2400" dirty="0" err="1"/>
              <a:t>throws</a:t>
            </a:r>
            <a:r>
              <a:rPr lang="fr-FR" sz="2400" dirty="0"/>
              <a:t> </a:t>
            </a:r>
            <a:r>
              <a:rPr lang="fr-FR" sz="2400" dirty="0" err="1"/>
              <a:t>ServletException</a:t>
            </a:r>
            <a:r>
              <a:rPr lang="fr-FR" sz="2400" dirty="0"/>
              <a:t>,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                                                     </a:t>
            </a:r>
            <a:r>
              <a:rPr lang="fr-FR" sz="2400" dirty="0" err="1" smtClean="0"/>
              <a:t>IOException</a:t>
            </a:r>
            <a:r>
              <a:rPr lang="fr-FR" sz="2400" dirty="0" smtClean="0"/>
              <a:t> </a:t>
            </a:r>
            <a:r>
              <a:rPr lang="fr-FR" sz="2400" dirty="0"/>
              <a:t>{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// </a:t>
            </a:r>
            <a:r>
              <a:rPr lang="fr-FR" sz="2400" dirty="0" err="1" smtClean="0"/>
              <a:t>HttpServletRequest.getContextPath</a:t>
            </a:r>
            <a:r>
              <a:rPr lang="fr-FR" sz="2400" dirty="0"/>
              <a:t>() </a:t>
            </a:r>
            <a:r>
              <a:rPr lang="fr-FR" sz="2400" dirty="0" err="1"/>
              <a:t>returns</a:t>
            </a:r>
            <a:r>
              <a:rPr lang="fr-FR" sz="2400" dirty="0"/>
              <a:t> </a:t>
            </a:r>
            <a:r>
              <a:rPr lang="fr-FR" sz="2400" dirty="0" smtClean="0"/>
              <a:t>the</a:t>
            </a:r>
            <a:br>
              <a:rPr lang="fr-FR" sz="2400" dirty="0" smtClean="0"/>
            </a:br>
            <a:r>
              <a:rPr lang="fr-FR" sz="2400" dirty="0" smtClean="0"/>
              <a:t>          // </a:t>
            </a:r>
            <a:r>
              <a:rPr lang="fr-FR" sz="2400" dirty="0"/>
              <a:t>portion of the </a:t>
            </a:r>
            <a:r>
              <a:rPr lang="fr-FR" sz="2400" dirty="0" smtClean="0"/>
              <a:t> </a:t>
            </a:r>
            <a:r>
              <a:rPr lang="fr-FR" sz="2400" dirty="0" err="1"/>
              <a:t>request</a:t>
            </a:r>
            <a:r>
              <a:rPr lang="fr-FR" sz="2400" dirty="0"/>
              <a:t> URI </a:t>
            </a:r>
            <a:r>
              <a:rPr lang="fr-FR" sz="2400" dirty="0" err="1"/>
              <a:t>that</a:t>
            </a:r>
            <a:r>
              <a:rPr lang="fr-FR" sz="2400" dirty="0"/>
              <a:t> </a:t>
            </a:r>
            <a:r>
              <a:rPr lang="fr-FR" sz="2400" dirty="0" err="1"/>
              <a:t>indicates</a:t>
            </a:r>
            <a:r>
              <a:rPr lang="fr-FR" sz="2400" dirty="0"/>
              <a:t> the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//</a:t>
            </a:r>
            <a:r>
              <a:rPr lang="fr-FR" sz="2400" dirty="0" err="1" smtClean="0"/>
              <a:t>context</a:t>
            </a:r>
            <a:r>
              <a:rPr lang="fr-FR" sz="2400" dirty="0" smtClean="0"/>
              <a:t> </a:t>
            </a:r>
            <a:r>
              <a:rPr lang="fr-FR" sz="2400" dirty="0"/>
              <a:t>of the </a:t>
            </a:r>
            <a:r>
              <a:rPr lang="fr-FR" sz="2400" dirty="0" err="1"/>
              <a:t>request</a:t>
            </a:r>
            <a:r>
              <a:rPr lang="fr-FR" sz="2400" dirty="0"/>
              <a:t>.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</a:t>
            </a:r>
            <a:r>
              <a:rPr lang="fr-FR" sz="2400" dirty="0">
                <a:solidFill>
                  <a:srgbClr val="FF0000"/>
                </a:solidFill>
              </a:rPr>
              <a:t>String </a:t>
            </a:r>
            <a:r>
              <a:rPr lang="fr-FR" sz="2400" dirty="0" err="1">
                <a:solidFill>
                  <a:srgbClr val="FF0000"/>
                </a:solidFill>
              </a:rPr>
              <a:t>contextPath</a:t>
            </a:r>
            <a:r>
              <a:rPr lang="fr-FR" sz="2400" dirty="0">
                <a:solidFill>
                  <a:srgbClr val="FF0000"/>
                </a:solidFill>
              </a:rPr>
              <a:t> = </a:t>
            </a:r>
            <a:r>
              <a:rPr lang="fr-FR" sz="2400" dirty="0" err="1">
                <a:solidFill>
                  <a:srgbClr val="FF0000"/>
                </a:solidFill>
              </a:rPr>
              <a:t>req.getContextPath</a:t>
            </a:r>
            <a:r>
              <a:rPr lang="fr-FR" sz="2400" dirty="0" smtClean="0">
                <a:solidFill>
                  <a:srgbClr val="FF0000"/>
                </a:solidFill>
              </a:rPr>
              <a:t>();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</a:t>
            </a:r>
            <a:r>
              <a:rPr lang="fr-FR" sz="2400" dirty="0"/>
              <a:t>}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}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4604986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URI relatif à quoi cela sert-il ?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le cas où une même servlet est mappé sur plusieurs </a:t>
            </a:r>
            <a:r>
              <a:rPr lang="fr-FR" dirty="0" err="1" smtClean="0"/>
              <a:t>URLs</a:t>
            </a:r>
            <a:r>
              <a:rPr lang="fr-FR" dirty="0" smtClean="0"/>
              <a:t>, </a:t>
            </a:r>
          </a:p>
          <a:p>
            <a:r>
              <a:rPr lang="fr-FR" dirty="0" smtClean="0"/>
              <a:t>Exemple, une Servlet qui </a:t>
            </a:r>
            <a:r>
              <a:rPr lang="fr-FR" dirty="0" err="1" smtClean="0"/>
              <a:t>streame</a:t>
            </a:r>
            <a:r>
              <a:rPr lang="fr-FR" dirty="0" smtClean="0"/>
              <a:t> des fichiers mp3 dans /mp3/* a besoin de récupérer le nom des fichiers… /mp3/toto.mp3, /mp3/titi.mp3, on a besoin de récupérer toto.mp3 pour l’ouvrir…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70567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3429000"/>
            <a:ext cx="6121400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Utilisation</a:t>
            </a:r>
            <a:r>
              <a:rPr lang="en-US" dirty="0" smtClean="0"/>
              <a:t> des Cookies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72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Cookies </a:t>
            </a:r>
            <a:r>
              <a:rPr lang="en-US" sz="3600" dirty="0" smtClean="0"/>
              <a:t>en Java</a:t>
            </a:r>
            <a:r>
              <a:rPr lang="en-US" sz="2000" dirty="0" smtClean="0"/>
              <a:t> </a:t>
            </a:r>
            <a:r>
              <a:rPr lang="en-US" sz="2000" dirty="0"/>
              <a:t>http</a:t>
            </a:r>
            <a:r>
              <a:rPr lang="en-US" sz="2000" dirty="0" smtClean="0"/>
              <a:t>://java.sun.com/products/servlet/2.2/javadoc/index.html</a:t>
            </a:r>
            <a:endParaRPr lang="en-US" sz="2000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96752"/>
            <a:ext cx="8147248" cy="4724400"/>
          </a:xfrm>
        </p:spPr>
        <p:txBody>
          <a:bodyPr/>
          <a:lstStyle/>
          <a:p>
            <a:r>
              <a:rPr lang="en-US" sz="2000" dirty="0"/>
              <a:t>Un cookie a un nom, </a:t>
            </a:r>
            <a:r>
              <a:rPr lang="en-US" sz="2000" dirty="0" err="1"/>
              <a:t>une</a:t>
            </a:r>
            <a:r>
              <a:rPr lang="en-US" sz="2000" dirty="0"/>
              <a:t> </a:t>
            </a:r>
            <a:r>
              <a:rPr lang="en-US" sz="2000" dirty="0" err="1"/>
              <a:t>valeur</a:t>
            </a:r>
            <a:r>
              <a:rPr lang="en-US" sz="2000" dirty="0"/>
              <a:t>, des </a:t>
            </a:r>
            <a:r>
              <a:rPr lang="en-US" sz="2000" dirty="0" err="1"/>
              <a:t>attributs</a:t>
            </a:r>
            <a:r>
              <a:rPr lang="en-US" sz="2000" dirty="0"/>
              <a:t> : comment, path et domain, un </a:t>
            </a:r>
            <a:r>
              <a:rPr lang="en-US" sz="2000" dirty="0" err="1"/>
              <a:t>âge</a:t>
            </a:r>
            <a:r>
              <a:rPr lang="en-US" sz="2000" dirty="0"/>
              <a:t> maximum, et un </a:t>
            </a:r>
            <a:r>
              <a:rPr lang="en-US" sz="2000" dirty="0" err="1"/>
              <a:t>numéro</a:t>
            </a:r>
            <a:r>
              <a:rPr lang="en-US" sz="2000" dirty="0"/>
              <a:t> de version.</a:t>
            </a:r>
          </a:p>
          <a:p>
            <a:r>
              <a:rPr lang="en-US" sz="2000" dirty="0" err="1"/>
              <a:t>Une</a:t>
            </a:r>
            <a:r>
              <a:rPr lang="en-US" sz="2000" dirty="0"/>
              <a:t> Servlet  </a:t>
            </a:r>
            <a:r>
              <a:rPr lang="en-US" sz="2000" dirty="0" err="1"/>
              <a:t>envoie</a:t>
            </a:r>
            <a:r>
              <a:rPr lang="en-US" sz="2000" dirty="0"/>
              <a:t> les cookies au </a:t>
            </a:r>
            <a:r>
              <a:rPr lang="en-US" sz="2000" dirty="0" err="1"/>
              <a:t>navigateur</a:t>
            </a:r>
            <a:r>
              <a:rPr lang="en-US" sz="2000" dirty="0"/>
              <a:t>  à </a:t>
            </a:r>
            <a:r>
              <a:rPr lang="en-US" sz="2000" dirty="0" err="1"/>
              <a:t>l’aide</a:t>
            </a:r>
            <a:r>
              <a:rPr lang="en-US" sz="2000" dirty="0"/>
              <a:t> de la </a:t>
            </a:r>
            <a:r>
              <a:rPr lang="en-US" sz="2000" dirty="0" err="1"/>
              <a:t>méthode</a:t>
            </a:r>
            <a:r>
              <a:rPr lang="en-US" sz="2000" dirty="0"/>
              <a:t> </a:t>
            </a:r>
            <a:r>
              <a:rPr lang="en-US" sz="2000" dirty="0" smtClean="0"/>
              <a:t>: </a:t>
            </a:r>
            <a:r>
              <a:rPr lang="en-US" sz="2000" dirty="0" err="1" smtClean="0"/>
              <a:t>HttpServletResponse.addCookie</a:t>
            </a:r>
            <a:r>
              <a:rPr lang="en-US" sz="2000" dirty="0" smtClean="0"/>
              <a:t>(</a:t>
            </a:r>
            <a:r>
              <a:rPr lang="en-US" sz="2000" dirty="0" err="1" smtClean="0"/>
              <a:t>javax.servelet.http.Cookie</a:t>
            </a:r>
            <a:r>
              <a:rPr lang="en-US" sz="2000" dirty="0"/>
              <a:t>)</a:t>
            </a:r>
            <a:r>
              <a:rPr lang="en-US" sz="2000" dirty="0">
                <a:hlinkClick r:id="rId2"/>
              </a:rPr>
              <a:t> </a:t>
            </a:r>
            <a:endParaRPr lang="en-US" sz="2000" dirty="0" smtClean="0"/>
          </a:p>
          <a:p>
            <a:r>
              <a:rPr lang="en-US" sz="2000" dirty="0" err="1" smtClean="0"/>
              <a:t>Cette</a:t>
            </a:r>
            <a:r>
              <a:rPr lang="en-US" sz="2000" dirty="0" smtClean="0"/>
              <a:t> </a:t>
            </a:r>
            <a:r>
              <a:rPr lang="en-US" sz="2000" dirty="0" err="1" smtClean="0"/>
              <a:t>méthode</a:t>
            </a:r>
            <a:r>
              <a:rPr lang="en-US" sz="2000" dirty="0" smtClean="0"/>
              <a:t> </a:t>
            </a:r>
            <a:r>
              <a:rPr lang="en-US" sz="2000" dirty="0" err="1" smtClean="0"/>
              <a:t>ajoute</a:t>
            </a:r>
            <a:r>
              <a:rPr lang="en-US" sz="2000" dirty="0" smtClean="0"/>
              <a:t> les cookies à la </a:t>
            </a:r>
            <a:r>
              <a:rPr lang="en-US" sz="2000" dirty="0" err="1" smtClean="0"/>
              <a:t>réponse</a:t>
            </a:r>
            <a:r>
              <a:rPr lang="en-US" sz="2000" dirty="0" smtClean="0"/>
              <a:t>,</a:t>
            </a:r>
          </a:p>
          <a:p>
            <a:r>
              <a:rPr lang="en-US" sz="2000" dirty="0" smtClean="0"/>
              <a:t>Max 20 </a:t>
            </a:r>
            <a:r>
              <a:rPr lang="en-US" sz="2000" dirty="0"/>
              <a:t>cookies </a:t>
            </a:r>
            <a:r>
              <a:rPr lang="en-US" sz="2000" dirty="0" smtClean="0"/>
              <a:t>par site/</a:t>
            </a:r>
            <a:r>
              <a:rPr lang="en-US" sz="2000" dirty="0" err="1" smtClean="0"/>
              <a:t>utilisateur</a:t>
            </a:r>
            <a:r>
              <a:rPr lang="en-US" sz="2000" dirty="0" smtClean="0"/>
              <a:t>, 300 cookies au total, </a:t>
            </a:r>
            <a:r>
              <a:rPr lang="en-US" sz="2000" dirty="0" err="1" smtClean="0"/>
              <a:t>Ko</a:t>
            </a:r>
            <a:r>
              <a:rPr lang="en-US" sz="2000" dirty="0" smtClean="0"/>
              <a:t> par cookie. </a:t>
            </a:r>
          </a:p>
          <a:p>
            <a:pPr lvl="1"/>
            <a:r>
              <a:rPr lang="en-US" sz="1600" dirty="0" smtClean="0"/>
              <a:t>Question : et HTML5 local et session storage ?</a:t>
            </a:r>
            <a:endParaRPr lang="en-US" sz="1600" dirty="0"/>
          </a:p>
          <a:p>
            <a:r>
              <a:rPr lang="en-US" sz="2000" dirty="0" smtClean="0"/>
              <a:t>Le </a:t>
            </a:r>
            <a:r>
              <a:rPr lang="en-US" sz="2000" dirty="0" err="1" smtClean="0"/>
              <a:t>navigateur</a:t>
            </a:r>
            <a:r>
              <a:rPr lang="en-US" sz="2000" dirty="0" smtClean="0"/>
              <a:t> </a:t>
            </a:r>
            <a:r>
              <a:rPr lang="en-US" sz="2000" dirty="0" err="1" smtClean="0"/>
              <a:t>envoie</a:t>
            </a:r>
            <a:r>
              <a:rPr lang="en-US" sz="2000" dirty="0" smtClean="0"/>
              <a:t> les cookies au </a:t>
            </a:r>
            <a:r>
              <a:rPr lang="en-US" sz="2000" dirty="0" err="1" smtClean="0"/>
              <a:t>serveur</a:t>
            </a:r>
            <a:r>
              <a:rPr lang="en-US" sz="2000" dirty="0" smtClean="0"/>
              <a:t> via les </a:t>
            </a:r>
            <a:r>
              <a:rPr lang="en-US" sz="2000" dirty="0" err="1" smtClean="0"/>
              <a:t>requêtes</a:t>
            </a:r>
            <a:r>
              <a:rPr lang="en-US" sz="2000" dirty="0" smtClean="0"/>
              <a:t> HTTP (</a:t>
            </a:r>
            <a:r>
              <a:rPr lang="en-US" sz="2000" dirty="0" err="1" smtClean="0"/>
              <a:t>dans</a:t>
            </a:r>
            <a:r>
              <a:rPr lang="en-US" sz="2000" dirty="0" smtClean="0"/>
              <a:t> le header)</a:t>
            </a:r>
          </a:p>
          <a:p>
            <a:r>
              <a:rPr lang="en-US" sz="2000" dirty="0" smtClean="0"/>
              <a:t>Les Cookies </a:t>
            </a:r>
            <a:r>
              <a:rPr lang="en-US" sz="2000" dirty="0" err="1" smtClean="0"/>
              <a:t>sont</a:t>
            </a:r>
            <a:r>
              <a:rPr lang="en-US" sz="2000" dirty="0" smtClean="0"/>
              <a:t> </a:t>
            </a:r>
            <a:r>
              <a:rPr lang="en-US" sz="2000" dirty="0" err="1" smtClean="0"/>
              <a:t>récupérées</a:t>
            </a:r>
            <a:r>
              <a:rPr lang="en-US" sz="2000" dirty="0" smtClean="0"/>
              <a:t> à </a:t>
            </a:r>
            <a:r>
              <a:rPr lang="en-US" sz="2000" dirty="0" err="1" smtClean="0"/>
              <a:t>l’aide</a:t>
            </a:r>
            <a:r>
              <a:rPr lang="en-US" sz="2000" dirty="0" smtClean="0"/>
              <a:t> de la </a:t>
            </a:r>
            <a:r>
              <a:rPr lang="en-US" sz="2000" dirty="0" err="1" smtClean="0"/>
              <a:t>méthode</a:t>
            </a:r>
            <a:r>
              <a:rPr lang="en-US" sz="2000" dirty="0" smtClean="0"/>
              <a:t> </a:t>
            </a:r>
            <a:r>
              <a:rPr lang="en-US" sz="2000" dirty="0" err="1" smtClean="0"/>
              <a:t>HttpServletRequest.getCookies</a:t>
            </a:r>
            <a:r>
              <a:rPr lang="en-US" sz="2000" dirty="0"/>
              <a:t>( </a:t>
            </a:r>
            <a:r>
              <a:rPr lang="en-US" sz="2000" dirty="0" smtClean="0"/>
              <a:t>). </a:t>
            </a:r>
            <a:r>
              <a:rPr lang="en-US" sz="2000" dirty="0" err="1" smtClean="0"/>
              <a:t>Plusieurs</a:t>
            </a:r>
            <a:r>
              <a:rPr lang="en-US" sz="2000" dirty="0" smtClean="0"/>
              <a:t> cookies </a:t>
            </a:r>
            <a:r>
              <a:rPr lang="en-US" sz="2000" dirty="0" err="1" smtClean="0"/>
              <a:t>peuvent</a:t>
            </a:r>
            <a:r>
              <a:rPr lang="en-US" sz="2000" dirty="0" smtClean="0"/>
              <a:t> </a:t>
            </a:r>
            <a:r>
              <a:rPr lang="en-US" sz="2000" dirty="0" err="1" smtClean="0"/>
              <a:t>avoir</a:t>
            </a:r>
            <a:r>
              <a:rPr lang="en-US" sz="2000" dirty="0" smtClean="0"/>
              <a:t> le </a:t>
            </a:r>
            <a:r>
              <a:rPr lang="en-US" sz="2000" dirty="0" err="1" smtClean="0"/>
              <a:t>même</a:t>
            </a:r>
            <a:r>
              <a:rPr lang="en-US" sz="2000" dirty="0" smtClean="0"/>
              <a:t> nom </a:t>
            </a:r>
            <a:r>
              <a:rPr lang="en-US" sz="2000" dirty="0" err="1" smtClean="0"/>
              <a:t>mais</a:t>
            </a:r>
            <a:r>
              <a:rPr lang="en-US" sz="2000" dirty="0" smtClean="0"/>
              <a:t> un “path” </a:t>
            </a:r>
            <a:r>
              <a:rPr lang="en-US" sz="2000" dirty="0" err="1" smtClean="0"/>
              <a:t>différent</a:t>
            </a:r>
            <a:r>
              <a:rPr lang="en-US" sz="2000" dirty="0" smtClean="0"/>
              <a:t>. </a:t>
            </a:r>
            <a:endParaRPr lang="en-US" sz="2000" dirty="0"/>
          </a:p>
          <a:p>
            <a:endParaRPr lang="en-US" sz="1600" b="1" dirty="0"/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7371682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Méthodes</a:t>
            </a:r>
            <a:r>
              <a:rPr lang="en-US" dirty="0" smtClean="0"/>
              <a:t> de manipulation</a:t>
            </a:r>
            <a:endParaRPr lang="en-US" sz="20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052736"/>
            <a:ext cx="80010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Un cookie </a:t>
            </a:r>
            <a:r>
              <a:rPr lang="en-US" sz="2400" b="1" dirty="0" err="1" smtClean="0"/>
              <a:t>est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une</a:t>
            </a:r>
            <a:r>
              <a:rPr lang="en-US" sz="2400" b="1" dirty="0" smtClean="0"/>
              <a:t> instance de la </a:t>
            </a:r>
            <a:r>
              <a:rPr lang="en-US" sz="2400" b="1" dirty="0" err="1" smtClean="0"/>
              <a:t>classe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javax.servlet.http.cookie</a:t>
            </a:r>
            <a:r>
              <a:rPr lang="en-US" sz="2400" b="1" dirty="0" smtClean="0"/>
              <a:t>.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3333FF"/>
                </a:solidFill>
              </a:rPr>
              <a:t>public </a:t>
            </a:r>
            <a:r>
              <a:rPr lang="en-US" sz="2400" b="1" dirty="0">
                <a:solidFill>
                  <a:srgbClr val="3333FF"/>
                </a:solidFill>
              </a:rPr>
              <a:t>Cookie(String name, String value</a:t>
            </a:r>
            <a:r>
              <a:rPr lang="en-US" sz="2400" b="1" dirty="0"/>
              <a:t>): </a:t>
            </a:r>
            <a:r>
              <a:rPr lang="en-US" sz="2400" b="1" dirty="0" err="1" smtClean="0"/>
              <a:t>créée</a:t>
            </a:r>
            <a:r>
              <a:rPr lang="en-US" sz="2400" b="1" dirty="0" smtClean="0"/>
              <a:t> un cookie avec la </a:t>
            </a:r>
            <a:r>
              <a:rPr lang="en-US" sz="2400" b="1" dirty="0" err="1" smtClean="0"/>
              <a:t>paire</a:t>
            </a:r>
            <a:r>
              <a:rPr lang="en-US" sz="2400" b="1" dirty="0" smtClean="0"/>
              <a:t> nom-</a:t>
            </a:r>
            <a:r>
              <a:rPr lang="en-US" sz="2400" b="1" dirty="0" err="1" smtClean="0"/>
              <a:t>valeur</a:t>
            </a:r>
            <a:r>
              <a:rPr lang="en-US" sz="2400" b="1" dirty="0" smtClean="0"/>
              <a:t>.</a:t>
            </a:r>
            <a:endParaRPr lang="en-US" sz="2400" b="1" dirty="0"/>
          </a:p>
          <a:p>
            <a:pPr lvl="2">
              <a:lnSpc>
                <a:spcPct val="90000"/>
              </a:lnSpc>
            </a:pPr>
            <a:r>
              <a:rPr lang="en-US" b="1" dirty="0" smtClean="0"/>
              <a:t>Cookie c = </a:t>
            </a:r>
            <a:r>
              <a:rPr lang="en-US" b="1" dirty="0"/>
              <a:t>new Cookie(“id”,”12345”);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3333FF"/>
                </a:solidFill>
              </a:rPr>
              <a:t>public string </a:t>
            </a:r>
            <a:r>
              <a:rPr lang="en-US" sz="2400" b="1" dirty="0" err="1">
                <a:solidFill>
                  <a:srgbClr val="3333FF"/>
                </a:solidFill>
              </a:rPr>
              <a:t>getName</a:t>
            </a:r>
            <a:r>
              <a:rPr lang="en-US" sz="2400" b="1" dirty="0">
                <a:solidFill>
                  <a:srgbClr val="3333FF"/>
                </a:solidFill>
              </a:rPr>
              <a:t>( )</a:t>
            </a:r>
            <a:r>
              <a:rPr lang="en-US" sz="2400" b="1" dirty="0"/>
              <a:t> : </a:t>
            </a:r>
            <a:r>
              <a:rPr lang="en-US" sz="2400" b="1" dirty="0" err="1" smtClean="0"/>
              <a:t>renvoie</a:t>
            </a:r>
            <a:r>
              <a:rPr lang="en-US" sz="2400" b="1" dirty="0" smtClean="0"/>
              <a:t> le nom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3333FF"/>
                </a:solidFill>
              </a:rPr>
              <a:t>public string </a:t>
            </a:r>
            <a:r>
              <a:rPr lang="en-US" sz="2400" b="1" dirty="0" err="1">
                <a:solidFill>
                  <a:srgbClr val="3333FF"/>
                </a:solidFill>
              </a:rPr>
              <a:t>getValue</a:t>
            </a:r>
            <a:r>
              <a:rPr lang="en-US" sz="2400" b="1" dirty="0">
                <a:solidFill>
                  <a:srgbClr val="3333FF"/>
                </a:solidFill>
              </a:rPr>
              <a:t>( )</a:t>
            </a:r>
            <a:r>
              <a:rPr lang="en-US" sz="2400" b="1" dirty="0"/>
              <a:t> : </a:t>
            </a:r>
            <a:r>
              <a:rPr lang="en-US" sz="2400" b="1" dirty="0" err="1" smtClean="0"/>
              <a:t>renvoie</a:t>
            </a:r>
            <a:r>
              <a:rPr lang="en-US" sz="2400" b="1" dirty="0" smtClean="0"/>
              <a:t> la </a:t>
            </a:r>
            <a:r>
              <a:rPr lang="en-US" sz="2400" b="1" dirty="0" err="1" smtClean="0"/>
              <a:t>valeur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3333FF"/>
                </a:solidFill>
              </a:rPr>
              <a:t>public void </a:t>
            </a:r>
            <a:r>
              <a:rPr lang="en-US" sz="2400" b="1" dirty="0" err="1">
                <a:solidFill>
                  <a:srgbClr val="3333FF"/>
                </a:solidFill>
              </a:rPr>
              <a:t>setValue</a:t>
            </a:r>
            <a:r>
              <a:rPr lang="en-US" sz="2400" b="1" dirty="0">
                <a:solidFill>
                  <a:srgbClr val="3333FF"/>
                </a:solidFill>
              </a:rPr>
              <a:t>(String </a:t>
            </a:r>
            <a:r>
              <a:rPr lang="en-US" sz="2400" b="1" dirty="0" err="1" smtClean="0">
                <a:solidFill>
                  <a:srgbClr val="3333FF"/>
                </a:solidFill>
              </a:rPr>
              <a:t>val</a:t>
            </a:r>
            <a:r>
              <a:rPr lang="en-US" sz="2400" b="1" dirty="0" smtClean="0">
                <a:solidFill>
                  <a:srgbClr val="3333FF"/>
                </a:solidFill>
              </a:rPr>
              <a:t>)</a:t>
            </a:r>
            <a:r>
              <a:rPr lang="en-US" sz="2400" b="1" dirty="0" smtClean="0"/>
              <a:t> </a:t>
            </a:r>
            <a:r>
              <a:rPr lang="en-US" sz="2400" b="1" dirty="0"/>
              <a:t>: </a:t>
            </a:r>
            <a:r>
              <a:rPr lang="en-US" sz="2400" b="1" dirty="0" smtClean="0"/>
              <a:t>change la </a:t>
            </a:r>
            <a:r>
              <a:rPr lang="en-US" sz="2400" b="1" dirty="0" err="1" smtClean="0"/>
              <a:t>valeur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3333FF"/>
                </a:solidFill>
                <a:latin typeface="Arial Unicode MS" pitchFamily="34" charset="-128"/>
              </a:rPr>
              <a:t>public void </a:t>
            </a:r>
            <a:r>
              <a:rPr lang="en-US" sz="2400" b="1" dirty="0" err="1">
                <a:solidFill>
                  <a:srgbClr val="3333FF"/>
                </a:solidFill>
                <a:latin typeface="Arial Unicode MS" pitchFamily="34" charset="-128"/>
              </a:rPr>
              <a:t>setMaxAge</a:t>
            </a:r>
            <a:r>
              <a:rPr lang="en-US" sz="2400" b="1" dirty="0">
                <a:solidFill>
                  <a:srgbClr val="3333FF"/>
                </a:solidFill>
                <a:latin typeface="Arial Unicode MS" pitchFamily="34" charset="-128"/>
              </a:rPr>
              <a:t>(</a:t>
            </a:r>
            <a:r>
              <a:rPr lang="en-US" sz="2400" b="1" dirty="0" err="1">
                <a:solidFill>
                  <a:srgbClr val="3333FF"/>
                </a:solidFill>
                <a:latin typeface="Arial Unicode MS" pitchFamily="34" charset="-128"/>
              </a:rPr>
              <a:t>int</a:t>
            </a:r>
            <a:r>
              <a:rPr lang="en-US" sz="2400" b="1" dirty="0">
                <a:solidFill>
                  <a:srgbClr val="3333FF"/>
                </a:solidFill>
                <a:latin typeface="Arial Unicode MS" pitchFamily="34" charset="-128"/>
              </a:rPr>
              <a:t> expiry)</a:t>
            </a:r>
            <a:r>
              <a:rPr lang="en-US" sz="2400" b="1" dirty="0">
                <a:latin typeface="Arial Unicode MS" pitchFamily="34" charset="-128"/>
              </a:rPr>
              <a:t> </a:t>
            </a:r>
            <a:r>
              <a:rPr lang="en-US" sz="2400" b="1" dirty="0"/>
              <a:t>: </a:t>
            </a:r>
            <a:r>
              <a:rPr lang="en-US" sz="2400" b="1" dirty="0" err="1" smtClean="0"/>
              <a:t>permet</a:t>
            </a:r>
            <a:r>
              <a:rPr lang="en-US" sz="2400" b="1" dirty="0" smtClean="0"/>
              <a:t> de </a:t>
            </a:r>
            <a:r>
              <a:rPr lang="en-US" sz="2400" b="1" dirty="0" err="1" smtClean="0"/>
              <a:t>donner</a:t>
            </a:r>
            <a:r>
              <a:rPr lang="en-US" sz="2400" b="1" dirty="0" smtClean="0"/>
              <a:t> la </a:t>
            </a:r>
            <a:r>
              <a:rPr lang="en-US" sz="2400" b="1" dirty="0" err="1" smtClean="0"/>
              <a:t>durée</a:t>
            </a:r>
            <a:r>
              <a:rPr lang="en-US" sz="2400" b="1" dirty="0" smtClean="0"/>
              <a:t> de vie maximum du cookie en </a:t>
            </a:r>
            <a:r>
              <a:rPr lang="en-US" sz="2400" b="1" dirty="0" err="1" smtClean="0"/>
              <a:t>secondes</a:t>
            </a:r>
            <a:r>
              <a:rPr lang="en-US" sz="2400" b="1" dirty="0" smtClean="0"/>
              <a:t>.</a:t>
            </a:r>
            <a:r>
              <a:rPr lang="en-US" sz="2000" b="1" dirty="0" smtClean="0"/>
              <a:t> </a:t>
            </a:r>
            <a:endParaRPr lang="en-US" sz="20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/>
              <a:t>                   </a:t>
            </a:r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8195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Méthodes</a:t>
            </a:r>
            <a:r>
              <a:rPr lang="en-US" sz="3600" dirty="0"/>
              <a:t> de </a:t>
            </a:r>
            <a:r>
              <a:rPr lang="en-US" sz="3600" dirty="0" smtClean="0"/>
              <a:t>manipulation (2)</a:t>
            </a:r>
            <a:endParaRPr lang="en-US" sz="20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public void 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setPath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(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java.lang.String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 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uri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)</a:t>
            </a:r>
            <a:r>
              <a:rPr lang="en-US" sz="2000" b="1" dirty="0">
                <a:latin typeface="Arial Unicode MS" pitchFamily="34" charset="-128"/>
              </a:rPr>
              <a:t> </a:t>
            </a:r>
            <a:r>
              <a:rPr lang="en-US" sz="2000" b="1" dirty="0"/>
              <a:t>: </a:t>
            </a:r>
            <a:r>
              <a:rPr lang="en-US" sz="2000" b="1" dirty="0" err="1" smtClean="0"/>
              <a:t>Spécifie</a:t>
            </a:r>
            <a:r>
              <a:rPr lang="en-US" sz="2000" b="1" dirty="0" smtClean="0"/>
              <a:t> le 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pour </a:t>
            </a:r>
            <a:r>
              <a:rPr lang="en-US" sz="2000" b="1" dirty="0" err="1" smtClean="0"/>
              <a:t>lequel</a:t>
            </a:r>
            <a:r>
              <a:rPr lang="en-US" sz="2000" b="1" dirty="0" smtClean="0"/>
              <a:t> le client </a:t>
            </a:r>
            <a:r>
              <a:rPr lang="en-US" sz="2000" b="1" dirty="0" err="1" smtClean="0"/>
              <a:t>doit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renvoyer</a:t>
            </a:r>
            <a:r>
              <a:rPr lang="en-US" sz="2000" b="1" dirty="0" smtClean="0"/>
              <a:t> le cookie. </a:t>
            </a:r>
          </a:p>
          <a:p>
            <a:r>
              <a:rPr lang="en-US" sz="2000" b="1" dirty="0" smtClean="0"/>
              <a:t>Le cookie sera visible pour </a:t>
            </a:r>
            <a:r>
              <a:rPr lang="en-US" sz="2000" b="1" dirty="0" err="1" smtClean="0"/>
              <a:t>toutes</a:t>
            </a:r>
            <a:r>
              <a:rPr lang="en-US" sz="2000" b="1" dirty="0" smtClean="0"/>
              <a:t> les pages </a:t>
            </a:r>
            <a:r>
              <a:rPr lang="en-US" sz="2000" b="1" dirty="0" err="1" smtClean="0"/>
              <a:t>dans</a:t>
            </a:r>
            <a:r>
              <a:rPr lang="en-US" sz="2000" b="1" dirty="0" smtClean="0"/>
              <a:t> le 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dans</a:t>
            </a:r>
            <a:r>
              <a:rPr lang="en-US" sz="2000" b="1" dirty="0" smtClean="0"/>
              <a:t> le sous-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</a:t>
            </a:r>
          </a:p>
          <a:p>
            <a:r>
              <a:rPr lang="en-US" sz="2000" b="1" dirty="0" smtClean="0"/>
              <a:t>Le 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d’un cookie </a:t>
            </a:r>
            <a:r>
              <a:rPr lang="en-US" sz="2000" b="1" dirty="0" err="1" smtClean="0"/>
              <a:t>doit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inclure</a:t>
            </a:r>
            <a:r>
              <a:rPr lang="en-US" sz="2000" b="1" dirty="0" smtClean="0"/>
              <a:t> la servlet qui a </a:t>
            </a:r>
            <a:r>
              <a:rPr lang="en-US" sz="2000" b="1" dirty="0" err="1" smtClean="0"/>
              <a:t>créé</a:t>
            </a:r>
            <a:r>
              <a:rPr lang="en-US" sz="2000" b="1" dirty="0" smtClean="0"/>
              <a:t> le cookie,  par </a:t>
            </a:r>
            <a:r>
              <a:rPr lang="en-US" sz="2000" b="1" dirty="0" err="1" smtClean="0"/>
              <a:t>exemple</a:t>
            </a:r>
            <a:r>
              <a:rPr lang="en-US" sz="2000" b="1" dirty="0" smtClean="0"/>
              <a:t>, </a:t>
            </a:r>
            <a:r>
              <a:rPr lang="en-US" sz="2000" b="1" i="1" dirty="0"/>
              <a:t>/catalog</a:t>
            </a:r>
            <a:r>
              <a:rPr lang="en-US" sz="2000" b="1" dirty="0"/>
              <a:t>, </a:t>
            </a:r>
            <a:r>
              <a:rPr lang="en-US" sz="2000" b="1" dirty="0" err="1" smtClean="0"/>
              <a:t>ce</a:t>
            </a:r>
            <a:r>
              <a:rPr lang="en-US" sz="2000" b="1" dirty="0" smtClean="0"/>
              <a:t> qui rend le cookie visible pour </a:t>
            </a:r>
            <a:r>
              <a:rPr lang="en-US" sz="2000" b="1" dirty="0" err="1" smtClean="0"/>
              <a:t>toutes</a:t>
            </a:r>
            <a:r>
              <a:rPr lang="en-US" sz="2000" b="1" dirty="0" smtClean="0"/>
              <a:t> les pages sous </a:t>
            </a:r>
            <a:r>
              <a:rPr lang="en-US" sz="2000" b="1" i="1" dirty="0" smtClean="0"/>
              <a:t>/catalog</a:t>
            </a:r>
            <a:r>
              <a:rPr lang="en-US" sz="2000" b="1" dirty="0"/>
              <a:t>. </a:t>
            </a:r>
          </a:p>
          <a:p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public 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java.lang.String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 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getPath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()</a:t>
            </a:r>
            <a:r>
              <a:rPr lang="en-US" sz="2000" b="1" dirty="0">
                <a:latin typeface="Arial Unicode MS" pitchFamily="34" charset="-128"/>
              </a:rPr>
              <a:t> </a:t>
            </a:r>
            <a:r>
              <a:rPr lang="en-US" sz="2000" b="1" dirty="0"/>
              <a:t>: </a:t>
            </a:r>
            <a:r>
              <a:rPr lang="en-US" sz="2000" b="1" dirty="0" err="1" smtClean="0"/>
              <a:t>Renvoie</a:t>
            </a:r>
            <a:r>
              <a:rPr lang="en-US" sz="2000" b="1" dirty="0" smtClean="0"/>
              <a:t> le 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d’un cookie</a:t>
            </a:r>
            <a:endParaRPr lang="en-US" sz="2000" b="1" dirty="0"/>
          </a:p>
          <a:p>
            <a:r>
              <a:rPr lang="en-US" sz="2000" b="1" dirty="0">
                <a:solidFill>
                  <a:srgbClr val="3333FF"/>
                </a:solidFill>
              </a:rPr>
              <a:t>public String </a:t>
            </a:r>
            <a:r>
              <a:rPr lang="en-US" sz="2000" b="1" dirty="0" err="1">
                <a:solidFill>
                  <a:srgbClr val="3333FF"/>
                </a:solidFill>
              </a:rPr>
              <a:t>getDomain</a:t>
            </a:r>
            <a:r>
              <a:rPr lang="en-US" sz="2000" b="1" dirty="0">
                <a:solidFill>
                  <a:srgbClr val="3333FF"/>
                </a:solidFill>
              </a:rPr>
              <a:t>( )</a:t>
            </a:r>
            <a:r>
              <a:rPr lang="en-US" sz="2000" b="1" dirty="0"/>
              <a:t> : </a:t>
            </a:r>
            <a:r>
              <a:rPr lang="en-US" sz="2000" b="1" dirty="0" err="1" smtClean="0"/>
              <a:t>renvoie</a:t>
            </a:r>
            <a:r>
              <a:rPr lang="en-US" sz="2000" b="1" dirty="0" smtClean="0"/>
              <a:t> le </a:t>
            </a:r>
            <a:r>
              <a:rPr lang="en-US" sz="2000" b="1" dirty="0" err="1" smtClean="0"/>
              <a:t>domaine</a:t>
            </a:r>
            <a:endParaRPr lang="en-US" sz="2000" b="1" dirty="0"/>
          </a:p>
          <a:p>
            <a:pPr lvl="2"/>
            <a:r>
              <a:rPr lang="en-US" sz="2000" b="1" dirty="0"/>
              <a:t> if </a:t>
            </a:r>
            <a:r>
              <a:rPr lang="en-US" sz="2000" b="1" dirty="0" err="1"/>
              <a:t>orea.getDomain.equals</a:t>
            </a:r>
            <a:r>
              <a:rPr lang="en-US" sz="2000" b="1" dirty="0" smtClean="0"/>
              <a:t>(“.unice.fr”)</a:t>
            </a:r>
            <a:endParaRPr lang="en-US" sz="2000" b="1" dirty="0"/>
          </a:p>
          <a:p>
            <a:pPr lvl="2"/>
            <a:r>
              <a:rPr lang="en-US" sz="2000" b="1" dirty="0"/>
              <a:t>        …  // </a:t>
            </a:r>
            <a:r>
              <a:rPr lang="en-US" sz="2000" b="1" dirty="0" smtClean="0"/>
              <a:t>faire un </a:t>
            </a:r>
            <a:r>
              <a:rPr lang="en-US" sz="2000" b="1" dirty="0" err="1" smtClean="0"/>
              <a:t>traitement</a:t>
            </a:r>
            <a:endParaRPr lang="en-US" sz="2000" b="1" dirty="0"/>
          </a:p>
          <a:p>
            <a:r>
              <a:rPr lang="en-US" sz="2000" b="1" dirty="0">
                <a:solidFill>
                  <a:srgbClr val="3333FF"/>
                </a:solidFill>
              </a:rPr>
              <a:t>public void </a:t>
            </a:r>
            <a:r>
              <a:rPr lang="en-US" sz="2000" b="1" dirty="0" err="1">
                <a:solidFill>
                  <a:srgbClr val="3333FF"/>
                </a:solidFill>
              </a:rPr>
              <a:t>setDomain</a:t>
            </a:r>
            <a:r>
              <a:rPr lang="en-US" sz="2000" b="1" dirty="0">
                <a:solidFill>
                  <a:srgbClr val="3333FF"/>
                </a:solidFill>
              </a:rPr>
              <a:t>(String _domain):</a:t>
            </a:r>
            <a:r>
              <a:rPr lang="en-US" sz="2000" b="1" dirty="0"/>
              <a:t> </a:t>
            </a:r>
            <a:r>
              <a:rPr lang="en-US" sz="2000" b="1" dirty="0" smtClean="0"/>
              <a:t>change le </a:t>
            </a:r>
            <a:r>
              <a:rPr lang="en-US" sz="2000" b="1" dirty="0" err="1" smtClean="0"/>
              <a:t>domaine</a:t>
            </a:r>
            <a:endParaRPr lang="en-US" sz="2000" b="1" dirty="0"/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900686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Méthode</a:t>
            </a:r>
            <a:r>
              <a:rPr lang="en-US" dirty="0" smtClean="0"/>
              <a:t> </a:t>
            </a:r>
            <a:r>
              <a:rPr lang="en-US" dirty="0" err="1" smtClean="0"/>
              <a:t>doGet</a:t>
            </a:r>
            <a:r>
              <a:rPr lang="en-US" dirty="0" smtClean="0"/>
              <a:t> </a:t>
            </a:r>
            <a:r>
              <a:rPr lang="en-US" dirty="0" err="1" smtClean="0"/>
              <a:t>utilisant</a:t>
            </a:r>
            <a:r>
              <a:rPr lang="en-US" dirty="0" smtClean="0"/>
              <a:t> les cookies</a:t>
            </a:r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9552" y="1008856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3B2D1"/>
              </a:buClr>
              <a:buSzPct val="80000"/>
              <a:buFont typeface="Wingdings" pitchFamily="2" charset="2"/>
              <a:buChar char="n"/>
              <a:defRPr sz="2400">
                <a:solidFill>
                  <a:srgbClr val="77777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400">
                <a:solidFill>
                  <a:srgbClr val="77777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–"/>
              <a:defRPr sz="2000">
                <a:solidFill>
                  <a:srgbClr val="77777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sz="1800" b="1" dirty="0" smtClean="0"/>
              <a:t>public void </a:t>
            </a:r>
            <a:r>
              <a:rPr lang="en-US" sz="1800" b="1" dirty="0" err="1" smtClean="0"/>
              <a:t>doGet</a:t>
            </a:r>
            <a:r>
              <a:rPr lang="en-US" sz="1800" b="1" dirty="0" smtClean="0"/>
              <a:t>(</a:t>
            </a:r>
            <a:r>
              <a:rPr lang="en-US" sz="1800" b="1" dirty="0" err="1" smtClean="0"/>
              <a:t>HttpServletResponse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req</a:t>
            </a:r>
            <a:r>
              <a:rPr lang="en-US" sz="1800" b="1" dirty="0" smtClean="0"/>
              <a:t>, </a:t>
            </a:r>
            <a:r>
              <a:rPr lang="en-US" sz="1800" b="1" dirty="0" err="1" smtClean="0"/>
              <a:t>HttpServletResponse</a:t>
            </a:r>
            <a:r>
              <a:rPr lang="en-US" sz="1800" b="1" dirty="0" smtClean="0"/>
              <a:t> res)</a:t>
            </a:r>
          </a:p>
          <a:p>
            <a:pPr>
              <a:buFontTx/>
              <a:buNone/>
            </a:pPr>
            <a:r>
              <a:rPr lang="en-US" sz="1800" b="1" dirty="0" smtClean="0"/>
              <a:t>   throws </a:t>
            </a:r>
            <a:r>
              <a:rPr lang="en-US" sz="1800" b="1" dirty="0" err="1" smtClean="0"/>
              <a:t>ServletException</a:t>
            </a:r>
            <a:r>
              <a:rPr lang="en-US" sz="1800" b="1" dirty="0" smtClean="0"/>
              <a:t>, </a:t>
            </a:r>
            <a:r>
              <a:rPr lang="en-US" sz="1800" b="1" dirty="0" err="1" smtClean="0"/>
              <a:t>IOExceiption</a:t>
            </a:r>
            <a:r>
              <a:rPr lang="en-US" sz="1800" b="1" dirty="0" smtClean="0"/>
              <a:t>{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err="1" smtClean="0"/>
              <a:t>res.setContentType</a:t>
            </a:r>
            <a:r>
              <a:rPr lang="en-US" sz="1800" b="1" dirty="0" smtClean="0"/>
              <a:t>(“text/html”);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err="1" smtClean="0"/>
              <a:t>PrintWriter</a:t>
            </a:r>
            <a:r>
              <a:rPr lang="en-US" sz="1800" b="1" dirty="0" smtClean="0"/>
              <a:t> out = </a:t>
            </a:r>
            <a:r>
              <a:rPr lang="en-US" sz="1800" b="1" dirty="0" err="1" smtClean="0"/>
              <a:t>res.getWriter</a:t>
            </a:r>
            <a:r>
              <a:rPr lang="en-US" sz="1800" b="1" dirty="0" smtClean="0"/>
              <a:t>( );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err="1" smtClean="0"/>
              <a:t>out.println</a:t>
            </a:r>
            <a:r>
              <a:rPr lang="en-US" sz="1800" b="1" dirty="0" smtClean="0"/>
              <a:t> (“&lt;H1&gt;Contents of your shopping cart:&lt;/H1&gt;”);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3399"/>
                </a:solidFill>
              </a:rPr>
              <a:t>Cookie cookies[ ];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cookies = </a:t>
            </a:r>
            <a:r>
              <a:rPr lang="en-US" sz="1800" b="1" dirty="0" err="1" smtClean="0">
                <a:solidFill>
                  <a:srgbClr val="003399"/>
                </a:solidFill>
              </a:rPr>
              <a:t>req.getCookies</a:t>
            </a:r>
            <a:r>
              <a:rPr lang="en-US" sz="1800" b="1" dirty="0" smtClean="0">
                <a:solidFill>
                  <a:srgbClr val="003399"/>
                </a:solidFill>
              </a:rPr>
              <a:t>( );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if (cookies !=  null) {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  for ( </a:t>
            </a:r>
            <a:r>
              <a:rPr lang="en-US" sz="1800" b="1" dirty="0" err="1" smtClean="0">
                <a:solidFill>
                  <a:srgbClr val="003399"/>
                </a:solidFill>
              </a:rPr>
              <a:t>int</a:t>
            </a:r>
            <a:r>
              <a:rPr lang="en-US" sz="1800" b="1" dirty="0" smtClean="0">
                <a:solidFill>
                  <a:srgbClr val="003399"/>
                </a:solidFill>
              </a:rPr>
              <a:t> i = 0; i &lt; </a:t>
            </a:r>
            <a:r>
              <a:rPr lang="en-US" sz="1800" b="1" dirty="0" err="1" smtClean="0">
                <a:solidFill>
                  <a:srgbClr val="003399"/>
                </a:solidFill>
              </a:rPr>
              <a:t>cookies.length</a:t>
            </a:r>
            <a:r>
              <a:rPr lang="en-US" sz="1800" b="1" dirty="0" smtClean="0">
                <a:solidFill>
                  <a:srgbClr val="003399"/>
                </a:solidFill>
              </a:rPr>
              <a:t>; i++ ) {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       if (cookies[i].</a:t>
            </a:r>
            <a:r>
              <a:rPr lang="en-US" sz="1800" b="1" dirty="0" err="1" smtClean="0">
                <a:solidFill>
                  <a:srgbClr val="003399"/>
                </a:solidFill>
              </a:rPr>
              <a:t>getName</a:t>
            </a:r>
            <a:r>
              <a:rPr lang="en-US" sz="1800" b="1" dirty="0" smtClean="0">
                <a:solidFill>
                  <a:srgbClr val="003399"/>
                </a:solidFill>
              </a:rPr>
              <a:t>( ).</a:t>
            </a:r>
            <a:r>
              <a:rPr lang="en-US" sz="1800" b="1" dirty="0" err="1" smtClean="0">
                <a:solidFill>
                  <a:srgbClr val="003399"/>
                </a:solidFill>
              </a:rPr>
              <a:t>startWith</a:t>
            </a:r>
            <a:r>
              <a:rPr lang="en-US" sz="1800" b="1" dirty="0" smtClean="0">
                <a:solidFill>
                  <a:srgbClr val="003399"/>
                </a:solidFill>
              </a:rPr>
              <a:t>(“Item”)) 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           </a:t>
            </a:r>
            <a:r>
              <a:rPr lang="en-US" sz="1800" b="1" dirty="0" err="1" smtClean="0">
                <a:solidFill>
                  <a:srgbClr val="003399"/>
                </a:solidFill>
              </a:rPr>
              <a:t>out.println</a:t>
            </a:r>
            <a:r>
              <a:rPr lang="en-US" sz="1800" b="1" dirty="0" smtClean="0">
                <a:solidFill>
                  <a:srgbClr val="003399"/>
                </a:solidFill>
              </a:rPr>
              <a:t>( cookies[i].</a:t>
            </a:r>
            <a:r>
              <a:rPr lang="en-US" sz="1800" b="1" dirty="0" err="1" smtClean="0">
                <a:solidFill>
                  <a:srgbClr val="003399"/>
                </a:solidFill>
              </a:rPr>
              <a:t>getName</a:t>
            </a:r>
            <a:r>
              <a:rPr lang="en-US" sz="1800" b="1" dirty="0" smtClean="0">
                <a:solidFill>
                  <a:srgbClr val="003399"/>
                </a:solidFill>
              </a:rPr>
              <a:t>( ) + “: “ + cookies[i].</a:t>
            </a:r>
            <a:r>
              <a:rPr lang="en-US" sz="1800" b="1" dirty="0" err="1" smtClean="0">
                <a:solidFill>
                  <a:srgbClr val="003399"/>
                </a:solidFill>
              </a:rPr>
              <a:t>getValue</a:t>
            </a:r>
            <a:r>
              <a:rPr lang="en-US" sz="1800" b="1" dirty="0" smtClean="0">
                <a:solidFill>
                  <a:srgbClr val="003399"/>
                </a:solidFill>
              </a:rPr>
              <a:t>( ));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err="1" smtClean="0"/>
              <a:t>out.close</a:t>
            </a:r>
            <a:r>
              <a:rPr lang="en-US" sz="1800" b="1" dirty="0" smtClean="0"/>
              <a:t>( );</a:t>
            </a:r>
          </a:p>
          <a:p>
            <a:pPr>
              <a:buFontTx/>
              <a:buNone/>
            </a:pPr>
            <a:r>
              <a:rPr lang="en-US" sz="1800" b="1" dirty="0" smtClean="0"/>
              <a:t>}</a:t>
            </a:r>
          </a:p>
          <a:p>
            <a:pPr>
              <a:buFontTx/>
              <a:buNone/>
            </a:pPr>
            <a:endParaRPr lang="en-US" sz="1800" b="1" dirty="0" smtClean="0"/>
          </a:p>
          <a:p>
            <a:pPr>
              <a:buFontTx/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211728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3429000"/>
            <a:ext cx="6121400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Utilisation</a:t>
            </a:r>
            <a:r>
              <a:rPr lang="en-US" dirty="0" smtClean="0"/>
              <a:t> de Sessions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7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Rappel : Session HTTP ?</a:t>
            </a:r>
            <a:endParaRPr lang="bg-BG" dirty="0"/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4744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err="1" smtClean="0"/>
              <a:t>Une</a:t>
            </a:r>
            <a:r>
              <a:rPr lang="en-US" sz="2600" dirty="0" smtClean="0"/>
              <a:t> session </a:t>
            </a:r>
            <a:r>
              <a:rPr lang="en-US" sz="2600" dirty="0" err="1" smtClean="0"/>
              <a:t>permet</a:t>
            </a:r>
            <a:r>
              <a:rPr lang="en-US" sz="2600" dirty="0" smtClean="0"/>
              <a:t> de conserver </a:t>
            </a:r>
            <a:r>
              <a:rPr lang="en-US" sz="2600" dirty="0" err="1" smtClean="0"/>
              <a:t>l’état</a:t>
            </a:r>
            <a:r>
              <a:rPr lang="en-US" sz="2600" dirty="0" smtClean="0"/>
              <a:t> de </a:t>
            </a:r>
            <a:r>
              <a:rPr lang="en-US" sz="2600" dirty="0" err="1" smtClean="0"/>
              <a:t>ce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fait </a:t>
            </a:r>
            <a:r>
              <a:rPr lang="en-US" sz="2600" dirty="0" err="1" smtClean="0"/>
              <a:t>l’utilisateur</a:t>
            </a:r>
            <a:endParaRPr lang="en-US" sz="2600" dirty="0"/>
          </a:p>
          <a:p>
            <a:pPr lvl="1"/>
            <a:r>
              <a:rPr lang="en-US" sz="2400" dirty="0" smtClean="0"/>
              <a:t>Le </a:t>
            </a:r>
            <a:r>
              <a:rPr lang="en-US" sz="2400" dirty="0" err="1" smtClean="0"/>
              <a:t>contenu</a:t>
            </a:r>
            <a:r>
              <a:rPr lang="en-US" sz="2400" dirty="0" smtClean="0"/>
              <a:t> </a:t>
            </a:r>
            <a:r>
              <a:rPr lang="en-US" sz="2400" dirty="0" err="1" smtClean="0"/>
              <a:t>d’une</a:t>
            </a:r>
            <a:r>
              <a:rPr lang="en-US" sz="2400" dirty="0" smtClean="0"/>
              <a:t> session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persistant</a:t>
            </a:r>
            <a:r>
              <a:rPr lang="en-US" sz="2400" dirty="0" smtClean="0"/>
              <a:t> entre </a:t>
            </a:r>
            <a:r>
              <a:rPr lang="en-US" sz="2400" dirty="0" err="1" smtClean="0"/>
              <a:t>plusieurs</a:t>
            </a:r>
            <a:r>
              <a:rPr lang="en-US" sz="2400" dirty="0" smtClean="0"/>
              <a:t> </a:t>
            </a:r>
            <a:r>
              <a:rPr lang="en-US" sz="2400" dirty="0" err="1" smtClean="0"/>
              <a:t>requêtes</a:t>
            </a:r>
            <a:r>
              <a:rPr lang="en-US" sz="2400" dirty="0" smtClean="0"/>
              <a:t> HTTP</a:t>
            </a:r>
            <a:endParaRPr lang="en-US" sz="2400" dirty="0"/>
          </a:p>
          <a:p>
            <a:r>
              <a:rPr lang="fr-FR" sz="2600" dirty="0" smtClean="0"/>
              <a:t>Une session est individuelle et dépend du navigateur, de l’URL (ou famille d’</a:t>
            </a:r>
            <a:r>
              <a:rPr lang="fr-FR" sz="2600" dirty="0" err="1" smtClean="0"/>
              <a:t>URLs</a:t>
            </a:r>
            <a:r>
              <a:rPr lang="fr-FR" sz="2600" dirty="0" smtClean="0"/>
              <a:t>) qu’on consulte</a:t>
            </a:r>
            <a:endParaRPr lang="bg-BG" sz="2600" dirty="0"/>
          </a:p>
          <a:p>
            <a:pPr lvl="1"/>
            <a:r>
              <a:rPr lang="en-US" sz="2400" dirty="0" smtClean="0"/>
              <a:t>Ex : </a:t>
            </a:r>
            <a:r>
              <a:rPr lang="en-US" sz="2400" dirty="0" err="1" smtClean="0"/>
              <a:t>gestion</a:t>
            </a:r>
            <a:r>
              <a:rPr lang="en-US" sz="2400" dirty="0" smtClean="0"/>
              <a:t> de Login </a:t>
            </a:r>
            <a:r>
              <a:rPr lang="en-US" sz="2400" dirty="0"/>
              <a:t>/ </a:t>
            </a:r>
            <a:r>
              <a:rPr lang="en-US" dirty="0" smtClean="0"/>
              <a:t>password (</a:t>
            </a:r>
            <a:r>
              <a:rPr lang="en-US" dirty="0" err="1" smtClean="0"/>
              <a:t>état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session : </a:t>
            </a:r>
            <a:r>
              <a:rPr lang="en-US" dirty="0" err="1" smtClean="0"/>
              <a:t>connecté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pas)</a:t>
            </a:r>
            <a:endParaRPr lang="en-US" sz="2400" dirty="0"/>
          </a:p>
          <a:p>
            <a:pPr lvl="1"/>
            <a:r>
              <a:rPr lang="en-US" sz="2400" dirty="0" err="1" smtClean="0"/>
              <a:t>Formulaires</a:t>
            </a:r>
            <a:r>
              <a:rPr lang="en-US" sz="2400" dirty="0" smtClean="0"/>
              <a:t> multi-page (Wizards… next </a:t>
            </a:r>
            <a:r>
              <a:rPr lang="en-US" sz="2400" dirty="0" err="1" smtClean="0"/>
              <a:t>next</a:t>
            </a:r>
            <a:r>
              <a:rPr lang="en-US" sz="2400" dirty="0" smtClean="0"/>
              <a:t> ok)</a:t>
            </a:r>
            <a:endParaRPr lang="en-US" sz="2400" dirty="0"/>
          </a:p>
          <a:p>
            <a:pPr lvl="1"/>
            <a:r>
              <a:rPr lang="fr-FR" dirty="0" smtClean="0"/>
              <a:t>Paniers virtuels</a:t>
            </a:r>
            <a:endParaRPr lang="bg-BG" sz="2400" dirty="0"/>
          </a:p>
          <a:p>
            <a:pPr lvl="1"/>
            <a:r>
              <a:rPr lang="fr-FR" sz="2400" dirty="0" smtClean="0"/>
              <a:t>Préférences utilisateurs, etc.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75184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1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Gestion</a:t>
            </a:r>
            <a:r>
              <a:rPr lang="en-US" dirty="0" smtClean="0"/>
              <a:t> de sessions </a:t>
            </a:r>
            <a:r>
              <a:rPr lang="en-US" dirty="0" err="1" smtClean="0"/>
              <a:t>dans</a:t>
            </a:r>
            <a:r>
              <a:rPr lang="en-US" dirty="0" smtClean="0"/>
              <a:t> les Servlets</a:t>
            </a:r>
            <a:endParaRPr lang="bg-BG" dirty="0"/>
          </a:p>
        </p:txBody>
      </p:sp>
      <p:sp>
        <p:nvSpPr>
          <p:cNvPr id="944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2800" dirty="0" smtClean="0"/>
              <a:t>Il existe une « Servlet session API »</a:t>
            </a:r>
            <a:endParaRPr lang="en-US" sz="2600" dirty="0"/>
          </a:p>
          <a:p>
            <a:pPr lvl="1"/>
            <a:r>
              <a:rPr lang="en-US" dirty="0" err="1" smtClean="0"/>
              <a:t>Permet</a:t>
            </a:r>
            <a:r>
              <a:rPr lang="en-US" dirty="0" smtClean="0"/>
              <a:t> de </a:t>
            </a:r>
            <a:r>
              <a:rPr lang="en-US" dirty="0" err="1" smtClean="0"/>
              <a:t>récupérer</a:t>
            </a:r>
            <a:r>
              <a:rPr lang="en-US" dirty="0" smtClean="0"/>
              <a:t> un objet </a:t>
            </a:r>
            <a:r>
              <a:rPr lang="en-US" noProof="1" smtClean="0">
                <a:latin typeface="Courier New" pitchFamily="49" charset="0"/>
              </a:rPr>
              <a:t>HttpSession</a:t>
            </a:r>
            <a:r>
              <a:rPr lang="en-US" dirty="0" smtClean="0"/>
              <a:t> à </a:t>
            </a:r>
            <a:r>
              <a:rPr lang="en-US" dirty="0" err="1" smtClean="0"/>
              <a:t>partir</a:t>
            </a:r>
            <a:r>
              <a:rPr lang="en-US" dirty="0" smtClean="0"/>
              <a:t> de la </a:t>
            </a:r>
            <a:r>
              <a:rPr lang="en-US" dirty="0" err="1" smtClean="0"/>
              <a:t>requête</a:t>
            </a:r>
            <a:r>
              <a:rPr lang="en-US" dirty="0" smtClean="0"/>
              <a:t> (</a:t>
            </a:r>
            <a:r>
              <a:rPr lang="en-US" noProof="1" smtClean="0">
                <a:latin typeface="Courier New" pitchFamily="49" charset="0"/>
              </a:rPr>
              <a:t>HTTPServletRequest)</a:t>
            </a:r>
          </a:p>
          <a:p>
            <a:pPr lvl="1"/>
            <a:r>
              <a:rPr lang="en-US" noProof="1"/>
              <a:t>L’objet HTTPSession est une HashMap Java.</a:t>
            </a:r>
            <a:endParaRPr lang="en-US" dirty="0"/>
          </a:p>
          <a:p>
            <a:pPr lvl="1"/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objets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session : </a:t>
            </a:r>
            <a:r>
              <a:rPr lang="en-US" dirty="0" err="1" smtClean="0"/>
              <a:t>ajout</a:t>
            </a:r>
            <a:r>
              <a:rPr lang="en-US" dirty="0" smtClean="0"/>
              <a:t>, modification, </a:t>
            </a:r>
            <a:r>
              <a:rPr lang="en-US" dirty="0" err="1" smtClean="0"/>
              <a:t>retrait</a:t>
            </a:r>
            <a:r>
              <a:rPr lang="en-US" dirty="0" smtClean="0"/>
              <a:t>, </a:t>
            </a:r>
            <a:r>
              <a:rPr lang="en-US" dirty="0" err="1" smtClean="0"/>
              <a:t>recherche</a:t>
            </a:r>
            <a:r>
              <a:rPr lang="en-US" dirty="0" smtClean="0"/>
              <a:t>, etc.</a:t>
            </a:r>
            <a:endParaRPr lang="en-US" dirty="0"/>
          </a:p>
          <a:p>
            <a:pPr lvl="1"/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méta</a:t>
            </a:r>
            <a:r>
              <a:rPr lang="en-US" dirty="0" smtClean="0"/>
              <a:t>-information à propos de la session </a:t>
            </a:r>
            <a:r>
              <a:rPr lang="en-US" dirty="0" err="1" smtClean="0"/>
              <a:t>elle-même</a:t>
            </a:r>
            <a:r>
              <a:rPr lang="en-US" dirty="0" smtClean="0"/>
              <a:t> : date de </a:t>
            </a:r>
            <a:r>
              <a:rPr lang="en-US" dirty="0" err="1" smtClean="0"/>
              <a:t>création</a:t>
            </a:r>
            <a:r>
              <a:rPr lang="en-US" dirty="0" smtClean="0"/>
              <a:t>, id de la session, etc.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3623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Récupérer</a:t>
            </a:r>
            <a:r>
              <a:rPr lang="en-US" sz="3400" dirty="0" smtClean="0"/>
              <a:t> </a:t>
            </a:r>
            <a:r>
              <a:rPr lang="en-US" sz="3400" dirty="0" err="1" smtClean="0"/>
              <a:t>l’objet</a:t>
            </a:r>
            <a:r>
              <a:rPr lang="en-US" sz="3400" dirty="0" smtClean="0"/>
              <a:t> session</a:t>
            </a:r>
            <a:endParaRPr lang="bg-BG" sz="3400" dirty="0"/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2600" dirty="0" smtClean="0"/>
              <a:t>Utiliser cette méthode : </a:t>
            </a:r>
            <a:r>
              <a:rPr lang="bg-BG" sz="2600" dirty="0" smtClean="0">
                <a:latin typeface="Courier New" pitchFamily="49" charset="0"/>
              </a:rPr>
              <a:t>HttpServletRequest.getSession</a:t>
            </a:r>
            <a:r>
              <a:rPr lang="bg-BG" sz="2600" dirty="0">
                <a:latin typeface="Courier New" pitchFamily="49" charset="0"/>
              </a:rPr>
              <a:t>()</a:t>
            </a:r>
            <a:endParaRPr lang="bg-BG" sz="2600" dirty="0"/>
          </a:p>
          <a:p>
            <a:r>
              <a:rPr lang="bg-BG" sz="2600" dirty="0" smtClean="0"/>
              <a:t>Ex</a:t>
            </a:r>
            <a:r>
              <a:rPr lang="fr-FR" sz="2600" dirty="0" smtClean="0"/>
              <a:t>e</a:t>
            </a:r>
            <a:r>
              <a:rPr lang="bg-BG" sz="2600" dirty="0" smtClean="0"/>
              <a:t>mple</a:t>
            </a:r>
            <a:r>
              <a:rPr lang="bg-BG" sz="2600" dirty="0"/>
              <a:t>:</a:t>
            </a:r>
          </a:p>
          <a:p>
            <a:endParaRPr lang="bg-BG" sz="2600" dirty="0"/>
          </a:p>
          <a:p>
            <a:pPr>
              <a:spcBef>
                <a:spcPct val="55000"/>
              </a:spcBef>
            </a:pPr>
            <a:r>
              <a:rPr lang="fr-FR" sz="2600" dirty="0" smtClean="0"/>
              <a:t>Retourne la session en cours, en crée une (</a:t>
            </a:r>
            <a:r>
              <a:rPr lang="fr-FR" sz="2600" dirty="0" err="1" smtClean="0"/>
              <a:t>true</a:t>
            </a:r>
            <a:r>
              <a:rPr lang="fr-FR" sz="2600" dirty="0" smtClean="0"/>
              <a:t>) si il n’en existe pas.</a:t>
            </a:r>
            <a:endParaRPr lang="en-US" sz="2600" dirty="0"/>
          </a:p>
          <a:p>
            <a:r>
              <a:rPr lang="fr-FR" sz="2600" dirty="0" smtClean="0"/>
              <a:t>Pour savoir si il s’agit d’une nouvelle session utiliser la méthode </a:t>
            </a:r>
            <a:r>
              <a:rPr lang="bg-BG" sz="2600" dirty="0" smtClean="0">
                <a:latin typeface="Courier New" pitchFamily="49" charset="0"/>
              </a:rPr>
              <a:t>isNew()</a:t>
            </a:r>
            <a:r>
              <a:rPr lang="fr-FR" sz="2600" dirty="0"/>
              <a:t> </a:t>
            </a:r>
            <a:r>
              <a:rPr lang="fr-FR" sz="2600" dirty="0" smtClean="0"/>
              <a:t>de la session</a:t>
            </a:r>
          </a:p>
          <a:p>
            <a:r>
              <a:rPr lang="fr-FR" sz="2600" dirty="0" smtClean="0"/>
              <a:t>Il existe des écouteurs du cycle de vie de la session (on verra plus tard).</a:t>
            </a:r>
            <a:endParaRPr lang="bg-BG" sz="2600" dirty="0"/>
          </a:p>
        </p:txBody>
      </p:sp>
      <p:sp>
        <p:nvSpPr>
          <p:cNvPr id="836612" name="Rectangle 4"/>
          <p:cNvSpPr>
            <a:spLocks noChangeArrowheads="1"/>
          </p:cNvSpPr>
          <p:nvPr/>
        </p:nvSpPr>
        <p:spPr bwMode="auto">
          <a:xfrm>
            <a:off x="611188" y="3063429"/>
            <a:ext cx="7489825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HttpSession session = </a:t>
            </a:r>
            <a:r>
              <a:rPr kumimoji="1" lang="bg-BG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request.getSession(</a:t>
            </a:r>
            <a:r>
              <a:rPr kumimoji="1" lang="fr-FR" sz="20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true</a:t>
            </a:r>
            <a:r>
              <a:rPr kumimoji="1" lang="bg-BG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01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dirty="0" smtClean="0"/>
              <a:t>En coulisse…</a:t>
            </a:r>
            <a:endParaRPr lang="bg-BG" dirty="0"/>
          </a:p>
        </p:txBody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err="1" smtClean="0"/>
              <a:t>Quand</a:t>
            </a:r>
            <a:r>
              <a:rPr lang="en-US" sz="2600" dirty="0" smtClean="0"/>
              <a:t> on </a:t>
            </a:r>
            <a:r>
              <a:rPr lang="en-US" sz="2600" dirty="0" err="1" smtClean="0"/>
              <a:t>appelle</a:t>
            </a:r>
            <a:r>
              <a:rPr lang="en-US" sz="2600" dirty="0" smtClean="0"/>
              <a:t> </a:t>
            </a:r>
            <a:r>
              <a:rPr lang="en-US" sz="2600" noProof="1" smtClean="0">
                <a:latin typeface="Courier New" pitchFamily="49" charset="0"/>
              </a:rPr>
              <a:t>getSession</a:t>
            </a:r>
            <a:r>
              <a:rPr lang="en-US" sz="2600" dirty="0" smtClean="0">
                <a:latin typeface="Courier New" pitchFamily="49" charset="0"/>
              </a:rPr>
              <a:t>(true)</a:t>
            </a:r>
            <a:r>
              <a:rPr lang="en-US" sz="2600" dirty="0" smtClean="0"/>
              <a:t> </a:t>
            </a:r>
            <a:r>
              <a:rPr lang="en-US" sz="2600" dirty="0" err="1" smtClean="0"/>
              <a:t>chaque</a:t>
            </a:r>
            <a:r>
              <a:rPr lang="en-US" sz="2600" dirty="0" smtClean="0"/>
              <a:t> </a:t>
            </a:r>
            <a:r>
              <a:rPr lang="en-US" sz="2600" dirty="0" err="1" smtClean="0"/>
              <a:t>utilisateur</a:t>
            </a:r>
            <a:r>
              <a:rPr lang="en-US" sz="2600" dirty="0" smtClean="0"/>
              <a:t> se </a:t>
            </a:r>
            <a:r>
              <a:rPr lang="en-US" sz="2600" dirty="0" err="1" smtClean="0"/>
              <a:t>voit</a:t>
            </a:r>
            <a:r>
              <a:rPr lang="en-US" sz="2600" dirty="0" smtClean="0"/>
              <a:t> </a:t>
            </a:r>
            <a:r>
              <a:rPr lang="en-US" sz="2600" dirty="0" err="1" smtClean="0"/>
              <a:t>attribuer</a:t>
            </a:r>
            <a:r>
              <a:rPr lang="en-US" sz="2600" dirty="0" smtClean="0"/>
              <a:t> un </a:t>
            </a:r>
            <a:r>
              <a:rPr lang="en-US" sz="2600" dirty="0">
                <a:solidFill>
                  <a:schemeClr val="tx1"/>
                </a:solidFill>
              </a:rPr>
              <a:t>Session ID</a:t>
            </a:r>
          </a:p>
          <a:p>
            <a:r>
              <a:rPr lang="en-US" sz="2600" dirty="0" smtClean="0"/>
              <a:t>Le Session ID </a:t>
            </a:r>
            <a:r>
              <a:rPr lang="en-US" sz="2600" dirty="0" err="1" smtClean="0"/>
              <a:t>est</a:t>
            </a:r>
            <a:r>
              <a:rPr lang="en-US" sz="2600" dirty="0" smtClean="0"/>
              <a:t> communiqué au client</a:t>
            </a:r>
            <a:endParaRPr lang="en-US" sz="2600" dirty="0"/>
          </a:p>
          <a:p>
            <a:pPr lvl="1"/>
            <a:r>
              <a:rPr lang="en-US" sz="2400" dirty="0"/>
              <a:t>Option 1: </a:t>
            </a:r>
            <a:r>
              <a:rPr lang="en-US" sz="2400" dirty="0" err="1" smtClean="0"/>
              <a:t>si</a:t>
            </a:r>
            <a:r>
              <a:rPr lang="en-US" sz="2400" dirty="0" smtClean="0"/>
              <a:t> le </a:t>
            </a:r>
            <a:r>
              <a:rPr lang="en-US" sz="2400" dirty="0" err="1" smtClean="0"/>
              <a:t>navigateur</a:t>
            </a:r>
            <a:r>
              <a:rPr lang="en-US" sz="2400" dirty="0" smtClean="0"/>
              <a:t> </a:t>
            </a:r>
            <a:r>
              <a:rPr lang="en-US" sz="2400" dirty="0" err="1" smtClean="0"/>
              <a:t>supporte</a:t>
            </a:r>
            <a:r>
              <a:rPr lang="en-US" sz="2400" dirty="0" smtClean="0"/>
              <a:t> les cookies</a:t>
            </a:r>
            <a:r>
              <a:rPr lang="en-US" sz="2400" dirty="0"/>
              <a:t>, </a:t>
            </a:r>
            <a:r>
              <a:rPr lang="en-US" sz="2400" dirty="0" smtClean="0"/>
              <a:t>la Servlet </a:t>
            </a:r>
            <a:r>
              <a:rPr lang="en-US" sz="2400" dirty="0" err="1" smtClean="0"/>
              <a:t>créée</a:t>
            </a:r>
            <a:r>
              <a:rPr lang="en-US" sz="2400" dirty="0" smtClean="0"/>
              <a:t> un cookie avec le session ID, </a:t>
            </a:r>
            <a:r>
              <a:rPr lang="en-US" sz="2200" dirty="0" err="1" smtClean="0"/>
              <a:t>dans</a:t>
            </a:r>
            <a:r>
              <a:rPr lang="en-US" sz="2200" dirty="0" smtClean="0"/>
              <a:t> </a:t>
            </a:r>
            <a:r>
              <a:rPr lang="en-US" sz="2200" dirty="0"/>
              <a:t>Tomcat, </a:t>
            </a:r>
            <a:r>
              <a:rPr lang="en-US" sz="2200" dirty="0" err="1" smtClean="0"/>
              <a:t>cecookie</a:t>
            </a:r>
            <a:r>
              <a:rPr lang="en-US" sz="2200" dirty="0" smtClean="0"/>
              <a:t> </a:t>
            </a:r>
            <a:r>
              <a:rPr lang="en-US" sz="2200" dirty="0" err="1" smtClean="0"/>
              <a:t>est</a:t>
            </a:r>
            <a:r>
              <a:rPr lang="en-US" sz="2200" dirty="0" smtClean="0"/>
              <a:t> </a:t>
            </a:r>
            <a:r>
              <a:rPr lang="en-US" sz="2200" dirty="0" err="1" smtClean="0"/>
              <a:t>appelé</a:t>
            </a:r>
            <a:r>
              <a:rPr lang="en-US" sz="2200" dirty="0" smtClean="0"/>
              <a:t> </a:t>
            </a:r>
            <a:r>
              <a:rPr lang="en-US" sz="2200" dirty="0" smtClean="0">
                <a:solidFill>
                  <a:schemeClr val="tx1"/>
                </a:solidFill>
                <a:latin typeface="Courier New" pitchFamily="49" charset="0"/>
              </a:rPr>
              <a:t>JSESSIONID</a:t>
            </a:r>
            <a:endParaRPr lang="en-US" sz="2200" dirty="0">
              <a:solidFill>
                <a:schemeClr val="tx1"/>
              </a:solidFill>
              <a:latin typeface="Courier New" pitchFamily="49" charset="0"/>
            </a:endParaRPr>
          </a:p>
          <a:p>
            <a:pPr lvl="1"/>
            <a:r>
              <a:rPr lang="en-US" sz="2400" dirty="0"/>
              <a:t>Option 2: </a:t>
            </a:r>
            <a:r>
              <a:rPr lang="en-US" dirty="0" err="1"/>
              <a:t>si</a:t>
            </a:r>
            <a:r>
              <a:rPr lang="en-US" dirty="0"/>
              <a:t> le </a:t>
            </a:r>
            <a:r>
              <a:rPr lang="en-US" dirty="0" err="1"/>
              <a:t>navigateur</a:t>
            </a:r>
            <a:r>
              <a:rPr lang="en-US" dirty="0"/>
              <a:t> </a:t>
            </a:r>
            <a:r>
              <a:rPr lang="en-US" dirty="0" smtClean="0"/>
              <a:t>ne </a:t>
            </a:r>
            <a:r>
              <a:rPr lang="en-US" dirty="0" err="1" smtClean="0"/>
              <a:t>supporte</a:t>
            </a:r>
            <a:r>
              <a:rPr lang="en-US" dirty="0" smtClean="0"/>
              <a:t> pas les </a:t>
            </a:r>
            <a:r>
              <a:rPr lang="en-US" dirty="0"/>
              <a:t>cookies, </a:t>
            </a:r>
            <a:r>
              <a:rPr lang="en-US" sz="2400" dirty="0" smtClean="0"/>
              <a:t>la servlet </a:t>
            </a:r>
            <a:r>
              <a:rPr lang="en-US" dirty="0" err="1" smtClean="0"/>
              <a:t>va</a:t>
            </a:r>
            <a:r>
              <a:rPr lang="en-US" dirty="0" smtClean="0"/>
              <a:t> essayer de </a:t>
            </a:r>
            <a:r>
              <a:rPr lang="en-US" dirty="0" err="1" smtClean="0"/>
              <a:t>récupérer</a:t>
            </a:r>
            <a:r>
              <a:rPr lang="en-US" dirty="0" smtClean="0"/>
              <a:t> le session </a:t>
            </a:r>
            <a:r>
              <a:rPr lang="en-US" sz="2400" dirty="0" smtClean="0"/>
              <a:t>ID </a:t>
            </a:r>
            <a:r>
              <a:rPr lang="en-US" sz="2400" dirty="0" err="1" smtClean="0"/>
              <a:t>depuis</a:t>
            </a:r>
            <a:r>
              <a:rPr lang="en-US" sz="2400" dirty="0" smtClean="0"/>
              <a:t> </a:t>
            </a:r>
            <a:r>
              <a:rPr lang="en-US" sz="2400" dirty="0" err="1" smtClean="0"/>
              <a:t>l’URL</a:t>
            </a:r>
            <a:r>
              <a:rPr lang="en-US" sz="2400" dirty="0" smtClean="0"/>
              <a:t> 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86882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3400" dirty="0" smtClean="0"/>
              <a:t>Récupérer des données de la s</a:t>
            </a:r>
            <a:r>
              <a:rPr lang="bg-BG" sz="3400" dirty="0" smtClean="0"/>
              <a:t>ession </a:t>
            </a:r>
            <a:endParaRPr lang="bg-BG" sz="3400" dirty="0"/>
          </a:p>
        </p:txBody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2600" dirty="0" smtClean="0"/>
              <a:t>L’objet session fonctionne comme une </a:t>
            </a:r>
            <a:r>
              <a:rPr lang="bg-BG" sz="2600" dirty="0" smtClean="0">
                <a:latin typeface="Courier New" pitchFamily="49" charset="0"/>
              </a:rPr>
              <a:t>HashMap</a:t>
            </a:r>
            <a:endParaRPr lang="en-US" sz="2600" dirty="0">
              <a:latin typeface="Courier New" pitchFamily="49" charset="0"/>
            </a:endParaRPr>
          </a:p>
          <a:p>
            <a:pPr lvl="1"/>
            <a:r>
              <a:rPr lang="fr-FR" sz="2400" dirty="0" smtClean="0"/>
              <a:t>Peut stocker n’importe quel type d’objet,</a:t>
            </a:r>
            <a:endParaRPr lang="en-US" sz="2400" dirty="0"/>
          </a:p>
          <a:p>
            <a:pPr lvl="1"/>
            <a:r>
              <a:rPr lang="fr-FR" sz="2400" dirty="0" smtClean="0"/>
              <a:t>Les objets ont une « clé  d’accès » comme dans les </a:t>
            </a:r>
            <a:r>
              <a:rPr lang="fr-FR" sz="2400" dirty="0" err="1" smtClean="0"/>
              <a:t>Maps</a:t>
            </a:r>
            <a:r>
              <a:rPr lang="fr-FR" sz="2400" dirty="0" smtClean="0"/>
              <a:t> Java</a:t>
            </a:r>
            <a:endParaRPr lang="bg-BG" sz="2400" dirty="0"/>
          </a:p>
          <a:p>
            <a:r>
              <a:rPr lang="en-US" sz="2600" dirty="0" err="1" smtClean="0"/>
              <a:t>Exemple</a:t>
            </a:r>
            <a:r>
              <a:rPr lang="en-US" sz="2600" dirty="0" smtClean="0"/>
              <a:t> de </a:t>
            </a:r>
            <a:r>
              <a:rPr lang="en-US" sz="2600" dirty="0" err="1" smtClean="0"/>
              <a:t>récupération</a:t>
            </a:r>
            <a:r>
              <a:rPr lang="en-US" sz="2600" dirty="0" smtClean="0"/>
              <a:t> :</a:t>
            </a:r>
            <a:endParaRPr lang="en-US" sz="26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>
              <a:spcBef>
                <a:spcPct val="20000"/>
              </a:spcBef>
            </a:pPr>
            <a:r>
              <a:rPr lang="fr-FR" sz="2600" dirty="0" smtClean="0"/>
              <a:t>Récupérer toutes les « clés » de tous les objets dans la session : </a:t>
            </a:r>
            <a:endParaRPr lang="bg-BG" sz="2800" dirty="0"/>
          </a:p>
        </p:txBody>
      </p:sp>
      <p:sp>
        <p:nvSpPr>
          <p:cNvPr id="839684" name="Rectangle 4"/>
          <p:cNvSpPr>
            <a:spLocks noChangeArrowheads="1"/>
          </p:cNvSpPr>
          <p:nvPr/>
        </p:nvSpPr>
        <p:spPr bwMode="auto">
          <a:xfrm>
            <a:off x="611188" y="3870499"/>
            <a:ext cx="7632700" cy="78263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lnSpc>
                <a:spcPct val="95000"/>
              </a:lnSpc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Integer accessCount =</a:t>
            </a:r>
            <a:endParaRPr kumimoji="1" lang="en-US" sz="20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  <a:p>
            <a:pPr>
              <a:lnSpc>
                <a:spcPct val="95000"/>
              </a:lnSpc>
              <a:buClrTx/>
              <a:buSzTx/>
              <a:buFontTx/>
              <a:buNone/>
            </a:pP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 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(Integer)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session.getAttribute("accessCount");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39685" name="Rectangle 5"/>
          <p:cNvSpPr>
            <a:spLocks noChangeArrowheads="1"/>
          </p:cNvSpPr>
          <p:nvPr/>
        </p:nvSpPr>
        <p:spPr bwMode="auto">
          <a:xfrm>
            <a:off x="611188" y="5598690"/>
            <a:ext cx="7632700" cy="78263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lnSpc>
                <a:spcPct val="95000"/>
              </a:lnSpc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Enumeration attributes =</a:t>
            </a:r>
          </a:p>
          <a:p>
            <a:pPr>
              <a:lnSpc>
                <a:spcPct val="95000"/>
              </a:lnSpc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 request.getAttributeNames();</a:t>
            </a:r>
          </a:p>
        </p:txBody>
      </p:sp>
    </p:spTree>
    <p:extLst>
      <p:ext uri="{BB962C8B-B14F-4D97-AF65-F5344CB8AC3E}">
        <p14:creationId xmlns:p14="http://schemas.microsoft.com/office/powerpoint/2010/main" val="85587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1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3400" dirty="0" smtClean="0"/>
              <a:t>Mettre des données dans la session</a:t>
            </a:r>
            <a:endParaRPr lang="bg-BG" sz="3400" dirty="0"/>
          </a:p>
        </p:txBody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r>
              <a:rPr lang="en-US" sz="2800" dirty="0" smtClean="0"/>
              <a:t>Les </a:t>
            </a:r>
            <a:r>
              <a:rPr lang="en-US" sz="2800" dirty="0" err="1" smtClean="0"/>
              <a:t>objets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l’on</a:t>
            </a:r>
            <a:r>
              <a:rPr lang="en-US" dirty="0"/>
              <a:t> </a:t>
            </a:r>
            <a:r>
              <a:rPr lang="en-US" dirty="0" smtClean="0"/>
              <a:t>met </a:t>
            </a:r>
            <a:r>
              <a:rPr lang="en-US" dirty="0" err="1" smtClean="0"/>
              <a:t>dans</a:t>
            </a:r>
            <a:r>
              <a:rPr lang="en-US" dirty="0" smtClean="0"/>
              <a:t> la sessions </a:t>
            </a:r>
            <a:r>
              <a:rPr lang="en-US" dirty="0" err="1" smtClean="0"/>
              <a:t>sont</a:t>
            </a:r>
            <a:r>
              <a:rPr lang="en-US" dirty="0" smtClean="0"/>
              <a:t> des “</a:t>
            </a:r>
            <a:r>
              <a:rPr lang="en-US" dirty="0" err="1" smtClean="0"/>
              <a:t>attributs</a:t>
            </a:r>
            <a:r>
              <a:rPr lang="en-US" dirty="0" smtClean="0"/>
              <a:t>” :</a:t>
            </a:r>
            <a:endParaRPr lang="en-US" sz="2800" dirty="0"/>
          </a:p>
          <a:p>
            <a:pPr>
              <a:spcBef>
                <a:spcPct val="30000"/>
              </a:spcBef>
            </a:pPr>
            <a:endParaRPr lang="en-US" sz="2800" dirty="0"/>
          </a:p>
          <a:p>
            <a:pPr>
              <a:spcBef>
                <a:spcPct val="30000"/>
              </a:spcBef>
            </a:pPr>
            <a:endParaRPr lang="en-US" sz="2800" dirty="0"/>
          </a:p>
          <a:p>
            <a:pPr>
              <a:spcBef>
                <a:spcPct val="30000"/>
              </a:spcBef>
            </a:pPr>
            <a:r>
              <a:rPr lang="en-US" sz="2800" dirty="0" smtClean="0"/>
              <a:t>Et on </a:t>
            </a:r>
            <a:r>
              <a:rPr lang="en-US" sz="2800" dirty="0" err="1" smtClean="0"/>
              <a:t>peut</a:t>
            </a:r>
            <a:r>
              <a:rPr lang="en-US" sz="2800" dirty="0" smtClean="0"/>
              <a:t> les </a:t>
            </a:r>
            <a:r>
              <a:rPr lang="en-US" sz="2800" dirty="0" err="1" smtClean="0"/>
              <a:t>supprimer</a:t>
            </a:r>
            <a:r>
              <a:rPr lang="en-US" sz="2800" dirty="0" smtClean="0"/>
              <a:t> :</a:t>
            </a:r>
            <a:endParaRPr lang="bg-BG" sz="2800" dirty="0"/>
          </a:p>
        </p:txBody>
      </p:sp>
      <p:sp>
        <p:nvSpPr>
          <p:cNvPr id="945156" name="Rectangle 4"/>
          <p:cNvSpPr>
            <a:spLocks noChangeArrowheads="1"/>
          </p:cNvSpPr>
          <p:nvPr/>
        </p:nvSpPr>
        <p:spPr bwMode="auto">
          <a:xfrm>
            <a:off x="611188" y="2542604"/>
            <a:ext cx="7632700" cy="8143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HttpSession session = request.getSession();</a:t>
            </a:r>
          </a:p>
          <a:p>
            <a:pPr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session.set</a:t>
            </a:r>
            <a:r>
              <a:rPr kumimoji="1" lang="fr-FR" sz="2000" b="1" noProof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Attribute</a:t>
            </a:r>
            <a:r>
              <a:rPr kumimoji="1" lang="fr-FR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("nom", "</a:t>
            </a:r>
            <a:r>
              <a:rPr kumimoji="1" lang="fr-FR" b="1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Michel </a:t>
            </a:r>
            <a:r>
              <a:rPr kumimoji="1" lang="fr-FR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Buffa");</a:t>
            </a:r>
            <a:endParaRPr kumimoji="1" lang="fr-FR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945158" name="Rectangle 6"/>
          <p:cNvSpPr>
            <a:spLocks noChangeArrowheads="1"/>
          </p:cNvSpPr>
          <p:nvPr/>
        </p:nvSpPr>
        <p:spPr bwMode="auto">
          <a:xfrm>
            <a:off x="611188" y="4292600"/>
            <a:ext cx="763270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session.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remove</a:t>
            </a:r>
            <a:r>
              <a:rPr kumimoji="1" lang="en-US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Attribute("name");</a:t>
            </a:r>
          </a:p>
        </p:txBody>
      </p:sp>
    </p:spTree>
    <p:extLst>
      <p:ext uri="{BB962C8B-B14F-4D97-AF65-F5344CB8AC3E}">
        <p14:creationId xmlns:p14="http://schemas.microsoft.com/office/powerpoint/2010/main" val="369012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3400" dirty="0" smtClean="0"/>
              <a:t>Autres informations de session</a:t>
            </a:r>
            <a:endParaRPr lang="bg-BG" sz="3400" dirty="0"/>
          </a:p>
        </p:txBody>
      </p:sp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52736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600" dirty="0" err="1" smtClean="0"/>
              <a:t>Récupérer</a:t>
            </a:r>
            <a:r>
              <a:rPr lang="en-US" sz="2600" dirty="0" smtClean="0"/>
              <a:t> le session ID, par </a:t>
            </a:r>
            <a:r>
              <a:rPr lang="en-US" sz="2600" dirty="0" err="1" smtClean="0"/>
              <a:t>exemple</a:t>
            </a:r>
            <a:r>
              <a:rPr lang="en-US" sz="2600" dirty="0" smtClean="0"/>
              <a:t> : </a:t>
            </a:r>
            <a:r>
              <a:rPr lang="en-US" sz="2600" dirty="0" smtClean="0">
                <a:latin typeface="Courier New" pitchFamily="49" charset="0"/>
              </a:rPr>
              <a:t>gj9xswvw9p</a:t>
            </a:r>
            <a:endParaRPr lang="en-US" sz="2600" dirty="0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endParaRPr lang="en-US" sz="2600" dirty="0"/>
          </a:p>
          <a:p>
            <a:pPr>
              <a:spcBef>
                <a:spcPct val="50000"/>
              </a:spcBef>
            </a:pPr>
            <a:r>
              <a:rPr lang="en-US" sz="2600" dirty="0" err="1" smtClean="0"/>
              <a:t>Voir</a:t>
            </a:r>
            <a:r>
              <a:rPr lang="en-US" sz="2600" dirty="0" smtClean="0"/>
              <a:t> </a:t>
            </a:r>
            <a:r>
              <a:rPr lang="en-US" sz="2600" dirty="0" err="1" smtClean="0"/>
              <a:t>si</a:t>
            </a:r>
            <a:r>
              <a:rPr lang="en-US" sz="2600" dirty="0" smtClean="0"/>
              <a:t> la session </a:t>
            </a:r>
            <a:r>
              <a:rPr lang="en-US" sz="2600" dirty="0" err="1" smtClean="0"/>
              <a:t>vient</a:t>
            </a:r>
            <a:r>
              <a:rPr lang="en-US" sz="2600" dirty="0" smtClean="0"/>
              <a:t> </a:t>
            </a:r>
            <a:r>
              <a:rPr lang="en-US" sz="2600" dirty="0" err="1" smtClean="0"/>
              <a:t>juste</a:t>
            </a:r>
            <a:r>
              <a:rPr lang="en-US" sz="2600" dirty="0" smtClean="0"/>
              <a:t> d’être </a:t>
            </a:r>
            <a:r>
              <a:rPr lang="en-US" sz="2600" dirty="0" err="1" smtClean="0"/>
              <a:t>créée</a:t>
            </a:r>
            <a:r>
              <a:rPr lang="en-US" sz="2600" dirty="0" smtClean="0"/>
              <a:t> :</a:t>
            </a:r>
            <a:endParaRPr lang="en-US" sz="2600" dirty="0"/>
          </a:p>
          <a:p>
            <a:pPr>
              <a:spcBef>
                <a:spcPct val="50000"/>
              </a:spcBef>
            </a:pPr>
            <a:endParaRPr lang="en-US" sz="2600" dirty="0"/>
          </a:p>
          <a:p>
            <a:r>
              <a:rPr lang="en-US" sz="2600" dirty="0" err="1" smtClean="0"/>
              <a:t>Récupérer</a:t>
            </a:r>
            <a:r>
              <a:rPr lang="en-US" sz="2600" dirty="0" smtClean="0"/>
              <a:t> la date de </a:t>
            </a:r>
            <a:r>
              <a:rPr lang="en-US" sz="2600" dirty="0" err="1" smtClean="0"/>
              <a:t>création</a:t>
            </a:r>
            <a:r>
              <a:rPr lang="en-US" sz="2600" dirty="0" smtClean="0"/>
              <a:t> :</a:t>
            </a:r>
            <a:endParaRPr lang="en-US" sz="2600" dirty="0"/>
          </a:p>
          <a:p>
            <a:endParaRPr lang="en-US" sz="2600" dirty="0"/>
          </a:p>
          <a:p>
            <a:r>
              <a:rPr lang="en-US" sz="2600" dirty="0" err="1" smtClean="0"/>
              <a:t>Dernière</a:t>
            </a:r>
            <a:r>
              <a:rPr lang="en-US" sz="2600" dirty="0" smtClean="0"/>
              <a:t> </a:t>
            </a:r>
            <a:r>
              <a:rPr lang="en-US" sz="2600" dirty="0" err="1" smtClean="0"/>
              <a:t>fois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la session a </a:t>
            </a:r>
            <a:r>
              <a:rPr lang="en-US" sz="2600" dirty="0" err="1" smtClean="0"/>
              <a:t>été</a:t>
            </a:r>
            <a:r>
              <a:rPr lang="en-US" sz="2600" dirty="0" smtClean="0"/>
              <a:t> </a:t>
            </a:r>
            <a:r>
              <a:rPr lang="en-US" sz="2600" dirty="0" err="1" smtClean="0"/>
              <a:t>activée</a:t>
            </a:r>
            <a:r>
              <a:rPr lang="en-US" sz="2600" dirty="0" smtClean="0"/>
              <a:t> (ex </a:t>
            </a:r>
            <a:r>
              <a:rPr lang="en-US" sz="2600" dirty="0" err="1" smtClean="0"/>
              <a:t>dernière</a:t>
            </a:r>
            <a:r>
              <a:rPr lang="en-US" sz="2600" dirty="0" smtClean="0"/>
              <a:t> date de </a:t>
            </a:r>
            <a:r>
              <a:rPr lang="en-US" sz="2600" dirty="0" err="1" smtClean="0"/>
              <a:t>connexion</a:t>
            </a:r>
            <a:r>
              <a:rPr lang="en-US" sz="2600" dirty="0" smtClean="0"/>
              <a:t>)</a:t>
            </a:r>
            <a:endParaRPr lang="bg-BG" sz="2600" dirty="0"/>
          </a:p>
        </p:txBody>
      </p:sp>
      <p:sp>
        <p:nvSpPr>
          <p:cNvPr id="841734" name="Rectangle 6"/>
          <p:cNvSpPr>
            <a:spLocks noChangeArrowheads="1"/>
          </p:cNvSpPr>
          <p:nvPr/>
        </p:nvSpPr>
        <p:spPr bwMode="auto">
          <a:xfrm>
            <a:off x="611188" y="3279453"/>
            <a:ext cx="7488237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boolean isNew();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41735" name="Rectangle 7"/>
          <p:cNvSpPr>
            <a:spLocks noChangeArrowheads="1"/>
          </p:cNvSpPr>
          <p:nvPr/>
        </p:nvSpPr>
        <p:spPr bwMode="auto">
          <a:xfrm>
            <a:off x="611188" y="1983308"/>
            <a:ext cx="7488237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String getId();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41736" name="Rectangle 8"/>
          <p:cNvSpPr>
            <a:spLocks noChangeArrowheads="1"/>
          </p:cNvSpPr>
          <p:nvPr/>
        </p:nvSpPr>
        <p:spPr bwMode="auto">
          <a:xfrm>
            <a:off x="611188" y="6087765"/>
            <a:ext cx="7488237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long getLastAccessedTime();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41737" name="Rectangle 9"/>
          <p:cNvSpPr>
            <a:spLocks noChangeArrowheads="1"/>
          </p:cNvSpPr>
          <p:nvPr/>
        </p:nvSpPr>
        <p:spPr bwMode="auto">
          <a:xfrm>
            <a:off x="611188" y="4431581"/>
            <a:ext cx="7488237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long getCreationTime();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42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Session Timeout</a:t>
            </a:r>
            <a:endParaRPr lang="bg-BG"/>
          </a:p>
        </p:txBody>
      </p:sp>
      <p:sp>
        <p:nvSpPr>
          <p:cNvPr id="84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752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600" dirty="0" err="1" smtClean="0"/>
              <a:t>Récupérer</a:t>
            </a:r>
            <a:r>
              <a:rPr lang="en-US" sz="2600" dirty="0" smtClean="0"/>
              <a:t> le plus grand temps (</a:t>
            </a:r>
            <a:r>
              <a:rPr lang="en-US" sz="2600" dirty="0" err="1" smtClean="0"/>
              <a:t>secondes</a:t>
            </a:r>
            <a:r>
              <a:rPr lang="en-US" sz="2600" dirty="0" smtClean="0"/>
              <a:t>) </a:t>
            </a:r>
            <a:r>
              <a:rPr lang="en-US" sz="2600" dirty="0" err="1" smtClean="0"/>
              <a:t>d’inactivité</a:t>
            </a:r>
            <a:r>
              <a:rPr lang="en-US" sz="2600" dirty="0" smtClean="0"/>
              <a:t> de la session (ex : on </a:t>
            </a:r>
            <a:r>
              <a:rPr lang="en-US" sz="2600" dirty="0" err="1" smtClean="0"/>
              <a:t>veut</a:t>
            </a:r>
            <a:r>
              <a:rPr lang="en-US" sz="2600" dirty="0" smtClean="0"/>
              <a:t> la </a:t>
            </a:r>
            <a:r>
              <a:rPr lang="en-US" sz="2600" dirty="0" err="1" smtClean="0"/>
              <a:t>fermer</a:t>
            </a:r>
            <a:r>
              <a:rPr lang="en-US" sz="2600" dirty="0" smtClean="0"/>
              <a:t> </a:t>
            </a:r>
            <a:r>
              <a:rPr lang="en-US" sz="2600" dirty="0" err="1" smtClean="0"/>
              <a:t>si</a:t>
            </a:r>
            <a:r>
              <a:rPr lang="en-US" sz="2600" dirty="0" smtClean="0"/>
              <a:t> pendant 5mns on ne fait </a:t>
            </a:r>
            <a:r>
              <a:rPr lang="en-US" sz="2600" dirty="0" err="1" smtClean="0"/>
              <a:t>rien</a:t>
            </a:r>
            <a:r>
              <a:rPr lang="en-US" sz="2600" dirty="0" smtClean="0"/>
              <a:t>)</a:t>
            </a:r>
            <a:endParaRPr lang="en-US" sz="2600" dirty="0"/>
          </a:p>
          <a:p>
            <a:pPr>
              <a:spcBef>
                <a:spcPct val="50000"/>
              </a:spcBef>
            </a:pPr>
            <a:endParaRPr lang="en-US" sz="2600" dirty="0"/>
          </a:p>
          <a:p>
            <a:pPr lvl="1">
              <a:spcBef>
                <a:spcPct val="50000"/>
              </a:spcBef>
            </a:pPr>
            <a:r>
              <a:rPr lang="en-US" sz="2400" dirty="0" smtClean="0"/>
              <a:t>Si on </a:t>
            </a:r>
            <a:r>
              <a:rPr lang="en-US" sz="2400" dirty="0" err="1" smtClean="0"/>
              <a:t>spécifie</a:t>
            </a:r>
            <a:r>
              <a:rPr lang="en-US" sz="2400" dirty="0" smtClean="0"/>
              <a:t> </a:t>
            </a:r>
            <a:r>
              <a:rPr lang="en-US" sz="2400" dirty="0" err="1" smtClean="0"/>
              <a:t>cet</a:t>
            </a:r>
            <a:r>
              <a:rPr lang="en-US" sz="2400" dirty="0" smtClean="0"/>
              <a:t> </a:t>
            </a:r>
            <a:r>
              <a:rPr lang="en-US" sz="2400" dirty="0" err="1" smtClean="0"/>
              <a:t>intervalle</a:t>
            </a:r>
            <a:r>
              <a:rPr lang="en-US" sz="2400" dirty="0" smtClean="0"/>
              <a:t>, la session sera </a:t>
            </a:r>
            <a:r>
              <a:rPr lang="en-US" sz="2400" dirty="0" err="1" smtClean="0"/>
              <a:t>fermée</a:t>
            </a:r>
            <a:r>
              <a:rPr lang="en-US" sz="2400" dirty="0" smtClean="0"/>
              <a:t> (</a:t>
            </a:r>
            <a:r>
              <a:rPr lang="en-US" sz="2400" dirty="0" err="1" smtClean="0"/>
              <a:t>invalidée</a:t>
            </a:r>
            <a:r>
              <a:rPr lang="en-US" sz="2400" dirty="0" smtClean="0"/>
              <a:t>) </a:t>
            </a:r>
            <a:r>
              <a:rPr lang="en-US" sz="2400" dirty="0" err="1" smtClean="0"/>
              <a:t>automatiquement</a:t>
            </a:r>
            <a:r>
              <a:rPr lang="en-US" sz="2400" dirty="0" smtClean="0"/>
              <a:t> </a:t>
            </a:r>
            <a:r>
              <a:rPr lang="en-US" sz="2400" dirty="0" err="1" smtClean="0"/>
              <a:t>lorsqu’un</a:t>
            </a:r>
            <a:r>
              <a:rPr lang="en-US" sz="2400" dirty="0" smtClean="0"/>
              <a:t> </a:t>
            </a:r>
            <a:r>
              <a:rPr lang="en-US" sz="2400" dirty="0" err="1" smtClean="0"/>
              <a:t>utilisateur</a:t>
            </a:r>
            <a:r>
              <a:rPr lang="en-US" sz="2400" dirty="0" smtClean="0"/>
              <a:t> ne fait </a:t>
            </a:r>
            <a:r>
              <a:rPr lang="en-US" sz="2400" dirty="0" err="1" smtClean="0"/>
              <a:t>rien</a:t>
            </a:r>
            <a:r>
              <a:rPr lang="en-US" sz="2400" dirty="0" smtClean="0"/>
              <a:t> pendant un temps plus long:</a:t>
            </a:r>
            <a:br>
              <a:rPr lang="en-US" sz="2400" dirty="0" smtClean="0"/>
            </a:br>
            <a:endParaRPr lang="en-US" sz="2400" dirty="0" smtClean="0"/>
          </a:p>
          <a:p>
            <a:pPr lvl="1">
              <a:spcBef>
                <a:spcPct val="50000"/>
              </a:spcBef>
            </a:pPr>
            <a:endParaRPr lang="en-US" dirty="0"/>
          </a:p>
          <a:p>
            <a:pPr lvl="1">
              <a:spcBef>
                <a:spcPct val="50000"/>
              </a:spcBef>
            </a:pPr>
            <a:r>
              <a:rPr lang="en-US" sz="2400" dirty="0" smtClean="0"/>
              <a:t>Si la </a:t>
            </a:r>
            <a:r>
              <a:rPr lang="en-US" sz="2400" dirty="0" err="1" smtClean="0"/>
              <a:t>valeur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négative</a:t>
            </a:r>
            <a:r>
              <a:rPr lang="en-US" sz="2400" dirty="0" smtClean="0"/>
              <a:t> : </a:t>
            </a:r>
            <a:r>
              <a:rPr lang="en-US" sz="2400" dirty="0" err="1" smtClean="0"/>
              <a:t>jamais</a:t>
            </a:r>
            <a:r>
              <a:rPr lang="en-US" sz="2400" dirty="0" smtClean="0"/>
              <a:t> </a:t>
            </a:r>
            <a:r>
              <a:rPr lang="en-US" sz="2400" dirty="0" err="1" smtClean="0"/>
              <a:t>d’interruption</a:t>
            </a:r>
            <a:endParaRPr lang="en-US" sz="2400" dirty="0"/>
          </a:p>
        </p:txBody>
      </p:sp>
      <p:sp>
        <p:nvSpPr>
          <p:cNvPr id="844804" name="Rectangle 4"/>
          <p:cNvSpPr>
            <a:spLocks noChangeArrowheads="1"/>
          </p:cNvSpPr>
          <p:nvPr/>
        </p:nvSpPr>
        <p:spPr bwMode="auto">
          <a:xfrm>
            <a:off x="611188" y="2492896"/>
            <a:ext cx="741680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int getMaxInactiveInterval();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44805" name="Rectangle 5"/>
          <p:cNvSpPr>
            <a:spLocks noChangeArrowheads="1"/>
          </p:cNvSpPr>
          <p:nvPr/>
        </p:nvSpPr>
        <p:spPr bwMode="auto">
          <a:xfrm>
            <a:off x="611188" y="4365104"/>
            <a:ext cx="7416800" cy="493713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19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void setMaxInactiveInterval (int seconds)</a:t>
            </a:r>
            <a:r>
              <a:rPr kumimoji="1" lang="en-US" sz="19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;</a:t>
            </a:r>
            <a:endParaRPr kumimoji="1" lang="en-US" sz="19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08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dirty="0" smtClean="0"/>
              <a:t>Terminer une session</a:t>
            </a:r>
            <a:endParaRPr lang="bg-BG" dirty="0"/>
          </a:p>
        </p:txBody>
      </p:sp>
      <p:sp>
        <p:nvSpPr>
          <p:cNvPr id="84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752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Pour </a:t>
            </a:r>
            <a:r>
              <a:rPr lang="en-US" dirty="0" err="1" smtClean="0"/>
              <a:t>terminer</a:t>
            </a:r>
            <a:r>
              <a:rPr lang="en-US" dirty="0" smtClean="0"/>
              <a:t> (</a:t>
            </a:r>
            <a:r>
              <a:rPr lang="en-US" dirty="0" err="1" smtClean="0"/>
              <a:t>invalider</a:t>
            </a:r>
            <a:r>
              <a:rPr lang="en-US" dirty="0" smtClean="0"/>
              <a:t>) </a:t>
            </a:r>
            <a:r>
              <a:rPr lang="en-US" dirty="0" err="1" smtClean="0"/>
              <a:t>une</a:t>
            </a:r>
            <a:r>
              <a:rPr lang="en-US" dirty="0" smtClean="0"/>
              <a:t> session : </a:t>
            </a:r>
            <a:endParaRPr lang="en-US" dirty="0"/>
          </a:p>
          <a:p>
            <a:endParaRPr lang="en-US" dirty="0"/>
          </a:p>
          <a:p>
            <a:pPr lvl="1"/>
            <a:r>
              <a:rPr lang="en-US" dirty="0" err="1" smtClean="0"/>
              <a:t>Typiquement</a:t>
            </a:r>
            <a:r>
              <a:rPr lang="en-US" dirty="0" smtClean="0"/>
              <a:t>, on fait </a:t>
            </a:r>
            <a:r>
              <a:rPr lang="en-US" dirty="0" err="1" smtClean="0"/>
              <a:t>ça</a:t>
            </a:r>
            <a:r>
              <a:rPr lang="en-US" dirty="0" smtClean="0"/>
              <a:t> au logout, </a:t>
            </a:r>
            <a:r>
              <a:rPr lang="en-US" dirty="0" err="1" smtClean="0"/>
              <a:t>ou</a:t>
            </a:r>
            <a:r>
              <a:rPr lang="en-US" dirty="0" smtClean="0"/>
              <a:t> au passage </a:t>
            </a:r>
            <a:r>
              <a:rPr lang="en-US" dirty="0" err="1" smtClean="0"/>
              <a:t>d’une</a:t>
            </a:r>
            <a:r>
              <a:rPr lang="en-US" dirty="0" smtClean="0"/>
              <a:t> </a:t>
            </a:r>
            <a:r>
              <a:rPr lang="en-US" dirty="0" err="1" smtClean="0"/>
              <a:t>commande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un site de e-commerce</a:t>
            </a:r>
            <a:endParaRPr lang="en-US" dirty="0"/>
          </a:p>
          <a:p>
            <a:r>
              <a:rPr lang="en-US" dirty="0" smtClean="0"/>
              <a:t>Les sessions </a:t>
            </a:r>
            <a:r>
              <a:rPr lang="en-US" dirty="0" err="1" smtClean="0"/>
              <a:t>peuvent</a:t>
            </a:r>
            <a:r>
              <a:rPr lang="en-US" dirty="0" smtClean="0"/>
              <a:t> se </a:t>
            </a:r>
            <a:r>
              <a:rPr lang="en-US" dirty="0" err="1" smtClean="0"/>
              <a:t>terminer</a:t>
            </a:r>
            <a:r>
              <a:rPr lang="en-US" dirty="0" smtClean="0"/>
              <a:t> </a:t>
            </a:r>
            <a:r>
              <a:rPr lang="en-US" dirty="0" err="1" smtClean="0"/>
              <a:t>automatiquement</a:t>
            </a:r>
            <a:r>
              <a:rPr lang="en-US" dirty="0" smtClean="0"/>
              <a:t> </a:t>
            </a:r>
            <a:r>
              <a:rPr lang="en-US" dirty="0" err="1" smtClean="0"/>
              <a:t>lors</a:t>
            </a:r>
            <a:r>
              <a:rPr lang="en-US" dirty="0" smtClean="0"/>
              <a:t> de </a:t>
            </a:r>
            <a:r>
              <a:rPr lang="en-US" dirty="0" err="1" smtClean="0"/>
              <a:t>périodes</a:t>
            </a:r>
            <a:r>
              <a:rPr lang="en-US" dirty="0" smtClean="0"/>
              <a:t> </a:t>
            </a:r>
            <a:r>
              <a:rPr lang="en-US" dirty="0" err="1" smtClean="0"/>
              <a:t>d’inactivité</a:t>
            </a:r>
            <a:endParaRPr lang="en-US" dirty="0"/>
          </a:p>
        </p:txBody>
      </p:sp>
      <p:sp>
        <p:nvSpPr>
          <p:cNvPr id="846853" name="Rectangle 5"/>
          <p:cNvSpPr>
            <a:spLocks noChangeArrowheads="1"/>
          </p:cNvSpPr>
          <p:nvPr/>
        </p:nvSpPr>
        <p:spPr bwMode="auto">
          <a:xfrm>
            <a:off x="632413" y="1772816"/>
            <a:ext cx="7632700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void invalidate()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;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52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600" dirty="0"/>
              <a:t>Login / Logout – </a:t>
            </a:r>
            <a:r>
              <a:rPr lang="en-US" sz="3600" dirty="0" err="1" smtClean="0"/>
              <a:t>Exemple</a:t>
            </a:r>
            <a:endParaRPr lang="bg-BG" sz="3600" dirty="0"/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err="1" smtClean="0"/>
              <a:t>Une</a:t>
            </a:r>
            <a:r>
              <a:rPr lang="en-US" sz="2800" dirty="0" smtClean="0"/>
              <a:t> </a:t>
            </a:r>
            <a:r>
              <a:rPr lang="en-US" sz="2800" dirty="0" err="1" smtClean="0"/>
              <a:t>appli</a:t>
            </a:r>
            <a:r>
              <a:rPr lang="en-US" sz="2800" dirty="0" smtClean="0"/>
              <a:t> web protégée par login / password</a:t>
            </a:r>
            <a:endParaRPr lang="en-US" sz="2800" dirty="0"/>
          </a:p>
          <a:p>
            <a:pPr lvl="1"/>
            <a:r>
              <a:rPr lang="en-US" sz="2600" dirty="0" smtClean="0"/>
              <a:t>On </a:t>
            </a:r>
            <a:r>
              <a:rPr lang="en-US" sz="2600" dirty="0" err="1" smtClean="0"/>
              <a:t>utilise</a:t>
            </a:r>
            <a:r>
              <a:rPr lang="en-US" sz="2600" dirty="0" smtClean="0"/>
              <a:t> la session pour stocker </a:t>
            </a:r>
            <a:r>
              <a:rPr lang="en-US" sz="2600" dirty="0" err="1" smtClean="0"/>
              <a:t>l’utilisateur</a:t>
            </a:r>
            <a:r>
              <a:rPr lang="en-US" sz="2600" dirty="0" smtClean="0"/>
              <a:t> </a:t>
            </a:r>
            <a:r>
              <a:rPr lang="en-US" sz="2600" dirty="0" err="1" smtClean="0"/>
              <a:t>loggué</a:t>
            </a:r>
            <a:endParaRPr lang="en-US" sz="2600" dirty="0"/>
          </a:p>
          <a:p>
            <a:pPr lvl="2"/>
            <a:r>
              <a:rPr lang="en-US" sz="2300" dirty="0" smtClean="0"/>
              <a:t>On </a:t>
            </a:r>
            <a:r>
              <a:rPr lang="en-US" sz="2300" dirty="0" err="1" smtClean="0"/>
              <a:t>utilise</a:t>
            </a:r>
            <a:r>
              <a:rPr lang="en-US" sz="2300" dirty="0" smtClean="0"/>
              <a:t> la </a:t>
            </a:r>
            <a:r>
              <a:rPr lang="en-US" sz="2300" dirty="0" err="1" smtClean="0"/>
              <a:t>clé</a:t>
            </a:r>
            <a:r>
              <a:rPr lang="en-US" sz="2300" dirty="0" smtClean="0"/>
              <a:t> "username</a:t>
            </a:r>
            <a:r>
              <a:rPr lang="en-US" sz="2300" dirty="0"/>
              <a:t>"</a:t>
            </a:r>
          </a:p>
          <a:p>
            <a:pPr lvl="2"/>
            <a:r>
              <a:rPr lang="en-US" sz="2300" dirty="0" err="1" smtClean="0"/>
              <a:t>Lorsqu’elle</a:t>
            </a:r>
            <a:r>
              <a:rPr lang="en-US" sz="2300" dirty="0" smtClean="0"/>
              <a:t> </a:t>
            </a:r>
            <a:r>
              <a:rPr lang="en-US" sz="2300" dirty="0" err="1" smtClean="0"/>
              <a:t>est</a:t>
            </a:r>
            <a:r>
              <a:rPr lang="en-US" sz="2300" dirty="0" smtClean="0"/>
              <a:t> </a:t>
            </a:r>
            <a:r>
              <a:rPr lang="en-US" sz="2300" dirty="0" err="1" smtClean="0"/>
              <a:t>présente</a:t>
            </a:r>
            <a:r>
              <a:rPr lang="en-US" sz="2300" dirty="0" smtClean="0"/>
              <a:t>, la </a:t>
            </a:r>
            <a:r>
              <a:rPr lang="en-US" sz="2300" dirty="0" err="1" smtClean="0"/>
              <a:t>valeur</a:t>
            </a:r>
            <a:r>
              <a:rPr lang="en-US" sz="2300" dirty="0" smtClean="0"/>
              <a:t> = le nom de </a:t>
            </a:r>
            <a:r>
              <a:rPr lang="en-US" sz="2300" dirty="0" err="1" smtClean="0"/>
              <a:t>l’utilisateur</a:t>
            </a:r>
            <a:r>
              <a:rPr lang="en-US" sz="2300" dirty="0" smtClean="0"/>
              <a:t> </a:t>
            </a:r>
            <a:r>
              <a:rPr lang="en-US" sz="2300" dirty="0" err="1" smtClean="0"/>
              <a:t>loggué</a:t>
            </a:r>
            <a:endParaRPr lang="en-US" sz="2300" dirty="0"/>
          </a:p>
          <a:p>
            <a:pPr lvl="1"/>
            <a:r>
              <a:rPr lang="en-US" sz="2600" dirty="0" err="1" smtClean="0"/>
              <a:t>Lors</a:t>
            </a:r>
            <a:r>
              <a:rPr lang="en-US" sz="2600" dirty="0" smtClean="0"/>
              <a:t> de </a:t>
            </a:r>
            <a:r>
              <a:rPr lang="en-US" sz="2600" dirty="0" err="1" smtClean="0"/>
              <a:t>l’authentification</a:t>
            </a:r>
            <a:r>
              <a:rPr lang="en-US" sz="2600" dirty="0" smtClean="0"/>
              <a:t> on </a:t>
            </a:r>
            <a:r>
              <a:rPr lang="en-US" sz="2600" dirty="0" err="1" smtClean="0"/>
              <a:t>rajoute</a:t>
            </a:r>
            <a:r>
              <a:rPr lang="en-US" sz="2600" dirty="0" smtClean="0"/>
              <a:t> la </a:t>
            </a:r>
            <a:r>
              <a:rPr lang="en-US" sz="2600" dirty="0" err="1" smtClean="0"/>
              <a:t>clé</a:t>
            </a:r>
            <a:r>
              <a:rPr lang="en-US" sz="2600" dirty="0" smtClean="0"/>
              <a:t> </a:t>
            </a:r>
            <a:r>
              <a:rPr lang="en-US" sz="2600" dirty="0" err="1" smtClean="0"/>
              <a:t>si</a:t>
            </a:r>
            <a:r>
              <a:rPr lang="en-US" sz="2600" dirty="0" smtClean="0"/>
              <a:t> les login/password </a:t>
            </a:r>
            <a:r>
              <a:rPr lang="en-US" sz="2600" dirty="0" err="1" smtClean="0"/>
              <a:t>sont</a:t>
            </a:r>
            <a:r>
              <a:rPr lang="en-US" sz="2600" dirty="0" smtClean="0"/>
              <a:t> </a:t>
            </a:r>
            <a:r>
              <a:rPr lang="en-US" sz="2600" dirty="0" err="1" smtClean="0"/>
              <a:t>valides</a:t>
            </a:r>
            <a:endParaRPr lang="en-US" sz="2600" dirty="0"/>
          </a:p>
          <a:p>
            <a:pPr lvl="1"/>
            <a:r>
              <a:rPr lang="en-US" sz="2600" dirty="0" err="1" smtClean="0"/>
              <a:t>Cliquer</a:t>
            </a:r>
            <a:r>
              <a:rPr lang="en-US" sz="2600" dirty="0" smtClean="0"/>
              <a:t> </a:t>
            </a:r>
            <a:r>
              <a:rPr lang="en-US" sz="2600" dirty="0" err="1" smtClean="0"/>
              <a:t>sur</a:t>
            </a:r>
            <a:r>
              <a:rPr lang="en-US" sz="2600" dirty="0" smtClean="0"/>
              <a:t> logout </a:t>
            </a:r>
            <a:r>
              <a:rPr lang="en-US" sz="2600" dirty="0" err="1" smtClean="0"/>
              <a:t>invalide</a:t>
            </a:r>
            <a:r>
              <a:rPr lang="en-US" sz="2600" dirty="0" smtClean="0"/>
              <a:t> la session</a:t>
            </a:r>
            <a:endParaRPr lang="en-US" sz="2600" dirty="0"/>
          </a:p>
          <a:p>
            <a:pPr lvl="1"/>
            <a:r>
              <a:rPr lang="en-US" sz="2600" dirty="0" smtClean="0"/>
              <a:t>La servlet </a:t>
            </a:r>
            <a:r>
              <a:rPr lang="en-US" sz="2600" dirty="0" err="1" smtClean="0"/>
              <a:t>principale</a:t>
            </a:r>
            <a:r>
              <a:rPr lang="en-US" sz="2600" dirty="0" smtClean="0"/>
              <a:t> </a:t>
            </a:r>
            <a:r>
              <a:rPr lang="en-US" sz="2600" dirty="0" err="1" smtClean="0"/>
              <a:t>vérifie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</a:t>
            </a:r>
            <a:r>
              <a:rPr lang="en-US" sz="2600" dirty="0" err="1" smtClean="0"/>
              <a:t>l’utilisateur</a:t>
            </a:r>
            <a:r>
              <a:rPr lang="en-US" sz="2600" dirty="0" smtClean="0"/>
              <a:t> courant </a:t>
            </a:r>
            <a:r>
              <a:rPr lang="en-US" sz="2600" dirty="0" err="1" smtClean="0"/>
              <a:t>est</a:t>
            </a:r>
            <a:r>
              <a:rPr lang="en-US" sz="2600" dirty="0" smtClean="0"/>
              <a:t> </a:t>
            </a:r>
            <a:r>
              <a:rPr lang="en-US" sz="2600" dirty="0" err="1" smtClean="0"/>
              <a:t>loggué</a:t>
            </a:r>
            <a:endParaRPr lang="bg-BG" sz="2600" dirty="0"/>
          </a:p>
        </p:txBody>
      </p:sp>
    </p:spTree>
    <p:extLst>
      <p:ext uri="{BB962C8B-B14F-4D97-AF65-F5344CB8AC3E}">
        <p14:creationId xmlns:p14="http://schemas.microsoft.com/office/powerpoint/2010/main" val="203141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2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Formulaire</a:t>
            </a:r>
            <a:r>
              <a:rPr lang="en-US" dirty="0" smtClean="0"/>
              <a:t> de login</a:t>
            </a:r>
            <a:endParaRPr lang="bg-BG" dirty="0"/>
          </a:p>
        </p:txBody>
      </p:sp>
      <p:sp>
        <p:nvSpPr>
          <p:cNvPr id="949251" name="Rectangle 3"/>
          <p:cNvSpPr>
            <a:spLocks noChangeArrowheads="1"/>
          </p:cNvSpPr>
          <p:nvPr/>
        </p:nvSpPr>
        <p:spPr bwMode="auto">
          <a:xfrm>
            <a:off x="511175" y="1719263"/>
            <a:ext cx="8164513" cy="4559300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&lt;html&gt;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&lt;head&gt;&lt;title&gt;Login&lt;/title&gt;&lt;/head&gt;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&lt;body&gt;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&lt;form method="POST" action="LoginServlet"&gt;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  </a:t>
            </a:r>
            <a:r>
              <a:rPr kumimoji="1" lang="bg-BG" sz="1900" b="1" dirty="0" smtClean="0">
                <a:solidFill>
                  <a:schemeClr val="bg2"/>
                </a:solidFill>
                <a:latin typeface="Courier New" pitchFamily="49" charset="0"/>
              </a:rPr>
              <a:t>Please login:&lt;</a:t>
            </a: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br&gt;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  Username: 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      </a:t>
            </a: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&lt;input type="text" name="username"&gt;&lt;br&gt;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  Password: 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      </a:t>
            </a: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&lt;input type="password" name="password"&gt;&lt;br&gt;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  &lt;input type="submit" value="Login"&gt;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&lt;/form&gt;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&lt;/body&gt;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&lt;/html&gt;</a:t>
            </a:r>
            <a:endParaRPr kumimoji="1" lang="bg-BG" sz="1900" b="1" noProof="1">
              <a:solidFill>
                <a:schemeClr val="bg2"/>
              </a:solidFill>
              <a:latin typeface="Courier New" pitchFamily="49" charset="0"/>
            </a:endParaRPr>
          </a:p>
        </p:txBody>
      </p:sp>
      <p:sp>
        <p:nvSpPr>
          <p:cNvPr id="949252" name="Text Box 4"/>
          <p:cNvSpPr txBox="1">
            <a:spLocks noChangeArrowheads="1"/>
          </p:cNvSpPr>
          <p:nvPr/>
        </p:nvSpPr>
        <p:spPr bwMode="auto">
          <a:xfrm>
            <a:off x="395288" y="1208088"/>
            <a:ext cx="2220912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LoginForm.html</a:t>
            </a:r>
          </a:p>
        </p:txBody>
      </p:sp>
    </p:spTree>
    <p:extLst>
      <p:ext uri="{BB962C8B-B14F-4D97-AF65-F5344CB8AC3E}">
        <p14:creationId xmlns:p14="http://schemas.microsoft.com/office/powerpoint/2010/main" val="306619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3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LoginServlet</a:t>
            </a:r>
            <a:endParaRPr lang="bg-BG" dirty="0"/>
          </a:p>
        </p:txBody>
      </p:sp>
      <p:sp>
        <p:nvSpPr>
          <p:cNvPr id="953347" name="Rectangle 3"/>
          <p:cNvSpPr>
            <a:spLocks noChangeArrowheads="1"/>
          </p:cNvSpPr>
          <p:nvPr/>
        </p:nvSpPr>
        <p:spPr bwMode="auto">
          <a:xfrm>
            <a:off x="511175" y="1563688"/>
            <a:ext cx="8164513" cy="546611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public class LoginServlet extends HttpServlet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public void doPost(HttpServletRequest req,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HttpServletResponse resp)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throws IOException, ServletException 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{</a:t>
            </a:r>
            <a:b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</a:b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String username =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req.getParameter("username");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String password =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req.getParameter("password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");</a:t>
            </a:r>
            <a:b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</a:b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PrintWriter out = resp.getWriter();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if (isLoginValid(username, password)) {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HttpSession session = req.getSession();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900" b="1" noProof="1">
                <a:solidFill>
                  <a:schemeClr val="tx1"/>
                </a:solidFill>
                <a:latin typeface="Courier New" pitchFamily="49" charset="0"/>
              </a:rPr>
              <a:t>session.setAttribute("USER", username);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900" b="1" noProof="1">
                <a:solidFill>
                  <a:srgbClr val="FF0000"/>
                </a:solidFill>
                <a:latin typeface="Courier New" pitchFamily="49" charset="0"/>
              </a:rPr>
              <a:t>response.sendRedirect("MainServlet");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} else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900" b="1" noProof="1">
                <a:solidFill>
                  <a:srgbClr val="FF0000"/>
                </a:solidFill>
                <a:latin typeface="Courier New" pitchFamily="49" charset="0"/>
              </a:rPr>
              <a:t>response.sendRedirect("InvalidLogin.html");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}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}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}</a:t>
            </a: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</p:txBody>
      </p:sp>
      <p:sp>
        <p:nvSpPr>
          <p:cNvPr id="953348" name="Text Box 4"/>
          <p:cNvSpPr txBox="1">
            <a:spLocks noChangeArrowheads="1"/>
          </p:cNvSpPr>
          <p:nvPr/>
        </p:nvSpPr>
        <p:spPr bwMode="auto">
          <a:xfrm>
            <a:off x="395288" y="1081088"/>
            <a:ext cx="2390775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Login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Servlet</a:t>
            </a:r>
            <a:r>
              <a:rPr kumimoji="1" lang="en-US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java</a:t>
            </a:r>
            <a:endParaRPr kumimoji="1" lang="en-US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429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MainServlet</a:t>
            </a:r>
            <a:endParaRPr lang="bg-BG" dirty="0"/>
          </a:p>
        </p:txBody>
      </p:sp>
      <p:sp>
        <p:nvSpPr>
          <p:cNvPr id="954371" name="Rectangle 3"/>
          <p:cNvSpPr>
            <a:spLocks noChangeArrowheads="1"/>
          </p:cNvSpPr>
          <p:nvPr/>
        </p:nvSpPr>
        <p:spPr bwMode="auto">
          <a:xfrm>
            <a:off x="611188" y="1563688"/>
            <a:ext cx="7950200" cy="5435334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700" b="1" noProof="1">
                <a:solidFill>
                  <a:schemeClr val="bg2"/>
                </a:solidFill>
                <a:latin typeface="Courier New" pitchFamily="49" charset="0"/>
              </a:rPr>
              <a:t>public class MainServlet extends HttpServlet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700" b="1" noProof="1">
                <a:solidFill>
                  <a:schemeClr val="bg2"/>
                </a:solidFill>
                <a:latin typeface="Courier New" pitchFamily="49" charset="0"/>
              </a:rPr>
              <a:t>  public void doGet(HttpServletRequest request,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HttpServletResponse resp)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throws ServletException, IOException </a:t>
            </a:r>
            <a:r>
              <a:rPr kumimoji="1" lang="en-US" sz="1700" b="1" noProof="1" smtClean="0">
                <a:solidFill>
                  <a:schemeClr val="bg2"/>
                </a:solidFill>
                <a:latin typeface="Courier New" pitchFamily="49" charset="0"/>
              </a:rPr>
              <a:t>{</a:t>
            </a:r>
            <a:br>
              <a:rPr kumimoji="1" lang="en-US" sz="1700" b="1" noProof="1" smtClean="0">
                <a:solidFill>
                  <a:schemeClr val="bg2"/>
                </a:solidFill>
                <a:latin typeface="Courier New" pitchFamily="49" charset="0"/>
              </a:rPr>
            </a:br>
            <a:endParaRPr kumimoji="1" lang="en-US" sz="17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HttpSession session = request.getSession();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String userName = (String)</a:t>
            </a: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/>
            </a:r>
            <a:b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</a:b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   </a:t>
            </a:r>
            <a:r>
              <a:rPr kumimoji="1" lang="en-US" sz="1700" b="1" dirty="0">
                <a:solidFill>
                  <a:schemeClr val="tx1"/>
                </a:solidFill>
                <a:latin typeface="Courier New" pitchFamily="49" charset="0"/>
              </a:rPr>
              <a:t>s</a:t>
            </a:r>
            <a:r>
              <a:rPr kumimoji="1" lang="en-US" sz="1700" b="1" noProof="1">
                <a:solidFill>
                  <a:schemeClr val="tx1"/>
                </a:solidFill>
                <a:latin typeface="Courier New" pitchFamily="49" charset="0"/>
              </a:rPr>
              <a:t>ession.getAttribute("USER</a:t>
            </a:r>
            <a:r>
              <a:rPr kumimoji="1" lang="en-US" sz="1700" b="1" noProof="1" smtClean="0">
                <a:solidFill>
                  <a:schemeClr val="tx1"/>
                </a:solidFill>
                <a:latin typeface="Courier New" pitchFamily="49" charset="0"/>
              </a:rPr>
              <a:t>");</a:t>
            </a:r>
            <a:br>
              <a:rPr kumimoji="1" lang="en-US" sz="1700" b="1" noProof="1" smtClean="0">
                <a:solidFill>
                  <a:schemeClr val="tx1"/>
                </a:solidFill>
                <a:latin typeface="Courier New" pitchFamily="49" charset="0"/>
              </a:rPr>
            </a:br>
            <a:endParaRPr kumimoji="1" lang="en-US" sz="1700" b="1" noProof="1">
              <a:solidFill>
                <a:schemeClr val="tx1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if (userName != null)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response.setContentType("text/html");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ServletOutputStream out =</a:t>
            </a: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resp.getOutputStream();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out.println("&lt;html&gt;</a:t>
            </a: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&lt;body&gt;&lt;h1&gt;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out.println("Hello, " + userName + "! 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out.println("</a:t>
            </a: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&lt;/h1&gt;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&lt;/body&gt;&lt;/html&gt;");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} else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700" b="1" noProof="1">
                <a:solidFill>
                  <a:srgbClr val="FF0000"/>
                </a:solidFill>
                <a:latin typeface="Courier New" pitchFamily="49" charset="0"/>
              </a:rPr>
              <a:t>response.sendRedirect("LoginForm.html");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}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}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}</a:t>
            </a:r>
            <a:endParaRPr kumimoji="1" lang="en-US" sz="1700" b="1" noProof="1">
              <a:solidFill>
                <a:schemeClr val="bg2"/>
              </a:solidFill>
              <a:latin typeface="Courier New" pitchFamily="49" charset="0"/>
            </a:endParaRPr>
          </a:p>
        </p:txBody>
      </p:sp>
      <p:sp>
        <p:nvSpPr>
          <p:cNvPr id="954372" name="Text Box 4"/>
          <p:cNvSpPr txBox="1">
            <a:spLocks noChangeArrowheads="1"/>
          </p:cNvSpPr>
          <p:nvPr/>
        </p:nvSpPr>
        <p:spPr bwMode="auto">
          <a:xfrm>
            <a:off x="511175" y="1081088"/>
            <a:ext cx="2276475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MainServlet.java</a:t>
            </a:r>
          </a:p>
        </p:txBody>
      </p:sp>
    </p:spTree>
    <p:extLst>
      <p:ext uri="{BB962C8B-B14F-4D97-AF65-F5344CB8AC3E}">
        <p14:creationId xmlns:p14="http://schemas.microsoft.com/office/powerpoint/2010/main" val="384832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LogoutServlet</a:t>
            </a:r>
            <a:endParaRPr lang="bg-BG" dirty="0"/>
          </a:p>
        </p:txBody>
      </p:sp>
      <p:sp>
        <p:nvSpPr>
          <p:cNvPr id="957443" name="Rectangle 3"/>
          <p:cNvSpPr>
            <a:spLocks noChangeArrowheads="1"/>
          </p:cNvSpPr>
          <p:nvPr/>
        </p:nvSpPr>
        <p:spPr bwMode="auto">
          <a:xfrm>
            <a:off x="511175" y="1608138"/>
            <a:ext cx="8164513" cy="546611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public class LogoutServlet extends HttpServlet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protected void doGet(HttpServletRequest request,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HttpServletResponse response)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throws ServletException, IOException </a:t>
            </a:r>
            <a:r>
              <a:rPr kumimoji="1" lang="fr-FR" sz="1900" b="1" noProof="1" smtClean="0">
                <a:solidFill>
                  <a:schemeClr val="bg2"/>
                </a:solidFill>
                <a:latin typeface="Courier New" pitchFamily="49" charset="0"/>
              </a:rPr>
              <a:t>{</a:t>
            </a:r>
            <a:br>
              <a:rPr kumimoji="1" lang="fr-FR" sz="1900" b="1" noProof="1" smtClean="0">
                <a:solidFill>
                  <a:schemeClr val="bg2"/>
                </a:solidFill>
                <a:latin typeface="Courier New" pitchFamily="49" charset="0"/>
              </a:rPr>
            </a:br>
            <a:endParaRPr kumimoji="1" lang="fr-FR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HttpSession session = request.getSession();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</a:t>
            </a:r>
            <a:r>
              <a:rPr kumimoji="1" lang="fr-FR" sz="1900" b="1" noProof="1">
                <a:solidFill>
                  <a:schemeClr val="tx1"/>
                </a:solidFill>
                <a:latin typeface="Courier New" pitchFamily="49" charset="0"/>
              </a:rPr>
              <a:t>session.invalidate</a:t>
            </a:r>
            <a:r>
              <a:rPr kumimoji="1" lang="fr-FR" sz="1900" b="1" noProof="1" smtClean="0">
                <a:solidFill>
                  <a:schemeClr val="tx1"/>
                </a:solidFill>
                <a:latin typeface="Courier New" pitchFamily="49" charset="0"/>
              </a:rPr>
              <a:t>();</a:t>
            </a:r>
            <a:br>
              <a:rPr kumimoji="1" lang="fr-FR" sz="1900" b="1" noProof="1" smtClean="0">
                <a:solidFill>
                  <a:schemeClr val="tx1"/>
                </a:solidFill>
                <a:latin typeface="Courier New" pitchFamily="49" charset="0"/>
              </a:rPr>
            </a:br>
            <a:endParaRPr kumimoji="1" lang="fr-FR" sz="1900" b="1" noProof="1">
              <a:solidFill>
                <a:schemeClr val="tx1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response.setContentType("text/html");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ServletOutputStream out =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  response.getOutputStream();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out.println("&lt;html&gt;&lt;head&gt;");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out.println("&lt;title&gt;Logout&lt;/title&gt;&lt;/head&gt;");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out.println("&lt;body&gt;");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out.println("&lt;h1&gt;Logout successfull.&lt;/h1&gt;");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out.println("&lt;/body&gt;&lt;/html&gt;");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}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57444" name="Text Box 4"/>
          <p:cNvSpPr txBox="1">
            <a:spLocks noChangeArrowheads="1"/>
          </p:cNvSpPr>
          <p:nvPr/>
        </p:nvSpPr>
        <p:spPr bwMode="auto">
          <a:xfrm>
            <a:off x="395288" y="1125538"/>
            <a:ext cx="2560637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LogoutServlet.java</a:t>
            </a:r>
          </a:p>
        </p:txBody>
      </p:sp>
    </p:spTree>
    <p:extLst>
      <p:ext uri="{BB962C8B-B14F-4D97-AF65-F5344CB8AC3E}">
        <p14:creationId xmlns:p14="http://schemas.microsoft.com/office/powerpoint/2010/main" val="358785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4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Page InvalidLogin.html</a:t>
            </a:r>
            <a:endParaRPr lang="bg-BG" dirty="0"/>
          </a:p>
        </p:txBody>
      </p:sp>
      <p:sp>
        <p:nvSpPr>
          <p:cNvPr id="959491" name="Rectangle 3"/>
          <p:cNvSpPr>
            <a:spLocks noChangeArrowheads="1"/>
          </p:cNvSpPr>
          <p:nvPr/>
        </p:nvSpPr>
        <p:spPr bwMode="auto">
          <a:xfrm>
            <a:off x="584200" y="1844675"/>
            <a:ext cx="7948613" cy="3219450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&lt;html&gt;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&lt;head&gt;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&lt;title&gt;Error&lt;/title&gt;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&lt;/head&gt;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&lt;body&gt;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&lt;h1&gt;Invalid login!&lt;/h1&gt;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Please &lt;a href="LoginForm.html"&gt;try again&lt;/a&gt;.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&lt;/body&gt;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&lt;/html&gt;</a:t>
            </a:r>
          </a:p>
        </p:txBody>
      </p:sp>
      <p:sp>
        <p:nvSpPr>
          <p:cNvPr id="959492" name="Text Box 4"/>
          <p:cNvSpPr txBox="1">
            <a:spLocks noChangeArrowheads="1"/>
          </p:cNvSpPr>
          <p:nvPr/>
        </p:nvSpPr>
        <p:spPr bwMode="auto">
          <a:xfrm>
            <a:off x="454025" y="1268413"/>
            <a:ext cx="2389188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InvalidLogin.html</a:t>
            </a:r>
          </a:p>
        </p:txBody>
      </p:sp>
    </p:spTree>
    <p:extLst>
      <p:ext uri="{BB962C8B-B14F-4D97-AF65-F5344CB8AC3E}">
        <p14:creationId xmlns:p14="http://schemas.microsoft.com/office/powerpoint/2010/main" val="49946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Problèmes</a:t>
            </a:r>
            <a:r>
              <a:rPr lang="en-US" sz="3400" dirty="0" smtClean="0"/>
              <a:t> avec le cache du </a:t>
            </a:r>
            <a:r>
              <a:rPr lang="en-US" sz="3400" dirty="0" err="1" smtClean="0"/>
              <a:t>navigateur</a:t>
            </a:r>
            <a:endParaRPr lang="bg-BG" sz="3400" dirty="0"/>
          </a:p>
        </p:txBody>
      </p:sp>
      <p:sp>
        <p:nvSpPr>
          <p:cNvPr id="962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plupart</a:t>
            </a:r>
            <a:r>
              <a:rPr lang="en-US" dirty="0" smtClean="0"/>
              <a:t> des </a:t>
            </a:r>
            <a:r>
              <a:rPr lang="en-US" dirty="0" err="1" smtClean="0"/>
              <a:t>navigateurs</a:t>
            </a:r>
            <a:r>
              <a:rPr lang="en-US" dirty="0" smtClean="0"/>
              <a:t> </a:t>
            </a:r>
            <a:r>
              <a:rPr lang="en-US" dirty="0" err="1" smtClean="0"/>
              <a:t>utilisent</a:t>
            </a:r>
            <a:r>
              <a:rPr lang="en-US" dirty="0" smtClean="0"/>
              <a:t> un cache pour les pages et les images</a:t>
            </a:r>
            <a:endParaRPr lang="en-US" dirty="0"/>
          </a:p>
          <a:p>
            <a:pPr lvl="1"/>
            <a:r>
              <a:rPr lang="en-US" dirty="0" err="1" smtClean="0"/>
              <a:t>L’utilisateur</a:t>
            </a:r>
            <a:r>
              <a:rPr lang="en-US" dirty="0" smtClean="0"/>
              <a:t>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voir</a:t>
            </a:r>
            <a:r>
              <a:rPr lang="en-US" dirty="0" smtClean="0"/>
              <a:t> “</a:t>
            </a:r>
            <a:r>
              <a:rPr lang="en-US" dirty="0" err="1" smtClean="0"/>
              <a:t>l’ancien</a:t>
            </a:r>
            <a:r>
              <a:rPr lang="en-US" dirty="0" smtClean="0"/>
              <a:t> </a:t>
            </a:r>
            <a:r>
              <a:rPr lang="en-US" dirty="0" err="1" smtClean="0"/>
              <a:t>état</a:t>
            </a:r>
            <a:r>
              <a:rPr lang="en-US" dirty="0" smtClean="0"/>
              <a:t> </a:t>
            </a:r>
            <a:r>
              <a:rPr lang="en-US" dirty="0" err="1" smtClean="0"/>
              <a:t>d’une</a:t>
            </a:r>
            <a:r>
              <a:rPr lang="en-US" dirty="0" smtClean="0"/>
              <a:t> page”</a:t>
            </a:r>
            <a:endParaRPr lang="en-US" dirty="0"/>
          </a:p>
          <a:p>
            <a:pPr lvl="2"/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paraitre</a:t>
            </a:r>
            <a:r>
              <a:rPr lang="en-US" dirty="0" smtClean="0"/>
              <a:t> pour un bug, </a:t>
            </a:r>
            <a:r>
              <a:rPr lang="en-US" dirty="0" err="1" smtClean="0"/>
              <a:t>surtout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 </a:t>
            </a:r>
            <a:r>
              <a:rPr lang="en-US" dirty="0" err="1" smtClean="0"/>
              <a:t>cas</a:t>
            </a:r>
            <a:r>
              <a:rPr lang="en-US" dirty="0" smtClean="0"/>
              <a:t> </a:t>
            </a:r>
            <a:r>
              <a:rPr lang="en-US" dirty="0" err="1" smtClean="0"/>
              <a:t>d’une</a:t>
            </a:r>
            <a:r>
              <a:rPr lang="en-US" dirty="0" smtClean="0"/>
              <a:t> page de login</a:t>
            </a:r>
            <a:endParaRPr lang="en-US" dirty="0"/>
          </a:p>
          <a:p>
            <a:r>
              <a:rPr lang="en-US" dirty="0" smtClean="0"/>
              <a:t>Pour </a:t>
            </a:r>
            <a:r>
              <a:rPr lang="en-US" dirty="0" err="1" smtClean="0"/>
              <a:t>éviter</a:t>
            </a:r>
            <a:r>
              <a:rPr lang="en-US" dirty="0" smtClean="0"/>
              <a:t> </a:t>
            </a:r>
            <a:r>
              <a:rPr lang="en-US" dirty="0" err="1" smtClean="0"/>
              <a:t>cela</a:t>
            </a:r>
            <a:r>
              <a:rPr lang="en-US" dirty="0" smtClean="0"/>
              <a:t>,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faut</a:t>
            </a:r>
            <a:r>
              <a:rPr lang="en-US" dirty="0" smtClean="0"/>
              <a:t> </a:t>
            </a:r>
            <a:r>
              <a:rPr lang="en-US" dirty="0" err="1" smtClean="0"/>
              <a:t>désactiver</a:t>
            </a:r>
            <a:r>
              <a:rPr lang="en-US" dirty="0" smtClean="0"/>
              <a:t> le cache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réponse</a:t>
            </a:r>
            <a:r>
              <a:rPr lang="en-US" dirty="0" smtClean="0"/>
              <a:t> HTTP :</a:t>
            </a:r>
            <a:endParaRPr lang="bg-BG" dirty="0"/>
          </a:p>
        </p:txBody>
      </p:sp>
      <p:sp>
        <p:nvSpPr>
          <p:cNvPr id="962564" name="Rectangle 4"/>
          <p:cNvSpPr>
            <a:spLocks noChangeArrowheads="1"/>
          </p:cNvSpPr>
          <p:nvPr/>
        </p:nvSpPr>
        <p:spPr bwMode="auto">
          <a:xfrm>
            <a:off x="683716" y="4864000"/>
            <a:ext cx="7632700" cy="11572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response.setHeader("Pragma", "No-cache");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response.setDateHeader("Expires", 0);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response.setHeader("Cache-Control", "no-cache");</a:t>
            </a:r>
          </a:p>
        </p:txBody>
      </p:sp>
    </p:spTree>
    <p:extLst>
      <p:ext uri="{BB962C8B-B14F-4D97-AF65-F5344CB8AC3E}">
        <p14:creationId xmlns:p14="http://schemas.microsoft.com/office/powerpoint/2010/main" val="197807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3429000"/>
            <a:ext cx="6121400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Fichier</a:t>
            </a:r>
            <a:r>
              <a:rPr lang="en-US" dirty="0" smtClean="0"/>
              <a:t> </a:t>
            </a:r>
            <a:r>
              <a:rPr lang="en-US" dirty="0" err="1" smtClean="0"/>
              <a:t>descripteur</a:t>
            </a:r>
            <a:r>
              <a:rPr lang="en-US" dirty="0" smtClean="0"/>
              <a:t> web.xml,</a:t>
            </a:r>
            <a:br>
              <a:rPr lang="en-US" dirty="0" smtClean="0"/>
            </a:br>
            <a:r>
              <a:rPr lang="en-US" dirty="0" smtClean="0"/>
              <a:t>annotations des servlets 3.0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8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Fichier descripteur web.xml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052736"/>
            <a:ext cx="8001000" cy="4724400"/>
          </a:xfrm>
        </p:spPr>
        <p:txBody>
          <a:bodyPr/>
          <a:lstStyle/>
          <a:p>
            <a:r>
              <a:rPr lang="fr-FR" dirty="0" smtClean="0"/>
              <a:t>C’est un fichier XML, standard Java EE</a:t>
            </a:r>
          </a:p>
          <a:p>
            <a:r>
              <a:rPr lang="fr-FR" dirty="0" smtClean="0"/>
              <a:t>Ce fichier contient un nombre important d’informations concernant l’application web Java</a:t>
            </a:r>
          </a:p>
          <a:p>
            <a:pPr lvl="1"/>
            <a:r>
              <a:rPr lang="fr-FR" dirty="0" smtClean="0"/>
              <a:t>L’URL de la page ou de la servlet de démarrage,</a:t>
            </a:r>
          </a:p>
          <a:p>
            <a:pPr lvl="1"/>
            <a:r>
              <a:rPr lang="fr-FR" dirty="0" smtClean="0"/>
              <a:t>Les associations classes de servlets -&gt; nom de servlets et nom de servlet -&gt; URL</a:t>
            </a:r>
          </a:p>
          <a:p>
            <a:pPr lvl="1"/>
            <a:r>
              <a:rPr lang="fr-FR" dirty="0" smtClean="0"/>
              <a:t>Des paramètres d’initialisation (ex : email de l’</a:t>
            </a:r>
            <a:r>
              <a:rPr lang="fr-FR" dirty="0" err="1" smtClean="0"/>
              <a:t>admin</a:t>
            </a:r>
            <a:r>
              <a:rPr lang="fr-FR" dirty="0" smtClean="0"/>
              <a:t>, server SMTP, activer des traces, </a:t>
            </a:r>
            <a:r>
              <a:rPr lang="fr-FR" dirty="0" err="1" smtClean="0"/>
              <a:t>etc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Servlet-</a:t>
            </a:r>
            <a:r>
              <a:rPr lang="fr-FR" dirty="0" err="1" smtClean="0"/>
              <a:t>filters</a:t>
            </a:r>
            <a:r>
              <a:rPr lang="fr-FR" dirty="0" smtClean="0"/>
              <a:t> : association de Servlets à ensemble d’</a:t>
            </a:r>
            <a:r>
              <a:rPr lang="fr-FR" dirty="0" err="1" smtClean="0"/>
              <a:t>URLs</a:t>
            </a:r>
            <a:endParaRPr lang="fr-FR" dirty="0" smtClean="0"/>
          </a:p>
          <a:p>
            <a:pPr lvl="1"/>
            <a:r>
              <a:rPr lang="fr-FR" dirty="0" smtClean="0"/>
              <a:t>Permet de déclarer des classes comme écouteurs de certains aspects de l’application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53261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déclaration de Servlet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458200" cy="47244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&lt;</a:t>
            </a:r>
            <a:r>
              <a:rPr lang="fr-FR" dirty="0"/>
              <a:t>servlet&gt;        </a:t>
            </a:r>
            <a:br>
              <a:rPr lang="fr-FR" dirty="0"/>
            </a:br>
            <a:r>
              <a:rPr lang="fr-FR" dirty="0" smtClean="0"/>
              <a:t>&lt;</a:t>
            </a:r>
            <a:r>
              <a:rPr lang="fr-FR" dirty="0"/>
              <a:t>servlet-</a:t>
            </a:r>
            <a:r>
              <a:rPr lang="fr-FR" dirty="0" err="1"/>
              <a:t>name</a:t>
            </a:r>
            <a:r>
              <a:rPr lang="fr-FR" dirty="0"/>
              <a:t>&gt;Faces Servlet&lt;/servlet-</a:t>
            </a:r>
            <a:r>
              <a:rPr lang="fr-FR" dirty="0" err="1"/>
              <a:t>name</a:t>
            </a:r>
            <a:r>
              <a:rPr lang="fr-FR" dirty="0"/>
              <a:t>&gt;        </a:t>
            </a:r>
            <a:r>
              <a:rPr lang="fr-FR" dirty="0" smtClean="0"/>
              <a:t>    &lt;</a:t>
            </a:r>
            <a:r>
              <a:rPr lang="fr-FR" dirty="0"/>
              <a:t>servlet-class</a:t>
            </a:r>
            <a:r>
              <a:rPr lang="fr-FR" dirty="0" smtClean="0"/>
              <a:t>&gt; </a:t>
            </a:r>
            <a:br>
              <a:rPr lang="fr-FR" dirty="0" smtClean="0"/>
            </a:br>
            <a:r>
              <a:rPr lang="fr-FR" dirty="0" err="1" smtClean="0"/>
              <a:t>javax.faces.webapp.FacesServlet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&lt;/</a:t>
            </a:r>
            <a:r>
              <a:rPr lang="fr-FR" dirty="0"/>
              <a:t>servlet-class&gt;  </a:t>
            </a:r>
            <a:endParaRPr lang="fr-FR" dirty="0" smtClean="0"/>
          </a:p>
          <a:p>
            <a:pPr marL="0" indent="0">
              <a:buNone/>
            </a:pPr>
            <a:r>
              <a:rPr lang="fr-FR" i="1" dirty="0" smtClean="0"/>
              <a:t>&lt;</a:t>
            </a:r>
            <a:r>
              <a:rPr lang="fr-FR" i="1" dirty="0" err="1"/>
              <a:t>load</a:t>
            </a:r>
            <a:r>
              <a:rPr lang="fr-FR" i="1" dirty="0"/>
              <a:t>-on-startup&gt;1&lt;/</a:t>
            </a:r>
            <a:r>
              <a:rPr lang="fr-FR" i="1" dirty="0" err="1"/>
              <a:t>load</a:t>
            </a:r>
            <a:r>
              <a:rPr lang="fr-FR" i="1" dirty="0"/>
              <a:t>-on-startup&gt; </a:t>
            </a:r>
            <a:endParaRPr lang="fr-FR" i="1" dirty="0" smtClean="0"/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/>
              <a:t>servlet&gt;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/>
              <a:t>servlet-</a:t>
            </a:r>
            <a:r>
              <a:rPr lang="fr-FR" dirty="0" err="1"/>
              <a:t>mapping</a:t>
            </a:r>
            <a:r>
              <a:rPr lang="fr-FR" dirty="0"/>
              <a:t>&gt;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/>
              <a:t>servlet-</a:t>
            </a:r>
            <a:r>
              <a:rPr lang="fr-FR" dirty="0" err="1"/>
              <a:t>name</a:t>
            </a:r>
            <a:r>
              <a:rPr lang="fr-FR" dirty="0"/>
              <a:t>&gt;Faces Servlet&lt;/servlet-</a:t>
            </a:r>
            <a:r>
              <a:rPr lang="fr-FR" dirty="0" err="1"/>
              <a:t>name</a:t>
            </a:r>
            <a:r>
              <a:rPr lang="fr-FR" dirty="0"/>
              <a:t>&gt;        &lt;url-pattern&gt;/faces/*&lt;/url-pattern&gt;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/>
              <a:t>servlet-</a:t>
            </a:r>
            <a:r>
              <a:rPr lang="fr-FR" dirty="0" err="1"/>
              <a:t>mapping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5578513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Pages de démarrage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welcome</a:t>
            </a:r>
            <a:r>
              <a:rPr lang="fr-FR" dirty="0"/>
              <a:t>-file-</a:t>
            </a:r>
            <a:r>
              <a:rPr lang="fr-FR" dirty="0" err="1"/>
              <a:t>list</a:t>
            </a:r>
            <a:r>
              <a:rPr lang="fr-FR" dirty="0"/>
              <a:t>&gt;    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</a:t>
            </a:r>
            <a:r>
              <a:rPr lang="fr-FR" dirty="0" err="1"/>
              <a:t>welcome</a:t>
            </a:r>
            <a:r>
              <a:rPr lang="fr-FR" dirty="0"/>
              <a:t>-file</a:t>
            </a:r>
            <a:r>
              <a:rPr lang="fr-FR" dirty="0" smtClean="0"/>
              <a:t>&gt;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faces/</a:t>
            </a:r>
            <a:r>
              <a:rPr lang="fr-FR" dirty="0" err="1" smtClean="0">
                <a:solidFill>
                  <a:srgbClr val="FF0000"/>
                </a:solidFill>
              </a:rPr>
              <a:t>MenuComptesBancaires.xhtml</a:t>
            </a:r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 err="1"/>
              <a:t>welcome</a:t>
            </a:r>
            <a:r>
              <a:rPr lang="fr-FR" dirty="0"/>
              <a:t>-file&gt;    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</a:t>
            </a:r>
            <a:r>
              <a:rPr lang="fr-FR" dirty="0" err="1" smtClean="0"/>
              <a:t>welcome</a:t>
            </a:r>
            <a:r>
              <a:rPr lang="fr-FR" dirty="0" smtClean="0"/>
              <a:t>-file&gt;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faces/</a:t>
            </a:r>
            <a:r>
              <a:rPr lang="fr-FR" dirty="0" err="1" smtClean="0">
                <a:solidFill>
                  <a:srgbClr val="FF0000"/>
                </a:solidFill>
              </a:rPr>
              <a:t>index.xhtml</a:t>
            </a:r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 err="1"/>
              <a:t>welcome</a:t>
            </a:r>
            <a:r>
              <a:rPr lang="fr-FR" dirty="0"/>
              <a:t>-file&gt;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 err="1"/>
              <a:t>welcome</a:t>
            </a:r>
            <a:r>
              <a:rPr lang="fr-FR" dirty="0"/>
              <a:t>-file-</a:t>
            </a:r>
            <a:r>
              <a:rPr lang="fr-FR" dirty="0" err="1"/>
              <a:t>list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0304681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quoi servent les écouteurs ?	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Par exemple on peut déclarer une classe qui implémente </a:t>
            </a:r>
            <a:r>
              <a:rPr lang="fr-FR" dirty="0" err="1" smtClean="0"/>
              <a:t>ServletContextListener</a:t>
            </a:r>
            <a:r>
              <a:rPr lang="fr-FR" dirty="0" smtClean="0"/>
              <a:t> et dont la méthode </a:t>
            </a:r>
            <a:r>
              <a:rPr lang="fr-FR" dirty="0" err="1" smtClean="0"/>
              <a:t>contextInitialized</a:t>
            </a:r>
            <a:r>
              <a:rPr lang="fr-FR" dirty="0" smtClean="0"/>
              <a:t> sera appelée au déploiement de l’application</a:t>
            </a:r>
          </a:p>
          <a:p>
            <a:pPr lvl="1"/>
            <a:r>
              <a:rPr lang="fr-FR" dirty="0" smtClean="0"/>
              <a:t>Ex : remplir la base de données avec des données de test, créer des comptes pour l’</a:t>
            </a:r>
            <a:r>
              <a:rPr lang="fr-FR" dirty="0" err="1" smtClean="0"/>
              <a:t>admin</a:t>
            </a:r>
            <a:r>
              <a:rPr lang="fr-FR" dirty="0" smtClean="0"/>
              <a:t>, </a:t>
            </a:r>
            <a:r>
              <a:rPr lang="fr-FR" dirty="0" err="1" smtClean="0"/>
              <a:t>etc</a:t>
            </a:r>
            <a:endParaRPr lang="fr-FR" dirty="0" smtClean="0"/>
          </a:p>
          <a:p>
            <a:r>
              <a:rPr lang="fr-FR" dirty="0" smtClean="0"/>
              <a:t>Ou encore compter le nombre de session ouvertes pour afficher combien de personnes sont « online » sur le site</a:t>
            </a:r>
          </a:p>
          <a:p>
            <a:pPr lvl="1"/>
            <a:r>
              <a:rPr lang="fr-FR" dirty="0" smtClean="0"/>
              <a:t>On va utiliser un </a:t>
            </a:r>
            <a:r>
              <a:rPr lang="fr-FR" dirty="0" err="1" smtClean="0"/>
              <a:t>SessionListener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5338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Déclaration dans le web.xml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listener</a:t>
            </a:r>
            <a:r>
              <a:rPr lang="fr-FR" dirty="0"/>
              <a:t>&gt;    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</a:t>
            </a:r>
            <a:r>
              <a:rPr lang="fr-FR" dirty="0"/>
              <a:t>description</a:t>
            </a:r>
            <a:r>
              <a:rPr lang="fr-FR" dirty="0" smtClean="0"/>
              <a:t>&gt;</a:t>
            </a:r>
            <a:br>
              <a:rPr lang="fr-FR" dirty="0" smtClean="0"/>
            </a:br>
            <a:r>
              <a:rPr lang="fr-FR" dirty="0" smtClean="0"/>
              <a:t>Classe </a:t>
            </a:r>
            <a:r>
              <a:rPr lang="fr-FR" dirty="0"/>
              <a:t>pour remplir la base au </a:t>
            </a:r>
            <a:r>
              <a:rPr lang="fr-FR" dirty="0" smtClean="0"/>
              <a:t>déploiement</a:t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/>
              <a:t>description&gt;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listener</a:t>
            </a:r>
            <a:r>
              <a:rPr lang="fr-FR" dirty="0"/>
              <a:t>-class&gt;</a:t>
            </a:r>
            <a:r>
              <a:rPr lang="fr-FR" dirty="0" err="1"/>
              <a:t>tools.InitApplication</a:t>
            </a:r>
            <a:r>
              <a:rPr lang="fr-FR" dirty="0"/>
              <a:t>&lt;/</a:t>
            </a:r>
            <a:r>
              <a:rPr lang="fr-FR" dirty="0" err="1"/>
              <a:t>listener</a:t>
            </a:r>
            <a:r>
              <a:rPr lang="fr-FR" dirty="0"/>
              <a:t>-class&gt;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 err="1"/>
              <a:t>listener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6586420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Classe de remplissage de la BD au déploiement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/>
              <a:t>public class </a:t>
            </a:r>
            <a:r>
              <a:rPr lang="fr-FR" sz="2000" dirty="0" err="1"/>
              <a:t>InitApplication</a:t>
            </a:r>
            <a:r>
              <a:rPr lang="fr-FR" sz="2000" dirty="0"/>
              <a:t> </a:t>
            </a:r>
            <a:r>
              <a:rPr lang="fr-FR" sz="2000" dirty="0" err="1"/>
              <a:t>implements</a:t>
            </a:r>
            <a:r>
              <a:rPr lang="fr-FR" sz="2000" dirty="0"/>
              <a:t> </a:t>
            </a:r>
            <a:r>
              <a:rPr lang="fr-FR" sz="2000" dirty="0" err="1" smtClean="0"/>
              <a:t>ServletContextListener</a:t>
            </a:r>
            <a:r>
              <a:rPr lang="fr-FR" sz="2000" dirty="0" smtClean="0"/>
              <a:t> {</a:t>
            </a:r>
          </a:p>
          <a:p>
            <a:pPr marL="0" indent="0">
              <a:buNone/>
            </a:pPr>
            <a:r>
              <a:rPr lang="fr-FR" sz="2000" dirty="0" smtClean="0"/>
              <a:t>@</a:t>
            </a:r>
            <a:r>
              <a:rPr lang="fr-FR" sz="2000" dirty="0" err="1"/>
              <a:t>Override</a:t>
            </a:r>
            <a:r>
              <a:rPr lang="fr-FR" sz="2000" dirty="0"/>
              <a:t>    </a:t>
            </a:r>
            <a:br>
              <a:rPr lang="fr-FR" sz="2000" dirty="0"/>
            </a:br>
            <a:r>
              <a:rPr lang="fr-FR" sz="2000" dirty="0" smtClean="0"/>
              <a:t>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contextInitialized</a:t>
            </a:r>
            <a:r>
              <a:rPr lang="fr-FR" sz="2000" dirty="0"/>
              <a:t>(</a:t>
            </a:r>
            <a:r>
              <a:rPr lang="fr-FR" sz="2000" dirty="0" err="1"/>
              <a:t>ServletContextEvent</a:t>
            </a:r>
            <a:r>
              <a:rPr lang="fr-FR" sz="2000" dirty="0"/>
              <a:t> </a:t>
            </a:r>
            <a:r>
              <a:rPr lang="fr-FR" sz="2000" dirty="0" err="1"/>
              <a:t>sce</a:t>
            </a:r>
            <a:r>
              <a:rPr lang="fr-FR" sz="2000" dirty="0"/>
              <a:t>) {        </a:t>
            </a:r>
            <a:r>
              <a:rPr lang="fr-FR" sz="2000" dirty="0" smtClean="0"/>
              <a:t>        	</a:t>
            </a:r>
            <a:r>
              <a:rPr lang="fr-FR" sz="2000" dirty="0" err="1" smtClean="0"/>
              <a:t>System.out.println</a:t>
            </a:r>
            <a:r>
              <a:rPr lang="fr-FR" sz="2000" dirty="0"/>
              <a:t>("##### BASE CREE ######");        </a:t>
            </a:r>
            <a:r>
              <a:rPr lang="fr-FR" sz="2000" dirty="0" smtClean="0"/>
              <a:t>	</a:t>
            </a:r>
            <a:r>
              <a:rPr lang="fr-FR" sz="2000" dirty="0" err="1" smtClean="0"/>
              <a:t>compteBancaireFacade.creerComptesDeTest</a:t>
            </a:r>
            <a:r>
              <a:rPr lang="fr-FR" sz="2000" dirty="0"/>
              <a:t>();   </a:t>
            </a:r>
            <a:endParaRPr lang="fr-FR" sz="2000" dirty="0" smtClean="0"/>
          </a:p>
          <a:p>
            <a:pPr marL="0" indent="0">
              <a:buNone/>
            </a:pPr>
            <a:r>
              <a:rPr lang="fr-FR" sz="2000" dirty="0" smtClean="0"/>
              <a:t> </a:t>
            </a:r>
            <a:r>
              <a:rPr lang="fr-FR" sz="2000" dirty="0"/>
              <a:t>}    </a:t>
            </a:r>
            <a:endParaRPr lang="fr-FR" sz="2000" dirty="0" smtClean="0"/>
          </a:p>
          <a:p>
            <a:pPr marL="0" indent="0">
              <a:buNone/>
            </a:pPr>
            <a:r>
              <a:rPr lang="fr-FR" sz="2000" dirty="0" smtClean="0"/>
              <a:t>@</a:t>
            </a:r>
            <a:r>
              <a:rPr lang="fr-FR" sz="2000" dirty="0" err="1"/>
              <a:t>Override</a:t>
            </a:r>
            <a:r>
              <a:rPr lang="fr-FR" sz="2000" dirty="0"/>
              <a:t>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contextDestroyed</a:t>
            </a:r>
            <a:r>
              <a:rPr lang="fr-FR" sz="2000" dirty="0"/>
              <a:t>(</a:t>
            </a:r>
            <a:r>
              <a:rPr lang="fr-FR" sz="2000" dirty="0" err="1"/>
              <a:t>ServletContextEvent</a:t>
            </a:r>
            <a:r>
              <a:rPr lang="fr-FR" sz="2000" dirty="0"/>
              <a:t> </a:t>
            </a:r>
            <a:r>
              <a:rPr lang="fr-FR" sz="2000" dirty="0" err="1"/>
              <a:t>sce</a:t>
            </a:r>
            <a:r>
              <a:rPr lang="fr-FR" sz="2000" dirty="0"/>
              <a:t>) { </a:t>
            </a:r>
            <a:r>
              <a:rPr lang="fr-FR" sz="2000" dirty="0" smtClean="0"/>
              <a:t>… </a:t>
            </a:r>
            <a:r>
              <a:rPr lang="fr-FR" sz="2000" dirty="0"/>
              <a:t>}    </a:t>
            </a:r>
            <a:endParaRPr lang="fr-FR" sz="2000" dirty="0" smtClean="0"/>
          </a:p>
          <a:p>
            <a:pPr marL="0" indent="0">
              <a:buNone/>
            </a:pP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13333875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SessionListener</a:t>
            </a:r>
            <a:r>
              <a:rPr lang="fr-FR" dirty="0" smtClean="0"/>
              <a:t> : compter les personnes online. Dans le web.xml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listener</a:t>
            </a:r>
            <a:r>
              <a:rPr lang="fr-FR" dirty="0"/>
              <a:t>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listener</a:t>
            </a:r>
            <a:r>
              <a:rPr lang="fr-FR" dirty="0"/>
              <a:t>-class&gt; </a:t>
            </a:r>
            <a:r>
              <a:rPr lang="fr-FR" dirty="0" err="1"/>
              <a:t>org.kodejava.servlet.examples.SessionCounter</a:t>
            </a:r>
            <a:r>
              <a:rPr lang="fr-FR" dirty="0"/>
              <a:t> &lt;/</a:t>
            </a:r>
            <a:r>
              <a:rPr lang="fr-FR" dirty="0" err="1"/>
              <a:t>listener</a:t>
            </a:r>
            <a:r>
              <a:rPr lang="fr-FR" dirty="0"/>
              <a:t>-class&gt;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 err="1"/>
              <a:t>listener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2045717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Classe écouteur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052736"/>
            <a:ext cx="8001000" cy="4724400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/>
              <a:t>public class </a:t>
            </a:r>
            <a:r>
              <a:rPr lang="fr-FR" sz="2000" dirty="0" err="1"/>
              <a:t>SessionCounter</a:t>
            </a:r>
            <a:r>
              <a:rPr lang="fr-FR" sz="2000" dirty="0"/>
              <a:t> </a:t>
            </a:r>
            <a:r>
              <a:rPr lang="fr-FR" sz="2000" dirty="0" err="1"/>
              <a:t>implements</a:t>
            </a:r>
            <a:r>
              <a:rPr lang="fr-FR" sz="2000" dirty="0"/>
              <a:t> </a:t>
            </a:r>
            <a:r>
              <a:rPr lang="fr-FR" sz="2000" dirty="0" err="1"/>
              <a:t>HttpSessionListener</a:t>
            </a:r>
            <a:r>
              <a:rPr lang="fr-FR" sz="2000" dirty="0"/>
              <a:t>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</a:t>
            </a:r>
            <a:r>
              <a:rPr lang="fr-FR" sz="2000" dirty="0" err="1" smtClean="0"/>
              <a:t>private</a:t>
            </a:r>
            <a:r>
              <a:rPr lang="fr-FR" sz="2000" dirty="0" smtClean="0"/>
              <a:t> </a:t>
            </a:r>
            <a:r>
              <a:rPr lang="fr-FR" sz="2000" dirty="0"/>
              <a:t>List sessions = new </a:t>
            </a:r>
            <a:r>
              <a:rPr lang="fr-FR" sz="2000" dirty="0" err="1"/>
              <a:t>ArrayList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public </a:t>
            </a:r>
            <a:r>
              <a:rPr lang="fr-FR" sz="2000" dirty="0" err="1"/>
              <a:t>SessionCounter</a:t>
            </a:r>
            <a:r>
              <a:rPr lang="fr-FR" sz="2000" dirty="0"/>
              <a:t>() { }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sessionCreated</a:t>
            </a:r>
            <a:r>
              <a:rPr lang="fr-FR" sz="2000" dirty="0"/>
              <a:t>(</a:t>
            </a:r>
            <a:r>
              <a:rPr lang="fr-FR" sz="2000" dirty="0" err="1"/>
              <a:t>HttpSessionEvent</a:t>
            </a:r>
            <a:r>
              <a:rPr lang="fr-FR" sz="2000" dirty="0"/>
              <a:t> </a:t>
            </a:r>
            <a:r>
              <a:rPr lang="fr-FR" sz="2000" dirty="0" err="1"/>
              <a:t>event</a:t>
            </a:r>
            <a:r>
              <a:rPr lang="fr-FR" sz="2000" dirty="0"/>
              <a:t>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</a:t>
            </a:r>
            <a:r>
              <a:rPr lang="fr-FR" sz="2000" dirty="0" err="1" smtClean="0"/>
              <a:t>HttpSession</a:t>
            </a:r>
            <a:r>
              <a:rPr lang="fr-FR" sz="2000" dirty="0" smtClean="0"/>
              <a:t> </a:t>
            </a:r>
            <a:r>
              <a:rPr lang="fr-FR" sz="2000" dirty="0"/>
              <a:t>session = </a:t>
            </a:r>
            <a:r>
              <a:rPr lang="fr-FR" sz="2000" dirty="0" err="1"/>
              <a:t>event.getSession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sessions.add</a:t>
            </a:r>
            <a:r>
              <a:rPr lang="fr-FR" sz="2000" dirty="0" smtClean="0"/>
              <a:t>(</a:t>
            </a:r>
            <a:r>
              <a:rPr lang="fr-FR" sz="2000" dirty="0" err="1" smtClean="0"/>
              <a:t>session.getId</a:t>
            </a:r>
            <a:r>
              <a:rPr lang="fr-FR" sz="2000" dirty="0"/>
              <a:t>());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session.setAttribute</a:t>
            </a:r>
            <a:r>
              <a:rPr lang="fr-FR" sz="2000" dirty="0"/>
              <a:t>("</a:t>
            </a:r>
            <a:r>
              <a:rPr lang="fr-FR" sz="2000" dirty="0" err="1"/>
              <a:t>counter</a:t>
            </a:r>
            <a:r>
              <a:rPr lang="fr-FR" sz="2000" dirty="0"/>
              <a:t>", </a:t>
            </a:r>
            <a:r>
              <a:rPr lang="fr-FR" sz="2000" dirty="0" err="1"/>
              <a:t>this</a:t>
            </a:r>
            <a:r>
              <a:rPr lang="fr-FR" sz="2000" dirty="0"/>
              <a:t>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} </a:t>
            </a:r>
            <a:br>
              <a:rPr lang="fr-FR" sz="2000" dirty="0" smtClean="0"/>
            </a:br>
            <a:r>
              <a:rPr lang="fr-FR" sz="2000" dirty="0" smtClean="0"/>
              <a:t>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sessionDestroyed</a:t>
            </a:r>
            <a:r>
              <a:rPr lang="fr-FR" sz="2000" dirty="0"/>
              <a:t>(</a:t>
            </a:r>
            <a:r>
              <a:rPr lang="fr-FR" sz="2000" dirty="0" err="1"/>
              <a:t>HttpSessionEvent</a:t>
            </a:r>
            <a:r>
              <a:rPr lang="fr-FR" sz="2000" dirty="0"/>
              <a:t> </a:t>
            </a:r>
            <a:r>
              <a:rPr lang="fr-FR" sz="2000" dirty="0" err="1"/>
              <a:t>event</a:t>
            </a:r>
            <a:r>
              <a:rPr lang="fr-FR" sz="2000" dirty="0"/>
              <a:t>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HttpSession</a:t>
            </a:r>
            <a:r>
              <a:rPr lang="fr-FR" sz="2000" dirty="0" smtClean="0"/>
              <a:t> </a:t>
            </a:r>
            <a:r>
              <a:rPr lang="fr-FR" sz="2000" dirty="0"/>
              <a:t>session = </a:t>
            </a:r>
            <a:r>
              <a:rPr lang="fr-FR" sz="2000" dirty="0" err="1"/>
              <a:t>event.getSession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sessions.remove</a:t>
            </a:r>
            <a:r>
              <a:rPr lang="fr-FR" sz="2000" dirty="0" smtClean="0"/>
              <a:t>(</a:t>
            </a:r>
            <a:r>
              <a:rPr lang="fr-FR" sz="2000" dirty="0" err="1" smtClean="0"/>
              <a:t>session.getId</a:t>
            </a:r>
            <a:r>
              <a:rPr lang="fr-FR" sz="2000" dirty="0"/>
              <a:t>());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session.setAttribute</a:t>
            </a:r>
            <a:r>
              <a:rPr lang="fr-FR" sz="2000" dirty="0"/>
              <a:t>("</a:t>
            </a:r>
            <a:r>
              <a:rPr lang="fr-FR" sz="2000" dirty="0" err="1"/>
              <a:t>counter</a:t>
            </a:r>
            <a:r>
              <a:rPr lang="fr-FR" sz="2000" dirty="0"/>
              <a:t>", </a:t>
            </a:r>
            <a:r>
              <a:rPr lang="fr-FR" sz="2000" dirty="0" err="1"/>
              <a:t>this</a:t>
            </a:r>
            <a:r>
              <a:rPr lang="fr-FR" sz="2000" dirty="0"/>
              <a:t>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} </a:t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public </a:t>
            </a:r>
            <a:r>
              <a:rPr lang="fr-FR" sz="2000" dirty="0" err="1"/>
              <a:t>int</a:t>
            </a:r>
            <a:r>
              <a:rPr lang="fr-FR" sz="2000" dirty="0"/>
              <a:t> </a:t>
            </a:r>
            <a:r>
              <a:rPr lang="fr-FR" sz="2000" dirty="0" err="1"/>
              <a:t>getActiveSessionNumber</a:t>
            </a:r>
            <a:r>
              <a:rPr lang="fr-FR" sz="2000" dirty="0"/>
              <a:t>() { return </a:t>
            </a:r>
            <a:r>
              <a:rPr lang="fr-FR" sz="2000" dirty="0" err="1"/>
              <a:t>sessions.size</a:t>
            </a:r>
            <a:r>
              <a:rPr lang="fr-FR" sz="2000" dirty="0"/>
              <a:t>(); }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}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352597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Affichage dans une page JSP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3565376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 smtClean="0"/>
              <a:t>&lt;</a:t>
            </a:r>
            <a:r>
              <a:rPr lang="fr-FR" sz="2400" dirty="0"/>
              <a:t>html&gt; </a:t>
            </a:r>
            <a:br>
              <a:rPr lang="fr-FR" sz="2400" dirty="0"/>
            </a:br>
            <a:r>
              <a:rPr lang="fr-FR" sz="2400" dirty="0" smtClean="0"/>
              <a:t>&lt;</a:t>
            </a:r>
            <a:r>
              <a:rPr lang="fr-FR" sz="2400" dirty="0" err="1"/>
              <a:t>head</a:t>
            </a:r>
            <a:r>
              <a:rPr lang="fr-FR" sz="2400" dirty="0"/>
              <a:t>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&lt;</a:t>
            </a:r>
            <a:r>
              <a:rPr lang="fr-FR" sz="2400" dirty="0" err="1"/>
              <a:t>title</a:t>
            </a:r>
            <a:r>
              <a:rPr lang="fr-FR" sz="2400" dirty="0"/>
              <a:t>&gt;Session </a:t>
            </a:r>
            <a:r>
              <a:rPr lang="fr-FR" sz="2400" dirty="0" err="1"/>
              <a:t>Counter</a:t>
            </a:r>
            <a:r>
              <a:rPr lang="fr-FR" sz="2400" dirty="0"/>
              <a:t>&lt;/</a:t>
            </a:r>
            <a:r>
              <a:rPr lang="fr-FR" sz="2400" dirty="0" err="1"/>
              <a:t>title</a:t>
            </a:r>
            <a:r>
              <a:rPr lang="fr-FR" sz="2400" dirty="0"/>
              <a:t>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&lt;/</a:t>
            </a:r>
            <a:r>
              <a:rPr lang="fr-FR" sz="2400" dirty="0" err="1"/>
              <a:t>head</a:t>
            </a:r>
            <a:r>
              <a:rPr lang="fr-FR" sz="2400" dirty="0"/>
              <a:t>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&lt;</a:t>
            </a:r>
            <a:r>
              <a:rPr lang="fr-FR" sz="2400" dirty="0"/>
              <a:t>body&gt;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Nombre de personnes online sur le site : </a:t>
            </a:r>
            <a:br>
              <a:rPr lang="fr-FR" sz="2400" dirty="0" smtClean="0"/>
            </a:br>
            <a:r>
              <a:rPr lang="fr-FR" sz="2400" dirty="0" smtClean="0"/>
              <a:t>                                                </a:t>
            </a:r>
            <a:r>
              <a:rPr lang="fr-FR" sz="2400" dirty="0" smtClean="0">
                <a:solidFill>
                  <a:srgbClr val="FF0000"/>
                </a:solidFill>
              </a:rPr>
              <a:t>${</a:t>
            </a:r>
            <a:r>
              <a:rPr lang="fr-FR" sz="2400" dirty="0" err="1" smtClean="0">
                <a:solidFill>
                  <a:srgbClr val="FF0000"/>
                </a:solidFill>
              </a:rPr>
              <a:t>activeSessionNumber</a:t>
            </a:r>
            <a:r>
              <a:rPr lang="fr-FR" sz="2400" dirty="0" smtClean="0">
                <a:solidFill>
                  <a:srgbClr val="FF0000"/>
                </a:solidFill>
              </a:rPr>
              <a:t>}</a:t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/>
              <a:t>&lt;/</a:t>
            </a:r>
            <a:r>
              <a:rPr lang="fr-FR" sz="2400" dirty="0"/>
              <a:t>body&gt;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&lt;/</a:t>
            </a:r>
            <a:r>
              <a:rPr lang="fr-FR" sz="2400" dirty="0"/>
              <a:t>html</a:t>
            </a:r>
            <a:r>
              <a:rPr lang="fr-FR" sz="2400" dirty="0" smtClean="0"/>
              <a:t>&gt;</a:t>
            </a:r>
          </a:p>
          <a:p>
            <a:pPr marL="0" indent="0">
              <a:buNone/>
            </a:pPr>
            <a:r>
              <a:rPr lang="fr-FR" sz="2400" dirty="0" smtClean="0"/>
              <a:t>REMARQUE : ${</a:t>
            </a:r>
            <a:r>
              <a:rPr lang="fr-FR" sz="2400" dirty="0" err="1" smtClean="0"/>
              <a:t>activeSessionNumber</a:t>
            </a:r>
            <a:r>
              <a:rPr lang="fr-FR" sz="2400" dirty="0" smtClean="0"/>
              <a:t>} va chercher une propriété </a:t>
            </a:r>
            <a:r>
              <a:rPr lang="fr-FR" sz="2400" dirty="0" err="1" smtClean="0"/>
              <a:t>activeSessionNumber</a:t>
            </a:r>
            <a:r>
              <a:rPr lang="fr-FR" sz="2400" dirty="0" smtClean="0"/>
              <a:t> dans la page, la requête, la session, le contexte, jusqu’à la trouver. Appelle </a:t>
            </a:r>
            <a:r>
              <a:rPr lang="fr-FR" sz="2400" dirty="0" err="1" smtClean="0"/>
              <a:t>getActiveSessionNumber</a:t>
            </a:r>
            <a:r>
              <a:rPr lang="fr-FR" sz="2400" dirty="0" smtClean="0"/>
              <a:t>()… Si page JSF, remplacer $ par  #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1895616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paramètres d’initialisation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47800"/>
            <a:ext cx="8928992" cy="47244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init-param</a:t>
            </a:r>
            <a:r>
              <a:rPr lang="fr-FR" dirty="0"/>
              <a:t>&gt;    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 smtClean="0"/>
              <a:t>param-name</a:t>
            </a:r>
            <a:r>
              <a:rPr lang="fr-FR" dirty="0" smtClean="0"/>
              <a:t>&gt;</a:t>
            </a:r>
            <a:r>
              <a:rPr lang="fr-FR" dirty="0" err="1" smtClean="0"/>
              <a:t>compressionThreshold</a:t>
            </a:r>
            <a:r>
              <a:rPr lang="fr-FR" dirty="0" smtClean="0"/>
              <a:t>&lt;/</a:t>
            </a:r>
            <a:r>
              <a:rPr lang="fr-FR" dirty="0" err="1"/>
              <a:t>param-name</a:t>
            </a:r>
            <a:r>
              <a:rPr lang="fr-FR" dirty="0"/>
              <a:t>&gt;           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param</a:t>
            </a:r>
            <a:r>
              <a:rPr lang="fr-FR" dirty="0"/>
              <a:t>-value&gt;10&lt;/</a:t>
            </a:r>
            <a:r>
              <a:rPr lang="fr-FR" dirty="0" err="1"/>
              <a:t>param</a:t>
            </a:r>
            <a:r>
              <a:rPr lang="fr-FR" dirty="0"/>
              <a:t>-value</a:t>
            </a:r>
            <a:r>
              <a:rPr lang="fr-FR" dirty="0" smtClean="0"/>
              <a:t>&gt;</a:t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 err="1"/>
              <a:t>init-param</a:t>
            </a:r>
            <a:r>
              <a:rPr lang="fr-FR" dirty="0"/>
              <a:t>&gt;    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init-param</a:t>
            </a:r>
            <a:r>
              <a:rPr lang="fr-FR" dirty="0"/>
              <a:t>&gt;    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param-name</a:t>
            </a:r>
            <a:r>
              <a:rPr lang="fr-FR" dirty="0"/>
              <a:t>&gt;</a:t>
            </a:r>
            <a:r>
              <a:rPr lang="fr-FR" dirty="0" err="1"/>
              <a:t>debug</a:t>
            </a:r>
            <a:r>
              <a:rPr lang="fr-FR" dirty="0"/>
              <a:t>&lt;/</a:t>
            </a:r>
            <a:r>
              <a:rPr lang="fr-FR" dirty="0" err="1"/>
              <a:t>param-name</a:t>
            </a:r>
            <a:r>
              <a:rPr lang="fr-FR" dirty="0"/>
              <a:t>&gt;    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param</a:t>
            </a:r>
            <a:r>
              <a:rPr lang="fr-FR" dirty="0"/>
              <a:t>-value&gt;0&lt;/</a:t>
            </a:r>
            <a:r>
              <a:rPr lang="fr-FR" dirty="0" err="1"/>
              <a:t>param</a:t>
            </a:r>
            <a:r>
              <a:rPr lang="fr-FR" dirty="0"/>
              <a:t>-value</a:t>
            </a:r>
            <a:r>
              <a:rPr lang="fr-FR" dirty="0" smtClean="0"/>
              <a:t>&gt;</a:t>
            </a:r>
            <a:br>
              <a:rPr lang="fr-FR" dirty="0" smtClean="0"/>
            </a:br>
            <a:r>
              <a:rPr lang="fr-FR" dirty="0" smtClean="0"/>
              <a:t> &lt;/</a:t>
            </a:r>
            <a:r>
              <a:rPr lang="fr-FR" dirty="0" err="1"/>
              <a:t>init-param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3906588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Récupération des </a:t>
            </a:r>
            <a:r>
              <a:rPr lang="fr-FR" dirty="0" err="1" smtClean="0"/>
              <a:t>initParams</a:t>
            </a:r>
            <a:r>
              <a:rPr lang="fr-FR" dirty="0" smtClean="0"/>
              <a:t>, ici dans un écouteur, au déploiement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47800"/>
            <a:ext cx="8784976" cy="47244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public </a:t>
            </a:r>
            <a:r>
              <a:rPr lang="fr-FR" dirty="0" err="1"/>
              <a:t>void</a:t>
            </a:r>
            <a:r>
              <a:rPr lang="fr-FR" dirty="0"/>
              <a:t> </a:t>
            </a:r>
            <a:r>
              <a:rPr lang="fr-FR" dirty="0" err="1"/>
              <a:t>contextInitialized</a:t>
            </a:r>
            <a:r>
              <a:rPr lang="fr-FR" dirty="0"/>
              <a:t>(</a:t>
            </a:r>
            <a:r>
              <a:rPr lang="fr-FR" dirty="0" err="1"/>
              <a:t>ServletContextEvent</a:t>
            </a:r>
            <a:r>
              <a:rPr lang="fr-FR" dirty="0"/>
              <a:t> </a:t>
            </a:r>
            <a:r>
              <a:rPr lang="fr-FR" dirty="0" err="1"/>
              <a:t>event</a:t>
            </a:r>
            <a:r>
              <a:rPr lang="fr-FR" dirty="0"/>
              <a:t>) {	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</a:t>
            </a:r>
            <a:r>
              <a:rPr lang="fr-FR" dirty="0" err="1" smtClean="0"/>
              <a:t>this.context</a:t>
            </a:r>
            <a:r>
              <a:rPr lang="fr-FR" dirty="0" smtClean="0"/>
              <a:t> </a:t>
            </a:r>
            <a:r>
              <a:rPr lang="fr-FR" dirty="0"/>
              <a:t>= </a:t>
            </a:r>
            <a:r>
              <a:rPr lang="fr-FR" dirty="0" err="1"/>
              <a:t>event.getServletContext</a:t>
            </a:r>
            <a:r>
              <a:rPr lang="fr-FR" dirty="0"/>
              <a:t>();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String </a:t>
            </a:r>
            <a:r>
              <a:rPr lang="fr-FR" dirty="0" err="1" smtClean="0"/>
              <a:t>comp</a:t>
            </a:r>
            <a:r>
              <a:rPr lang="fr-FR" dirty="0" smtClean="0"/>
              <a:t> = </a:t>
            </a:r>
            <a:br>
              <a:rPr lang="fr-FR" dirty="0" smtClean="0"/>
            </a:br>
            <a:r>
              <a:rPr lang="fr-FR" dirty="0" smtClean="0"/>
              <a:t>   </a:t>
            </a:r>
            <a:r>
              <a:rPr lang="fr-FR" dirty="0" err="1" smtClean="0"/>
              <a:t>context.getInitParameter</a:t>
            </a:r>
            <a:r>
              <a:rPr lang="fr-FR" dirty="0" smtClean="0"/>
              <a:t>("</a:t>
            </a:r>
            <a:r>
              <a:rPr lang="fr-FR" dirty="0"/>
              <a:t> </a:t>
            </a:r>
            <a:r>
              <a:rPr lang="fr-FR" dirty="0" err="1" smtClean="0"/>
              <a:t>compressionThreshold</a:t>
            </a:r>
            <a:r>
              <a:rPr lang="fr-FR" dirty="0" smtClean="0"/>
              <a:t> ");</a:t>
            </a:r>
            <a:r>
              <a:rPr lang="fr-FR" dirty="0"/>
              <a:t>	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  log</a:t>
            </a:r>
            <a:r>
              <a:rPr lang="fr-FR" dirty="0"/>
              <a:t>("</a:t>
            </a:r>
            <a:r>
              <a:rPr lang="fr-FR" dirty="0" err="1"/>
              <a:t>contextInitialized</a:t>
            </a:r>
            <a:r>
              <a:rPr lang="fr-FR" dirty="0"/>
              <a:t>()");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  log(« compression= </a:t>
            </a:r>
            <a:r>
              <a:rPr lang="fr-FR" dirty="0"/>
              <a:t>" </a:t>
            </a:r>
            <a:r>
              <a:rPr lang="fr-FR" dirty="0" smtClean="0"/>
              <a:t>+</a:t>
            </a:r>
            <a:r>
              <a:rPr lang="fr-FR" dirty="0"/>
              <a:t> </a:t>
            </a:r>
            <a:r>
              <a:rPr lang="fr-FR" dirty="0" err="1"/>
              <a:t>comp</a:t>
            </a:r>
            <a:r>
              <a:rPr lang="fr-FR" dirty="0"/>
              <a:t> </a:t>
            </a:r>
            <a:r>
              <a:rPr lang="fr-FR" dirty="0" smtClean="0"/>
              <a:t>);    </a:t>
            </a:r>
            <a:br>
              <a:rPr lang="fr-FR" dirty="0" smtClean="0"/>
            </a:br>
            <a:r>
              <a:rPr lang="fr-FR" dirty="0" smtClean="0"/>
              <a:t>}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69744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Ici dans une Servlet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350696" cy="4724400"/>
          </a:xfrm>
        </p:spPr>
        <p:txBody>
          <a:bodyPr/>
          <a:lstStyle/>
          <a:p>
            <a:pPr marL="0" indent="0">
              <a:buNone/>
            </a:pPr>
            <a:r>
              <a:rPr lang="fr-FR" sz="1800" dirty="0"/>
              <a:t>p</a:t>
            </a:r>
            <a:r>
              <a:rPr lang="fr-FR" sz="1800" dirty="0" smtClean="0"/>
              <a:t>ublic </a:t>
            </a:r>
            <a:r>
              <a:rPr lang="fr-FR" sz="1800" dirty="0" err="1" smtClean="0"/>
              <a:t>void</a:t>
            </a:r>
            <a:r>
              <a:rPr lang="fr-FR" sz="1800" dirty="0" smtClean="0"/>
              <a:t> </a:t>
            </a:r>
            <a:r>
              <a:rPr lang="fr-FR" sz="1800" dirty="0" err="1" smtClean="0"/>
              <a:t>init</a:t>
            </a:r>
            <a:r>
              <a:rPr lang="fr-FR" sz="1800" dirty="0" smtClean="0"/>
              <a:t>() { </a:t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response.setContentType</a:t>
            </a:r>
            <a:r>
              <a:rPr lang="fr-FR" sz="1800" dirty="0"/>
              <a:t>("</a:t>
            </a:r>
            <a:r>
              <a:rPr lang="fr-FR" sz="1800" dirty="0" err="1"/>
              <a:t>text</a:t>
            </a:r>
            <a:r>
              <a:rPr lang="fr-FR" sz="1800" dirty="0"/>
              <a:t>/html");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PrintWriter</a:t>
            </a:r>
            <a:r>
              <a:rPr lang="fr-FR" sz="1800" dirty="0" smtClean="0"/>
              <a:t> </a:t>
            </a:r>
            <a:r>
              <a:rPr lang="fr-FR" sz="1800" dirty="0" err="1"/>
              <a:t>writer</a:t>
            </a:r>
            <a:r>
              <a:rPr lang="fr-FR" sz="1800" dirty="0"/>
              <a:t> = </a:t>
            </a:r>
            <a:r>
              <a:rPr lang="fr-FR" sz="1800" dirty="0" err="1"/>
              <a:t>response.getWriter</a:t>
            </a:r>
            <a:r>
              <a:rPr lang="fr-FR" sz="1800" dirty="0"/>
              <a:t>();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ServletContext</a:t>
            </a:r>
            <a:r>
              <a:rPr lang="fr-FR" sz="1800" dirty="0" smtClean="0"/>
              <a:t> </a:t>
            </a:r>
            <a:r>
              <a:rPr lang="fr-FR" sz="1800" dirty="0" err="1"/>
              <a:t>context</a:t>
            </a:r>
            <a:r>
              <a:rPr lang="fr-FR" sz="1800" dirty="0"/>
              <a:t> = </a:t>
            </a:r>
            <a:r>
              <a:rPr lang="fr-FR" sz="1800" dirty="0" err="1"/>
              <a:t>getServletContext</a:t>
            </a:r>
            <a:r>
              <a:rPr lang="fr-FR" sz="1800" dirty="0"/>
              <a:t>(); </a:t>
            </a:r>
            <a:endParaRPr lang="fr-FR" sz="1800" dirty="0" smtClean="0"/>
          </a:p>
          <a:p>
            <a:pPr marL="0" indent="0">
              <a:buNone/>
            </a:pPr>
            <a:r>
              <a:rPr lang="fr-FR" sz="1800" dirty="0" smtClean="0"/>
              <a:t>    String </a:t>
            </a:r>
            <a:r>
              <a:rPr lang="fr-FR" sz="1800" dirty="0" err="1"/>
              <a:t>logPath</a:t>
            </a:r>
            <a:r>
              <a:rPr lang="fr-FR" sz="1800" dirty="0"/>
              <a:t> = </a:t>
            </a:r>
            <a:r>
              <a:rPr lang="fr-FR" sz="1800" dirty="0" err="1"/>
              <a:t>context.getInitParameter</a:t>
            </a:r>
            <a:r>
              <a:rPr lang="fr-FR" sz="1800" dirty="0"/>
              <a:t>("LOG.PATH");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writer.println</a:t>
            </a:r>
            <a:r>
              <a:rPr lang="fr-FR" sz="1800" dirty="0"/>
              <a:t>("Log </a:t>
            </a:r>
            <a:r>
              <a:rPr lang="fr-FR" sz="1800" dirty="0" err="1"/>
              <a:t>Path</a:t>
            </a:r>
            <a:r>
              <a:rPr lang="fr-FR" sz="1800" dirty="0"/>
              <a:t>: " + </a:t>
            </a:r>
            <a:r>
              <a:rPr lang="fr-FR" sz="1800" dirty="0" err="1"/>
              <a:t>logPath</a:t>
            </a:r>
            <a:r>
              <a:rPr lang="fr-FR" sz="1800" dirty="0"/>
              <a:t> + "&lt;</a:t>
            </a:r>
            <a:r>
              <a:rPr lang="fr-FR" sz="1800" dirty="0" err="1"/>
              <a:t>br</a:t>
            </a:r>
            <a:r>
              <a:rPr lang="fr-FR" sz="1800" dirty="0"/>
              <a:t>/&gt;"); </a:t>
            </a:r>
            <a:endParaRPr lang="fr-FR" sz="1800" dirty="0" smtClean="0"/>
          </a:p>
          <a:p>
            <a:pPr marL="0" indent="0">
              <a:buNone/>
            </a:pPr>
            <a:r>
              <a:rPr lang="fr-FR" sz="1800" dirty="0" smtClean="0"/>
              <a:t>    </a:t>
            </a:r>
            <a:r>
              <a:rPr lang="fr-FR" sz="1800" dirty="0" err="1" smtClean="0"/>
              <a:t>Enumeration</a:t>
            </a:r>
            <a:r>
              <a:rPr lang="fr-FR" sz="1800" dirty="0" smtClean="0"/>
              <a:t> </a:t>
            </a:r>
            <a:r>
              <a:rPr lang="fr-FR" sz="1800" dirty="0" err="1"/>
              <a:t>enumeration</a:t>
            </a:r>
            <a:r>
              <a:rPr lang="fr-FR" sz="1800" dirty="0"/>
              <a:t> = </a:t>
            </a:r>
            <a:r>
              <a:rPr lang="fr-FR" sz="1800" dirty="0" err="1"/>
              <a:t>context.getInitParameterNames</a:t>
            </a:r>
            <a:r>
              <a:rPr lang="fr-FR" sz="1800" dirty="0"/>
              <a:t>();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while</a:t>
            </a:r>
            <a:r>
              <a:rPr lang="fr-FR" sz="1800" dirty="0" smtClean="0"/>
              <a:t> </a:t>
            </a:r>
            <a:r>
              <a:rPr lang="fr-FR" sz="1800" dirty="0"/>
              <a:t>(</a:t>
            </a:r>
            <a:r>
              <a:rPr lang="fr-FR" sz="1800" dirty="0" err="1"/>
              <a:t>enumeration.hasMoreElements</a:t>
            </a:r>
            <a:r>
              <a:rPr lang="fr-FR" sz="1800" dirty="0"/>
              <a:t>()) {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    String </a:t>
            </a:r>
            <a:r>
              <a:rPr lang="fr-FR" sz="1800" dirty="0" err="1"/>
              <a:t>paramName</a:t>
            </a:r>
            <a:r>
              <a:rPr lang="fr-FR" sz="1800" dirty="0"/>
              <a:t> = (String) </a:t>
            </a:r>
            <a:r>
              <a:rPr lang="fr-FR" sz="1800" dirty="0" err="1"/>
              <a:t>enumeration.nextElement</a:t>
            </a:r>
            <a:r>
              <a:rPr lang="fr-FR" sz="1800" dirty="0"/>
              <a:t>();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    String </a:t>
            </a:r>
            <a:r>
              <a:rPr lang="fr-FR" sz="1800" dirty="0" err="1"/>
              <a:t>paramValue</a:t>
            </a:r>
            <a:r>
              <a:rPr lang="fr-FR" sz="1800" dirty="0"/>
              <a:t> = </a:t>
            </a:r>
            <a:r>
              <a:rPr lang="fr-FR" sz="1800" dirty="0" err="1"/>
              <a:t>context.getInitParameter</a:t>
            </a:r>
            <a:r>
              <a:rPr lang="fr-FR" sz="1800" dirty="0"/>
              <a:t>(</a:t>
            </a:r>
            <a:r>
              <a:rPr lang="fr-FR" sz="1800" dirty="0" err="1"/>
              <a:t>paramName</a:t>
            </a:r>
            <a:r>
              <a:rPr lang="fr-FR" sz="1800" dirty="0"/>
              <a:t>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    </a:t>
            </a:r>
            <a:r>
              <a:rPr lang="fr-FR" sz="1800" dirty="0" err="1" smtClean="0"/>
              <a:t>writer.println</a:t>
            </a:r>
            <a:r>
              <a:rPr lang="fr-FR" sz="1800" dirty="0"/>
              <a:t>("</a:t>
            </a:r>
            <a:r>
              <a:rPr lang="fr-FR" sz="1800" dirty="0" err="1"/>
              <a:t>Context</a:t>
            </a:r>
            <a:r>
              <a:rPr lang="fr-FR" sz="1800" dirty="0"/>
              <a:t> </a:t>
            </a:r>
            <a:r>
              <a:rPr lang="fr-FR" sz="1800" dirty="0" err="1"/>
              <a:t>Init</a:t>
            </a:r>
            <a:r>
              <a:rPr lang="fr-FR" sz="1800" dirty="0"/>
              <a:t> </a:t>
            </a:r>
            <a:r>
              <a:rPr lang="fr-FR" sz="1800" dirty="0" err="1"/>
              <a:t>Param</a:t>
            </a:r>
            <a:r>
              <a:rPr lang="fr-FR" sz="1800" dirty="0"/>
              <a:t>: [" + </a:t>
            </a:r>
            <a:r>
              <a:rPr lang="fr-FR" sz="1800" dirty="0" err="1"/>
              <a:t>paramName</a:t>
            </a:r>
            <a:r>
              <a:rPr lang="fr-FR" sz="1800" dirty="0"/>
              <a:t> + " = " + </a:t>
            </a:r>
            <a:r>
              <a:rPr lang="fr-FR" sz="1800" dirty="0" err="1"/>
              <a:t>paramValue</a:t>
            </a:r>
            <a:r>
              <a:rPr lang="fr-FR" sz="1800" dirty="0"/>
              <a:t> +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                                                                                                              "]&lt;</a:t>
            </a:r>
            <a:r>
              <a:rPr lang="fr-FR" sz="1800" dirty="0" err="1"/>
              <a:t>br</a:t>
            </a:r>
            <a:r>
              <a:rPr lang="fr-FR" sz="1800" dirty="0" smtClean="0"/>
              <a:t>/&gt;");</a:t>
            </a:r>
            <a:br>
              <a:rPr lang="fr-FR" sz="1800" dirty="0" smtClean="0"/>
            </a:br>
            <a:r>
              <a:rPr lang="fr-FR" sz="1800" dirty="0" smtClean="0"/>
              <a:t>     }</a:t>
            </a:r>
            <a:br>
              <a:rPr lang="fr-FR" sz="1800" dirty="0" smtClean="0"/>
            </a:br>
            <a:r>
              <a:rPr lang="fr-FR" sz="1800" dirty="0" smtClean="0"/>
              <a:t> </a:t>
            </a:r>
            <a:r>
              <a:rPr lang="fr-FR" sz="18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666057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Servlets 3.0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Comme on est pas là pour faire du « XML </a:t>
            </a:r>
            <a:r>
              <a:rPr lang="fr-FR" dirty="0" err="1" smtClean="0"/>
              <a:t>Sitting</a:t>
            </a:r>
            <a:r>
              <a:rPr lang="fr-FR" dirty="0" smtClean="0"/>
              <a:t> », le modèle 3.0 a apporté de nombreuses annotations qui évitent de remplir le fichier web.xml.</a:t>
            </a:r>
          </a:p>
          <a:p>
            <a:r>
              <a:rPr lang="fr-FR" dirty="0" smtClean="0"/>
              <a:t>Pour des applications simples il est facultatif</a:t>
            </a:r>
          </a:p>
          <a:p>
            <a:r>
              <a:rPr lang="fr-FR" dirty="0" smtClean="0"/>
              <a:t>Nécessaire encore pour certaines tâches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26423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Annotations Servlets 3.0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196752"/>
            <a:ext cx="9109520" cy="4724400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>
                <a:solidFill>
                  <a:srgbClr val="FF0000"/>
                </a:solidFill>
              </a:rPr>
              <a:t>@</a:t>
            </a:r>
            <a:r>
              <a:rPr lang="fr-FR" sz="2400" dirty="0" err="1">
                <a:solidFill>
                  <a:srgbClr val="FF0000"/>
                </a:solidFill>
              </a:rPr>
              <a:t>WebServlet</a:t>
            </a:r>
            <a:r>
              <a:rPr lang="fr-FR" sz="2400" dirty="0">
                <a:solidFill>
                  <a:srgbClr val="FF0000"/>
                </a:solidFill>
              </a:rPr>
              <a:t>(</a:t>
            </a:r>
            <a:r>
              <a:rPr lang="fr-FR" sz="2400" dirty="0" err="1">
                <a:solidFill>
                  <a:srgbClr val="FF0000"/>
                </a:solidFill>
              </a:rPr>
              <a:t>asyncSupported</a:t>
            </a:r>
            <a:r>
              <a:rPr lang="fr-FR" sz="2400" dirty="0">
                <a:solidFill>
                  <a:srgbClr val="FF0000"/>
                </a:solidFill>
              </a:rPr>
              <a:t> = </a:t>
            </a:r>
            <a:r>
              <a:rPr lang="fr-FR" sz="2400" b="1" dirty="0">
                <a:solidFill>
                  <a:srgbClr val="FF0000"/>
                </a:solidFill>
              </a:rPr>
              <a:t>false</a:t>
            </a:r>
            <a:r>
              <a:rPr lang="fr-FR" sz="2400" dirty="0">
                <a:solidFill>
                  <a:srgbClr val="FF0000"/>
                </a:solidFill>
              </a:rPr>
              <a:t>, </a:t>
            </a:r>
            <a:br>
              <a:rPr lang="fr-FR" sz="2400" dirty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</a:t>
            </a:r>
            <a:r>
              <a:rPr lang="fr-FR" sz="2400" dirty="0" err="1" smtClean="0">
                <a:solidFill>
                  <a:srgbClr val="FF0000"/>
                </a:solidFill>
              </a:rPr>
              <a:t>name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>
                <a:solidFill>
                  <a:srgbClr val="FF0000"/>
                </a:solidFill>
              </a:rPr>
              <a:t>= "</a:t>
            </a:r>
            <a:r>
              <a:rPr lang="fr-FR" sz="2400" dirty="0" err="1">
                <a:solidFill>
                  <a:srgbClr val="FF0000"/>
                </a:solidFill>
              </a:rPr>
              <a:t>HelloAnnotationServlet</a:t>
            </a:r>
            <a:r>
              <a:rPr lang="fr-FR" sz="2400" dirty="0">
                <a:solidFill>
                  <a:srgbClr val="FF0000"/>
                </a:solidFill>
              </a:rPr>
              <a:t>", </a:t>
            </a:r>
            <a:r>
              <a:rPr lang="fr-FR" sz="2400" dirty="0" smtClean="0">
                <a:solidFill>
                  <a:srgbClr val="FF0000"/>
                </a:solidFill>
              </a:rPr>
              <a:t/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</a:t>
            </a:r>
            <a:r>
              <a:rPr lang="fr-FR" sz="2400" dirty="0" err="1" smtClean="0">
                <a:solidFill>
                  <a:srgbClr val="FF0000"/>
                </a:solidFill>
              </a:rPr>
              <a:t>urlPatterns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>
                <a:solidFill>
                  <a:srgbClr val="FF0000"/>
                </a:solidFill>
              </a:rPr>
              <a:t>= {"/</a:t>
            </a:r>
            <a:r>
              <a:rPr lang="fr-FR" sz="2400" dirty="0" err="1">
                <a:solidFill>
                  <a:srgbClr val="FF0000"/>
                </a:solidFill>
              </a:rPr>
              <a:t>helloanno</a:t>
            </a:r>
            <a:r>
              <a:rPr lang="fr-FR" sz="2400" dirty="0">
                <a:solidFill>
                  <a:srgbClr val="FF0000"/>
                </a:solidFill>
              </a:rPr>
              <a:t>"}, </a:t>
            </a:r>
            <a:r>
              <a:rPr lang="fr-FR" sz="2400" dirty="0" smtClean="0">
                <a:solidFill>
                  <a:srgbClr val="FF0000"/>
                </a:solidFill>
              </a:rPr>
              <a:t/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</a:t>
            </a:r>
            <a:r>
              <a:rPr lang="fr-FR" sz="2400" dirty="0" err="1" smtClean="0">
                <a:solidFill>
                  <a:srgbClr val="FF0000"/>
                </a:solidFill>
              </a:rPr>
              <a:t>initParams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>
                <a:solidFill>
                  <a:srgbClr val="FF0000"/>
                </a:solidFill>
              </a:rPr>
              <a:t>= {@</a:t>
            </a:r>
            <a:r>
              <a:rPr lang="fr-FR" sz="2400" dirty="0" err="1">
                <a:solidFill>
                  <a:srgbClr val="FF0000"/>
                </a:solidFill>
              </a:rPr>
              <a:t>WebInitParam</a:t>
            </a:r>
            <a:r>
              <a:rPr lang="fr-FR" sz="2400" dirty="0">
                <a:solidFill>
                  <a:srgbClr val="FF0000"/>
                </a:solidFill>
              </a:rPr>
              <a:t>(</a:t>
            </a:r>
            <a:r>
              <a:rPr lang="fr-FR" sz="2400" dirty="0" err="1">
                <a:solidFill>
                  <a:srgbClr val="FF0000"/>
                </a:solidFill>
              </a:rPr>
              <a:t>name</a:t>
            </a:r>
            <a:r>
              <a:rPr lang="fr-FR" sz="2400" dirty="0">
                <a:solidFill>
                  <a:srgbClr val="FF0000"/>
                </a:solidFill>
              </a:rPr>
              <a:t>="param1", </a:t>
            </a:r>
            <a:r>
              <a:rPr lang="fr-FR" sz="2400" dirty="0" smtClean="0">
                <a:solidFill>
                  <a:srgbClr val="FF0000"/>
                </a:solidFill>
              </a:rPr>
              <a:t>  </a:t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         value</a:t>
            </a:r>
            <a:r>
              <a:rPr lang="fr-FR" sz="2400" dirty="0">
                <a:solidFill>
                  <a:srgbClr val="FF0000"/>
                </a:solidFill>
              </a:rPr>
              <a:t>="value1"), @</a:t>
            </a:r>
            <a:r>
              <a:rPr lang="fr-FR" sz="2400" dirty="0" err="1">
                <a:solidFill>
                  <a:srgbClr val="FF0000"/>
                </a:solidFill>
              </a:rPr>
              <a:t>WebInitParam</a:t>
            </a:r>
            <a:r>
              <a:rPr lang="fr-FR" sz="2400" dirty="0">
                <a:solidFill>
                  <a:srgbClr val="FF0000"/>
                </a:solidFill>
              </a:rPr>
              <a:t>(</a:t>
            </a:r>
            <a:r>
              <a:rPr lang="fr-FR" sz="2400" dirty="0" err="1">
                <a:solidFill>
                  <a:srgbClr val="FF0000"/>
                </a:solidFill>
              </a:rPr>
              <a:t>name</a:t>
            </a:r>
            <a:r>
              <a:rPr lang="fr-FR" sz="2400" dirty="0">
                <a:solidFill>
                  <a:srgbClr val="FF0000"/>
                </a:solidFill>
              </a:rPr>
              <a:t>="param2", 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         value</a:t>
            </a:r>
            <a:r>
              <a:rPr lang="fr-FR" sz="2400" dirty="0">
                <a:solidFill>
                  <a:srgbClr val="FF0000"/>
                </a:solidFill>
              </a:rPr>
              <a:t>="value2")} )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b="1" dirty="0" smtClean="0"/>
              <a:t>public</a:t>
            </a:r>
            <a:r>
              <a:rPr lang="fr-FR" sz="2400" dirty="0" smtClean="0"/>
              <a:t> </a:t>
            </a:r>
            <a:r>
              <a:rPr lang="fr-FR" sz="2400" b="1" dirty="0"/>
              <a:t>class</a:t>
            </a:r>
            <a:r>
              <a:rPr lang="fr-FR" sz="2400" dirty="0"/>
              <a:t> </a:t>
            </a:r>
            <a:r>
              <a:rPr lang="fr-FR" sz="2400" dirty="0" err="1"/>
              <a:t>HelloAnnotationServlet</a:t>
            </a:r>
            <a:r>
              <a:rPr lang="fr-FR" sz="2400" dirty="0"/>
              <a:t> </a:t>
            </a:r>
            <a:r>
              <a:rPr lang="fr-FR" sz="2400" b="1" dirty="0" err="1"/>
              <a:t>extends</a:t>
            </a:r>
            <a:r>
              <a:rPr lang="fr-FR" sz="2400" dirty="0"/>
              <a:t> </a:t>
            </a:r>
            <a:r>
              <a:rPr lang="fr-FR" sz="2400" dirty="0" err="1"/>
              <a:t>HttpServlet</a:t>
            </a:r>
            <a:r>
              <a:rPr lang="fr-FR" sz="2400" dirty="0"/>
              <a:t> </a:t>
            </a:r>
            <a:r>
              <a:rPr lang="fr-FR" sz="2400" dirty="0" smtClean="0"/>
              <a:t>{..}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 smtClean="0"/>
              <a:t>Récupération des </a:t>
            </a:r>
            <a:r>
              <a:rPr lang="fr-FR" sz="2400" dirty="0" err="1" smtClean="0"/>
              <a:t>init</a:t>
            </a:r>
            <a:r>
              <a:rPr lang="fr-FR" sz="2400" dirty="0" smtClean="0"/>
              <a:t> </a:t>
            </a:r>
            <a:r>
              <a:rPr lang="fr-FR" sz="2400" dirty="0" err="1" smtClean="0"/>
              <a:t>params</a:t>
            </a:r>
            <a:r>
              <a:rPr lang="fr-FR" sz="2400" dirty="0" smtClean="0"/>
              <a:t> dans </a:t>
            </a:r>
            <a:r>
              <a:rPr lang="fr-FR" sz="2400" dirty="0" err="1" smtClean="0"/>
              <a:t>doGet</a:t>
            </a:r>
            <a:r>
              <a:rPr lang="fr-FR" sz="2400" dirty="0" smtClean="0"/>
              <a:t>() ou </a:t>
            </a:r>
            <a:r>
              <a:rPr lang="fr-FR" sz="2400" dirty="0" err="1" smtClean="0"/>
              <a:t>doXXX</a:t>
            </a:r>
            <a:r>
              <a:rPr lang="fr-FR" sz="2400" dirty="0" smtClean="0"/>
              <a:t>() par :</a:t>
            </a:r>
          </a:p>
          <a:p>
            <a:pPr marL="0" indent="0">
              <a:buNone/>
            </a:pPr>
            <a:r>
              <a:rPr lang="fr-FR" sz="2000" dirty="0" smtClean="0"/>
              <a:t>         </a:t>
            </a:r>
            <a:r>
              <a:rPr lang="fr-FR" sz="2400" dirty="0" err="1"/>
              <a:t>getInitParameter</a:t>
            </a:r>
            <a:r>
              <a:rPr lang="fr-FR" sz="2400" dirty="0"/>
              <a:t>("param1");</a:t>
            </a:r>
          </a:p>
        </p:txBody>
      </p:sp>
    </p:spTree>
    <p:extLst>
      <p:ext uri="{BB962C8B-B14F-4D97-AF65-F5344CB8AC3E}">
        <p14:creationId xmlns:p14="http://schemas.microsoft.com/office/powerpoint/2010/main" val="34438708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Annotations pour file </a:t>
            </a:r>
            <a:r>
              <a:rPr lang="fr-FR" dirty="0" err="1" smtClean="0"/>
              <a:t>upload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052736"/>
            <a:ext cx="8206680" cy="5119464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FF0000"/>
                </a:solidFill>
              </a:rPr>
              <a:t>@</a:t>
            </a:r>
            <a:r>
              <a:rPr lang="fr-FR" sz="2000" dirty="0" err="1">
                <a:solidFill>
                  <a:srgbClr val="FF0000"/>
                </a:solidFill>
              </a:rPr>
              <a:t>WebServlet</a:t>
            </a:r>
            <a:r>
              <a:rPr lang="fr-FR" sz="2000" dirty="0">
                <a:solidFill>
                  <a:srgbClr val="FF0000"/>
                </a:solidFill>
              </a:rPr>
              <a:t>("/upload.html")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@</a:t>
            </a:r>
            <a:r>
              <a:rPr lang="fr-FR" sz="2000" dirty="0" err="1">
                <a:solidFill>
                  <a:srgbClr val="FF0000"/>
                </a:solidFill>
              </a:rPr>
              <a:t>MultipartConfig</a:t>
            </a:r>
            <a:r>
              <a:rPr lang="fr-FR" sz="2000" dirty="0">
                <a:solidFill>
                  <a:srgbClr val="FF0000"/>
                </a:solidFill>
              </a:rPr>
              <a:t>(location="c:</a:t>
            </a:r>
            <a:r>
              <a:rPr lang="fr-FR" sz="2000" b="1" dirty="0">
                <a:solidFill>
                  <a:srgbClr val="FF0000"/>
                </a:solidFill>
              </a:rPr>
              <a:t>\\</a:t>
            </a:r>
            <a:r>
              <a:rPr lang="fr-FR" sz="2000" dirty="0" err="1">
                <a:solidFill>
                  <a:srgbClr val="FF0000"/>
                </a:solidFill>
              </a:rPr>
              <a:t>tmp</a:t>
            </a:r>
            <a:r>
              <a:rPr lang="fr-FR" sz="2000" dirty="0">
                <a:solidFill>
                  <a:srgbClr val="FF0000"/>
                </a:solidFill>
              </a:rPr>
              <a:t>", </a:t>
            </a:r>
            <a:r>
              <a:rPr lang="fr-FR" sz="2000" dirty="0" err="1">
                <a:solidFill>
                  <a:srgbClr val="FF0000"/>
                </a:solidFill>
              </a:rPr>
              <a:t>fileSizeThreshold</a:t>
            </a:r>
            <a:r>
              <a:rPr lang="fr-FR" sz="2000" dirty="0">
                <a:solidFill>
                  <a:srgbClr val="FF0000"/>
                </a:solidFill>
              </a:rPr>
              <a:t>=1024*1024, </a:t>
            </a:r>
            <a:r>
              <a:rPr lang="fr-FR" sz="2000" dirty="0" err="1">
                <a:solidFill>
                  <a:srgbClr val="FF0000"/>
                </a:solidFill>
              </a:rPr>
              <a:t>maxFileSize</a:t>
            </a:r>
            <a:r>
              <a:rPr lang="fr-FR" sz="2000" dirty="0">
                <a:solidFill>
                  <a:srgbClr val="FF0000"/>
                </a:solidFill>
              </a:rPr>
              <a:t>=1024*1024*5, </a:t>
            </a:r>
            <a:r>
              <a:rPr lang="fr-FR" sz="2000" dirty="0" err="1">
                <a:solidFill>
                  <a:srgbClr val="FF0000"/>
                </a:solidFill>
              </a:rPr>
              <a:t>maxRequestSize</a:t>
            </a:r>
            <a:r>
              <a:rPr lang="fr-FR" sz="2000" dirty="0">
                <a:solidFill>
                  <a:srgbClr val="FF0000"/>
                </a:solidFill>
              </a:rPr>
              <a:t>=1024*1024*5*5)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b="1" dirty="0" smtClean="0"/>
              <a:t>public</a:t>
            </a:r>
            <a:r>
              <a:rPr lang="fr-FR" sz="2000" dirty="0" smtClean="0"/>
              <a:t> </a:t>
            </a:r>
            <a:r>
              <a:rPr lang="fr-FR" sz="2000" b="1" dirty="0"/>
              <a:t>class</a:t>
            </a:r>
            <a:r>
              <a:rPr lang="fr-FR" sz="2000" dirty="0"/>
              <a:t> </a:t>
            </a:r>
            <a:r>
              <a:rPr lang="fr-FR" sz="2000" dirty="0" err="1"/>
              <a:t>FileUploadServlet</a:t>
            </a:r>
            <a:r>
              <a:rPr lang="fr-FR" sz="2000" dirty="0"/>
              <a:t> </a:t>
            </a:r>
            <a:r>
              <a:rPr lang="fr-FR" sz="2000" b="1" dirty="0" err="1"/>
              <a:t>extends</a:t>
            </a:r>
            <a:r>
              <a:rPr lang="fr-FR" sz="2000" dirty="0"/>
              <a:t> </a:t>
            </a:r>
            <a:r>
              <a:rPr lang="fr-FR" sz="2000" dirty="0" err="1"/>
              <a:t>HttpServlet</a:t>
            </a:r>
            <a:r>
              <a:rPr lang="fr-FR" sz="2000" dirty="0"/>
              <a:t> {  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@</a:t>
            </a:r>
            <a:r>
              <a:rPr lang="fr-FR" sz="2000" dirty="0" err="1" smtClean="0"/>
              <a:t>Override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</a:t>
            </a:r>
            <a:r>
              <a:rPr lang="fr-FR" sz="2000" b="1" dirty="0" err="1" smtClean="0"/>
              <a:t>protected</a:t>
            </a:r>
            <a:r>
              <a:rPr lang="fr-FR" sz="2000" dirty="0" smtClean="0"/>
              <a:t> </a:t>
            </a:r>
            <a:r>
              <a:rPr lang="fr-FR" sz="2000" b="1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doPost</a:t>
            </a:r>
            <a:r>
              <a:rPr lang="fr-FR" sz="2000" dirty="0"/>
              <a:t>(</a:t>
            </a:r>
            <a:r>
              <a:rPr lang="fr-FR" sz="2000" dirty="0" err="1"/>
              <a:t>HttpServletRequest</a:t>
            </a:r>
            <a:r>
              <a:rPr lang="fr-FR" sz="2000" dirty="0"/>
              <a:t> </a:t>
            </a:r>
            <a:r>
              <a:rPr lang="fr-FR" sz="2000" dirty="0" err="1"/>
              <a:t>req</a:t>
            </a:r>
            <a:r>
              <a:rPr lang="fr-FR" sz="2000" dirty="0"/>
              <a:t>,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</a:t>
            </a:r>
            <a:r>
              <a:rPr lang="fr-FR" sz="2000" dirty="0" err="1" smtClean="0"/>
              <a:t>HttpServletResponse</a:t>
            </a:r>
            <a:r>
              <a:rPr lang="fr-FR" sz="2000" dirty="0" smtClean="0"/>
              <a:t> </a:t>
            </a:r>
            <a:r>
              <a:rPr lang="fr-FR" sz="2000" dirty="0" err="1"/>
              <a:t>resp</a:t>
            </a:r>
            <a:r>
              <a:rPr lang="fr-FR" sz="2000" dirty="0"/>
              <a:t>) </a:t>
            </a:r>
            <a:r>
              <a:rPr lang="fr-FR" sz="2000" b="1" dirty="0" err="1"/>
              <a:t>throws</a:t>
            </a:r>
            <a:r>
              <a:rPr lang="fr-FR" sz="2000" dirty="0"/>
              <a:t> </a:t>
            </a:r>
            <a:r>
              <a:rPr lang="fr-FR" sz="2000" dirty="0" err="1"/>
              <a:t>ServletException</a:t>
            </a:r>
            <a:r>
              <a:rPr lang="fr-FR" sz="2000" dirty="0"/>
              <a:t>, </a:t>
            </a:r>
            <a:r>
              <a:rPr lang="fr-FR" sz="2000" dirty="0" err="1"/>
              <a:t>IOException</a:t>
            </a:r>
            <a:r>
              <a:rPr lang="fr-FR" sz="2000" dirty="0"/>
              <a:t> { </a:t>
            </a:r>
            <a:r>
              <a:rPr lang="fr-FR" sz="2000" dirty="0" smtClean="0"/>
              <a:t>  </a:t>
            </a:r>
            <a:br>
              <a:rPr lang="fr-FR" sz="2000" dirty="0" smtClean="0"/>
            </a:br>
            <a:r>
              <a:rPr lang="fr-FR" sz="2000" dirty="0" smtClean="0"/>
              <a:t>          </a:t>
            </a:r>
            <a:r>
              <a:rPr lang="fr-FR" sz="2000" dirty="0" err="1" smtClean="0"/>
              <a:t>resp.setContentType</a:t>
            </a:r>
            <a:r>
              <a:rPr lang="fr-FR" sz="2000" dirty="0"/>
              <a:t>("</a:t>
            </a:r>
            <a:r>
              <a:rPr lang="fr-FR" sz="2000" dirty="0" err="1"/>
              <a:t>text</a:t>
            </a:r>
            <a:r>
              <a:rPr lang="fr-FR" sz="2000" dirty="0"/>
              <a:t>/html");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</a:t>
            </a:r>
            <a:r>
              <a:rPr lang="fr-FR" sz="2000" dirty="0" err="1" smtClean="0"/>
              <a:t>PrintWriter</a:t>
            </a:r>
            <a:r>
              <a:rPr lang="fr-FR" sz="2000" dirty="0" smtClean="0"/>
              <a:t> </a:t>
            </a:r>
            <a:r>
              <a:rPr lang="fr-FR" sz="2000" dirty="0"/>
              <a:t>out = </a:t>
            </a:r>
            <a:r>
              <a:rPr lang="fr-FR" sz="2000" dirty="0" err="1"/>
              <a:t>resp.getWriter</a:t>
            </a:r>
            <a:r>
              <a:rPr lang="fr-FR" sz="2000" dirty="0"/>
              <a:t>();  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Collection&lt;Part</a:t>
            </a:r>
            <a:r>
              <a:rPr lang="fr-FR" sz="2000" dirty="0"/>
              <a:t>&gt; parts = </a:t>
            </a:r>
            <a:r>
              <a:rPr lang="fr-FR" sz="2000" dirty="0" err="1"/>
              <a:t>req.getParts</a:t>
            </a:r>
            <a:r>
              <a:rPr lang="fr-FR" sz="2000" dirty="0"/>
              <a:t>();  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</a:t>
            </a:r>
            <a:r>
              <a:rPr lang="fr-FR" sz="2000" dirty="0" err="1" smtClean="0"/>
              <a:t>out.write</a:t>
            </a:r>
            <a:r>
              <a:rPr lang="fr-FR" sz="2000" dirty="0"/>
              <a:t>("&lt;h2&gt; Total parts : "+</a:t>
            </a:r>
            <a:r>
              <a:rPr lang="fr-FR" sz="2000" dirty="0" err="1"/>
              <a:t>parts.size</a:t>
            </a:r>
            <a:r>
              <a:rPr lang="fr-FR" sz="2000" dirty="0"/>
              <a:t>()+"&lt;/h2</a:t>
            </a:r>
            <a:r>
              <a:rPr lang="fr-FR" sz="2000" dirty="0" smtClean="0"/>
              <a:t>&gt;");</a:t>
            </a:r>
            <a:br>
              <a:rPr lang="fr-FR" sz="2000" dirty="0" smtClean="0"/>
            </a:br>
            <a:endParaRPr lang="fr-FR" sz="2000" dirty="0" smtClean="0"/>
          </a:p>
          <a:p>
            <a:pPr marL="0" indent="0">
              <a:buNone/>
            </a:pPr>
            <a:r>
              <a:rPr lang="fr-FR" sz="2000" dirty="0"/>
              <a:t> </a:t>
            </a:r>
            <a:r>
              <a:rPr lang="fr-FR" sz="2000" dirty="0" smtClean="0"/>
              <a:t>       </a:t>
            </a:r>
            <a:r>
              <a:rPr lang="fr-FR" sz="2000" dirty="0"/>
              <a:t>  </a:t>
            </a:r>
            <a:r>
              <a:rPr lang="fr-FR" sz="2000" b="1" dirty="0"/>
              <a:t>for</a:t>
            </a:r>
            <a:r>
              <a:rPr lang="fr-FR" sz="2000" dirty="0"/>
              <a:t>(Part </a:t>
            </a:r>
            <a:r>
              <a:rPr lang="fr-FR" sz="2000" dirty="0" err="1"/>
              <a:t>part</a:t>
            </a:r>
            <a:r>
              <a:rPr lang="fr-FR" sz="2000" dirty="0"/>
              <a:t> : parts)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</a:t>
            </a:r>
            <a:r>
              <a:rPr lang="fr-FR" sz="2000" dirty="0" err="1" smtClean="0"/>
              <a:t>printPart</a:t>
            </a:r>
            <a:r>
              <a:rPr lang="fr-FR" sz="2000" dirty="0" smtClean="0"/>
              <a:t>(part</a:t>
            </a:r>
            <a:r>
              <a:rPr lang="fr-FR" sz="2000" dirty="0"/>
              <a:t>, out);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</a:t>
            </a:r>
            <a:r>
              <a:rPr lang="fr-FR" sz="2000" dirty="0" err="1" smtClean="0"/>
              <a:t>part.write</a:t>
            </a:r>
            <a:r>
              <a:rPr lang="fr-FR" sz="2000" dirty="0"/>
              <a:t>("</a:t>
            </a:r>
            <a:r>
              <a:rPr lang="fr-FR" sz="2000" dirty="0" err="1"/>
              <a:t>samplefile</a:t>
            </a:r>
            <a:r>
              <a:rPr lang="fr-FR" sz="2000" dirty="0"/>
              <a:t>");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}</a:t>
            </a:r>
            <a:br>
              <a:rPr lang="fr-FR" sz="2000" dirty="0" smtClean="0"/>
            </a:br>
            <a:r>
              <a:rPr lang="fr-FR" sz="2000" dirty="0" smtClean="0"/>
              <a:t> </a:t>
            </a:r>
            <a:r>
              <a:rPr lang="fr-FR" sz="2000" dirty="0"/>
              <a:t>  }</a:t>
            </a:r>
          </a:p>
        </p:txBody>
      </p:sp>
    </p:spTree>
    <p:extLst>
      <p:ext uri="{BB962C8B-B14F-4D97-AF65-F5344CB8AC3E}">
        <p14:creationId xmlns:p14="http://schemas.microsoft.com/office/powerpoint/2010/main" val="6656086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Code qui créer le fichier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980728"/>
            <a:ext cx="8001000" cy="4724400"/>
          </a:xfrm>
        </p:spPr>
        <p:txBody>
          <a:bodyPr/>
          <a:lstStyle/>
          <a:p>
            <a:pPr marL="0" indent="0">
              <a:buNone/>
            </a:pPr>
            <a:r>
              <a:rPr lang="fr-FR" sz="2400" b="1" dirty="0" err="1"/>
              <a:t>private</a:t>
            </a:r>
            <a:r>
              <a:rPr lang="fr-FR" sz="2400" dirty="0"/>
              <a:t> </a:t>
            </a:r>
            <a:r>
              <a:rPr lang="fr-FR" sz="2400" b="1" dirty="0" err="1"/>
              <a:t>void</a:t>
            </a:r>
            <a:r>
              <a:rPr lang="fr-FR" sz="2400" dirty="0"/>
              <a:t> </a:t>
            </a:r>
            <a:r>
              <a:rPr lang="fr-FR" sz="2400" dirty="0" err="1"/>
              <a:t>printPart</a:t>
            </a:r>
            <a:r>
              <a:rPr lang="fr-FR" sz="2400" dirty="0"/>
              <a:t>(Part </a:t>
            </a:r>
            <a:r>
              <a:rPr lang="fr-FR" sz="2400" dirty="0" err="1"/>
              <a:t>part</a:t>
            </a:r>
            <a:r>
              <a:rPr lang="fr-FR" sz="2400" dirty="0"/>
              <a:t>, </a:t>
            </a:r>
            <a:r>
              <a:rPr lang="fr-FR" sz="2400" dirty="0" err="1"/>
              <a:t>PrintWriter</a:t>
            </a:r>
            <a:r>
              <a:rPr lang="fr-FR" sz="2400" dirty="0"/>
              <a:t> </a:t>
            </a:r>
            <a:r>
              <a:rPr lang="fr-FR" sz="2400" dirty="0" err="1"/>
              <a:t>pw</a:t>
            </a:r>
            <a:r>
              <a:rPr lang="fr-FR" sz="2400" dirty="0"/>
              <a:t>) </a:t>
            </a:r>
            <a:r>
              <a:rPr lang="fr-FR" sz="2400" dirty="0" smtClean="0"/>
              <a:t>{</a:t>
            </a:r>
            <a:br>
              <a:rPr lang="fr-FR" sz="2400" dirty="0" smtClean="0"/>
            </a:br>
            <a:r>
              <a:rPr lang="fr-FR" sz="2400" dirty="0" smtClean="0"/>
              <a:t>     </a:t>
            </a:r>
            <a:r>
              <a:rPr lang="fr-FR" sz="2400" dirty="0" err="1"/>
              <a:t>StringBuffer</a:t>
            </a:r>
            <a:r>
              <a:rPr lang="fr-FR" sz="2400" dirty="0"/>
              <a:t> </a:t>
            </a:r>
            <a:r>
              <a:rPr lang="fr-FR" sz="2400" dirty="0" err="1"/>
              <a:t>sb</a:t>
            </a:r>
            <a:r>
              <a:rPr lang="fr-FR" sz="2400" dirty="0"/>
              <a:t> = </a:t>
            </a:r>
            <a:r>
              <a:rPr lang="fr-FR" sz="2400" b="1" dirty="0"/>
              <a:t>new</a:t>
            </a:r>
            <a:r>
              <a:rPr lang="fr-FR" sz="2400" dirty="0"/>
              <a:t> </a:t>
            </a:r>
            <a:r>
              <a:rPr lang="fr-FR" sz="2400" dirty="0" err="1"/>
              <a:t>StringBuffer</a:t>
            </a:r>
            <a:r>
              <a:rPr lang="fr-FR" sz="2400" dirty="0"/>
              <a:t>();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("&lt;p&gt;");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("Name : "+</a:t>
            </a:r>
            <a:r>
              <a:rPr lang="fr-FR" sz="2400" dirty="0" err="1"/>
              <a:t>part.getName</a:t>
            </a:r>
            <a:r>
              <a:rPr lang="fr-FR" sz="2400" dirty="0"/>
              <a:t>());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</a:t>
            </a:r>
            <a:r>
              <a:rPr lang="fr-FR" sz="2400" dirty="0" err="1"/>
              <a:t>br</a:t>
            </a:r>
            <a:r>
              <a:rPr lang="fr-FR" sz="2400" dirty="0"/>
              <a:t>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("Content Type : "+</a:t>
            </a:r>
            <a:r>
              <a:rPr lang="fr-FR" sz="2400" dirty="0" err="1"/>
              <a:t>part.getContentType</a:t>
            </a:r>
            <a:r>
              <a:rPr lang="fr-FR" sz="2400" dirty="0"/>
              <a:t>());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</a:t>
            </a:r>
            <a:r>
              <a:rPr lang="fr-FR" sz="2400" dirty="0" err="1"/>
              <a:t>br</a:t>
            </a:r>
            <a:r>
              <a:rPr lang="fr-FR" sz="2400" dirty="0"/>
              <a:t>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("Size : "+</a:t>
            </a:r>
            <a:r>
              <a:rPr lang="fr-FR" sz="2400" dirty="0" err="1"/>
              <a:t>part.getSize</a:t>
            </a:r>
            <a:r>
              <a:rPr lang="fr-FR" sz="2400" dirty="0"/>
              <a:t>());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</a:t>
            </a:r>
            <a:r>
              <a:rPr lang="fr-FR" sz="2400" dirty="0" err="1"/>
              <a:t>br</a:t>
            </a:r>
            <a:r>
              <a:rPr lang="fr-FR" sz="2400" dirty="0"/>
              <a:t>&gt;");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b="1" dirty="0" smtClean="0"/>
              <a:t>    for</a:t>
            </a:r>
            <a:r>
              <a:rPr lang="fr-FR" sz="2400" dirty="0" smtClean="0"/>
              <a:t>(String </a:t>
            </a:r>
            <a:r>
              <a:rPr lang="fr-FR" sz="2400" dirty="0"/>
              <a:t>header : </a:t>
            </a:r>
            <a:r>
              <a:rPr lang="fr-FR" sz="2400" dirty="0" err="1"/>
              <a:t>part.getHeaderNames</a:t>
            </a:r>
            <a:r>
              <a:rPr lang="fr-FR" sz="2400" dirty="0"/>
              <a:t>()) {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</a:t>
            </a:r>
            <a:r>
              <a:rPr lang="fr-FR" sz="2400" dirty="0" err="1" smtClean="0"/>
              <a:t>sb.append</a:t>
            </a:r>
            <a:r>
              <a:rPr lang="fr-FR" sz="2400" dirty="0" smtClean="0"/>
              <a:t>(header </a:t>
            </a:r>
            <a:r>
              <a:rPr lang="fr-FR" sz="2400" dirty="0"/>
              <a:t>+ " : "+</a:t>
            </a:r>
            <a:r>
              <a:rPr lang="fr-FR" sz="2400" dirty="0" err="1"/>
              <a:t>part.getHeader</a:t>
            </a:r>
            <a:r>
              <a:rPr lang="fr-FR" sz="2400" dirty="0"/>
              <a:t>(header));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</a:t>
            </a:r>
            <a:r>
              <a:rPr lang="fr-FR" sz="2400" dirty="0" err="1" smtClean="0"/>
              <a:t>sb.append</a:t>
            </a:r>
            <a:r>
              <a:rPr lang="fr-FR" sz="2400" dirty="0"/>
              <a:t>("&lt;</a:t>
            </a:r>
            <a:r>
              <a:rPr lang="fr-FR" sz="2400" dirty="0" err="1"/>
              <a:t>br</a:t>
            </a:r>
            <a:r>
              <a:rPr lang="fr-FR" sz="2400" dirty="0"/>
              <a:t>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} </a:t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("&lt;/p&gt;");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pw.write</a:t>
            </a:r>
            <a:r>
              <a:rPr lang="fr-FR" sz="2400" dirty="0" smtClean="0"/>
              <a:t>(</a:t>
            </a:r>
            <a:r>
              <a:rPr lang="fr-FR" sz="2400" dirty="0" err="1" smtClean="0"/>
              <a:t>sb.toString</a:t>
            </a:r>
            <a:r>
              <a:rPr lang="fr-FR" sz="2400" dirty="0"/>
              <a:t>());   }</a:t>
            </a:r>
          </a:p>
        </p:txBody>
      </p:sp>
    </p:spTree>
    <p:extLst>
      <p:ext uri="{BB962C8B-B14F-4D97-AF65-F5344CB8AC3E}">
        <p14:creationId xmlns:p14="http://schemas.microsoft.com/office/powerpoint/2010/main" val="14377929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Code du formulaire d’envoi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47800"/>
            <a:ext cx="8676456" cy="47244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&lt;html&gt;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/>
              <a:t>body&gt;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/>
              <a:t>p&gt;Commons File </a:t>
            </a:r>
            <a:r>
              <a:rPr lang="fr-FR" dirty="0" err="1"/>
              <a:t>Upload</a:t>
            </a:r>
            <a:r>
              <a:rPr lang="fr-FR" dirty="0"/>
              <a:t> </a:t>
            </a:r>
            <a:r>
              <a:rPr lang="fr-FR" dirty="0" err="1"/>
              <a:t>Example</a:t>
            </a:r>
            <a:r>
              <a:rPr lang="fr-FR" dirty="0"/>
              <a:t>&lt;/p&gt;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form</a:t>
            </a:r>
            <a:r>
              <a:rPr lang="fr-FR" dirty="0"/>
              <a:t> action="</a:t>
            </a:r>
            <a:r>
              <a:rPr lang="fr-FR" dirty="0" err="1" smtClean="0"/>
              <a:t>uploadServletl</a:t>
            </a:r>
            <a:r>
              <a:rPr lang="fr-FR" dirty="0"/>
              <a:t>"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    </a:t>
            </a:r>
            <a:r>
              <a:rPr lang="fr-FR" dirty="0" err="1" smtClean="0"/>
              <a:t>enctype</a:t>
            </a:r>
            <a:r>
              <a:rPr lang="fr-FR" dirty="0"/>
              <a:t>="</a:t>
            </a:r>
            <a:r>
              <a:rPr lang="fr-FR" dirty="0" err="1"/>
              <a:t>multipart</a:t>
            </a:r>
            <a:r>
              <a:rPr lang="fr-FR" dirty="0"/>
              <a:t>/</a:t>
            </a:r>
            <a:r>
              <a:rPr lang="fr-FR" dirty="0" err="1"/>
              <a:t>form</a:t>
            </a:r>
            <a:r>
              <a:rPr lang="fr-FR" dirty="0"/>
              <a:t>-data" </a:t>
            </a:r>
            <a:r>
              <a:rPr lang="fr-FR" dirty="0" err="1"/>
              <a:t>method</a:t>
            </a:r>
            <a:r>
              <a:rPr lang="fr-FR" dirty="0"/>
              <a:t>="POST"&gt; </a:t>
            </a:r>
            <a:r>
              <a:rPr lang="fr-FR" dirty="0" smtClean="0"/>
              <a:t>     </a:t>
            </a:r>
            <a:br>
              <a:rPr lang="fr-FR" dirty="0" smtClean="0"/>
            </a:br>
            <a:r>
              <a:rPr lang="fr-FR" dirty="0" smtClean="0">
                <a:solidFill>
                  <a:srgbClr val="FF0000"/>
                </a:solidFill>
              </a:rPr>
              <a:t>    &lt;</a:t>
            </a:r>
            <a:r>
              <a:rPr lang="fr-FR" dirty="0">
                <a:solidFill>
                  <a:srgbClr val="FF0000"/>
                </a:solidFill>
              </a:rPr>
              <a:t>input type="file" </a:t>
            </a:r>
            <a:r>
              <a:rPr lang="fr-FR" dirty="0" err="1">
                <a:solidFill>
                  <a:srgbClr val="FF0000"/>
                </a:solidFill>
              </a:rPr>
              <a:t>name</a:t>
            </a:r>
            <a:r>
              <a:rPr lang="fr-FR" dirty="0">
                <a:solidFill>
                  <a:srgbClr val="FF0000"/>
                </a:solidFill>
              </a:rPr>
              <a:t>="file1"&gt;</a:t>
            </a:r>
            <a:r>
              <a:rPr lang="fr-FR" dirty="0"/>
              <a:t>&lt;</a:t>
            </a:r>
            <a:r>
              <a:rPr lang="fr-FR" dirty="0" err="1"/>
              <a:t>br</a:t>
            </a:r>
            <a:r>
              <a:rPr lang="fr-FR" dirty="0"/>
              <a:t>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&lt;</a:t>
            </a:r>
            <a:r>
              <a:rPr lang="fr-FR" dirty="0"/>
              <a:t>input type="</a:t>
            </a:r>
            <a:r>
              <a:rPr lang="fr-FR" dirty="0" err="1"/>
              <a:t>Submit</a:t>
            </a:r>
            <a:r>
              <a:rPr lang="fr-FR" dirty="0"/>
              <a:t>" value="</a:t>
            </a:r>
            <a:r>
              <a:rPr lang="fr-FR" dirty="0" err="1"/>
              <a:t>Upload</a:t>
            </a:r>
            <a:r>
              <a:rPr lang="fr-FR" dirty="0"/>
              <a:t> File</a:t>
            </a:r>
            <a:r>
              <a:rPr lang="fr-FR" dirty="0" smtClean="0"/>
              <a:t>"&gt;</a:t>
            </a:r>
            <a:br>
              <a:rPr lang="fr-FR" dirty="0" smtClean="0"/>
            </a:br>
            <a:r>
              <a:rPr lang="fr-FR" dirty="0" smtClean="0"/>
              <a:t>    &lt;</a:t>
            </a:r>
            <a:r>
              <a:rPr lang="fr-FR" dirty="0" err="1"/>
              <a:t>br</a:t>
            </a:r>
            <a:r>
              <a:rPr lang="fr-FR" dirty="0"/>
              <a:t>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 err="1"/>
              <a:t>form</a:t>
            </a:r>
            <a:r>
              <a:rPr lang="fr-FR" dirty="0"/>
              <a:t>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/>
              <a:t>body&gt;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/>
              <a:t>html&gt;</a:t>
            </a:r>
          </a:p>
        </p:txBody>
      </p:sp>
    </p:spTree>
    <p:extLst>
      <p:ext uri="{BB962C8B-B14F-4D97-AF65-F5344CB8AC3E}">
        <p14:creationId xmlns:p14="http://schemas.microsoft.com/office/powerpoint/2010/main" val="33348216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Annotation </a:t>
            </a:r>
            <a:r>
              <a:rPr lang="fr-FR" dirty="0" err="1" smtClean="0"/>
              <a:t>ServletFilter</a:t>
            </a:r>
            <a:r>
              <a:rPr lang="fr-FR" dirty="0" smtClean="0"/>
              <a:t>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908720"/>
            <a:ext cx="8278688" cy="5616624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FF0000"/>
                </a:solidFill>
              </a:rPr>
              <a:t>@</a:t>
            </a:r>
            <a:r>
              <a:rPr lang="fr-FR" sz="2000" dirty="0" err="1">
                <a:solidFill>
                  <a:srgbClr val="FF0000"/>
                </a:solidFill>
              </a:rPr>
              <a:t>WebFilter</a:t>
            </a:r>
            <a:r>
              <a:rPr lang="fr-FR" sz="2000" dirty="0">
                <a:solidFill>
                  <a:srgbClr val="FF0000"/>
                </a:solidFill>
              </a:rPr>
              <a:t>(</a:t>
            </a:r>
            <a:r>
              <a:rPr lang="fr-FR" sz="2000" dirty="0" err="1">
                <a:solidFill>
                  <a:srgbClr val="FF0000"/>
                </a:solidFill>
              </a:rPr>
              <a:t>urlPatterns</a:t>
            </a:r>
            <a:r>
              <a:rPr lang="fr-FR" sz="2000" dirty="0">
                <a:solidFill>
                  <a:srgbClr val="FF0000"/>
                </a:solidFill>
              </a:rPr>
              <a:t>={"/*"}, description="</a:t>
            </a:r>
            <a:r>
              <a:rPr lang="fr-FR" sz="2000" dirty="0" err="1" smtClean="0">
                <a:solidFill>
                  <a:srgbClr val="FF0000"/>
                </a:solidFill>
              </a:rPr>
              <a:t>Request</a:t>
            </a:r>
            <a:r>
              <a:rPr lang="fr-FR" sz="2000" dirty="0" smtClean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timer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filter</a:t>
            </a:r>
            <a:r>
              <a:rPr lang="fr-FR" sz="2000" dirty="0" smtClean="0">
                <a:solidFill>
                  <a:srgbClr val="FF0000"/>
                </a:solidFill>
              </a:rPr>
              <a:t>")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public </a:t>
            </a:r>
            <a:r>
              <a:rPr lang="fr-FR" sz="2000" dirty="0"/>
              <a:t>class </a:t>
            </a:r>
            <a:r>
              <a:rPr lang="fr-FR" sz="2000" dirty="0" err="1"/>
              <a:t>TimerFilter</a:t>
            </a:r>
            <a:r>
              <a:rPr lang="fr-FR" sz="2000" dirty="0"/>
              <a:t> </a:t>
            </a:r>
            <a:r>
              <a:rPr lang="fr-FR" sz="2000" dirty="0" err="1"/>
              <a:t>implements</a:t>
            </a:r>
            <a:r>
              <a:rPr lang="fr-FR" sz="2000" dirty="0"/>
              <a:t> </a:t>
            </a:r>
            <a:r>
              <a:rPr lang="fr-FR" sz="2000" dirty="0" err="1"/>
              <a:t>Filter</a:t>
            </a:r>
            <a:r>
              <a:rPr lang="fr-FR" sz="2000" dirty="0"/>
              <a:t> {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</a:t>
            </a:r>
            <a:r>
              <a:rPr lang="fr-FR" sz="2000" dirty="0" err="1" smtClean="0"/>
              <a:t>private</a:t>
            </a:r>
            <a:r>
              <a:rPr lang="fr-FR" sz="2000" dirty="0" smtClean="0"/>
              <a:t> </a:t>
            </a:r>
            <a:r>
              <a:rPr lang="fr-FR" sz="2000" dirty="0" err="1"/>
              <a:t>FilterConfig</a:t>
            </a:r>
            <a:r>
              <a:rPr lang="fr-FR" sz="2000" dirty="0"/>
              <a:t> config = </a:t>
            </a:r>
            <a:r>
              <a:rPr lang="fr-FR" sz="2000" dirty="0" err="1"/>
              <a:t>null</a:t>
            </a:r>
            <a:r>
              <a:rPr lang="fr-FR" sz="2000" dirty="0"/>
              <a:t>; 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@</a:t>
            </a:r>
            <a:r>
              <a:rPr lang="fr-FR" sz="2000" dirty="0" err="1"/>
              <a:t>Override</a:t>
            </a:r>
            <a:r>
              <a:rPr lang="fr-FR" sz="2000" dirty="0"/>
              <a:t>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init</a:t>
            </a:r>
            <a:r>
              <a:rPr lang="fr-FR" sz="2000" dirty="0"/>
              <a:t>(</a:t>
            </a:r>
            <a:r>
              <a:rPr lang="fr-FR" sz="2000" dirty="0" err="1"/>
              <a:t>FilterConfig</a:t>
            </a:r>
            <a:r>
              <a:rPr lang="fr-FR" sz="2000" dirty="0"/>
              <a:t> config) </a:t>
            </a:r>
            <a:r>
              <a:rPr lang="fr-FR" sz="2000" dirty="0" err="1"/>
              <a:t>throws</a:t>
            </a:r>
            <a:r>
              <a:rPr lang="fr-FR" sz="2000" dirty="0"/>
              <a:t> </a:t>
            </a:r>
            <a:r>
              <a:rPr lang="fr-FR" sz="2000" dirty="0" err="1"/>
              <a:t>ServletException</a:t>
            </a:r>
            <a:r>
              <a:rPr lang="fr-FR" sz="2000" dirty="0"/>
              <a:t> {		</a:t>
            </a:r>
            <a:r>
              <a:rPr lang="fr-FR" sz="2000" dirty="0" err="1" smtClean="0"/>
              <a:t>this.config</a:t>
            </a:r>
            <a:r>
              <a:rPr lang="fr-FR" sz="2000" dirty="0" smtClean="0"/>
              <a:t> </a:t>
            </a:r>
            <a:r>
              <a:rPr lang="fr-FR" sz="2000" dirty="0"/>
              <a:t>= config;		</a:t>
            </a:r>
            <a:r>
              <a:rPr lang="fr-FR" sz="2000" dirty="0" err="1"/>
              <a:t>config.getServletContext</a:t>
            </a:r>
            <a:r>
              <a:rPr lang="fr-FR" sz="2000" dirty="0"/>
              <a:t>().log("</a:t>
            </a:r>
            <a:r>
              <a:rPr lang="fr-FR" sz="2000" dirty="0" err="1"/>
              <a:t>TimerFilter</a:t>
            </a:r>
            <a:r>
              <a:rPr lang="fr-FR" sz="2000" dirty="0"/>
              <a:t> </a:t>
            </a:r>
            <a:r>
              <a:rPr lang="fr-FR" sz="2000" dirty="0" err="1"/>
              <a:t>initialized</a:t>
            </a:r>
            <a:r>
              <a:rPr lang="fr-FR" sz="2000" dirty="0"/>
              <a:t>");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}</a:t>
            </a:r>
          </a:p>
          <a:p>
            <a:pPr marL="0" indent="0">
              <a:buNone/>
            </a:pPr>
            <a:r>
              <a:rPr lang="fr-FR" sz="2000" dirty="0" smtClean="0"/>
              <a:t>      @</a:t>
            </a:r>
            <a:r>
              <a:rPr lang="fr-FR" sz="2000" dirty="0" err="1"/>
              <a:t>Override</a:t>
            </a:r>
            <a:r>
              <a:rPr lang="fr-FR" sz="2000" dirty="0"/>
              <a:t>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doFilter</a:t>
            </a:r>
            <a:r>
              <a:rPr lang="fr-FR" sz="2000" dirty="0"/>
              <a:t>(</a:t>
            </a:r>
            <a:r>
              <a:rPr lang="fr-FR" sz="2000" dirty="0" err="1"/>
              <a:t>ServletRequest</a:t>
            </a:r>
            <a:r>
              <a:rPr lang="fr-FR" sz="2000" dirty="0"/>
              <a:t> </a:t>
            </a:r>
            <a:r>
              <a:rPr lang="fr-FR" sz="2000" dirty="0" err="1"/>
              <a:t>req</a:t>
            </a:r>
            <a:r>
              <a:rPr lang="fr-FR" sz="2000" dirty="0"/>
              <a:t>, </a:t>
            </a:r>
            <a:r>
              <a:rPr lang="fr-FR" sz="2000" dirty="0" err="1"/>
              <a:t>ServletResponse</a:t>
            </a:r>
            <a:r>
              <a:rPr lang="fr-FR" sz="2000" dirty="0"/>
              <a:t> </a:t>
            </a:r>
            <a:r>
              <a:rPr lang="fr-FR" sz="2000" dirty="0" err="1"/>
              <a:t>resp</a:t>
            </a:r>
            <a:r>
              <a:rPr lang="fr-FR" sz="2000" dirty="0"/>
              <a:t>,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     </a:t>
            </a:r>
            <a:r>
              <a:rPr lang="fr-FR" sz="2000" dirty="0" err="1" smtClean="0"/>
              <a:t>FilterChain</a:t>
            </a:r>
            <a:r>
              <a:rPr lang="fr-FR" sz="2000" dirty="0" smtClean="0"/>
              <a:t> </a:t>
            </a:r>
            <a:r>
              <a:rPr lang="fr-FR" sz="2000" dirty="0" err="1"/>
              <a:t>chain</a:t>
            </a:r>
            <a:r>
              <a:rPr lang="fr-FR" sz="2000" dirty="0"/>
              <a:t>) </a:t>
            </a:r>
            <a:r>
              <a:rPr lang="fr-FR" sz="2000" dirty="0" err="1"/>
              <a:t>throws</a:t>
            </a:r>
            <a:r>
              <a:rPr lang="fr-FR" sz="2000" dirty="0"/>
              <a:t> </a:t>
            </a:r>
            <a:r>
              <a:rPr lang="fr-FR" sz="2000" dirty="0" err="1"/>
              <a:t>IOException</a:t>
            </a:r>
            <a:r>
              <a:rPr lang="fr-FR" sz="2000" dirty="0"/>
              <a:t>, </a:t>
            </a:r>
            <a:r>
              <a:rPr lang="fr-FR" sz="2000" dirty="0" err="1"/>
              <a:t>ServletException</a:t>
            </a:r>
            <a:r>
              <a:rPr lang="fr-FR" sz="2000" dirty="0"/>
              <a:t> {	</a:t>
            </a:r>
            <a:r>
              <a:rPr lang="fr-FR" sz="2000" dirty="0" smtClean="0">
                <a:solidFill>
                  <a:srgbClr val="FF0000"/>
                </a:solidFill>
              </a:rPr>
              <a:t>long </a:t>
            </a:r>
            <a:r>
              <a:rPr lang="fr-FR" sz="2000" dirty="0" err="1">
                <a:solidFill>
                  <a:srgbClr val="FF0000"/>
                </a:solidFill>
              </a:rPr>
              <a:t>before</a:t>
            </a:r>
            <a:r>
              <a:rPr lang="fr-FR" sz="2000" dirty="0">
                <a:solidFill>
                  <a:srgbClr val="FF0000"/>
                </a:solidFill>
              </a:rPr>
              <a:t> = </a:t>
            </a:r>
            <a:r>
              <a:rPr lang="fr-FR" sz="2000" dirty="0" err="1">
                <a:solidFill>
                  <a:srgbClr val="FF0000"/>
                </a:solidFill>
              </a:rPr>
              <a:t>System.currentTimeMillis</a:t>
            </a:r>
            <a:r>
              <a:rPr lang="fr-FR" sz="2000" dirty="0">
                <a:solidFill>
                  <a:srgbClr val="FF0000"/>
                </a:solidFill>
              </a:rPr>
              <a:t>();		</a:t>
            </a:r>
            <a:r>
              <a:rPr lang="fr-FR" sz="2000" dirty="0" err="1">
                <a:solidFill>
                  <a:srgbClr val="FF0000"/>
                </a:solidFill>
              </a:rPr>
              <a:t>chain.doFilter</a:t>
            </a:r>
            <a:r>
              <a:rPr lang="fr-FR" sz="2000" dirty="0">
                <a:solidFill>
                  <a:srgbClr val="FF0000"/>
                </a:solidFill>
              </a:rPr>
              <a:t>(</a:t>
            </a:r>
            <a:r>
              <a:rPr lang="fr-FR" sz="2000" dirty="0" err="1">
                <a:solidFill>
                  <a:srgbClr val="FF0000"/>
                </a:solidFill>
              </a:rPr>
              <a:t>req</a:t>
            </a:r>
            <a:r>
              <a:rPr lang="fr-FR" sz="2000" dirty="0">
                <a:solidFill>
                  <a:srgbClr val="FF0000"/>
                </a:solidFill>
              </a:rPr>
              <a:t>, </a:t>
            </a:r>
            <a:r>
              <a:rPr lang="fr-FR" sz="2000" dirty="0" err="1">
                <a:solidFill>
                  <a:srgbClr val="FF0000"/>
                </a:solidFill>
              </a:rPr>
              <a:t>resp</a:t>
            </a:r>
            <a:r>
              <a:rPr lang="fr-FR" sz="2000" dirty="0">
                <a:solidFill>
                  <a:srgbClr val="FF0000"/>
                </a:solidFill>
              </a:rPr>
              <a:t>);		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 long </a:t>
            </a:r>
            <a:r>
              <a:rPr lang="fr-FR" sz="2000" dirty="0" err="1">
                <a:solidFill>
                  <a:srgbClr val="FF0000"/>
                </a:solidFill>
              </a:rPr>
              <a:t>after</a:t>
            </a:r>
            <a:r>
              <a:rPr lang="fr-FR" sz="2000" dirty="0">
                <a:solidFill>
                  <a:srgbClr val="FF0000"/>
                </a:solidFill>
              </a:rPr>
              <a:t> = </a:t>
            </a:r>
            <a:r>
              <a:rPr lang="fr-FR" sz="2000" dirty="0" err="1">
                <a:solidFill>
                  <a:srgbClr val="FF0000"/>
                </a:solidFill>
              </a:rPr>
              <a:t>System.currentTimeMillis</a:t>
            </a:r>
            <a:r>
              <a:rPr lang="fr-FR" sz="2000" dirty="0">
                <a:solidFill>
                  <a:srgbClr val="FF0000"/>
                </a:solidFill>
              </a:rPr>
              <a:t>();</a:t>
            </a:r>
            <a:r>
              <a:rPr lang="fr-FR" sz="2000" dirty="0"/>
              <a:t>	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String </a:t>
            </a:r>
            <a:r>
              <a:rPr lang="fr-FR" sz="2000" dirty="0" err="1"/>
              <a:t>path</a:t>
            </a:r>
            <a:r>
              <a:rPr lang="fr-FR" sz="2000" dirty="0"/>
              <a:t> = ((</a:t>
            </a:r>
            <a:r>
              <a:rPr lang="fr-FR" sz="2000" dirty="0" err="1"/>
              <a:t>HttpServletRequest</a:t>
            </a:r>
            <a:r>
              <a:rPr lang="fr-FR" sz="2000" dirty="0"/>
              <a:t>)</a:t>
            </a:r>
            <a:r>
              <a:rPr lang="fr-FR" sz="2000" dirty="0" err="1"/>
              <a:t>req</a:t>
            </a:r>
            <a:r>
              <a:rPr lang="fr-FR" sz="2000" dirty="0"/>
              <a:t>).</a:t>
            </a:r>
            <a:r>
              <a:rPr lang="fr-FR" sz="2000" dirty="0" err="1"/>
              <a:t>getRequestURI</a:t>
            </a:r>
            <a:r>
              <a:rPr lang="fr-FR" sz="2000" dirty="0"/>
              <a:t>();	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</a:t>
            </a:r>
            <a:r>
              <a:rPr lang="fr-FR" sz="2000" dirty="0" err="1" smtClean="0"/>
              <a:t>config.getServletContext</a:t>
            </a:r>
            <a:r>
              <a:rPr lang="fr-FR" sz="2000" dirty="0"/>
              <a:t>().log(</a:t>
            </a:r>
            <a:r>
              <a:rPr lang="fr-FR" sz="2000" dirty="0" err="1"/>
              <a:t>path</a:t>
            </a:r>
            <a:r>
              <a:rPr lang="fr-FR" sz="2000" dirty="0"/>
              <a:t> + " : "+(</a:t>
            </a:r>
            <a:r>
              <a:rPr lang="fr-FR" sz="2000" dirty="0" err="1"/>
              <a:t>after-before</a:t>
            </a:r>
            <a:r>
              <a:rPr lang="fr-FR" sz="2000" dirty="0" smtClean="0"/>
              <a:t>));</a:t>
            </a:r>
            <a:br>
              <a:rPr lang="fr-FR" sz="2000" dirty="0" smtClean="0"/>
            </a:br>
            <a:r>
              <a:rPr lang="fr-FR" sz="2000" dirty="0" smtClean="0"/>
              <a:t>      } </a:t>
            </a:r>
            <a:br>
              <a:rPr lang="fr-FR" sz="2000" dirty="0" smtClean="0"/>
            </a:br>
            <a:r>
              <a:rPr lang="fr-FR" sz="2000" dirty="0" smtClean="0"/>
              <a:t>}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87318348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Ressources web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Tutorial Java EE 6, section Servlets : </a:t>
            </a:r>
            <a:r>
              <a:rPr lang="fr-FR" dirty="0">
                <a:hlinkClick r:id="rId2"/>
              </a:rPr>
              <a:t>http://</a:t>
            </a:r>
            <a:r>
              <a:rPr lang="fr-FR" dirty="0" smtClean="0">
                <a:hlinkClick r:id="rId2"/>
              </a:rPr>
              <a:t>docs.oracle.com/javaee/6/tutorial/doc/bnafd.html</a:t>
            </a:r>
            <a:endParaRPr lang="fr-FR" dirty="0" smtClean="0"/>
          </a:p>
          <a:p>
            <a:r>
              <a:rPr lang="fr-FR" dirty="0">
                <a:hlinkClick r:id="rId3"/>
              </a:rPr>
              <a:t>http://www.servletworld.com</a:t>
            </a:r>
            <a:r>
              <a:rPr lang="fr-FR" dirty="0" smtClean="0">
                <a:hlinkClick r:id="rId3"/>
              </a:rPr>
              <a:t>/</a:t>
            </a:r>
            <a:r>
              <a:rPr lang="fr-FR" dirty="0" smtClean="0"/>
              <a:t> : nombreux tutoriaux et exemples</a:t>
            </a:r>
          </a:p>
          <a:p>
            <a:r>
              <a:rPr lang="fr-FR" dirty="0">
                <a:hlinkClick r:id="rId4"/>
              </a:rPr>
              <a:t>http://</a:t>
            </a:r>
            <a:r>
              <a:rPr lang="fr-FR" dirty="0" smtClean="0">
                <a:hlinkClick r:id="rId4"/>
              </a:rPr>
              <a:t>www.kodejava.org/browse/8.html</a:t>
            </a:r>
            <a:r>
              <a:rPr lang="fr-FR" dirty="0" smtClean="0"/>
              <a:t> : idem, nombreux exemples de Servlets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8941220"/>
      </p:ext>
    </p:extLst>
  </p:cSld>
  <p:clrMapOvr>
    <a:masterClrMapping/>
  </p:clrMapOvr>
</p:sld>
</file>

<file path=ppt/theme/theme1.xml><?xml version="1.0" encoding="utf-8"?>
<a:theme xmlns:a="http://schemas.openxmlformats.org/drawingml/2006/main" name="IPO Road Show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2B2B2"/>
      </a:accent1>
      <a:accent2>
        <a:srgbClr val="FFFFFF"/>
      </a:accent2>
      <a:accent3>
        <a:srgbClr val="FFFFFF"/>
      </a:accent3>
      <a:accent4>
        <a:srgbClr val="000000"/>
      </a:accent4>
      <a:accent5>
        <a:srgbClr val="D5D5D5"/>
      </a:accent5>
      <a:accent6>
        <a:srgbClr val="E7E7E7"/>
      </a:accent6>
      <a:hlink>
        <a:srgbClr val="6180B9"/>
      </a:hlink>
      <a:folHlink>
        <a:srgbClr val="0066FF"/>
      </a:folHlink>
    </a:clrScheme>
    <a:fontScheme name="IPO Road Sho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PO Road Sho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O Road Sho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D:\WINNT\Profiles\dskok\Desktop\IPO Road Show.ppt</Template>
  <TotalTime>19472</TotalTime>
  <Words>4102</Words>
  <Application>Microsoft Office PowerPoint</Application>
  <PresentationFormat>Affichage à l'écran (4:3)</PresentationFormat>
  <Paragraphs>677</Paragraphs>
  <Slides>86</Slides>
  <Notes>15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86</vt:i4>
      </vt:variant>
    </vt:vector>
  </HeadingPairs>
  <TitlesOfParts>
    <vt:vector size="88" baseType="lpstr">
      <vt:lpstr>IPO Road Show</vt:lpstr>
      <vt:lpstr>SmartDraw</vt:lpstr>
      <vt:lpstr>Servlets 2 et 3.0, annotations et descripteurs dans Java EE 6</vt:lpstr>
      <vt:lpstr>Présentation générale</vt:lpstr>
      <vt:lpstr>Mais le web en Java c’est pas mort ?</vt:lpstr>
      <vt:lpstr>Attention !</vt:lpstr>
      <vt:lpstr>N’oubliez pas que le développeur web moderne</vt:lpstr>
      <vt:lpstr>JavaScript ? C’est pas un langage ça !</vt:lpstr>
      <vt:lpstr>Que les technologies web évoluent vite !</vt:lpstr>
      <vt:lpstr>Quel Framework ? Celui qui manque… Java EE est celui que nous allons étudier</vt:lpstr>
      <vt:lpstr>Java EE</vt:lpstr>
      <vt:lpstr>Paysage</vt:lpstr>
      <vt:lpstr>Paysage (2)</vt:lpstr>
      <vt:lpstr>Paysage (3)</vt:lpstr>
      <vt:lpstr>Qu’est ce qu’une Servlet ?</vt:lpstr>
      <vt:lpstr>Qu’est ce qu’une Servlet ? (2)</vt:lpstr>
      <vt:lpstr>Servlet Services</vt:lpstr>
      <vt:lpstr>Pourquoi utiliser des Servlets ?</vt:lpstr>
      <vt:lpstr>Pourquoi utiliser des Servlets (2)</vt:lpstr>
      <vt:lpstr>Date Servlet – Exemple</vt:lpstr>
      <vt:lpstr>Démonstration avec Netbeans</vt:lpstr>
      <vt:lpstr>Java Servlets</vt:lpstr>
      <vt:lpstr>Architecture d’une Servlet</vt:lpstr>
      <vt:lpstr>Servlet HTTP et servlet générique</vt:lpstr>
      <vt:lpstr>Architecture d’une Servlet (2)</vt:lpstr>
      <vt:lpstr>Architecture d’une Servlet (3)</vt:lpstr>
      <vt:lpstr>Servlets API</vt:lpstr>
      <vt:lpstr>Servlets API (2)</vt:lpstr>
      <vt:lpstr>Cycle de vie d’une Servlet</vt:lpstr>
      <vt:lpstr>La méthode init()</vt:lpstr>
      <vt:lpstr>La méthode service()</vt:lpstr>
      <vt:lpstr>La méthode destroy()</vt:lpstr>
      <vt:lpstr>Java Servlets</vt:lpstr>
      <vt:lpstr>Exemple de traitement de paramètre : Hello Servlet</vt:lpstr>
      <vt:lpstr>Hello Servlet : exemple complet</vt:lpstr>
      <vt:lpstr>Hello Servlet – Example</vt:lpstr>
      <vt:lpstr>Démonstration dans Netbeans</vt:lpstr>
      <vt:lpstr>Hello Servlet – requête HTTP</vt:lpstr>
      <vt:lpstr>Servlet qui construit et sert une image</vt:lpstr>
      <vt:lpstr>Image Counter Servlet (1)</vt:lpstr>
      <vt:lpstr>Image Counter Servlet (2)</vt:lpstr>
      <vt:lpstr>Extrait du code de création de l’image</vt:lpstr>
      <vt:lpstr>Résultat</vt:lpstr>
      <vt:lpstr>Renvoyer un zip depuis une Servlet</vt:lpstr>
      <vt:lpstr>Récupérer l’URL relatif de la servlet</vt:lpstr>
      <vt:lpstr>URI relatif à quoi cela sert-il ? </vt:lpstr>
      <vt:lpstr>Utilisation des Cookies</vt:lpstr>
      <vt:lpstr>Cookies en Java http://java.sun.com/products/servlet/2.2/javadoc/index.html</vt:lpstr>
      <vt:lpstr>Méthodes de manipulation</vt:lpstr>
      <vt:lpstr>Méthodes de manipulation (2)</vt:lpstr>
      <vt:lpstr>Méthode doGet utilisant les cookies</vt:lpstr>
      <vt:lpstr>Utilisation de Sessions </vt:lpstr>
      <vt:lpstr>Rappel : Session HTTP ?</vt:lpstr>
      <vt:lpstr>Gestion de sessions dans les Servlets</vt:lpstr>
      <vt:lpstr>Récupérer l’objet session</vt:lpstr>
      <vt:lpstr>En coulisse…</vt:lpstr>
      <vt:lpstr>Récupérer des données de la session </vt:lpstr>
      <vt:lpstr>Mettre des données dans la session</vt:lpstr>
      <vt:lpstr>Autres informations de session</vt:lpstr>
      <vt:lpstr>Session Timeout</vt:lpstr>
      <vt:lpstr>Terminer une session</vt:lpstr>
      <vt:lpstr>Login / Logout – Exemple</vt:lpstr>
      <vt:lpstr>Formulaire de login</vt:lpstr>
      <vt:lpstr>LoginServlet</vt:lpstr>
      <vt:lpstr>MainServlet</vt:lpstr>
      <vt:lpstr>LogoutServlet</vt:lpstr>
      <vt:lpstr>Page InvalidLogin.html</vt:lpstr>
      <vt:lpstr>Problèmes avec le cache du navigateur</vt:lpstr>
      <vt:lpstr>Fichier descripteur web.xml, annotations des servlets 3.0</vt:lpstr>
      <vt:lpstr>Fichier descripteur web.xml</vt:lpstr>
      <vt:lpstr>Exemple de déclaration de Servlet </vt:lpstr>
      <vt:lpstr>Pages de démarrage</vt:lpstr>
      <vt:lpstr>A quoi servent les écouteurs ?  </vt:lpstr>
      <vt:lpstr>Déclaration dans le web.xml </vt:lpstr>
      <vt:lpstr>Classe de remplissage de la BD au déploiement</vt:lpstr>
      <vt:lpstr>SessionListener : compter les personnes online. Dans le web.xml</vt:lpstr>
      <vt:lpstr>Classe écouteur</vt:lpstr>
      <vt:lpstr>Affichage dans une page JSP</vt:lpstr>
      <vt:lpstr>Exemple de paramètres d’initialisation </vt:lpstr>
      <vt:lpstr>Récupération des initParams, ici dans un écouteur, au déploiement</vt:lpstr>
      <vt:lpstr>Ici dans une Servlet</vt:lpstr>
      <vt:lpstr>Servlets 3.0</vt:lpstr>
      <vt:lpstr>Annotations Servlets 3.0</vt:lpstr>
      <vt:lpstr>Annotations pour file upload</vt:lpstr>
      <vt:lpstr>Code qui créer le fichier</vt:lpstr>
      <vt:lpstr>Code du formulaire d’envoi</vt:lpstr>
      <vt:lpstr>Annotation ServletFilter </vt:lpstr>
      <vt:lpstr>Ressources web</vt:lpstr>
    </vt:vector>
  </TitlesOfParts>
  <Company>SilverStream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</dc:creator>
  <cp:lastModifiedBy>michel</cp:lastModifiedBy>
  <cp:revision>520</cp:revision>
  <cp:lastPrinted>1999-01-08T22:44:56Z</cp:lastPrinted>
  <dcterms:created xsi:type="dcterms:W3CDTF">1998-09-04T19:58:23Z</dcterms:created>
  <dcterms:modified xsi:type="dcterms:W3CDTF">2012-02-16T08:21:10Z</dcterms:modified>
</cp:coreProperties>
</file>