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2" r:id="rId1"/>
  </p:sldMasterIdLst>
  <p:notesMasterIdLst>
    <p:notesMasterId r:id="rId61"/>
  </p:notesMasterIdLst>
  <p:handoutMasterIdLst>
    <p:handoutMasterId r:id="rId62"/>
  </p:handoutMasterIdLst>
  <p:sldIdLst>
    <p:sldId id="1100" r:id="rId2"/>
    <p:sldId id="1101" r:id="rId3"/>
    <p:sldId id="1102" r:id="rId4"/>
    <p:sldId id="1103" r:id="rId5"/>
    <p:sldId id="1104" r:id="rId6"/>
    <p:sldId id="1106" r:id="rId7"/>
    <p:sldId id="1107" r:id="rId8"/>
    <p:sldId id="1108" r:id="rId9"/>
    <p:sldId id="1109" r:id="rId10"/>
    <p:sldId id="1110" r:id="rId11"/>
    <p:sldId id="1111" r:id="rId12"/>
    <p:sldId id="1112" r:id="rId13"/>
    <p:sldId id="1113" r:id="rId14"/>
    <p:sldId id="1116" r:id="rId15"/>
    <p:sldId id="1117" r:id="rId16"/>
    <p:sldId id="1119" r:id="rId17"/>
    <p:sldId id="1120" r:id="rId18"/>
    <p:sldId id="1121" r:id="rId19"/>
    <p:sldId id="1122" r:id="rId20"/>
    <p:sldId id="1123" r:id="rId21"/>
    <p:sldId id="1124" r:id="rId22"/>
    <p:sldId id="1127" r:id="rId23"/>
    <p:sldId id="1128" r:id="rId24"/>
    <p:sldId id="1129" r:id="rId25"/>
    <p:sldId id="1130" r:id="rId26"/>
    <p:sldId id="1277" r:id="rId27"/>
    <p:sldId id="1133" r:id="rId28"/>
    <p:sldId id="1134" r:id="rId29"/>
    <p:sldId id="1135" r:id="rId30"/>
    <p:sldId id="1136" r:id="rId31"/>
    <p:sldId id="1137" r:id="rId32"/>
    <p:sldId id="1138" r:id="rId33"/>
    <p:sldId id="1139" r:id="rId34"/>
    <p:sldId id="1142" r:id="rId35"/>
    <p:sldId id="1143" r:id="rId36"/>
    <p:sldId id="1144" r:id="rId37"/>
    <p:sldId id="1145" r:id="rId38"/>
    <p:sldId id="1146" r:id="rId39"/>
    <p:sldId id="1147" r:id="rId40"/>
    <p:sldId id="1148" r:id="rId41"/>
    <p:sldId id="1150" r:id="rId42"/>
    <p:sldId id="1278" r:id="rId43"/>
    <p:sldId id="1280" r:id="rId44"/>
    <p:sldId id="1155" r:id="rId45"/>
    <p:sldId id="1156" r:id="rId46"/>
    <p:sldId id="1161" r:id="rId47"/>
    <p:sldId id="1162" r:id="rId48"/>
    <p:sldId id="1163" r:id="rId49"/>
    <p:sldId id="1164" r:id="rId50"/>
    <p:sldId id="1165" r:id="rId51"/>
    <p:sldId id="1166" r:id="rId52"/>
    <p:sldId id="1167" r:id="rId53"/>
    <p:sldId id="1168" r:id="rId54"/>
    <p:sldId id="1169" r:id="rId55"/>
    <p:sldId id="1170" r:id="rId56"/>
    <p:sldId id="1171" r:id="rId57"/>
    <p:sldId id="1172" r:id="rId58"/>
    <p:sldId id="1173" r:id="rId59"/>
    <p:sldId id="1281" r:id="rId60"/>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charset="0"/>
        <a:ea typeface="+mn-ea"/>
        <a:cs typeface="+mn-cs"/>
      </a:defRPr>
    </a:lvl1pPr>
    <a:lvl2pPr marL="457200" algn="l" rtl="0" eaLnBrk="0" fontAlgn="base" hangingPunct="0">
      <a:spcBef>
        <a:spcPct val="0"/>
      </a:spcBef>
      <a:spcAft>
        <a:spcPct val="0"/>
      </a:spcAft>
      <a:defRPr sz="2000" kern="1200">
        <a:solidFill>
          <a:schemeClr val="tx1"/>
        </a:solidFill>
        <a:latin typeface="Arial" charset="0"/>
        <a:ea typeface="+mn-ea"/>
        <a:cs typeface="+mn-cs"/>
      </a:defRPr>
    </a:lvl2pPr>
    <a:lvl3pPr marL="914400" algn="l" rtl="0" eaLnBrk="0" fontAlgn="base" hangingPunct="0">
      <a:spcBef>
        <a:spcPct val="0"/>
      </a:spcBef>
      <a:spcAft>
        <a:spcPct val="0"/>
      </a:spcAft>
      <a:defRPr sz="2000" kern="1200">
        <a:solidFill>
          <a:schemeClr val="tx1"/>
        </a:solidFill>
        <a:latin typeface="Arial" charset="0"/>
        <a:ea typeface="+mn-ea"/>
        <a:cs typeface="+mn-cs"/>
      </a:defRPr>
    </a:lvl3pPr>
    <a:lvl4pPr marL="1371600" algn="l" rtl="0" eaLnBrk="0" fontAlgn="base" hangingPunct="0">
      <a:spcBef>
        <a:spcPct val="0"/>
      </a:spcBef>
      <a:spcAft>
        <a:spcPct val="0"/>
      </a:spcAft>
      <a:defRPr sz="2000" kern="1200">
        <a:solidFill>
          <a:schemeClr val="tx1"/>
        </a:solidFill>
        <a:latin typeface="Arial" charset="0"/>
        <a:ea typeface="+mn-ea"/>
        <a:cs typeface="+mn-cs"/>
      </a:defRPr>
    </a:lvl4pPr>
    <a:lvl5pPr marL="1828800" algn="l" rtl="0" eaLnBrk="0" fontAlgn="base" hangingPunct="0">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D56A"/>
    <a:srgbClr val="4D4D4D"/>
    <a:srgbClr val="5F5F5F"/>
    <a:srgbClr val="99FFCC"/>
    <a:srgbClr val="009900"/>
    <a:srgbClr val="00FF00"/>
    <a:srgbClr val="BC4242"/>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2" autoAdjust="0"/>
    <p:restoredTop sz="82346" autoAdjust="0"/>
  </p:normalViewPr>
  <p:slideViewPr>
    <p:cSldViewPr>
      <p:cViewPr>
        <p:scale>
          <a:sx n="75" d="100"/>
          <a:sy n="75" d="100"/>
        </p:scale>
        <p:origin x="-1656" y="-115"/>
      </p:cViewPr>
      <p:guideLst>
        <p:guide orient="horz" pos="720"/>
        <p:guide pos="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2080"/>
    </p:cViewPr>
  </p:sorterViewPr>
  <p:notesViewPr>
    <p:cSldViewPr>
      <p:cViewPr varScale="1">
        <p:scale>
          <a:sx n="51" d="100"/>
          <a:sy n="51" d="100"/>
        </p:scale>
        <p:origin x="-2004" y="-102"/>
      </p:cViewPr>
      <p:guideLst>
        <p:guide orient="horz" pos="3080"/>
        <p:guide pos="209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vl1pPr>
          </a:lstStyle>
          <a:p>
            <a:pPr>
              <a:defRPr/>
            </a:pPr>
            <a:fld id="{41CEE557-78CA-4355-A736-ECDCA39E34AA}" type="datetime1">
              <a:rPr lang="fr-FR"/>
              <a:pPr>
                <a:defRPr/>
              </a:pPr>
              <a:t>22/11/2011</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88BD26E9-B084-4EBE-BCEE-30128ADD780B}" type="slidenum">
              <a:rPr lang="fr-FR"/>
              <a:pPr>
                <a:defRPr/>
              </a:pPr>
              <a:t>‹N°›</a:t>
            </a:fld>
            <a:endParaRPr lang="fr-FR"/>
          </a:p>
        </p:txBody>
      </p:sp>
    </p:spTree>
    <p:extLst>
      <p:ext uri="{BB962C8B-B14F-4D97-AF65-F5344CB8AC3E}">
        <p14:creationId xmlns:p14="http://schemas.microsoft.com/office/powerpoint/2010/main" val="177003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vl1pPr>
          </a:lstStyle>
          <a:p>
            <a:pPr>
              <a:defRPr/>
            </a:pPr>
            <a:fld id="{8E6AD6F7-5DA2-469A-8DC0-CE824DB08593}" type="datetime1">
              <a:rPr lang="fr-FR"/>
              <a:pPr>
                <a:defRPr/>
              </a:pPr>
              <a:t>22/11/2011</a:t>
            </a:fld>
            <a:endParaRPr lang="en-US"/>
          </a:p>
        </p:txBody>
      </p:sp>
      <p:sp>
        <p:nvSpPr>
          <p:cNvPr id="380932"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885825" y="4645025"/>
            <a:ext cx="4873625" cy="439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defTabSz="931863">
              <a:defRPr sz="1300"/>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algn="r" defTabSz="931863">
              <a:defRPr sz="1300"/>
            </a:lvl1pPr>
          </a:lstStyle>
          <a:p>
            <a:pPr>
              <a:defRPr/>
            </a:pPr>
            <a:fld id="{5116826F-E829-46D0-9E02-031576FF9D17}" type="slidenum">
              <a:rPr lang="en-US"/>
              <a:pPr>
                <a:defRPr/>
              </a:pPr>
              <a:t>‹N°›</a:t>
            </a:fld>
            <a:endParaRPr lang="en-US"/>
          </a:p>
        </p:txBody>
      </p:sp>
    </p:spTree>
    <p:extLst>
      <p:ext uri="{BB962C8B-B14F-4D97-AF65-F5344CB8AC3E}">
        <p14:creationId xmlns:p14="http://schemas.microsoft.com/office/powerpoint/2010/main" val="884190778"/>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t>Commit à 2 phases : </a:t>
            </a:r>
            <a:r>
              <a:rPr lang="fr-FR" dirty="0" smtClean="0"/>
              <a:t>Le coordinateur demande à tous s’ils sont prêts pour le commit. S’ils sont prêts ils écrivent dans le fichier de log ce</a:t>
            </a:r>
            <a:r>
              <a:rPr lang="fr-FR" baseline="0" dirty="0" smtClean="0"/>
              <a:t> qu’ils devront faire. Si le coordinateur reçoit le « ok » de tous, il lance alors l’ordre final de faire le commit. Si un des acteurs est alors en panne ou ne reçoit pas tout de suite l’ordre final, à son redémarrage il effectuera le commit ou le </a:t>
            </a:r>
            <a:r>
              <a:rPr lang="fr-FR" baseline="0" dirty="0" err="1" smtClean="0"/>
              <a:t>rollback</a:t>
            </a:r>
            <a:r>
              <a:rPr lang="fr-FR" baseline="0" dirty="0" smtClean="0"/>
              <a:t> grâce au fichier de log enregistré dans la phase 1.</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22/11/2011</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11</a:t>
            </a:fld>
            <a:endParaRPr lang="en-US"/>
          </a:p>
        </p:txBody>
      </p:sp>
    </p:spTree>
    <p:extLst>
      <p:ext uri="{BB962C8B-B14F-4D97-AF65-F5344CB8AC3E}">
        <p14:creationId xmlns:p14="http://schemas.microsoft.com/office/powerpoint/2010/main" val="3547195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Une</a:t>
            </a:r>
            <a:r>
              <a:rPr lang="fr-FR" baseline="0" dirty="0" smtClean="0"/>
              <a:t> transaction peut avoir des transactions filles. </a:t>
            </a:r>
            <a:r>
              <a:rPr lang="fr-FR" baseline="0" dirty="0" err="1" smtClean="0"/>
              <a:t>Abort</a:t>
            </a:r>
            <a:r>
              <a:rPr lang="fr-FR" baseline="0" dirty="0" smtClean="0"/>
              <a:t> de la mère =&gt; </a:t>
            </a:r>
            <a:r>
              <a:rPr lang="fr-FR" baseline="0" dirty="0" err="1" smtClean="0"/>
              <a:t>abort</a:t>
            </a:r>
            <a:r>
              <a:rPr lang="fr-FR" baseline="0" dirty="0" smtClean="0"/>
              <a:t> de toutes les filles. </a:t>
            </a:r>
            <a:r>
              <a:rPr lang="fr-FR" baseline="0" dirty="0" err="1" smtClean="0"/>
              <a:t>Abort</a:t>
            </a:r>
            <a:r>
              <a:rPr lang="fr-FR" baseline="0" dirty="0" smtClean="0"/>
              <a:t> d’une fille n’implique pas l’</a:t>
            </a:r>
            <a:r>
              <a:rPr lang="fr-FR" baseline="0" dirty="0" err="1" smtClean="0"/>
              <a:t>abort</a:t>
            </a:r>
            <a:r>
              <a:rPr lang="fr-FR" baseline="0" dirty="0" smtClean="0"/>
              <a:t> des autres transactions filles.</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22/11/2011</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15</a:t>
            </a:fld>
            <a:endParaRPr lang="en-US"/>
          </a:p>
        </p:txBody>
      </p:sp>
    </p:spTree>
    <p:extLst>
      <p:ext uri="{BB962C8B-B14F-4D97-AF65-F5344CB8AC3E}">
        <p14:creationId xmlns:p14="http://schemas.microsoft.com/office/powerpoint/2010/main" val="813939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Transaction contrôlée par le client : de bout en bout donc tient</a:t>
            </a:r>
            <a:r>
              <a:rPr lang="fr-FR" baseline="0" dirty="0" smtClean="0"/>
              <a:t> compte d’une panne réseau entre le client et le serveur ou d’une panne sur une des machines.**??**</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22/11/2011</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21</a:t>
            </a:fld>
            <a:endParaRPr lang="en-US"/>
          </a:p>
        </p:txBody>
      </p:sp>
    </p:spTree>
    <p:extLst>
      <p:ext uri="{BB962C8B-B14F-4D97-AF65-F5344CB8AC3E}">
        <p14:creationId xmlns:p14="http://schemas.microsoft.com/office/powerpoint/2010/main" val="1628884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22/11/2011</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23</a:t>
            </a:fld>
            <a:endParaRPr lang="en-US"/>
          </a:p>
        </p:txBody>
      </p:sp>
    </p:spTree>
    <p:extLst>
      <p:ext uri="{BB962C8B-B14F-4D97-AF65-F5344CB8AC3E}">
        <p14:creationId xmlns:p14="http://schemas.microsoft.com/office/powerpoint/2010/main" val="279384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Remarque : on peut passer des propriétés à </a:t>
            </a:r>
            <a:r>
              <a:rPr lang="fr-FR" dirty="0" err="1" smtClean="0"/>
              <a:t>InitialContext</a:t>
            </a:r>
            <a:r>
              <a:rPr lang="fr-FR" baseline="0" dirty="0" smtClean="0"/>
              <a:t> pour obtenir le contexte JNDI</a:t>
            </a:r>
          </a:p>
          <a:p>
            <a:pPr>
              <a:lnSpc>
                <a:spcPct val="90000"/>
              </a:lnSpc>
              <a:buFont typeface="Wingdings" pitchFamily="2" charset="2"/>
              <a:buNone/>
            </a:pPr>
            <a:r>
              <a:rPr lang="en-US" sz="1200" dirty="0" smtClean="0">
                <a:latin typeface="Courier New" pitchFamily="49" charset="0"/>
                <a:cs typeface="Times New Roman" pitchFamily="18" charset="0"/>
              </a:rPr>
              <a:t>1: Set environment up.  You must set the JNDI Initial Context factory, the Provider URL, and any login names or passwords necessary to access JNDI.  See your application server product's documentation for details on their</a:t>
            </a:r>
            <a:r>
              <a:rPr lang="en-US" sz="1200" baseline="0" dirty="0" smtClean="0">
                <a:latin typeface="Courier New" pitchFamily="49" charset="0"/>
                <a:cs typeface="Times New Roman" pitchFamily="18" charset="0"/>
              </a:rPr>
              <a:t> </a:t>
            </a:r>
            <a:r>
              <a:rPr lang="en-US" sz="1200" dirty="0" smtClean="0">
                <a:latin typeface="Courier New" pitchFamily="49" charset="0"/>
                <a:cs typeface="Times New Roman" pitchFamily="18" charset="0"/>
              </a:rPr>
              <a:t>particular JNDI settings.</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22/11/2011</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45</a:t>
            </a:fld>
            <a:endParaRPr lang="en-US"/>
          </a:p>
        </p:txBody>
      </p:sp>
    </p:spTree>
    <p:extLst>
      <p:ext uri="{BB962C8B-B14F-4D97-AF65-F5344CB8AC3E}">
        <p14:creationId xmlns:p14="http://schemas.microsoft.com/office/powerpoint/2010/main" val="15645416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bwMode="grayWhite">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9858" name="Rectangle 2"/>
          <p:cNvSpPr>
            <a:spLocks noGrp="1" noChangeArrowheads="1"/>
          </p:cNvSpPr>
          <p:nvPr>
            <p:ph type="ctrTitle"/>
          </p:nvPr>
        </p:nvSpPr>
        <p:spPr>
          <a:xfrm>
            <a:off x="1752600" y="2819400"/>
            <a:ext cx="6858000" cy="533400"/>
          </a:xfrm>
        </p:spPr>
        <p:txBody>
          <a:bodyPr anchor="b"/>
          <a:lstStyle>
            <a:lvl1pPr>
              <a:lnSpc>
                <a:spcPct val="110000"/>
              </a:lnSpc>
              <a:defRPr>
                <a:solidFill>
                  <a:schemeClr val="tx1"/>
                </a:solidFill>
              </a:defRPr>
            </a:lvl1pPr>
          </a:lstStyle>
          <a:p>
            <a:pPr lvl="0"/>
            <a:r>
              <a:rPr lang="en-US" noProof="0" smtClean="0"/>
              <a:t>Click to edit Master title style</a:t>
            </a:r>
          </a:p>
        </p:txBody>
      </p:sp>
      <p:sp>
        <p:nvSpPr>
          <p:cNvPr id="889859" name="Rectangle 3"/>
          <p:cNvSpPr>
            <a:spLocks noGrp="1" noChangeArrowheads="1"/>
          </p:cNvSpPr>
          <p:nvPr>
            <p:ph type="subTitle" idx="1"/>
          </p:nvPr>
        </p:nvSpPr>
        <p:spPr>
          <a:xfrm>
            <a:off x="1752600" y="3200400"/>
            <a:ext cx="6858000" cy="457200"/>
          </a:xfrm>
        </p:spPr>
        <p:txBody>
          <a:bodyPr/>
          <a:lstStyle>
            <a:lvl1pPr marL="0" indent="0">
              <a:lnSpc>
                <a:spcPct val="110000"/>
              </a:lnSpc>
              <a:buFont typeface="Wingdings" pitchFamily="2" charset="2"/>
              <a:buNone/>
              <a:defRPr sz="2400" b="1">
                <a:solidFill>
                  <a:schemeClr val="bg2"/>
                </a:solidFill>
              </a:defRPr>
            </a:lvl1pPr>
          </a:lstStyle>
          <a:p>
            <a:pPr lvl="0"/>
            <a:r>
              <a:rPr lang="en-US" noProof="0" smtClean="0"/>
              <a:t>Click to edit Master subtitle style</a:t>
            </a:r>
          </a:p>
        </p:txBody>
      </p:sp>
    </p:spTree>
    <p:extLst>
      <p:ext uri="{BB962C8B-B14F-4D97-AF65-F5344CB8AC3E}">
        <p14:creationId xmlns:p14="http://schemas.microsoft.com/office/powerpoint/2010/main" val="3350029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449820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Tree>
    <p:extLst>
      <p:ext uri="{BB962C8B-B14F-4D97-AF65-F5344CB8AC3E}">
        <p14:creationId xmlns:p14="http://schemas.microsoft.com/office/powerpoint/2010/main" val="169996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858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25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485601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084362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929256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5681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1196621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4075667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536255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1650" y="177800"/>
            <a:ext cx="2114550" cy="59944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508000" y="177800"/>
            <a:ext cx="6191250" cy="5994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58339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177800"/>
            <a:ext cx="8458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80010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11"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3200" b="1">
          <a:solidFill>
            <a:srgbClr val="EFEFEF"/>
          </a:solidFill>
          <a:latin typeface="+mj-lt"/>
          <a:ea typeface="+mj-ea"/>
          <a:cs typeface="+mj-cs"/>
        </a:defRPr>
      </a:lvl1pPr>
      <a:lvl2pPr algn="l" rtl="0" eaLnBrk="0" fontAlgn="base" hangingPunct="0">
        <a:spcBef>
          <a:spcPct val="0"/>
        </a:spcBef>
        <a:spcAft>
          <a:spcPct val="0"/>
        </a:spcAft>
        <a:defRPr sz="3200" b="1">
          <a:solidFill>
            <a:srgbClr val="EFEFEF"/>
          </a:solidFill>
          <a:latin typeface="Arial" charset="0"/>
        </a:defRPr>
      </a:lvl2pPr>
      <a:lvl3pPr algn="l" rtl="0" eaLnBrk="0" fontAlgn="base" hangingPunct="0">
        <a:spcBef>
          <a:spcPct val="0"/>
        </a:spcBef>
        <a:spcAft>
          <a:spcPct val="0"/>
        </a:spcAft>
        <a:defRPr sz="3200" b="1">
          <a:solidFill>
            <a:srgbClr val="EFEFEF"/>
          </a:solidFill>
          <a:latin typeface="Arial" charset="0"/>
        </a:defRPr>
      </a:lvl3pPr>
      <a:lvl4pPr algn="l" rtl="0" eaLnBrk="0" fontAlgn="base" hangingPunct="0">
        <a:spcBef>
          <a:spcPct val="0"/>
        </a:spcBef>
        <a:spcAft>
          <a:spcPct val="0"/>
        </a:spcAft>
        <a:defRPr sz="3200" b="1">
          <a:solidFill>
            <a:srgbClr val="EFEFEF"/>
          </a:solidFill>
          <a:latin typeface="Arial" charset="0"/>
        </a:defRPr>
      </a:lvl4pPr>
      <a:lvl5pPr algn="l" rtl="0" eaLnBrk="0" fontAlgn="base" hangingPunct="0">
        <a:spcBef>
          <a:spcPct val="0"/>
        </a:spcBef>
        <a:spcAft>
          <a:spcPct val="0"/>
        </a:spcAft>
        <a:defRPr sz="3200" b="1">
          <a:solidFill>
            <a:srgbClr val="EFEFEF"/>
          </a:solidFill>
          <a:latin typeface="Arial" charset="0"/>
        </a:defRPr>
      </a:lvl5pPr>
      <a:lvl6pPr marL="457200" algn="l" rtl="0" eaLnBrk="0" fontAlgn="base" hangingPunct="0">
        <a:spcBef>
          <a:spcPct val="0"/>
        </a:spcBef>
        <a:spcAft>
          <a:spcPct val="0"/>
        </a:spcAft>
        <a:defRPr sz="3200" b="1">
          <a:solidFill>
            <a:srgbClr val="EFEFEF"/>
          </a:solidFill>
          <a:latin typeface="Arial" charset="0"/>
        </a:defRPr>
      </a:lvl6pPr>
      <a:lvl7pPr marL="914400" algn="l" rtl="0" eaLnBrk="0" fontAlgn="base" hangingPunct="0">
        <a:spcBef>
          <a:spcPct val="0"/>
        </a:spcBef>
        <a:spcAft>
          <a:spcPct val="0"/>
        </a:spcAft>
        <a:defRPr sz="3200" b="1">
          <a:solidFill>
            <a:srgbClr val="EFEFEF"/>
          </a:solidFill>
          <a:latin typeface="Arial" charset="0"/>
        </a:defRPr>
      </a:lvl7pPr>
      <a:lvl8pPr marL="1371600" algn="l" rtl="0" eaLnBrk="0" fontAlgn="base" hangingPunct="0">
        <a:spcBef>
          <a:spcPct val="0"/>
        </a:spcBef>
        <a:spcAft>
          <a:spcPct val="0"/>
        </a:spcAft>
        <a:defRPr sz="3200" b="1">
          <a:solidFill>
            <a:srgbClr val="EFEFEF"/>
          </a:solidFill>
          <a:latin typeface="Arial" charset="0"/>
        </a:defRPr>
      </a:lvl8pPr>
      <a:lvl9pPr marL="1828800" algn="l" rtl="0" eaLnBrk="0" fontAlgn="base" hangingPunct="0">
        <a:spcBef>
          <a:spcPct val="0"/>
        </a:spcBef>
        <a:spcAft>
          <a:spcPct val="0"/>
        </a:spcAft>
        <a:defRPr sz="3200" b="1">
          <a:solidFill>
            <a:srgbClr val="EFEFEF"/>
          </a:solidFill>
          <a:latin typeface="Arial" charset="0"/>
        </a:defRPr>
      </a:lvl9pPr>
    </p:titleStyle>
    <p:body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uffa@unice.fr"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02" name="Rectangle 2"/>
          <p:cNvSpPr>
            <a:spLocks noGrp="1" noChangeArrowheads="1"/>
          </p:cNvSpPr>
          <p:nvPr>
            <p:ph type="ctrTitle"/>
          </p:nvPr>
        </p:nvSpPr>
        <p:spPr/>
        <p:txBody>
          <a:bodyPr/>
          <a:lstStyle/>
          <a:p>
            <a:r>
              <a:rPr lang="fr-FR" smtClean="0"/>
              <a:t>Gestion des transactions</a:t>
            </a:r>
          </a:p>
        </p:txBody>
      </p:sp>
      <p:sp>
        <p:nvSpPr>
          <p:cNvPr id="307203" name="Rectangle 3"/>
          <p:cNvSpPr>
            <a:spLocks noGrp="1" noChangeArrowheads="1"/>
          </p:cNvSpPr>
          <p:nvPr>
            <p:ph type="subTitle" idx="1"/>
          </p:nvPr>
        </p:nvSpPr>
        <p:spPr>
          <a:xfrm>
            <a:off x="1752600" y="3581400"/>
            <a:ext cx="6858000" cy="927720"/>
          </a:xfrm>
          <a:noFill/>
        </p:spPr>
        <p:txBody>
          <a:bodyPr/>
          <a:lstStyle/>
          <a:p>
            <a:pPr algn="ctr"/>
            <a:r>
              <a:rPr lang="fr-FR" sz="1600" i="1" dirty="0" smtClean="0"/>
              <a:t>Michel </a:t>
            </a:r>
            <a:r>
              <a:rPr lang="fr-FR" sz="1600" i="1" dirty="0" err="1" smtClean="0"/>
              <a:t>Buffa</a:t>
            </a:r>
            <a:r>
              <a:rPr lang="fr-FR" sz="1600" i="1" dirty="0" smtClean="0"/>
              <a:t> (</a:t>
            </a:r>
            <a:r>
              <a:rPr lang="fr-FR" sz="1600" i="1" dirty="0" smtClean="0">
                <a:hlinkClick r:id="rId3"/>
              </a:rPr>
              <a:t>buffa@unice.fr</a:t>
            </a:r>
            <a:r>
              <a:rPr lang="fr-FR" sz="1600" i="1" dirty="0" smtClean="0"/>
              <a:t>), UNSA </a:t>
            </a:r>
            <a:r>
              <a:rPr lang="fr-FR" sz="1600" i="1" dirty="0" smtClean="0"/>
              <a:t>2002</a:t>
            </a:r>
          </a:p>
          <a:p>
            <a:pPr algn="ctr"/>
            <a:r>
              <a:rPr lang="fr-FR" sz="1600" i="1" dirty="0"/>
              <a:t>modifié par Richard </a:t>
            </a:r>
            <a:r>
              <a:rPr lang="fr-FR" sz="1600" i="1" dirty="0" err="1"/>
              <a:t>Grin</a:t>
            </a:r>
            <a:r>
              <a:rPr lang="fr-FR" sz="1600" i="1" dirty="0"/>
              <a:t> (version </a:t>
            </a:r>
            <a:r>
              <a:rPr lang="fr-FR" sz="1600" i="1" dirty="0" smtClean="0"/>
              <a:t>1.0, 22/11/11)</a:t>
            </a:r>
            <a:endParaRPr lang="fr-FR" sz="1600"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lstStyle/>
          <a:p>
            <a:r>
              <a:rPr lang="fr-FR" smtClean="0"/>
              <a:t>Gestion de transactions</a:t>
            </a:r>
          </a:p>
        </p:txBody>
      </p:sp>
      <p:sp>
        <p:nvSpPr>
          <p:cNvPr id="308227" name="Rectangle 3"/>
          <p:cNvSpPr>
            <a:spLocks noGrp="1" noChangeArrowheads="1"/>
          </p:cNvSpPr>
          <p:nvPr>
            <p:ph type="body" idx="1"/>
          </p:nvPr>
        </p:nvSpPr>
        <p:spPr/>
        <p:txBody>
          <a:bodyPr/>
          <a:lstStyle/>
          <a:p>
            <a:r>
              <a:rPr lang="fr-FR" sz="2400" smtClean="0"/>
              <a:t>Service clé pour le développement côté serveur,</a:t>
            </a:r>
          </a:p>
          <a:p>
            <a:r>
              <a:rPr lang="fr-FR" sz="2400" smtClean="0"/>
              <a:t>Permet à des applications de fonctionner de manière robuste,</a:t>
            </a:r>
          </a:p>
          <a:p>
            <a:r>
              <a:rPr lang="fr-FR" sz="2400" smtClean="0"/>
              <a:t>Les transactions sont très utiles lorsqu'on effectue des opérations de persistance, comme des mises-à-jours dans une base de données…</a:t>
            </a:r>
          </a:p>
          <a:p>
            <a:r>
              <a:rPr lang="fr-FR" sz="2400" smtClean="0"/>
              <a:t>Dans ce chapitre nous présentons le concept de transaction et sa mise en application au sein des EJB.</a:t>
            </a:r>
          </a:p>
          <a:p>
            <a:endParaRPr lang="fr-FR" sz="2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r>
              <a:rPr lang="fr-FR" smtClean="0"/>
              <a:t>Motivation pour les transactions</a:t>
            </a:r>
          </a:p>
        </p:txBody>
      </p:sp>
      <p:sp>
        <p:nvSpPr>
          <p:cNvPr id="309251" name="Rectangle 3"/>
          <p:cNvSpPr>
            <a:spLocks noGrp="1" noChangeArrowheads="1"/>
          </p:cNvSpPr>
          <p:nvPr>
            <p:ph type="body" idx="1"/>
          </p:nvPr>
        </p:nvSpPr>
        <p:spPr/>
        <p:txBody>
          <a:bodyPr/>
          <a:lstStyle/>
          <a:p>
            <a:r>
              <a:rPr lang="fr-FR" smtClean="0"/>
              <a:t>Opérations </a:t>
            </a:r>
            <a:r>
              <a:rPr lang="fr-FR" u="sng" smtClean="0"/>
              <a:t>atomiques</a:t>
            </a:r>
            <a:r>
              <a:rPr lang="fr-FR" smtClean="0"/>
              <a:t>, bien que composées de plusieurs petites opérations</a:t>
            </a:r>
          </a:p>
          <a:p>
            <a:pPr lvl="1"/>
            <a:r>
              <a:rPr lang="fr-FR" smtClean="0"/>
              <a:t>Ex : transfert de compte à compte bancaire : on enlève sur un compte, on dépose sur l'autre…</a:t>
            </a:r>
          </a:p>
          <a:p>
            <a:pPr lvl="1"/>
            <a:r>
              <a:rPr lang="fr-FR" smtClean="0"/>
              <a:t>Si une des deux opérations échoue, perte de cohérence !</a:t>
            </a:r>
          </a:p>
          <a:p>
            <a:pPr lvl="1"/>
            <a:r>
              <a:rPr lang="fr-FR" smtClean="0"/>
              <a:t>On veut que soit les deux opérations réussissent, mais si une d'elles échoue, on annule le tout et on remet les comptes dans l'état initial !</a:t>
            </a:r>
          </a:p>
          <a:p>
            <a:pPr lvl="1"/>
            <a:r>
              <a:rPr lang="fr-FR" smtClean="0"/>
              <a:t>On dit que les deux opérations forment une seule et même </a:t>
            </a:r>
            <a:r>
              <a:rPr lang="fr-FR" i="1" smtClean="0"/>
              <a:t>transaction</a:t>
            </a:r>
            <a:r>
              <a:rPr lang="fr-FR" smtClean="0"/>
              <a:t> !</a:t>
            </a:r>
          </a:p>
          <a:p>
            <a:pPr lvl="1"/>
            <a:endParaRPr lang="fr-FR"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p:txBody>
          <a:bodyPr/>
          <a:lstStyle/>
          <a:p>
            <a:r>
              <a:rPr lang="fr-FR" smtClean="0"/>
              <a:t>Traitement par exceptions</a:t>
            </a:r>
          </a:p>
        </p:txBody>
      </p:sp>
      <p:sp>
        <p:nvSpPr>
          <p:cNvPr id="310275" name="Rectangle 3"/>
          <p:cNvSpPr>
            <a:spLocks noGrp="1" noChangeArrowheads="1"/>
          </p:cNvSpPr>
          <p:nvPr>
            <p:ph type="body" idx="1"/>
          </p:nvPr>
        </p:nvSpPr>
        <p:spPr>
          <a:xfrm>
            <a:off x="762000" y="1371600"/>
            <a:ext cx="8305800" cy="5334000"/>
          </a:xfrm>
        </p:spPr>
        <p:txBody>
          <a:bodyPr/>
          <a:lstStyle/>
          <a:p>
            <a:pPr>
              <a:lnSpc>
                <a:spcPct val="90000"/>
              </a:lnSpc>
            </a:pPr>
            <a:r>
              <a:rPr lang="fr-FR" smtClean="0"/>
              <a:t>On peut s'en sortir en gérant des exceptions</a:t>
            </a:r>
          </a:p>
          <a:p>
            <a:pPr>
              <a:lnSpc>
                <a:spcPct val="90000"/>
              </a:lnSpc>
              <a:buFont typeface="Wingdings" pitchFamily="2" charset="2"/>
              <a:buNone/>
            </a:pPr>
            <a:r>
              <a:rPr lang="fr-FR" sz="1400" b="1" smtClean="0">
                <a:latin typeface="Courier New" pitchFamily="49" charset="0"/>
              </a:rPr>
              <a:t>try {</a:t>
            </a:r>
          </a:p>
          <a:p>
            <a:pPr>
              <a:lnSpc>
                <a:spcPct val="90000"/>
              </a:lnSpc>
              <a:buFont typeface="Wingdings" pitchFamily="2" charset="2"/>
              <a:buNone/>
            </a:pPr>
            <a:r>
              <a:rPr lang="fr-FR" sz="1400" smtClean="0">
                <a:latin typeface="Courier New" pitchFamily="49" charset="0"/>
              </a:rPr>
              <a:t>    // retirer de l'argent du compte 1</a:t>
            </a:r>
          </a:p>
          <a:p>
            <a:pPr>
              <a:lnSpc>
                <a:spcPct val="90000"/>
              </a:lnSpc>
              <a:buFont typeface="Wingdings" pitchFamily="2" charset="2"/>
              <a:buNone/>
            </a:pPr>
            <a:r>
              <a:rPr lang="fr-FR" sz="1400" b="1" smtClean="0">
                <a:latin typeface="Courier New" pitchFamily="49" charset="0"/>
              </a:rPr>
              <a:t>} catch (Exception e){</a:t>
            </a:r>
          </a:p>
          <a:p>
            <a:pPr>
              <a:lnSpc>
                <a:spcPct val="90000"/>
              </a:lnSpc>
              <a:buFont typeface="Wingdings" pitchFamily="2" charset="2"/>
              <a:buNone/>
            </a:pPr>
            <a:r>
              <a:rPr lang="fr-FR" sz="1400" smtClean="0">
                <a:latin typeface="Courier New" pitchFamily="49" charset="0"/>
              </a:rPr>
              <a:t>    // Si une erreur est apparue, on arrête.</a:t>
            </a:r>
          </a:p>
          <a:p>
            <a:pPr>
              <a:lnSpc>
                <a:spcPct val="90000"/>
              </a:lnSpc>
              <a:buFont typeface="Wingdings" pitchFamily="2" charset="2"/>
              <a:buNone/>
            </a:pPr>
            <a:r>
              <a:rPr lang="fr-FR" sz="1400" b="1" smtClean="0">
                <a:latin typeface="Courier New" pitchFamily="49" charset="0"/>
              </a:rPr>
              <a:t>    return;</a:t>
            </a:r>
          </a:p>
          <a:p>
            <a:pPr>
              <a:lnSpc>
                <a:spcPct val="90000"/>
              </a:lnSpc>
              <a:buFont typeface="Wingdings" pitchFamily="2" charset="2"/>
              <a:buNone/>
            </a:pPr>
            <a:r>
              <a:rPr lang="fr-FR" sz="1400" b="1" smtClean="0">
                <a:latin typeface="Courier New" pitchFamily="49" charset="0"/>
              </a:rPr>
              <a:t>}</a:t>
            </a:r>
          </a:p>
          <a:p>
            <a:pPr>
              <a:lnSpc>
                <a:spcPct val="90000"/>
              </a:lnSpc>
              <a:buFont typeface="Wingdings" pitchFamily="2" charset="2"/>
              <a:buNone/>
            </a:pPr>
            <a:r>
              <a:rPr lang="fr-FR" sz="1400" b="1" smtClean="0">
                <a:latin typeface="Courier New" pitchFamily="49" charset="0"/>
              </a:rPr>
              <a:t>try {</a:t>
            </a:r>
          </a:p>
          <a:p>
            <a:pPr>
              <a:lnSpc>
                <a:spcPct val="90000"/>
              </a:lnSpc>
              <a:buFont typeface="Wingdings" pitchFamily="2" charset="2"/>
              <a:buNone/>
            </a:pPr>
            <a:r>
              <a:rPr lang="fr-FR" sz="1400" smtClean="0">
                <a:latin typeface="Courier New" pitchFamily="49" charset="0"/>
              </a:rPr>
              <a:t>    // Sinon, on dépose l'argent sur le compte 2</a:t>
            </a:r>
          </a:p>
          <a:p>
            <a:pPr>
              <a:lnSpc>
                <a:spcPct val="90000"/>
              </a:lnSpc>
              <a:buFont typeface="Wingdings" pitchFamily="2" charset="2"/>
              <a:buNone/>
            </a:pPr>
            <a:r>
              <a:rPr lang="fr-FR" sz="1400" b="1" smtClean="0">
                <a:latin typeface="Courier New" pitchFamily="49" charset="0"/>
              </a:rPr>
              <a:t>} catch (Exception e){</a:t>
            </a:r>
          </a:p>
          <a:p>
            <a:pPr>
              <a:lnSpc>
                <a:spcPct val="90000"/>
              </a:lnSpc>
              <a:buFont typeface="Wingdings" pitchFamily="2" charset="2"/>
              <a:buNone/>
            </a:pPr>
            <a:r>
              <a:rPr lang="fr-FR" sz="1400" b="1" smtClean="0">
                <a:latin typeface="Courier New" pitchFamily="49" charset="0"/>
              </a:rPr>
              <a:t>    </a:t>
            </a:r>
            <a:r>
              <a:rPr lang="fr-FR" sz="1400" smtClean="0">
                <a:latin typeface="Courier New" pitchFamily="49" charset="0"/>
              </a:rPr>
              <a:t>// Si une erreur est apparue, o s'arrête, mais avant, on redépose </a:t>
            </a:r>
          </a:p>
          <a:p>
            <a:pPr>
              <a:lnSpc>
                <a:spcPct val="90000"/>
              </a:lnSpc>
              <a:buFont typeface="Wingdings" pitchFamily="2" charset="2"/>
              <a:buNone/>
            </a:pPr>
            <a:r>
              <a:rPr lang="fr-FR" sz="1400" smtClean="0">
                <a:latin typeface="Courier New" pitchFamily="49" charset="0"/>
              </a:rPr>
              <a:t>    //l'argent sur le compte 1</a:t>
            </a:r>
          </a:p>
          <a:p>
            <a:pPr>
              <a:lnSpc>
                <a:spcPct val="90000"/>
              </a:lnSpc>
              <a:buFont typeface="Wingdings" pitchFamily="2" charset="2"/>
              <a:buNone/>
            </a:pPr>
            <a:r>
              <a:rPr lang="fr-FR" sz="1400" b="1" smtClean="0">
                <a:latin typeface="Courier New" pitchFamily="49" charset="0"/>
              </a:rPr>
              <a:t>    return;</a:t>
            </a:r>
          </a:p>
          <a:p>
            <a:pPr>
              <a:lnSpc>
                <a:spcPct val="90000"/>
              </a:lnSpc>
              <a:buFont typeface="Wingdings" pitchFamily="2" charset="2"/>
              <a:buNone/>
            </a:pPr>
            <a:r>
              <a:rPr lang="fr-FR" sz="1400" b="1" smtClean="0">
                <a:latin typeface="Courier New" pitchFamily="49" charset="0"/>
              </a:rPr>
              <a:t>}</a:t>
            </a:r>
          </a:p>
          <a:p>
            <a:pPr>
              <a:lnSpc>
                <a:spcPct val="90000"/>
              </a:lnSpc>
            </a:pPr>
            <a:r>
              <a:rPr lang="fr-FR" smtClean="0"/>
              <a:t>Qu'en pensez-vous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r>
              <a:rPr lang="fr-FR" smtClean="0"/>
              <a:t>Traitement par exceptions</a:t>
            </a:r>
          </a:p>
        </p:txBody>
      </p:sp>
      <p:sp>
        <p:nvSpPr>
          <p:cNvPr id="311299" name="Rectangle 3"/>
          <p:cNvSpPr>
            <a:spLocks noGrp="1" noChangeArrowheads="1"/>
          </p:cNvSpPr>
          <p:nvPr>
            <p:ph type="body" idx="1"/>
          </p:nvPr>
        </p:nvSpPr>
        <p:spPr>
          <a:xfrm>
            <a:off x="685800" y="1447800"/>
            <a:ext cx="8278688" cy="4724400"/>
          </a:xfrm>
        </p:spPr>
        <p:txBody>
          <a:bodyPr/>
          <a:lstStyle/>
          <a:p>
            <a:r>
              <a:rPr lang="fr-FR" dirty="0" smtClean="0"/>
              <a:t>Et si on échoue la dernière opération et qu'on n’arrive pas à remettre l'argent sur le compte </a:t>
            </a:r>
            <a:r>
              <a:rPr lang="fr-FR" dirty="0" smtClean="0"/>
              <a:t>1 ?</a:t>
            </a:r>
            <a:endParaRPr lang="fr-FR" dirty="0" smtClean="0"/>
          </a:p>
          <a:p>
            <a:r>
              <a:rPr lang="fr-FR" dirty="0" smtClean="0"/>
              <a:t>Et si au lieu d'un traitement simple on a un gros traitement à faire qui se compose de 20 opérations différentes ?</a:t>
            </a:r>
          </a:p>
          <a:p>
            <a:r>
              <a:rPr lang="fr-FR" dirty="0" smtClean="0"/>
              <a:t>Comment on teste tous les cas d'erreur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fr-FR" smtClean="0"/>
              <a:t>Panne réseau ou panne machine</a:t>
            </a:r>
          </a:p>
        </p:txBody>
      </p:sp>
      <p:sp>
        <p:nvSpPr>
          <p:cNvPr id="313347" name="Rectangle 3"/>
          <p:cNvSpPr>
            <a:spLocks noGrp="1" noChangeArrowheads="1"/>
          </p:cNvSpPr>
          <p:nvPr>
            <p:ph type="body" idx="1"/>
          </p:nvPr>
        </p:nvSpPr>
        <p:spPr/>
        <p:txBody>
          <a:bodyPr/>
          <a:lstStyle/>
          <a:p>
            <a:pPr>
              <a:lnSpc>
                <a:spcPct val="90000"/>
              </a:lnSpc>
            </a:pPr>
            <a:r>
              <a:rPr lang="fr-FR" smtClean="0"/>
              <a:t>Le réseau plante, le client reçoit une </a:t>
            </a:r>
            <a:r>
              <a:rPr lang="fr-FR" i="1" smtClean="0"/>
              <a:t>RMI Remote Exception</a:t>
            </a:r>
          </a:p>
          <a:p>
            <a:pPr>
              <a:lnSpc>
                <a:spcPct val="90000"/>
              </a:lnSpc>
            </a:pPr>
            <a:r>
              <a:rPr lang="fr-FR" smtClean="0"/>
              <a:t>L'erreur est intervenue </a:t>
            </a:r>
            <a:r>
              <a:rPr lang="fr-FR" i="1" smtClean="0"/>
              <a:t>avant</a:t>
            </a:r>
            <a:r>
              <a:rPr lang="fr-FR" smtClean="0"/>
              <a:t> qu'on enlève l'argent, ou </a:t>
            </a:r>
            <a:r>
              <a:rPr lang="fr-FR" i="1" smtClean="0"/>
              <a:t>après</a:t>
            </a:r>
            <a:r>
              <a:rPr lang="fr-FR" smtClean="0"/>
              <a:t> ?</a:t>
            </a:r>
          </a:p>
          <a:p>
            <a:pPr lvl="1">
              <a:lnSpc>
                <a:spcPct val="90000"/>
              </a:lnSpc>
            </a:pPr>
            <a:r>
              <a:rPr lang="fr-FR" smtClean="0"/>
              <a:t>Impossible de savoir</a:t>
            </a:r>
          </a:p>
          <a:p>
            <a:pPr>
              <a:lnSpc>
                <a:spcPct val="90000"/>
              </a:lnSpc>
            </a:pPr>
            <a:r>
              <a:rPr lang="fr-FR" smtClean="0"/>
              <a:t>Peut-être que le SGBD s'est crashé ? La machine ? La BD est peut-être devenue inconsistante ?</a:t>
            </a:r>
          </a:p>
          <a:p>
            <a:pPr>
              <a:lnSpc>
                <a:spcPct val="90000"/>
              </a:lnSpc>
            </a:pPr>
            <a:r>
              <a:rPr lang="fr-FR" smtClean="0"/>
              <a:t>Le traitement par Exception est vraiment inacceptable ici, </a:t>
            </a:r>
            <a:r>
              <a:rPr lang="fr-FR" i="1" smtClean="0"/>
              <a:t>il n'est pas suffisant</a:t>
            </a:r>
            <a:r>
              <a:rPr lang="fr-FR" smtClean="0"/>
              <a:t> !</a:t>
            </a:r>
          </a:p>
          <a:p>
            <a:pPr>
              <a:lnSpc>
                <a:spcPct val="90000"/>
              </a:lnSpc>
            </a:pPr>
            <a:endParaRPr lang="fr-FR"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lstStyle/>
          <a:p>
            <a:r>
              <a:rPr lang="fr-FR" smtClean="0"/>
              <a:t>Partage concurrent de données</a:t>
            </a:r>
          </a:p>
        </p:txBody>
      </p:sp>
      <p:sp>
        <p:nvSpPr>
          <p:cNvPr id="314371" name="Rectangle 3"/>
          <p:cNvSpPr>
            <a:spLocks noGrp="1" noChangeArrowheads="1"/>
          </p:cNvSpPr>
          <p:nvPr>
            <p:ph type="body" idx="1"/>
          </p:nvPr>
        </p:nvSpPr>
        <p:spPr/>
        <p:txBody>
          <a:bodyPr/>
          <a:lstStyle/>
          <a:p>
            <a:endParaRPr lang="fr-FR" smtClean="0"/>
          </a:p>
        </p:txBody>
      </p:sp>
      <p:pic>
        <p:nvPicPr>
          <p:cNvPr id="3143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066800"/>
            <a:ext cx="5943600" cy="561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fr-FR" smtClean="0"/>
              <a:t>Partage concurrent de données</a:t>
            </a:r>
          </a:p>
        </p:txBody>
      </p:sp>
      <p:sp>
        <p:nvSpPr>
          <p:cNvPr id="315395" name="Rectangle 3"/>
          <p:cNvSpPr>
            <a:spLocks noGrp="1" noChangeArrowheads="1"/>
          </p:cNvSpPr>
          <p:nvPr>
            <p:ph type="body" idx="1"/>
          </p:nvPr>
        </p:nvSpPr>
        <p:spPr/>
        <p:txBody>
          <a:bodyPr/>
          <a:lstStyle/>
          <a:p>
            <a:r>
              <a:rPr lang="fr-FR" smtClean="0"/>
              <a:t>Plusieurs clients consultent et modifient les mêmes données…</a:t>
            </a:r>
          </a:p>
          <a:p>
            <a:r>
              <a:rPr lang="fr-FR" smtClean="0"/>
              <a:t>On ne peut tolérer de perte d'intégrité des données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r>
              <a:rPr lang="fr-FR" smtClean="0"/>
              <a:t>Problèmes résolus par les </a:t>
            </a:r>
            <a:r>
              <a:rPr lang="fr-FR" i="1" smtClean="0"/>
              <a:t>transactions</a:t>
            </a:r>
            <a:r>
              <a:rPr lang="fr-FR" smtClean="0"/>
              <a:t> !</a:t>
            </a:r>
          </a:p>
        </p:txBody>
      </p:sp>
      <p:sp>
        <p:nvSpPr>
          <p:cNvPr id="316419" name="Rectangle 3"/>
          <p:cNvSpPr>
            <a:spLocks noGrp="1" noChangeArrowheads="1"/>
          </p:cNvSpPr>
          <p:nvPr>
            <p:ph type="body" idx="1"/>
          </p:nvPr>
        </p:nvSpPr>
        <p:spPr/>
        <p:txBody>
          <a:bodyPr/>
          <a:lstStyle/>
          <a:p>
            <a:pPr>
              <a:lnSpc>
                <a:spcPct val="90000"/>
              </a:lnSpc>
            </a:pPr>
            <a:r>
              <a:rPr lang="fr-FR" smtClean="0"/>
              <a:t>Un transaction est une série d'opérations qui apparaissent sous la forme d'une large opération </a:t>
            </a:r>
            <a:r>
              <a:rPr lang="fr-FR" u="sng" smtClean="0"/>
              <a:t>atomique</a:t>
            </a:r>
            <a:r>
              <a:rPr lang="fr-FR" smtClean="0"/>
              <a:t>.</a:t>
            </a:r>
          </a:p>
          <a:p>
            <a:pPr>
              <a:lnSpc>
                <a:spcPct val="90000"/>
              </a:lnSpc>
            </a:pPr>
            <a:r>
              <a:rPr lang="fr-FR" smtClean="0"/>
              <a:t>Soit la </a:t>
            </a:r>
            <a:r>
              <a:rPr lang="fr-FR" i="1" smtClean="0"/>
              <a:t>transaction</a:t>
            </a:r>
            <a:r>
              <a:rPr lang="fr-FR" smtClean="0"/>
              <a:t> réussit, soit elle échoue.</a:t>
            </a:r>
          </a:p>
          <a:p>
            <a:pPr lvl="1">
              <a:lnSpc>
                <a:spcPct val="90000"/>
              </a:lnSpc>
            </a:pPr>
            <a:r>
              <a:rPr lang="fr-FR" smtClean="0"/>
              <a:t>Traduire par "toutes les opérations qui la composent…"</a:t>
            </a:r>
          </a:p>
          <a:p>
            <a:pPr>
              <a:lnSpc>
                <a:spcPct val="90000"/>
              </a:lnSpc>
            </a:pPr>
            <a:r>
              <a:rPr lang="fr-FR" smtClean="0"/>
              <a:t>Les transactions s'accordent avec les pannes machines ou réseau,</a:t>
            </a:r>
          </a:p>
          <a:p>
            <a:pPr>
              <a:lnSpc>
                <a:spcPct val="90000"/>
              </a:lnSpc>
            </a:pPr>
            <a:r>
              <a:rPr lang="fr-FR" smtClean="0"/>
              <a:t>Répondent au problèmes du partage de données.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r>
              <a:rPr lang="fr-FR" smtClean="0"/>
              <a:t>Un peu de vocabulaire</a:t>
            </a:r>
          </a:p>
        </p:txBody>
      </p:sp>
      <p:sp>
        <p:nvSpPr>
          <p:cNvPr id="317443" name="Rectangle 3"/>
          <p:cNvSpPr>
            <a:spLocks noGrp="1" noChangeArrowheads="1"/>
          </p:cNvSpPr>
          <p:nvPr>
            <p:ph type="body" idx="1"/>
          </p:nvPr>
        </p:nvSpPr>
        <p:spPr/>
        <p:txBody>
          <a:bodyPr/>
          <a:lstStyle/>
          <a:p>
            <a:pPr>
              <a:lnSpc>
                <a:spcPct val="90000"/>
              </a:lnSpc>
            </a:pPr>
            <a:r>
              <a:rPr lang="fr-FR" sz="2400" smtClean="0"/>
              <a:t>Objet ou composant transactionel</a:t>
            </a:r>
          </a:p>
          <a:p>
            <a:pPr lvl="1">
              <a:lnSpc>
                <a:spcPct val="90000"/>
              </a:lnSpc>
            </a:pPr>
            <a:r>
              <a:rPr lang="fr-FR" sz="2000" smtClean="0"/>
              <a:t>Un composant bancaire impliqué dans une transaction. Un EJB compte bancaire, un composant .NET, CORBA…</a:t>
            </a:r>
          </a:p>
          <a:p>
            <a:pPr>
              <a:lnSpc>
                <a:spcPct val="90000"/>
              </a:lnSpc>
            </a:pPr>
            <a:r>
              <a:rPr lang="fr-FR" sz="2400" smtClean="0"/>
              <a:t>Gestionnaire de transaction</a:t>
            </a:r>
          </a:p>
          <a:p>
            <a:pPr lvl="1">
              <a:lnSpc>
                <a:spcPct val="90000"/>
              </a:lnSpc>
            </a:pPr>
            <a:r>
              <a:rPr lang="fr-FR" sz="2000" smtClean="0"/>
              <a:t>Celui qui en coulisse gère l'état de la transaction</a:t>
            </a:r>
          </a:p>
          <a:p>
            <a:pPr>
              <a:lnSpc>
                <a:spcPct val="90000"/>
              </a:lnSpc>
            </a:pPr>
            <a:r>
              <a:rPr lang="fr-FR" sz="2400" smtClean="0"/>
              <a:t>Ressource</a:t>
            </a:r>
          </a:p>
          <a:p>
            <a:pPr lvl="1">
              <a:lnSpc>
                <a:spcPct val="90000"/>
              </a:lnSpc>
            </a:pPr>
            <a:r>
              <a:rPr lang="fr-FR" sz="2000" smtClean="0"/>
              <a:t>L'endroit où on lit et écrit les données : un DB, une queue de messages, autre…</a:t>
            </a:r>
          </a:p>
          <a:p>
            <a:pPr>
              <a:lnSpc>
                <a:spcPct val="90000"/>
              </a:lnSpc>
            </a:pPr>
            <a:r>
              <a:rPr lang="fr-FR" sz="2400" smtClean="0"/>
              <a:t>Gestionnaire de ressource</a:t>
            </a:r>
          </a:p>
          <a:p>
            <a:pPr lvl="1">
              <a:lnSpc>
                <a:spcPct val="90000"/>
              </a:lnSpc>
            </a:pPr>
            <a:r>
              <a:rPr lang="fr-FR" sz="2000" smtClean="0"/>
              <a:t>Driver d'accès à une BD, à une queue de message… Implémentent l'interface X/Open XA, standard </a:t>
            </a:r>
            <a:r>
              <a:rPr lang="fr-FR" sz="2000" i="1" smtClean="0"/>
              <a:t>de facto</a:t>
            </a:r>
            <a:r>
              <a:rPr lang="fr-FR" sz="2000" smtClean="0"/>
              <a:t> pour la gestion de transactions…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r>
              <a:rPr lang="fr-FR" dirty="0" smtClean="0"/>
              <a:t>Les </a:t>
            </a:r>
            <a:r>
              <a:rPr lang="fr-FR" dirty="0" smtClean="0"/>
              <a:t>propriétés </a:t>
            </a:r>
            <a:r>
              <a:rPr lang="fr-FR" dirty="0" smtClean="0"/>
              <a:t>ACID</a:t>
            </a:r>
          </a:p>
        </p:txBody>
      </p:sp>
      <p:sp>
        <p:nvSpPr>
          <p:cNvPr id="318467" name="Rectangle 3"/>
          <p:cNvSpPr>
            <a:spLocks noGrp="1" noChangeArrowheads="1"/>
          </p:cNvSpPr>
          <p:nvPr>
            <p:ph type="body" idx="1"/>
          </p:nvPr>
        </p:nvSpPr>
        <p:spPr>
          <a:xfrm>
            <a:off x="685800" y="1066800"/>
            <a:ext cx="8001000" cy="5602560"/>
          </a:xfrm>
        </p:spPr>
        <p:txBody>
          <a:bodyPr/>
          <a:lstStyle/>
          <a:p>
            <a:pPr>
              <a:lnSpc>
                <a:spcPct val="90000"/>
              </a:lnSpc>
            </a:pPr>
            <a:r>
              <a:rPr lang="fr-FR" sz="2400" b="1" dirty="0" smtClean="0"/>
              <a:t>A</a:t>
            </a:r>
            <a:r>
              <a:rPr lang="fr-FR" sz="2400" dirty="0" smtClean="0"/>
              <a:t>tomicité</a:t>
            </a:r>
          </a:p>
          <a:p>
            <a:pPr lvl="1">
              <a:lnSpc>
                <a:spcPct val="90000"/>
              </a:lnSpc>
            </a:pPr>
            <a:r>
              <a:rPr lang="fr-FR" sz="2000" dirty="0" smtClean="0"/>
              <a:t>Nombreux acteurs </a:t>
            </a:r>
            <a:r>
              <a:rPr lang="fr-FR" sz="2000" dirty="0" smtClean="0"/>
              <a:t>qui </a:t>
            </a:r>
            <a:r>
              <a:rPr lang="fr-FR" sz="2000" dirty="0" smtClean="0"/>
              <a:t>votent pour indiquer si la transaction s'est bien </a:t>
            </a:r>
            <a:r>
              <a:rPr lang="fr-FR" sz="2000" dirty="0" smtClean="0"/>
              <a:t>passée (« commit à 2 phases »)</a:t>
            </a:r>
            <a:endParaRPr lang="fr-FR" sz="2000" dirty="0" smtClean="0"/>
          </a:p>
          <a:p>
            <a:pPr>
              <a:lnSpc>
                <a:spcPct val="90000"/>
              </a:lnSpc>
            </a:pPr>
            <a:r>
              <a:rPr lang="fr-FR" sz="2400" b="1" dirty="0" smtClean="0"/>
              <a:t>C</a:t>
            </a:r>
            <a:r>
              <a:rPr lang="fr-FR" sz="2400" dirty="0" smtClean="0"/>
              <a:t>onsistance</a:t>
            </a:r>
          </a:p>
          <a:p>
            <a:pPr lvl="1">
              <a:lnSpc>
                <a:spcPct val="90000"/>
              </a:lnSpc>
            </a:pPr>
            <a:r>
              <a:rPr lang="fr-FR" sz="2000" dirty="0" smtClean="0"/>
              <a:t>Le système demeure </a:t>
            </a:r>
            <a:r>
              <a:rPr lang="fr-FR" sz="2000" dirty="0" smtClean="0"/>
              <a:t>consistant </a:t>
            </a:r>
            <a:r>
              <a:rPr lang="fr-FR" sz="2000" dirty="0" smtClean="0"/>
              <a:t>après l'exécution d'une transaction (comptes bancaires ok!)</a:t>
            </a:r>
          </a:p>
          <a:p>
            <a:pPr>
              <a:lnSpc>
                <a:spcPct val="90000"/>
              </a:lnSpc>
            </a:pPr>
            <a:r>
              <a:rPr lang="fr-FR" sz="2400" b="1" dirty="0" smtClean="0"/>
              <a:t>I</a:t>
            </a:r>
            <a:r>
              <a:rPr lang="fr-FR" sz="2400" dirty="0" smtClean="0"/>
              <a:t>solation</a:t>
            </a:r>
          </a:p>
          <a:p>
            <a:pPr lvl="1">
              <a:lnSpc>
                <a:spcPct val="90000"/>
              </a:lnSpc>
            </a:pPr>
            <a:r>
              <a:rPr lang="fr-FR" sz="2000" dirty="0" smtClean="0"/>
              <a:t>Empêche les transactions concurrentes de voir des résultats partiels. Chaque transaction est </a:t>
            </a:r>
            <a:r>
              <a:rPr lang="fr-FR" sz="2000" i="1" dirty="0" smtClean="0"/>
              <a:t>isolée</a:t>
            </a:r>
            <a:r>
              <a:rPr lang="fr-FR" sz="2000" dirty="0" smtClean="0"/>
              <a:t> des autres.</a:t>
            </a:r>
          </a:p>
          <a:p>
            <a:pPr lvl="1">
              <a:lnSpc>
                <a:spcPct val="90000"/>
              </a:lnSpc>
            </a:pPr>
            <a:r>
              <a:rPr lang="fr-FR" sz="2000" dirty="0" smtClean="0"/>
              <a:t>Implémenté par des protocoles de synchronisation bas-niveau sur les </a:t>
            </a:r>
            <a:r>
              <a:rPr lang="fr-FR" sz="2000" dirty="0" err="1" smtClean="0"/>
              <a:t>BDs</a:t>
            </a:r>
            <a:r>
              <a:rPr lang="fr-FR" sz="2000" dirty="0" smtClean="0"/>
              <a:t>…</a:t>
            </a:r>
          </a:p>
          <a:p>
            <a:pPr>
              <a:lnSpc>
                <a:spcPct val="90000"/>
              </a:lnSpc>
            </a:pPr>
            <a:r>
              <a:rPr lang="fr-FR" sz="2400" b="1" dirty="0" smtClean="0"/>
              <a:t>D</a:t>
            </a:r>
            <a:r>
              <a:rPr lang="fr-FR" sz="2400" dirty="0" smtClean="0"/>
              <a:t>urabilité</a:t>
            </a:r>
          </a:p>
          <a:p>
            <a:pPr lvl="1">
              <a:lnSpc>
                <a:spcPct val="90000"/>
              </a:lnSpc>
            </a:pPr>
            <a:r>
              <a:rPr lang="fr-FR" sz="2000" dirty="0" smtClean="0"/>
              <a:t>Garantit que les mises à jour sur une BD peuvent survivre à un crash (BD, machine, réseau)</a:t>
            </a:r>
          </a:p>
          <a:p>
            <a:pPr lvl="1">
              <a:lnSpc>
                <a:spcPct val="90000"/>
              </a:lnSpc>
            </a:pPr>
            <a:r>
              <a:rPr lang="fr-FR" sz="2000" dirty="0" smtClean="0"/>
              <a:t>En général, on utilise un fichier de log qui permet de </a:t>
            </a:r>
            <a:r>
              <a:rPr lang="fr-FR" sz="2000" dirty="0" smtClean="0"/>
              <a:t>revenir </a:t>
            </a:r>
            <a:r>
              <a:rPr lang="fr-FR" sz="2000" dirty="0" smtClean="0"/>
              <a:t>dans l'état avant le crash.</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r>
              <a:rPr lang="fr-FR" smtClean="0"/>
              <a:t>Modèles de transactions</a:t>
            </a:r>
          </a:p>
        </p:txBody>
      </p:sp>
      <p:sp>
        <p:nvSpPr>
          <p:cNvPr id="319491" name="Rectangle 3"/>
          <p:cNvSpPr>
            <a:spLocks noGrp="1" noChangeArrowheads="1"/>
          </p:cNvSpPr>
          <p:nvPr>
            <p:ph type="body" idx="1"/>
          </p:nvPr>
        </p:nvSpPr>
        <p:spPr/>
        <p:txBody>
          <a:bodyPr/>
          <a:lstStyle/>
          <a:p>
            <a:pPr marL="533400" indent="-533400"/>
            <a:r>
              <a:rPr lang="fr-FR" smtClean="0"/>
              <a:t>Il existe deux modèles</a:t>
            </a:r>
          </a:p>
          <a:p>
            <a:pPr marL="533400" indent="-533400">
              <a:buFont typeface="Wingdings" pitchFamily="2" charset="2"/>
              <a:buAutoNum type="arabicPeriod"/>
            </a:pPr>
            <a:r>
              <a:rPr lang="fr-FR" i="1" smtClean="0"/>
              <a:t>Flat transactions</a:t>
            </a:r>
            <a:r>
              <a:rPr lang="fr-FR" smtClean="0"/>
              <a:t> ou transactions à plat</a:t>
            </a:r>
          </a:p>
          <a:p>
            <a:pPr marL="914400" lvl="1" indent="-457200"/>
            <a:r>
              <a:rPr lang="fr-FR" smtClean="0"/>
              <a:t>Supportées par les EJBs</a:t>
            </a:r>
          </a:p>
          <a:p>
            <a:pPr marL="533400" indent="-533400">
              <a:buFont typeface="Wingdings" pitchFamily="2" charset="2"/>
              <a:buAutoNum type="arabicPeriod"/>
            </a:pPr>
            <a:r>
              <a:rPr lang="fr-FR" i="1" smtClean="0"/>
              <a:t>Nested transactions</a:t>
            </a:r>
            <a:r>
              <a:rPr lang="fr-FR" smtClean="0"/>
              <a:t> ou transactions imbriquées</a:t>
            </a:r>
          </a:p>
          <a:p>
            <a:pPr marL="914400" lvl="1" indent="-457200"/>
            <a:r>
              <a:rPr lang="fr-FR" smtClean="0"/>
              <a:t>Non supportées par les EJBs pour le moment…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fr-FR" smtClean="0"/>
              <a:t>Flat transactions</a:t>
            </a:r>
          </a:p>
        </p:txBody>
      </p:sp>
      <p:sp>
        <p:nvSpPr>
          <p:cNvPr id="320515" name="Rectangle 3"/>
          <p:cNvSpPr>
            <a:spLocks noGrp="1" noChangeArrowheads="1"/>
          </p:cNvSpPr>
          <p:nvPr>
            <p:ph type="body" idx="1"/>
          </p:nvPr>
        </p:nvSpPr>
        <p:spPr/>
        <p:txBody>
          <a:bodyPr/>
          <a:lstStyle/>
          <a:p>
            <a:r>
              <a:rPr lang="fr-FR" sz="2400" dirty="0" smtClean="0"/>
              <a:t>Modèle le plus simple. </a:t>
            </a:r>
          </a:p>
          <a:p>
            <a:r>
              <a:rPr lang="fr-FR" sz="2400" dirty="0" smtClean="0"/>
              <a:t>Après qu'une transaction ait démarré, on effectue des opérations…</a:t>
            </a:r>
          </a:p>
          <a:p>
            <a:r>
              <a:rPr lang="fr-FR" sz="2400" dirty="0" smtClean="0"/>
              <a:t>Si toutes les opérations sont ok, la transaction est </a:t>
            </a:r>
            <a:r>
              <a:rPr lang="fr-FR" sz="2400" dirty="0" smtClean="0"/>
              <a:t>validée (</a:t>
            </a:r>
            <a:r>
              <a:rPr lang="fr-FR" sz="2400" i="1" dirty="0" err="1" smtClean="0"/>
              <a:t>commited</a:t>
            </a:r>
            <a:r>
              <a:rPr lang="fr-FR" sz="2400" dirty="0" smtClean="0"/>
              <a:t>), sinon elle échoue (</a:t>
            </a:r>
            <a:r>
              <a:rPr lang="fr-FR" sz="2400" i="1" dirty="0" err="1" smtClean="0"/>
              <a:t>aborted</a:t>
            </a:r>
            <a:r>
              <a:rPr lang="fr-FR" sz="2400" dirty="0" smtClean="0"/>
              <a:t>)</a:t>
            </a:r>
          </a:p>
          <a:p>
            <a:r>
              <a:rPr lang="fr-FR" sz="2400" dirty="0" smtClean="0"/>
              <a:t>En cas de </a:t>
            </a:r>
            <a:r>
              <a:rPr lang="fr-FR" sz="2400" i="1" u="sng" dirty="0" smtClean="0"/>
              <a:t>commit</a:t>
            </a:r>
            <a:r>
              <a:rPr lang="fr-FR" sz="2400" dirty="0" smtClean="0"/>
              <a:t>, les opérations sont validées (</a:t>
            </a:r>
            <a:r>
              <a:rPr lang="fr-FR" sz="2400" i="1" dirty="0" smtClean="0"/>
              <a:t>permanent changes</a:t>
            </a:r>
            <a:r>
              <a:rPr lang="fr-FR" sz="2400" dirty="0" smtClean="0"/>
              <a:t>)</a:t>
            </a:r>
          </a:p>
          <a:p>
            <a:r>
              <a:rPr lang="fr-FR" sz="2400" dirty="0" smtClean="0"/>
              <a:t>En cas d'</a:t>
            </a:r>
            <a:r>
              <a:rPr lang="fr-FR" sz="2400" i="1" dirty="0" err="1" smtClean="0"/>
              <a:t>abort</a:t>
            </a:r>
            <a:r>
              <a:rPr lang="fr-FR" sz="2400" dirty="0" smtClean="0"/>
              <a:t>, les opérations sont annulées (</a:t>
            </a:r>
            <a:r>
              <a:rPr lang="fr-FR" sz="2400" i="1" u="sng" dirty="0" err="1" smtClean="0"/>
              <a:t>rolled</a:t>
            </a:r>
            <a:r>
              <a:rPr lang="fr-FR" sz="2400" i="1" u="sng" dirty="0" smtClean="0"/>
              <a:t> back</a:t>
            </a:r>
            <a:r>
              <a:rPr lang="fr-FR" sz="2400" dirty="0" smtClean="0"/>
              <a:t>). L'application est également prévenue…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lstStyle/>
          <a:p>
            <a:r>
              <a:rPr lang="fr-FR" smtClean="0"/>
              <a:t>Transactions imbriquées</a:t>
            </a:r>
          </a:p>
        </p:txBody>
      </p:sp>
      <p:sp>
        <p:nvSpPr>
          <p:cNvPr id="323587" name="Rectangle 3"/>
          <p:cNvSpPr>
            <a:spLocks noGrp="1" noChangeArrowheads="1"/>
          </p:cNvSpPr>
          <p:nvPr>
            <p:ph type="body" idx="1"/>
          </p:nvPr>
        </p:nvSpPr>
        <p:spPr/>
        <p:txBody>
          <a:bodyPr/>
          <a:lstStyle/>
          <a:p>
            <a:pPr marL="533400" indent="-533400"/>
            <a:r>
              <a:rPr lang="fr-FR" smtClean="0"/>
              <a:t>Cas d'école : on veut faire un tour du monde</a:t>
            </a:r>
          </a:p>
          <a:p>
            <a:pPr marL="914400" lvl="1" indent="-457200">
              <a:buFont typeface="Wingdings" pitchFamily="2" charset="2"/>
              <a:buAutoNum type="arabicPeriod"/>
            </a:pPr>
            <a:r>
              <a:rPr lang="fr-FR" smtClean="0"/>
              <a:t>Notre application achète un billet de train de Nice à Marseille,</a:t>
            </a:r>
          </a:p>
          <a:p>
            <a:pPr marL="914400" lvl="1" indent="-457200">
              <a:buFont typeface="Wingdings" pitchFamily="2" charset="2"/>
              <a:buAutoNum type="arabicPeriod"/>
            </a:pPr>
            <a:r>
              <a:rPr lang="fr-FR" smtClean="0"/>
              <a:t>Puis un billet d'avion de Marseille à Londres,</a:t>
            </a:r>
          </a:p>
          <a:p>
            <a:pPr marL="914400" lvl="1" indent="-457200">
              <a:buFont typeface="Wingdings" pitchFamily="2" charset="2"/>
              <a:buAutoNum type="arabicPeriod"/>
            </a:pPr>
            <a:r>
              <a:rPr lang="fr-FR" smtClean="0"/>
              <a:t>Puis un billet d'avion de Londres à New-York,</a:t>
            </a:r>
          </a:p>
          <a:p>
            <a:pPr marL="914400" lvl="1" indent="-457200">
              <a:buFont typeface="Wingdings" pitchFamily="2" charset="2"/>
              <a:buAutoNum type="arabicPeriod"/>
            </a:pPr>
            <a:r>
              <a:rPr lang="fr-FR" smtClean="0"/>
              <a:t>L'application s'aperçoit qu'il n'y a plus de billet d'avion disponible ce jour-là pour New-York…</a:t>
            </a:r>
          </a:p>
          <a:p>
            <a:pPr marL="533400" indent="-533400"/>
            <a:r>
              <a:rPr lang="fr-FR" smtClean="0"/>
              <a:t>Tout échoue et on annule toutes les réservations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lstStyle/>
          <a:p>
            <a:r>
              <a:rPr lang="fr-FR" smtClean="0"/>
              <a:t>Transactions imbriquées</a:t>
            </a:r>
          </a:p>
        </p:txBody>
      </p:sp>
      <p:sp>
        <p:nvSpPr>
          <p:cNvPr id="324611" name="Rectangle 3"/>
          <p:cNvSpPr>
            <a:spLocks noGrp="1" noChangeArrowheads="1"/>
          </p:cNvSpPr>
          <p:nvPr>
            <p:ph type="body" idx="1"/>
          </p:nvPr>
        </p:nvSpPr>
        <p:spPr/>
        <p:txBody>
          <a:bodyPr/>
          <a:lstStyle/>
          <a:p>
            <a:r>
              <a:rPr lang="fr-FR" smtClean="0"/>
              <a:t>Avec un modèle de transactions imbriquée, une transaction peut inclure une autre transaction,</a:t>
            </a:r>
          </a:p>
          <a:p>
            <a:r>
              <a:rPr lang="fr-FR" smtClean="0"/>
              <a:t>Si on ne trouve pas de vol pour New-York, on essaiera peut-être de prendre une correspondance par Philadelphie…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p:txBody>
          <a:bodyPr/>
          <a:lstStyle/>
          <a:p>
            <a:r>
              <a:rPr lang="fr-FR" smtClean="0"/>
              <a:t>Gestion des transactions avec les EJBs</a:t>
            </a:r>
          </a:p>
        </p:txBody>
      </p:sp>
      <p:sp>
        <p:nvSpPr>
          <p:cNvPr id="326659" name="Rectangle 3"/>
          <p:cNvSpPr>
            <a:spLocks noGrp="1" noChangeArrowheads="1"/>
          </p:cNvSpPr>
          <p:nvPr>
            <p:ph type="body" idx="1"/>
          </p:nvPr>
        </p:nvSpPr>
        <p:spPr/>
        <p:txBody>
          <a:bodyPr/>
          <a:lstStyle/>
          <a:p>
            <a:pPr marL="533400" indent="-533400">
              <a:lnSpc>
                <a:spcPct val="90000"/>
              </a:lnSpc>
            </a:pPr>
            <a:r>
              <a:rPr lang="fr-FR" smtClean="0"/>
              <a:t>Seul le modèle flat est supporté.</a:t>
            </a:r>
          </a:p>
          <a:p>
            <a:pPr marL="533400" indent="-533400">
              <a:lnSpc>
                <a:spcPct val="90000"/>
              </a:lnSpc>
            </a:pPr>
            <a:r>
              <a:rPr lang="fr-FR" smtClean="0"/>
              <a:t>Le code que le développeur écrit, s'il décide de gérer les transactions par programmation, demeurera d'un très haut niveau,</a:t>
            </a:r>
          </a:p>
          <a:p>
            <a:pPr marL="914400" lvl="1" indent="-457200">
              <a:lnSpc>
                <a:spcPct val="90000"/>
              </a:lnSpc>
            </a:pPr>
            <a:r>
              <a:rPr lang="fr-FR" smtClean="0"/>
              <a:t>Simple vote pour un </a:t>
            </a:r>
            <a:r>
              <a:rPr lang="fr-FR" i="1" smtClean="0"/>
              <a:t>commit</a:t>
            </a:r>
            <a:r>
              <a:rPr lang="fr-FR" smtClean="0"/>
              <a:t> ou un </a:t>
            </a:r>
            <a:r>
              <a:rPr lang="fr-FR" i="1" smtClean="0"/>
              <a:t>abort</a:t>
            </a:r>
            <a:r>
              <a:rPr lang="fr-FR" smtClean="0"/>
              <a:t>,</a:t>
            </a:r>
          </a:p>
          <a:p>
            <a:pPr marL="914400" lvl="1" indent="-457200">
              <a:lnSpc>
                <a:spcPct val="90000"/>
              </a:lnSpc>
            </a:pPr>
            <a:r>
              <a:rPr lang="fr-FR" smtClean="0"/>
              <a:t>Le container fait tout le travail en coulisse…</a:t>
            </a:r>
          </a:p>
          <a:p>
            <a:pPr marL="533400" indent="-533400">
              <a:lnSpc>
                <a:spcPct val="90000"/>
              </a:lnSpc>
            </a:pPr>
            <a:r>
              <a:rPr lang="fr-FR" smtClean="0"/>
              <a:t>3 manières de gérer les transactions</a:t>
            </a:r>
          </a:p>
          <a:p>
            <a:pPr marL="914400" lvl="1" indent="-457200">
              <a:lnSpc>
                <a:spcPct val="90000"/>
              </a:lnSpc>
              <a:buFont typeface="Wingdings" pitchFamily="2" charset="2"/>
              <a:buAutoNum type="arabicPeriod"/>
            </a:pPr>
            <a:r>
              <a:rPr lang="fr-FR" smtClean="0"/>
              <a:t>Par </a:t>
            </a:r>
            <a:r>
              <a:rPr lang="fr-FR" u="sng" smtClean="0"/>
              <a:t>programmation</a:t>
            </a:r>
            <a:r>
              <a:rPr lang="fr-FR" smtClean="0"/>
              <a:t>,</a:t>
            </a:r>
          </a:p>
          <a:p>
            <a:pPr marL="914400" lvl="1" indent="-457200">
              <a:lnSpc>
                <a:spcPct val="90000"/>
              </a:lnSpc>
              <a:buFont typeface="Wingdings" pitchFamily="2" charset="2"/>
              <a:buAutoNum type="arabicPeriod"/>
            </a:pPr>
            <a:r>
              <a:rPr lang="fr-FR" smtClean="0"/>
              <a:t>De manière </a:t>
            </a:r>
            <a:r>
              <a:rPr lang="fr-FR" u="sng" smtClean="0"/>
              <a:t>déclarative</a:t>
            </a:r>
            <a:r>
              <a:rPr lang="fr-FR" smtClean="0"/>
              <a:t>,</a:t>
            </a:r>
          </a:p>
          <a:p>
            <a:pPr marL="914400" lvl="1" indent="-457200">
              <a:lnSpc>
                <a:spcPct val="90000"/>
              </a:lnSpc>
              <a:buFont typeface="Wingdings" pitchFamily="2" charset="2"/>
              <a:buAutoNum type="arabicPeriod"/>
            </a:pPr>
            <a:r>
              <a:rPr lang="fr-FR" smtClean="0"/>
              <a:t>De manière </a:t>
            </a:r>
            <a:r>
              <a:rPr lang="fr-FR" u="sng" smtClean="0"/>
              <a:t>initiée par le client.</a:t>
            </a:r>
          </a:p>
          <a:p>
            <a:pPr marL="533400" indent="-533400">
              <a:lnSpc>
                <a:spcPct val="90000"/>
              </a:lnSpc>
            </a:pPr>
            <a:endParaRPr lang="fr-FR"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p:txBody>
          <a:bodyPr/>
          <a:lstStyle/>
          <a:p>
            <a:r>
              <a:rPr lang="fr-FR" smtClean="0"/>
              <a:t>Gestion des transactions par programmation</a:t>
            </a:r>
          </a:p>
        </p:txBody>
      </p:sp>
      <p:sp>
        <p:nvSpPr>
          <p:cNvPr id="327683" name="Rectangle 3"/>
          <p:cNvSpPr>
            <a:spLocks noGrp="1" noChangeArrowheads="1"/>
          </p:cNvSpPr>
          <p:nvPr>
            <p:ph type="body" idx="1"/>
          </p:nvPr>
        </p:nvSpPr>
        <p:spPr>
          <a:xfrm>
            <a:off x="685800" y="1447800"/>
            <a:ext cx="3200400" cy="4724400"/>
          </a:xfrm>
        </p:spPr>
        <p:txBody>
          <a:bodyPr/>
          <a:lstStyle/>
          <a:p>
            <a:r>
              <a:rPr lang="fr-FR" smtClean="0"/>
              <a:t>Responsable : le développeur de bean</a:t>
            </a:r>
          </a:p>
          <a:p>
            <a:r>
              <a:rPr lang="fr-FR" smtClean="0"/>
              <a:t>Il décide dans son code du </a:t>
            </a:r>
            <a:r>
              <a:rPr lang="fr-FR" i="1" smtClean="0"/>
              <a:t>begin</a:t>
            </a:r>
            <a:r>
              <a:rPr lang="fr-FR" smtClean="0"/>
              <a:t>, du </a:t>
            </a:r>
            <a:r>
              <a:rPr lang="fr-FR" i="1" smtClean="0"/>
              <a:t>commit</a:t>
            </a:r>
            <a:r>
              <a:rPr lang="fr-FR" smtClean="0"/>
              <a:t> et du </a:t>
            </a:r>
            <a:r>
              <a:rPr lang="fr-FR" i="1" smtClean="0"/>
              <a:t>abort</a:t>
            </a:r>
          </a:p>
          <a:p>
            <a:r>
              <a:rPr lang="fr-FR" smtClean="0"/>
              <a:t>Ex: le banquier</a:t>
            </a:r>
          </a:p>
        </p:txBody>
      </p:sp>
      <p:pic>
        <p:nvPicPr>
          <p:cNvPr id="3276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600200"/>
            <a:ext cx="5181600" cy="346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685" name="Line 5"/>
          <p:cNvSpPr>
            <a:spLocks noChangeShapeType="1"/>
          </p:cNvSpPr>
          <p:nvPr/>
        </p:nvSpPr>
        <p:spPr bwMode="auto">
          <a:xfrm flipV="1">
            <a:off x="4038600" y="3886200"/>
            <a:ext cx="1905000" cy="1524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r>
              <a:rPr lang="fr-FR" smtClean="0"/>
              <a:t>Gestion des transactions déclarative</a:t>
            </a:r>
          </a:p>
        </p:txBody>
      </p:sp>
      <p:sp>
        <p:nvSpPr>
          <p:cNvPr id="328707" name="Rectangle 3"/>
          <p:cNvSpPr>
            <a:spLocks noGrp="1" noChangeArrowheads="1"/>
          </p:cNvSpPr>
          <p:nvPr>
            <p:ph type="body" idx="1"/>
          </p:nvPr>
        </p:nvSpPr>
        <p:spPr/>
        <p:txBody>
          <a:bodyPr/>
          <a:lstStyle/>
          <a:p>
            <a:r>
              <a:rPr lang="fr-FR" smtClean="0"/>
              <a:t>Le bean est automatiquement enrôlé (</a:t>
            </a:r>
            <a:r>
              <a:rPr lang="fr-FR" i="1" smtClean="0"/>
              <a:t>enrolled</a:t>
            </a:r>
            <a:r>
              <a:rPr lang="fr-FR" smtClean="0"/>
              <a:t>) dans une transaction…</a:t>
            </a:r>
          </a:p>
          <a:p>
            <a:r>
              <a:rPr lang="fr-FR" smtClean="0"/>
              <a:t>Le container fait le travail…</a:t>
            </a:r>
          </a:p>
        </p:txBody>
      </p:sp>
      <p:pic>
        <p:nvPicPr>
          <p:cNvPr id="3287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048000"/>
            <a:ext cx="4979988" cy="369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p:txBody>
          <a:bodyPr/>
          <a:lstStyle/>
          <a:p>
            <a:r>
              <a:rPr lang="fr-FR" smtClean="0"/>
              <a:t>Gestion des transactions déclarative</a:t>
            </a:r>
          </a:p>
        </p:txBody>
      </p:sp>
      <p:sp>
        <p:nvSpPr>
          <p:cNvPr id="329731" name="Rectangle 3"/>
          <p:cNvSpPr>
            <a:spLocks noGrp="1" noChangeArrowheads="1"/>
          </p:cNvSpPr>
          <p:nvPr>
            <p:ph type="body" idx="1"/>
          </p:nvPr>
        </p:nvSpPr>
        <p:spPr>
          <a:xfrm>
            <a:off x="685800" y="1447800"/>
            <a:ext cx="8001000" cy="5257800"/>
          </a:xfrm>
        </p:spPr>
        <p:txBody>
          <a:bodyPr/>
          <a:lstStyle/>
          <a:p>
            <a:r>
              <a:rPr lang="fr-FR" sz="4400" smtClean="0"/>
              <a:t>Génial pour le développeur!</a:t>
            </a:r>
          </a:p>
        </p:txBody>
      </p:sp>
      <p:pic>
        <p:nvPicPr>
          <p:cNvPr id="3297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276475"/>
            <a:ext cx="6850063" cy="423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p:txBody>
          <a:bodyPr/>
          <a:lstStyle/>
          <a:p>
            <a:r>
              <a:rPr lang="fr-FR" smtClean="0"/>
              <a:t>Transactions initiées par le client</a:t>
            </a:r>
          </a:p>
        </p:txBody>
      </p:sp>
      <p:sp>
        <p:nvSpPr>
          <p:cNvPr id="330755" name="Rectangle 3"/>
          <p:cNvSpPr>
            <a:spLocks noGrp="1" noChangeArrowheads="1"/>
          </p:cNvSpPr>
          <p:nvPr>
            <p:ph type="body" idx="1"/>
          </p:nvPr>
        </p:nvSpPr>
        <p:spPr/>
        <p:txBody>
          <a:bodyPr/>
          <a:lstStyle/>
          <a:p>
            <a:endParaRPr lang="fr-FR" smtClean="0"/>
          </a:p>
        </p:txBody>
      </p:sp>
      <p:pic>
        <p:nvPicPr>
          <p:cNvPr id="3307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066800"/>
            <a:ext cx="7467600" cy="5697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r>
              <a:rPr lang="fr-FR" smtClean="0"/>
              <a:t>Que choisir ?</a:t>
            </a:r>
          </a:p>
        </p:txBody>
      </p:sp>
      <p:sp>
        <p:nvSpPr>
          <p:cNvPr id="331779" name="Rectangle 3"/>
          <p:cNvSpPr>
            <a:spLocks noGrp="1" noChangeArrowheads="1"/>
          </p:cNvSpPr>
          <p:nvPr>
            <p:ph type="body" idx="1"/>
          </p:nvPr>
        </p:nvSpPr>
        <p:spPr/>
        <p:txBody>
          <a:bodyPr/>
          <a:lstStyle/>
          <a:p>
            <a:r>
              <a:rPr lang="fr-FR" smtClean="0"/>
              <a:t>Par programmation : contrôle très fin possible…</a:t>
            </a:r>
          </a:p>
          <a:p>
            <a:r>
              <a:rPr lang="fr-FR" smtClean="0"/>
              <a:t>Déclaratif : </a:t>
            </a:r>
            <a:r>
              <a:rPr lang="fr-FR" u="sng" smtClean="0"/>
              <a:t>super</a:t>
            </a:r>
            <a:r>
              <a:rPr lang="fr-FR" smtClean="0"/>
              <a:t>, mais granularité importante,</a:t>
            </a:r>
          </a:p>
          <a:p>
            <a:r>
              <a:rPr lang="fr-FR" smtClean="0"/>
              <a:t>Contrôlé par le client</a:t>
            </a:r>
          </a:p>
          <a:p>
            <a:pPr lvl="1"/>
            <a:r>
              <a:rPr lang="fr-FR" smtClean="0"/>
              <a:t>N'empêche pas de gérer les transactions dans le bean (par programmation ou de manière déclarative)</a:t>
            </a:r>
          </a:p>
          <a:p>
            <a:pPr lvl="1"/>
            <a:r>
              <a:rPr lang="fr-FR" smtClean="0"/>
              <a:t>Ajoute une couche de sécurisation en plus, qui permet de </a:t>
            </a:r>
            <a:r>
              <a:rPr lang="fr-FR" u="sng" smtClean="0"/>
              <a:t>détecter les crashes</a:t>
            </a:r>
            <a:r>
              <a:rPr lang="fr-FR" smtClean="0"/>
              <a:t> machine, réseau, etc…</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lstStyle/>
          <a:p>
            <a:r>
              <a:rPr lang="fr-FR" dirty="0" smtClean="0"/>
              <a:t>Transactions et </a:t>
            </a:r>
            <a:r>
              <a:rPr lang="fr-FR" dirty="0" smtClean="0"/>
              <a:t>entités</a:t>
            </a:r>
            <a:endParaRPr lang="fr-FR" dirty="0" smtClean="0"/>
          </a:p>
        </p:txBody>
      </p:sp>
      <p:sp>
        <p:nvSpPr>
          <p:cNvPr id="334851" name="Rectangle 3"/>
          <p:cNvSpPr>
            <a:spLocks noGrp="1" noChangeArrowheads="1"/>
          </p:cNvSpPr>
          <p:nvPr>
            <p:ph type="body" idx="1"/>
          </p:nvPr>
        </p:nvSpPr>
        <p:spPr/>
        <p:txBody>
          <a:bodyPr/>
          <a:lstStyle/>
          <a:p>
            <a:pPr>
              <a:lnSpc>
                <a:spcPct val="90000"/>
              </a:lnSpc>
            </a:pPr>
            <a:r>
              <a:rPr lang="fr-FR" dirty="0"/>
              <a:t>U</a:t>
            </a:r>
            <a:r>
              <a:rPr lang="fr-FR" dirty="0" smtClean="0"/>
              <a:t>ne entité </a:t>
            </a:r>
            <a:r>
              <a:rPr lang="fr-FR" dirty="0" smtClean="0"/>
              <a:t>n'accède pas à la BD à chaque appel de méthode, mais à chaque transaction.</a:t>
            </a:r>
          </a:p>
          <a:p>
            <a:pPr>
              <a:lnSpc>
                <a:spcPct val="90000"/>
              </a:lnSpc>
            </a:pPr>
            <a:r>
              <a:rPr lang="fr-FR" dirty="0" smtClean="0"/>
              <a:t>Si </a:t>
            </a:r>
            <a:r>
              <a:rPr lang="fr-FR" dirty="0" smtClean="0"/>
              <a:t>une entité </a:t>
            </a:r>
            <a:r>
              <a:rPr lang="fr-FR" dirty="0" smtClean="0"/>
              <a:t>s'exécute trop lentement, </a:t>
            </a:r>
            <a:r>
              <a:rPr lang="fr-FR" dirty="0" smtClean="0"/>
              <a:t>la cause est peut-être qu’une transaction est démarrée pour chaque appel de méthode de l’entité, </a:t>
            </a:r>
            <a:r>
              <a:rPr lang="fr-FR" dirty="0" smtClean="0"/>
              <a:t>impliquant des accès BD.</a:t>
            </a:r>
          </a:p>
          <a:p>
            <a:pPr>
              <a:lnSpc>
                <a:spcPct val="90000"/>
              </a:lnSpc>
            </a:pPr>
            <a:r>
              <a:rPr lang="fr-FR" dirty="0" smtClean="0"/>
              <a:t>Solution : inclure plusieurs appels de méthodes de </a:t>
            </a:r>
            <a:r>
              <a:rPr lang="fr-FR" dirty="0" smtClean="0"/>
              <a:t>l'entité </a:t>
            </a:r>
            <a:r>
              <a:rPr lang="fr-FR" dirty="0" smtClean="0"/>
              <a:t>dans une même transaction.</a:t>
            </a:r>
          </a:p>
          <a:p>
            <a:pPr>
              <a:lnSpc>
                <a:spcPct val="90000"/>
              </a:lnSpc>
            </a:pPr>
            <a:r>
              <a:rPr lang="fr-FR" dirty="0" smtClean="0"/>
              <a:t>Se fait en précisant </a:t>
            </a:r>
            <a:r>
              <a:rPr lang="fr-FR" i="1" dirty="0" smtClean="0">
                <a:solidFill>
                  <a:srgbClr val="CC0000"/>
                </a:solidFill>
              </a:rPr>
              <a:t>les attributs de transaction du </a:t>
            </a:r>
            <a:r>
              <a:rPr lang="fr-FR" i="1" dirty="0" err="1" smtClean="0">
                <a:solidFill>
                  <a:srgbClr val="CC0000"/>
                </a:solidFill>
              </a:rPr>
              <a:t>bean</a:t>
            </a:r>
            <a:r>
              <a:rPr lang="fr-FR" dirty="0" smtClean="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lstStyle/>
          <a:p>
            <a:r>
              <a:rPr lang="fr-FR" smtClean="0"/>
              <a:t>Transactions et Message-Driven Beans</a:t>
            </a:r>
          </a:p>
        </p:txBody>
      </p:sp>
      <p:sp>
        <p:nvSpPr>
          <p:cNvPr id="335875" name="Rectangle 3"/>
          <p:cNvSpPr>
            <a:spLocks noGrp="1" noChangeArrowheads="1"/>
          </p:cNvSpPr>
          <p:nvPr>
            <p:ph type="body" idx="1"/>
          </p:nvPr>
        </p:nvSpPr>
        <p:spPr>
          <a:xfrm>
            <a:off x="685800" y="1196752"/>
            <a:ext cx="8001000" cy="5257800"/>
          </a:xfrm>
        </p:spPr>
        <p:txBody>
          <a:bodyPr/>
          <a:lstStyle/>
          <a:p>
            <a:r>
              <a:rPr lang="fr-FR" sz="2400" dirty="0" smtClean="0"/>
              <a:t>Bean-</a:t>
            </a:r>
            <a:r>
              <a:rPr lang="fr-FR" sz="2400" dirty="0" err="1" smtClean="0"/>
              <a:t>Managed</a:t>
            </a:r>
            <a:r>
              <a:rPr lang="fr-FR" sz="2400" dirty="0" smtClean="0"/>
              <a:t> Transactions</a:t>
            </a:r>
          </a:p>
          <a:p>
            <a:pPr lvl="1"/>
            <a:r>
              <a:rPr lang="fr-FR" sz="2000" dirty="0" smtClean="0"/>
              <a:t>La transaction commence et se termine après que le message a été reçu par le MDB.</a:t>
            </a:r>
          </a:p>
          <a:p>
            <a:pPr lvl="1"/>
            <a:r>
              <a:rPr lang="fr-FR" sz="2000" dirty="0" smtClean="0"/>
              <a:t>On indique dans le descripteur de déploiement les </a:t>
            </a:r>
            <a:r>
              <a:rPr lang="fr-FR" sz="2000" i="1" dirty="0" err="1" smtClean="0"/>
              <a:t>aknowledgement</a:t>
            </a:r>
            <a:r>
              <a:rPr lang="fr-FR" sz="2000" i="1" dirty="0" smtClean="0"/>
              <a:t> modes</a:t>
            </a:r>
            <a:r>
              <a:rPr lang="fr-FR" sz="2000" dirty="0" smtClean="0"/>
              <a:t> pour indiquer au container comment accuser réception…</a:t>
            </a:r>
          </a:p>
          <a:p>
            <a:r>
              <a:rPr lang="fr-FR" sz="2400" dirty="0" smtClean="0"/>
              <a:t>Container-</a:t>
            </a:r>
            <a:r>
              <a:rPr lang="fr-FR" sz="2400" dirty="0" err="1" smtClean="0"/>
              <a:t>Managed</a:t>
            </a:r>
            <a:r>
              <a:rPr lang="fr-FR" sz="2400" dirty="0" smtClean="0"/>
              <a:t> Transactions</a:t>
            </a:r>
          </a:p>
          <a:p>
            <a:pPr lvl="1"/>
            <a:r>
              <a:rPr lang="fr-FR" sz="2000" dirty="0" smtClean="0"/>
              <a:t>La réception du message s'inscrit dans la même transaction que les appels de méthodes métier du MDB. En cas de problème, la transaction fait un </a:t>
            </a:r>
            <a:r>
              <a:rPr lang="fr-FR" sz="2000" dirty="0" err="1" smtClean="0"/>
              <a:t>rollback</a:t>
            </a:r>
            <a:r>
              <a:rPr lang="fr-FR" sz="2000" dirty="0" smtClean="0"/>
              <a:t>. Le container envoi accusé de réception (</a:t>
            </a:r>
            <a:r>
              <a:rPr lang="fr-FR" sz="2000" i="1" dirty="0" smtClean="0"/>
              <a:t>message </a:t>
            </a:r>
            <a:r>
              <a:rPr lang="fr-FR" sz="2000" i="1" dirty="0" err="1" smtClean="0"/>
              <a:t>acknowledgement</a:t>
            </a:r>
            <a:r>
              <a:rPr lang="fr-FR" sz="2000" dirty="0" smtClean="0"/>
              <a:t>)</a:t>
            </a:r>
          </a:p>
          <a:p>
            <a:r>
              <a:rPr lang="fr-FR" sz="2400" dirty="0" smtClean="0"/>
              <a:t>Pas de transaction</a:t>
            </a:r>
          </a:p>
          <a:p>
            <a:pPr lvl="1"/>
            <a:r>
              <a:rPr lang="fr-FR" sz="2000" dirty="0" smtClean="0"/>
              <a:t>Le container accusera réception après réception. Quand exactement, ce n'est pas précisé…</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fr-FR" smtClean="0"/>
              <a:t>Transactions et Message-Driven Beans</a:t>
            </a:r>
          </a:p>
        </p:txBody>
      </p:sp>
      <p:sp>
        <p:nvSpPr>
          <p:cNvPr id="336899" name="Rectangle 3"/>
          <p:cNvSpPr>
            <a:spLocks noGrp="1" noChangeArrowheads="1"/>
          </p:cNvSpPr>
          <p:nvPr>
            <p:ph type="body" idx="1"/>
          </p:nvPr>
        </p:nvSpPr>
        <p:spPr/>
        <p:txBody>
          <a:bodyPr/>
          <a:lstStyle/>
          <a:p>
            <a:pPr>
              <a:lnSpc>
                <a:spcPct val="90000"/>
              </a:lnSpc>
            </a:pPr>
            <a:r>
              <a:rPr lang="fr-FR" sz="2400" smtClean="0"/>
              <a:t>Que choisir ?</a:t>
            </a:r>
          </a:p>
          <a:p>
            <a:pPr>
              <a:lnSpc>
                <a:spcPct val="90000"/>
              </a:lnSpc>
            </a:pPr>
            <a:r>
              <a:rPr lang="fr-FR" sz="2400" smtClean="0"/>
              <a:t>Si on décide de ne pas laisser le container gérer les transactions, on a pas de moyen de conserver le message dans la queue de destination si un problème arrive.</a:t>
            </a:r>
          </a:p>
          <a:p>
            <a:pPr lvl="1">
              <a:lnSpc>
                <a:spcPct val="90000"/>
              </a:lnSpc>
            </a:pPr>
            <a:r>
              <a:rPr lang="fr-FR" sz="2000" u="sng" smtClean="0"/>
              <a:t>On choisit Container-Managed Transaction</a:t>
            </a:r>
          </a:p>
          <a:p>
            <a:pPr>
              <a:lnSpc>
                <a:spcPct val="90000"/>
              </a:lnSpc>
            </a:pPr>
            <a:r>
              <a:rPr lang="fr-FR" sz="2400" smtClean="0"/>
              <a:t>Piège : si un MDB est expéditeur et consommateur du message, le tout intervient dans une même transaction</a:t>
            </a:r>
          </a:p>
          <a:p>
            <a:pPr lvl="1">
              <a:lnSpc>
                <a:spcPct val="90000"/>
              </a:lnSpc>
            </a:pPr>
            <a:r>
              <a:rPr lang="fr-FR" sz="2000" smtClean="0"/>
              <a:t>Impossible de terminer ! Le message expédié n'est pas mis dans la queue de destination de manière définitive tant que l'envoi n'est pas commité. </a:t>
            </a:r>
          </a:p>
          <a:p>
            <a:pPr lvl="1">
              <a:lnSpc>
                <a:spcPct val="90000"/>
              </a:lnSpc>
            </a:pPr>
            <a:r>
              <a:rPr lang="fr-FR" sz="2000" smtClean="0"/>
              <a:t>Donc le message ne peut être consommé! Cqfd.</a:t>
            </a:r>
          </a:p>
          <a:p>
            <a:pPr lvl="1">
              <a:lnSpc>
                <a:spcPct val="90000"/>
              </a:lnSpc>
            </a:pPr>
            <a:r>
              <a:rPr lang="fr-FR" sz="2000" smtClean="0"/>
              <a:t>Solution : appeler </a:t>
            </a:r>
            <a:r>
              <a:rPr lang="fr-FR" sz="2000" b="1" smtClean="0">
                <a:latin typeface="Courier New" pitchFamily="49" charset="0"/>
              </a:rPr>
              <a:t>commit()</a:t>
            </a:r>
            <a:r>
              <a:rPr lang="fr-FR" sz="2000" smtClean="0"/>
              <a:t> sur l'objet JMS </a:t>
            </a:r>
            <a:r>
              <a:rPr lang="fr-FR" sz="2000" b="1" smtClean="0">
                <a:latin typeface="Courier New" pitchFamily="49" charset="0"/>
              </a:rPr>
              <a:t>session</a:t>
            </a:r>
            <a:r>
              <a:rPr lang="fr-FR" sz="2000" smtClean="0"/>
              <a:t> juste après l'envoi.</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lstStyle/>
          <a:p>
            <a:r>
              <a:rPr lang="fr-FR" smtClean="0"/>
              <a:t>Attributs de transactions gérées par le container</a:t>
            </a:r>
          </a:p>
        </p:txBody>
      </p:sp>
      <p:sp>
        <p:nvSpPr>
          <p:cNvPr id="337923" name="Rectangle 3"/>
          <p:cNvSpPr>
            <a:spLocks noGrp="1" noChangeArrowheads="1"/>
          </p:cNvSpPr>
          <p:nvPr>
            <p:ph type="body" idx="1"/>
          </p:nvPr>
        </p:nvSpPr>
        <p:spPr/>
        <p:txBody>
          <a:bodyPr/>
          <a:lstStyle/>
          <a:p>
            <a:r>
              <a:rPr lang="fr-FR" smtClean="0"/>
              <a:t>Pour chaque bean, on précise des </a:t>
            </a:r>
            <a:r>
              <a:rPr lang="fr-FR" i="1" smtClean="0"/>
              <a:t>attributs de transaction</a:t>
            </a:r>
          </a:p>
          <a:p>
            <a:pPr lvl="1"/>
            <a:r>
              <a:rPr lang="fr-FR" smtClean="0"/>
              <a:t>On peut spécifier des attributs pour le bean entier ou méthode par méthode,</a:t>
            </a:r>
          </a:p>
          <a:p>
            <a:pPr lvl="1"/>
            <a:r>
              <a:rPr lang="fr-FR" smtClean="0"/>
              <a:t>On peut préciser les deux… Le plus restrictif gagne.</a:t>
            </a:r>
          </a:p>
          <a:p>
            <a:pPr lvl="1"/>
            <a:r>
              <a:rPr lang="fr-FR" smtClean="0"/>
              <a:t>Chaque méthode métier doit être traitée (globalement ou individuellement)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lstStyle/>
          <a:p>
            <a:r>
              <a:rPr lang="fr-FR" smtClean="0"/>
              <a:t>Par défaut : attribut = REQUIRED</a:t>
            </a:r>
          </a:p>
        </p:txBody>
      </p:sp>
      <p:sp>
        <p:nvSpPr>
          <p:cNvPr id="338947" name="Rectangle 3"/>
          <p:cNvSpPr>
            <a:spLocks noGrp="1" noChangeArrowheads="1"/>
          </p:cNvSpPr>
          <p:nvPr>
            <p:ph type="body" idx="1"/>
          </p:nvPr>
        </p:nvSpPr>
        <p:spPr>
          <a:xfrm>
            <a:off x="685800" y="1447800"/>
            <a:ext cx="8001000" cy="5257800"/>
          </a:xfrm>
        </p:spPr>
        <p:txBody>
          <a:bodyPr/>
          <a:lstStyle/>
          <a:p>
            <a:r>
              <a:rPr lang="fr-FR" sz="4400" smtClean="0"/>
              <a:t>Génial pour le développeur!</a:t>
            </a:r>
          </a:p>
        </p:txBody>
      </p:sp>
      <p:pic>
        <p:nvPicPr>
          <p:cNvPr id="3389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276475"/>
            <a:ext cx="6850063" cy="423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p:txBody>
          <a:bodyPr/>
          <a:lstStyle/>
          <a:p>
            <a:r>
              <a:rPr lang="fr-FR" smtClean="0"/>
              <a:t>Valeur des attributs de transaction</a:t>
            </a:r>
          </a:p>
        </p:txBody>
      </p:sp>
      <p:sp>
        <p:nvSpPr>
          <p:cNvPr id="339971" name="Rectangle 3"/>
          <p:cNvSpPr>
            <a:spLocks noGrp="1" noChangeArrowheads="1"/>
          </p:cNvSpPr>
          <p:nvPr>
            <p:ph type="body" idx="1"/>
          </p:nvPr>
        </p:nvSpPr>
        <p:spPr>
          <a:xfrm>
            <a:off x="685800" y="1143000"/>
            <a:ext cx="8001000" cy="4724400"/>
          </a:xfrm>
        </p:spPr>
        <p:txBody>
          <a:bodyPr/>
          <a:lstStyle/>
          <a:p>
            <a:r>
              <a:rPr lang="fr-FR" b="1" dirty="0" err="1" smtClean="0">
                <a:solidFill>
                  <a:srgbClr val="CC0000"/>
                </a:solidFill>
                <a:latin typeface="Courier New" pitchFamily="49" charset="0"/>
              </a:rPr>
              <a:t>Required</a:t>
            </a:r>
            <a:endParaRPr lang="fr-FR" b="1" dirty="0" smtClean="0">
              <a:solidFill>
                <a:srgbClr val="CC0000"/>
              </a:solidFill>
              <a:latin typeface="Courier New" pitchFamily="49" charset="0"/>
            </a:endParaRPr>
          </a:p>
          <a:p>
            <a:pPr lvl="1"/>
            <a:r>
              <a:rPr lang="fr-FR" dirty="0" smtClean="0"/>
              <a:t>Le </a:t>
            </a:r>
            <a:r>
              <a:rPr lang="fr-FR" dirty="0" err="1" smtClean="0"/>
              <a:t>bean</a:t>
            </a:r>
            <a:r>
              <a:rPr lang="fr-FR" dirty="0" smtClean="0"/>
              <a:t> est toujours dans une transaction.</a:t>
            </a:r>
          </a:p>
          <a:p>
            <a:pPr lvl="1"/>
            <a:r>
              <a:rPr lang="fr-FR" dirty="0" smtClean="0"/>
              <a:t>Si une transaction pour ce </a:t>
            </a:r>
            <a:r>
              <a:rPr lang="fr-FR" dirty="0" err="1" smtClean="0"/>
              <a:t>bean</a:t>
            </a:r>
            <a:r>
              <a:rPr lang="fr-FR" dirty="0" smtClean="0"/>
              <a:t> existe, alors le </a:t>
            </a:r>
            <a:r>
              <a:rPr lang="fr-FR" dirty="0" err="1" smtClean="0"/>
              <a:t>bean</a:t>
            </a:r>
            <a:r>
              <a:rPr lang="fr-FR" dirty="0" smtClean="0"/>
              <a:t> la rejoint (</a:t>
            </a:r>
            <a:r>
              <a:rPr lang="fr-FR" i="1" dirty="0" err="1" smtClean="0"/>
              <a:t>join</a:t>
            </a:r>
            <a:r>
              <a:rPr lang="fr-FR" dirty="0" smtClean="0"/>
              <a:t>), sinon, le container crée une nouvelle transaction.</a:t>
            </a:r>
          </a:p>
          <a:p>
            <a:r>
              <a:rPr lang="fr-FR" dirty="0" smtClean="0"/>
              <a:t>La plupart du temps proposé comme valeur par défaut par les </a:t>
            </a:r>
            <a:r>
              <a:rPr lang="fr-FR" dirty="0" err="1" smtClean="0"/>
              <a:t>IDEs</a:t>
            </a:r>
            <a:endParaRPr lang="fr-FR"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p:txBody>
          <a:bodyPr/>
          <a:lstStyle/>
          <a:p>
            <a:r>
              <a:rPr lang="fr-FR" smtClean="0"/>
              <a:t>Attribut de transaction : Required</a:t>
            </a:r>
          </a:p>
        </p:txBody>
      </p:sp>
      <p:sp>
        <p:nvSpPr>
          <p:cNvPr id="340995" name="Rectangle 3"/>
          <p:cNvSpPr>
            <a:spLocks noGrp="1" noChangeArrowheads="1"/>
          </p:cNvSpPr>
          <p:nvPr>
            <p:ph type="body" idx="1"/>
          </p:nvPr>
        </p:nvSpPr>
        <p:spPr/>
        <p:txBody>
          <a:bodyPr/>
          <a:lstStyle/>
          <a:p>
            <a:r>
              <a:rPr lang="fr-FR" sz="2400" dirty="0" smtClean="0"/>
              <a:t>Exemple : passage d'une commande</a:t>
            </a:r>
          </a:p>
          <a:p>
            <a:pPr lvl="1"/>
            <a:r>
              <a:rPr lang="fr-FR" sz="2000" dirty="0" smtClean="0"/>
              <a:t>Un session </a:t>
            </a:r>
            <a:r>
              <a:rPr lang="fr-FR" sz="2000" dirty="0" err="1" smtClean="0"/>
              <a:t>bean</a:t>
            </a:r>
            <a:r>
              <a:rPr lang="fr-FR" sz="2000" dirty="0" smtClean="0"/>
              <a:t> utilise deux </a:t>
            </a:r>
            <a:r>
              <a:rPr lang="fr-FR" sz="2000" dirty="0" smtClean="0"/>
              <a:t>entités </a:t>
            </a:r>
            <a:r>
              <a:rPr lang="fr-FR" sz="2000" dirty="0" smtClean="0"/>
              <a:t>: un </a:t>
            </a:r>
            <a:r>
              <a:rPr lang="fr-FR" sz="2000" dirty="0" err="1" smtClean="0"/>
              <a:t>bean</a:t>
            </a:r>
            <a:r>
              <a:rPr lang="fr-FR" sz="2000" dirty="0" smtClean="0"/>
              <a:t> carte de crédit et </a:t>
            </a:r>
            <a:r>
              <a:rPr lang="fr-FR" sz="2000" dirty="0" err="1" smtClean="0"/>
              <a:t>bean</a:t>
            </a:r>
            <a:r>
              <a:rPr lang="fr-FR" sz="2000" dirty="0" smtClean="0"/>
              <a:t> commande,</a:t>
            </a:r>
          </a:p>
          <a:p>
            <a:pPr lvl="1"/>
            <a:r>
              <a:rPr lang="fr-FR" sz="2000" dirty="0" smtClean="0"/>
              <a:t>Lors d'un passage de commande, on envoie la commande, puis on débite la carte de crédit,</a:t>
            </a:r>
          </a:p>
          <a:p>
            <a:pPr lvl="1"/>
            <a:r>
              <a:rPr lang="fr-FR" sz="2000" dirty="0" smtClean="0"/>
              <a:t>Si le </a:t>
            </a:r>
            <a:r>
              <a:rPr lang="fr-FR" sz="2000" dirty="0" err="1" smtClean="0"/>
              <a:t>bean</a:t>
            </a:r>
            <a:r>
              <a:rPr lang="fr-FR" sz="2000" dirty="0" smtClean="0"/>
              <a:t> session a comme attribut de transaction </a:t>
            </a:r>
            <a:r>
              <a:rPr lang="fr-FR" sz="2000" i="1" dirty="0" err="1" smtClean="0"/>
              <a:t>Required</a:t>
            </a:r>
            <a:r>
              <a:rPr lang="fr-FR" sz="2000" dirty="0" smtClean="0"/>
              <a:t>, une transaction est </a:t>
            </a:r>
            <a:r>
              <a:rPr lang="fr-FR" sz="2000" dirty="0" smtClean="0"/>
              <a:t>créée </a:t>
            </a:r>
            <a:r>
              <a:rPr lang="fr-FR" sz="2000" dirty="0" smtClean="0"/>
              <a:t>dès que le passage de commande démarre,</a:t>
            </a:r>
          </a:p>
          <a:p>
            <a:pPr lvl="1"/>
            <a:r>
              <a:rPr lang="fr-FR" sz="2000" dirty="0" smtClean="0"/>
              <a:t>Lors de l'appel au </a:t>
            </a:r>
            <a:r>
              <a:rPr lang="fr-FR" sz="2000" dirty="0" err="1" smtClean="0"/>
              <a:t>bean</a:t>
            </a:r>
            <a:r>
              <a:rPr lang="fr-FR" sz="2000" dirty="0" smtClean="0"/>
              <a:t> Commande, si celui-ci est également en mode </a:t>
            </a:r>
            <a:r>
              <a:rPr lang="fr-FR" sz="2000" i="1" dirty="0" err="1" smtClean="0"/>
              <a:t>Required</a:t>
            </a:r>
            <a:r>
              <a:rPr lang="fr-FR" sz="2000" dirty="0" smtClean="0"/>
              <a:t>, il rejoindra la transaction en cours. Idem lors de l'appel au </a:t>
            </a:r>
            <a:r>
              <a:rPr lang="fr-FR" sz="2000" dirty="0" err="1" smtClean="0"/>
              <a:t>bean</a:t>
            </a:r>
            <a:r>
              <a:rPr lang="fr-FR" sz="2000" dirty="0" smtClean="0"/>
              <a:t> Carte de Crédit,</a:t>
            </a:r>
          </a:p>
          <a:p>
            <a:pPr lvl="1"/>
            <a:r>
              <a:rPr lang="fr-FR" sz="2000" dirty="0" smtClean="0"/>
              <a:t>Si un problème se pose, la carte de crédit ne sera pas débitée et la commande ne sera pas passée.</a:t>
            </a:r>
          </a:p>
          <a:p>
            <a:pPr>
              <a:buFont typeface="Wingdings" pitchFamily="2" charset="2"/>
              <a:buNone/>
            </a:pPr>
            <a:endParaRPr lang="fr-FR" sz="24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lstStyle/>
          <a:p>
            <a:r>
              <a:rPr lang="fr-FR" smtClean="0"/>
              <a:t>Attribut de transaction : RequiresNew</a:t>
            </a:r>
          </a:p>
        </p:txBody>
      </p:sp>
      <p:sp>
        <p:nvSpPr>
          <p:cNvPr id="342019" name="Rectangle 3"/>
          <p:cNvSpPr>
            <a:spLocks noGrp="1" noChangeArrowheads="1"/>
          </p:cNvSpPr>
          <p:nvPr>
            <p:ph type="body" idx="1"/>
          </p:nvPr>
        </p:nvSpPr>
        <p:spPr/>
        <p:txBody>
          <a:bodyPr/>
          <a:lstStyle/>
          <a:p>
            <a:r>
              <a:rPr lang="fr-FR" b="1" smtClean="0">
                <a:solidFill>
                  <a:srgbClr val="CC0000"/>
                </a:solidFill>
                <a:latin typeface="Courier New" pitchFamily="49" charset="0"/>
              </a:rPr>
              <a:t>RequiresNew</a:t>
            </a:r>
          </a:p>
          <a:p>
            <a:pPr lvl="1"/>
            <a:r>
              <a:rPr lang="fr-FR" smtClean="0"/>
              <a:t>Le bean est toujours dans une nouvelle transaction.</a:t>
            </a:r>
          </a:p>
          <a:p>
            <a:pPr lvl="1"/>
            <a:r>
              <a:rPr lang="fr-FR" smtClean="0"/>
              <a:t>Si une transaction existe, elle est suspendue,</a:t>
            </a:r>
          </a:p>
          <a:p>
            <a:pPr lvl="1"/>
            <a:r>
              <a:rPr lang="fr-FR" smtClean="0"/>
              <a:t>Lorsque la nouvelle transaction se termine (</a:t>
            </a:r>
            <a:r>
              <a:rPr lang="fr-FR" i="1" smtClean="0"/>
              <a:t>abort</a:t>
            </a:r>
            <a:r>
              <a:rPr lang="fr-FR" smtClean="0"/>
              <a:t> ou </a:t>
            </a:r>
            <a:r>
              <a:rPr lang="fr-FR" i="1" smtClean="0"/>
              <a:t>commit</a:t>
            </a:r>
            <a:r>
              <a:rPr lang="fr-FR" smtClean="0"/>
              <a:t>), l'ancienne transaction est résumée.</a:t>
            </a:r>
          </a:p>
          <a:p>
            <a:r>
              <a:rPr lang="fr-FR" smtClean="0"/>
              <a:t>Utile si on veut respecter les propriétés ACID dans l'unité du bean, sans qu'une logique externe intervienne.</a:t>
            </a:r>
          </a:p>
          <a:p>
            <a:endParaRPr lang="fr-FR"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p:txBody>
          <a:bodyPr/>
          <a:lstStyle/>
          <a:p>
            <a:r>
              <a:rPr lang="fr-FR" smtClean="0"/>
              <a:t>Attribut de transaction : Supports</a:t>
            </a:r>
          </a:p>
        </p:txBody>
      </p:sp>
      <p:sp>
        <p:nvSpPr>
          <p:cNvPr id="343043" name="Rectangle 3"/>
          <p:cNvSpPr>
            <a:spLocks noGrp="1" noChangeArrowheads="1"/>
          </p:cNvSpPr>
          <p:nvPr>
            <p:ph type="body" idx="1"/>
          </p:nvPr>
        </p:nvSpPr>
        <p:spPr/>
        <p:txBody>
          <a:bodyPr/>
          <a:lstStyle/>
          <a:p>
            <a:r>
              <a:rPr lang="fr-FR" b="1" dirty="0" smtClean="0">
                <a:solidFill>
                  <a:srgbClr val="CC0000"/>
                </a:solidFill>
                <a:latin typeface="Courier New" pitchFamily="49" charset="0"/>
              </a:rPr>
              <a:t>Supports</a:t>
            </a:r>
          </a:p>
          <a:p>
            <a:pPr lvl="1"/>
            <a:r>
              <a:rPr lang="fr-FR" dirty="0" smtClean="0"/>
              <a:t>Semblable à </a:t>
            </a:r>
            <a:r>
              <a:rPr lang="fr-FR" i="1" dirty="0" err="1" smtClean="0"/>
              <a:t>Required</a:t>
            </a:r>
            <a:r>
              <a:rPr lang="fr-FR" dirty="0" smtClean="0"/>
              <a:t> sauf que si une transaction n'existe pas, elle n'est pas </a:t>
            </a:r>
            <a:r>
              <a:rPr lang="fr-FR" dirty="0" smtClean="0"/>
              <a:t>créée</a:t>
            </a:r>
            <a:r>
              <a:rPr lang="fr-FR" dirty="0" smtClean="0"/>
              <a:t>.</a:t>
            </a:r>
          </a:p>
          <a:p>
            <a:pPr lvl="1"/>
            <a:r>
              <a:rPr lang="fr-FR" dirty="0" smtClean="0"/>
              <a:t>Si l'exécution du </a:t>
            </a:r>
            <a:r>
              <a:rPr lang="fr-FR" dirty="0" err="1" smtClean="0"/>
              <a:t>bean</a:t>
            </a:r>
            <a:r>
              <a:rPr lang="fr-FR" dirty="0" smtClean="0"/>
              <a:t> intervient dans une transaction existante, il la rejoint néanmoins.</a:t>
            </a:r>
          </a:p>
          <a:p>
            <a:r>
              <a:rPr lang="fr-FR" dirty="0" smtClean="0"/>
              <a:t>A éviter pour les applications </a:t>
            </a:r>
            <a:r>
              <a:rPr lang="fr-FR" i="1" dirty="0" smtClean="0"/>
              <a:t>mission-</a:t>
            </a:r>
            <a:r>
              <a:rPr lang="fr-FR" i="1" dirty="0" err="1" smtClean="0"/>
              <a:t>critical</a:t>
            </a:r>
            <a:r>
              <a:rPr lang="fr-FR" dirty="0" smtClean="0"/>
              <a:t> !</a:t>
            </a:r>
          </a:p>
          <a:p>
            <a:pPr lvl="1"/>
            <a:r>
              <a:rPr lang="fr-FR" dirty="0" smtClean="0"/>
              <a:t>Dans ce cas, choisir </a:t>
            </a:r>
            <a:r>
              <a:rPr lang="fr-FR" i="1" dirty="0" err="1" smtClean="0"/>
              <a:t>Required</a:t>
            </a:r>
            <a:r>
              <a:rPr lang="fr-FR" dirty="0" smtClean="0"/>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r>
              <a:rPr lang="fr-FR" smtClean="0"/>
              <a:t>Attribut de transaction : Mandatory</a:t>
            </a:r>
          </a:p>
        </p:txBody>
      </p:sp>
      <p:sp>
        <p:nvSpPr>
          <p:cNvPr id="344067" name="Rectangle 3"/>
          <p:cNvSpPr>
            <a:spLocks noGrp="1" noChangeArrowheads="1"/>
          </p:cNvSpPr>
          <p:nvPr>
            <p:ph type="body" idx="1"/>
          </p:nvPr>
        </p:nvSpPr>
        <p:spPr/>
        <p:txBody>
          <a:bodyPr/>
          <a:lstStyle/>
          <a:p>
            <a:pPr>
              <a:lnSpc>
                <a:spcPct val="90000"/>
              </a:lnSpc>
            </a:pPr>
            <a:r>
              <a:rPr lang="fr-FR" b="1" smtClean="0">
                <a:solidFill>
                  <a:srgbClr val="CC0000"/>
                </a:solidFill>
                <a:latin typeface="Courier New" pitchFamily="49" charset="0"/>
              </a:rPr>
              <a:t>Mandatory</a:t>
            </a:r>
          </a:p>
          <a:p>
            <a:pPr lvl="1">
              <a:lnSpc>
                <a:spcPct val="90000"/>
              </a:lnSpc>
            </a:pPr>
            <a:r>
              <a:rPr lang="fr-FR" smtClean="0"/>
              <a:t>Une transaction </a:t>
            </a:r>
            <a:r>
              <a:rPr lang="fr-FR" u="sng" smtClean="0"/>
              <a:t>doit exister</a:t>
            </a:r>
            <a:r>
              <a:rPr lang="fr-FR" smtClean="0"/>
              <a:t> lorsque le bean est exécuté.</a:t>
            </a:r>
          </a:p>
          <a:p>
            <a:pPr lvl="1">
              <a:lnSpc>
                <a:spcPct val="90000"/>
              </a:lnSpc>
            </a:pPr>
            <a:r>
              <a:rPr lang="fr-FR" smtClean="0"/>
              <a:t>Si ce n'est pas le cas, </a:t>
            </a:r>
            <a:r>
              <a:rPr lang="fr-FR" b="1" smtClean="0">
                <a:latin typeface="Courier New" pitchFamily="49" charset="0"/>
              </a:rPr>
              <a:t>j</a:t>
            </a:r>
            <a:r>
              <a:rPr lang="en-US" b="1" smtClean="0">
                <a:latin typeface="Courier New" pitchFamily="49" charset="0"/>
                <a:cs typeface="Times New Roman" pitchFamily="18" charset="0"/>
              </a:rPr>
              <a:t>avax.ejb.TransactionRequiredException</a:t>
            </a:r>
            <a:r>
              <a:rPr lang="en-US" smtClean="0">
                <a:latin typeface="Times" pitchFamily="18" charset="0"/>
                <a:cs typeface="Times New Roman" pitchFamily="18" charset="0"/>
              </a:rPr>
              <a:t> </a:t>
            </a:r>
            <a:r>
              <a:rPr lang="en-US" smtClean="0">
                <a:cs typeface="Times New Roman" pitchFamily="18" charset="0"/>
              </a:rPr>
              <a:t>est levée et renvoyée au client.</a:t>
            </a:r>
          </a:p>
          <a:p>
            <a:pPr lvl="1">
              <a:lnSpc>
                <a:spcPct val="90000"/>
              </a:lnSpc>
            </a:pPr>
            <a:r>
              <a:rPr lang="en-US" smtClean="0">
                <a:cs typeface="Times New Roman" pitchFamily="18" charset="0"/>
              </a:rPr>
              <a:t>Si le client est local, c'est </a:t>
            </a:r>
          </a:p>
          <a:p>
            <a:pPr lvl="1">
              <a:lnSpc>
                <a:spcPct val="90000"/>
              </a:lnSpc>
              <a:buFont typeface="Wingdings" pitchFamily="2" charset="2"/>
              <a:buNone/>
            </a:pPr>
            <a:r>
              <a:rPr lang="fr-FR" sz="2000" b="1" smtClean="0">
                <a:latin typeface="Courier New" pitchFamily="49" charset="0"/>
              </a:rPr>
              <a:t>j</a:t>
            </a:r>
            <a:r>
              <a:rPr lang="en-US" sz="2000" b="1" smtClean="0">
                <a:latin typeface="Courier New" pitchFamily="49" charset="0"/>
                <a:cs typeface="Times New Roman" pitchFamily="18" charset="0"/>
              </a:rPr>
              <a:t>avax.ejb.TransactionRequiredLocalException </a:t>
            </a:r>
            <a:r>
              <a:rPr lang="en-US" sz="2000" b="1" smtClean="0">
                <a:cs typeface="Times New Roman" pitchFamily="18" charset="0"/>
              </a:rPr>
              <a:t>qui est levée…</a:t>
            </a:r>
            <a:endParaRPr lang="fr-FR" sz="2000" smtClean="0"/>
          </a:p>
          <a:p>
            <a:pPr>
              <a:lnSpc>
                <a:spcPct val="90000"/>
              </a:lnSpc>
            </a:pPr>
            <a:r>
              <a:rPr lang="fr-FR" smtClean="0"/>
              <a:t>Attribut sûr, qui oblige le client à inscrire sa logique dans une transaction avant d'appeler le bean.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r>
              <a:rPr lang="fr-FR" smtClean="0"/>
              <a:t>Attribut de transaction : NotSupported</a:t>
            </a:r>
          </a:p>
        </p:txBody>
      </p:sp>
      <p:sp>
        <p:nvSpPr>
          <p:cNvPr id="345091" name="Rectangle 3"/>
          <p:cNvSpPr>
            <a:spLocks noGrp="1" noChangeArrowheads="1"/>
          </p:cNvSpPr>
          <p:nvPr>
            <p:ph type="body" idx="1"/>
          </p:nvPr>
        </p:nvSpPr>
        <p:spPr>
          <a:xfrm>
            <a:off x="685800" y="1447800"/>
            <a:ext cx="8062664" cy="4724400"/>
          </a:xfrm>
        </p:spPr>
        <p:txBody>
          <a:bodyPr/>
          <a:lstStyle/>
          <a:p>
            <a:pPr>
              <a:lnSpc>
                <a:spcPct val="90000"/>
              </a:lnSpc>
            </a:pPr>
            <a:r>
              <a:rPr lang="fr-FR" b="1" dirty="0" err="1" smtClean="0">
                <a:solidFill>
                  <a:srgbClr val="CC0000"/>
                </a:solidFill>
                <a:latin typeface="Courier New" pitchFamily="49" charset="0"/>
              </a:rPr>
              <a:t>NotSupported</a:t>
            </a:r>
            <a:endParaRPr lang="fr-FR" b="1" dirty="0" smtClean="0">
              <a:solidFill>
                <a:srgbClr val="CC0000"/>
              </a:solidFill>
              <a:latin typeface="Courier New" pitchFamily="49" charset="0"/>
            </a:endParaRPr>
          </a:p>
          <a:p>
            <a:pPr lvl="1">
              <a:lnSpc>
                <a:spcPct val="90000"/>
              </a:lnSpc>
            </a:pPr>
            <a:r>
              <a:rPr lang="fr-FR" dirty="0" smtClean="0"/>
              <a:t>Le Bean ne supporte pas les transactions,</a:t>
            </a:r>
          </a:p>
          <a:p>
            <a:pPr lvl="1">
              <a:lnSpc>
                <a:spcPct val="90000"/>
              </a:lnSpc>
            </a:pPr>
            <a:r>
              <a:rPr lang="fr-FR" dirty="0" smtClean="0"/>
              <a:t>Si une transaction existe lors de l'appel du </a:t>
            </a:r>
            <a:r>
              <a:rPr lang="fr-FR" dirty="0" err="1" smtClean="0"/>
              <a:t>bean</a:t>
            </a:r>
            <a:r>
              <a:rPr lang="fr-FR" dirty="0" smtClean="0"/>
              <a:t>, la transaction est suspendue, le </a:t>
            </a:r>
            <a:r>
              <a:rPr lang="fr-FR" dirty="0" err="1" smtClean="0"/>
              <a:t>bean</a:t>
            </a:r>
            <a:r>
              <a:rPr lang="fr-FR" dirty="0" smtClean="0"/>
              <a:t> s'exécute, puis la transaction est résumée.</a:t>
            </a:r>
          </a:p>
          <a:p>
            <a:pPr>
              <a:lnSpc>
                <a:spcPct val="90000"/>
              </a:lnSpc>
            </a:pPr>
            <a:r>
              <a:rPr lang="fr-FR" dirty="0" smtClean="0"/>
              <a:t>Utiliser cet attribut lorsque les propriétés ACID ne sont pas importantes…</a:t>
            </a:r>
          </a:p>
          <a:p>
            <a:pPr lvl="1">
              <a:lnSpc>
                <a:spcPct val="90000"/>
              </a:lnSpc>
            </a:pPr>
            <a:r>
              <a:rPr lang="fr-FR" dirty="0" smtClean="0"/>
              <a:t>Exemple : un </a:t>
            </a:r>
            <a:r>
              <a:rPr lang="fr-FR" dirty="0" err="1" smtClean="0"/>
              <a:t>bean</a:t>
            </a:r>
            <a:r>
              <a:rPr lang="fr-FR" dirty="0" smtClean="0"/>
              <a:t> qui fait des statistiques toutes les dix minutes en parcourant une BD. On tolère que les données lues ne </a:t>
            </a:r>
            <a:r>
              <a:rPr lang="fr-FR" dirty="0" smtClean="0"/>
              <a:t>soient </a:t>
            </a:r>
            <a:r>
              <a:rPr lang="fr-FR" dirty="0" smtClean="0"/>
              <a:t>peut-être pas à jour…</a:t>
            </a:r>
          </a:p>
          <a:p>
            <a:pPr>
              <a:lnSpc>
                <a:spcPct val="90000"/>
              </a:lnSpc>
            </a:pPr>
            <a:r>
              <a:rPr lang="fr-FR" dirty="0" smtClean="0"/>
              <a:t>Gain en performance évident.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p:txBody>
          <a:bodyPr/>
          <a:lstStyle/>
          <a:p>
            <a:r>
              <a:rPr lang="fr-FR" smtClean="0"/>
              <a:t>Attribut de transaction : Never</a:t>
            </a:r>
          </a:p>
        </p:txBody>
      </p:sp>
      <p:sp>
        <p:nvSpPr>
          <p:cNvPr id="346115" name="Rectangle 3"/>
          <p:cNvSpPr>
            <a:spLocks noGrp="1" noChangeArrowheads="1"/>
          </p:cNvSpPr>
          <p:nvPr>
            <p:ph type="body" idx="1"/>
          </p:nvPr>
        </p:nvSpPr>
        <p:spPr/>
        <p:txBody>
          <a:bodyPr/>
          <a:lstStyle/>
          <a:p>
            <a:r>
              <a:rPr lang="fr-FR" b="1" smtClean="0">
                <a:solidFill>
                  <a:srgbClr val="CC0000"/>
                </a:solidFill>
                <a:latin typeface="Courier New" pitchFamily="49" charset="0"/>
              </a:rPr>
              <a:t>Never</a:t>
            </a:r>
          </a:p>
          <a:p>
            <a:pPr lvl="1"/>
            <a:r>
              <a:rPr lang="fr-FR" smtClean="0"/>
              <a:t>Le Bean ne supporte pas les transactions,</a:t>
            </a:r>
          </a:p>
          <a:p>
            <a:pPr lvl="1"/>
            <a:r>
              <a:rPr lang="fr-FR" smtClean="0"/>
              <a:t>Une exception </a:t>
            </a:r>
            <a:r>
              <a:rPr lang="fr-FR" b="1" smtClean="0">
                <a:latin typeface="Courier New" pitchFamily="49" charset="0"/>
              </a:rPr>
              <a:t>javax</a:t>
            </a:r>
            <a:r>
              <a:rPr lang="en-US" b="1" smtClean="0">
                <a:latin typeface="Courier New" pitchFamily="49" charset="0"/>
                <a:cs typeface="Times New Roman" pitchFamily="18" charset="0"/>
              </a:rPr>
              <a:t>.rmi.RemoteException</a:t>
            </a:r>
            <a:r>
              <a:rPr lang="en-US" i="1" smtClean="0">
                <a:latin typeface="Times" pitchFamily="18" charset="0"/>
                <a:cs typeface="Times New Roman" pitchFamily="18" charset="0"/>
              </a:rPr>
              <a:t> </a:t>
            </a:r>
            <a:r>
              <a:rPr lang="en-US" smtClean="0">
                <a:cs typeface="Times New Roman" pitchFamily="18" charset="0"/>
              </a:rPr>
              <a:t>ou</a:t>
            </a:r>
            <a:r>
              <a:rPr lang="en-US" smtClean="0">
                <a:latin typeface="Times" pitchFamily="18" charset="0"/>
                <a:cs typeface="Times New Roman" pitchFamily="18" charset="0"/>
              </a:rPr>
              <a:t> </a:t>
            </a:r>
            <a:r>
              <a:rPr lang="en-US" b="1" i="1" smtClean="0">
                <a:latin typeface="Courier New" pitchFamily="49" charset="0"/>
                <a:cs typeface="Times New Roman" pitchFamily="18" charset="0"/>
              </a:rPr>
              <a:t>javax.ejb.EJBException </a:t>
            </a:r>
            <a:r>
              <a:rPr lang="en-US" smtClean="0">
                <a:cs typeface="Times New Roman" pitchFamily="18" charset="0"/>
              </a:rPr>
              <a:t>est envoyée au client si une transaction existe au moment de l'appel du bean.</a:t>
            </a:r>
          </a:p>
          <a:p>
            <a:r>
              <a:rPr lang="fr-FR" smtClean="0">
                <a:cs typeface="Times New Roman" pitchFamily="18" charset="0"/>
              </a:rPr>
              <a:t>A utiliser lors du développement d'une logique non transactionnelle</a:t>
            </a:r>
            <a:r>
              <a:rPr lang="fr-FR" sz="3200" smtClean="0">
                <a:cs typeface="Times New Roman" pitchFamily="18" charset="0"/>
              </a:rPr>
              <a:t>.</a:t>
            </a:r>
            <a:endParaRPr lang="fr-FR" smtClean="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lstStyle/>
          <a:p>
            <a:r>
              <a:rPr lang="fr-FR" smtClean="0"/>
              <a:t>Tous les attributs ne s'appliquent pas à tous les beans</a:t>
            </a:r>
          </a:p>
        </p:txBody>
      </p:sp>
      <p:sp>
        <p:nvSpPr>
          <p:cNvPr id="349187" name="Rectangle 3"/>
          <p:cNvSpPr>
            <a:spLocks noGrp="1" noChangeArrowheads="1"/>
          </p:cNvSpPr>
          <p:nvPr>
            <p:ph type="body" idx="1"/>
          </p:nvPr>
        </p:nvSpPr>
        <p:spPr/>
        <p:txBody>
          <a:bodyPr/>
          <a:lstStyle/>
          <a:p>
            <a:endParaRPr lang="fr-FR" smtClean="0"/>
          </a:p>
        </p:txBody>
      </p:sp>
      <p:pic>
        <p:nvPicPr>
          <p:cNvPr id="3491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57400"/>
            <a:ext cx="8224838" cy="352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p:txBody>
          <a:bodyPr/>
          <a:lstStyle/>
          <a:p>
            <a:r>
              <a:rPr lang="fr-FR" smtClean="0"/>
              <a:t>Transactions gérées par programmation</a:t>
            </a:r>
          </a:p>
        </p:txBody>
      </p:sp>
      <p:sp>
        <p:nvSpPr>
          <p:cNvPr id="350211" name="Rectangle 3"/>
          <p:cNvSpPr>
            <a:spLocks noGrp="1" noChangeArrowheads="1"/>
          </p:cNvSpPr>
          <p:nvPr>
            <p:ph type="body" idx="1"/>
          </p:nvPr>
        </p:nvSpPr>
        <p:spPr/>
        <p:txBody>
          <a:bodyPr/>
          <a:lstStyle/>
          <a:p>
            <a:r>
              <a:rPr lang="fr-FR" smtClean="0"/>
              <a:t>Plus complexes à manipuler, mais plus puissantes,</a:t>
            </a:r>
          </a:p>
          <a:p>
            <a:r>
              <a:rPr lang="fr-FR" smtClean="0"/>
              <a:t>Le développeur doit utiliser Java Transaction API (JTA)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p:txBody>
          <a:bodyPr/>
          <a:lstStyle/>
          <a:p>
            <a:r>
              <a:rPr lang="fr-FR" smtClean="0"/>
              <a:t>CORBA Object Transaction Service (OTS)</a:t>
            </a:r>
          </a:p>
        </p:txBody>
      </p:sp>
      <p:sp>
        <p:nvSpPr>
          <p:cNvPr id="351235" name="Rectangle 3"/>
          <p:cNvSpPr>
            <a:spLocks noGrp="1" noChangeArrowheads="1"/>
          </p:cNvSpPr>
          <p:nvPr>
            <p:ph type="body" idx="1"/>
          </p:nvPr>
        </p:nvSpPr>
        <p:spPr/>
        <p:txBody>
          <a:bodyPr/>
          <a:lstStyle/>
          <a:p>
            <a:pPr>
              <a:lnSpc>
                <a:spcPct val="90000"/>
              </a:lnSpc>
            </a:pPr>
            <a:r>
              <a:rPr lang="fr-FR" smtClean="0"/>
              <a:t>Dans une transaction de nombreux partis sont impliqués : le driver de DB, le bean, le container, </a:t>
            </a:r>
          </a:p>
          <a:p>
            <a:pPr>
              <a:lnSpc>
                <a:spcPct val="90000"/>
              </a:lnSpc>
            </a:pPr>
            <a:r>
              <a:rPr lang="fr-FR" smtClean="0"/>
              <a:t>Premier effort pour assurer les transactions dans un système distribué : le service CORBA Object Transaction Service (OTS)</a:t>
            </a:r>
          </a:p>
          <a:p>
            <a:pPr>
              <a:lnSpc>
                <a:spcPct val="90000"/>
              </a:lnSpc>
            </a:pPr>
            <a:r>
              <a:rPr lang="fr-FR" smtClean="0"/>
              <a:t>OTS = ensemble d'interfaces pour le gestionnaire de transactions, le gestionnaire de ressources, etc… </a:t>
            </a:r>
          </a:p>
          <a:p>
            <a:pPr>
              <a:lnSpc>
                <a:spcPct val="90000"/>
              </a:lnSpc>
            </a:pPr>
            <a:r>
              <a:rPr lang="fr-FR" smtClean="0"/>
              <a:t>Mortel à utiliser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lstStyle/>
          <a:p>
            <a:r>
              <a:rPr lang="fr-FR" smtClean="0"/>
              <a:t>Java Transaction Service (JTS)</a:t>
            </a:r>
          </a:p>
        </p:txBody>
      </p:sp>
      <p:sp>
        <p:nvSpPr>
          <p:cNvPr id="352259" name="Rectangle 3"/>
          <p:cNvSpPr>
            <a:spLocks noGrp="1" noChangeArrowheads="1"/>
          </p:cNvSpPr>
          <p:nvPr>
            <p:ph type="body" idx="1"/>
          </p:nvPr>
        </p:nvSpPr>
        <p:spPr/>
        <p:txBody>
          <a:bodyPr/>
          <a:lstStyle/>
          <a:p>
            <a:r>
              <a:rPr lang="fr-FR" smtClean="0"/>
              <a:t>Sun Microsystems a encapsulé OTS en deux API distinctes</a:t>
            </a:r>
          </a:p>
          <a:p>
            <a:pPr lvl="1"/>
            <a:r>
              <a:rPr lang="fr-FR" smtClean="0"/>
              <a:t>JTS s'adresse aux vendeurs d'outils capables d'assurer un service de transaction, elle couvre tous les aspects complexes d'OTS,</a:t>
            </a:r>
          </a:p>
          <a:p>
            <a:pPr lvl="1"/>
            <a:r>
              <a:rPr lang="fr-FR" smtClean="0"/>
              <a:t>JTA s'adresse au développeur d'application (vous) et simplifie grandement la gestion de transactions en contexte distribué.</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ChangeArrowheads="1"/>
          </p:cNvSpPr>
          <p:nvPr>
            <p:ph type="title"/>
          </p:nvPr>
        </p:nvSpPr>
        <p:spPr/>
        <p:txBody>
          <a:bodyPr/>
          <a:lstStyle/>
          <a:p>
            <a:r>
              <a:rPr lang="fr-FR" smtClean="0"/>
              <a:t>Java Transaction API (JTA)</a:t>
            </a:r>
          </a:p>
        </p:txBody>
      </p:sp>
      <p:sp>
        <p:nvSpPr>
          <p:cNvPr id="353283" name="Rectangle 3"/>
          <p:cNvSpPr>
            <a:spLocks noGrp="1" noChangeArrowheads="1"/>
          </p:cNvSpPr>
          <p:nvPr>
            <p:ph type="body" idx="1"/>
          </p:nvPr>
        </p:nvSpPr>
        <p:spPr/>
        <p:txBody>
          <a:bodyPr/>
          <a:lstStyle/>
          <a:p>
            <a:r>
              <a:rPr lang="fr-FR" smtClean="0"/>
              <a:t>JTA permet au programmeur de contrôler la gestion de transaction dans une logique métier.</a:t>
            </a:r>
          </a:p>
          <a:p>
            <a:r>
              <a:rPr lang="fr-FR" smtClean="0"/>
              <a:t>Il pourra faire les </a:t>
            </a:r>
            <a:r>
              <a:rPr lang="fr-FR" i="1" smtClean="0"/>
              <a:t>begin</a:t>
            </a:r>
            <a:r>
              <a:rPr lang="fr-FR" smtClean="0"/>
              <a:t>, </a:t>
            </a:r>
            <a:r>
              <a:rPr lang="fr-FR" i="1" smtClean="0"/>
              <a:t>commit</a:t>
            </a:r>
            <a:r>
              <a:rPr lang="fr-FR" smtClean="0"/>
              <a:t>, </a:t>
            </a:r>
            <a:r>
              <a:rPr lang="fr-FR" i="1" smtClean="0"/>
              <a:t>rollback</a:t>
            </a:r>
            <a:r>
              <a:rPr lang="fr-FR" smtClean="0"/>
              <a:t>, etc…</a:t>
            </a:r>
          </a:p>
          <a:p>
            <a:r>
              <a:rPr lang="fr-FR" smtClean="0"/>
              <a:t>Il peut utiliser JTA dans des EJB mais aussi dans n'importe quelle application cliente.</a:t>
            </a:r>
          </a:p>
          <a:p>
            <a:r>
              <a:rPr lang="fr-FR" smtClean="0"/>
              <a:t>JTA se compose de deux interfaces distinctes.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p:txBody>
          <a:bodyPr/>
          <a:lstStyle/>
          <a:p>
            <a:r>
              <a:rPr lang="fr-FR" smtClean="0"/>
              <a:t>JTA : deux interfaces</a:t>
            </a:r>
          </a:p>
        </p:txBody>
      </p:sp>
      <p:sp>
        <p:nvSpPr>
          <p:cNvPr id="354307" name="Rectangle 3"/>
          <p:cNvSpPr>
            <a:spLocks noGrp="1" noChangeArrowheads="1"/>
          </p:cNvSpPr>
          <p:nvPr>
            <p:ph type="body" idx="1"/>
          </p:nvPr>
        </p:nvSpPr>
        <p:spPr/>
        <p:txBody>
          <a:bodyPr/>
          <a:lstStyle/>
          <a:p>
            <a:r>
              <a:rPr lang="fr-FR" smtClean="0"/>
              <a:t>Une pour les gestionnaires de ressources X/Open XA (hors sujet pour nous)</a:t>
            </a:r>
          </a:p>
          <a:p>
            <a:r>
              <a:rPr lang="fr-FR" smtClean="0"/>
              <a:t>Une pour le programmeur désirant contrôler les transactions :</a:t>
            </a:r>
            <a:br>
              <a:rPr lang="fr-FR" smtClean="0"/>
            </a:br>
            <a:r>
              <a:rPr lang="fr-FR" smtClean="0"/>
              <a:t/>
            </a:r>
            <a:br>
              <a:rPr lang="fr-FR" smtClean="0"/>
            </a:br>
            <a:r>
              <a:rPr lang="fr-FR" smtClean="0"/>
              <a:t> </a:t>
            </a:r>
            <a:r>
              <a:rPr lang="en-US" b="1" smtClean="0">
                <a:solidFill>
                  <a:srgbClr val="CC0000"/>
                </a:solidFill>
                <a:latin typeface="Courier New" pitchFamily="49" charset="0"/>
                <a:cs typeface="Times New Roman" pitchFamily="18" charset="0"/>
              </a:rPr>
              <a:t>javax.transaction.UserTransaction</a:t>
            </a:r>
            <a:r>
              <a:rPr lang="fr-FR" b="1" smtClean="0">
                <a:latin typeface="Courier New" pitchFamily="49" charset="0"/>
              </a:rPr>
              <a:t> </a:t>
            </a:r>
          </a:p>
          <a:p>
            <a:endParaRPr lang="fr-FR" b="1" smtClean="0">
              <a:latin typeface="Courier New" pitchFamily="49"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lstStyle/>
          <a:p>
            <a:r>
              <a:rPr lang="fr-FR" smtClean="0"/>
              <a:t>L'interface </a:t>
            </a:r>
            <a:r>
              <a:rPr lang="en-US" sz="2400" smtClean="0">
                <a:solidFill>
                  <a:schemeClr val="bg1"/>
                </a:solidFill>
                <a:latin typeface="Courier New" pitchFamily="49" charset="0"/>
                <a:cs typeface="Times New Roman" pitchFamily="18" charset="0"/>
              </a:rPr>
              <a:t>javax.transaction.UserTransaction</a:t>
            </a:r>
            <a:r>
              <a:rPr lang="fr-FR" smtClean="0"/>
              <a:t> </a:t>
            </a:r>
          </a:p>
        </p:txBody>
      </p:sp>
      <p:sp>
        <p:nvSpPr>
          <p:cNvPr id="355331" name="Rectangle 3"/>
          <p:cNvSpPr>
            <a:spLocks noGrp="1" noChangeArrowheads="1"/>
          </p:cNvSpPr>
          <p:nvPr>
            <p:ph type="body" idx="1"/>
          </p:nvPr>
        </p:nvSpPr>
        <p:spPr>
          <a:xfrm>
            <a:off x="685800" y="1447800"/>
            <a:ext cx="8458200" cy="4724400"/>
          </a:xfrm>
        </p:spPr>
        <p:txBody>
          <a:bodyPr/>
          <a:lstStyle/>
          <a:p>
            <a:pPr>
              <a:lnSpc>
                <a:spcPct val="90000"/>
              </a:lnSpc>
              <a:buFont typeface="Wingdings" pitchFamily="2" charset="2"/>
              <a:buNone/>
            </a:pPr>
            <a:r>
              <a:rPr lang="en-US" sz="2400" b="1" smtClean="0">
                <a:latin typeface="Courier New" pitchFamily="49" charset="0"/>
                <a:cs typeface="Times New Roman" pitchFamily="18" charset="0"/>
              </a:rPr>
              <a:t>public interface javax.transaction.UserTransaction {</a:t>
            </a:r>
          </a:p>
          <a:p>
            <a:pPr>
              <a:lnSpc>
                <a:spcPct val="90000"/>
              </a:lnSpc>
              <a:buFont typeface="Wingdings" pitchFamily="2" charset="2"/>
              <a:buNone/>
            </a:pPr>
            <a:r>
              <a:rPr lang="en-US" sz="2400" b="1" smtClean="0">
                <a:latin typeface="Courier New" pitchFamily="49" charset="0"/>
                <a:cs typeface="Times New Roman" pitchFamily="18" charset="0"/>
              </a:rPr>
              <a:t>    public void begin();</a:t>
            </a:r>
          </a:p>
          <a:p>
            <a:pPr>
              <a:lnSpc>
                <a:spcPct val="90000"/>
              </a:lnSpc>
              <a:buFont typeface="Wingdings" pitchFamily="2" charset="2"/>
              <a:buNone/>
            </a:pPr>
            <a:r>
              <a:rPr lang="en-US" sz="2400" b="1" smtClean="0">
                <a:latin typeface="Courier New" pitchFamily="49" charset="0"/>
                <a:cs typeface="Times New Roman" pitchFamily="18" charset="0"/>
              </a:rPr>
              <a:t>    public void commit();</a:t>
            </a:r>
          </a:p>
          <a:p>
            <a:pPr>
              <a:lnSpc>
                <a:spcPct val="90000"/>
              </a:lnSpc>
              <a:buFont typeface="Wingdings" pitchFamily="2" charset="2"/>
              <a:buNone/>
            </a:pPr>
            <a:r>
              <a:rPr lang="en-US" sz="2400" b="1" smtClean="0">
                <a:latin typeface="Courier New" pitchFamily="49" charset="0"/>
                <a:cs typeface="Times New Roman" pitchFamily="18" charset="0"/>
              </a:rPr>
              <a:t>    public int getStatus();</a:t>
            </a:r>
          </a:p>
          <a:p>
            <a:pPr>
              <a:lnSpc>
                <a:spcPct val="90000"/>
              </a:lnSpc>
              <a:buFont typeface="Wingdings" pitchFamily="2" charset="2"/>
              <a:buNone/>
            </a:pPr>
            <a:r>
              <a:rPr lang="en-US" sz="2400" b="1" smtClean="0">
                <a:latin typeface="Courier New" pitchFamily="49" charset="0"/>
                <a:cs typeface="Times New Roman" pitchFamily="18" charset="0"/>
              </a:rPr>
              <a:t>    public void rollback();</a:t>
            </a:r>
          </a:p>
          <a:p>
            <a:pPr>
              <a:lnSpc>
                <a:spcPct val="90000"/>
              </a:lnSpc>
              <a:buFont typeface="Wingdings" pitchFamily="2" charset="2"/>
              <a:buNone/>
            </a:pPr>
            <a:r>
              <a:rPr lang="en-US" sz="2400" b="1" smtClean="0">
                <a:latin typeface="Courier New" pitchFamily="49" charset="0"/>
                <a:cs typeface="Times New Roman" pitchFamily="18" charset="0"/>
              </a:rPr>
              <a:t>    public void setRollbackOnly();</a:t>
            </a:r>
          </a:p>
          <a:p>
            <a:pPr>
              <a:lnSpc>
                <a:spcPct val="90000"/>
              </a:lnSpc>
              <a:buFont typeface="Wingdings" pitchFamily="2" charset="2"/>
              <a:buNone/>
            </a:pPr>
            <a:r>
              <a:rPr lang="en-US" sz="2400" b="1" smtClean="0">
                <a:latin typeface="Courier New" pitchFamily="49" charset="0"/>
                <a:cs typeface="Times New Roman" pitchFamily="18" charset="0"/>
              </a:rPr>
              <a:t>    public void setTransactionTimeout(int);</a:t>
            </a:r>
          </a:p>
          <a:p>
            <a:pPr>
              <a:lnSpc>
                <a:spcPct val="90000"/>
              </a:lnSpc>
              <a:buFont typeface="Wingdings" pitchFamily="2" charset="2"/>
              <a:buNone/>
            </a:pPr>
            <a:r>
              <a:rPr lang="en-US" sz="2400" b="1" smtClean="0">
                <a:latin typeface="Courier New" pitchFamily="49" charset="0"/>
                <a:cs typeface="Times New Roman" pitchFamily="18" charset="0"/>
              </a:rPr>
              <a:t>}</a:t>
            </a:r>
          </a:p>
          <a:p>
            <a:pPr>
              <a:lnSpc>
                <a:spcPct val="90000"/>
              </a:lnSpc>
              <a:buFont typeface="Wingdings" pitchFamily="2" charset="2"/>
              <a:buNone/>
            </a:pPr>
            <a:endParaRPr lang="fr-FR" sz="2400" b="1" smtClean="0">
              <a:latin typeface="Courier New" pitchFamily="49"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p:txBody>
          <a:bodyPr/>
          <a:lstStyle/>
          <a:p>
            <a:r>
              <a:rPr lang="fr-FR" smtClean="0"/>
              <a:t>Constantes de la classe </a:t>
            </a:r>
            <a:r>
              <a:rPr lang="en-US" sz="2400" smtClean="0">
                <a:solidFill>
                  <a:schemeClr val="bg1"/>
                </a:solidFill>
                <a:latin typeface="Courier New" pitchFamily="49" charset="0"/>
                <a:cs typeface="Times New Roman" pitchFamily="18" charset="0"/>
              </a:rPr>
              <a:t>javax.transaction.Status</a:t>
            </a:r>
            <a:r>
              <a:rPr lang="fr-FR" smtClean="0"/>
              <a:t> </a:t>
            </a:r>
          </a:p>
        </p:txBody>
      </p:sp>
      <p:sp>
        <p:nvSpPr>
          <p:cNvPr id="357379" name="Rectangle 3"/>
          <p:cNvSpPr>
            <a:spLocks noGrp="1" noChangeArrowheads="1"/>
          </p:cNvSpPr>
          <p:nvPr>
            <p:ph type="body" idx="1"/>
          </p:nvPr>
        </p:nvSpPr>
        <p:spPr>
          <a:xfrm>
            <a:off x="685800" y="1447800"/>
            <a:ext cx="8458200" cy="4724400"/>
          </a:xfrm>
        </p:spPr>
        <p:txBody>
          <a:bodyPr/>
          <a:lstStyle/>
          <a:p>
            <a:pPr>
              <a:lnSpc>
                <a:spcPct val="90000"/>
              </a:lnSpc>
            </a:pPr>
            <a:r>
              <a:rPr lang="fr-FR" sz="2400" smtClean="0"/>
              <a:t>Constantes renvoyées par getStatus()</a:t>
            </a:r>
          </a:p>
          <a:p>
            <a:pPr>
              <a:lnSpc>
                <a:spcPct val="90000"/>
              </a:lnSpc>
              <a:buFont typeface="Wingdings" pitchFamily="2" charset="2"/>
              <a:buNone/>
            </a:pPr>
            <a:endParaRPr lang="fr-FR" sz="500" smtClean="0"/>
          </a:p>
          <a:p>
            <a:pPr>
              <a:lnSpc>
                <a:spcPct val="90000"/>
              </a:lnSpc>
              <a:buFont typeface="Wingdings" pitchFamily="2" charset="2"/>
              <a:buNone/>
            </a:pPr>
            <a:r>
              <a:rPr lang="en-US" sz="1600" b="1" smtClean="0">
                <a:latin typeface="Courier New" pitchFamily="49" charset="0"/>
                <a:cs typeface="Times New Roman" pitchFamily="18" charset="0"/>
              </a:rPr>
              <a:t>public interface javax.transaction.Status {</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STATUS_ACTIVE;</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STATUS_NO_TRANSACTION;</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STATUS_MARKED_ROLLBACK;</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STATUS_PREPARING;</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STATUS_PREPARED;</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STATUS_COMMITTING;</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STATUS_COMMITTED;</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STATUS_ROLLING_BACK;</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STATUS_ROLLEDBACK;</a:t>
            </a:r>
          </a:p>
          <a:p>
            <a:pPr>
              <a:lnSpc>
                <a:spcPct val="90000"/>
              </a:lnSpc>
              <a:buFont typeface="Wingdings" pitchFamily="2" charset="2"/>
              <a:buNone/>
            </a:pPr>
            <a:r>
              <a:rPr lang="en-US" sz="1600" b="1" smtClean="0">
                <a:latin typeface="Courier New" pitchFamily="49" charset="0"/>
                <a:cs typeface="Times New Roman" pitchFamily="18" charset="0"/>
              </a:rPr>
              <a:t>    public static final int STATUS_UNKNOWN;</a:t>
            </a:r>
          </a:p>
          <a:p>
            <a:pPr>
              <a:lnSpc>
                <a:spcPct val="90000"/>
              </a:lnSpc>
              <a:buFont typeface="Wingdings" pitchFamily="2" charset="2"/>
              <a:buNone/>
            </a:pPr>
            <a:r>
              <a:rPr lang="en-US" sz="1600" b="1" smtClean="0">
                <a:latin typeface="Courier New" pitchFamily="49" charset="0"/>
                <a:cs typeface="Times New Roman" pitchFamily="18" charset="0"/>
              </a:rPr>
              <a:t>}</a:t>
            </a:r>
          </a:p>
          <a:p>
            <a:pPr>
              <a:lnSpc>
                <a:spcPct val="90000"/>
              </a:lnSpc>
              <a:buFont typeface="Wingdings" pitchFamily="2" charset="2"/>
              <a:buNone/>
            </a:pPr>
            <a:endParaRPr lang="fr-FR" sz="1600" b="1" smtClean="0">
              <a:latin typeface="Courier New" pitchFamily="49"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p:txBody>
          <a:bodyPr/>
          <a:lstStyle/>
          <a:p>
            <a:r>
              <a:rPr lang="fr-FR" sz="2800" smtClean="0"/>
              <a:t>Exemple de transaction gérée par programmation</a:t>
            </a:r>
          </a:p>
        </p:txBody>
      </p:sp>
      <p:sp>
        <p:nvSpPr>
          <p:cNvPr id="359427" name="Rectangle 3"/>
          <p:cNvSpPr>
            <a:spLocks noGrp="1" noChangeArrowheads="1"/>
          </p:cNvSpPr>
          <p:nvPr>
            <p:ph type="body" idx="1"/>
          </p:nvPr>
        </p:nvSpPr>
        <p:spPr/>
        <p:txBody>
          <a:bodyPr/>
          <a:lstStyle/>
          <a:p>
            <a:endParaRPr lang="fr-FR" smtClean="0"/>
          </a:p>
        </p:txBody>
      </p:sp>
      <p:pic>
        <p:nvPicPr>
          <p:cNvPr id="35942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513" y="1125538"/>
            <a:ext cx="6848475" cy="816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p:txBody>
          <a:bodyPr/>
          <a:lstStyle/>
          <a:p>
            <a:r>
              <a:rPr lang="fr-FR" sz="2800" smtClean="0"/>
              <a:t>Exemple de transaction gérée par programmation (suite)</a:t>
            </a:r>
          </a:p>
        </p:txBody>
      </p:sp>
      <p:sp>
        <p:nvSpPr>
          <p:cNvPr id="360451" name="Rectangle 3"/>
          <p:cNvSpPr>
            <a:spLocks noGrp="1" noChangeArrowheads="1"/>
          </p:cNvSpPr>
          <p:nvPr>
            <p:ph type="body" idx="1"/>
          </p:nvPr>
        </p:nvSpPr>
        <p:spPr/>
        <p:txBody>
          <a:bodyPr/>
          <a:lstStyle/>
          <a:p>
            <a:endParaRPr lang="fr-FR" smtClean="0"/>
          </a:p>
        </p:txBody>
      </p:sp>
      <p:pic>
        <p:nvPicPr>
          <p:cNvPr id="36045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5738" y="1557338"/>
            <a:ext cx="6429375" cy="337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p:txBody>
          <a:bodyPr/>
          <a:lstStyle/>
          <a:p>
            <a:r>
              <a:rPr lang="fr-FR" smtClean="0"/>
              <a:t>Transactions initiées par le client</a:t>
            </a:r>
          </a:p>
        </p:txBody>
      </p:sp>
      <p:sp>
        <p:nvSpPr>
          <p:cNvPr id="361475" name="Rectangle 3"/>
          <p:cNvSpPr>
            <a:spLocks noGrp="1" noChangeArrowheads="1"/>
          </p:cNvSpPr>
          <p:nvPr>
            <p:ph type="body" idx="1"/>
          </p:nvPr>
        </p:nvSpPr>
        <p:spPr/>
        <p:txBody>
          <a:bodyPr/>
          <a:lstStyle/>
          <a:p>
            <a:r>
              <a:rPr lang="fr-FR" smtClean="0"/>
              <a:t>C'est la dernière des méthodes présentées au début de ce chapitre…</a:t>
            </a:r>
          </a:p>
          <a:p>
            <a:r>
              <a:rPr lang="fr-FR" smtClean="0"/>
              <a:t>Il est nécessaire d'obtenir une référence sur un objet </a:t>
            </a:r>
            <a:r>
              <a:rPr lang="fr-FR" b="1" smtClean="0">
                <a:latin typeface="Courier New" pitchFamily="49" charset="0"/>
              </a:rPr>
              <a:t>UserTransaction</a:t>
            </a:r>
            <a:r>
              <a:rPr lang="fr-FR" smtClean="0"/>
              <a:t>, fourni par JTA</a:t>
            </a:r>
          </a:p>
          <a:p>
            <a:pPr lvl="1"/>
            <a:r>
              <a:rPr lang="fr-FR" smtClean="0"/>
              <a:t>Via JNDI !</a:t>
            </a:r>
          </a:p>
          <a:p>
            <a:r>
              <a:rPr lang="fr-FR" smtClean="0"/>
              <a:t>Faire attention à ce que chaque transaction ne dure pas longtemps !!!</a:t>
            </a:r>
          </a:p>
          <a:p>
            <a:pPr lvl="1"/>
            <a:r>
              <a:rPr lang="fr-FR" smtClean="0"/>
              <a:t>Piège classique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r>
              <a:rPr lang="fr-FR" smtClean="0"/>
              <a:t>Transactions initiées par le client (servlet par ex)</a:t>
            </a:r>
          </a:p>
        </p:txBody>
      </p:sp>
      <p:sp>
        <p:nvSpPr>
          <p:cNvPr id="362499" name="Rectangle 3"/>
          <p:cNvSpPr>
            <a:spLocks noGrp="1" noChangeArrowheads="1"/>
          </p:cNvSpPr>
          <p:nvPr>
            <p:ph type="body" idx="1"/>
          </p:nvPr>
        </p:nvSpPr>
        <p:spPr>
          <a:xfrm>
            <a:off x="539552" y="1295400"/>
            <a:ext cx="8458200" cy="5301952"/>
          </a:xfrm>
        </p:spPr>
        <p:txBody>
          <a:bodyPr/>
          <a:lstStyle/>
          <a:p>
            <a:pPr>
              <a:lnSpc>
                <a:spcPct val="90000"/>
              </a:lnSpc>
              <a:buFont typeface="Wingdings" pitchFamily="2" charset="2"/>
              <a:buNone/>
            </a:pPr>
            <a:r>
              <a:rPr lang="en-US" sz="2000" b="1" dirty="0" smtClean="0">
                <a:latin typeface="Courier New" pitchFamily="49" charset="0"/>
                <a:cs typeface="Times New Roman" pitchFamily="18" charset="0"/>
              </a:rPr>
              <a:t>try </a:t>
            </a:r>
            <a:r>
              <a:rPr lang="en-US" sz="2000" b="1" dirty="0" smtClean="0">
                <a:latin typeface="Courier New" pitchFamily="49" charset="0"/>
                <a:cs typeface="Times New Roman" pitchFamily="18" charset="0"/>
              </a:rPr>
              <a:t>{</a:t>
            </a:r>
          </a:p>
          <a:p>
            <a:pPr>
              <a:lnSpc>
                <a:spcPct val="90000"/>
              </a:lnSpc>
              <a:buFont typeface="Wingdings" pitchFamily="2" charset="2"/>
              <a:buNone/>
            </a:pPr>
            <a:r>
              <a:rPr lang="en-US" sz="2000" b="1" dirty="0">
                <a:latin typeface="Courier New" pitchFamily="49" charset="0"/>
                <a:cs typeface="Times New Roman" pitchFamily="18" charset="0"/>
              </a:rPr>
              <a:t> </a:t>
            </a:r>
            <a:r>
              <a:rPr lang="en-US" sz="2000" b="1" dirty="0" smtClean="0">
                <a:latin typeface="Courier New" pitchFamily="49" charset="0"/>
                <a:cs typeface="Times New Roman" pitchFamily="18" charset="0"/>
              </a:rPr>
              <a:t> </a:t>
            </a:r>
            <a:r>
              <a:rPr lang="en-US" sz="2000" dirty="0">
                <a:latin typeface="Courier New" pitchFamily="49" charset="0"/>
                <a:cs typeface="Times New Roman" pitchFamily="18" charset="0"/>
              </a:rPr>
              <a:t>// </a:t>
            </a:r>
            <a:r>
              <a:rPr lang="en-US" sz="2000" dirty="0" err="1">
                <a:latin typeface="Courier New" pitchFamily="49" charset="0"/>
                <a:cs typeface="Times New Roman" pitchFamily="18" charset="0"/>
              </a:rPr>
              <a:t>Obtenir</a:t>
            </a:r>
            <a:r>
              <a:rPr lang="en-US" sz="2000" dirty="0">
                <a:latin typeface="Courier New" pitchFamily="49" charset="0"/>
                <a:cs typeface="Times New Roman" pitchFamily="18" charset="0"/>
              </a:rPr>
              <a:t> </a:t>
            </a:r>
            <a:r>
              <a:rPr lang="en-US" sz="2000" dirty="0" err="1">
                <a:latin typeface="Courier New" pitchFamily="49" charset="0"/>
                <a:cs typeface="Times New Roman" pitchFamily="18" charset="0"/>
              </a:rPr>
              <a:t>une</a:t>
            </a:r>
            <a:r>
              <a:rPr lang="en-US" sz="2000" dirty="0">
                <a:latin typeface="Courier New" pitchFamily="49" charset="0"/>
                <a:cs typeface="Times New Roman" pitchFamily="18" charset="0"/>
              </a:rPr>
              <a:t> transaction par JNDI</a:t>
            </a:r>
          </a:p>
          <a:p>
            <a:pPr>
              <a:lnSpc>
                <a:spcPct val="90000"/>
              </a:lnSpc>
              <a:buFont typeface="Wingdings" pitchFamily="2" charset="2"/>
              <a:buNone/>
            </a:pPr>
            <a:r>
              <a:rPr lang="en-US" sz="2000" b="1" dirty="0" smtClean="0">
                <a:latin typeface="Courier New" pitchFamily="49" charset="0"/>
                <a:cs typeface="Times New Roman" pitchFamily="18" charset="0"/>
              </a:rPr>
              <a:t>  Context </a:t>
            </a:r>
            <a:r>
              <a:rPr lang="en-US" sz="2000" b="1" dirty="0" err="1" smtClean="0">
                <a:latin typeface="Courier New" pitchFamily="49" charset="0"/>
                <a:cs typeface="Times New Roman" pitchFamily="18" charset="0"/>
              </a:rPr>
              <a:t>ctx</a:t>
            </a:r>
            <a:r>
              <a:rPr lang="en-US" sz="2000" b="1" dirty="0" smtClean="0">
                <a:latin typeface="Courier New" pitchFamily="49" charset="0"/>
                <a:cs typeface="Times New Roman" pitchFamily="18" charset="0"/>
              </a:rPr>
              <a:t> = new </a:t>
            </a:r>
            <a:r>
              <a:rPr lang="en-US" sz="2000" b="1" dirty="0" err="1" smtClean="0">
                <a:latin typeface="Courier New" pitchFamily="49" charset="0"/>
                <a:cs typeface="Times New Roman" pitchFamily="18" charset="0"/>
              </a:rPr>
              <a:t>InitialContext</a:t>
            </a:r>
            <a:r>
              <a:rPr lang="en-US" sz="2000" b="1" dirty="0" smtClean="0">
                <a:latin typeface="Courier New" pitchFamily="49" charset="0"/>
                <a:cs typeface="Times New Roman" pitchFamily="18" charset="0"/>
              </a:rPr>
              <a:t>();</a:t>
            </a:r>
            <a:endParaRPr lang="en-US" sz="2000" b="1" dirty="0" smtClean="0">
              <a:latin typeface="Courier New" pitchFamily="49" charset="0"/>
              <a:cs typeface="Times New Roman" pitchFamily="18" charset="0"/>
            </a:endParaRPr>
          </a:p>
          <a:p>
            <a:pPr>
              <a:lnSpc>
                <a:spcPct val="90000"/>
              </a:lnSpc>
              <a:buFont typeface="Wingdings" pitchFamily="2" charset="2"/>
              <a:buNone/>
            </a:pPr>
            <a:r>
              <a:rPr lang="en-US" sz="2000" b="1" dirty="0" smtClean="0">
                <a:latin typeface="Courier New" pitchFamily="49" charset="0"/>
                <a:cs typeface="Times New Roman" pitchFamily="18" charset="0"/>
              </a:rPr>
              <a:t>  </a:t>
            </a:r>
            <a:r>
              <a:rPr lang="en-US" sz="2000" b="1" dirty="0" err="1" smtClean="0">
                <a:latin typeface="Courier New" pitchFamily="49" charset="0"/>
                <a:cs typeface="Times New Roman" pitchFamily="18" charset="0"/>
              </a:rPr>
              <a:t>userTran</a:t>
            </a:r>
            <a:r>
              <a:rPr lang="en-US" sz="2000" b="1" dirty="0" smtClean="0">
                <a:latin typeface="Courier New" pitchFamily="49" charset="0"/>
                <a:cs typeface="Times New Roman" pitchFamily="18" charset="0"/>
              </a:rPr>
              <a:t> </a:t>
            </a:r>
            <a:r>
              <a:rPr lang="en-US" sz="2000" b="1" dirty="0" smtClean="0">
                <a:latin typeface="Courier New" pitchFamily="49" charset="0"/>
                <a:cs typeface="Times New Roman" pitchFamily="18" charset="0"/>
              </a:rPr>
              <a:t>= (</a:t>
            </a:r>
            <a:r>
              <a:rPr lang="en-US" sz="2000" b="1" dirty="0" err="1" smtClean="0">
                <a:latin typeface="Courier New" pitchFamily="49" charset="0"/>
                <a:cs typeface="Times New Roman" pitchFamily="18" charset="0"/>
              </a:rPr>
              <a:t>javax.transaction.UserTransaction</a:t>
            </a:r>
            <a:r>
              <a:rPr lang="en-US" sz="2000" b="1" dirty="0" smtClean="0">
                <a:latin typeface="Courier New" pitchFamily="49" charset="0"/>
                <a:cs typeface="Times New Roman" pitchFamily="18" charset="0"/>
              </a:rPr>
              <a:t>)</a:t>
            </a:r>
          </a:p>
          <a:p>
            <a:pPr>
              <a:lnSpc>
                <a:spcPct val="90000"/>
              </a:lnSpc>
              <a:buFont typeface="Wingdings" pitchFamily="2" charset="2"/>
              <a:buNone/>
            </a:pPr>
            <a:r>
              <a:rPr lang="en-US" sz="2000" b="1" dirty="0">
                <a:latin typeface="Courier New" pitchFamily="49" charset="0"/>
                <a:cs typeface="Times New Roman" pitchFamily="18" charset="0"/>
              </a:rPr>
              <a:t> </a:t>
            </a:r>
            <a:r>
              <a:rPr lang="en-US" sz="2000" b="1" dirty="0" smtClean="0">
                <a:latin typeface="Courier New" pitchFamily="49" charset="0"/>
                <a:cs typeface="Times New Roman" pitchFamily="18" charset="0"/>
              </a:rPr>
              <a:t>             </a:t>
            </a:r>
            <a:r>
              <a:rPr lang="en-US" sz="2000" b="1" dirty="0" err="1" smtClean="0">
                <a:latin typeface="Courier New" pitchFamily="49" charset="0"/>
                <a:cs typeface="Times New Roman" pitchFamily="18" charset="0"/>
              </a:rPr>
              <a:t>ctx.lookup</a:t>
            </a:r>
            <a:r>
              <a:rPr lang="en-US" sz="2000" b="1" dirty="0" smtClean="0">
                <a:latin typeface="Courier New" pitchFamily="49" charset="0"/>
                <a:cs typeface="Times New Roman" pitchFamily="18" charset="0"/>
              </a:rPr>
              <a:t>("</a:t>
            </a:r>
            <a:r>
              <a:rPr lang="en-US" sz="2000" b="1" dirty="0" err="1" smtClean="0">
                <a:latin typeface="Courier New" pitchFamily="49" charset="0"/>
                <a:cs typeface="Times New Roman" pitchFamily="18" charset="0"/>
              </a:rPr>
              <a:t>java:comp</a:t>
            </a:r>
            <a:r>
              <a:rPr lang="en-US" sz="2000" b="1" dirty="0" smtClean="0">
                <a:latin typeface="Courier New" pitchFamily="49" charset="0"/>
                <a:cs typeface="Times New Roman" pitchFamily="18" charset="0"/>
              </a:rPr>
              <a:t>/</a:t>
            </a:r>
            <a:r>
              <a:rPr lang="en-US" sz="2000" b="1" dirty="0" err="1" smtClean="0">
                <a:latin typeface="Courier New" pitchFamily="49" charset="0"/>
                <a:cs typeface="Times New Roman" pitchFamily="18" charset="0"/>
              </a:rPr>
              <a:t>UserTransaction</a:t>
            </a:r>
            <a:r>
              <a:rPr lang="en-US" sz="2000" b="1" dirty="0" smtClean="0">
                <a:latin typeface="Courier New" pitchFamily="49" charset="0"/>
                <a:cs typeface="Times New Roman" pitchFamily="18" charset="0"/>
              </a:rPr>
              <a:t>");</a:t>
            </a:r>
          </a:p>
          <a:p>
            <a:pPr>
              <a:lnSpc>
                <a:spcPct val="90000"/>
              </a:lnSpc>
              <a:buFont typeface="Wingdings" pitchFamily="2" charset="2"/>
              <a:buNone/>
            </a:pPr>
            <a:r>
              <a:rPr lang="en-US" sz="2000" b="1" dirty="0" smtClean="0">
                <a:latin typeface="Courier New" pitchFamily="49" charset="0"/>
                <a:cs typeface="Times New Roman" pitchFamily="18" charset="0"/>
              </a:rPr>
              <a:t>  </a:t>
            </a:r>
            <a:r>
              <a:rPr lang="en-US" sz="2000" b="1" dirty="0" err="1" smtClean="0">
                <a:latin typeface="Courier New" pitchFamily="49" charset="0"/>
                <a:cs typeface="Times New Roman" pitchFamily="18" charset="0"/>
              </a:rPr>
              <a:t>userTran.begin</a:t>
            </a:r>
            <a:r>
              <a:rPr lang="en-US" sz="2000" b="1" dirty="0" smtClean="0">
                <a:latin typeface="Courier New" pitchFamily="49" charset="0"/>
                <a:cs typeface="Times New Roman" pitchFamily="18" charset="0"/>
              </a:rPr>
              <a:t>();</a:t>
            </a:r>
          </a:p>
          <a:p>
            <a:pPr>
              <a:lnSpc>
                <a:spcPct val="90000"/>
              </a:lnSpc>
              <a:buFont typeface="Wingdings" pitchFamily="2" charset="2"/>
              <a:buNone/>
            </a:pPr>
            <a:r>
              <a:rPr lang="en-US" sz="2000" dirty="0" smtClean="0">
                <a:latin typeface="Courier New" pitchFamily="49" charset="0"/>
                <a:cs typeface="Times New Roman" pitchFamily="18" charset="0"/>
              </a:rPr>
              <a:t>  </a:t>
            </a:r>
            <a:r>
              <a:rPr lang="en-US" sz="2000" dirty="0" smtClean="0">
                <a:latin typeface="Courier New" pitchFamily="49" charset="0"/>
                <a:cs typeface="Times New Roman" pitchFamily="18" charset="0"/>
              </a:rPr>
              <a:t>// Operations de la transaction</a:t>
            </a:r>
            <a:endParaRPr lang="en-US" sz="2000" dirty="0" smtClean="0">
              <a:latin typeface="Courier New" pitchFamily="49" charset="0"/>
              <a:cs typeface="Times New Roman" pitchFamily="18" charset="0"/>
            </a:endParaRPr>
          </a:p>
          <a:p>
            <a:pPr>
              <a:lnSpc>
                <a:spcPct val="90000"/>
              </a:lnSpc>
              <a:buFont typeface="Wingdings" pitchFamily="2" charset="2"/>
              <a:buNone/>
            </a:pPr>
            <a:r>
              <a:rPr lang="en-US" sz="2000" b="1" dirty="0" smtClean="0">
                <a:latin typeface="Courier New" pitchFamily="49" charset="0"/>
                <a:cs typeface="Times New Roman" pitchFamily="18" charset="0"/>
              </a:rPr>
              <a:t>  </a:t>
            </a:r>
            <a:r>
              <a:rPr lang="en-US" sz="2000" b="1" dirty="0" err="1" smtClean="0">
                <a:latin typeface="Courier New" pitchFamily="49" charset="0"/>
                <a:cs typeface="Times New Roman" pitchFamily="18" charset="0"/>
              </a:rPr>
              <a:t>userTran.commit</a:t>
            </a:r>
            <a:r>
              <a:rPr lang="en-US" sz="2000" b="1" dirty="0" smtClean="0">
                <a:latin typeface="Courier New" pitchFamily="49" charset="0"/>
                <a:cs typeface="Times New Roman" pitchFamily="18" charset="0"/>
              </a:rPr>
              <a:t>();</a:t>
            </a:r>
          </a:p>
          <a:p>
            <a:pPr>
              <a:lnSpc>
                <a:spcPct val="90000"/>
              </a:lnSpc>
              <a:buFont typeface="Wingdings" pitchFamily="2" charset="2"/>
              <a:buNone/>
            </a:pPr>
            <a:r>
              <a:rPr lang="en-US" sz="2000" b="1" dirty="0" smtClean="0">
                <a:latin typeface="Courier New" pitchFamily="49" charset="0"/>
                <a:cs typeface="Times New Roman" pitchFamily="18" charset="0"/>
              </a:rPr>
              <a:t>} catch (Exception e) {</a:t>
            </a:r>
          </a:p>
          <a:p>
            <a:pPr>
              <a:lnSpc>
                <a:spcPct val="90000"/>
              </a:lnSpc>
              <a:buFont typeface="Wingdings" pitchFamily="2" charset="2"/>
              <a:buNone/>
            </a:pPr>
            <a:r>
              <a:rPr lang="en-US" sz="2000" b="1" dirty="0" smtClean="0">
                <a:latin typeface="Courier New" pitchFamily="49" charset="0"/>
                <a:cs typeface="Times New Roman" pitchFamily="18" charset="0"/>
              </a:rPr>
              <a:t>  </a:t>
            </a:r>
            <a:r>
              <a:rPr lang="en-US" sz="2000" dirty="0" smtClean="0">
                <a:latin typeface="Courier New" pitchFamily="49" charset="0"/>
                <a:cs typeface="Times New Roman" pitchFamily="18" charset="0"/>
              </a:rPr>
              <a:t>// </a:t>
            </a:r>
            <a:r>
              <a:rPr lang="en-US" sz="2000" dirty="0" err="1">
                <a:latin typeface="Courier New" pitchFamily="49" charset="0"/>
                <a:cs typeface="Times New Roman" pitchFamily="18" charset="0"/>
              </a:rPr>
              <a:t>T</a:t>
            </a:r>
            <a:r>
              <a:rPr lang="en-US" sz="2000" dirty="0" err="1" smtClean="0">
                <a:latin typeface="Courier New" pitchFamily="49" charset="0"/>
                <a:cs typeface="Times New Roman" pitchFamily="18" charset="0"/>
              </a:rPr>
              <a:t>raiter</a:t>
            </a:r>
            <a:r>
              <a:rPr lang="en-US" sz="2000" dirty="0" smtClean="0">
                <a:latin typeface="Courier New" pitchFamily="49" charset="0"/>
                <a:cs typeface="Times New Roman" pitchFamily="18" charset="0"/>
              </a:rPr>
              <a:t> les exceptions.</a:t>
            </a:r>
          </a:p>
          <a:p>
            <a:pPr>
              <a:lnSpc>
                <a:spcPct val="90000"/>
              </a:lnSpc>
              <a:buFont typeface="Wingdings" pitchFamily="2" charset="2"/>
              <a:buNone/>
            </a:pPr>
            <a:r>
              <a:rPr lang="en-US" sz="2000" dirty="0">
                <a:latin typeface="Courier New" pitchFamily="49" charset="0"/>
                <a:cs typeface="Times New Roman" pitchFamily="18" charset="0"/>
              </a:rPr>
              <a:t> </a:t>
            </a:r>
            <a:r>
              <a:rPr lang="en-US" sz="2000" dirty="0" smtClean="0">
                <a:latin typeface="Courier New" pitchFamily="49" charset="0"/>
                <a:cs typeface="Times New Roman" pitchFamily="18" charset="0"/>
              </a:rPr>
              <a:t> // </a:t>
            </a:r>
            <a:r>
              <a:rPr lang="en-US" sz="2000" dirty="0" err="1" smtClean="0">
                <a:latin typeface="Courier New" pitchFamily="49" charset="0"/>
                <a:cs typeface="Times New Roman" pitchFamily="18" charset="0"/>
              </a:rPr>
              <a:t>Certaines</a:t>
            </a:r>
            <a:r>
              <a:rPr lang="en-US" sz="2000" dirty="0" smtClean="0">
                <a:latin typeface="Courier New" pitchFamily="49" charset="0"/>
                <a:cs typeface="Times New Roman" pitchFamily="18" charset="0"/>
              </a:rPr>
              <a:t> </a:t>
            </a:r>
            <a:r>
              <a:rPr lang="en-US" sz="2000" dirty="0" err="1" smtClean="0">
                <a:latin typeface="Courier New" pitchFamily="49" charset="0"/>
                <a:cs typeface="Times New Roman" pitchFamily="18" charset="0"/>
              </a:rPr>
              <a:t>peuvent</a:t>
            </a:r>
            <a:r>
              <a:rPr lang="en-US" sz="2000" dirty="0" smtClean="0">
                <a:latin typeface="Courier New" pitchFamily="49" charset="0"/>
                <a:cs typeface="Times New Roman" pitchFamily="18" charset="0"/>
              </a:rPr>
              <a:t> </a:t>
            </a:r>
            <a:r>
              <a:rPr lang="en-US" sz="2000" dirty="0" err="1" smtClean="0">
                <a:latin typeface="Courier New" pitchFamily="49" charset="0"/>
                <a:cs typeface="Times New Roman" pitchFamily="18" charset="0"/>
              </a:rPr>
              <a:t>provoquer</a:t>
            </a:r>
            <a:r>
              <a:rPr lang="en-US" sz="2000" dirty="0" smtClean="0">
                <a:latin typeface="Courier New" pitchFamily="49" charset="0"/>
                <a:cs typeface="Times New Roman" pitchFamily="18" charset="0"/>
              </a:rPr>
              <a:t> un rollback.</a:t>
            </a:r>
            <a:endParaRPr lang="en-US" sz="2000" dirty="0" smtClean="0">
              <a:latin typeface="Courier New" pitchFamily="49" charset="0"/>
              <a:cs typeface="Times New Roman" pitchFamily="18" charset="0"/>
            </a:endParaRPr>
          </a:p>
          <a:p>
            <a:pPr>
              <a:lnSpc>
                <a:spcPct val="90000"/>
              </a:lnSpc>
              <a:buFont typeface="Wingdings" pitchFamily="2" charset="2"/>
              <a:buNone/>
            </a:pPr>
            <a:r>
              <a:rPr lang="en-US" sz="2000" b="1" dirty="0" smtClean="0">
                <a:latin typeface="Courier New" pitchFamily="49" charset="0"/>
                <a:cs typeface="Times New Roman" pitchFamily="18" charset="0"/>
              </a:rPr>
              <a:t>}</a:t>
            </a:r>
          </a:p>
          <a:p>
            <a:pPr>
              <a:lnSpc>
                <a:spcPct val="90000"/>
              </a:lnSpc>
              <a:buFont typeface="Wingdings" pitchFamily="2" charset="2"/>
              <a:buNone/>
            </a:pPr>
            <a:endParaRPr lang="fr-FR" sz="1200" b="1" dirty="0" smtClean="0">
              <a:latin typeface="Courier New" pitchFamily="49"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fr-FR" dirty="0" smtClean="0"/>
              <a:t>Niveau </a:t>
            </a:r>
            <a:r>
              <a:rPr lang="fr-FR" dirty="0" smtClean="0"/>
              <a:t>d'isolation</a:t>
            </a:r>
            <a:endParaRPr lang="fr-FR" dirty="0" smtClean="0"/>
          </a:p>
        </p:txBody>
      </p:sp>
      <p:sp>
        <p:nvSpPr>
          <p:cNvPr id="367619" name="Rectangle 3"/>
          <p:cNvSpPr>
            <a:spLocks noGrp="1" noChangeArrowheads="1"/>
          </p:cNvSpPr>
          <p:nvPr>
            <p:ph type="body" idx="1"/>
          </p:nvPr>
        </p:nvSpPr>
        <p:spPr/>
        <p:txBody>
          <a:bodyPr/>
          <a:lstStyle/>
          <a:p>
            <a:pPr marL="533400" indent="-533400"/>
            <a:r>
              <a:rPr lang="fr-FR" dirty="0" smtClean="0"/>
              <a:t>Le niveau d'isolation limite la façon dont les transactions multiples et entrelacées interfèrent les unes sur les autres dans une BD multi-utilisateur.</a:t>
            </a:r>
          </a:p>
          <a:p>
            <a:pPr marL="533400" indent="-533400"/>
            <a:r>
              <a:rPr lang="fr-FR" dirty="0" smtClean="0"/>
              <a:t>3 types de violations possibles</a:t>
            </a:r>
          </a:p>
          <a:p>
            <a:pPr marL="914400" lvl="1" indent="-457200">
              <a:buFont typeface="Wingdings" pitchFamily="2" charset="2"/>
              <a:buAutoNum type="arabicPeriod"/>
            </a:pPr>
            <a:r>
              <a:rPr lang="fr-FR" dirty="0" smtClean="0"/>
              <a:t>Lecture </a:t>
            </a:r>
            <a:r>
              <a:rPr lang="fr-FR" dirty="0" smtClean="0"/>
              <a:t>impropre (ou brouillée),</a:t>
            </a:r>
            <a:endParaRPr lang="fr-FR" dirty="0" smtClean="0"/>
          </a:p>
          <a:p>
            <a:pPr marL="914400" lvl="1" indent="-457200">
              <a:buFont typeface="Wingdings" pitchFamily="2" charset="2"/>
              <a:buAutoNum type="arabicPeriod"/>
            </a:pPr>
            <a:r>
              <a:rPr lang="fr-FR" dirty="0" smtClean="0"/>
              <a:t>Lecture ne pouvant être répétée,</a:t>
            </a:r>
          </a:p>
          <a:p>
            <a:pPr marL="914400" lvl="1" indent="-457200">
              <a:buFont typeface="Wingdings" pitchFamily="2" charset="2"/>
              <a:buAutoNum type="arabicPeriod"/>
            </a:pPr>
            <a:r>
              <a:rPr lang="fr-FR" dirty="0" smtClean="0"/>
              <a:t>Lecture fantôme.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lstStyle/>
          <a:p>
            <a:r>
              <a:rPr lang="fr-FR" dirty="0" smtClean="0"/>
              <a:t>Niveau </a:t>
            </a:r>
            <a:r>
              <a:rPr lang="fr-FR" dirty="0" smtClean="0"/>
              <a:t>d'isolation</a:t>
            </a:r>
            <a:endParaRPr lang="fr-FR" dirty="0" smtClean="0"/>
          </a:p>
        </p:txBody>
      </p:sp>
      <p:sp>
        <p:nvSpPr>
          <p:cNvPr id="368643" name="Rectangle 3"/>
          <p:cNvSpPr>
            <a:spLocks noGrp="1" noChangeArrowheads="1"/>
          </p:cNvSpPr>
          <p:nvPr>
            <p:ph type="body" idx="1"/>
          </p:nvPr>
        </p:nvSpPr>
        <p:spPr/>
        <p:txBody>
          <a:bodyPr/>
          <a:lstStyle/>
          <a:p>
            <a:r>
              <a:rPr lang="fr-FR" sz="2400" dirty="0" smtClean="0"/>
              <a:t>Lecture </a:t>
            </a:r>
            <a:r>
              <a:rPr lang="fr-FR" sz="2400" dirty="0" smtClean="0"/>
              <a:t>impropre</a:t>
            </a:r>
            <a:endParaRPr lang="fr-FR" sz="2400" dirty="0" smtClean="0"/>
          </a:p>
          <a:p>
            <a:pPr lvl="1"/>
            <a:r>
              <a:rPr lang="fr-FR" sz="2000" dirty="0" smtClean="0"/>
              <a:t>La transaction T1 modifie une ligne, la transaction T2 lit ensuite cette ligne,</a:t>
            </a:r>
          </a:p>
          <a:p>
            <a:pPr lvl="1"/>
            <a:r>
              <a:rPr lang="fr-FR" sz="2000" dirty="0" smtClean="0"/>
              <a:t>Puis T1 effectue une annulation (</a:t>
            </a:r>
            <a:r>
              <a:rPr lang="fr-FR" sz="2000" dirty="0" err="1" smtClean="0"/>
              <a:t>rollback</a:t>
            </a:r>
            <a:r>
              <a:rPr lang="fr-FR" sz="2000" dirty="0" smtClean="0"/>
              <a:t>),</a:t>
            </a:r>
          </a:p>
          <a:p>
            <a:pPr lvl="1"/>
            <a:r>
              <a:rPr lang="fr-FR" sz="2000" dirty="0" smtClean="0"/>
              <a:t>T2 a donc vu une ligne qui n'a jamais vraiment existé.</a:t>
            </a:r>
          </a:p>
          <a:p>
            <a:r>
              <a:rPr lang="fr-FR" sz="2400" dirty="0" smtClean="0"/>
              <a:t>Lecture ne pouvant être répétée</a:t>
            </a:r>
          </a:p>
          <a:p>
            <a:pPr lvl="1"/>
            <a:r>
              <a:rPr lang="fr-FR" sz="2000" dirty="0" smtClean="0"/>
              <a:t>T1 extrait une ligne,</a:t>
            </a:r>
          </a:p>
          <a:p>
            <a:pPr lvl="1"/>
            <a:r>
              <a:rPr lang="fr-FR" sz="2000" dirty="0" smtClean="0"/>
              <a:t>T2 met à jour cette ligne,</a:t>
            </a:r>
          </a:p>
          <a:p>
            <a:pPr lvl="1"/>
            <a:r>
              <a:rPr lang="fr-FR" sz="2000" dirty="0" smtClean="0"/>
              <a:t>T1 extrait à nouveau la même ligne,</a:t>
            </a:r>
          </a:p>
          <a:p>
            <a:pPr lvl="1"/>
            <a:r>
              <a:rPr lang="fr-FR" sz="2000" dirty="0" smtClean="0"/>
              <a:t>T1 a extrait deux fois la même ligne et a vu deux valeurs différentes.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p:txBody>
          <a:bodyPr/>
          <a:lstStyle/>
          <a:p>
            <a:r>
              <a:rPr lang="fr-FR" dirty="0" smtClean="0"/>
              <a:t>Niveau </a:t>
            </a:r>
            <a:r>
              <a:rPr lang="fr-FR" dirty="0" smtClean="0"/>
              <a:t>d'isolation</a:t>
            </a:r>
            <a:endParaRPr lang="fr-FR" dirty="0" smtClean="0"/>
          </a:p>
        </p:txBody>
      </p:sp>
      <p:sp>
        <p:nvSpPr>
          <p:cNvPr id="369667" name="Rectangle 3"/>
          <p:cNvSpPr>
            <a:spLocks noGrp="1" noChangeArrowheads="1"/>
          </p:cNvSpPr>
          <p:nvPr>
            <p:ph type="body" idx="1"/>
          </p:nvPr>
        </p:nvSpPr>
        <p:spPr/>
        <p:txBody>
          <a:bodyPr/>
          <a:lstStyle/>
          <a:p>
            <a:r>
              <a:rPr lang="fr-FR" dirty="0" smtClean="0"/>
              <a:t>Lecture fantôme</a:t>
            </a:r>
          </a:p>
          <a:p>
            <a:pPr lvl="1"/>
            <a:r>
              <a:rPr lang="fr-FR" dirty="0" smtClean="0"/>
              <a:t>T1 lit quelques lignes satisfaisant certaines conditions de recherche,</a:t>
            </a:r>
          </a:p>
          <a:p>
            <a:pPr lvl="1"/>
            <a:r>
              <a:rPr lang="fr-FR" dirty="0" smtClean="0"/>
              <a:t>T2 insère plusieurs lignes satisfaisant ces mêmes conditions de recherche,</a:t>
            </a:r>
          </a:p>
          <a:p>
            <a:pPr lvl="1"/>
            <a:r>
              <a:rPr lang="fr-FR" dirty="0" smtClean="0"/>
              <a:t>Si T1 répète la lecture elle verra des lignes qui n'existaient pas auparavant. Ces lignes sont appelées </a:t>
            </a:r>
            <a:r>
              <a:rPr lang="fr-FR" i="1" dirty="0" smtClean="0"/>
              <a:t>des lignes fantômes</a:t>
            </a:r>
            <a:r>
              <a:rPr lang="fr-FR" dirty="0" smtClean="0"/>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fr-FR" dirty="0" smtClean="0"/>
              <a:t>Niveau </a:t>
            </a:r>
            <a:r>
              <a:rPr lang="fr-FR" dirty="0" smtClean="0"/>
              <a:t>d'isolation</a:t>
            </a:r>
            <a:endParaRPr lang="fr-FR" dirty="0" smtClean="0"/>
          </a:p>
        </p:txBody>
      </p:sp>
      <p:sp>
        <p:nvSpPr>
          <p:cNvPr id="370691" name="Rectangle 3"/>
          <p:cNvSpPr>
            <a:spLocks noGrp="1" noChangeArrowheads="1"/>
          </p:cNvSpPr>
          <p:nvPr>
            <p:ph type="body" idx="1"/>
          </p:nvPr>
        </p:nvSpPr>
        <p:spPr/>
        <p:txBody>
          <a:bodyPr/>
          <a:lstStyle/>
          <a:p>
            <a:endParaRPr lang="fr-FR" smtClean="0"/>
          </a:p>
        </p:txBody>
      </p:sp>
      <p:graphicFrame>
        <p:nvGraphicFramePr>
          <p:cNvPr id="1591300" name="Group 4"/>
          <p:cNvGraphicFramePr>
            <a:graphicFrameLocks noGrp="1"/>
          </p:cNvGraphicFramePr>
          <p:nvPr/>
        </p:nvGraphicFramePr>
        <p:xfrm>
          <a:off x="685800" y="1397000"/>
          <a:ext cx="8001000" cy="4392613"/>
        </p:xfrm>
        <a:graphic>
          <a:graphicData uri="http://schemas.openxmlformats.org/drawingml/2006/table">
            <a:tbl>
              <a:tblPr/>
              <a:tblGrid>
                <a:gridCol w="1524000"/>
                <a:gridCol w="3886200"/>
                <a:gridCol w="2590800"/>
              </a:tblGrid>
              <a:tr h="911357">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2400" b="1" i="0" u="none" strike="noStrike" cap="none" normalizeH="0" baseline="0" smtClean="0">
                          <a:ln>
                            <a:noFill/>
                          </a:ln>
                          <a:solidFill>
                            <a:schemeClr val="tx1"/>
                          </a:solidFill>
                          <a:effectLst/>
                          <a:latin typeface="Arial" charset="0"/>
                        </a:rPr>
                        <a:t>Attribut</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2400" b="1" i="0" u="none" strike="noStrike" cap="none" normalizeH="0" baseline="0" smtClean="0">
                          <a:ln>
                            <a:noFill/>
                          </a:ln>
                          <a:solidFill>
                            <a:schemeClr val="tx1"/>
                          </a:solidFill>
                          <a:effectLst/>
                          <a:latin typeface="Arial" charset="0"/>
                        </a:rPr>
                        <a:t>Syntaxe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2400" b="1" i="0" u="none" strike="noStrike" cap="none" normalizeH="0" baseline="0" smtClean="0">
                          <a:ln>
                            <a:noFill/>
                          </a:ln>
                          <a:solidFill>
                            <a:schemeClr val="tx1"/>
                          </a:solidFill>
                          <a:effectLst/>
                          <a:latin typeface="Arial" charset="0"/>
                        </a:rPr>
                        <a:t>Description</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655733">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1" i="0" u="none" strike="noStrike" cap="none" normalizeH="0" baseline="0" smtClean="0">
                          <a:ln>
                            <a:noFill/>
                          </a:ln>
                          <a:solidFill>
                            <a:schemeClr val="tx1"/>
                          </a:solidFill>
                          <a:effectLst/>
                          <a:latin typeface="Arial" charset="0"/>
                        </a:rPr>
                        <a:t>Uncommited</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0" i="0" u="none" strike="noStrike" cap="none" normalizeH="0" baseline="0" smtClean="0">
                          <a:ln>
                            <a:noFill/>
                          </a:ln>
                          <a:solidFill>
                            <a:schemeClr val="tx1"/>
                          </a:solidFill>
                          <a:effectLst/>
                          <a:latin typeface="Arial" charset="0"/>
                        </a:rPr>
                        <a:t>TRANSACTION_READ_UNCOMMITED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1" i="0" u="none" strike="noStrike" cap="none" normalizeH="0" baseline="0" smtClean="0">
                          <a:ln>
                            <a:noFill/>
                          </a:ln>
                          <a:solidFill>
                            <a:schemeClr val="tx1"/>
                          </a:solidFill>
                          <a:effectLst/>
                          <a:latin typeface="Arial" charset="0"/>
                        </a:rPr>
                        <a:t>Autorise l'ensemble des trois violations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0829">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1" i="0" u="none" strike="noStrike" cap="none" normalizeH="0" baseline="0" smtClean="0">
                          <a:ln>
                            <a:noFill/>
                          </a:ln>
                          <a:solidFill>
                            <a:schemeClr val="tx1"/>
                          </a:solidFill>
                          <a:effectLst/>
                          <a:latin typeface="Arial" charset="0"/>
                        </a:rPr>
                        <a:t>Commited</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0" i="0" u="none" strike="noStrike" cap="none" normalizeH="0" baseline="0" smtClean="0">
                          <a:ln>
                            <a:noFill/>
                          </a:ln>
                          <a:solidFill>
                            <a:schemeClr val="tx1"/>
                          </a:solidFill>
                          <a:effectLst/>
                          <a:latin typeface="Arial" charset="0"/>
                        </a:rPr>
                        <a:t>TRANSACTION_READ_COMMITED</a:t>
                      </a:r>
                    </a:p>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endParaRPr kumimoji="0" lang="fr-FR" sz="1600" b="0" i="0" u="none" strike="noStrike" cap="none" normalizeH="0" baseline="0" smtClean="0">
                        <a:ln>
                          <a:noFill/>
                        </a:ln>
                        <a:solidFill>
                          <a:schemeClr val="tx1"/>
                        </a:solidFill>
                        <a:effectLst/>
                        <a:latin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1" i="0" u="none" strike="noStrike" cap="none" normalizeH="0" baseline="0" smtClean="0">
                          <a:ln>
                            <a:noFill/>
                          </a:ln>
                          <a:solidFill>
                            <a:schemeClr val="tx1"/>
                          </a:solidFill>
                          <a:effectLst/>
                          <a:latin typeface="Arial" charset="0"/>
                        </a:rPr>
                        <a:t>Autorise les lectures ne pouvant être répétées et les lignes fantômes, n'autorise pas les lectures brouillées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532">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1" i="0" u="none" strike="noStrike" cap="none" normalizeH="0" baseline="0" smtClean="0">
                          <a:ln>
                            <a:noFill/>
                          </a:ln>
                          <a:solidFill>
                            <a:schemeClr val="tx1"/>
                          </a:solidFill>
                          <a:effectLst/>
                          <a:latin typeface="Arial" charset="0"/>
                        </a:rPr>
                        <a:t>Repeatable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0" i="0" u="none" strike="noStrike" cap="none" normalizeH="0" baseline="0" smtClean="0">
                          <a:ln>
                            <a:noFill/>
                          </a:ln>
                          <a:solidFill>
                            <a:schemeClr val="tx1"/>
                          </a:solidFill>
                          <a:effectLst/>
                          <a:latin typeface="Arial" charset="0"/>
                        </a:rPr>
                        <a:t>TRANSACTION_REPEATABLE_READ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1" i="0" u="none" strike="noStrike" cap="none" normalizeH="0" baseline="0" smtClean="0">
                          <a:ln>
                            <a:noFill/>
                          </a:ln>
                          <a:solidFill>
                            <a:schemeClr val="tx1"/>
                          </a:solidFill>
                          <a:effectLst/>
                          <a:latin typeface="Arial" charset="0"/>
                        </a:rPr>
                        <a:t>Autorise les lignes fantômes mais pas les deux autres violations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162">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1" i="0" u="none" strike="noStrike" cap="none" normalizeH="0" baseline="0" smtClean="0">
                          <a:ln>
                            <a:noFill/>
                          </a:ln>
                          <a:solidFill>
                            <a:schemeClr val="tx1"/>
                          </a:solidFill>
                          <a:effectLst/>
                          <a:latin typeface="Arial" charset="0"/>
                        </a:rPr>
                        <a:t>Serialisable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0" i="0" u="none" strike="noStrike" cap="none" normalizeH="0" baseline="0" smtClean="0">
                          <a:ln>
                            <a:noFill/>
                          </a:ln>
                          <a:solidFill>
                            <a:schemeClr val="tx1"/>
                          </a:solidFill>
                          <a:effectLst/>
                          <a:latin typeface="Arial" charset="0"/>
                        </a:rPr>
                        <a:t>TRANSACTION_SERIALIZABLE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60000"/>
                        </a:spcBef>
                        <a:spcAft>
                          <a:spcPct val="0"/>
                        </a:spcAft>
                        <a:buClr>
                          <a:srgbClr val="00558C"/>
                        </a:buClr>
                        <a:buSzPct val="80000"/>
                        <a:buFont typeface="Wingdings" pitchFamily="2" charset="2"/>
                        <a:buNone/>
                        <a:tabLst/>
                      </a:pPr>
                      <a:r>
                        <a:rPr kumimoji="0" lang="fr-FR" sz="1600" b="1" i="0" u="none" strike="noStrike" cap="none" normalizeH="0" baseline="0" smtClean="0">
                          <a:ln>
                            <a:noFill/>
                          </a:ln>
                          <a:solidFill>
                            <a:schemeClr val="tx1"/>
                          </a:solidFill>
                          <a:effectLst/>
                          <a:latin typeface="Arial" charset="0"/>
                        </a:rPr>
                        <a:t>N'autorise aucune des trois violations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lstStyle/>
          <a:p>
            <a:r>
              <a:rPr lang="fr-FR" smtClean="0"/>
              <a:t>Quel niveau utiliser</a:t>
            </a:r>
          </a:p>
        </p:txBody>
      </p:sp>
      <p:sp>
        <p:nvSpPr>
          <p:cNvPr id="371715" name="Rectangle 3"/>
          <p:cNvSpPr>
            <a:spLocks noGrp="1" noChangeArrowheads="1"/>
          </p:cNvSpPr>
          <p:nvPr>
            <p:ph type="body" idx="1"/>
          </p:nvPr>
        </p:nvSpPr>
        <p:spPr>
          <a:xfrm>
            <a:off x="685800" y="1447800"/>
            <a:ext cx="8001000" cy="4933528"/>
          </a:xfrm>
        </p:spPr>
        <p:txBody>
          <a:bodyPr/>
          <a:lstStyle/>
          <a:p>
            <a:r>
              <a:rPr lang="fr-FR" sz="2400" dirty="0" err="1" smtClean="0"/>
              <a:t>Uncommited</a:t>
            </a:r>
            <a:endParaRPr lang="fr-FR" sz="2400" dirty="0" smtClean="0"/>
          </a:p>
          <a:p>
            <a:pPr lvl="1"/>
            <a:r>
              <a:rPr lang="fr-FR" sz="2000" dirty="0" smtClean="0"/>
              <a:t>Uniquement si on est sûr qu'une transaction ne pourra être mise en concurrence avec une autre.</a:t>
            </a:r>
          </a:p>
          <a:p>
            <a:pPr lvl="1"/>
            <a:r>
              <a:rPr lang="fr-FR" sz="2000" dirty="0" smtClean="0"/>
              <a:t>Performant mais dangereux !</a:t>
            </a:r>
          </a:p>
          <a:p>
            <a:pPr lvl="1"/>
            <a:r>
              <a:rPr lang="fr-FR" sz="2000" dirty="0" smtClean="0"/>
              <a:t>A éviter pour les applications mission-</a:t>
            </a:r>
            <a:r>
              <a:rPr lang="fr-FR" sz="2000" dirty="0" err="1" smtClean="0"/>
              <a:t>critical</a:t>
            </a:r>
            <a:r>
              <a:rPr lang="fr-FR" sz="2000" dirty="0" smtClean="0"/>
              <a:t> !</a:t>
            </a:r>
          </a:p>
          <a:p>
            <a:r>
              <a:rPr lang="fr-FR" sz="2400" dirty="0" err="1" smtClean="0"/>
              <a:t>Commited</a:t>
            </a:r>
            <a:endParaRPr lang="fr-FR" sz="2400" dirty="0" smtClean="0"/>
          </a:p>
          <a:p>
            <a:pPr lvl="1"/>
            <a:r>
              <a:rPr lang="fr-FR" sz="2000" dirty="0" smtClean="0"/>
              <a:t>Utile pour les applications qui produisent des rapports sur une base de donnée. On veut lire des données consistances, mêmes si pendant qu'on les lisait quelqu'un était en train de les modifier.</a:t>
            </a:r>
          </a:p>
          <a:p>
            <a:pPr lvl="1"/>
            <a:r>
              <a:rPr lang="fr-FR" sz="2000" dirty="0" smtClean="0"/>
              <a:t>Lisent un </a:t>
            </a:r>
            <a:r>
              <a:rPr lang="fr-FR" sz="2000" dirty="0" err="1" smtClean="0"/>
              <a:t>snapshot</a:t>
            </a:r>
            <a:r>
              <a:rPr lang="fr-FR" sz="2000" dirty="0" smtClean="0"/>
              <a:t> des données </a:t>
            </a:r>
            <a:r>
              <a:rPr lang="fr-FR" sz="2000" dirty="0" err="1" smtClean="0"/>
              <a:t>commitées</a:t>
            </a:r>
            <a:r>
              <a:rPr lang="fr-FR" sz="2000" dirty="0" smtClean="0"/>
              <a:t>…</a:t>
            </a:r>
          </a:p>
          <a:p>
            <a:pPr lvl="1"/>
            <a:r>
              <a:rPr lang="fr-FR" sz="2000" u="sng" dirty="0" smtClean="0"/>
              <a:t>Niveau d'isolation par défaut de la plupart des BD</a:t>
            </a:r>
            <a:r>
              <a:rPr lang="fr-FR" sz="2000" dirty="0" smtClean="0"/>
              <a:t> (Oracle</a:t>
            </a:r>
            <a:r>
              <a:rPr lang="fr-FR" sz="2000" dirty="0" smtClean="0"/>
              <a:t>…) et aussi le niveau d’isolation de JPA</a:t>
            </a:r>
            <a:endParaRPr lang="fr-FR" sz="2000"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p:txBody>
          <a:bodyPr/>
          <a:lstStyle/>
          <a:p>
            <a:r>
              <a:rPr lang="fr-FR" smtClean="0"/>
              <a:t>Quel niveau utiliser</a:t>
            </a:r>
          </a:p>
        </p:txBody>
      </p:sp>
      <p:sp>
        <p:nvSpPr>
          <p:cNvPr id="372739" name="Rectangle 3"/>
          <p:cNvSpPr>
            <a:spLocks noGrp="1" noChangeArrowheads="1"/>
          </p:cNvSpPr>
          <p:nvPr>
            <p:ph type="body" idx="1"/>
          </p:nvPr>
        </p:nvSpPr>
        <p:spPr/>
        <p:txBody>
          <a:bodyPr/>
          <a:lstStyle/>
          <a:p>
            <a:r>
              <a:rPr lang="fr-FR" smtClean="0"/>
              <a:t>Repeatable</a:t>
            </a:r>
          </a:p>
          <a:p>
            <a:pPr lvl="1"/>
            <a:r>
              <a:rPr lang="fr-FR" smtClean="0"/>
              <a:t>Lorsqu'on veut pouvoir lire et modifier des lignes, les relire au cours d'une même transaction, sans perte de consistance.</a:t>
            </a:r>
          </a:p>
          <a:p>
            <a:r>
              <a:rPr lang="fr-FR" smtClean="0"/>
              <a:t>Serialisable</a:t>
            </a:r>
          </a:p>
          <a:p>
            <a:pPr lvl="1"/>
            <a:r>
              <a:rPr lang="fr-FR" smtClean="0"/>
              <a:t>Pour les applications mission-critical qui nécessitent un niveau d'isolation absolu, ACID 100% !</a:t>
            </a:r>
          </a:p>
          <a:p>
            <a:pPr lvl="1"/>
            <a:r>
              <a:rPr lang="fr-FR" smtClean="0"/>
              <a:t>Attention ,les performances se dégradent à vitesse grand V avec ce mode !</a:t>
            </a:r>
          </a:p>
          <a:p>
            <a:pPr lvl="1"/>
            <a:endParaRPr lang="fr-FR"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p:txBody>
          <a:bodyPr/>
          <a:lstStyle/>
          <a:p>
            <a:r>
              <a:rPr lang="fr-FR" smtClean="0"/>
              <a:t>Comment spécifier ces niveaux ?</a:t>
            </a:r>
          </a:p>
        </p:txBody>
      </p:sp>
      <p:sp>
        <p:nvSpPr>
          <p:cNvPr id="373763" name="Rectangle 3"/>
          <p:cNvSpPr>
            <a:spLocks noGrp="1" noChangeArrowheads="1"/>
          </p:cNvSpPr>
          <p:nvPr>
            <p:ph type="body" idx="1"/>
          </p:nvPr>
        </p:nvSpPr>
        <p:spPr>
          <a:xfrm>
            <a:off x="685800" y="1196752"/>
            <a:ext cx="8458200" cy="5077544"/>
          </a:xfrm>
        </p:spPr>
        <p:txBody>
          <a:bodyPr/>
          <a:lstStyle/>
          <a:p>
            <a:r>
              <a:rPr lang="fr-FR" dirty="0" smtClean="0"/>
              <a:t>Transactions gérées par le </a:t>
            </a:r>
            <a:r>
              <a:rPr lang="fr-FR" dirty="0" err="1" smtClean="0"/>
              <a:t>bean</a:t>
            </a:r>
            <a:r>
              <a:rPr lang="fr-FR" dirty="0"/>
              <a:t> </a:t>
            </a:r>
            <a:r>
              <a:rPr lang="fr-FR" dirty="0" smtClean="0"/>
              <a:t>: </a:t>
            </a:r>
            <a:r>
              <a:rPr lang="fr-FR" dirty="0"/>
              <a:t>a</a:t>
            </a:r>
            <a:r>
              <a:rPr lang="fr-FR" dirty="0" smtClean="0"/>
              <a:t>ppel </a:t>
            </a:r>
            <a:r>
              <a:rPr lang="fr-FR" dirty="0" smtClean="0"/>
              <a:t>de </a:t>
            </a:r>
          </a:p>
          <a:p>
            <a:pPr lvl="1">
              <a:buNone/>
            </a:pPr>
            <a:r>
              <a:rPr lang="en-US" sz="2000" b="1" dirty="0" err="1" smtClean="0">
                <a:latin typeface="Courier New" pitchFamily="49" charset="0"/>
                <a:cs typeface="Times New Roman" pitchFamily="18" charset="0"/>
              </a:rPr>
              <a:t>Connection.SetTransactionIsolation</a:t>
            </a:r>
            <a:r>
              <a:rPr lang="en-US" sz="2000" b="1" dirty="0" smtClean="0">
                <a:latin typeface="Courier New" pitchFamily="49" charset="0"/>
                <a:cs typeface="Times New Roman" pitchFamily="18" charset="0"/>
              </a:rPr>
              <a:t>(...).</a:t>
            </a:r>
            <a:r>
              <a:rPr lang="fr-FR" sz="2000" dirty="0" smtClean="0"/>
              <a:t> </a:t>
            </a:r>
          </a:p>
          <a:p>
            <a:pPr lvl="1">
              <a:buNone/>
            </a:pPr>
            <a:r>
              <a:rPr lang="fr-FR" sz="2000" dirty="0" smtClean="0"/>
              <a:t>après avoir récupéré la connexion, par exemple par</a:t>
            </a:r>
          </a:p>
          <a:p>
            <a:pPr lvl="1">
              <a:buNone/>
            </a:pPr>
            <a:r>
              <a:rPr lang="fr-FR" sz="2000" b="1" dirty="0" err="1">
                <a:latin typeface="Courier New" pitchFamily="49" charset="0"/>
                <a:cs typeface="Times New Roman" pitchFamily="18" charset="0"/>
              </a:rPr>
              <a:t>DataSource</a:t>
            </a:r>
            <a:r>
              <a:rPr lang="fr-FR" sz="2000" b="1" dirty="0">
                <a:latin typeface="Courier New" pitchFamily="49" charset="0"/>
                <a:cs typeface="Times New Roman" pitchFamily="18" charset="0"/>
              </a:rPr>
              <a:t> </a:t>
            </a:r>
            <a:r>
              <a:rPr lang="fr-FR" sz="2000" b="1" dirty="0" err="1">
                <a:latin typeface="Courier New" pitchFamily="49" charset="0"/>
                <a:cs typeface="Times New Roman" pitchFamily="18" charset="0"/>
              </a:rPr>
              <a:t>ds</a:t>
            </a:r>
            <a:r>
              <a:rPr lang="fr-FR" sz="2000" b="1" dirty="0">
                <a:latin typeface="Courier New" pitchFamily="49" charset="0"/>
                <a:cs typeface="Times New Roman" pitchFamily="18" charset="0"/>
              </a:rPr>
              <a:t> = </a:t>
            </a:r>
            <a:r>
              <a:rPr lang="fr-FR" sz="2000" b="1" dirty="0" err="1">
                <a:latin typeface="Courier New" pitchFamily="49" charset="0"/>
                <a:cs typeface="Times New Roman" pitchFamily="18" charset="0"/>
              </a:rPr>
              <a:t>jndiCtxt.lookup</a:t>
            </a:r>
            <a:r>
              <a:rPr lang="fr-FR" sz="2000" b="1" dirty="0">
                <a:latin typeface="Courier New" pitchFamily="49" charset="0"/>
                <a:cs typeface="Times New Roman" pitchFamily="18" charset="0"/>
              </a:rPr>
              <a:t>("</a:t>
            </a:r>
            <a:r>
              <a:rPr lang="fr-FR" sz="2000" b="1" dirty="0" err="1">
                <a:latin typeface="Courier New" pitchFamily="49" charset="0"/>
                <a:cs typeface="Times New Roman" pitchFamily="18" charset="0"/>
              </a:rPr>
              <a:t>java:comp</a:t>
            </a:r>
            <a:r>
              <a:rPr lang="fr-FR" sz="2000" b="1" dirty="0">
                <a:latin typeface="Courier New" pitchFamily="49" charset="0"/>
                <a:cs typeface="Times New Roman" pitchFamily="18" charset="0"/>
              </a:rPr>
              <a:t>/</a:t>
            </a:r>
            <a:r>
              <a:rPr lang="fr-FR" sz="2000" b="1" dirty="0" err="1">
                <a:latin typeface="Courier New" pitchFamily="49" charset="0"/>
                <a:cs typeface="Times New Roman" pitchFamily="18" charset="0"/>
              </a:rPr>
              <a:t>env</a:t>
            </a:r>
            <a:r>
              <a:rPr lang="fr-FR" sz="2000" b="1" dirty="0">
                <a:latin typeface="Courier New" pitchFamily="49" charset="0"/>
                <a:cs typeface="Times New Roman" pitchFamily="18" charset="0"/>
              </a:rPr>
              <a:t>/</a:t>
            </a:r>
            <a:r>
              <a:rPr lang="fr-FR" sz="2000" b="1" dirty="0" err="1">
                <a:latin typeface="Courier New" pitchFamily="49" charset="0"/>
                <a:cs typeface="Times New Roman" pitchFamily="18" charset="0"/>
              </a:rPr>
              <a:t>jdbc</a:t>
            </a:r>
            <a:r>
              <a:rPr lang="fr-FR" sz="2000" b="1" dirty="0">
                <a:latin typeface="Courier New" pitchFamily="49" charset="0"/>
                <a:cs typeface="Times New Roman" pitchFamily="18" charset="0"/>
              </a:rPr>
              <a:t>/</a:t>
            </a:r>
            <a:r>
              <a:rPr lang="fr-FR" sz="2000" b="1" dirty="0" err="1">
                <a:latin typeface="Courier New" pitchFamily="49" charset="0"/>
                <a:cs typeface="Times New Roman" pitchFamily="18" charset="0"/>
              </a:rPr>
              <a:t>mabd</a:t>
            </a:r>
            <a:r>
              <a:rPr lang="fr-FR" sz="2000" b="1" dirty="0">
                <a:latin typeface="Courier New" pitchFamily="49" charset="0"/>
                <a:cs typeface="Times New Roman" pitchFamily="18" charset="0"/>
              </a:rPr>
              <a:t>");</a:t>
            </a:r>
          </a:p>
          <a:p>
            <a:pPr lvl="1">
              <a:buNone/>
            </a:pPr>
            <a:r>
              <a:rPr lang="fr-FR" sz="2000" b="1" dirty="0" err="1">
                <a:latin typeface="Courier New" pitchFamily="49" charset="0"/>
                <a:cs typeface="Times New Roman" pitchFamily="18" charset="0"/>
              </a:rPr>
              <a:t>ds.getConnection</a:t>
            </a:r>
            <a:r>
              <a:rPr lang="fr-FR" sz="2000" b="1" dirty="0">
                <a:latin typeface="Courier New" pitchFamily="49" charset="0"/>
                <a:cs typeface="Times New Roman" pitchFamily="18" charset="0"/>
              </a:rPr>
              <a:t>();</a:t>
            </a:r>
          </a:p>
          <a:p>
            <a:r>
              <a:rPr lang="fr-FR" dirty="0" smtClean="0"/>
              <a:t>Transactions </a:t>
            </a:r>
            <a:r>
              <a:rPr lang="fr-FR" dirty="0" smtClean="0"/>
              <a:t>gérées par le container</a:t>
            </a:r>
          </a:p>
          <a:p>
            <a:pPr lvl="1"/>
            <a:r>
              <a:rPr lang="fr-FR" dirty="0" smtClean="0"/>
              <a:t>Non, on ne peut pas spécifier le niveau d'isolation dans le descripteur !</a:t>
            </a:r>
          </a:p>
          <a:p>
            <a:pPr lvl="1"/>
            <a:r>
              <a:rPr lang="fr-FR" dirty="0" smtClean="0"/>
              <a:t>On le fera via le driver JDBC, ou via les outils de configuration de la DB ou du container,</a:t>
            </a:r>
          </a:p>
          <a:p>
            <a:pPr lvl="1"/>
            <a:r>
              <a:rPr lang="fr-FR" dirty="0" smtClean="0"/>
              <a:t>Problèmes de portabilité !</a:t>
            </a:r>
          </a:p>
          <a:p>
            <a:pPr lvl="1">
              <a:buFont typeface="Wingdings" pitchFamily="2" charset="2"/>
              <a:buNone/>
            </a:pPr>
            <a:endParaRPr lang="fr-FR" sz="2000" dirty="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p:txBody>
          <a:bodyPr/>
          <a:lstStyle/>
          <a:p>
            <a:r>
              <a:rPr lang="fr-FR" smtClean="0"/>
              <a:t>Impossibilité de spécifier le niveau d'isolation ???</a:t>
            </a:r>
          </a:p>
        </p:txBody>
      </p:sp>
      <p:sp>
        <p:nvSpPr>
          <p:cNvPr id="374787" name="Rectangle 3"/>
          <p:cNvSpPr>
            <a:spLocks noGrp="1" noChangeArrowheads="1"/>
          </p:cNvSpPr>
          <p:nvPr>
            <p:ph type="body" idx="1"/>
          </p:nvPr>
        </p:nvSpPr>
        <p:spPr/>
        <p:txBody>
          <a:bodyPr/>
          <a:lstStyle/>
          <a:p>
            <a:endParaRPr lang="fr-FR" smtClean="0"/>
          </a:p>
        </p:txBody>
      </p:sp>
      <p:pic>
        <p:nvPicPr>
          <p:cNvPr id="3747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90600"/>
            <a:ext cx="7956550" cy="558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4789" name="Freeform 5"/>
          <p:cNvSpPr>
            <a:spLocks/>
          </p:cNvSpPr>
          <p:nvPr/>
        </p:nvSpPr>
        <p:spPr bwMode="auto">
          <a:xfrm>
            <a:off x="1066800" y="3733800"/>
            <a:ext cx="7696200" cy="1905000"/>
          </a:xfrm>
          <a:custGeom>
            <a:avLst/>
            <a:gdLst>
              <a:gd name="T0" fmla="*/ 2147483647 w 5266"/>
              <a:gd name="T1" fmla="*/ 2147483647 h 1068"/>
              <a:gd name="T2" fmla="*/ 2147483647 w 5266"/>
              <a:gd name="T3" fmla="*/ 2147483647 h 1068"/>
              <a:gd name="T4" fmla="*/ 2147483647 w 5266"/>
              <a:gd name="T5" fmla="*/ 2147483647 h 1068"/>
              <a:gd name="T6" fmla="*/ 2147483647 w 5266"/>
              <a:gd name="T7" fmla="*/ 2147483647 h 1068"/>
              <a:gd name="T8" fmla="*/ 2147483647 w 5266"/>
              <a:gd name="T9" fmla="*/ 2147483647 h 1068"/>
              <a:gd name="T10" fmla="*/ 2147483647 w 5266"/>
              <a:gd name="T11" fmla="*/ 2147483647 h 1068"/>
              <a:gd name="T12" fmla="*/ 2147483647 w 5266"/>
              <a:gd name="T13" fmla="*/ 2147483647 h 1068"/>
              <a:gd name="T14" fmla="*/ 2147483647 w 5266"/>
              <a:gd name="T15" fmla="*/ 2147483647 h 1068"/>
              <a:gd name="T16" fmla="*/ 2147483647 w 5266"/>
              <a:gd name="T17" fmla="*/ 2147483647 h 1068"/>
              <a:gd name="T18" fmla="*/ 2147483647 w 5266"/>
              <a:gd name="T19" fmla="*/ 2147483647 h 1068"/>
              <a:gd name="T20" fmla="*/ 2147483647 w 5266"/>
              <a:gd name="T21" fmla="*/ 2147483647 h 1068"/>
              <a:gd name="T22" fmla="*/ 2147483647 w 5266"/>
              <a:gd name="T23" fmla="*/ 2147483647 h 1068"/>
              <a:gd name="T24" fmla="*/ 2147483647 w 5266"/>
              <a:gd name="T25" fmla="*/ 2147483647 h 1068"/>
              <a:gd name="T26" fmla="*/ 2147483647 w 5266"/>
              <a:gd name="T27" fmla="*/ 2147483647 h 1068"/>
              <a:gd name="T28" fmla="*/ 2147483647 w 5266"/>
              <a:gd name="T29" fmla="*/ 2147483647 h 1068"/>
              <a:gd name="T30" fmla="*/ 2147483647 w 5266"/>
              <a:gd name="T31" fmla="*/ 2147483647 h 1068"/>
              <a:gd name="T32" fmla="*/ 2147483647 w 5266"/>
              <a:gd name="T33" fmla="*/ 2147483647 h 1068"/>
              <a:gd name="T34" fmla="*/ 2147483647 w 5266"/>
              <a:gd name="T35" fmla="*/ 2147483647 h 1068"/>
              <a:gd name="T36" fmla="*/ 2147483647 w 5266"/>
              <a:gd name="T37" fmla="*/ 2147483647 h 1068"/>
              <a:gd name="T38" fmla="*/ 2147483647 w 5266"/>
              <a:gd name="T39" fmla="*/ 2147483647 h 1068"/>
              <a:gd name="T40" fmla="*/ 2147483647 w 5266"/>
              <a:gd name="T41" fmla="*/ 2147483647 h 1068"/>
              <a:gd name="T42" fmla="*/ 2147483647 w 5266"/>
              <a:gd name="T43" fmla="*/ 2147483647 h 1068"/>
              <a:gd name="T44" fmla="*/ 2147483647 w 5266"/>
              <a:gd name="T45" fmla="*/ 2147483647 h 1068"/>
              <a:gd name="T46" fmla="*/ 2147483647 w 5266"/>
              <a:gd name="T47" fmla="*/ 2147483647 h 1068"/>
              <a:gd name="T48" fmla="*/ 2147483647 w 5266"/>
              <a:gd name="T49" fmla="*/ 2147483647 h 1068"/>
              <a:gd name="T50" fmla="*/ 2147483647 w 5266"/>
              <a:gd name="T51" fmla="*/ 2147483647 h 1068"/>
              <a:gd name="T52" fmla="*/ 2147483647 w 5266"/>
              <a:gd name="T53" fmla="*/ 2147483647 h 1068"/>
              <a:gd name="T54" fmla="*/ 2147483647 w 5266"/>
              <a:gd name="T55" fmla="*/ 2147483647 h 1068"/>
              <a:gd name="T56" fmla="*/ 2147483647 w 5266"/>
              <a:gd name="T57" fmla="*/ 2147483647 h 1068"/>
              <a:gd name="T58" fmla="*/ 2147483647 w 5266"/>
              <a:gd name="T59" fmla="*/ 2147483647 h 1068"/>
              <a:gd name="T60" fmla="*/ 2147483647 w 5266"/>
              <a:gd name="T61" fmla="*/ 2147483647 h 1068"/>
              <a:gd name="T62" fmla="*/ 2147483647 w 5266"/>
              <a:gd name="T63" fmla="*/ 2147483647 h 1068"/>
              <a:gd name="T64" fmla="*/ 2147483647 w 5266"/>
              <a:gd name="T65" fmla="*/ 2147483647 h 1068"/>
              <a:gd name="T66" fmla="*/ 2147483647 w 5266"/>
              <a:gd name="T67" fmla="*/ 2147483647 h 1068"/>
              <a:gd name="T68" fmla="*/ 2147483647 w 5266"/>
              <a:gd name="T69" fmla="*/ 2147483647 h 1068"/>
              <a:gd name="T70" fmla="*/ 2147483647 w 5266"/>
              <a:gd name="T71" fmla="*/ 2147483647 h 1068"/>
              <a:gd name="T72" fmla="*/ 2147483647 w 5266"/>
              <a:gd name="T73" fmla="*/ 0 h 1068"/>
              <a:gd name="T74" fmla="*/ 2147483647 w 5266"/>
              <a:gd name="T75" fmla="*/ 2147483647 h 1068"/>
              <a:gd name="T76" fmla="*/ 2147483647 w 5266"/>
              <a:gd name="T77" fmla="*/ 2147483647 h 1068"/>
              <a:gd name="T78" fmla="*/ 2147483647 w 5266"/>
              <a:gd name="T79" fmla="*/ 2147483647 h 1068"/>
              <a:gd name="T80" fmla="*/ 2147483647 w 5266"/>
              <a:gd name="T81" fmla="*/ 2147483647 h 1068"/>
              <a:gd name="T82" fmla="*/ 2147483647 w 5266"/>
              <a:gd name="T83" fmla="*/ 2147483647 h 1068"/>
              <a:gd name="T84" fmla="*/ 2147483647 w 5266"/>
              <a:gd name="T85" fmla="*/ 2147483647 h 1068"/>
              <a:gd name="T86" fmla="*/ 2147483647 w 5266"/>
              <a:gd name="T87" fmla="*/ 2147483647 h 1068"/>
              <a:gd name="T88" fmla="*/ 2147483647 w 5266"/>
              <a:gd name="T89" fmla="*/ 2147483647 h 1068"/>
              <a:gd name="T90" fmla="*/ 2147483647 w 5266"/>
              <a:gd name="T91" fmla="*/ 2147483647 h 1068"/>
              <a:gd name="T92" fmla="*/ 2147483647 w 5266"/>
              <a:gd name="T93" fmla="*/ 2147483647 h 1068"/>
              <a:gd name="T94" fmla="*/ 2147483647 w 5266"/>
              <a:gd name="T95" fmla="*/ 2147483647 h 1068"/>
              <a:gd name="T96" fmla="*/ 2147483647 w 5266"/>
              <a:gd name="T97" fmla="*/ 2147483647 h 1068"/>
              <a:gd name="T98" fmla="*/ 2147483647 w 5266"/>
              <a:gd name="T99" fmla="*/ 2147483647 h 1068"/>
              <a:gd name="T100" fmla="*/ 2147483647 w 5266"/>
              <a:gd name="T101" fmla="*/ 2147483647 h 1068"/>
              <a:gd name="T102" fmla="*/ 2147483647 w 5266"/>
              <a:gd name="T103" fmla="*/ 2147483647 h 1068"/>
              <a:gd name="T104" fmla="*/ 2147483647 w 5266"/>
              <a:gd name="T105" fmla="*/ 2147483647 h 1068"/>
              <a:gd name="T106" fmla="*/ 2147483647 w 5266"/>
              <a:gd name="T107" fmla="*/ 2147483647 h 1068"/>
              <a:gd name="T108" fmla="*/ 2147483647 w 5266"/>
              <a:gd name="T109" fmla="*/ 2147483647 h 106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266" h="1068">
                <a:moveTo>
                  <a:pt x="469" y="99"/>
                </a:moveTo>
                <a:cubicBezTo>
                  <a:pt x="431" y="104"/>
                  <a:pt x="394" y="108"/>
                  <a:pt x="359" y="125"/>
                </a:cubicBezTo>
                <a:cubicBezTo>
                  <a:pt x="330" y="167"/>
                  <a:pt x="211" y="202"/>
                  <a:pt x="160" y="214"/>
                </a:cubicBezTo>
                <a:cubicBezTo>
                  <a:pt x="125" y="249"/>
                  <a:pt x="84" y="277"/>
                  <a:pt x="50" y="314"/>
                </a:cubicBezTo>
                <a:cubicBezTo>
                  <a:pt x="41" y="334"/>
                  <a:pt x="36" y="353"/>
                  <a:pt x="24" y="372"/>
                </a:cubicBezTo>
                <a:cubicBezTo>
                  <a:pt x="0" y="449"/>
                  <a:pt x="35" y="612"/>
                  <a:pt x="81" y="686"/>
                </a:cubicBezTo>
                <a:cubicBezTo>
                  <a:pt x="87" y="708"/>
                  <a:pt x="92" y="728"/>
                  <a:pt x="102" y="749"/>
                </a:cubicBezTo>
                <a:cubicBezTo>
                  <a:pt x="113" y="794"/>
                  <a:pt x="106" y="866"/>
                  <a:pt x="123" y="900"/>
                </a:cubicBezTo>
                <a:cubicBezTo>
                  <a:pt x="160" y="975"/>
                  <a:pt x="278" y="1017"/>
                  <a:pt x="354" y="1031"/>
                </a:cubicBezTo>
                <a:cubicBezTo>
                  <a:pt x="667" y="1020"/>
                  <a:pt x="984" y="1029"/>
                  <a:pt x="1296" y="1026"/>
                </a:cubicBezTo>
                <a:cubicBezTo>
                  <a:pt x="1475" y="970"/>
                  <a:pt x="1658" y="992"/>
                  <a:pt x="1846" y="989"/>
                </a:cubicBezTo>
                <a:cubicBezTo>
                  <a:pt x="1930" y="993"/>
                  <a:pt x="2014" y="1011"/>
                  <a:pt x="2097" y="1000"/>
                </a:cubicBezTo>
                <a:cubicBezTo>
                  <a:pt x="2140" y="994"/>
                  <a:pt x="2015" y="956"/>
                  <a:pt x="2019" y="948"/>
                </a:cubicBezTo>
                <a:cubicBezTo>
                  <a:pt x="2024" y="939"/>
                  <a:pt x="2040" y="952"/>
                  <a:pt x="2050" y="953"/>
                </a:cubicBezTo>
                <a:cubicBezTo>
                  <a:pt x="2075" y="957"/>
                  <a:pt x="2099" y="960"/>
                  <a:pt x="2124" y="963"/>
                </a:cubicBezTo>
                <a:cubicBezTo>
                  <a:pt x="2221" y="1003"/>
                  <a:pt x="2301" y="1016"/>
                  <a:pt x="2406" y="1021"/>
                </a:cubicBezTo>
                <a:cubicBezTo>
                  <a:pt x="2485" y="1037"/>
                  <a:pt x="2562" y="1056"/>
                  <a:pt x="2642" y="1068"/>
                </a:cubicBezTo>
                <a:cubicBezTo>
                  <a:pt x="2701" y="1066"/>
                  <a:pt x="2761" y="1066"/>
                  <a:pt x="2820" y="1063"/>
                </a:cubicBezTo>
                <a:cubicBezTo>
                  <a:pt x="2867" y="1060"/>
                  <a:pt x="2919" y="1041"/>
                  <a:pt x="2967" y="1037"/>
                </a:cubicBezTo>
                <a:cubicBezTo>
                  <a:pt x="3160" y="1021"/>
                  <a:pt x="3016" y="1032"/>
                  <a:pt x="3401" y="1010"/>
                </a:cubicBezTo>
                <a:cubicBezTo>
                  <a:pt x="3387" y="979"/>
                  <a:pt x="3362" y="950"/>
                  <a:pt x="3359" y="916"/>
                </a:cubicBezTo>
                <a:cubicBezTo>
                  <a:pt x="3358" y="900"/>
                  <a:pt x="3382" y="940"/>
                  <a:pt x="3396" y="948"/>
                </a:cubicBezTo>
                <a:cubicBezTo>
                  <a:pt x="3440" y="975"/>
                  <a:pt x="3487" y="997"/>
                  <a:pt x="3532" y="1021"/>
                </a:cubicBezTo>
                <a:cubicBezTo>
                  <a:pt x="3671" y="1004"/>
                  <a:pt x="3796" y="984"/>
                  <a:pt x="3935" y="979"/>
                </a:cubicBezTo>
                <a:cubicBezTo>
                  <a:pt x="4057" y="982"/>
                  <a:pt x="4143" y="983"/>
                  <a:pt x="4255" y="995"/>
                </a:cubicBezTo>
                <a:cubicBezTo>
                  <a:pt x="4314" y="1008"/>
                  <a:pt x="4374" y="1002"/>
                  <a:pt x="4433" y="1016"/>
                </a:cubicBezTo>
                <a:cubicBezTo>
                  <a:pt x="4473" y="1014"/>
                  <a:pt x="4513" y="1016"/>
                  <a:pt x="4553" y="1010"/>
                </a:cubicBezTo>
                <a:cubicBezTo>
                  <a:pt x="4562" y="1009"/>
                  <a:pt x="4566" y="998"/>
                  <a:pt x="4574" y="995"/>
                </a:cubicBezTo>
                <a:cubicBezTo>
                  <a:pt x="4630" y="974"/>
                  <a:pt x="4694" y="963"/>
                  <a:pt x="4752" y="948"/>
                </a:cubicBezTo>
                <a:cubicBezTo>
                  <a:pt x="4789" y="938"/>
                  <a:pt x="4821" y="917"/>
                  <a:pt x="4857" y="906"/>
                </a:cubicBezTo>
                <a:cubicBezTo>
                  <a:pt x="4867" y="903"/>
                  <a:pt x="4878" y="898"/>
                  <a:pt x="4888" y="895"/>
                </a:cubicBezTo>
                <a:cubicBezTo>
                  <a:pt x="4899" y="891"/>
                  <a:pt x="4920" y="885"/>
                  <a:pt x="4920" y="885"/>
                </a:cubicBezTo>
                <a:cubicBezTo>
                  <a:pt x="4962" y="854"/>
                  <a:pt x="5017" y="838"/>
                  <a:pt x="5066" y="822"/>
                </a:cubicBezTo>
                <a:cubicBezTo>
                  <a:pt x="5089" y="807"/>
                  <a:pt x="5115" y="794"/>
                  <a:pt x="5134" y="775"/>
                </a:cubicBezTo>
                <a:cubicBezTo>
                  <a:pt x="5146" y="742"/>
                  <a:pt x="5163" y="715"/>
                  <a:pt x="5171" y="680"/>
                </a:cubicBezTo>
                <a:cubicBezTo>
                  <a:pt x="5179" y="567"/>
                  <a:pt x="5166" y="451"/>
                  <a:pt x="5192" y="340"/>
                </a:cubicBezTo>
                <a:cubicBezTo>
                  <a:pt x="5188" y="101"/>
                  <a:pt x="5266" y="48"/>
                  <a:pt x="5113" y="0"/>
                </a:cubicBezTo>
                <a:cubicBezTo>
                  <a:pt x="4906" y="3"/>
                  <a:pt x="4702" y="20"/>
                  <a:pt x="4496" y="26"/>
                </a:cubicBezTo>
                <a:cubicBezTo>
                  <a:pt x="4304" y="32"/>
                  <a:pt x="3920" y="36"/>
                  <a:pt x="3920" y="36"/>
                </a:cubicBezTo>
                <a:cubicBezTo>
                  <a:pt x="3896" y="39"/>
                  <a:pt x="3803" y="49"/>
                  <a:pt x="3789" y="52"/>
                </a:cubicBezTo>
                <a:cubicBezTo>
                  <a:pt x="3755" y="59"/>
                  <a:pt x="3719" y="77"/>
                  <a:pt x="3684" y="84"/>
                </a:cubicBezTo>
                <a:cubicBezTo>
                  <a:pt x="3650" y="90"/>
                  <a:pt x="3613" y="94"/>
                  <a:pt x="3579" y="99"/>
                </a:cubicBezTo>
                <a:cubicBezTo>
                  <a:pt x="3538" y="117"/>
                  <a:pt x="3496" y="122"/>
                  <a:pt x="3454" y="136"/>
                </a:cubicBezTo>
                <a:cubicBezTo>
                  <a:pt x="3340" y="134"/>
                  <a:pt x="3227" y="134"/>
                  <a:pt x="3113" y="131"/>
                </a:cubicBezTo>
                <a:cubicBezTo>
                  <a:pt x="3006" y="128"/>
                  <a:pt x="2895" y="99"/>
                  <a:pt x="2789" y="84"/>
                </a:cubicBezTo>
                <a:cubicBezTo>
                  <a:pt x="2688" y="70"/>
                  <a:pt x="2586" y="64"/>
                  <a:pt x="2485" y="52"/>
                </a:cubicBezTo>
                <a:cubicBezTo>
                  <a:pt x="2427" y="36"/>
                  <a:pt x="2367" y="34"/>
                  <a:pt x="2307" y="26"/>
                </a:cubicBezTo>
                <a:cubicBezTo>
                  <a:pt x="2141" y="31"/>
                  <a:pt x="1973" y="27"/>
                  <a:pt x="1809" y="57"/>
                </a:cubicBezTo>
                <a:cubicBezTo>
                  <a:pt x="1742" y="106"/>
                  <a:pt x="1638" y="110"/>
                  <a:pt x="1558" y="115"/>
                </a:cubicBezTo>
                <a:cubicBezTo>
                  <a:pt x="1465" y="109"/>
                  <a:pt x="1382" y="99"/>
                  <a:pt x="1291" y="89"/>
                </a:cubicBezTo>
                <a:cubicBezTo>
                  <a:pt x="1240" y="77"/>
                  <a:pt x="1189" y="63"/>
                  <a:pt x="1139" y="47"/>
                </a:cubicBezTo>
                <a:cubicBezTo>
                  <a:pt x="1097" y="18"/>
                  <a:pt x="1037" y="16"/>
                  <a:pt x="987" y="10"/>
                </a:cubicBezTo>
                <a:cubicBezTo>
                  <a:pt x="916" y="12"/>
                  <a:pt x="817" y="6"/>
                  <a:pt x="741" y="26"/>
                </a:cubicBezTo>
                <a:cubicBezTo>
                  <a:pt x="661" y="47"/>
                  <a:pt x="588" y="86"/>
                  <a:pt x="505" y="99"/>
                </a:cubicBezTo>
                <a:cubicBezTo>
                  <a:pt x="489" y="104"/>
                  <a:pt x="477" y="118"/>
                  <a:pt x="469" y="99"/>
                </a:cubicBezTo>
                <a:close/>
              </a:path>
            </a:pathLst>
          </a:custGeom>
          <a:noFill/>
          <a:ln w="762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p:txBody>
          <a:bodyPr/>
          <a:lstStyle/>
          <a:p>
            <a:r>
              <a:rPr lang="fr-FR" smtClean="0"/>
              <a:t>Deux stratégies </a:t>
            </a:r>
          </a:p>
        </p:txBody>
      </p:sp>
      <p:sp>
        <p:nvSpPr>
          <p:cNvPr id="375811" name="Rectangle 3"/>
          <p:cNvSpPr>
            <a:spLocks noGrp="1" noChangeArrowheads="1"/>
          </p:cNvSpPr>
          <p:nvPr>
            <p:ph type="body" idx="1"/>
          </p:nvPr>
        </p:nvSpPr>
        <p:spPr/>
        <p:txBody>
          <a:bodyPr/>
          <a:lstStyle/>
          <a:p>
            <a:pPr marL="533400" indent="-533400">
              <a:lnSpc>
                <a:spcPct val="90000"/>
              </a:lnSpc>
            </a:pPr>
            <a:r>
              <a:rPr lang="fr-FR" dirty="0" smtClean="0"/>
              <a:t>Lorsqu'on veut gérer les transactions, on doit toujours choisir entre deux stratégies</a:t>
            </a:r>
          </a:p>
          <a:p>
            <a:pPr marL="533400" indent="-533400">
              <a:lnSpc>
                <a:spcPct val="90000"/>
              </a:lnSpc>
              <a:buFont typeface="Wingdings" pitchFamily="2" charset="2"/>
              <a:buAutoNum type="arabicPeriod"/>
            </a:pPr>
            <a:r>
              <a:rPr lang="fr-FR" dirty="0" smtClean="0"/>
              <a:t>Stratégie pessimiste</a:t>
            </a:r>
          </a:p>
          <a:p>
            <a:pPr marL="914400" lvl="1" indent="-457200">
              <a:lnSpc>
                <a:spcPct val="90000"/>
              </a:lnSpc>
            </a:pPr>
            <a:r>
              <a:rPr lang="fr-FR" dirty="0" smtClean="0"/>
              <a:t>On pense qu’il va y avoir des problèmes</a:t>
            </a:r>
            <a:r>
              <a:rPr lang="fr-FR" dirty="0" smtClean="0"/>
              <a:t>, </a:t>
            </a:r>
            <a:r>
              <a:rPr lang="fr-FR" dirty="0" smtClean="0"/>
              <a:t>on prend donc un verrou lors des accès BD, on fait notre travail, puis on libère le verrou.</a:t>
            </a:r>
          </a:p>
          <a:p>
            <a:pPr marL="533400" indent="-533400">
              <a:lnSpc>
                <a:spcPct val="90000"/>
              </a:lnSpc>
              <a:buFont typeface="Wingdings" pitchFamily="2" charset="2"/>
              <a:buAutoNum type="arabicPeriod"/>
            </a:pPr>
            <a:r>
              <a:rPr lang="fr-FR" dirty="0" smtClean="0"/>
              <a:t>Stratégie optimiste</a:t>
            </a:r>
          </a:p>
          <a:p>
            <a:pPr marL="914400" lvl="1" indent="-457200">
              <a:lnSpc>
                <a:spcPct val="90000"/>
              </a:lnSpc>
            </a:pPr>
            <a:r>
              <a:rPr lang="fr-FR" dirty="0" smtClean="0"/>
              <a:t>Espère </a:t>
            </a:r>
            <a:r>
              <a:rPr lang="fr-FR" dirty="0" smtClean="0"/>
              <a:t>que tout va bien se </a:t>
            </a:r>
            <a:r>
              <a:rPr lang="fr-FR" dirty="0" smtClean="0"/>
              <a:t>passer.</a:t>
            </a:r>
            <a:endParaRPr lang="fr-FR" dirty="0" smtClean="0"/>
          </a:p>
          <a:p>
            <a:pPr marL="914400" lvl="1" indent="-457200">
              <a:lnSpc>
                <a:spcPct val="90000"/>
              </a:lnSpc>
            </a:pPr>
            <a:r>
              <a:rPr lang="fr-FR" dirty="0" smtClean="0"/>
              <a:t>Néanmoins, si la BD détecte une collision, on fait un </a:t>
            </a:r>
            <a:r>
              <a:rPr lang="fr-FR" dirty="0" err="1" smtClean="0"/>
              <a:t>rollback</a:t>
            </a:r>
            <a:r>
              <a:rPr lang="fr-FR" dirty="0" smtClean="0"/>
              <a:t> de la transaction.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lstStyle/>
          <a:p>
            <a:r>
              <a:rPr lang="fr-FR" smtClean="0"/>
              <a:t>Que faire dans le code EJB ???</a:t>
            </a:r>
          </a:p>
        </p:txBody>
      </p:sp>
      <p:sp>
        <p:nvSpPr>
          <p:cNvPr id="376835" name="Rectangle 3"/>
          <p:cNvSpPr>
            <a:spLocks noGrp="1" noChangeArrowheads="1"/>
          </p:cNvSpPr>
          <p:nvPr>
            <p:ph type="body" idx="1"/>
          </p:nvPr>
        </p:nvSpPr>
        <p:spPr/>
        <p:txBody>
          <a:bodyPr/>
          <a:lstStyle/>
          <a:p>
            <a:r>
              <a:rPr lang="fr-FR" sz="2400" smtClean="0"/>
              <a:t>Ok, nous avons vu comment spécifier le type de gestion de transaction, gérée par le bean ou le container,</a:t>
            </a:r>
          </a:p>
          <a:p>
            <a:r>
              <a:rPr lang="fr-FR" sz="2400" smtClean="0"/>
              <a:t>Nous avons vu les niveaux d'isolations, que l'on spécifie la plupart du temps via les pilotes JDBC,</a:t>
            </a:r>
          </a:p>
          <a:p>
            <a:r>
              <a:rPr lang="fr-FR" sz="2400" smtClean="0"/>
              <a:t>Mais que faire en cas de rollback par exemple</a:t>
            </a:r>
          </a:p>
          <a:p>
            <a:pPr lvl="1"/>
            <a:r>
              <a:rPr lang="fr-FR" sz="2000" smtClean="0"/>
              <a:t>On ne peut pas re-essayer indéfiniment d'exécuter une transaction, on peut envoyer une Exception au client…</a:t>
            </a:r>
          </a:p>
          <a:p>
            <a:pPr lvl="1"/>
            <a:r>
              <a:rPr lang="fr-FR" sz="2000" smtClean="0"/>
              <a:t>On veut également être tenu au courant de ce qu'il se passe pendant l'exécution d'une transaction.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p:txBody>
          <a:bodyPr/>
          <a:lstStyle/>
          <a:p>
            <a:r>
              <a:rPr lang="fr-FR" smtClean="0"/>
              <a:t>Que faire dans le code EJB ???</a:t>
            </a:r>
          </a:p>
        </p:txBody>
      </p:sp>
      <p:sp>
        <p:nvSpPr>
          <p:cNvPr id="377859" name="Rectangle 3"/>
          <p:cNvSpPr>
            <a:spLocks noGrp="1" noChangeArrowheads="1"/>
          </p:cNvSpPr>
          <p:nvPr>
            <p:ph type="body" idx="1"/>
          </p:nvPr>
        </p:nvSpPr>
        <p:spPr/>
        <p:txBody>
          <a:bodyPr/>
          <a:lstStyle/>
          <a:p>
            <a:r>
              <a:rPr lang="fr-FR" smtClean="0"/>
              <a:t>En cas de rollback, si on envoie une Exception au client, que faire de l'état du bean ?</a:t>
            </a:r>
          </a:p>
          <a:p>
            <a:pPr lvl="1"/>
            <a:r>
              <a:rPr lang="fr-FR" smtClean="0"/>
              <a:t>Si le bean est stateful, on risque d'avoir un état incorrect (celui qui a provoqué l'échec de la transaction),</a:t>
            </a:r>
          </a:p>
          <a:p>
            <a:pPr lvl="1"/>
            <a:r>
              <a:rPr lang="fr-FR" smtClean="0"/>
              <a:t>Lors du design d'un bean, il faut prévoir la possibilité de restaurer un état correct,</a:t>
            </a:r>
          </a:p>
          <a:p>
            <a:pPr lvl="1"/>
            <a:r>
              <a:rPr lang="fr-FR" smtClean="0"/>
              <a:t>Le container ne peut le faire pour vous car le traitement est en général spécifique à l'application,</a:t>
            </a:r>
          </a:p>
          <a:p>
            <a:pPr lvl="1"/>
            <a:r>
              <a:rPr lang="fr-FR" smtClean="0"/>
              <a:t>Il peut néanmoins </a:t>
            </a:r>
            <a:r>
              <a:rPr lang="fr-FR" u="sng" smtClean="0"/>
              <a:t>vous aider</a:t>
            </a:r>
            <a:r>
              <a:rPr lang="fr-FR" smtClean="0"/>
              <a:t> à réaliser cette tâche.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p:txBody>
          <a:bodyPr/>
          <a:lstStyle/>
          <a:p>
            <a:r>
              <a:rPr lang="fr-FR" smtClean="0"/>
              <a:t>Que faire dans le code EJB ???</a:t>
            </a:r>
          </a:p>
        </p:txBody>
      </p:sp>
      <p:sp>
        <p:nvSpPr>
          <p:cNvPr id="378883" name="Rectangle 3"/>
          <p:cNvSpPr>
            <a:spLocks noGrp="1" noChangeArrowheads="1"/>
          </p:cNvSpPr>
          <p:nvPr>
            <p:ph type="body" idx="1"/>
          </p:nvPr>
        </p:nvSpPr>
        <p:spPr/>
        <p:txBody>
          <a:bodyPr/>
          <a:lstStyle/>
          <a:p>
            <a:r>
              <a:rPr lang="fr-FR" sz="2400" dirty="0" smtClean="0"/>
              <a:t>L'EJB peut </a:t>
            </a:r>
            <a:r>
              <a:rPr lang="fr-FR" sz="2400" dirty="0" err="1" smtClean="0"/>
              <a:t>implementer</a:t>
            </a:r>
            <a:r>
              <a:rPr lang="fr-FR" sz="2400" dirty="0" smtClean="0"/>
              <a:t> une interface optionnelle </a:t>
            </a:r>
            <a:r>
              <a:rPr lang="fr-FR" sz="2400" b="1" dirty="0" err="1" smtClean="0">
                <a:solidFill>
                  <a:srgbClr val="CC0000"/>
                </a:solidFill>
                <a:latin typeface="Courier New" pitchFamily="49" charset="0"/>
              </a:rPr>
              <a:t>javax.ejb.SessionSynchronization</a:t>
            </a:r>
            <a:endParaRPr lang="fr-FR" sz="2400" b="1" dirty="0" smtClean="0">
              <a:solidFill>
                <a:srgbClr val="CC0000"/>
              </a:solidFill>
              <a:latin typeface="Courier New" pitchFamily="49" charset="0"/>
            </a:endParaRPr>
          </a:p>
          <a:p>
            <a:pPr>
              <a:buFont typeface="Wingdings" pitchFamily="2" charset="2"/>
              <a:buNone/>
            </a:pPr>
            <a:r>
              <a:rPr lang="en-US" sz="1800" b="1" dirty="0" smtClean="0">
                <a:latin typeface="Courier New" pitchFamily="49" charset="0"/>
                <a:cs typeface="Times New Roman" pitchFamily="18" charset="0"/>
              </a:rPr>
              <a:t>public interface </a:t>
            </a:r>
            <a:r>
              <a:rPr lang="en-US" sz="1800" b="1" dirty="0" err="1" smtClean="0">
                <a:latin typeface="Courier New" pitchFamily="49" charset="0"/>
                <a:cs typeface="Times New Roman" pitchFamily="18" charset="0"/>
              </a:rPr>
              <a:t>javax.ejb.SessionSynchronization</a:t>
            </a:r>
            <a:r>
              <a:rPr lang="en-US" sz="1800" b="1" dirty="0" smtClean="0">
                <a:latin typeface="Courier New" pitchFamily="49" charset="0"/>
                <a:cs typeface="Times New Roman" pitchFamily="18" charset="0"/>
              </a:rPr>
              <a:t> {</a:t>
            </a:r>
          </a:p>
          <a:p>
            <a:pPr>
              <a:buFont typeface="Wingdings" pitchFamily="2" charset="2"/>
              <a:buNone/>
            </a:pPr>
            <a:r>
              <a:rPr lang="en-US" sz="1800" b="1" dirty="0" smtClean="0">
                <a:latin typeface="Courier New" pitchFamily="49" charset="0"/>
                <a:cs typeface="Times New Roman" pitchFamily="18" charset="0"/>
              </a:rPr>
              <a:t>	public void </a:t>
            </a:r>
            <a:r>
              <a:rPr lang="en-US" sz="1800" b="1" dirty="0" err="1" smtClean="0">
                <a:latin typeface="Courier New" pitchFamily="49" charset="0"/>
                <a:cs typeface="Times New Roman" pitchFamily="18" charset="0"/>
              </a:rPr>
              <a:t>afterBegin</a:t>
            </a:r>
            <a:r>
              <a:rPr lang="en-US" sz="1800" b="1" dirty="0" smtClean="0">
                <a:latin typeface="Courier New" pitchFamily="49" charset="0"/>
                <a:cs typeface="Times New Roman" pitchFamily="18" charset="0"/>
              </a:rPr>
              <a:t>();</a:t>
            </a:r>
          </a:p>
          <a:p>
            <a:pPr>
              <a:buFont typeface="Wingdings" pitchFamily="2" charset="2"/>
              <a:buNone/>
            </a:pPr>
            <a:r>
              <a:rPr lang="en-US" sz="1800" b="1" dirty="0" smtClean="0">
                <a:latin typeface="Courier New" pitchFamily="49" charset="0"/>
                <a:cs typeface="Times New Roman" pitchFamily="18" charset="0"/>
              </a:rPr>
              <a:t>	public void </a:t>
            </a:r>
            <a:r>
              <a:rPr lang="en-US" sz="1800" b="1" dirty="0" err="1" smtClean="0">
                <a:latin typeface="Courier New" pitchFamily="49" charset="0"/>
                <a:cs typeface="Times New Roman" pitchFamily="18" charset="0"/>
              </a:rPr>
              <a:t>beforeCompletion</a:t>
            </a:r>
            <a:r>
              <a:rPr lang="en-US" sz="1800" b="1" dirty="0" smtClean="0">
                <a:latin typeface="Courier New" pitchFamily="49" charset="0"/>
                <a:cs typeface="Times New Roman" pitchFamily="18" charset="0"/>
              </a:rPr>
              <a:t>();</a:t>
            </a:r>
          </a:p>
          <a:p>
            <a:pPr>
              <a:buFont typeface="Wingdings" pitchFamily="2" charset="2"/>
              <a:buNone/>
            </a:pPr>
            <a:r>
              <a:rPr lang="en-US" sz="1800" b="1" dirty="0" smtClean="0">
                <a:latin typeface="Courier New" pitchFamily="49" charset="0"/>
                <a:cs typeface="Times New Roman" pitchFamily="18" charset="0"/>
              </a:rPr>
              <a:t>	public void </a:t>
            </a:r>
            <a:r>
              <a:rPr lang="en-US" sz="1800" b="1" dirty="0" err="1" smtClean="0">
                <a:latin typeface="Courier New" pitchFamily="49" charset="0"/>
                <a:cs typeface="Times New Roman" pitchFamily="18" charset="0"/>
              </a:rPr>
              <a:t>afterCompletion</a:t>
            </a:r>
            <a:r>
              <a:rPr lang="en-US" sz="1800" b="1" dirty="0" smtClean="0">
                <a:latin typeface="Courier New" pitchFamily="49" charset="0"/>
                <a:cs typeface="Times New Roman" pitchFamily="18" charset="0"/>
              </a:rPr>
              <a:t>(</a:t>
            </a:r>
            <a:r>
              <a:rPr lang="en-US" sz="1800" b="1" dirty="0" err="1" smtClean="0">
                <a:latin typeface="Courier New" pitchFamily="49" charset="0"/>
                <a:cs typeface="Times New Roman" pitchFamily="18" charset="0"/>
              </a:rPr>
              <a:t>boolean</a:t>
            </a:r>
            <a:r>
              <a:rPr lang="en-US" sz="1800" b="1" dirty="0" smtClean="0">
                <a:latin typeface="Courier New" pitchFamily="49" charset="0"/>
                <a:cs typeface="Times New Roman" pitchFamily="18" charset="0"/>
              </a:rPr>
              <a:t> </a:t>
            </a:r>
            <a:r>
              <a:rPr lang="en-US" sz="1800" b="1" dirty="0" err="1" smtClean="0">
                <a:latin typeface="Courier New" pitchFamily="49" charset="0"/>
                <a:cs typeface="Times New Roman" pitchFamily="18" charset="0"/>
              </a:rPr>
              <a:t>commited</a:t>
            </a:r>
            <a:r>
              <a:rPr lang="en-US" sz="1800" b="1" dirty="0" smtClean="0">
                <a:latin typeface="Courier New" pitchFamily="49" charset="0"/>
                <a:cs typeface="Times New Roman" pitchFamily="18" charset="0"/>
              </a:rPr>
              <a:t>);</a:t>
            </a:r>
            <a:endParaRPr lang="en-US" sz="1800" b="1" dirty="0" smtClean="0">
              <a:latin typeface="Courier New" pitchFamily="49" charset="0"/>
              <a:cs typeface="Times New Roman" pitchFamily="18" charset="0"/>
            </a:endParaRPr>
          </a:p>
          <a:p>
            <a:pPr>
              <a:buFont typeface="Wingdings" pitchFamily="2" charset="2"/>
              <a:buNone/>
            </a:pPr>
            <a:r>
              <a:rPr lang="en-US" sz="1800" b="1" dirty="0" smtClean="0">
                <a:latin typeface="Courier New" pitchFamily="49" charset="0"/>
                <a:cs typeface="Times New Roman" pitchFamily="18" charset="0"/>
              </a:rPr>
              <a:t>}</a:t>
            </a:r>
          </a:p>
          <a:p>
            <a:r>
              <a:rPr lang="fr-FR" sz="2400" u="sng" dirty="0" smtClean="0">
                <a:solidFill>
                  <a:srgbClr val="CC0000"/>
                </a:solidFill>
              </a:rPr>
              <a:t>Uniquement pour les session </a:t>
            </a:r>
            <a:r>
              <a:rPr lang="fr-FR" sz="2400" u="sng" dirty="0" err="1" smtClean="0">
                <a:solidFill>
                  <a:srgbClr val="CC0000"/>
                </a:solidFill>
              </a:rPr>
              <a:t>beans</a:t>
            </a:r>
            <a:r>
              <a:rPr lang="fr-FR" sz="2400" u="sng" dirty="0" smtClean="0">
                <a:solidFill>
                  <a:srgbClr val="CC0000"/>
                </a:solidFill>
              </a:rPr>
              <a:t> </a:t>
            </a:r>
            <a:r>
              <a:rPr lang="fr-FR" sz="2400" u="sng" dirty="0" err="1" smtClean="0">
                <a:solidFill>
                  <a:srgbClr val="CC0000"/>
                </a:solidFill>
              </a:rPr>
              <a:t>stateful</a:t>
            </a:r>
            <a:r>
              <a:rPr lang="fr-FR" sz="2400" u="sng" dirty="0" smtClean="0">
                <a:solidFill>
                  <a:srgbClr val="CC0000"/>
                </a:solidFill>
              </a:rPr>
              <a:t> dont les transactions sont gérées par le container.</a:t>
            </a:r>
            <a:endParaRPr lang="fr-FR" sz="2400" b="1" u="sng" dirty="0" smtClean="0">
              <a:solidFill>
                <a:srgbClr val="CC0000"/>
              </a:solidFill>
              <a:latin typeface="Courier New" pitchFamily="49" charset="0"/>
            </a:endParaRPr>
          </a:p>
          <a:p>
            <a:pPr>
              <a:buFont typeface="Wingdings" pitchFamily="2" charset="2"/>
              <a:buNone/>
            </a:pPr>
            <a:endParaRPr lang="fr-FR" sz="1800" b="1" u="sng" dirty="0" smtClean="0">
              <a:solidFill>
                <a:srgbClr val="CC0000"/>
              </a:solidFill>
              <a:latin typeface="Courier New" pitchFamily="49"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r>
              <a:rPr lang="fr-FR" smtClean="0"/>
              <a:t>Que faire dans le code EJB ???</a:t>
            </a:r>
          </a:p>
        </p:txBody>
      </p:sp>
      <p:sp>
        <p:nvSpPr>
          <p:cNvPr id="379907" name="Rectangle 3"/>
          <p:cNvSpPr>
            <a:spLocks noGrp="1" noChangeArrowheads="1"/>
          </p:cNvSpPr>
          <p:nvPr>
            <p:ph type="body" idx="1"/>
          </p:nvPr>
        </p:nvSpPr>
        <p:spPr>
          <a:xfrm>
            <a:off x="685800" y="1368896"/>
            <a:ext cx="8001000" cy="4724400"/>
          </a:xfrm>
        </p:spPr>
        <p:txBody>
          <a:bodyPr/>
          <a:lstStyle/>
          <a:p>
            <a:pPr>
              <a:lnSpc>
                <a:spcPct val="90000"/>
              </a:lnSpc>
            </a:pPr>
            <a:r>
              <a:rPr lang="fr-FR" sz="2400" dirty="0" smtClean="0"/>
              <a:t>Le container appelle </a:t>
            </a:r>
            <a:r>
              <a:rPr lang="fr-FR" sz="2400" dirty="0" err="1" smtClean="0"/>
              <a:t>afterCompletion</a:t>
            </a:r>
            <a:r>
              <a:rPr lang="fr-FR" sz="2400" dirty="0" smtClean="0"/>
              <a:t>() que la transaction se soit terminée par un </a:t>
            </a:r>
            <a:r>
              <a:rPr lang="fr-FR" sz="2400" i="1" dirty="0" smtClean="0"/>
              <a:t>commit</a:t>
            </a:r>
            <a:r>
              <a:rPr lang="fr-FR" sz="2400" dirty="0" smtClean="0"/>
              <a:t> ou par un </a:t>
            </a:r>
            <a:r>
              <a:rPr lang="fr-FR" sz="2400" i="1" dirty="0" err="1" smtClean="0"/>
              <a:t>abort</a:t>
            </a:r>
            <a:endParaRPr lang="fr-FR" sz="2400" i="1" dirty="0" smtClean="0"/>
          </a:p>
          <a:p>
            <a:pPr lvl="1">
              <a:lnSpc>
                <a:spcPct val="90000"/>
              </a:lnSpc>
            </a:pPr>
            <a:r>
              <a:rPr lang="fr-FR" i="1" dirty="0" smtClean="0"/>
              <a:t>Le paramètre de la méthode nous signale dans quel cas on se </a:t>
            </a:r>
            <a:r>
              <a:rPr lang="fr-FR" i="1" dirty="0" smtClean="0"/>
              <a:t>trouve</a:t>
            </a:r>
            <a:endParaRPr lang="fr-FR" i="1"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r>
              <a:rPr lang="fr-FR" smtClean="0"/>
              <a:t>Que faire dans le code EJB ???</a:t>
            </a:r>
          </a:p>
        </p:txBody>
      </p:sp>
      <p:sp>
        <p:nvSpPr>
          <p:cNvPr id="379907" name="Rectangle 3"/>
          <p:cNvSpPr>
            <a:spLocks noGrp="1" noChangeArrowheads="1"/>
          </p:cNvSpPr>
          <p:nvPr>
            <p:ph type="body" idx="1"/>
          </p:nvPr>
        </p:nvSpPr>
        <p:spPr>
          <a:xfrm>
            <a:off x="683568" y="980728"/>
            <a:ext cx="8136904" cy="5832648"/>
          </a:xfrm>
        </p:spPr>
        <p:txBody>
          <a:bodyPr/>
          <a:lstStyle/>
          <a:p>
            <a:pPr>
              <a:lnSpc>
                <a:spcPct val="90000"/>
              </a:lnSpc>
              <a:buFont typeface="Wingdings" pitchFamily="2" charset="2"/>
              <a:buNone/>
            </a:pPr>
            <a:r>
              <a:rPr lang="en-US" sz="1800" b="1" dirty="0" smtClean="0">
                <a:solidFill>
                  <a:schemeClr val="tx1"/>
                </a:solidFill>
                <a:latin typeface="Courier New" pitchFamily="49" charset="0"/>
                <a:cs typeface="Times New Roman" pitchFamily="18" charset="0"/>
              </a:rPr>
              <a:t>@</a:t>
            </a:r>
            <a:r>
              <a:rPr lang="en-US" sz="1800" b="1" dirty="0" err="1" smtClean="0">
                <a:solidFill>
                  <a:schemeClr val="tx1"/>
                </a:solidFill>
                <a:latin typeface="Courier New" pitchFamily="49" charset="0"/>
                <a:cs typeface="Times New Roman" pitchFamily="18" charset="0"/>
              </a:rPr>
              <a:t>Stateful</a:t>
            </a:r>
            <a:endParaRPr lang="en-US" sz="1800" b="1" dirty="0" smtClean="0">
              <a:solidFill>
                <a:schemeClr val="tx1"/>
              </a:solidFill>
              <a:latin typeface="Courier New" pitchFamily="49" charset="0"/>
              <a:cs typeface="Times New Roman" pitchFamily="18" charset="0"/>
            </a:endParaRPr>
          </a:p>
          <a:p>
            <a:pPr>
              <a:lnSpc>
                <a:spcPct val="90000"/>
              </a:lnSpc>
              <a:buFont typeface="Wingdings" pitchFamily="2" charset="2"/>
              <a:buNone/>
            </a:pPr>
            <a:r>
              <a:rPr lang="en-US" sz="1800" b="1" dirty="0" smtClean="0">
                <a:solidFill>
                  <a:schemeClr val="tx1"/>
                </a:solidFill>
                <a:latin typeface="Courier New" pitchFamily="49" charset="0"/>
                <a:cs typeface="Times New Roman" pitchFamily="18" charset="0"/>
              </a:rPr>
              <a:t>public </a:t>
            </a:r>
            <a:r>
              <a:rPr lang="en-US" sz="1800" b="1" dirty="0" smtClean="0">
                <a:solidFill>
                  <a:schemeClr val="tx1"/>
                </a:solidFill>
                <a:latin typeface="Courier New" pitchFamily="49" charset="0"/>
                <a:cs typeface="Times New Roman" pitchFamily="18" charset="0"/>
              </a:rPr>
              <a:t>class </a:t>
            </a:r>
            <a:r>
              <a:rPr lang="en-US" sz="1800" b="1" dirty="0" err="1" smtClean="0">
                <a:solidFill>
                  <a:schemeClr val="tx1"/>
                </a:solidFill>
                <a:latin typeface="Courier New" pitchFamily="49" charset="0"/>
                <a:cs typeface="Times New Roman" pitchFamily="18" charset="0"/>
              </a:rPr>
              <a:t>CountBean</a:t>
            </a:r>
            <a:r>
              <a:rPr lang="en-US" sz="1800" b="1" dirty="0" smtClean="0">
                <a:solidFill>
                  <a:schemeClr val="tx1"/>
                </a:solidFill>
                <a:latin typeface="Courier New" pitchFamily="49" charset="0"/>
                <a:cs typeface="Times New Roman" pitchFamily="18" charset="0"/>
              </a:rPr>
              <a:t> implements </a:t>
            </a:r>
            <a:r>
              <a:rPr lang="en-US" sz="1800" b="1" dirty="0" err="1" smtClean="0">
                <a:solidFill>
                  <a:schemeClr val="tx1"/>
                </a:solidFill>
                <a:latin typeface="Courier New" pitchFamily="49" charset="0"/>
                <a:cs typeface="Times New Roman" pitchFamily="18" charset="0"/>
              </a:rPr>
              <a:t>SessionSynchronization</a:t>
            </a:r>
            <a:r>
              <a:rPr lang="en-US" sz="1800" b="1" dirty="0" smtClean="0">
                <a:solidFill>
                  <a:schemeClr val="tx1"/>
                </a:solidFill>
                <a:latin typeface="Courier New" pitchFamily="49" charset="0"/>
                <a:cs typeface="Times New Roman" pitchFamily="18" charset="0"/>
              </a:rPr>
              <a:t> {</a:t>
            </a:r>
            <a:br>
              <a:rPr lang="en-US" sz="1800" b="1" dirty="0" smtClean="0">
                <a:solidFill>
                  <a:schemeClr val="tx1"/>
                </a:solidFill>
                <a:latin typeface="Courier New" pitchFamily="49" charset="0"/>
                <a:cs typeface="Times New Roman" pitchFamily="18" charset="0"/>
              </a:rPr>
            </a:br>
            <a:r>
              <a:rPr lang="en-US" sz="1800" b="1" dirty="0" smtClean="0">
                <a:solidFill>
                  <a:schemeClr val="tx1"/>
                </a:solidFill>
                <a:latin typeface="Courier New" pitchFamily="49" charset="0"/>
                <a:cs typeface="Times New Roman" pitchFamily="18" charset="0"/>
              </a:rPr>
              <a:t>private </a:t>
            </a:r>
            <a:r>
              <a:rPr lang="en-US" sz="1800" b="1" dirty="0" err="1" smtClean="0">
                <a:solidFill>
                  <a:schemeClr val="tx1"/>
                </a:solidFill>
                <a:latin typeface="Courier New" pitchFamily="49" charset="0"/>
                <a:cs typeface="Times New Roman" pitchFamily="18" charset="0"/>
              </a:rPr>
              <a:t>int</a:t>
            </a:r>
            <a:r>
              <a:rPr lang="en-US" sz="1800" b="1" dirty="0" smtClean="0">
                <a:solidFill>
                  <a:schemeClr val="tx1"/>
                </a:solidFill>
                <a:latin typeface="Courier New" pitchFamily="49" charset="0"/>
                <a:cs typeface="Times New Roman" pitchFamily="18" charset="0"/>
              </a:rPr>
              <a:t> </a:t>
            </a:r>
            <a:r>
              <a:rPr lang="en-US" sz="1800" b="1" dirty="0" err="1" smtClean="0">
                <a:solidFill>
                  <a:schemeClr val="tx1"/>
                </a:solidFill>
                <a:latin typeface="Courier New" pitchFamily="49" charset="0"/>
                <a:cs typeface="Times New Roman" pitchFamily="18" charset="0"/>
              </a:rPr>
              <a:t>val</a:t>
            </a:r>
            <a:r>
              <a:rPr lang="en-US" sz="1800" b="1" dirty="0" smtClean="0">
                <a:solidFill>
                  <a:schemeClr val="tx1"/>
                </a:solidFill>
                <a:latin typeface="Courier New" pitchFamily="49" charset="0"/>
                <a:cs typeface="Times New Roman" pitchFamily="18" charset="0"/>
              </a:rPr>
              <a:t>;</a:t>
            </a:r>
            <a:br>
              <a:rPr lang="en-US" sz="1800" b="1" dirty="0" smtClean="0">
                <a:solidFill>
                  <a:schemeClr val="tx1"/>
                </a:solidFill>
                <a:latin typeface="Courier New" pitchFamily="49" charset="0"/>
                <a:cs typeface="Times New Roman" pitchFamily="18" charset="0"/>
              </a:rPr>
            </a:br>
            <a:r>
              <a:rPr lang="en-US" sz="1800" b="1" dirty="0" smtClean="0">
                <a:solidFill>
                  <a:srgbClr val="CC0000"/>
                </a:solidFill>
                <a:latin typeface="Courier New" pitchFamily="49" charset="0"/>
                <a:cs typeface="Times New Roman" pitchFamily="18" charset="0"/>
              </a:rPr>
              <a:t>private </a:t>
            </a:r>
            <a:r>
              <a:rPr lang="en-US" sz="1800" b="1" dirty="0" err="1" smtClean="0">
                <a:solidFill>
                  <a:srgbClr val="CC0000"/>
                </a:solidFill>
                <a:latin typeface="Courier New" pitchFamily="49" charset="0"/>
                <a:cs typeface="Times New Roman" pitchFamily="18" charset="0"/>
              </a:rPr>
              <a:t>int</a:t>
            </a:r>
            <a:r>
              <a:rPr lang="en-US" sz="1800" b="1" dirty="0" smtClean="0">
                <a:solidFill>
                  <a:srgbClr val="CC0000"/>
                </a:solidFill>
                <a:latin typeface="Courier New" pitchFamily="49" charset="0"/>
                <a:cs typeface="Times New Roman" pitchFamily="18" charset="0"/>
              </a:rPr>
              <a:t> </a:t>
            </a:r>
            <a:r>
              <a:rPr lang="en-US" sz="1800" b="1" dirty="0" err="1" smtClean="0">
                <a:solidFill>
                  <a:srgbClr val="CC0000"/>
                </a:solidFill>
                <a:latin typeface="Courier New" pitchFamily="49" charset="0"/>
                <a:cs typeface="Times New Roman" pitchFamily="18" charset="0"/>
              </a:rPr>
              <a:t>oldVal</a:t>
            </a:r>
            <a:r>
              <a:rPr lang="en-US" sz="1800" b="1" dirty="0" smtClean="0">
                <a:solidFill>
                  <a:srgbClr val="CC0000"/>
                </a:solidFill>
                <a:latin typeface="Courier New" pitchFamily="49" charset="0"/>
                <a:cs typeface="Times New Roman" pitchFamily="18" charset="0"/>
              </a:rPr>
              <a:t>;</a:t>
            </a:r>
          </a:p>
          <a:p>
            <a:pPr>
              <a:lnSpc>
                <a:spcPct val="90000"/>
              </a:lnSpc>
              <a:buFont typeface="Wingdings" pitchFamily="2" charset="2"/>
              <a:buNone/>
            </a:pPr>
            <a:r>
              <a:rPr lang="en-US" sz="1800" b="1" dirty="0" smtClean="0">
                <a:solidFill>
                  <a:schemeClr val="tx1"/>
                </a:solidFill>
                <a:latin typeface="Courier New" pitchFamily="49" charset="0"/>
                <a:cs typeface="Times New Roman" pitchFamily="18" charset="0"/>
              </a:rPr>
              <a:t> </a:t>
            </a:r>
            <a:r>
              <a:rPr lang="en-US" sz="1800" b="1" dirty="0" smtClean="0">
                <a:solidFill>
                  <a:schemeClr val="tx1"/>
                </a:solidFill>
                <a:latin typeface="Courier New" pitchFamily="49" charset="0"/>
                <a:cs typeface="Times New Roman" pitchFamily="18" charset="0"/>
              </a:rPr>
              <a:t>  public </a:t>
            </a:r>
            <a:r>
              <a:rPr lang="en-US" sz="1800" b="1" dirty="0" err="1" smtClean="0">
                <a:solidFill>
                  <a:schemeClr val="tx1"/>
                </a:solidFill>
                <a:latin typeface="Courier New" pitchFamily="49" charset="0"/>
                <a:cs typeface="Times New Roman" pitchFamily="18" charset="0"/>
              </a:rPr>
              <a:t>CountBean</a:t>
            </a:r>
            <a:r>
              <a:rPr lang="en-US" sz="1800" b="1" dirty="0" smtClean="0">
                <a:solidFill>
                  <a:schemeClr val="tx1"/>
                </a:solidFill>
                <a:latin typeface="Courier New" pitchFamily="49" charset="0"/>
                <a:cs typeface="Times New Roman" pitchFamily="18" charset="0"/>
              </a:rPr>
              <a:t>(</a:t>
            </a:r>
            <a:r>
              <a:rPr lang="en-US" sz="1800" b="1" dirty="0" err="1" smtClean="0">
                <a:solidFill>
                  <a:schemeClr val="tx1"/>
                </a:solidFill>
                <a:latin typeface="Courier New" pitchFamily="49" charset="0"/>
                <a:cs typeface="Times New Roman" pitchFamily="18" charset="0"/>
              </a:rPr>
              <a:t>int</a:t>
            </a:r>
            <a:r>
              <a:rPr lang="en-US" sz="1800" b="1" dirty="0" smtClean="0">
                <a:solidFill>
                  <a:schemeClr val="tx1"/>
                </a:solidFill>
                <a:latin typeface="Courier New" pitchFamily="49" charset="0"/>
                <a:cs typeface="Times New Roman" pitchFamily="18" charset="0"/>
              </a:rPr>
              <a:t> </a:t>
            </a:r>
            <a:r>
              <a:rPr lang="en-US" sz="1800" b="1" dirty="0" err="1" smtClean="0">
                <a:solidFill>
                  <a:schemeClr val="tx1"/>
                </a:solidFill>
                <a:latin typeface="Courier New" pitchFamily="49" charset="0"/>
                <a:cs typeface="Times New Roman" pitchFamily="18" charset="0"/>
              </a:rPr>
              <a:t>val</a:t>
            </a:r>
            <a:r>
              <a:rPr lang="en-US" sz="1800" b="1" dirty="0" smtClean="0">
                <a:solidFill>
                  <a:schemeClr val="tx1"/>
                </a:solidFill>
                <a:latin typeface="Courier New" pitchFamily="49" charset="0"/>
                <a:cs typeface="Times New Roman" pitchFamily="18" charset="0"/>
              </a:rPr>
              <a:t>) {</a:t>
            </a:r>
            <a:br>
              <a:rPr lang="en-US" sz="1800" b="1" dirty="0" smtClean="0">
                <a:solidFill>
                  <a:schemeClr val="tx1"/>
                </a:solidFill>
                <a:latin typeface="Courier New" pitchFamily="49" charset="0"/>
                <a:cs typeface="Times New Roman" pitchFamily="18" charset="0"/>
              </a:rPr>
            </a:br>
            <a:r>
              <a:rPr lang="en-US" sz="1800" b="1" dirty="0" smtClean="0">
                <a:solidFill>
                  <a:schemeClr val="tx1"/>
                </a:solidFill>
                <a:latin typeface="Courier New" pitchFamily="49" charset="0"/>
                <a:cs typeface="Times New Roman" pitchFamily="18" charset="0"/>
              </a:rPr>
              <a:t>  </a:t>
            </a:r>
            <a:r>
              <a:rPr lang="en-US" sz="1800" b="1" dirty="0" err="1" smtClean="0">
                <a:solidFill>
                  <a:schemeClr val="tx1"/>
                </a:solidFill>
                <a:latin typeface="Courier New" pitchFamily="49" charset="0"/>
                <a:cs typeface="Times New Roman" pitchFamily="18" charset="0"/>
              </a:rPr>
              <a:t>this.val</a:t>
            </a:r>
            <a:r>
              <a:rPr lang="en-US" sz="1800" b="1" dirty="0" smtClean="0">
                <a:solidFill>
                  <a:schemeClr val="tx1"/>
                </a:solidFill>
                <a:latin typeface="Courier New" pitchFamily="49" charset="0"/>
                <a:cs typeface="Times New Roman" pitchFamily="18" charset="0"/>
              </a:rPr>
              <a:t>=</a:t>
            </a:r>
            <a:r>
              <a:rPr lang="en-US" sz="1800" b="1" dirty="0" err="1" smtClean="0">
                <a:solidFill>
                  <a:schemeClr val="tx1"/>
                </a:solidFill>
                <a:latin typeface="Courier New" pitchFamily="49" charset="0"/>
                <a:cs typeface="Times New Roman" pitchFamily="18" charset="0"/>
              </a:rPr>
              <a:t>val</a:t>
            </a:r>
            <a:r>
              <a:rPr lang="en-US" sz="1800" b="1" dirty="0" smtClean="0">
                <a:solidFill>
                  <a:schemeClr val="tx1"/>
                </a:solidFill>
                <a:latin typeface="Courier New" pitchFamily="49" charset="0"/>
                <a:cs typeface="Times New Roman" pitchFamily="18" charset="0"/>
              </a:rPr>
              <a:t>;</a:t>
            </a:r>
            <a:br>
              <a:rPr lang="en-US" sz="1800" b="1" dirty="0" smtClean="0">
                <a:solidFill>
                  <a:schemeClr val="tx1"/>
                </a:solidFill>
                <a:latin typeface="Courier New" pitchFamily="49" charset="0"/>
                <a:cs typeface="Times New Roman" pitchFamily="18" charset="0"/>
              </a:rPr>
            </a:br>
            <a:r>
              <a:rPr lang="en-US" sz="1800" b="1" dirty="0" smtClean="0">
                <a:solidFill>
                  <a:schemeClr val="tx1"/>
                </a:solidFill>
                <a:latin typeface="Courier New" pitchFamily="49" charset="0"/>
                <a:cs typeface="Times New Roman" pitchFamily="18" charset="0"/>
              </a:rPr>
              <a:t>  </a:t>
            </a:r>
            <a:r>
              <a:rPr lang="en-US" sz="1800" b="1" dirty="0" err="1" smtClean="0">
                <a:solidFill>
                  <a:srgbClr val="CC0000"/>
                </a:solidFill>
                <a:latin typeface="Courier New" pitchFamily="49" charset="0"/>
                <a:cs typeface="Times New Roman" pitchFamily="18" charset="0"/>
              </a:rPr>
              <a:t>this.oldVal</a:t>
            </a:r>
            <a:r>
              <a:rPr lang="en-US" sz="1800" b="1" dirty="0" smtClean="0">
                <a:solidFill>
                  <a:srgbClr val="CC0000"/>
                </a:solidFill>
                <a:latin typeface="Courier New" pitchFamily="49" charset="0"/>
                <a:cs typeface="Times New Roman" pitchFamily="18" charset="0"/>
              </a:rPr>
              <a:t>=</a:t>
            </a:r>
            <a:r>
              <a:rPr lang="en-US" sz="1800" b="1" dirty="0" err="1" smtClean="0">
                <a:solidFill>
                  <a:srgbClr val="CC0000"/>
                </a:solidFill>
                <a:latin typeface="Courier New" pitchFamily="49" charset="0"/>
                <a:cs typeface="Times New Roman" pitchFamily="18" charset="0"/>
              </a:rPr>
              <a:t>val</a:t>
            </a:r>
            <a:r>
              <a:rPr lang="en-US" sz="1800" b="1" dirty="0" smtClean="0">
                <a:solidFill>
                  <a:srgbClr val="CC0000"/>
                </a:solidFill>
                <a:latin typeface="Courier New" pitchFamily="49" charset="0"/>
                <a:cs typeface="Times New Roman" pitchFamily="18" charset="0"/>
              </a:rPr>
              <a:t>;</a:t>
            </a:r>
            <a:br>
              <a:rPr lang="en-US" sz="1800" b="1" dirty="0" smtClean="0">
                <a:solidFill>
                  <a:srgbClr val="CC0000"/>
                </a:solidFill>
                <a:latin typeface="Courier New" pitchFamily="49" charset="0"/>
                <a:cs typeface="Times New Roman" pitchFamily="18" charset="0"/>
              </a:rPr>
            </a:br>
            <a:r>
              <a:rPr lang="en-US" sz="1800" b="1" dirty="0" smtClean="0">
                <a:solidFill>
                  <a:schemeClr val="tx1"/>
                </a:solidFill>
                <a:latin typeface="Courier New" pitchFamily="49" charset="0"/>
                <a:cs typeface="Times New Roman" pitchFamily="18" charset="0"/>
              </a:rPr>
              <a:t>}</a:t>
            </a:r>
            <a:endParaRPr lang="en-US" sz="1800" b="1" dirty="0" smtClean="0">
              <a:solidFill>
                <a:schemeClr val="tx1"/>
              </a:solidFill>
              <a:latin typeface="Courier New" pitchFamily="49" charset="0"/>
              <a:cs typeface="Times New Roman" pitchFamily="18" charset="0"/>
            </a:endParaRPr>
          </a:p>
          <a:p>
            <a:pPr>
              <a:lnSpc>
                <a:spcPct val="90000"/>
              </a:lnSpc>
              <a:buFont typeface="Wingdings" pitchFamily="2" charset="2"/>
              <a:buNone/>
            </a:pPr>
            <a:r>
              <a:rPr lang="en-US" sz="1800" b="1" dirty="0" smtClean="0">
                <a:solidFill>
                  <a:srgbClr val="CC0000"/>
                </a:solidFill>
                <a:latin typeface="Courier New" pitchFamily="49" charset="0"/>
                <a:cs typeface="Times New Roman" pitchFamily="18" charset="0"/>
              </a:rPr>
              <a:t> </a:t>
            </a:r>
            <a:r>
              <a:rPr lang="en-US" sz="1800" b="1" dirty="0" smtClean="0">
                <a:solidFill>
                  <a:srgbClr val="CC0000"/>
                </a:solidFill>
                <a:latin typeface="Courier New" pitchFamily="49" charset="0"/>
                <a:cs typeface="Times New Roman" pitchFamily="18" charset="0"/>
              </a:rPr>
              <a:t>  public </a:t>
            </a:r>
            <a:r>
              <a:rPr lang="en-US" sz="1800" b="1" dirty="0" smtClean="0">
                <a:solidFill>
                  <a:srgbClr val="CC0000"/>
                </a:solidFill>
                <a:latin typeface="Courier New" pitchFamily="49" charset="0"/>
                <a:cs typeface="Times New Roman" pitchFamily="18" charset="0"/>
              </a:rPr>
              <a:t>void </a:t>
            </a:r>
            <a:r>
              <a:rPr lang="en-US" sz="1800" b="1" dirty="0" err="1" smtClean="0">
                <a:solidFill>
                  <a:srgbClr val="CC0000"/>
                </a:solidFill>
                <a:latin typeface="Courier New" pitchFamily="49" charset="0"/>
                <a:cs typeface="Times New Roman" pitchFamily="18" charset="0"/>
              </a:rPr>
              <a:t>afterBegin</a:t>
            </a:r>
            <a:r>
              <a:rPr lang="en-US" sz="1800" b="1" dirty="0" smtClean="0">
                <a:solidFill>
                  <a:srgbClr val="CC0000"/>
                </a:solidFill>
                <a:latin typeface="Courier New" pitchFamily="49" charset="0"/>
                <a:cs typeface="Times New Roman" pitchFamily="18" charset="0"/>
              </a:rPr>
              <a:t>() { </a:t>
            </a:r>
            <a:r>
              <a:rPr lang="en-US" sz="1800" b="1" dirty="0" err="1" smtClean="0">
                <a:solidFill>
                  <a:srgbClr val="CC0000"/>
                </a:solidFill>
                <a:latin typeface="Courier New" pitchFamily="49" charset="0"/>
                <a:cs typeface="Times New Roman" pitchFamily="18" charset="0"/>
              </a:rPr>
              <a:t>oldVal</a:t>
            </a:r>
            <a:r>
              <a:rPr lang="en-US" sz="1800" b="1" dirty="0" smtClean="0">
                <a:solidFill>
                  <a:srgbClr val="CC0000"/>
                </a:solidFill>
                <a:latin typeface="Courier New" pitchFamily="49" charset="0"/>
                <a:cs typeface="Times New Roman" pitchFamily="18" charset="0"/>
              </a:rPr>
              <a:t> = </a:t>
            </a:r>
            <a:r>
              <a:rPr lang="en-US" sz="1800" b="1" dirty="0" err="1" smtClean="0">
                <a:solidFill>
                  <a:srgbClr val="CC0000"/>
                </a:solidFill>
                <a:latin typeface="Courier New" pitchFamily="49" charset="0"/>
                <a:cs typeface="Times New Roman" pitchFamily="18" charset="0"/>
              </a:rPr>
              <a:t>val</a:t>
            </a:r>
            <a:r>
              <a:rPr lang="en-US" sz="1800" b="1" dirty="0" smtClean="0">
                <a:solidFill>
                  <a:srgbClr val="CC0000"/>
                </a:solidFill>
                <a:latin typeface="Courier New" pitchFamily="49" charset="0"/>
                <a:cs typeface="Times New Roman" pitchFamily="18" charset="0"/>
              </a:rPr>
              <a:t>;}</a:t>
            </a:r>
          </a:p>
          <a:p>
            <a:pPr>
              <a:lnSpc>
                <a:spcPct val="90000"/>
              </a:lnSpc>
              <a:buFont typeface="Wingdings" pitchFamily="2" charset="2"/>
              <a:buNone/>
            </a:pPr>
            <a:r>
              <a:rPr lang="en-US" sz="1800" b="1" dirty="0" smtClean="0">
                <a:solidFill>
                  <a:schemeClr val="tx1"/>
                </a:solidFill>
                <a:latin typeface="Courier New" pitchFamily="49" charset="0"/>
                <a:cs typeface="Times New Roman" pitchFamily="18" charset="0"/>
              </a:rPr>
              <a:t> </a:t>
            </a:r>
            <a:r>
              <a:rPr lang="en-US" sz="1800" b="1" dirty="0" smtClean="0">
                <a:solidFill>
                  <a:schemeClr val="tx1"/>
                </a:solidFill>
                <a:latin typeface="Courier New" pitchFamily="49" charset="0"/>
                <a:cs typeface="Times New Roman" pitchFamily="18" charset="0"/>
              </a:rPr>
              <a:t>  public </a:t>
            </a:r>
            <a:r>
              <a:rPr lang="en-US" sz="1800" b="1" dirty="0" smtClean="0">
                <a:solidFill>
                  <a:schemeClr val="tx1"/>
                </a:solidFill>
                <a:latin typeface="Courier New" pitchFamily="49" charset="0"/>
                <a:cs typeface="Times New Roman" pitchFamily="18" charset="0"/>
              </a:rPr>
              <a:t>void </a:t>
            </a:r>
            <a:r>
              <a:rPr lang="en-US" sz="1800" b="1" dirty="0" err="1" smtClean="0">
                <a:solidFill>
                  <a:schemeClr val="tx1"/>
                </a:solidFill>
                <a:latin typeface="Courier New" pitchFamily="49" charset="0"/>
                <a:cs typeface="Times New Roman" pitchFamily="18" charset="0"/>
              </a:rPr>
              <a:t>beforeCompletion</a:t>
            </a:r>
            <a:r>
              <a:rPr lang="en-US" sz="1800" b="1" dirty="0" smtClean="0">
                <a:solidFill>
                  <a:schemeClr val="tx1"/>
                </a:solidFill>
                <a:latin typeface="Courier New" pitchFamily="49" charset="0"/>
                <a:cs typeface="Times New Roman" pitchFamily="18" charset="0"/>
              </a:rPr>
              <a:t>() {}</a:t>
            </a:r>
          </a:p>
          <a:p>
            <a:pPr>
              <a:lnSpc>
                <a:spcPct val="90000"/>
              </a:lnSpc>
              <a:buFont typeface="Wingdings" pitchFamily="2" charset="2"/>
              <a:buNone/>
            </a:pPr>
            <a:r>
              <a:rPr lang="en-US" sz="1800" b="1" dirty="0" smtClean="0">
                <a:solidFill>
                  <a:srgbClr val="CC0000"/>
                </a:solidFill>
                <a:latin typeface="Courier New" pitchFamily="49" charset="0"/>
                <a:cs typeface="Times New Roman" pitchFamily="18" charset="0"/>
              </a:rPr>
              <a:t> </a:t>
            </a:r>
            <a:r>
              <a:rPr lang="en-US" sz="1800" b="1" dirty="0" smtClean="0">
                <a:solidFill>
                  <a:srgbClr val="CC0000"/>
                </a:solidFill>
                <a:latin typeface="Courier New" pitchFamily="49" charset="0"/>
                <a:cs typeface="Times New Roman" pitchFamily="18" charset="0"/>
              </a:rPr>
              <a:t>  public </a:t>
            </a:r>
            <a:r>
              <a:rPr lang="en-US" sz="1800" b="1" dirty="0" smtClean="0">
                <a:solidFill>
                  <a:srgbClr val="CC0000"/>
                </a:solidFill>
                <a:latin typeface="Courier New" pitchFamily="49" charset="0"/>
                <a:cs typeface="Times New Roman" pitchFamily="18" charset="0"/>
              </a:rPr>
              <a:t>void </a:t>
            </a:r>
            <a:r>
              <a:rPr lang="en-US" sz="1800" b="1" dirty="0" err="1" smtClean="0">
                <a:solidFill>
                  <a:srgbClr val="CC0000"/>
                </a:solidFill>
                <a:latin typeface="Courier New" pitchFamily="49" charset="0"/>
                <a:cs typeface="Times New Roman" pitchFamily="18" charset="0"/>
              </a:rPr>
              <a:t>afterCompletion</a:t>
            </a:r>
            <a:r>
              <a:rPr lang="en-US" sz="1800" b="1" dirty="0" smtClean="0">
                <a:solidFill>
                  <a:srgbClr val="CC0000"/>
                </a:solidFill>
                <a:latin typeface="Courier New" pitchFamily="49" charset="0"/>
                <a:cs typeface="Times New Roman" pitchFamily="18" charset="0"/>
              </a:rPr>
              <a:t>(</a:t>
            </a:r>
            <a:r>
              <a:rPr lang="en-US" sz="1800" b="1" dirty="0" err="1" smtClean="0">
                <a:solidFill>
                  <a:srgbClr val="CC0000"/>
                </a:solidFill>
                <a:latin typeface="Courier New" pitchFamily="49" charset="0"/>
                <a:cs typeface="Times New Roman" pitchFamily="18" charset="0"/>
              </a:rPr>
              <a:t>boolean</a:t>
            </a:r>
            <a:r>
              <a:rPr lang="en-US" sz="1800" b="1" dirty="0" smtClean="0">
                <a:solidFill>
                  <a:srgbClr val="CC0000"/>
                </a:solidFill>
                <a:latin typeface="Courier New" pitchFamily="49" charset="0"/>
                <a:cs typeface="Times New Roman" pitchFamily="18" charset="0"/>
              </a:rPr>
              <a:t> </a:t>
            </a:r>
            <a:r>
              <a:rPr lang="en-US" sz="1800" b="1" dirty="0" err="1" smtClean="0">
                <a:solidFill>
                  <a:srgbClr val="CC0000"/>
                </a:solidFill>
                <a:latin typeface="Courier New" pitchFamily="49" charset="0"/>
                <a:cs typeface="Times New Roman" pitchFamily="18" charset="0"/>
              </a:rPr>
              <a:t>commited</a:t>
            </a:r>
            <a:r>
              <a:rPr lang="en-US" sz="1800" b="1" dirty="0" smtClean="0">
                <a:solidFill>
                  <a:srgbClr val="CC0000"/>
                </a:solidFill>
                <a:latin typeface="Courier New" pitchFamily="49" charset="0"/>
                <a:cs typeface="Times New Roman" pitchFamily="18" charset="0"/>
              </a:rPr>
              <a:t>) </a:t>
            </a:r>
            <a:r>
              <a:rPr lang="en-US" sz="1800" b="1" dirty="0" smtClean="0">
                <a:solidFill>
                  <a:srgbClr val="CC0000"/>
                </a:solidFill>
                <a:latin typeface="Courier New" pitchFamily="49" charset="0"/>
                <a:cs typeface="Times New Roman" pitchFamily="18" charset="0"/>
              </a:rPr>
              <a:t>{ </a:t>
            </a:r>
            <a:r>
              <a:rPr lang="en-US" sz="1800" b="1" dirty="0" smtClean="0">
                <a:solidFill>
                  <a:srgbClr val="CC0000"/>
                </a:solidFill>
                <a:latin typeface="Courier New" pitchFamily="49" charset="0"/>
                <a:cs typeface="Times New Roman" pitchFamily="18" charset="0"/>
              </a:rPr>
              <a:t/>
            </a:r>
            <a:br>
              <a:rPr lang="en-US" sz="1800" b="1" dirty="0" smtClean="0">
                <a:solidFill>
                  <a:srgbClr val="CC0000"/>
                </a:solidFill>
                <a:latin typeface="Courier New" pitchFamily="49" charset="0"/>
                <a:cs typeface="Times New Roman" pitchFamily="18" charset="0"/>
              </a:rPr>
            </a:br>
            <a:r>
              <a:rPr lang="en-US" sz="1800" b="1" dirty="0" smtClean="0">
                <a:solidFill>
                  <a:srgbClr val="CC0000"/>
                </a:solidFill>
                <a:latin typeface="Courier New" pitchFamily="49" charset="0"/>
                <a:cs typeface="Times New Roman" pitchFamily="18" charset="0"/>
              </a:rPr>
              <a:t>  if (</a:t>
            </a:r>
            <a:r>
              <a:rPr lang="en-US" sz="1800" b="1" dirty="0" smtClean="0">
                <a:solidFill>
                  <a:srgbClr val="CC0000"/>
                </a:solidFill>
                <a:latin typeface="Courier New" pitchFamily="49" charset="0"/>
                <a:cs typeface="Times New Roman" pitchFamily="18" charset="0"/>
              </a:rPr>
              <a:t>! </a:t>
            </a:r>
            <a:r>
              <a:rPr lang="en-US" sz="1800" b="1" dirty="0" err="1" smtClean="0">
                <a:solidFill>
                  <a:srgbClr val="CC0000"/>
                </a:solidFill>
                <a:latin typeface="Courier New" pitchFamily="49" charset="0"/>
                <a:cs typeface="Times New Roman" pitchFamily="18" charset="0"/>
              </a:rPr>
              <a:t>commited</a:t>
            </a:r>
            <a:r>
              <a:rPr lang="en-US" sz="1800" b="1" dirty="0" smtClean="0">
                <a:solidFill>
                  <a:srgbClr val="CC0000"/>
                </a:solidFill>
                <a:latin typeface="Courier New" pitchFamily="49" charset="0"/>
                <a:cs typeface="Times New Roman" pitchFamily="18" charset="0"/>
              </a:rPr>
              <a:t>) </a:t>
            </a:r>
            <a:br>
              <a:rPr lang="en-US" sz="1800" b="1" dirty="0" smtClean="0">
                <a:solidFill>
                  <a:srgbClr val="CC0000"/>
                </a:solidFill>
                <a:latin typeface="Courier New" pitchFamily="49" charset="0"/>
                <a:cs typeface="Times New Roman" pitchFamily="18" charset="0"/>
              </a:rPr>
            </a:br>
            <a:r>
              <a:rPr lang="en-US" sz="1800" b="1" dirty="0" smtClean="0">
                <a:solidFill>
                  <a:srgbClr val="CC0000"/>
                </a:solidFill>
                <a:latin typeface="Courier New" pitchFamily="49" charset="0"/>
                <a:cs typeface="Times New Roman" pitchFamily="18" charset="0"/>
              </a:rPr>
              <a:t>    </a:t>
            </a:r>
            <a:r>
              <a:rPr lang="en-US" sz="1800" b="1" dirty="0" err="1" smtClean="0">
                <a:solidFill>
                  <a:srgbClr val="CC0000"/>
                </a:solidFill>
                <a:latin typeface="Courier New" pitchFamily="49" charset="0"/>
                <a:cs typeface="Times New Roman" pitchFamily="18" charset="0"/>
              </a:rPr>
              <a:t>val</a:t>
            </a:r>
            <a:r>
              <a:rPr lang="en-US" sz="1800" b="1" dirty="0" smtClean="0">
                <a:solidFill>
                  <a:srgbClr val="CC0000"/>
                </a:solidFill>
                <a:latin typeface="Courier New" pitchFamily="49" charset="0"/>
                <a:cs typeface="Times New Roman" pitchFamily="18" charset="0"/>
              </a:rPr>
              <a:t> </a:t>
            </a:r>
            <a:r>
              <a:rPr lang="en-US" sz="1800" b="1" dirty="0" smtClean="0">
                <a:solidFill>
                  <a:srgbClr val="CC0000"/>
                </a:solidFill>
                <a:latin typeface="Courier New" pitchFamily="49" charset="0"/>
                <a:cs typeface="Times New Roman" pitchFamily="18" charset="0"/>
              </a:rPr>
              <a:t>= </a:t>
            </a:r>
            <a:r>
              <a:rPr lang="en-US" sz="1800" b="1" dirty="0" err="1" smtClean="0">
                <a:solidFill>
                  <a:srgbClr val="CC0000"/>
                </a:solidFill>
                <a:latin typeface="Courier New" pitchFamily="49" charset="0"/>
                <a:cs typeface="Times New Roman" pitchFamily="18" charset="0"/>
              </a:rPr>
              <a:t>oldVal</a:t>
            </a:r>
            <a:r>
              <a:rPr lang="en-US" sz="1800" b="1" dirty="0" smtClean="0">
                <a:solidFill>
                  <a:srgbClr val="CC0000"/>
                </a:solidFill>
                <a:latin typeface="Courier New" pitchFamily="49" charset="0"/>
                <a:cs typeface="Times New Roman" pitchFamily="18" charset="0"/>
              </a:rPr>
              <a:t>; </a:t>
            </a:r>
            <a:r>
              <a:rPr lang="en-US" sz="1800" b="1" dirty="0" smtClean="0">
                <a:solidFill>
                  <a:srgbClr val="CC0000"/>
                </a:solidFill>
                <a:latin typeface="Courier New" pitchFamily="49" charset="0"/>
                <a:cs typeface="Times New Roman" pitchFamily="18" charset="0"/>
              </a:rPr>
              <a:t/>
            </a:r>
            <a:br>
              <a:rPr lang="en-US" sz="1800" b="1" dirty="0" smtClean="0">
                <a:solidFill>
                  <a:srgbClr val="CC0000"/>
                </a:solidFill>
                <a:latin typeface="Courier New" pitchFamily="49" charset="0"/>
                <a:cs typeface="Times New Roman" pitchFamily="18" charset="0"/>
              </a:rPr>
            </a:br>
            <a:r>
              <a:rPr lang="en-US" sz="1800" b="1" dirty="0" smtClean="0">
                <a:solidFill>
                  <a:srgbClr val="CC0000"/>
                </a:solidFill>
                <a:latin typeface="Courier New" pitchFamily="49" charset="0"/>
                <a:cs typeface="Times New Roman" pitchFamily="18" charset="0"/>
              </a:rPr>
              <a:t>}</a:t>
            </a:r>
            <a:endParaRPr lang="en-US" sz="1800" b="1" dirty="0" smtClean="0">
              <a:solidFill>
                <a:schemeClr val="tx1"/>
              </a:solidFill>
              <a:latin typeface="Courier New" pitchFamily="49" charset="0"/>
              <a:cs typeface="Times New Roman" pitchFamily="18" charset="0"/>
            </a:endParaRPr>
          </a:p>
          <a:p>
            <a:pPr>
              <a:lnSpc>
                <a:spcPct val="90000"/>
              </a:lnSpc>
              <a:buFont typeface="Wingdings" pitchFamily="2" charset="2"/>
              <a:buNone/>
            </a:pPr>
            <a:r>
              <a:rPr lang="en-US" sz="1800" b="1" dirty="0" smtClean="0">
                <a:solidFill>
                  <a:schemeClr val="tx1"/>
                </a:solidFill>
                <a:latin typeface="Courier New" pitchFamily="49" charset="0"/>
                <a:cs typeface="Times New Roman" pitchFamily="18" charset="0"/>
              </a:rPr>
              <a:t> </a:t>
            </a:r>
            <a:r>
              <a:rPr lang="en-US" sz="1800" b="1" dirty="0" smtClean="0">
                <a:solidFill>
                  <a:schemeClr val="tx1"/>
                </a:solidFill>
                <a:latin typeface="Courier New" pitchFamily="49" charset="0"/>
                <a:cs typeface="Times New Roman" pitchFamily="18" charset="0"/>
              </a:rPr>
              <a:t>  public </a:t>
            </a:r>
            <a:r>
              <a:rPr lang="en-US" sz="1800" b="1" dirty="0" err="1" smtClean="0">
                <a:solidFill>
                  <a:schemeClr val="tx1"/>
                </a:solidFill>
                <a:latin typeface="Courier New" pitchFamily="49" charset="0"/>
                <a:cs typeface="Times New Roman" pitchFamily="18" charset="0"/>
              </a:rPr>
              <a:t>int</a:t>
            </a:r>
            <a:r>
              <a:rPr lang="en-US" sz="1800" b="1" dirty="0" smtClean="0">
                <a:solidFill>
                  <a:schemeClr val="tx1"/>
                </a:solidFill>
                <a:latin typeface="Courier New" pitchFamily="49" charset="0"/>
                <a:cs typeface="Times New Roman" pitchFamily="18" charset="0"/>
              </a:rPr>
              <a:t> count() { </a:t>
            </a:r>
            <a:r>
              <a:rPr lang="en-US" sz="1800" b="1" dirty="0">
                <a:latin typeface="Courier New" pitchFamily="49" charset="0"/>
                <a:cs typeface="Times New Roman" pitchFamily="18" charset="0"/>
              </a:rPr>
              <a:t/>
            </a:r>
            <a:br>
              <a:rPr lang="en-US" sz="1800" b="1" dirty="0">
                <a:latin typeface="Courier New" pitchFamily="49" charset="0"/>
                <a:cs typeface="Times New Roman" pitchFamily="18" charset="0"/>
              </a:rPr>
            </a:br>
            <a:r>
              <a:rPr lang="en-US" sz="1800" b="1" dirty="0" smtClean="0">
                <a:latin typeface="Courier New" pitchFamily="49" charset="0"/>
                <a:cs typeface="Times New Roman" pitchFamily="18" charset="0"/>
              </a:rPr>
              <a:t>  </a:t>
            </a:r>
            <a:r>
              <a:rPr lang="en-US" sz="1800" b="1" dirty="0" smtClean="0">
                <a:solidFill>
                  <a:schemeClr val="tx1"/>
                </a:solidFill>
                <a:latin typeface="Courier New" pitchFamily="49" charset="0"/>
                <a:cs typeface="Times New Roman" pitchFamily="18" charset="0"/>
              </a:rPr>
              <a:t>return </a:t>
            </a:r>
            <a:r>
              <a:rPr lang="en-US" sz="1800" b="1" dirty="0" smtClean="0">
                <a:solidFill>
                  <a:schemeClr val="tx1"/>
                </a:solidFill>
                <a:latin typeface="Courier New" pitchFamily="49" charset="0"/>
                <a:cs typeface="Times New Roman" pitchFamily="18" charset="0"/>
              </a:rPr>
              <a:t>++</a:t>
            </a:r>
            <a:r>
              <a:rPr lang="en-US" sz="1800" b="1" dirty="0" err="1" smtClean="0">
                <a:solidFill>
                  <a:schemeClr val="tx1"/>
                </a:solidFill>
                <a:latin typeface="Courier New" pitchFamily="49" charset="0"/>
                <a:cs typeface="Times New Roman" pitchFamily="18" charset="0"/>
              </a:rPr>
              <a:t>val</a:t>
            </a:r>
            <a:r>
              <a:rPr lang="en-US" sz="1800" b="1" dirty="0" smtClean="0">
                <a:solidFill>
                  <a:schemeClr val="tx1"/>
                </a:solidFill>
                <a:latin typeface="Courier New" pitchFamily="49" charset="0"/>
                <a:cs typeface="Times New Roman" pitchFamily="18" charset="0"/>
              </a:rPr>
              <a:t>; </a:t>
            </a:r>
            <a:r>
              <a:rPr lang="en-US" sz="1800" b="1" dirty="0" smtClean="0">
                <a:solidFill>
                  <a:schemeClr val="tx1"/>
                </a:solidFill>
                <a:latin typeface="Courier New" pitchFamily="49" charset="0"/>
                <a:cs typeface="Times New Roman" pitchFamily="18" charset="0"/>
              </a:rPr>
              <a:t/>
            </a:r>
            <a:br>
              <a:rPr lang="en-US" sz="1800" b="1" dirty="0" smtClean="0">
                <a:solidFill>
                  <a:schemeClr val="tx1"/>
                </a:solidFill>
                <a:latin typeface="Courier New" pitchFamily="49" charset="0"/>
                <a:cs typeface="Times New Roman" pitchFamily="18" charset="0"/>
              </a:rPr>
            </a:br>
            <a:r>
              <a:rPr lang="en-US" sz="1800" b="1" dirty="0" smtClean="0">
                <a:solidFill>
                  <a:schemeClr val="tx1"/>
                </a:solidFill>
                <a:latin typeface="Courier New" pitchFamily="49" charset="0"/>
                <a:cs typeface="Times New Roman" pitchFamily="18" charset="0"/>
              </a:rPr>
              <a:t>}</a:t>
            </a:r>
            <a:endParaRPr lang="en-US" sz="1800" b="1" dirty="0" smtClean="0">
              <a:solidFill>
                <a:schemeClr val="tx1"/>
              </a:solidFill>
              <a:latin typeface="Courier New" pitchFamily="49" charset="0"/>
              <a:cs typeface="Times New Roman" pitchFamily="18" charset="0"/>
            </a:endParaRPr>
          </a:p>
          <a:p>
            <a:pPr>
              <a:lnSpc>
                <a:spcPct val="90000"/>
              </a:lnSpc>
              <a:buFont typeface="Wingdings" pitchFamily="2" charset="2"/>
              <a:buNone/>
            </a:pPr>
            <a:r>
              <a:rPr lang="en-US" sz="1800" b="1" dirty="0" smtClean="0">
                <a:solidFill>
                  <a:schemeClr val="tx1"/>
                </a:solidFill>
                <a:latin typeface="Courier New" pitchFamily="49" charset="0"/>
                <a:cs typeface="Times New Roman" pitchFamily="18" charset="0"/>
              </a:rPr>
              <a:t>}</a:t>
            </a:r>
            <a:endParaRPr lang="en-US" sz="1800" b="1" dirty="0" smtClean="0">
              <a:solidFill>
                <a:schemeClr val="tx1"/>
              </a:solidFill>
              <a:latin typeface="Courier New" pitchFamily="49" charset="0"/>
              <a:cs typeface="Times New Roman" pitchFamily="18" charset="0"/>
            </a:endParaRPr>
          </a:p>
          <a:p>
            <a:pPr lvl="1">
              <a:lnSpc>
                <a:spcPct val="90000"/>
              </a:lnSpc>
            </a:pPr>
            <a:endParaRPr lang="fr-FR" sz="1200" b="1" dirty="0" smtClean="0">
              <a:solidFill>
                <a:schemeClr val="tx1"/>
              </a:solidFill>
              <a:latin typeface="Courier New" pitchFamily="49" charset="0"/>
            </a:endParaRPr>
          </a:p>
          <a:p>
            <a:pPr>
              <a:lnSpc>
                <a:spcPct val="90000"/>
              </a:lnSpc>
            </a:pPr>
            <a:endParaRPr lang="fr-FR" sz="2400" dirty="0" smtClean="0"/>
          </a:p>
        </p:txBody>
      </p:sp>
    </p:spTree>
    <p:extLst>
      <p:ext uri="{BB962C8B-B14F-4D97-AF65-F5344CB8AC3E}">
        <p14:creationId xmlns:p14="http://schemas.microsoft.com/office/powerpoint/2010/main" val="1942651745"/>
      </p:ext>
    </p:extLst>
  </p:cSld>
  <p:clrMapOvr>
    <a:masterClrMapping/>
  </p:clrMapOvr>
  <p:timing>
    <p:tnLst>
      <p:par>
        <p:cTn id="1" dur="indefinite" restart="never" nodeType="tmRoot"/>
      </p:par>
    </p:tnLst>
  </p:timing>
</p:sld>
</file>

<file path=ppt/theme/theme1.xml><?xml version="1.0" encoding="utf-8"?>
<a:theme xmlns:a="http://schemas.openxmlformats.org/drawingml/2006/main" name="IPO Road Show">
  <a:themeElements>
    <a:clrScheme name="">
      <a:dk1>
        <a:srgbClr val="000000"/>
      </a:dk1>
      <a:lt1>
        <a:srgbClr val="FFFFFF"/>
      </a:lt1>
      <a:dk2>
        <a:srgbClr val="FFFFFF"/>
      </a:dk2>
      <a:lt2>
        <a:srgbClr val="808080"/>
      </a:lt2>
      <a:accent1>
        <a:srgbClr val="B2B2B2"/>
      </a:accent1>
      <a:accent2>
        <a:srgbClr val="FFFFFF"/>
      </a:accent2>
      <a:accent3>
        <a:srgbClr val="FFFFFF"/>
      </a:accent3>
      <a:accent4>
        <a:srgbClr val="000000"/>
      </a:accent4>
      <a:accent5>
        <a:srgbClr val="D5D5D5"/>
      </a:accent5>
      <a:accent6>
        <a:srgbClr val="E7E7E7"/>
      </a:accent6>
      <a:hlink>
        <a:srgbClr val="6180B9"/>
      </a:hlink>
      <a:folHlink>
        <a:srgbClr val="0066FF"/>
      </a:folHlink>
    </a:clrScheme>
    <a:fontScheme name="IPO Road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IPO Road Sho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 Road Sho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 Road Sho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 Road Sho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 Road Sho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 Road Sho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 Road Sho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D:\WINNT\Profiles\dskok\Desktop\IPO Road Show.ppt</Template>
  <TotalTime>27215</TotalTime>
  <Words>3236</Words>
  <Application>Microsoft Office PowerPoint</Application>
  <PresentationFormat>Affichage à l'écran (4:3)</PresentationFormat>
  <Paragraphs>372</Paragraphs>
  <Slides>59</Slides>
  <Notes>5</Notes>
  <HiddenSlides>0</HiddenSlides>
  <MMClips>0</MMClips>
  <ScaleCrop>false</ScaleCrop>
  <HeadingPairs>
    <vt:vector size="4" baseType="variant">
      <vt:variant>
        <vt:lpstr>Thème</vt:lpstr>
      </vt:variant>
      <vt:variant>
        <vt:i4>1</vt:i4>
      </vt:variant>
      <vt:variant>
        <vt:lpstr>Titres des diapositives</vt:lpstr>
      </vt:variant>
      <vt:variant>
        <vt:i4>59</vt:i4>
      </vt:variant>
    </vt:vector>
  </HeadingPairs>
  <TitlesOfParts>
    <vt:vector size="60" baseType="lpstr">
      <vt:lpstr>IPO Road Show</vt:lpstr>
      <vt:lpstr>Gestion des transactions</vt:lpstr>
      <vt:lpstr>Gestion de transactions</vt:lpstr>
      <vt:lpstr>Motivation pour les transactions</vt:lpstr>
      <vt:lpstr>Traitement par exceptions</vt:lpstr>
      <vt:lpstr>Traitement par exceptions</vt:lpstr>
      <vt:lpstr>Panne réseau ou panne machine</vt:lpstr>
      <vt:lpstr>Partage concurrent de données</vt:lpstr>
      <vt:lpstr>Partage concurrent de données</vt:lpstr>
      <vt:lpstr>Problèmes résolus par les transactions !</vt:lpstr>
      <vt:lpstr>Un peu de vocabulaire</vt:lpstr>
      <vt:lpstr>Les propriétés ACID</vt:lpstr>
      <vt:lpstr>Modèles de transactions</vt:lpstr>
      <vt:lpstr>Flat transactions</vt:lpstr>
      <vt:lpstr>Transactions imbriquées</vt:lpstr>
      <vt:lpstr>Transactions imbriquées</vt:lpstr>
      <vt:lpstr>Gestion des transactions avec les EJBs</vt:lpstr>
      <vt:lpstr>Gestion des transactions par programmation</vt:lpstr>
      <vt:lpstr>Gestion des transactions déclarative</vt:lpstr>
      <vt:lpstr>Gestion des transactions déclarative</vt:lpstr>
      <vt:lpstr>Transactions initiées par le client</vt:lpstr>
      <vt:lpstr>Que choisir ?</vt:lpstr>
      <vt:lpstr>Transactions et entités</vt:lpstr>
      <vt:lpstr>Transactions et Message-Driven Beans</vt:lpstr>
      <vt:lpstr>Transactions et Message-Driven Beans</vt:lpstr>
      <vt:lpstr>Attributs de transactions gérées par le container</vt:lpstr>
      <vt:lpstr>Par défaut : attribut = REQUIRED</vt:lpstr>
      <vt:lpstr>Valeur des attributs de transaction</vt:lpstr>
      <vt:lpstr>Attribut de transaction : Required</vt:lpstr>
      <vt:lpstr>Attribut de transaction : RequiresNew</vt:lpstr>
      <vt:lpstr>Attribut de transaction : Supports</vt:lpstr>
      <vt:lpstr>Attribut de transaction : Mandatory</vt:lpstr>
      <vt:lpstr>Attribut de transaction : NotSupported</vt:lpstr>
      <vt:lpstr>Attribut de transaction : Never</vt:lpstr>
      <vt:lpstr>Tous les attributs ne s'appliquent pas à tous les beans</vt:lpstr>
      <vt:lpstr>Transactions gérées par programmation</vt:lpstr>
      <vt:lpstr>CORBA Object Transaction Service (OTS)</vt:lpstr>
      <vt:lpstr>Java Transaction Service (JTS)</vt:lpstr>
      <vt:lpstr>Java Transaction API (JTA)</vt:lpstr>
      <vt:lpstr>JTA : deux interfaces</vt:lpstr>
      <vt:lpstr>L'interface javax.transaction.UserTransaction </vt:lpstr>
      <vt:lpstr>Constantes de la classe javax.transaction.Status </vt:lpstr>
      <vt:lpstr>Exemple de transaction gérée par programmation</vt:lpstr>
      <vt:lpstr>Exemple de transaction gérée par programmation (suite)</vt:lpstr>
      <vt:lpstr>Transactions initiées par le client</vt:lpstr>
      <vt:lpstr>Transactions initiées par le client (servlet par ex)</vt:lpstr>
      <vt:lpstr>Niveau d'isolation</vt:lpstr>
      <vt:lpstr>Niveau d'isolation</vt:lpstr>
      <vt:lpstr>Niveau d'isolation</vt:lpstr>
      <vt:lpstr>Niveau d'isolation</vt:lpstr>
      <vt:lpstr>Quel niveau utiliser</vt:lpstr>
      <vt:lpstr>Quel niveau utiliser</vt:lpstr>
      <vt:lpstr>Comment spécifier ces niveaux ?</vt:lpstr>
      <vt:lpstr>Impossibilité de spécifier le niveau d'isolation ???</vt:lpstr>
      <vt:lpstr>Deux stratégies </vt:lpstr>
      <vt:lpstr>Que faire dans le code EJB ???</vt:lpstr>
      <vt:lpstr>Que faire dans le code EJB ???</vt:lpstr>
      <vt:lpstr>Que faire dans le code EJB ???</vt:lpstr>
      <vt:lpstr>Que faire dans le code EJB ???</vt:lpstr>
      <vt:lpstr>Que faire dans le code EJB ???</vt:lpstr>
    </vt:vector>
  </TitlesOfParts>
  <Company>SilverStream Software,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richard</cp:lastModifiedBy>
  <cp:revision>506</cp:revision>
  <cp:lastPrinted>1999-01-08T22:44:56Z</cp:lastPrinted>
  <dcterms:created xsi:type="dcterms:W3CDTF">1998-09-04T19:58:23Z</dcterms:created>
  <dcterms:modified xsi:type="dcterms:W3CDTF">2011-11-22T09:23:07Z</dcterms:modified>
</cp:coreProperties>
</file>