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43"/>
  </p:notesMasterIdLst>
  <p:handoutMasterIdLst>
    <p:handoutMasterId r:id="rId44"/>
  </p:handoutMasterIdLst>
  <p:sldIdLst>
    <p:sldId id="1006" r:id="rId2"/>
    <p:sldId id="1007" r:id="rId3"/>
    <p:sldId id="1008" r:id="rId4"/>
    <p:sldId id="1009" r:id="rId5"/>
    <p:sldId id="1010" r:id="rId6"/>
    <p:sldId id="1047" r:id="rId7"/>
    <p:sldId id="1048" r:id="rId8"/>
    <p:sldId id="1011" r:id="rId9"/>
    <p:sldId id="1012" r:id="rId10"/>
    <p:sldId id="1013" r:id="rId11"/>
    <p:sldId id="1014" r:id="rId12"/>
    <p:sldId id="1015" r:id="rId13"/>
    <p:sldId id="1016" r:id="rId14"/>
    <p:sldId id="1017" r:id="rId15"/>
    <p:sldId id="1018" r:id="rId16"/>
    <p:sldId id="1019" r:id="rId17"/>
    <p:sldId id="1020" r:id="rId18"/>
    <p:sldId id="1021" r:id="rId19"/>
    <p:sldId id="1022" r:id="rId20"/>
    <p:sldId id="1023" r:id="rId21"/>
    <p:sldId id="1024" r:id="rId22"/>
    <p:sldId id="1025" r:id="rId23"/>
    <p:sldId id="1026" r:id="rId24"/>
    <p:sldId id="1027" r:id="rId25"/>
    <p:sldId id="1028" r:id="rId26"/>
    <p:sldId id="1030" r:id="rId27"/>
    <p:sldId id="1032" r:id="rId28"/>
    <p:sldId id="1033" r:id="rId29"/>
    <p:sldId id="1046" r:id="rId30"/>
    <p:sldId id="1034" r:id="rId31"/>
    <p:sldId id="1035" r:id="rId32"/>
    <p:sldId id="1036" r:id="rId33"/>
    <p:sldId id="1037" r:id="rId34"/>
    <p:sldId id="1038" r:id="rId35"/>
    <p:sldId id="1039" r:id="rId36"/>
    <p:sldId id="1040" r:id="rId37"/>
    <p:sldId id="1041" r:id="rId38"/>
    <p:sldId id="1042" r:id="rId39"/>
    <p:sldId id="1043" r:id="rId40"/>
    <p:sldId id="1044" r:id="rId41"/>
    <p:sldId id="1045" r:id="rId42"/>
  </p:sldIdLst>
  <p:sldSz cx="9144000" cy="6858000" type="screen4x3"/>
  <p:notesSz cx="6645275" cy="9777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D56A"/>
    <a:srgbClr val="4D4D4D"/>
    <a:srgbClr val="5F5F5F"/>
    <a:srgbClr val="99FFCC"/>
    <a:srgbClr val="009900"/>
    <a:srgbClr val="00FF00"/>
    <a:srgbClr val="BC424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686" autoAdjust="0"/>
  </p:normalViewPr>
  <p:slideViewPr>
    <p:cSldViewPr>
      <p:cViewPr>
        <p:scale>
          <a:sx n="75" d="100"/>
          <a:sy n="75" d="100"/>
        </p:scale>
        <p:origin x="-1656" y="-374"/>
      </p:cViewPr>
      <p:guideLst>
        <p:guide orient="horz" pos="720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2080"/>
    </p:cViewPr>
  </p:sorterViewPr>
  <p:notesViewPr>
    <p:cSldViewPr>
      <p:cViewPr varScale="1">
        <p:scale>
          <a:sx n="51" d="100"/>
          <a:sy n="51" d="100"/>
        </p:scale>
        <p:origin x="-2004" y="-102"/>
      </p:cViewPr>
      <p:guideLst>
        <p:guide orient="horz" pos="3080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/>
            </a:lvl1pPr>
          </a:lstStyle>
          <a:p>
            <a:pPr>
              <a:defRPr/>
            </a:pPr>
            <a:r>
              <a:rPr lang="en-US"/>
              <a:t>Cours EJB/J2EE</a:t>
            </a:r>
          </a:p>
          <a:p>
            <a:pPr>
              <a:defRPr/>
            </a:pPr>
            <a:r>
              <a:rPr lang="en-US"/>
              <a:t>Copyright Michel Buffa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/>
            </a:lvl1pPr>
          </a:lstStyle>
          <a:p>
            <a:pPr>
              <a:defRPr/>
            </a:pPr>
            <a:fld id="{41CEE557-78CA-4355-A736-ECDCA39E34AA}" type="datetime1">
              <a:rPr lang="fr-FR"/>
              <a:pPr>
                <a:defRPr/>
              </a:pPr>
              <a:t>21/11/2011</a:t>
            </a:fld>
            <a:endParaRPr 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33800" y="9296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BD26E9-B084-4EBE-BCEE-30128ADD780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03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/>
            </a:lvl1pPr>
          </a:lstStyle>
          <a:p>
            <a:pPr>
              <a:defRPr/>
            </a:pPr>
            <a:fld id="{8E6AD6F7-5DA2-469A-8DC0-CE824DB08593}" type="datetime1">
              <a:rPr lang="fr-FR"/>
              <a:pPr>
                <a:defRPr/>
              </a:pPr>
              <a:t>21/11/2011</a:t>
            </a:fld>
            <a:endParaRPr lang="en-US"/>
          </a:p>
        </p:txBody>
      </p:sp>
      <p:sp>
        <p:nvSpPr>
          <p:cNvPr id="3809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defTabSz="931863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300"/>
            </a:lvl1pPr>
          </a:lstStyle>
          <a:p>
            <a:pPr>
              <a:defRPr/>
            </a:pPr>
            <a:fld id="{5116826F-E829-46D0-9E02-031576FF9D1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907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 bwMode="grayWhite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819400"/>
            <a:ext cx="6858000" cy="533400"/>
          </a:xfrm>
        </p:spPr>
        <p:txBody>
          <a:bodyPr anchor="b"/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200400"/>
            <a:ext cx="6858000" cy="457200"/>
          </a:xfrm>
        </p:spPr>
        <p:txBody>
          <a:bodyPr/>
          <a:lstStyle>
            <a:lvl1pPr marL="0" indent="0">
              <a:lnSpc>
                <a:spcPct val="110000"/>
              </a:lnSpc>
              <a:buFont typeface="Wingdings" pitchFamily="2" charset="2"/>
              <a:buNone/>
              <a:defRPr sz="2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5002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820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9996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560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436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9256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681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96621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7566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255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1650" y="177800"/>
            <a:ext cx="2114550" cy="5994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8000" y="177800"/>
            <a:ext cx="6191250" cy="5994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3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77800"/>
            <a:ext cx="8458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8001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rgbClr val="00558C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3B2D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–"/>
        <a:defRPr sz="2000">
          <a:solidFill>
            <a:srgbClr val="77777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uffa@unice.f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smtClean="0"/>
              <a:t>Message-Driven Beans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81400"/>
            <a:ext cx="6858000" cy="999728"/>
          </a:xfrm>
          <a:noFill/>
        </p:spPr>
        <p:txBody>
          <a:bodyPr/>
          <a:lstStyle/>
          <a:p>
            <a:pPr algn="ctr"/>
            <a:r>
              <a:rPr lang="fr-FR" sz="1600" i="1" dirty="0" smtClean="0"/>
              <a:t>Michel </a:t>
            </a:r>
            <a:r>
              <a:rPr lang="fr-FR" sz="1600" i="1" dirty="0" err="1" smtClean="0"/>
              <a:t>Buffa</a:t>
            </a:r>
            <a:r>
              <a:rPr lang="fr-FR" sz="1600" i="1" dirty="0" smtClean="0"/>
              <a:t> (</a:t>
            </a:r>
            <a:r>
              <a:rPr lang="fr-FR" sz="1600" i="1" dirty="0" smtClean="0">
                <a:hlinkClick r:id="rId3"/>
              </a:rPr>
              <a:t>buffa@unice.fr</a:t>
            </a:r>
            <a:r>
              <a:rPr lang="fr-FR" sz="1600" i="1" dirty="0" smtClean="0"/>
              <a:t>), UNSA 2011</a:t>
            </a:r>
          </a:p>
          <a:p>
            <a:pPr algn="ctr"/>
            <a:r>
              <a:rPr lang="fr-FR" sz="1600" i="1" dirty="0"/>
              <a:t>modifié par Richard </a:t>
            </a:r>
            <a:r>
              <a:rPr lang="fr-FR" sz="1600" i="1" dirty="0" err="1"/>
              <a:t>Grin</a:t>
            </a:r>
            <a:r>
              <a:rPr lang="fr-FR" sz="1600" i="1" dirty="0"/>
              <a:t> (version 1.0, </a:t>
            </a:r>
            <a:r>
              <a:rPr lang="fr-FR" sz="1600" i="1" dirty="0" smtClean="0"/>
              <a:t>21/11/11)</a:t>
            </a:r>
            <a:endParaRPr lang="fr-F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Message-Driven Beans</a:t>
            </a:r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Nouveauté apparue avec EJB 2.0,</a:t>
            </a:r>
          </a:p>
          <a:p>
            <a:r>
              <a:rPr lang="fr-FR" i="1" smtClean="0"/>
              <a:t>Messaging</a:t>
            </a:r>
            <a:r>
              <a:rPr lang="fr-FR" smtClean="0"/>
              <a:t> = moyen de communication léger, comparé à RMI-IIOP,</a:t>
            </a:r>
          </a:p>
          <a:p>
            <a:r>
              <a:rPr lang="fr-FR" smtClean="0"/>
              <a:t>Pratique dans de nombreux cas,</a:t>
            </a:r>
          </a:p>
          <a:p>
            <a:r>
              <a:rPr lang="fr-FR" smtClean="0"/>
              <a:t>Message-Driven beans = beans accessibles par </a:t>
            </a:r>
            <a:r>
              <a:rPr lang="fr-FR" i="1" smtClean="0"/>
              <a:t>messaging</a:t>
            </a:r>
            <a:r>
              <a:rPr lang="fr-FR" smtClean="0"/>
              <a:t> asynchrone.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Message-Driven Beans : motivation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Performance</a:t>
            </a:r>
          </a:p>
          <a:p>
            <a:pPr lvl="1"/>
            <a:r>
              <a:rPr lang="fr-FR" smtClean="0"/>
              <a:t>Un client RMI-IIOP </a:t>
            </a:r>
            <a:r>
              <a:rPr lang="fr-FR" i="1" smtClean="0"/>
              <a:t>attend</a:t>
            </a:r>
            <a:r>
              <a:rPr lang="fr-FR" smtClean="0"/>
              <a:t> pendant que le serveur effectue le traitement d'une requête,</a:t>
            </a:r>
          </a:p>
          <a:p>
            <a:r>
              <a:rPr lang="fr-FR" smtClean="0"/>
              <a:t>Fiabilité</a:t>
            </a:r>
          </a:p>
          <a:p>
            <a:pPr lvl="1"/>
            <a:r>
              <a:rPr lang="fr-FR" smtClean="0"/>
              <a:t>Lorsqu'un client RMI-IIOP parle avec un serveur, ce dernier doit être en train de fonctionner. S'il crashe, ou si le réseau crashe, le client est coincé.</a:t>
            </a:r>
          </a:p>
          <a:p>
            <a:r>
              <a:rPr lang="fr-FR" smtClean="0"/>
              <a:t>Pas de broadcasting !</a:t>
            </a:r>
          </a:p>
          <a:p>
            <a:pPr lvl="1"/>
            <a:r>
              <a:rPr lang="fr-FR" smtClean="0"/>
              <a:t>RMI-IIOP limite les liaisons 1 client vers 1 serveur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Messaging</a:t>
            </a: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C'est comme le mail ! Ou comme si on avait une troisième personne entre le client et le serveur !</a:t>
            </a:r>
          </a:p>
        </p:txBody>
      </p:sp>
      <p:sp>
        <p:nvSpPr>
          <p:cNvPr id="270340" name="Rectangle 4"/>
          <p:cNvSpPr>
            <a:spLocks noChangeArrowheads="1"/>
          </p:cNvSpPr>
          <p:nvPr/>
        </p:nvSpPr>
        <p:spPr bwMode="auto">
          <a:xfrm>
            <a:off x="1604963" y="1847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270341" name="Picture 5" descr="ch08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3162300"/>
            <a:ext cx="593407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Messaging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smtClean="0"/>
              <a:t>A cause de ce "troisième homme" les performances ne sont pas toujours au rendez-vous !</a:t>
            </a:r>
          </a:p>
          <a:p>
            <a:r>
              <a:rPr lang="fr-FR" sz="2400" smtClean="0"/>
              <a:t>Message Oriented Middleware (MOM) est le nom donné aux middlewares qui supportent le </a:t>
            </a:r>
            <a:r>
              <a:rPr lang="fr-FR" sz="2400" i="1" smtClean="0"/>
              <a:t>messaging</a:t>
            </a:r>
            <a:r>
              <a:rPr lang="fr-FR" sz="2400" smtClean="0"/>
              <a:t>.</a:t>
            </a:r>
          </a:p>
          <a:p>
            <a:pPr lvl="1"/>
            <a:r>
              <a:rPr lang="fr-FR" sz="2000" smtClean="0"/>
              <a:t>Tibco Rendezvous, IBM MQSeries, BEA Tuxedo/Q, Microsoft MSMQ, Talarian SmartSockets, Progress SonicMQ, Fiorano FioranoMQ, …</a:t>
            </a:r>
          </a:p>
          <a:p>
            <a:pPr lvl="1"/>
            <a:r>
              <a:rPr lang="fr-FR" sz="2000" smtClean="0"/>
              <a:t>Ces produits fournissent : messages avec garantie de livraison, tolérance aux fautes, load-balancing des destinations, etc…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Appels asynchrones avec EJB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Depuis Java EE 6 les </a:t>
            </a:r>
            <a:r>
              <a:rPr lang="fr-FR" dirty="0" err="1" smtClean="0"/>
              <a:t>beans</a:t>
            </a:r>
            <a:r>
              <a:rPr lang="fr-FR" dirty="0" smtClean="0"/>
              <a:t> sessions peuvent avoir des méthodes que l’on peut appeler de façon asynchrones</a:t>
            </a:r>
          </a:p>
          <a:p>
            <a:r>
              <a:rPr lang="fr-FR" dirty="0" smtClean="0"/>
              <a:t>Des cas où il fallait utiliser des MDB peuvent maintenant être codés plus simplement avec ces méthodes asynchrones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44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@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Asynchronous</a:t>
            </a:r>
            <a:br>
              <a:rPr lang="en-US" sz="20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Future&lt;String&gt;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payer(facture facture) </a:t>
            </a:r>
            <a:br>
              <a:rPr lang="en-US" sz="20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throws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PaiementException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{</a:t>
            </a:r>
            <a:br>
              <a:rPr lang="en-US" sz="20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marL="0" indent="0"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if (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SessionContext.wasCancelled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())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{</a:t>
            </a:r>
            <a:br>
              <a:rPr lang="en-US" sz="20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la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requête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a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été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annulée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20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...</a:t>
            </a:r>
            <a:br>
              <a:rPr lang="en-US" sz="20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} else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{</a:t>
            </a:r>
            <a:br>
              <a:rPr lang="en-US" sz="20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Effectuer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le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paiement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...</a:t>
            </a:r>
            <a:br>
              <a:rPr lang="en-US" sz="20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marL="0" indent="0"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}</a:t>
            </a:r>
            <a:endParaRPr lang="fr-FR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804248" y="2060848"/>
            <a:ext cx="2088232" cy="132343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retourne le statut du paiement sous la forme d’une String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613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The Java Message Service (JMS)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Les serveurs MOM sont pour la plupart propriétaires : pas de portabilité des applications !</a:t>
            </a:r>
          </a:p>
          <a:p>
            <a:r>
              <a:rPr lang="fr-FR" dirty="0" smtClean="0"/>
              <a:t>JMS = un standard pour normaliser les échanges entre composant et serveur MOM,</a:t>
            </a:r>
          </a:p>
          <a:p>
            <a:pPr lvl="1"/>
            <a:r>
              <a:rPr lang="fr-FR" dirty="0" smtClean="0"/>
              <a:t>Une API pour le développeur, </a:t>
            </a:r>
          </a:p>
          <a:p>
            <a:pPr lvl="1"/>
            <a:r>
              <a:rPr lang="fr-FR" dirty="0" smtClean="0"/>
              <a:t>Un Service Provider Interface (SPI), pour connecter l'API et les serveurs MOM, via les drivers JMS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JMS : Messaging Domains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4572000" cy="4724400"/>
          </a:xfrm>
        </p:spPr>
        <p:txBody>
          <a:bodyPr/>
          <a:lstStyle/>
          <a:p>
            <a:r>
              <a:rPr lang="fr-FR" sz="2400" dirty="0" smtClean="0"/>
              <a:t>Avant de faire du messaging, il faut choisir un </a:t>
            </a:r>
            <a:r>
              <a:rPr lang="fr-FR" sz="2400" i="1" dirty="0" smtClean="0"/>
              <a:t>domaine</a:t>
            </a:r>
          </a:p>
          <a:p>
            <a:pPr lvl="1"/>
            <a:r>
              <a:rPr lang="fr-FR" sz="2000" dirty="0" smtClean="0"/>
              <a:t>Domaine = type de messaging</a:t>
            </a:r>
          </a:p>
          <a:p>
            <a:r>
              <a:rPr lang="fr-FR" sz="2400" dirty="0" smtClean="0"/>
              <a:t>Domaines possibles</a:t>
            </a:r>
          </a:p>
          <a:p>
            <a:pPr lvl="1"/>
            <a:r>
              <a:rPr lang="fr-FR" sz="2000" dirty="0" err="1" smtClean="0"/>
              <a:t>Publish</a:t>
            </a:r>
            <a:r>
              <a:rPr lang="fr-FR" sz="2000" dirty="0" smtClean="0"/>
              <a:t>/</a:t>
            </a:r>
            <a:r>
              <a:rPr lang="fr-FR" sz="2000" dirty="0" err="1" smtClean="0"/>
              <a:t>Subscribe</a:t>
            </a:r>
            <a:r>
              <a:rPr lang="fr-FR" sz="2000" dirty="0" smtClean="0"/>
              <a:t> (pub/</a:t>
            </a:r>
            <a:r>
              <a:rPr lang="fr-FR" sz="2000" dirty="0" err="1" smtClean="0"/>
              <a:t>sub</a:t>
            </a:r>
            <a:r>
              <a:rPr lang="fr-FR" sz="2000" dirty="0" smtClean="0"/>
              <a:t>) : n producteurs, n consommateurs (tv)</a:t>
            </a:r>
          </a:p>
          <a:p>
            <a:pPr lvl="1"/>
            <a:r>
              <a:rPr lang="fr-FR" sz="2000" dirty="0" smtClean="0"/>
              <a:t>Point To Point (PTP) : n producteurs, 1 consommateur</a:t>
            </a:r>
          </a:p>
        </p:txBody>
      </p:sp>
      <p:sp>
        <p:nvSpPr>
          <p:cNvPr id="273412" name="Rectangle 4"/>
          <p:cNvSpPr>
            <a:spLocks noChangeArrowheads="1"/>
          </p:cNvSpPr>
          <p:nvPr/>
        </p:nvSpPr>
        <p:spPr bwMode="auto">
          <a:xfrm>
            <a:off x="1604963" y="1104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273413" name="Picture 5" descr="ch08-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924175"/>
            <a:ext cx="3271838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JMS : les étapes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i="1" smtClean="0"/>
              <a:t>Localiser le driver JMS</a:t>
            </a:r>
            <a:endParaRPr lang="fr-FR" sz="2000" smtClean="0"/>
          </a:p>
          <a:p>
            <a:pPr marL="914400" lvl="1" indent="-457200">
              <a:lnSpc>
                <a:spcPct val="90000"/>
              </a:lnSpc>
            </a:pPr>
            <a:r>
              <a:rPr lang="fr-FR" sz="1800" smtClean="0"/>
              <a:t>lookup JNDI. Le driver est une </a:t>
            </a:r>
            <a:r>
              <a:rPr lang="fr-FR" sz="1800" i="1" smtClean="0"/>
              <a:t>connection factory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i="1" smtClean="0"/>
              <a:t>Créer une connection JMS</a:t>
            </a:r>
            <a:endParaRPr lang="fr-FR" sz="2000" smtClean="0"/>
          </a:p>
          <a:p>
            <a:pPr marL="914400" lvl="1" indent="-457200">
              <a:lnSpc>
                <a:spcPct val="90000"/>
              </a:lnSpc>
            </a:pPr>
            <a:r>
              <a:rPr lang="fr-FR" sz="1800" smtClean="0"/>
              <a:t>obtenir une </a:t>
            </a:r>
            <a:r>
              <a:rPr lang="fr-FR" sz="1800" i="1" smtClean="0"/>
              <a:t>connection</a:t>
            </a:r>
            <a:r>
              <a:rPr lang="fr-FR" sz="1800" smtClean="0"/>
              <a:t> à partir de la </a:t>
            </a:r>
            <a:r>
              <a:rPr lang="fr-FR" sz="1800" i="1" smtClean="0"/>
              <a:t>connection factory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i="1" smtClean="0"/>
              <a:t>Créer une session JMS</a:t>
            </a:r>
          </a:p>
          <a:p>
            <a:pPr marL="914400" lvl="1" indent="-457200">
              <a:lnSpc>
                <a:spcPct val="90000"/>
              </a:lnSpc>
            </a:pPr>
            <a:r>
              <a:rPr lang="fr-FR" sz="1800" smtClean="0"/>
              <a:t>Il s'agit d'un objet qui va servir à recevoir et envoyer des messages. On l'obtient à partir de la </a:t>
            </a:r>
            <a:r>
              <a:rPr lang="fr-FR" sz="1800" i="1" smtClean="0"/>
              <a:t>connection</a:t>
            </a:r>
            <a:r>
              <a:rPr lang="fr-FR" sz="1800" smtClean="0"/>
              <a:t>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i="1" smtClean="0"/>
              <a:t>Localiser la destination JMS</a:t>
            </a:r>
          </a:p>
          <a:p>
            <a:pPr marL="914400" lvl="1" indent="-457200">
              <a:lnSpc>
                <a:spcPct val="90000"/>
              </a:lnSpc>
            </a:pPr>
            <a:r>
              <a:rPr lang="fr-FR" sz="1800" smtClean="0"/>
              <a:t>Il s'agit du canal, de la chaîne télé ! Normalement, c'est réglé par le déployeur. On obtient la </a:t>
            </a:r>
            <a:r>
              <a:rPr lang="fr-FR" sz="1800" i="1" smtClean="0"/>
              <a:t>destination</a:t>
            </a:r>
            <a:r>
              <a:rPr lang="fr-FR" sz="1800" smtClean="0"/>
              <a:t> via JNDI.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i="1" smtClean="0"/>
              <a:t>Créer un producteur ou un consommateur JMS</a:t>
            </a:r>
          </a:p>
          <a:p>
            <a:pPr marL="914400" lvl="1" indent="-457200">
              <a:lnSpc>
                <a:spcPct val="90000"/>
              </a:lnSpc>
            </a:pPr>
            <a:r>
              <a:rPr lang="fr-FR" sz="1800" smtClean="0"/>
              <a:t>Utilisés pour écrire ou lire un message. On les obtient à partir de la </a:t>
            </a:r>
            <a:r>
              <a:rPr lang="fr-FR" sz="1800" i="1" smtClean="0"/>
              <a:t>destination</a:t>
            </a:r>
            <a:r>
              <a:rPr lang="fr-FR" sz="1800" smtClean="0"/>
              <a:t> ou de la </a:t>
            </a:r>
            <a:r>
              <a:rPr lang="fr-FR" sz="1800" i="1" smtClean="0"/>
              <a:t>session</a:t>
            </a:r>
            <a:r>
              <a:rPr lang="fr-FR" sz="1800" smtClean="0"/>
              <a:t>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fr-FR" sz="2000" smtClean="0"/>
              <a:t>Envoyer ou recevoir un message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AutoNum type="arabicPeriod"/>
            </a:pPr>
            <a:endParaRPr lang="fr-FR" sz="1800" smtClean="0"/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endParaRPr lang="fr-FR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JMS : les étapes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275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23938"/>
            <a:ext cx="6019800" cy="568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JMS : les interfaces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276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2624138"/>
            <a:ext cx="8175625" cy="263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JMS : exemple de code (1)</a:t>
            </a:r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 </a:t>
            </a:r>
            <a:endParaRPr lang="fr-FR" sz="1200" b="1" smtClean="0">
              <a:latin typeface="Courier New" pitchFamily="49" charset="0"/>
            </a:endParaRPr>
          </a:p>
        </p:txBody>
      </p:sp>
      <p:pic>
        <p:nvPicPr>
          <p:cNvPr id="277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052513"/>
            <a:ext cx="6408738" cy="577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JMS : exemple de code (2)</a:t>
            </a:r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sz="2400" b="1" smtClean="0">
              <a:latin typeface="Courier New" pitchFamily="49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b="1" smtClean="0">
                <a:latin typeface="Courier New" pitchFamily="49" charset="0"/>
                <a:cs typeface="Times New Roman" pitchFamily="18" charset="0"/>
              </a:rPr>
              <a:t>  </a:t>
            </a:r>
          </a:p>
          <a:p>
            <a:pPr>
              <a:buFont typeface="Wingdings" pitchFamily="2" charset="2"/>
              <a:buNone/>
            </a:pPr>
            <a:endParaRPr lang="en-US" sz="2400" b="1" smtClean="0">
              <a:latin typeface="Courier New" pitchFamily="49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400" b="1" smtClean="0">
              <a:latin typeface="Courier New" pitchFamily="49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400" b="1" smtClean="0">
              <a:latin typeface="Courier New" pitchFamily="49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400" b="1" smtClean="0">
              <a:latin typeface="Courier New" pitchFamily="49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b="1" smtClean="0">
                <a:latin typeface="Courier New" pitchFamily="49" charset="0"/>
                <a:cs typeface="Times New Roman" pitchFamily="18" charset="0"/>
              </a:rPr>
              <a:t>Note : Dans 3) false = pas de transactions, AUTO_AKNOWLEDGE = inutile ici puisqu’on envoie des messages.</a:t>
            </a:r>
            <a:endParaRPr lang="fr-FR" sz="4400" smtClean="0"/>
          </a:p>
        </p:txBody>
      </p:sp>
      <p:pic>
        <p:nvPicPr>
          <p:cNvPr id="27853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196975"/>
            <a:ext cx="8353425" cy="366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Intégrer JMS et les EJB</a:t>
            </a:r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Pourquoi créer un nouveau type d'EJB ?</a:t>
            </a:r>
          </a:p>
          <a:p>
            <a:r>
              <a:rPr lang="fr-FR" smtClean="0"/>
              <a:t>Pourquoi ne pas avoir délégué le travail à un objet spécialisé ?</a:t>
            </a:r>
          </a:p>
          <a:p>
            <a:r>
              <a:rPr lang="fr-FR" smtClean="0"/>
              <a:t>Pourquoi ne pas avoir augmenté les caractéristiques des session beans ?</a:t>
            </a:r>
          </a:p>
          <a:p>
            <a:r>
              <a:rPr lang="fr-FR" smtClean="0"/>
              <a:t>Parce que ainsi on peut bénéficier de tous les avantages déjà rencontrés : cycle de vie, </a:t>
            </a:r>
            <a:r>
              <a:rPr lang="fr-FR" i="1" smtClean="0"/>
              <a:t>pooling</a:t>
            </a:r>
            <a:r>
              <a:rPr lang="fr-FR" smtClean="0"/>
              <a:t>, descripteurs spécialisés, code simple…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Qu'est-ce qu'un Message-Driven Bean ?</a:t>
            </a:r>
          </a:p>
        </p:txBody>
      </p:sp>
      <p:pic>
        <p:nvPicPr>
          <p:cNvPr id="280579" name="Picture 3" descr="ch08-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400800" cy="527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058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Un EJB qui peut recevoir des messages</a:t>
            </a:r>
          </a:p>
          <a:p>
            <a:pPr lvl="1"/>
            <a:r>
              <a:rPr lang="fr-FR" smtClean="0"/>
              <a:t>Il consomme des messages depuis les queues ou topics, envoyés par les clients JMS</a:t>
            </a:r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1600200" y="981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Qu'est-ce qu'un Message-Driven Bean ?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493352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2400" dirty="0" smtClean="0"/>
              <a:t>Un client n'accède pas à un MDB via une interface, il utilise l'API JMS,</a:t>
            </a:r>
          </a:p>
          <a:p>
            <a:pPr>
              <a:lnSpc>
                <a:spcPct val="90000"/>
              </a:lnSpc>
            </a:pPr>
            <a:r>
              <a:rPr lang="fr-FR" sz="2400" dirty="0" smtClean="0"/>
              <a:t>Un MDB n'a pas d'interface,</a:t>
            </a:r>
          </a:p>
          <a:p>
            <a:pPr>
              <a:lnSpc>
                <a:spcPct val="90000"/>
              </a:lnSpc>
            </a:pPr>
            <a:r>
              <a:rPr lang="fr-FR" sz="2400" dirty="0" smtClean="0"/>
              <a:t>Les MDB possèdent une seule méthode, faiblement typée : </a:t>
            </a:r>
            <a:r>
              <a:rPr lang="fr-FR" sz="2400" b="1" dirty="0" err="1" smtClean="0">
                <a:latin typeface="Courier New" pitchFamily="49" charset="0"/>
              </a:rPr>
              <a:t>onMessage</a:t>
            </a:r>
            <a:r>
              <a:rPr lang="fr-FR" sz="2400" b="1" dirty="0" smtClean="0">
                <a:latin typeface="Courier New" pitchFamily="49" charset="0"/>
              </a:rPr>
              <a:t>()</a:t>
            </a:r>
          </a:p>
          <a:p>
            <a:pPr lvl="1">
              <a:lnSpc>
                <a:spcPct val="90000"/>
              </a:lnSpc>
            </a:pPr>
            <a:r>
              <a:rPr lang="fr-FR" sz="2000" b="1" dirty="0" smtClean="0"/>
              <a:t>Elle accepte un message JMS (</a:t>
            </a:r>
            <a:r>
              <a:rPr lang="fr-FR" sz="2000" b="1" dirty="0" err="1" smtClean="0"/>
              <a:t>BytesMessage</a:t>
            </a:r>
            <a:r>
              <a:rPr lang="fr-FR" sz="2000" b="1" dirty="0" smtClean="0"/>
              <a:t>, </a:t>
            </a:r>
            <a:r>
              <a:rPr lang="fr-FR" sz="2000" b="1" dirty="0" err="1" smtClean="0"/>
              <a:t>ObjectMessage</a:t>
            </a:r>
            <a:r>
              <a:rPr lang="fr-FR" sz="2000" b="1" dirty="0" smtClean="0"/>
              <a:t>, </a:t>
            </a:r>
            <a:r>
              <a:rPr lang="fr-FR" sz="2000" b="1" dirty="0" err="1" smtClean="0"/>
              <a:t>TextMessage</a:t>
            </a:r>
            <a:r>
              <a:rPr lang="fr-FR" sz="2000" b="1" dirty="0" smtClean="0"/>
              <a:t>, </a:t>
            </a:r>
            <a:r>
              <a:rPr lang="fr-FR" sz="2000" b="1" dirty="0" err="1" smtClean="0"/>
              <a:t>StreamMessage</a:t>
            </a:r>
            <a:r>
              <a:rPr lang="fr-FR" sz="2000" b="1" dirty="0" smtClean="0"/>
              <a:t> ou </a:t>
            </a:r>
            <a:r>
              <a:rPr lang="fr-FR" sz="2000" b="1" dirty="0" err="1" smtClean="0"/>
              <a:t>MapMessage</a:t>
            </a:r>
            <a:r>
              <a:rPr lang="fr-FR" sz="2000" b="1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fr-FR" sz="2000" b="1" dirty="0" smtClean="0"/>
              <a:t>Pas de vérification de types à la compilation.</a:t>
            </a:r>
          </a:p>
          <a:p>
            <a:pPr lvl="1">
              <a:lnSpc>
                <a:spcPct val="90000"/>
              </a:lnSpc>
            </a:pPr>
            <a:r>
              <a:rPr lang="fr-FR" sz="2000" b="1" dirty="0" smtClean="0"/>
              <a:t>Utiliser </a:t>
            </a:r>
            <a:r>
              <a:rPr lang="fr-FR" sz="2000" b="1" dirty="0" err="1" smtClean="0">
                <a:latin typeface="Courier New" pitchFamily="49" charset="0"/>
              </a:rPr>
              <a:t>instanceof</a:t>
            </a:r>
            <a:r>
              <a:rPr lang="fr-FR" sz="2000" b="1" dirty="0" smtClean="0"/>
              <a:t> au </a:t>
            </a:r>
            <a:r>
              <a:rPr lang="fr-FR" sz="2000" b="1" dirty="0" err="1" smtClean="0"/>
              <a:t>run</a:t>
            </a:r>
            <a:r>
              <a:rPr lang="fr-FR" sz="2000" b="1" dirty="0" smtClean="0"/>
              <a:t>-time pour connaître le type du message.</a:t>
            </a:r>
          </a:p>
          <a:p>
            <a:pPr>
              <a:lnSpc>
                <a:spcPct val="90000"/>
              </a:lnSpc>
            </a:pPr>
            <a:r>
              <a:rPr lang="fr-FR" sz="2400" b="1" dirty="0" smtClean="0"/>
              <a:t>Les MDB n'ont pas de valeur de retour</a:t>
            </a:r>
          </a:p>
          <a:p>
            <a:pPr lvl="1">
              <a:lnSpc>
                <a:spcPct val="90000"/>
              </a:lnSpc>
            </a:pPr>
            <a:r>
              <a:rPr lang="fr-FR" sz="2000" b="1" dirty="0" smtClean="0"/>
              <a:t>Ils sont découplés des </a:t>
            </a:r>
            <a:r>
              <a:rPr lang="fr-FR" sz="2000" b="1" i="1" dirty="0" smtClean="0"/>
              <a:t>producteurs</a:t>
            </a:r>
            <a:r>
              <a:rPr lang="fr-FR" sz="2000" b="1" dirty="0" smtClean="0"/>
              <a:t> de messages.</a:t>
            </a:r>
          </a:p>
          <a:p>
            <a:pPr>
              <a:lnSpc>
                <a:spcPct val="90000"/>
              </a:lnSpc>
            </a:pPr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Qu'est-ce qu'un Message-Driven Bean ?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z="2400" smtClean="0"/>
              <a:t>Pour envoyer une réponse à l'expéditeur : plusieurs </a:t>
            </a:r>
            <a:r>
              <a:rPr lang="fr-FR" sz="2400" i="1" smtClean="0"/>
              <a:t>design patterns</a:t>
            </a:r>
            <a:r>
              <a:rPr lang="fr-FR" sz="2400" smtClean="0"/>
              <a:t>…</a:t>
            </a:r>
          </a:p>
          <a:p>
            <a:pPr>
              <a:lnSpc>
                <a:spcPct val="90000"/>
              </a:lnSpc>
            </a:pPr>
            <a:r>
              <a:rPr lang="fr-FR" sz="2400" smtClean="0"/>
              <a:t>Les MDB ne renvoient pas d'exceptions au client (mais au container),</a:t>
            </a:r>
          </a:p>
          <a:p>
            <a:pPr>
              <a:lnSpc>
                <a:spcPct val="90000"/>
              </a:lnSpc>
            </a:pPr>
            <a:r>
              <a:rPr lang="fr-FR" sz="2400" smtClean="0"/>
              <a:t>Les MDB sont stateless…</a:t>
            </a:r>
          </a:p>
          <a:p>
            <a:pPr>
              <a:lnSpc>
                <a:spcPct val="90000"/>
              </a:lnSpc>
            </a:pPr>
            <a:r>
              <a:rPr lang="fr-FR" sz="2400" smtClean="0"/>
              <a:t>Les MDB peuvent être des abonnés durables ou non-durables (</a:t>
            </a:r>
            <a:r>
              <a:rPr lang="fr-FR" sz="2400" i="1" smtClean="0"/>
              <a:t>durable or nondurable subscribers</a:t>
            </a:r>
            <a:r>
              <a:rPr lang="fr-FR" sz="2400" smtClean="0"/>
              <a:t>) à un </a:t>
            </a:r>
            <a:r>
              <a:rPr lang="fr-FR" sz="2400" i="1" smtClean="0"/>
              <a:t>topic</a:t>
            </a:r>
          </a:p>
          <a:p>
            <a:pPr lvl="1">
              <a:lnSpc>
                <a:spcPct val="90000"/>
              </a:lnSpc>
            </a:pPr>
            <a:r>
              <a:rPr lang="fr-FR" sz="2000" i="1" smtClean="0"/>
              <a:t>Durable = reçoit tous les messages, même si l'abonné est inactif,</a:t>
            </a:r>
          </a:p>
          <a:p>
            <a:pPr lvl="1">
              <a:lnSpc>
                <a:spcPct val="90000"/>
              </a:lnSpc>
            </a:pPr>
            <a:r>
              <a:rPr lang="fr-FR" sz="2000" i="1" smtClean="0"/>
              <a:t>Dans ce cas, le message est rendu persistant et sera délivré lorsque l'abonné sera de nouveau actif.</a:t>
            </a:r>
          </a:p>
          <a:p>
            <a:pPr lvl="1">
              <a:lnSpc>
                <a:spcPct val="90000"/>
              </a:lnSpc>
            </a:pPr>
            <a:r>
              <a:rPr lang="fr-FR" sz="2000" i="1" smtClean="0"/>
              <a:t>Nondurable = messages perdus lorsque abonné inactif.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Qu'est-ce qu'un Message-Driven Bean ?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Le consommateur (celui qui peut les détruire)  des messages est en général le Container</a:t>
            </a:r>
          </a:p>
          <a:p>
            <a:pPr lvl="1"/>
            <a:r>
              <a:rPr lang="fr-FR" smtClean="0"/>
              <a:t>C'est lui qui choisit d'être durable ou non-durable,</a:t>
            </a:r>
          </a:p>
          <a:p>
            <a:pPr lvl="1"/>
            <a:r>
              <a:rPr lang="fr-FR" smtClean="0"/>
              <a:t>S'il est durable, les messages résistent au crash du serveur d'application.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Développer un Message-Driven Bean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0010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2400" dirty="0" smtClean="0"/>
              <a:t>Les </a:t>
            </a:r>
            <a:r>
              <a:rPr lang="fr-FR" sz="2400" dirty="0" err="1" smtClean="0"/>
              <a:t>MDBs</a:t>
            </a:r>
            <a:r>
              <a:rPr lang="fr-FR" sz="2400" dirty="0" smtClean="0"/>
              <a:t> doivent implémenter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public interface </a:t>
            </a:r>
            <a:r>
              <a:rPr lang="en-US" sz="1400" b="1" dirty="0" err="1" smtClean="0">
                <a:solidFill>
                  <a:srgbClr val="CC0000"/>
                </a:solidFill>
                <a:latin typeface="Courier New" pitchFamily="49" charset="0"/>
                <a:cs typeface="Times New Roman" pitchFamily="18" charset="0"/>
              </a:rPr>
              <a:t>javax.jms.MessageListener</a:t>
            </a:r>
            <a:r>
              <a:rPr lang="en-US" sz="1400" b="1" dirty="0" smtClean="0">
                <a:solidFill>
                  <a:srgbClr val="CC0000"/>
                </a:solidFill>
                <a:latin typeface="Courier New" pitchFamily="49" charset="0"/>
                <a:cs typeface="Times New Roman" pitchFamily="18" charset="0"/>
              </a:rPr>
              <a:t> 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    public void </a:t>
            </a:r>
            <a:r>
              <a:rPr lang="en-US" sz="1400" b="1" dirty="0" err="1" smtClean="0">
                <a:latin typeface="Courier New" pitchFamily="49" charset="0"/>
                <a:cs typeface="Times New Roman" pitchFamily="18" charset="0"/>
              </a:rPr>
              <a:t>onMessage</a:t>
            </a: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(Message message);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public interface </a:t>
            </a:r>
            <a:r>
              <a:rPr lang="en-US" sz="1400" b="1" dirty="0" err="1" smtClean="0">
                <a:solidFill>
                  <a:srgbClr val="CC0000"/>
                </a:solidFill>
                <a:latin typeface="Courier New" pitchFamily="49" charset="0"/>
                <a:cs typeface="Times New Roman" pitchFamily="18" charset="0"/>
              </a:rPr>
              <a:t>javax.ejb.MessageDrivenBean</a:t>
            </a:r>
            <a:endParaRPr lang="en-US" sz="1400" b="1" dirty="0" smtClean="0">
              <a:solidFill>
                <a:srgbClr val="CC0000"/>
              </a:solidFill>
              <a:latin typeface="Courier New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 extends </a:t>
            </a:r>
            <a:r>
              <a:rPr lang="en-US" sz="1400" b="1" dirty="0" err="1" smtClean="0">
                <a:latin typeface="Courier New" pitchFamily="49" charset="0"/>
                <a:cs typeface="Times New Roman" pitchFamily="18" charset="0"/>
              </a:rPr>
              <a:t>EnterpriseBean</a:t>
            </a: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 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 public void </a:t>
            </a:r>
            <a:r>
              <a:rPr lang="en-US" sz="1400" b="1" dirty="0" err="1" smtClean="0">
                <a:latin typeface="Courier New" pitchFamily="49" charset="0"/>
                <a:cs typeface="Times New Roman" pitchFamily="18" charset="0"/>
              </a:rPr>
              <a:t>ejbRemove</a:t>
            </a: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()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  throws </a:t>
            </a:r>
            <a:r>
              <a:rPr lang="en-US" sz="1400" b="1" dirty="0" err="1" smtClean="0">
                <a:latin typeface="Courier New" pitchFamily="49" charset="0"/>
                <a:cs typeface="Times New Roman" pitchFamily="18" charset="0"/>
              </a:rPr>
              <a:t>EJBException</a:t>
            </a: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 public void </a:t>
            </a:r>
            <a:r>
              <a:rPr lang="en-US" sz="1400" b="1" dirty="0" err="1" smtClean="0">
                <a:latin typeface="Courier New" pitchFamily="49" charset="0"/>
                <a:cs typeface="Times New Roman" pitchFamily="18" charset="0"/>
              </a:rPr>
              <a:t>setMessageDrivenContext</a:t>
            </a: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Times New Roman" pitchFamily="18" charset="0"/>
              </a:rPr>
              <a:t>MessageDrivenContext</a:t>
            </a: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Times New Roman" pitchFamily="18" charset="0"/>
              </a:rPr>
              <a:t>ctx</a:t>
            </a: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  throws </a:t>
            </a:r>
            <a:r>
              <a:rPr lang="en-US" sz="1400" b="1" dirty="0" err="1" smtClean="0">
                <a:latin typeface="Courier New" pitchFamily="49" charset="0"/>
                <a:cs typeface="Times New Roman" pitchFamily="18" charset="0"/>
              </a:rPr>
              <a:t>EJBException</a:t>
            </a: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400" b="1" dirty="0" smtClean="0">
                <a:latin typeface="Courier New" pitchFamily="49" charset="0"/>
                <a:cs typeface="Times New Roman" pitchFamily="18" charset="0"/>
              </a:rPr>
              <a:t>}</a:t>
            </a:r>
          </a:p>
          <a:p>
            <a:pPr>
              <a:lnSpc>
                <a:spcPct val="90000"/>
              </a:lnSpc>
            </a:pPr>
            <a:r>
              <a:rPr lang="fr-FR" sz="2400" dirty="0" smtClean="0"/>
              <a:t>La classe d'implémentation doit fournir une méthode </a:t>
            </a:r>
            <a:r>
              <a:rPr lang="fr-FR" sz="2400" b="1" dirty="0" err="1" smtClean="0">
                <a:latin typeface="Courier New" pitchFamily="49" charset="0"/>
              </a:rPr>
              <a:t>ejbCreate</a:t>
            </a:r>
            <a:r>
              <a:rPr lang="fr-FR" sz="2400" b="1" dirty="0" smtClean="0">
                <a:latin typeface="Courier New" pitchFamily="49" charset="0"/>
              </a:rPr>
              <a:t>()</a:t>
            </a:r>
            <a:r>
              <a:rPr lang="fr-FR" sz="2400" dirty="0" smtClean="0"/>
              <a:t> qui </a:t>
            </a:r>
            <a:r>
              <a:rPr lang="fr-FR" sz="2400" dirty="0" err="1" smtClean="0"/>
              <a:t>renvoit</a:t>
            </a:r>
            <a:r>
              <a:rPr lang="fr-FR" sz="2400" dirty="0" smtClean="0"/>
              <a:t> </a:t>
            </a:r>
            <a:r>
              <a:rPr lang="fr-FR" sz="2400" b="1" dirty="0" err="1" smtClean="0">
                <a:latin typeface="Courier New" pitchFamily="49" charset="0"/>
              </a:rPr>
              <a:t>void</a:t>
            </a:r>
            <a:r>
              <a:rPr lang="fr-FR" sz="2400" dirty="0" smtClean="0"/>
              <a:t> et qui n'a pas d'arguments.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fr-FR" sz="1200" b="1" dirty="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Développer un Message-Driven Bean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Méthodes qui doivent être implémentées</a:t>
            </a:r>
          </a:p>
          <a:p>
            <a:pPr lvl="1"/>
            <a:r>
              <a:rPr lang="fr-FR" b="1" smtClean="0">
                <a:solidFill>
                  <a:srgbClr val="CC0000"/>
                </a:solidFill>
                <a:latin typeface="Courier New" pitchFamily="49" charset="0"/>
              </a:rPr>
              <a:t>onMessage(Message)</a:t>
            </a:r>
          </a:p>
          <a:p>
            <a:pPr lvl="2"/>
            <a:r>
              <a:rPr lang="fr-FR" smtClean="0"/>
              <a:t>Invoquée à chaque consommation de message</a:t>
            </a:r>
          </a:p>
          <a:p>
            <a:pPr lvl="2"/>
            <a:r>
              <a:rPr lang="fr-FR" smtClean="0"/>
              <a:t>Un message par instance de MBD, pooling assuré par le container</a:t>
            </a:r>
          </a:p>
          <a:p>
            <a:pPr lvl="1"/>
            <a:r>
              <a:rPr lang="fr-FR" b="1" smtClean="0">
                <a:solidFill>
                  <a:srgbClr val="CC0000"/>
                </a:solidFill>
                <a:latin typeface="Courier New" pitchFamily="49" charset="0"/>
              </a:rPr>
              <a:t>setMessageDrivenContext(MessageDrivenContext)</a:t>
            </a:r>
          </a:p>
          <a:p>
            <a:pPr lvl="2"/>
            <a:r>
              <a:rPr lang="fr-FR" smtClean="0"/>
              <a:t>Appelée avant ejbCreate, sert à récupèrer le contexte.</a:t>
            </a:r>
          </a:p>
          <a:p>
            <a:pPr lvl="2"/>
            <a:r>
              <a:rPr lang="fr-FR" smtClean="0"/>
              <a:t>Ne contient que des méthodes liées aux transactions…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Développer un Message-Driven Bean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286724" name="Rectangle 4"/>
          <p:cNvSpPr>
            <a:spLocks noChangeArrowheads="1"/>
          </p:cNvSpPr>
          <p:nvPr/>
        </p:nvSpPr>
        <p:spPr bwMode="auto">
          <a:xfrm>
            <a:off x="1604963" y="790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286725" name="Picture 5" descr="ch08-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400800" cy="569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Un exemple simple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Un MDB qui fait du logging, c'est à dire affiche des messages de textes à l'écran chaque fois qu'il consomme un message.</a:t>
            </a:r>
          </a:p>
          <a:p>
            <a:pPr lvl="1"/>
            <a:r>
              <a:rPr lang="fr-FR" smtClean="0"/>
              <a:t>Utile pour débugger….</a:t>
            </a:r>
          </a:p>
          <a:p>
            <a:r>
              <a:rPr lang="fr-FR" smtClean="0"/>
              <a:t>Rappel : pas d'interfaces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classe du bean</a:t>
            </a:r>
          </a:p>
        </p:txBody>
      </p:sp>
      <p:pic>
        <p:nvPicPr>
          <p:cNvPr id="28877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125538"/>
            <a:ext cx="8001000" cy="54721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classe du bean (suite)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fr-FR" b="1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fr-FR" b="1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fr-FR" b="1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fr-FR" b="1" smtClean="0">
              <a:latin typeface="Courier New" pitchFamily="49" charset="0"/>
            </a:endParaRPr>
          </a:p>
          <a:p>
            <a:endParaRPr lang="fr-FR" b="1" smtClean="0">
              <a:latin typeface="Courier New" pitchFamily="49" charset="0"/>
            </a:endParaRPr>
          </a:p>
        </p:txBody>
      </p:sp>
      <p:pic>
        <p:nvPicPr>
          <p:cNvPr id="28979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44600"/>
            <a:ext cx="8281987" cy="218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Question ?</a:t>
            </a:r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Comment sait-on quelle queue ou quel topic de messages le bean consomme ?</a:t>
            </a:r>
          </a:p>
          <a:p>
            <a:pPr lvl="1"/>
            <a:r>
              <a:rPr lang="fr-FR" smtClean="0"/>
              <a:t>Cela n'apparaît pas dans le descripteur !</a:t>
            </a:r>
          </a:p>
          <a:p>
            <a:r>
              <a:rPr lang="fr-FR" smtClean="0"/>
              <a:t>C'est fait exprès pour rendre les MDB portables et réutilisables.</a:t>
            </a:r>
          </a:p>
          <a:p>
            <a:r>
              <a:rPr lang="fr-FR" smtClean="0"/>
              <a:t>L'information se trouve dans l’@ActivationConfigProperty au début du 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Le client (1)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5077544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Times New Roman" pitchFamily="18" charset="0"/>
              </a:rPr>
              <a:t>import </a:t>
            </a:r>
            <a:r>
              <a:rPr lang="en-US" sz="1600" b="1" dirty="0" err="1" smtClean="0">
                <a:latin typeface="Courier New" pitchFamily="49" charset="0"/>
                <a:cs typeface="Times New Roman" pitchFamily="18" charset="0"/>
              </a:rPr>
              <a:t>javax.naming</a:t>
            </a:r>
            <a:r>
              <a:rPr lang="en-US" sz="1600" b="1" dirty="0" smtClean="0">
                <a:latin typeface="Courier New" pitchFamily="49" charset="0"/>
                <a:cs typeface="Times New Roman" pitchFamily="18" charset="0"/>
              </a:rPr>
              <a:t>.*;</a:t>
            </a:r>
            <a:r>
              <a:rPr lang="en-US" sz="1600" b="1" dirty="0">
                <a:latin typeface="Courier New" pitchFamily="49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Courier New" pitchFamily="49" charset="0"/>
                <a:cs typeface="Times New Roman" pitchFamily="18" charset="0"/>
              </a:rPr>
              <a:t>import </a:t>
            </a:r>
            <a:r>
              <a:rPr lang="en-US" sz="1600" b="1" dirty="0" err="1" smtClean="0">
                <a:latin typeface="Courier New" pitchFamily="49" charset="0"/>
                <a:cs typeface="Times New Roman" pitchFamily="18" charset="0"/>
              </a:rPr>
              <a:t>javax.jms</a:t>
            </a:r>
            <a:r>
              <a:rPr lang="en-US" sz="1600" b="1" dirty="0" smtClean="0">
                <a:latin typeface="Courier New" pitchFamily="49" charset="0"/>
                <a:cs typeface="Times New Roman" pitchFamily="18" charset="0"/>
              </a:rPr>
              <a:t>.*; import </a:t>
            </a:r>
            <a:r>
              <a:rPr lang="en-US" sz="1600" b="1" dirty="0" err="1" smtClean="0">
                <a:latin typeface="Courier New" pitchFamily="49" charset="0"/>
                <a:cs typeface="Times New Roman" pitchFamily="18" charset="0"/>
              </a:rPr>
              <a:t>java.util</a:t>
            </a:r>
            <a:r>
              <a:rPr lang="en-US" sz="1600" b="1" dirty="0" smtClean="0">
                <a:latin typeface="Courier New" pitchFamily="49" charset="0"/>
                <a:cs typeface="Times New Roman" pitchFamily="18" charset="0"/>
              </a:rPr>
              <a:t>.*;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600" b="1" dirty="0" smtClean="0">
              <a:latin typeface="Courier New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public class Client 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public static void main(String[]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args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) throws Exception{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Times New Roman" pitchFamily="18" charset="0"/>
              </a:rPr>
              <a:t>// Initialize JNDI</a:t>
            </a:r>
            <a:br>
              <a:rPr lang="en-US" sz="1800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Context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ctx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= </a:t>
            </a:r>
            <a:br>
              <a:rPr lang="en-US" sz="1800" b="1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  new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InitialContext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(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System.getProperties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());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Times New Roman" pitchFamily="18" charset="0"/>
              </a:rPr>
              <a:t>// 1: Lookup </a:t>
            </a:r>
            <a:r>
              <a:rPr lang="en-US" sz="1800" dirty="0" err="1" smtClean="0">
                <a:latin typeface="Courier New" pitchFamily="49" charset="0"/>
                <a:cs typeface="Times New Roman" pitchFamily="18" charset="0"/>
              </a:rPr>
              <a:t>ConnectionFactory</a:t>
            </a:r>
            <a:r>
              <a:rPr lang="en-US" sz="1800" dirty="0" smtClean="0">
                <a:latin typeface="Courier New" pitchFamily="49" charset="0"/>
                <a:cs typeface="Times New Roman" pitchFamily="18" charset="0"/>
              </a:rPr>
              <a:t> via JNDI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TopicConnectionFactory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factory =</a:t>
            </a:r>
            <a:br>
              <a:rPr lang="en-US" sz="1800" b="1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	(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TopicConnectionFactory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)</a:t>
            </a:r>
            <a:br>
              <a:rPr lang="en-US" sz="1800" b="1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	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ctx.lookup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("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javax.jms.TopicConnectionFactory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");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Times New Roman" pitchFamily="18" charset="0"/>
              </a:rPr>
              <a:t>// 2: Create JMS connection</a:t>
            </a:r>
            <a:r>
              <a:rPr lang="en-US" sz="1800" b="1" dirty="0">
                <a:latin typeface="Courier New" pitchFamily="49" charset="0"/>
                <a:cs typeface="Times New Roman" pitchFamily="18" charset="0"/>
              </a:rPr>
              <a:t/>
            </a:r>
            <a:br>
              <a:rPr lang="en-US" sz="1800" b="1" dirty="0">
                <a:latin typeface="Courier New" pitchFamily="49" charset="0"/>
                <a:cs typeface="Times New Roman" pitchFamily="18" charset="0"/>
              </a:rPr>
            </a:b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TopicConnection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connection =</a:t>
            </a:r>
            <a:br>
              <a:rPr lang="en-US" sz="1800" b="1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factory.createTopicConnection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fr-FR" sz="1400" b="1" dirty="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Le client (2)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Times New Roman" pitchFamily="18" charset="0"/>
              </a:rPr>
              <a:t>// 3: Use Connection to create session</a:t>
            </a:r>
            <a:br>
              <a:rPr lang="en-US" sz="1800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TopicSession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session =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connection.createTopicSession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(     </a:t>
            </a:r>
            <a:br>
              <a:rPr lang="en-US" sz="1800" b="1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false,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Session.AUTO_ACKNOWLEDGE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);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Times New Roman" pitchFamily="18" charset="0"/>
              </a:rPr>
              <a:t>// 4: Lookup Destination (topic) via JNDI</a:t>
            </a:r>
            <a:br>
              <a:rPr lang="en-US" sz="1800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Topic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topic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= (Topic)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ctx.lookup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("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testtopic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");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Times New Roman" pitchFamily="18" charset="0"/>
              </a:rPr>
              <a:t>// 5: Create a Message Producer </a:t>
            </a:r>
            <a:br>
              <a:rPr lang="en-US" sz="1800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TopicPublisher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publisher =</a:t>
            </a:r>
            <a:br>
              <a:rPr lang="en-US" sz="1800" b="1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session.createPublisher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(topic);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Times New Roman" pitchFamily="18" charset="0"/>
              </a:rPr>
              <a:t>// 6: Create a text message, and publish it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TextMessage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msg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=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session.createTextMessage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(); 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msg.setText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("This is a test message.");   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publisher.publish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(</a:t>
            </a:r>
            <a:r>
              <a:rPr lang="en-US" sz="1800" b="1" dirty="0" err="1" smtClean="0">
                <a:latin typeface="Courier New" pitchFamily="49" charset="0"/>
                <a:cs typeface="Times New Roman" pitchFamily="18" charset="0"/>
              </a:rPr>
              <a:t>msg</a:t>
            </a: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 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Times New Roman" pitchFamily="18" charset="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fr-FR" sz="1200" b="1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3140968"/>
            <a:ext cx="8458200" cy="533400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FIN DU </a:t>
            </a:r>
            <a:r>
              <a:rPr lang="fr-FR" smtClean="0">
                <a:solidFill>
                  <a:schemeClr val="tx1"/>
                </a:solidFill>
              </a:rPr>
              <a:t>COURS SUR LES MDB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416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Concepts avancés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smtClean="0"/>
              <a:t>Transactions et MBD,</a:t>
            </a:r>
          </a:p>
          <a:p>
            <a:pPr lvl="1"/>
            <a:r>
              <a:rPr lang="fr-FR" sz="2000" smtClean="0"/>
              <a:t>La production et la consommation du message sont dans deux transactions séparées…</a:t>
            </a:r>
          </a:p>
          <a:p>
            <a:r>
              <a:rPr lang="fr-FR" sz="2400" smtClean="0"/>
              <a:t>Sécurité,</a:t>
            </a:r>
          </a:p>
          <a:p>
            <a:pPr lvl="1"/>
            <a:r>
              <a:rPr lang="fr-FR" sz="2000" smtClean="0"/>
              <a:t>Les MDB ne reçoivent pas les informations de sécurité du producteur avec le message. On ne peut pas effectuer les opérations classiques de sécurité sur les EJB.</a:t>
            </a:r>
          </a:p>
          <a:p>
            <a:r>
              <a:rPr lang="fr-FR" sz="2400" smtClean="0"/>
              <a:t>Load-Balancing,</a:t>
            </a:r>
          </a:p>
          <a:p>
            <a:pPr lvl="1"/>
            <a:r>
              <a:rPr lang="fr-FR" sz="2000" smtClean="0"/>
              <a:t>Modèle idéal : les messages sont dans une queue et ce sont les MDB qui consomment, d'où qu'ils proviennent.</a:t>
            </a:r>
          </a:p>
          <a:p>
            <a:pPr lvl="1"/>
            <a:r>
              <a:rPr lang="fr-FR" sz="2000" smtClean="0"/>
              <a:t>Comparer avec les appels RMI-IIOP pour les session et entity beans, ou on ne peut que faire des statistiques…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Concepts avancés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Consommation dupliquée dans les architectures en clusters : utiliser une queue au lieu d'un topic si on veut que le message ne soit consommé qu'une fois !</a:t>
            </a:r>
          </a:p>
          <a:p>
            <a:r>
              <a:rPr lang="fr-FR" smtClean="0"/>
              <a:t>Chaque container est un consommateur !</a:t>
            </a:r>
          </a:p>
          <a:p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Concepts avancés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296964" name="Picture 4" descr="ch08-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8" y="1062038"/>
            <a:ext cx="4995862" cy="56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65" name="Rectangle 5"/>
          <p:cNvSpPr>
            <a:spLocks noChangeArrowheads="1"/>
          </p:cNvSpPr>
          <p:nvPr/>
        </p:nvSpPr>
        <p:spPr bwMode="auto">
          <a:xfrm>
            <a:off x="1600200" y="71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Pièges !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mtClean="0"/>
              <a:t>Ordre des messages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Le serveur JMS ne garantit pas l'ordre de livraison des messages.</a:t>
            </a:r>
          </a:p>
          <a:p>
            <a:pPr>
              <a:lnSpc>
                <a:spcPct val="90000"/>
              </a:lnSpc>
            </a:pPr>
            <a:r>
              <a:rPr lang="fr-FR" smtClean="0"/>
              <a:t>L'appel à ejbRemove() n'est pas garanti, comme pour les session beans stateless…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A cause du pooling,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En cas de crash.</a:t>
            </a:r>
          </a:p>
          <a:p>
            <a:pPr>
              <a:lnSpc>
                <a:spcPct val="90000"/>
              </a:lnSpc>
            </a:pPr>
            <a:r>
              <a:rPr lang="fr-FR" smtClean="0"/>
              <a:t>Messages empoisonnés (</a:t>
            </a:r>
            <a:r>
              <a:rPr lang="fr-FR" i="1" smtClean="0"/>
              <a:t>poison messages</a:t>
            </a:r>
            <a:r>
              <a:rPr lang="fr-FR" smtClean="0"/>
              <a:t>)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A cause des transactions un message peut ne jamais être consommé</a:t>
            </a:r>
          </a:p>
          <a:p>
            <a:pPr lvl="1">
              <a:lnSpc>
                <a:spcPct val="90000"/>
              </a:lnSpc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Pièges !</a:t>
            </a:r>
          </a:p>
        </p:txBody>
      </p:sp>
      <p:pic>
        <p:nvPicPr>
          <p:cNvPr id="299011" name="Picture 3" descr="ch08-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38400"/>
            <a:ext cx="7848600" cy="434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901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Messages empoisonnés (</a:t>
            </a:r>
            <a:r>
              <a:rPr lang="fr-FR" i="1" smtClean="0"/>
              <a:t>poison messages</a:t>
            </a:r>
            <a:r>
              <a:rPr lang="fr-FR" smtClean="0"/>
              <a:t>)</a:t>
            </a:r>
          </a:p>
          <a:p>
            <a:pPr lvl="1"/>
            <a:r>
              <a:rPr lang="fr-FR" smtClean="0"/>
              <a:t>A cause des transactions un message peut ne jamais être consommé</a:t>
            </a:r>
          </a:p>
          <a:p>
            <a:endParaRPr lang="fr-FR" smtClean="0"/>
          </a:p>
        </p:txBody>
      </p:sp>
      <p:sp>
        <p:nvSpPr>
          <p:cNvPr id="299013" name="Rectangle 5"/>
          <p:cNvSpPr>
            <a:spLocks noChangeArrowheads="1"/>
          </p:cNvSpPr>
          <p:nvPr/>
        </p:nvSpPr>
        <p:spPr bwMode="auto">
          <a:xfrm>
            <a:off x="1604963" y="1785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MDB empoisonné !</a:t>
            </a:r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458200" cy="4724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package examples;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import javax.ejb.*;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import javax.jms.*;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public class PoisonBean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implements MessageDrivenBean, MessageListener {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 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private MessageDrivenContext ctx;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 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public void setMessageDrivenContext(MessageDrivenContext ctx) {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 this.ctx = ctx;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}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public void ejbCreate() {}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public void ejbRemove() {}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...</a:t>
            </a:r>
            <a:endParaRPr lang="fr-FR" sz="1200" b="1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MDB empoisonné !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305800" cy="4724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...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public void onMessage(Message msg)  {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 try {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  System.out.println("Received msg " + msg.getJMSMessageID());</a:t>
            </a:r>
          </a:p>
          <a:p>
            <a:pPr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  <a:cs typeface="Times New Roman" pitchFamily="18" charset="0"/>
              </a:rPr>
              <a:t>   // Let's sleep a little bit so that we don't see rapid fire re-sends of the message.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  Thread.sleep(3000);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  </a:t>
            </a:r>
            <a:r>
              <a:rPr lang="en-US" sz="1200" smtClean="0">
                <a:solidFill>
                  <a:srgbClr val="CC0000"/>
                </a:solidFill>
                <a:latin typeface="Courier New" pitchFamily="49" charset="0"/>
                <a:cs typeface="Times New Roman" pitchFamily="18" charset="0"/>
              </a:rPr>
              <a:t>// We could either throw a system exception here or</a:t>
            </a:r>
          </a:p>
          <a:p>
            <a:pPr>
              <a:buFont typeface="Wingdings" pitchFamily="2" charset="2"/>
              <a:buNone/>
            </a:pPr>
            <a:r>
              <a:rPr lang="en-US" sz="1200" smtClean="0">
                <a:solidFill>
                  <a:srgbClr val="CC0000"/>
                </a:solidFill>
                <a:latin typeface="Courier New" pitchFamily="49" charset="0"/>
                <a:cs typeface="Times New Roman" pitchFamily="18" charset="0"/>
              </a:rPr>
              <a:t>   // manually force a rollback of the transaction.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solidFill>
                  <a:srgbClr val="CC0000"/>
                </a:solidFill>
                <a:latin typeface="Courier New" pitchFamily="49" charset="0"/>
                <a:cs typeface="Times New Roman" pitchFamily="18" charset="0"/>
              </a:rPr>
              <a:t>   ctx.setRollbackOnly();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 }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 catch (Exception e) {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  e.printStackTrace();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 }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 }  </a:t>
            </a:r>
          </a:p>
          <a:p>
            <a:pPr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  <a:cs typeface="Times New Roman" pitchFamily="18" charset="0"/>
              </a:rPr>
              <a:t>}</a:t>
            </a:r>
          </a:p>
          <a:p>
            <a:pPr>
              <a:buFont typeface="Wingdings" pitchFamily="2" charset="2"/>
              <a:buNone/>
            </a:pPr>
            <a:endParaRPr lang="fr-FR" sz="1200" b="1" smtClean="0">
              <a:latin typeface="Courier New" pitchFamily="49" charset="0"/>
            </a:endParaRPr>
          </a:p>
          <a:p>
            <a:endParaRPr lang="fr-FR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MDB empoisonné !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Solutions</a:t>
            </a:r>
          </a:p>
          <a:p>
            <a:pPr lvl="1"/>
            <a:r>
              <a:rPr lang="fr-FR" smtClean="0"/>
              <a:t>Ne pas lever d'exception,</a:t>
            </a:r>
          </a:p>
          <a:p>
            <a:pPr lvl="1"/>
            <a:r>
              <a:rPr lang="fr-FR" smtClean="0"/>
              <a:t>Utiliser des transactions gérées par le bean, non par le container,</a:t>
            </a:r>
          </a:p>
          <a:p>
            <a:pPr lvl="1"/>
            <a:r>
              <a:rPr lang="fr-FR" smtClean="0"/>
              <a:t>Certains serveurs peuvent configurer une "poison message queue" ou posséder un paramètre "nb max retries"</a:t>
            </a:r>
          </a:p>
          <a:p>
            <a:pPr lvl="1"/>
            <a:r>
              <a:rPr lang="fr-FR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Comment renvoyer des résultats à l'expéditeur du message ?</a:t>
            </a:r>
          </a:p>
        </p:txBody>
      </p:sp>
      <p:pic>
        <p:nvPicPr>
          <p:cNvPr id="303107" name="Picture 3" descr="ch08-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7467600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310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A faire à la main ! Rien n'est prévu !</a:t>
            </a:r>
          </a:p>
        </p:txBody>
      </p:sp>
      <p:sp>
        <p:nvSpPr>
          <p:cNvPr id="303109" name="Rectangle 5"/>
          <p:cNvSpPr>
            <a:spLocks noChangeArrowheads="1"/>
          </p:cNvSpPr>
          <p:nvPr/>
        </p:nvSpPr>
        <p:spPr bwMode="auto">
          <a:xfrm>
            <a:off x="1604963" y="1162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Comment renvoyer des résultats à l'expéditeur du message ?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Néanmoins, des problèmes se posent si le client est lui-même un EJB de type stateful session bean</a:t>
            </a:r>
          </a:p>
          <a:p>
            <a:pPr lvl="1"/>
            <a:r>
              <a:rPr lang="fr-FR" smtClean="0"/>
              <a:t>Que se passe-t-il en cas de </a:t>
            </a:r>
            <a:r>
              <a:rPr lang="fr-FR" i="1" smtClean="0"/>
              <a:t>passivation</a:t>
            </a:r>
            <a:r>
              <a:rPr lang="fr-FR" smtClean="0"/>
              <a:t> ?</a:t>
            </a:r>
          </a:p>
          <a:p>
            <a:pPr lvl="1"/>
            <a:r>
              <a:rPr lang="fr-FR" smtClean="0"/>
              <a:t>Perte de la connexion à la destination temporaire!</a:t>
            </a:r>
          </a:p>
          <a:p>
            <a:r>
              <a:rPr lang="fr-FR" smtClean="0"/>
              <a:t>Solution : ne pas utiliser d'EJB SSB comme client! Utiliser une Servlet ou un JSP</a:t>
            </a:r>
          </a:p>
          <a:p>
            <a:r>
              <a:rPr lang="fr-FR" smtClean="0"/>
              <a:t>Autre solution : configurer un topic permanent pour les réponses, au niveau du serveur JMS.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Comment renvoyer des résultats à l'expéditeur du message ?</a:t>
            </a:r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305156" name="Rectangle 4"/>
          <p:cNvSpPr>
            <a:spLocks noChangeArrowheads="1"/>
          </p:cNvSpPr>
          <p:nvPr/>
        </p:nvSpPr>
        <p:spPr bwMode="auto">
          <a:xfrm>
            <a:off x="1604963" y="952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305157" name="Picture 5" descr="ch08-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858000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Comment renvoyer des résultats à l'expéditeur du message ?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D'autres solutions existent…</a:t>
            </a:r>
          </a:p>
          <a:p>
            <a:r>
              <a:rPr lang="fr-FR" smtClean="0"/>
              <a:t>JMS propose deux classes </a:t>
            </a:r>
            <a:r>
              <a:rPr lang="fr-FR" b="1" smtClean="0">
                <a:latin typeface="Courier New" pitchFamily="49" charset="0"/>
              </a:rPr>
              <a:t>javax.jms.QueueRequestor</a:t>
            </a:r>
            <a:r>
              <a:rPr lang="fr-FR" smtClean="0"/>
              <a:t> et </a:t>
            </a:r>
            <a:r>
              <a:rPr lang="fr-FR" b="1" smtClean="0">
                <a:latin typeface="Courier New" pitchFamily="49" charset="0"/>
              </a:rPr>
              <a:t>javax.jms.TopicRequestor</a:t>
            </a:r>
            <a:r>
              <a:rPr lang="fr-FR" smtClean="0"/>
              <a:t> qui implémentent une pattern simple question/réponse</a:t>
            </a:r>
          </a:p>
          <a:p>
            <a:r>
              <a:rPr lang="fr-FR" smtClean="0"/>
              <a:t>Solution bloquante, pas de gestion de transactions…</a:t>
            </a:r>
          </a:p>
          <a:p>
            <a:r>
              <a:rPr lang="fr-FR" smtClean="0">
                <a:solidFill>
                  <a:srgbClr val="CC0000"/>
                </a:solidFill>
              </a:rPr>
              <a:t>JAVA EE 6: invocation de méthode asynchrone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PO Road Show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2B2B2"/>
      </a:accent1>
      <a:accent2>
        <a:srgbClr val="FFFFFF"/>
      </a:accent2>
      <a:accent3>
        <a:srgbClr val="FFFFFF"/>
      </a:accent3>
      <a:accent4>
        <a:srgbClr val="000000"/>
      </a:accent4>
      <a:accent5>
        <a:srgbClr val="D5D5D5"/>
      </a:accent5>
      <a:accent6>
        <a:srgbClr val="E7E7E7"/>
      </a:accent6>
      <a:hlink>
        <a:srgbClr val="6180B9"/>
      </a:hlink>
      <a:folHlink>
        <a:srgbClr val="0066FF"/>
      </a:folHlink>
    </a:clrScheme>
    <a:fontScheme name="IPO Road Sho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PO Road Sho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O Road Sho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D:\WINNT\Profiles\dskok\Desktop\IPO Road Show.ppt</Template>
  <TotalTime>27055</TotalTime>
  <Words>1526</Words>
  <Application>Microsoft Office PowerPoint</Application>
  <PresentationFormat>Affichage à l'écran (4:3)</PresentationFormat>
  <Paragraphs>227</Paragraphs>
  <Slides>41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2" baseType="lpstr">
      <vt:lpstr>IPO Road Show</vt:lpstr>
      <vt:lpstr>Message-Driven Beans</vt:lpstr>
      <vt:lpstr>Message-Driven Beans</vt:lpstr>
      <vt:lpstr>Message-Driven Beans : motivation</vt:lpstr>
      <vt:lpstr>Messaging</vt:lpstr>
      <vt:lpstr>Messaging</vt:lpstr>
      <vt:lpstr>Appels asynchrones avec EJB</vt:lpstr>
      <vt:lpstr>Exemple</vt:lpstr>
      <vt:lpstr>The Java Message Service (JMS)</vt:lpstr>
      <vt:lpstr>JMS : Messaging Domains</vt:lpstr>
      <vt:lpstr>JMS : les étapes</vt:lpstr>
      <vt:lpstr>JMS : les étapes</vt:lpstr>
      <vt:lpstr>JMS : les interfaces</vt:lpstr>
      <vt:lpstr>JMS : exemple de code (1)</vt:lpstr>
      <vt:lpstr>JMS : exemple de code (2)</vt:lpstr>
      <vt:lpstr>Intégrer JMS et les EJB</vt:lpstr>
      <vt:lpstr>Qu'est-ce qu'un Message-Driven Bean ?</vt:lpstr>
      <vt:lpstr>Qu'est-ce qu'un Message-Driven Bean ?</vt:lpstr>
      <vt:lpstr>Qu'est-ce qu'un Message-Driven Bean ?</vt:lpstr>
      <vt:lpstr>Qu'est-ce qu'un Message-Driven Bean ?</vt:lpstr>
      <vt:lpstr>Développer un Message-Driven Bean</vt:lpstr>
      <vt:lpstr>Développer un Message-Driven Bean</vt:lpstr>
      <vt:lpstr>Développer un Message-Driven Bean</vt:lpstr>
      <vt:lpstr>Un exemple simple</vt:lpstr>
      <vt:lpstr>La classe du bean</vt:lpstr>
      <vt:lpstr>La classe du bean (suite)</vt:lpstr>
      <vt:lpstr>Question ?</vt:lpstr>
      <vt:lpstr>Le client (1)</vt:lpstr>
      <vt:lpstr>Le client (2)</vt:lpstr>
      <vt:lpstr>FIN DU COURS SUR LES MDB</vt:lpstr>
      <vt:lpstr>Concepts avancés</vt:lpstr>
      <vt:lpstr>Concepts avancés</vt:lpstr>
      <vt:lpstr>Concepts avancés</vt:lpstr>
      <vt:lpstr>Pièges !</vt:lpstr>
      <vt:lpstr>Pièges !</vt:lpstr>
      <vt:lpstr>MDB empoisonné !</vt:lpstr>
      <vt:lpstr>MDB empoisonné !</vt:lpstr>
      <vt:lpstr>MDB empoisonné !</vt:lpstr>
      <vt:lpstr>Comment renvoyer des résultats à l'expéditeur du message ?</vt:lpstr>
      <vt:lpstr>Comment renvoyer des résultats à l'expéditeur du message ?</vt:lpstr>
      <vt:lpstr>Comment renvoyer des résultats à l'expéditeur du message ?</vt:lpstr>
      <vt:lpstr>Comment renvoyer des résultats à l'expéditeur du message ?</vt:lpstr>
    </vt:vector>
  </TitlesOfParts>
  <Company>SilverStream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</dc:creator>
  <cp:lastModifiedBy>richard</cp:lastModifiedBy>
  <cp:revision>488</cp:revision>
  <cp:lastPrinted>1999-01-08T22:44:56Z</cp:lastPrinted>
  <dcterms:created xsi:type="dcterms:W3CDTF">1998-09-04T19:58:23Z</dcterms:created>
  <dcterms:modified xsi:type="dcterms:W3CDTF">2011-11-21T14:03:38Z</dcterms:modified>
</cp:coreProperties>
</file>