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19"/>
  </p:notesMasterIdLst>
  <p:handoutMasterIdLst>
    <p:handoutMasterId r:id="rId20"/>
  </p:handoutMasterIdLst>
  <p:sldIdLst>
    <p:sldId id="852" r:id="rId2"/>
    <p:sldId id="869" r:id="rId3"/>
    <p:sldId id="853" r:id="rId4"/>
    <p:sldId id="854" r:id="rId5"/>
    <p:sldId id="870" r:id="rId6"/>
    <p:sldId id="858" r:id="rId7"/>
    <p:sldId id="872" r:id="rId8"/>
    <p:sldId id="874" r:id="rId9"/>
    <p:sldId id="875" r:id="rId10"/>
    <p:sldId id="876" r:id="rId11"/>
    <p:sldId id="856" r:id="rId12"/>
    <p:sldId id="857" r:id="rId13"/>
    <p:sldId id="873" r:id="rId14"/>
    <p:sldId id="860" r:id="rId15"/>
    <p:sldId id="871" r:id="rId16"/>
    <p:sldId id="868" r:id="rId17"/>
    <p:sldId id="877" r:id="rId18"/>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D56A"/>
    <a:srgbClr val="4D4D4D"/>
    <a:srgbClr val="5F5F5F"/>
    <a:srgbClr val="99FFCC"/>
    <a:srgbClr val="009900"/>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2" autoAdjust="0"/>
    <p:restoredTop sz="94686" autoAdjust="0"/>
  </p:normalViewPr>
  <p:slideViewPr>
    <p:cSldViewPr>
      <p:cViewPr>
        <p:scale>
          <a:sx n="75" d="100"/>
          <a:sy n="75" d="100"/>
        </p:scale>
        <p:origin x="-1656" y="-374"/>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2080"/>
    </p:cViewPr>
  </p:sorterViewPr>
  <p:notesViewPr>
    <p:cSldViewPr>
      <p:cViewPr varScale="1">
        <p:scale>
          <a:sx n="51" d="100"/>
          <a:sy n="51" d="100"/>
        </p:scale>
        <p:origin x="-2004" y="-102"/>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vl1pPr>
          </a:lstStyle>
          <a:p>
            <a:pPr>
              <a:defRPr/>
            </a:pPr>
            <a:fld id="{41CEE557-78CA-4355-A736-ECDCA39E34AA}" type="datetime1">
              <a:rPr lang="fr-FR"/>
              <a:pPr>
                <a:defRPr/>
              </a:pPr>
              <a:t>21/11/2011</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88BD26E9-B084-4EBE-BCEE-30128ADD780B}" type="slidenum">
              <a:rPr lang="fr-FR"/>
              <a:pPr>
                <a:defRPr/>
              </a:pPr>
              <a:t>‹N°›</a:t>
            </a:fld>
            <a:endParaRPr lang="fr-FR"/>
          </a:p>
        </p:txBody>
      </p:sp>
    </p:spTree>
    <p:extLst>
      <p:ext uri="{BB962C8B-B14F-4D97-AF65-F5344CB8AC3E}">
        <p14:creationId xmlns:p14="http://schemas.microsoft.com/office/powerpoint/2010/main" val="177003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vl1pPr>
          </a:lstStyle>
          <a:p>
            <a:pPr>
              <a:defRPr/>
            </a:pPr>
            <a:fld id="{8E6AD6F7-5DA2-469A-8DC0-CE824DB08593}" type="datetime1">
              <a:rPr lang="fr-FR"/>
              <a:pPr>
                <a:defRPr/>
              </a:pPr>
              <a:t>21/11/2011</a:t>
            </a:fld>
            <a:endParaRPr lang="en-US"/>
          </a:p>
        </p:txBody>
      </p:sp>
      <p:sp>
        <p:nvSpPr>
          <p:cNvPr id="380932"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885825" y="4645025"/>
            <a:ext cx="4873625" cy="439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defTabSz="931863">
              <a:defRPr sz="130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algn="r" defTabSz="931863">
              <a:defRPr sz="1300"/>
            </a:lvl1pPr>
          </a:lstStyle>
          <a:p>
            <a:pPr>
              <a:defRPr/>
            </a:pPr>
            <a:fld id="{5116826F-E829-46D0-9E02-031576FF9D17}" type="slidenum">
              <a:rPr lang="en-US"/>
              <a:pPr>
                <a:defRPr/>
              </a:pPr>
              <a:t>‹N°›</a:t>
            </a:fld>
            <a:endParaRPr lang="en-US"/>
          </a:p>
        </p:txBody>
      </p:sp>
    </p:spTree>
    <p:extLst>
      <p:ext uri="{BB962C8B-B14F-4D97-AF65-F5344CB8AC3E}">
        <p14:creationId xmlns:p14="http://schemas.microsoft.com/office/powerpoint/2010/main" val="88419077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pourrait annoter l’interface par @</a:t>
            </a:r>
          </a:p>
          <a:p>
            <a:r>
              <a:rPr lang="fr-FR" dirty="0" smtClean="0"/>
              <a:t>Certaines méthodes</a:t>
            </a:r>
            <a:r>
              <a:rPr lang="fr-FR" baseline="0" dirty="0" smtClean="0"/>
              <a:t> publiques peuvent n’être utilisé que pour rendre le service lorsque le service est rendu par plusieurs classes qui ne sont pas dans le même paquetage mais c’est très rarement le cas. Le plus souvent une interface locale est donc superflue.</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21/11/2011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9</a:t>
            </a:fld>
            <a:endParaRPr lang="en-US"/>
          </a:p>
        </p:txBody>
      </p:sp>
    </p:spTree>
    <p:extLst>
      <p:ext uri="{BB962C8B-B14F-4D97-AF65-F5344CB8AC3E}">
        <p14:creationId xmlns:p14="http://schemas.microsoft.com/office/powerpoint/2010/main" val="2780687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 </a:t>
            </a:r>
            <a:r>
              <a:rPr lang="fr-FR" dirty="0" err="1" smtClean="0"/>
              <a:t>bean</a:t>
            </a:r>
            <a:r>
              <a:rPr lang="fr-FR" dirty="0" smtClean="0"/>
              <a:t> peut</a:t>
            </a:r>
            <a:r>
              <a:rPr lang="fr-FR" baseline="0" dirty="0" smtClean="0"/>
              <a:t> implémenter 2 interfaces locale et distante.</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21/11/2011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10</a:t>
            </a:fld>
            <a:endParaRPr lang="en-US"/>
          </a:p>
        </p:txBody>
      </p:sp>
    </p:spTree>
    <p:extLst>
      <p:ext uri="{BB962C8B-B14F-4D97-AF65-F5344CB8AC3E}">
        <p14:creationId xmlns:p14="http://schemas.microsoft.com/office/powerpoint/2010/main" val="2152246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Si le caddy n’a pas reçu d’appel de méthode au bout de 5 minutes, il est supprimé.</a:t>
            </a:r>
            <a:endParaRPr lang="fr-FR" dirty="0"/>
          </a:p>
        </p:txBody>
      </p:sp>
      <p:sp>
        <p:nvSpPr>
          <p:cNvPr id="4" name="Espace réservé de la date 3"/>
          <p:cNvSpPr>
            <a:spLocks noGrp="1"/>
          </p:cNvSpPr>
          <p:nvPr>
            <p:ph type="dt" idx="10"/>
          </p:nvPr>
        </p:nvSpPr>
        <p:spPr/>
        <p:txBody>
          <a:bodyPr/>
          <a:lstStyle/>
          <a:p>
            <a:pPr>
              <a:defRPr/>
            </a:pPr>
            <a:fld id="{8E6AD6F7-5DA2-469A-8DC0-CE824DB08593}" type="datetime1">
              <a:rPr lang="fr-FR" smtClean="0"/>
              <a:pPr>
                <a:defRPr/>
              </a:pPr>
              <a:t>21/11/2011</a:t>
            </a:fld>
            <a:endParaRPr lang="en-US"/>
          </a:p>
        </p:txBody>
      </p:sp>
      <p:sp>
        <p:nvSpPr>
          <p:cNvPr id="5" name="Espace réservé du numéro de diapositive 4"/>
          <p:cNvSpPr>
            <a:spLocks noGrp="1"/>
          </p:cNvSpPr>
          <p:nvPr>
            <p:ph type="sldNum" sz="quarter" idx="11"/>
          </p:nvPr>
        </p:nvSpPr>
        <p:spPr/>
        <p:txBody>
          <a:bodyPr/>
          <a:lstStyle/>
          <a:p>
            <a:pPr>
              <a:defRPr/>
            </a:pPr>
            <a:fld id="{5116826F-E829-46D0-9E02-031576FF9D17}" type="slidenum">
              <a:rPr lang="en-US" smtClean="0"/>
              <a:pPr>
                <a:defRPr/>
              </a:pPr>
              <a:t>13</a:t>
            </a:fld>
            <a:endParaRPr lang="en-US"/>
          </a:p>
        </p:txBody>
      </p:sp>
    </p:spTree>
    <p:extLst>
      <p:ext uri="{BB962C8B-B14F-4D97-AF65-F5344CB8AC3E}">
        <p14:creationId xmlns:p14="http://schemas.microsoft.com/office/powerpoint/2010/main" val="3788222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pPr lvl="0"/>
            <a:r>
              <a:rPr lang="en-US" noProof="0" smtClean="0"/>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pPr lvl="0"/>
            <a:r>
              <a:rPr lang="en-US" noProof="0" smtClean="0"/>
              <a:t>Click to edit Master subtitle style</a:t>
            </a:r>
          </a:p>
        </p:txBody>
      </p:sp>
    </p:spTree>
    <p:extLst>
      <p:ext uri="{BB962C8B-B14F-4D97-AF65-F5344CB8AC3E}">
        <p14:creationId xmlns:p14="http://schemas.microsoft.com/office/powerpoint/2010/main" val="335002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44982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169996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48560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084362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929256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681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1196621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407566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536255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58339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1"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uffa@unice.fr"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ctrTitle"/>
          </p:nvPr>
        </p:nvSpPr>
        <p:spPr/>
        <p:txBody>
          <a:bodyPr/>
          <a:lstStyle/>
          <a:p>
            <a:r>
              <a:rPr lang="fr-FR" smtClean="0"/>
              <a:t>Introduction aux Session Beans</a:t>
            </a:r>
          </a:p>
        </p:txBody>
      </p:sp>
      <p:sp>
        <p:nvSpPr>
          <p:cNvPr id="90115" name="Rectangle 3"/>
          <p:cNvSpPr>
            <a:spLocks noGrp="1" noChangeArrowheads="1"/>
          </p:cNvSpPr>
          <p:nvPr>
            <p:ph type="subTitle" idx="1"/>
          </p:nvPr>
        </p:nvSpPr>
        <p:spPr>
          <a:xfrm>
            <a:off x="1752600" y="3429000"/>
            <a:ext cx="6858000" cy="1368152"/>
          </a:xfrm>
          <a:noFill/>
        </p:spPr>
        <p:txBody>
          <a:bodyPr/>
          <a:lstStyle/>
          <a:p>
            <a:pPr algn="ctr"/>
            <a:r>
              <a:rPr lang="fr-FR" sz="1600" i="1" dirty="0" smtClean="0"/>
              <a:t>Michel </a:t>
            </a:r>
            <a:r>
              <a:rPr lang="fr-FR" sz="1600" i="1" dirty="0" err="1" smtClean="0"/>
              <a:t>Buffa</a:t>
            </a:r>
            <a:r>
              <a:rPr lang="fr-FR" sz="1600" i="1" dirty="0" smtClean="0"/>
              <a:t> (</a:t>
            </a:r>
            <a:r>
              <a:rPr lang="fr-FR" sz="1600" i="1" dirty="0" smtClean="0">
                <a:hlinkClick r:id="rId3"/>
              </a:rPr>
              <a:t>buffa@unice.fr</a:t>
            </a:r>
            <a:r>
              <a:rPr lang="fr-FR" sz="1600" i="1" dirty="0" smtClean="0"/>
              <a:t>), UNSA 2002</a:t>
            </a:r>
          </a:p>
          <a:p>
            <a:pPr algn="ctr"/>
            <a:r>
              <a:rPr lang="fr-FR" sz="1600" i="1" dirty="0"/>
              <a:t>modifié par Richard </a:t>
            </a:r>
            <a:r>
              <a:rPr lang="fr-FR" sz="1600" i="1" dirty="0" err="1"/>
              <a:t>Grin</a:t>
            </a:r>
            <a:r>
              <a:rPr lang="fr-FR" sz="1600" i="1" dirty="0"/>
              <a:t> (version </a:t>
            </a:r>
            <a:r>
              <a:rPr lang="fr-FR" sz="1600" i="1" dirty="0" smtClean="0"/>
              <a:t>1.1, </a:t>
            </a:r>
            <a:r>
              <a:rPr lang="fr-FR" sz="1600" i="1" dirty="0" smtClean="0"/>
              <a:t>21</a:t>
            </a:r>
            <a:r>
              <a:rPr lang="fr-FR" sz="1600" i="1" dirty="0" smtClean="0"/>
              <a:t>/11/11</a:t>
            </a:r>
            <a:r>
              <a:rPr lang="fr-FR" sz="1600" i="1" dirty="0" smtClean="0"/>
              <a:t>)</a:t>
            </a:r>
            <a:endParaRPr lang="fr-FR" sz="16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384"/>
            <a:ext cx="8229600" cy="1066800"/>
          </a:xfrm>
        </p:spPr>
        <p:txBody>
          <a:bodyPr/>
          <a:lstStyle/>
          <a:p>
            <a:r>
              <a:rPr lang="fr-FR" dirty="0" smtClean="0"/>
              <a:t>Plan du cours</a:t>
            </a:r>
            <a:endParaRPr lang="fr-FR" dirty="0"/>
          </a:p>
        </p:txBody>
      </p:sp>
      <p:sp>
        <p:nvSpPr>
          <p:cNvPr id="4" name="Espace réservé du texte 2"/>
          <p:cNvSpPr txBox="1">
            <a:spLocks noGrp="1"/>
          </p:cNvSpPr>
          <p:nvPr>
            <p:ph idx="1"/>
          </p:nvPr>
        </p:nvSpPr>
        <p:spPr>
          <a:xfrm>
            <a:off x="685800" y="1052736"/>
            <a:ext cx="8001000" cy="5400600"/>
          </a:xfrm>
        </p:spPr>
        <p:txBody>
          <a:bodyPr/>
          <a:lstStyle/>
          <a:p>
            <a:pPr marL="0" indent="0">
              <a:buSzPts val="2799"/>
            </a:pPr>
            <a:r>
              <a:rPr lang="fr-FR" dirty="0" smtClean="0">
                <a:solidFill>
                  <a:schemeClr val="bg1">
                    <a:lumMod val="65000"/>
                  </a:schemeClr>
                </a:solidFill>
              </a:rPr>
              <a:t>Introduction générale</a:t>
            </a:r>
          </a:p>
          <a:p>
            <a:pPr marL="0" lvl="0" indent="0">
              <a:buSzPts val="2799"/>
            </a:pPr>
            <a:r>
              <a:rPr lang="fr-FR" sz="2800" dirty="0" smtClean="0">
                <a:solidFill>
                  <a:schemeClr val="bg1">
                    <a:lumMod val="65000"/>
                  </a:schemeClr>
                </a:solidFill>
              </a:rPr>
              <a:t>EJB : Les fondamentaux</a:t>
            </a:r>
            <a:endParaRPr lang="fr-FR" sz="2800" dirty="0">
              <a:solidFill>
                <a:schemeClr val="bg1">
                  <a:lumMod val="65000"/>
                </a:schemeClr>
              </a:solidFill>
            </a:endParaRPr>
          </a:p>
          <a:p>
            <a:pPr marL="0" lvl="0" indent="0">
              <a:buSzPts val="2799"/>
            </a:pPr>
            <a:r>
              <a:rPr lang="fr-FR" dirty="0" smtClean="0"/>
              <a:t>Introduction aux Session </a:t>
            </a:r>
            <a:r>
              <a:rPr lang="fr-FR" dirty="0" err="1" smtClean="0"/>
              <a:t>Beans</a:t>
            </a:r>
            <a:endParaRPr lang="fr-FR" dirty="0" smtClean="0"/>
          </a:p>
          <a:p>
            <a:pPr marL="0" lvl="0" indent="0">
              <a:buSzPts val="2799"/>
            </a:pPr>
            <a:r>
              <a:rPr lang="fr-FR" dirty="0" smtClean="0">
                <a:solidFill>
                  <a:schemeClr val="bg1">
                    <a:lumMod val="65000"/>
                  </a:schemeClr>
                </a:solidFill>
              </a:rPr>
              <a:t>Introduction aux </a:t>
            </a:r>
            <a:r>
              <a:rPr lang="fr-FR" dirty="0" err="1" smtClean="0">
                <a:solidFill>
                  <a:schemeClr val="bg1">
                    <a:lumMod val="65000"/>
                  </a:schemeClr>
                </a:solidFill>
              </a:rPr>
              <a:t>Entity</a:t>
            </a:r>
            <a:r>
              <a:rPr lang="fr-FR" dirty="0" smtClean="0">
                <a:solidFill>
                  <a:schemeClr val="bg1">
                    <a:lumMod val="65000"/>
                  </a:schemeClr>
                </a:solidFill>
              </a:rPr>
              <a:t> </a:t>
            </a:r>
            <a:r>
              <a:rPr lang="fr-FR" dirty="0" err="1" smtClean="0">
                <a:solidFill>
                  <a:schemeClr val="bg1">
                    <a:lumMod val="65000"/>
                  </a:schemeClr>
                </a:solidFill>
              </a:rPr>
              <a:t>Beans</a:t>
            </a:r>
            <a:endParaRPr lang="fr-FR" dirty="0" smtClean="0">
              <a:solidFill>
                <a:schemeClr val="bg1">
                  <a:lumMod val="65000"/>
                </a:schemeClr>
              </a:solidFill>
            </a:endParaRPr>
          </a:p>
          <a:p>
            <a:pPr marL="0" lvl="0" indent="0">
              <a:buSzPts val="2799"/>
            </a:pPr>
            <a:r>
              <a:rPr lang="fr-FR" dirty="0" smtClean="0">
                <a:solidFill>
                  <a:schemeClr val="bg1">
                    <a:lumMod val="65000"/>
                  </a:schemeClr>
                </a:solidFill>
              </a:rPr>
              <a:t>Introduction aux Message-</a:t>
            </a:r>
            <a:r>
              <a:rPr lang="fr-FR" dirty="0" err="1" smtClean="0">
                <a:solidFill>
                  <a:schemeClr val="bg1">
                    <a:lumMod val="65000"/>
                  </a:schemeClr>
                </a:solidFill>
              </a:rPr>
              <a:t>Driven</a:t>
            </a:r>
            <a:r>
              <a:rPr lang="fr-FR" dirty="0" smtClean="0">
                <a:solidFill>
                  <a:schemeClr val="bg1">
                    <a:lumMod val="65000"/>
                  </a:schemeClr>
                </a:solidFill>
              </a:rPr>
              <a:t> </a:t>
            </a:r>
            <a:r>
              <a:rPr lang="fr-FR" dirty="0" err="1" smtClean="0">
                <a:solidFill>
                  <a:schemeClr val="bg1">
                    <a:lumMod val="65000"/>
                  </a:schemeClr>
                </a:solidFill>
              </a:rPr>
              <a:t>Beans</a:t>
            </a:r>
            <a:endParaRPr lang="fr-FR" dirty="0" smtClean="0">
              <a:solidFill>
                <a:schemeClr val="bg1">
                  <a:lumMod val="65000"/>
                </a:schemeClr>
              </a:solidFill>
            </a:endParaRPr>
          </a:p>
          <a:p>
            <a:pPr marL="0" lvl="0" indent="0">
              <a:buSzPts val="2799"/>
            </a:pPr>
            <a:r>
              <a:rPr lang="fr-FR" dirty="0" smtClean="0">
                <a:solidFill>
                  <a:schemeClr val="bg1">
                    <a:lumMod val="65000"/>
                  </a:schemeClr>
                </a:solidFill>
              </a:rPr>
              <a:t>Concepts avancés sur la persistance</a:t>
            </a:r>
          </a:p>
          <a:p>
            <a:pPr marL="0" lvl="0" indent="0">
              <a:buSzPts val="2799"/>
            </a:pPr>
            <a:r>
              <a:rPr lang="fr-FR" dirty="0" smtClean="0">
                <a:solidFill>
                  <a:schemeClr val="bg1">
                    <a:lumMod val="65000"/>
                  </a:schemeClr>
                </a:solidFill>
              </a:rPr>
              <a:t>Relations avec les </a:t>
            </a:r>
            <a:r>
              <a:rPr lang="fr-FR" dirty="0" err="1" smtClean="0">
                <a:solidFill>
                  <a:schemeClr val="bg1">
                    <a:lumMod val="65000"/>
                  </a:schemeClr>
                </a:solidFill>
              </a:rPr>
              <a:t>Entity</a:t>
            </a:r>
            <a:r>
              <a:rPr lang="fr-FR" dirty="0" smtClean="0">
                <a:solidFill>
                  <a:schemeClr val="bg1">
                    <a:lumMod val="65000"/>
                  </a:schemeClr>
                </a:solidFill>
              </a:rPr>
              <a:t> </a:t>
            </a:r>
            <a:r>
              <a:rPr lang="fr-FR" dirty="0" err="1" smtClean="0">
                <a:solidFill>
                  <a:schemeClr val="bg1">
                    <a:lumMod val="65000"/>
                  </a:schemeClr>
                </a:solidFill>
              </a:rPr>
              <a:t>Beans</a:t>
            </a:r>
            <a:endParaRPr lang="fr-FR" dirty="0" smtClean="0">
              <a:solidFill>
                <a:schemeClr val="bg1">
                  <a:lumMod val="65000"/>
                </a:schemeClr>
              </a:solidFill>
            </a:endParaRPr>
          </a:p>
          <a:p>
            <a:pPr marL="0" lvl="0" indent="0">
              <a:buSzPts val="2799"/>
            </a:pPr>
            <a:r>
              <a:rPr lang="fr-FR" dirty="0" smtClean="0">
                <a:solidFill>
                  <a:schemeClr val="bg1">
                    <a:lumMod val="65000"/>
                  </a:schemeClr>
                </a:solidFill>
              </a:rPr>
              <a:t>Gestion des transactions</a:t>
            </a:r>
          </a:p>
        </p:txBody>
      </p:sp>
      <p:sp>
        <p:nvSpPr>
          <p:cNvPr id="5" name="Espace réservé du numéro de diapositive 4"/>
          <p:cNvSpPr>
            <a:spLocks noGrp="1"/>
          </p:cNvSpPr>
          <p:nvPr>
            <p:ph type="sldNum" sz="quarter" idx="4294967295"/>
          </p:nvPr>
        </p:nvSpPr>
        <p:spPr>
          <a:xfrm>
            <a:off x="8174736" y="2272"/>
            <a:ext cx="762000" cy="365760"/>
          </a:xfrm>
          <a:prstGeom prst="rect">
            <a:avLst/>
          </a:prstGeom>
        </p:spPr>
        <p:txBody>
          <a:bodyPr/>
          <a:lstStyle/>
          <a:p>
            <a:fld id="{EA7C8D44-3667-46F6-9772-CC52308E2A7F}" type="slidenum">
              <a:rPr kumimoji="0" lang="en-US" smtClean="0"/>
              <a:pPr/>
              <a:t>2</a:t>
            </a:fld>
            <a:endParaRPr kumimoji="0" lang="en-US" dirty="0"/>
          </a:p>
        </p:txBody>
      </p:sp>
    </p:spTree>
    <p:extLst>
      <p:ext uri="{BB962C8B-B14F-4D97-AF65-F5344CB8AC3E}">
        <p14:creationId xmlns:p14="http://schemas.microsoft.com/office/powerpoint/2010/main" val="36226601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fr-FR" smtClean="0"/>
              <a:t>Session Bean : rappel</a:t>
            </a:r>
          </a:p>
        </p:txBody>
      </p:sp>
      <p:sp>
        <p:nvSpPr>
          <p:cNvPr id="91139" name="Rectangle 3"/>
          <p:cNvSpPr>
            <a:spLocks noGrp="1" noChangeArrowheads="1"/>
          </p:cNvSpPr>
          <p:nvPr>
            <p:ph type="body" idx="1"/>
          </p:nvPr>
        </p:nvSpPr>
        <p:spPr/>
        <p:txBody>
          <a:bodyPr/>
          <a:lstStyle/>
          <a:p>
            <a:r>
              <a:rPr lang="fr-FR" smtClean="0"/>
              <a:t>Un Session Bean représente</a:t>
            </a:r>
          </a:p>
          <a:p>
            <a:pPr lvl="1"/>
            <a:r>
              <a:rPr lang="fr-FR" smtClean="0"/>
              <a:t>une action, un verbe,</a:t>
            </a:r>
          </a:p>
          <a:p>
            <a:pPr lvl="1"/>
            <a:r>
              <a:rPr lang="fr-FR" smtClean="0"/>
              <a:t>une logique métier, un algorithme,</a:t>
            </a:r>
          </a:p>
          <a:p>
            <a:pPr lvl="1"/>
            <a:r>
              <a:rPr lang="fr-FR" smtClean="0"/>
              <a:t>Un enchaînement de tâches…</a:t>
            </a:r>
          </a:p>
          <a:p>
            <a:r>
              <a:rPr lang="fr-FR" smtClean="0"/>
              <a:t>Exemples</a:t>
            </a:r>
          </a:p>
          <a:p>
            <a:pPr lvl="1"/>
            <a:r>
              <a:rPr lang="fr-FR" smtClean="0"/>
              <a:t>Saisie d'une commande,</a:t>
            </a:r>
          </a:p>
          <a:p>
            <a:pPr lvl="1"/>
            <a:r>
              <a:rPr lang="fr-FR" smtClean="0"/>
              <a:t>Compression vidéo,</a:t>
            </a:r>
          </a:p>
          <a:p>
            <a:pPr lvl="1"/>
            <a:r>
              <a:rPr lang="fr-FR" smtClean="0"/>
              <a:t>Gestion d'un caddy, d'un catalogue de produits,</a:t>
            </a:r>
          </a:p>
          <a:p>
            <a:pPr lvl="1"/>
            <a:r>
              <a:rPr lang="fr-FR" smtClean="0"/>
              <a:t>Transactions bancaires…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fr-FR" dirty="0" smtClean="0"/>
              <a:t>3 types de </a:t>
            </a:r>
            <a:r>
              <a:rPr lang="fr-FR" dirty="0" err="1" smtClean="0"/>
              <a:t>beans</a:t>
            </a:r>
            <a:r>
              <a:rPr lang="fr-FR" dirty="0" smtClean="0"/>
              <a:t> sessions</a:t>
            </a:r>
          </a:p>
        </p:txBody>
      </p:sp>
      <p:sp>
        <p:nvSpPr>
          <p:cNvPr id="92163" name="Rectangle 3"/>
          <p:cNvSpPr>
            <a:spLocks noGrp="1" noChangeArrowheads="1"/>
          </p:cNvSpPr>
          <p:nvPr>
            <p:ph type="body" idx="1"/>
          </p:nvPr>
        </p:nvSpPr>
        <p:spPr/>
        <p:txBody>
          <a:bodyPr/>
          <a:lstStyle/>
          <a:p>
            <a:r>
              <a:rPr lang="fr-FR" sz="2400" b="1" dirty="0" smtClean="0"/>
              <a:t>Sans état</a:t>
            </a:r>
            <a:r>
              <a:rPr lang="fr-FR" sz="2400" dirty="0" smtClean="0"/>
              <a:t> : traite les tâches qui peuvent être accomplies en un seul appel de méthode ; pas d’état maintenu entre 2 appels de méthode</a:t>
            </a:r>
          </a:p>
          <a:p>
            <a:r>
              <a:rPr lang="fr-FR" sz="2400" dirty="0" smtClean="0"/>
              <a:t>Exemple : afficher la liste des comptes bancaires d’un client</a:t>
            </a:r>
          </a:p>
          <a:p>
            <a:r>
              <a:rPr lang="fr-FR" sz="2400" b="1" dirty="0" smtClean="0"/>
              <a:t>Avec état</a:t>
            </a:r>
            <a:r>
              <a:rPr lang="fr-FR" sz="2400" dirty="0" smtClean="0"/>
              <a:t> : est associé à un seul client ; maintient un état entre plusieurs appels de méthodes ; pour les tâches accomplies en plusieurs étapes</a:t>
            </a:r>
          </a:p>
          <a:p>
            <a:r>
              <a:rPr lang="fr-FR" sz="2400" dirty="0" smtClean="0"/>
              <a:t>Exemple : remplir son caddy avec des articles dont les caractéristiques sont affichées sur des pages différentes</a:t>
            </a:r>
            <a:endParaRPr lang="fr-FR"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fr-FR" dirty="0" smtClean="0"/>
              <a:t>3 types de </a:t>
            </a:r>
            <a:r>
              <a:rPr lang="fr-FR" dirty="0" err="1" smtClean="0"/>
              <a:t>beans</a:t>
            </a:r>
            <a:r>
              <a:rPr lang="fr-FR" dirty="0" smtClean="0"/>
              <a:t> sessions</a:t>
            </a:r>
          </a:p>
        </p:txBody>
      </p:sp>
      <p:sp>
        <p:nvSpPr>
          <p:cNvPr id="92163" name="Rectangle 3"/>
          <p:cNvSpPr>
            <a:spLocks noGrp="1" noChangeArrowheads="1"/>
          </p:cNvSpPr>
          <p:nvPr>
            <p:ph type="body" idx="1"/>
          </p:nvPr>
        </p:nvSpPr>
        <p:spPr/>
        <p:txBody>
          <a:bodyPr/>
          <a:lstStyle/>
          <a:p>
            <a:r>
              <a:rPr lang="fr-FR" sz="2400" b="1" dirty="0" smtClean="0"/>
              <a:t>Singleton</a:t>
            </a:r>
            <a:r>
              <a:rPr lang="fr-FR" sz="2400" dirty="0" smtClean="0"/>
              <a:t> : quand on veut être assuré qu’il n’y a qu’une seule instance du </a:t>
            </a:r>
            <a:r>
              <a:rPr lang="fr-FR" sz="2400" dirty="0" err="1" smtClean="0"/>
              <a:t>bean</a:t>
            </a:r>
            <a:r>
              <a:rPr lang="fr-FR" sz="2400" dirty="0" smtClean="0"/>
              <a:t> pour tous les utilisateurs de l’application</a:t>
            </a:r>
          </a:p>
          <a:p>
            <a:r>
              <a:rPr lang="fr-FR" sz="2400" dirty="0" smtClean="0"/>
              <a:t>Exemple : cache d’une liste de pays (pour améliorer les performances)</a:t>
            </a:r>
            <a:endParaRPr lang="fr-FR" sz="2000" dirty="0" smtClean="0"/>
          </a:p>
        </p:txBody>
      </p:sp>
    </p:spTree>
    <p:extLst>
      <p:ext uri="{BB962C8B-B14F-4D97-AF65-F5344CB8AC3E}">
        <p14:creationId xmlns:p14="http://schemas.microsoft.com/office/powerpoint/2010/main" val="335607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fr-FR" smtClean="0"/>
              <a:t>Stateless Session Beans</a:t>
            </a:r>
          </a:p>
        </p:txBody>
      </p:sp>
      <p:sp>
        <p:nvSpPr>
          <p:cNvPr id="96259" name="Rectangle 3"/>
          <p:cNvSpPr>
            <a:spLocks noGrp="1" noChangeArrowheads="1"/>
          </p:cNvSpPr>
          <p:nvPr>
            <p:ph type="body" idx="1"/>
          </p:nvPr>
        </p:nvSpPr>
        <p:spPr/>
        <p:txBody>
          <a:bodyPr/>
          <a:lstStyle/>
          <a:p>
            <a:pPr>
              <a:lnSpc>
                <a:spcPct val="90000"/>
              </a:lnSpc>
            </a:pPr>
            <a:r>
              <a:rPr lang="fr-FR" sz="2400" dirty="0" smtClean="0"/>
              <a:t>Le client passe toutes les données nécessaires au traitement lors de l'appel de méthode</a:t>
            </a:r>
          </a:p>
          <a:p>
            <a:pPr>
              <a:lnSpc>
                <a:spcPct val="90000"/>
              </a:lnSpc>
            </a:pPr>
            <a:r>
              <a:rPr lang="fr-FR" sz="2400" dirty="0" smtClean="0"/>
              <a:t>Le container est responsable de la création et de la destruction du Bean</a:t>
            </a:r>
          </a:p>
          <a:p>
            <a:pPr lvl="1">
              <a:lnSpc>
                <a:spcPct val="90000"/>
              </a:lnSpc>
            </a:pPr>
            <a:r>
              <a:rPr lang="fr-FR" sz="2000" dirty="0" smtClean="0"/>
              <a:t>Il peut le détruire </a:t>
            </a:r>
            <a:r>
              <a:rPr lang="fr-FR" sz="2000" i="1" dirty="0" smtClean="0"/>
              <a:t>juste après un appel de méthode</a:t>
            </a:r>
            <a:r>
              <a:rPr lang="fr-FR" sz="2000" dirty="0" smtClean="0"/>
              <a:t>, ou le garder en mémoire pendant un certain temps pour </a:t>
            </a:r>
            <a:r>
              <a:rPr lang="fr-FR" sz="2000" i="1" dirty="0" smtClean="0"/>
              <a:t>réutilisation</a:t>
            </a:r>
            <a:r>
              <a:rPr lang="fr-FR" sz="2000" dirty="0" smtClean="0"/>
              <a:t>.</a:t>
            </a:r>
          </a:p>
          <a:p>
            <a:pPr>
              <a:lnSpc>
                <a:spcPct val="90000"/>
              </a:lnSpc>
            </a:pPr>
            <a:r>
              <a:rPr lang="fr-FR" sz="2400" dirty="0" smtClean="0">
                <a:solidFill>
                  <a:srgbClr val="FF0000"/>
                </a:solidFill>
              </a:rPr>
              <a:t>Une instance de </a:t>
            </a:r>
            <a:r>
              <a:rPr lang="fr-FR" sz="2400" dirty="0" err="1" smtClean="0">
                <a:solidFill>
                  <a:srgbClr val="FF0000"/>
                </a:solidFill>
              </a:rPr>
              <a:t>Stateless</a:t>
            </a:r>
            <a:r>
              <a:rPr lang="fr-FR" sz="2400" dirty="0" smtClean="0">
                <a:solidFill>
                  <a:srgbClr val="FF0000"/>
                </a:solidFill>
              </a:rPr>
              <a:t> Session Bean n'est pas propre à un client donné, elle peut être partagée entre chaque appel de méthode</a:t>
            </a:r>
          </a:p>
          <a:p>
            <a:pPr>
              <a:lnSpc>
                <a:spcPct val="90000"/>
              </a:lnSpc>
            </a:pPr>
            <a:r>
              <a:rPr lang="fr-FR" sz="2400" dirty="0" smtClean="0"/>
              <a:t>Le serveur maintient un pool de </a:t>
            </a:r>
            <a:r>
              <a:rPr lang="fr-FR" sz="2400" dirty="0" err="1" smtClean="0"/>
              <a:t>beans</a:t>
            </a:r>
            <a:r>
              <a:rPr lang="fr-FR" sz="2400" dirty="0" smtClean="0"/>
              <a:t> sans état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a:t>
            </a:r>
            <a:r>
              <a:rPr lang="fr-FR" dirty="0" err="1" smtClean="0"/>
              <a:t>bean</a:t>
            </a:r>
            <a:r>
              <a:rPr lang="fr-FR" dirty="0" smtClean="0"/>
              <a:t> sans état</a:t>
            </a:r>
            <a:endParaRPr lang="fr-FR" dirty="0"/>
          </a:p>
        </p:txBody>
      </p:sp>
      <p:sp>
        <p:nvSpPr>
          <p:cNvPr id="3" name="Espace réservé du contenu 2"/>
          <p:cNvSpPr>
            <a:spLocks noGrp="1"/>
          </p:cNvSpPr>
          <p:nvPr>
            <p:ph idx="1"/>
          </p:nvPr>
        </p:nvSpPr>
        <p:spPr>
          <a:xfrm>
            <a:off x="685800" y="1196752"/>
            <a:ext cx="8001000" cy="5328592"/>
          </a:xfrm>
        </p:spPr>
        <p:txBody>
          <a:bodyPr/>
          <a:lstStyle/>
          <a:p>
            <a:pPr marL="0" indent="0">
              <a:buNone/>
            </a:pPr>
            <a:r>
              <a:rPr lang="fr-FR" sz="2000" b="1" dirty="0">
                <a:latin typeface="Courier New" pitchFamily="49" charset="0"/>
                <a:cs typeface="Courier New" pitchFamily="49" charset="0"/>
              </a:rPr>
              <a:t>package </a:t>
            </a:r>
            <a:r>
              <a:rPr lang="fr-FR" sz="2000" b="1" dirty="0" err="1" smtClean="0">
                <a:latin typeface="Courier New" pitchFamily="49" charset="0"/>
                <a:cs typeface="Courier New" pitchFamily="49" charset="0"/>
              </a:rPr>
              <a:t>fr.unice.ejb.conversion</a:t>
            </a:r>
            <a:r>
              <a:rPr lang="fr-FR"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a:p>
            <a:pPr marL="0" indent="0">
              <a:buNone/>
            </a:pPr>
            <a:r>
              <a:rPr lang="fr-FR" sz="2000" b="1" dirty="0">
                <a:latin typeface="Courier New" pitchFamily="49" charset="0"/>
                <a:cs typeface="Courier New" pitchFamily="49" charset="0"/>
              </a:rPr>
              <a:t>import </a:t>
            </a:r>
            <a:r>
              <a:rPr lang="fr-FR" sz="2000" b="1" dirty="0" err="1" smtClean="0">
                <a:latin typeface="Courier New" pitchFamily="49" charset="0"/>
                <a:cs typeface="Courier New" pitchFamily="49" charset="0"/>
              </a:rPr>
              <a:t>java.math.BigDecimal</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import </a:t>
            </a:r>
            <a:r>
              <a:rPr lang="fr-FR" sz="2000" b="1" dirty="0" err="1">
                <a:latin typeface="Courier New" pitchFamily="49" charset="0"/>
                <a:cs typeface="Courier New" pitchFamily="49" charset="0"/>
              </a:rPr>
              <a:t>javax.ejb</a:t>
            </a:r>
            <a:r>
              <a:rPr lang="fr-FR" sz="2000" b="1" dirty="0" smtClean="0">
                <a:latin typeface="Courier New" pitchFamily="49" charset="0"/>
                <a:cs typeface="Courier New" pitchFamily="49" charset="0"/>
              </a:rPr>
              <a:t>.*;</a:t>
            </a:r>
          </a:p>
          <a:p>
            <a:pPr marL="0" indent="0">
              <a:buNone/>
            </a:pP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Stateless</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public </a:t>
            </a:r>
            <a:r>
              <a:rPr lang="fr-FR" sz="2000" b="1" dirty="0">
                <a:latin typeface="Courier New" pitchFamily="49" charset="0"/>
                <a:cs typeface="Courier New" pitchFamily="49" charset="0"/>
              </a:rPr>
              <a:t>class </a:t>
            </a:r>
            <a:r>
              <a:rPr lang="fr-FR" sz="2000" b="1" dirty="0" err="1" smtClean="0">
                <a:latin typeface="Courier New" pitchFamily="49" charset="0"/>
                <a:cs typeface="Courier New" pitchFamily="49" charset="0"/>
              </a:rPr>
              <a:t>ConvertisseurBean</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a:t>
            </a:r>
          </a:p>
          <a:p>
            <a:pPr marL="0" indent="0">
              <a:buNone/>
            </a:pP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private</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BigDecimal</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tauxEuro</a:t>
            </a:r>
            <a:r>
              <a:rPr lang="fr-FR" sz="2000" b="1" dirty="0" smtClean="0">
                <a:latin typeface="Courier New" pitchFamily="49" charset="0"/>
                <a:cs typeface="Courier New" pitchFamily="49" charset="0"/>
              </a:rPr>
              <a:t> =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new </a:t>
            </a:r>
            <a:r>
              <a:rPr lang="fr-FR" sz="2000" b="1" dirty="0" err="1" smtClean="0">
                <a:latin typeface="Courier New" pitchFamily="49" charset="0"/>
                <a:cs typeface="Courier New" pitchFamily="49" charset="0"/>
              </a:rPr>
              <a:t>BigDecimal</a:t>
            </a:r>
            <a:r>
              <a:rPr lang="fr-FR" sz="2000" b="1" dirty="0" smtClean="0">
                <a:latin typeface="Courier New" pitchFamily="49" charset="0"/>
                <a:cs typeface="Courier New" pitchFamily="49" charset="0"/>
              </a:rPr>
              <a:t>("0.0093016");</a:t>
            </a:r>
            <a:endParaRPr lang="fr-FR" sz="2000" b="1" dirty="0">
              <a:latin typeface="Courier New" pitchFamily="49" charset="0"/>
              <a:cs typeface="Courier New" pitchFamily="49" charset="0"/>
            </a:endParaRPr>
          </a:p>
          <a:p>
            <a:pPr marL="0" indent="0">
              <a:buNone/>
            </a:pP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public </a:t>
            </a:r>
            <a:r>
              <a:rPr lang="fr-FR" sz="2000" b="1" dirty="0" err="1">
                <a:latin typeface="Courier New" pitchFamily="49" charset="0"/>
                <a:cs typeface="Courier New" pitchFamily="49" charset="0"/>
              </a:rPr>
              <a:t>BigDecimal</a:t>
            </a:r>
            <a:r>
              <a:rPr lang="fr-FR" sz="2000" b="1" dirty="0">
                <a:latin typeface="Courier New" pitchFamily="49" charset="0"/>
                <a:cs typeface="Courier New" pitchFamily="49" charset="0"/>
              </a:rPr>
              <a:t> </a:t>
            </a:r>
            <a:r>
              <a:rPr lang="fr-FR" sz="2000" b="1" dirty="0" err="1" smtClean="0">
                <a:latin typeface="Courier New" pitchFamily="49" charset="0"/>
                <a:cs typeface="Courier New" pitchFamily="49" charset="0"/>
              </a:rPr>
              <a:t>yenVersEuro</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BigDecimal</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yen) </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BigDecimal</a:t>
            </a:r>
            <a:r>
              <a:rPr lang="fr-FR" sz="2000" b="1" dirty="0" smtClean="0">
                <a:latin typeface="Courier New" pitchFamily="49" charset="0"/>
                <a:cs typeface="Courier New" pitchFamily="49" charset="0"/>
              </a:rPr>
              <a:t> val </a:t>
            </a:r>
            <a:r>
              <a:rPr lang="fr-FR" sz="2000" b="1" dirty="0">
                <a:latin typeface="Courier New" pitchFamily="49" charset="0"/>
                <a:cs typeface="Courier New" pitchFamily="49" charset="0"/>
              </a:rPr>
              <a:t>= </a:t>
            </a:r>
            <a:r>
              <a:rPr lang="fr-FR" sz="2000" b="1" dirty="0" err="1" smtClean="0">
                <a:latin typeface="Courier New" pitchFamily="49" charset="0"/>
                <a:cs typeface="Courier New" pitchFamily="49" charset="0"/>
              </a:rPr>
              <a:t>yen.multiply</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tauxEuro</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return </a:t>
            </a:r>
            <a:r>
              <a:rPr lang="fr-FR" sz="2000" b="1" dirty="0" err="1" smtClean="0">
                <a:latin typeface="Courier New" pitchFamily="49" charset="0"/>
                <a:cs typeface="Courier New" pitchFamily="49" charset="0"/>
              </a:rPr>
              <a:t>val.setScale</a:t>
            </a:r>
            <a:r>
              <a:rPr lang="fr-FR" sz="2000" b="1" dirty="0" smtClean="0">
                <a:latin typeface="Courier New" pitchFamily="49" charset="0"/>
                <a:cs typeface="Courier New" pitchFamily="49" charset="0"/>
              </a:rPr>
              <a:t>(2</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BigDecimal.ROUND_UP</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endParaRPr lang="fr-FR" sz="2000" b="1" dirty="0">
              <a:latin typeface="Courier New" pitchFamily="49" charset="0"/>
              <a:cs typeface="Courier New" pitchFamily="49" charset="0"/>
            </a:endParaRPr>
          </a:p>
          <a:p>
            <a:pPr marL="0" indent="0">
              <a:buNone/>
            </a:pPr>
            <a:r>
              <a:rPr lang="fr-FR" sz="2000" b="1" dirty="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2720838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a:t>
            </a:r>
            <a:r>
              <a:rPr lang="fr-FR" dirty="0" smtClean="0"/>
              <a:t>nterface locale</a:t>
            </a:r>
            <a:endParaRPr lang="fr-FR" dirty="0"/>
          </a:p>
        </p:txBody>
      </p:sp>
      <p:sp>
        <p:nvSpPr>
          <p:cNvPr id="3" name="Espace réservé du contenu 2"/>
          <p:cNvSpPr>
            <a:spLocks noGrp="1"/>
          </p:cNvSpPr>
          <p:nvPr>
            <p:ph idx="1"/>
          </p:nvPr>
        </p:nvSpPr>
        <p:spPr/>
        <p:txBody>
          <a:bodyPr/>
          <a:lstStyle/>
          <a:p>
            <a:r>
              <a:rPr lang="fr-FR" dirty="0" smtClean="0"/>
              <a:t>Si on ne fournit pas d’interface séparé à </a:t>
            </a:r>
            <a:r>
              <a:rPr lang="fr-FR" dirty="0" err="1" smtClean="0"/>
              <a:t>ConverterBean</a:t>
            </a:r>
            <a:r>
              <a:rPr lang="fr-FR" dirty="0" smtClean="0"/>
              <a:t>, il aura automatiquement l’interface composée de sa méthode publique et il ne pourra être utilisé que par les composants qui sont dans le même serveur d’application</a:t>
            </a:r>
          </a:p>
          <a:p>
            <a:r>
              <a:rPr lang="fr-FR" dirty="0" smtClean="0"/>
              <a:t>Ce qui correspondra au code du transparent suivant</a:t>
            </a:r>
          </a:p>
        </p:txBody>
      </p:sp>
    </p:spTree>
    <p:extLst>
      <p:ext uri="{BB962C8B-B14F-4D97-AF65-F5344CB8AC3E}">
        <p14:creationId xmlns:p14="http://schemas.microsoft.com/office/powerpoint/2010/main" val="3858004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 locale et implémentation</a:t>
            </a:r>
            <a:endParaRPr lang="fr-FR" dirty="0"/>
          </a:p>
        </p:txBody>
      </p:sp>
      <p:sp>
        <p:nvSpPr>
          <p:cNvPr id="3" name="Espace réservé du contenu 2"/>
          <p:cNvSpPr>
            <a:spLocks noGrp="1"/>
          </p:cNvSpPr>
          <p:nvPr>
            <p:ph idx="1"/>
          </p:nvPr>
        </p:nvSpPr>
        <p:spPr>
          <a:xfrm>
            <a:off x="539552" y="1447800"/>
            <a:ext cx="8001000" cy="4724400"/>
          </a:xfrm>
        </p:spPr>
        <p:txBody>
          <a:bodyPr/>
          <a:lstStyle/>
          <a:p>
            <a:r>
              <a:rPr lang="fr-FR" sz="2000" b="1" dirty="0" smtClean="0">
                <a:solidFill>
                  <a:srgbClr val="0070C0"/>
                </a:solidFill>
                <a:latin typeface="Courier New" pitchFamily="49" charset="0"/>
                <a:cs typeface="Courier New" pitchFamily="49" charset="0"/>
              </a:rPr>
              <a:t>@Local</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public </a:t>
            </a:r>
            <a:r>
              <a:rPr lang="fr-FR" sz="2000" b="1" dirty="0">
                <a:latin typeface="Courier New" pitchFamily="49" charset="0"/>
                <a:cs typeface="Courier New" pitchFamily="49" charset="0"/>
              </a:rPr>
              <a:t>interface Convertisseur {</a:t>
            </a:r>
            <a:r>
              <a:rPr lang="fr-FR" sz="2000" dirty="0" smtClean="0"/>
              <a:t/>
            </a:r>
            <a:br>
              <a:rPr lang="fr-FR" sz="2000" dirty="0" smtClean="0"/>
            </a:b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public </a:t>
            </a:r>
            <a:r>
              <a:rPr lang="fr-FR" sz="2000" b="1" dirty="0" err="1">
                <a:latin typeface="Courier New" pitchFamily="49" charset="0"/>
                <a:cs typeface="Courier New" pitchFamily="49" charset="0"/>
              </a:rPr>
              <a:t>BigDecimal</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yenVersEuro</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BigDecimal</a:t>
            </a:r>
            <a:r>
              <a:rPr lang="fr-FR" sz="2000" b="1" dirty="0">
                <a:latin typeface="Courier New" pitchFamily="49" charset="0"/>
                <a:cs typeface="Courier New" pitchFamily="49" charset="0"/>
              </a:rPr>
              <a:t> yen</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Stateless</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public class </a:t>
            </a:r>
            <a:r>
              <a:rPr lang="fr-FR" sz="2000" b="1" dirty="0" err="1">
                <a:latin typeface="Courier New" pitchFamily="49" charset="0"/>
                <a:cs typeface="Courier New" pitchFamily="49" charset="0"/>
              </a:rPr>
              <a:t>ConvertisseurBean</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implements</a:t>
            </a:r>
            <a:r>
              <a:rPr lang="fr-FR" sz="2000" b="1" dirty="0" smtClean="0">
                <a:solidFill>
                  <a:srgbClr val="0070C0"/>
                </a:solidFill>
                <a:latin typeface="Courier New" pitchFamily="49" charset="0"/>
                <a:cs typeface="Courier New" pitchFamily="49" charset="0"/>
              </a:rPr>
              <a:t> Convertisseur</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fr-FR" dirty="0" smtClean="0"/>
              <a:t>Donner une interface locale explicite permet de ne pas exposer aux clients toutes les méthodes publiques du </a:t>
            </a:r>
            <a:r>
              <a:rPr lang="fr-FR" dirty="0" err="1" smtClean="0"/>
              <a:t>bean</a:t>
            </a:r>
            <a:endParaRPr lang="fr-FR" dirty="0"/>
          </a:p>
          <a:p>
            <a:endParaRPr lang="fr-FR" sz="2000" b="1" dirty="0" smtClean="0">
              <a:latin typeface="Courier New" pitchFamily="49" charset="0"/>
              <a:cs typeface="Courier New" pitchFamily="49" charset="0"/>
            </a:endParaRPr>
          </a:p>
          <a:p>
            <a:endParaRPr lang="fr-FR" sz="2000" dirty="0"/>
          </a:p>
        </p:txBody>
      </p:sp>
    </p:spTree>
    <p:extLst>
      <p:ext uri="{BB962C8B-B14F-4D97-AF65-F5344CB8AC3E}">
        <p14:creationId xmlns:p14="http://schemas.microsoft.com/office/powerpoint/2010/main" val="773364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 distante et implémentation</a:t>
            </a:r>
            <a:endParaRPr lang="fr-FR" dirty="0"/>
          </a:p>
        </p:txBody>
      </p:sp>
      <p:sp>
        <p:nvSpPr>
          <p:cNvPr id="3" name="Espace réservé du contenu 2"/>
          <p:cNvSpPr>
            <a:spLocks noGrp="1"/>
          </p:cNvSpPr>
          <p:nvPr>
            <p:ph idx="1"/>
          </p:nvPr>
        </p:nvSpPr>
        <p:spPr>
          <a:xfrm>
            <a:off x="539552" y="1447800"/>
            <a:ext cx="8001000" cy="4724400"/>
          </a:xfrm>
        </p:spPr>
        <p:txBody>
          <a:bodyPr/>
          <a:lstStyle/>
          <a:p>
            <a:r>
              <a:rPr lang="fr-FR" dirty="0" smtClean="0"/>
              <a:t>Pour que le </a:t>
            </a:r>
            <a:r>
              <a:rPr lang="fr-FR" dirty="0" err="1" smtClean="0"/>
              <a:t>bean</a:t>
            </a:r>
            <a:r>
              <a:rPr lang="fr-FR" dirty="0" smtClean="0"/>
              <a:t> session soit utilisable par un composant situé sur un serveur d’application, il faut lui ajouter une interface distante :</a:t>
            </a:r>
            <a:endParaRPr lang="fr-FR" dirty="0"/>
          </a:p>
          <a:p>
            <a:r>
              <a:rPr lang="fr-FR" sz="2000" b="1" dirty="0" smtClean="0">
                <a:solidFill>
                  <a:srgbClr val="0070C0"/>
                </a:solidFill>
                <a:latin typeface="Courier New" pitchFamily="49" charset="0"/>
                <a:cs typeface="Courier New" pitchFamily="49" charset="0"/>
              </a:rPr>
              <a:t>@</a:t>
            </a:r>
            <a:r>
              <a:rPr lang="fr-FR" sz="2000" b="1" dirty="0" err="1" smtClean="0">
                <a:solidFill>
                  <a:srgbClr val="0070C0"/>
                </a:solidFill>
                <a:latin typeface="Courier New" pitchFamily="49" charset="0"/>
                <a:cs typeface="Courier New" pitchFamily="49" charset="0"/>
              </a:rPr>
              <a:t>Remote</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public </a:t>
            </a:r>
            <a:r>
              <a:rPr lang="fr-FR" sz="2000" b="1" dirty="0">
                <a:latin typeface="Courier New" pitchFamily="49" charset="0"/>
                <a:cs typeface="Courier New" pitchFamily="49" charset="0"/>
              </a:rPr>
              <a:t>interface </a:t>
            </a:r>
            <a:r>
              <a:rPr lang="fr-FR" sz="2000" b="1" dirty="0" err="1" smtClean="0">
                <a:latin typeface="Courier New" pitchFamily="49" charset="0"/>
                <a:cs typeface="Courier New" pitchFamily="49" charset="0"/>
              </a:rPr>
              <a:t>ConvertisseurDistant</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a:t>
            </a:r>
            <a:r>
              <a:rPr lang="fr-FR" sz="2000" dirty="0" smtClean="0"/>
              <a:t/>
            </a:r>
            <a:br>
              <a:rPr lang="fr-FR" sz="2000" dirty="0" smtClean="0"/>
            </a:b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public </a:t>
            </a:r>
            <a:r>
              <a:rPr lang="fr-FR" sz="2000" b="1" dirty="0" err="1">
                <a:latin typeface="Courier New" pitchFamily="49" charset="0"/>
                <a:cs typeface="Courier New" pitchFamily="49" charset="0"/>
              </a:rPr>
              <a:t>BigDecimal</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yenVersEuro</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BigDecimal</a:t>
            </a:r>
            <a:r>
              <a:rPr lang="fr-FR" sz="2000" b="1" dirty="0">
                <a:latin typeface="Courier New" pitchFamily="49" charset="0"/>
                <a:cs typeface="Courier New" pitchFamily="49" charset="0"/>
              </a:rPr>
              <a:t> yen</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Stateless</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public class </a:t>
            </a:r>
            <a:r>
              <a:rPr lang="fr-FR" sz="2000" b="1" dirty="0" err="1">
                <a:latin typeface="Courier New" pitchFamily="49" charset="0"/>
                <a:cs typeface="Courier New" pitchFamily="49" charset="0"/>
              </a:rPr>
              <a:t>ConvertisseurBean</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implements</a:t>
            </a:r>
            <a:r>
              <a:rPr lang="fr-FR" sz="2000" b="1" dirty="0" smtClean="0">
                <a:latin typeface="Courier New" pitchFamily="49" charset="0"/>
                <a:cs typeface="Courier New" pitchFamily="49" charset="0"/>
              </a:rPr>
              <a:t> Convertisseur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a:p>
            <a:endParaRPr lang="fr-FR" sz="2000" b="1" dirty="0" smtClean="0">
              <a:latin typeface="Courier New" pitchFamily="49" charset="0"/>
              <a:cs typeface="Courier New" pitchFamily="49" charset="0"/>
            </a:endParaRPr>
          </a:p>
          <a:p>
            <a:endParaRPr lang="fr-FR" sz="2000" dirty="0"/>
          </a:p>
        </p:txBody>
      </p:sp>
    </p:spTree>
    <p:extLst>
      <p:ext uri="{BB962C8B-B14F-4D97-AF65-F5344CB8AC3E}">
        <p14:creationId xmlns:p14="http://schemas.microsoft.com/office/powerpoint/2010/main" val="665902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fr-FR" smtClean="0"/>
              <a:t>Stateful Session Beans</a:t>
            </a:r>
          </a:p>
        </p:txBody>
      </p:sp>
      <p:sp>
        <p:nvSpPr>
          <p:cNvPr id="94211" name="Rectangle 3"/>
          <p:cNvSpPr>
            <a:spLocks noGrp="1" noChangeArrowheads="1"/>
          </p:cNvSpPr>
          <p:nvPr>
            <p:ph type="body" idx="1"/>
          </p:nvPr>
        </p:nvSpPr>
        <p:spPr/>
        <p:txBody>
          <a:bodyPr/>
          <a:lstStyle/>
          <a:p>
            <a:r>
              <a:rPr lang="fr-FR" dirty="0" smtClean="0"/>
              <a:t>Certaines conversations se déroulent sous forment de </a:t>
            </a:r>
            <a:r>
              <a:rPr lang="fr-FR" i="1" dirty="0" smtClean="0"/>
              <a:t>requêtes</a:t>
            </a:r>
            <a:r>
              <a:rPr lang="fr-FR" dirty="0" smtClean="0"/>
              <a:t> successives.</a:t>
            </a:r>
          </a:p>
          <a:p>
            <a:pPr lvl="1"/>
            <a:r>
              <a:rPr lang="fr-FR" dirty="0" smtClean="0"/>
              <a:t>Exemple : un client surfe sur un site de e-commerce, sélectionne des produits, remplit son caddy…</a:t>
            </a:r>
          </a:p>
          <a:p>
            <a:r>
              <a:rPr lang="fr-FR" dirty="0" smtClean="0"/>
              <a:t>D'une requête HTTP à l'autre, il faut un moyen de conserver un </a:t>
            </a:r>
            <a:r>
              <a:rPr lang="fr-FR" i="1" dirty="0" smtClean="0"/>
              <a:t>état</a:t>
            </a:r>
            <a:r>
              <a:rPr lang="fr-FR" dirty="0" smtClean="0"/>
              <a:t> (le caddy par ex.)</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fr-FR" smtClean="0"/>
              <a:t>Stateful Session Beans</a:t>
            </a:r>
          </a:p>
        </p:txBody>
      </p:sp>
      <p:sp>
        <p:nvSpPr>
          <p:cNvPr id="95235" name="Rectangle 3"/>
          <p:cNvSpPr>
            <a:spLocks noGrp="1" noChangeArrowheads="1"/>
          </p:cNvSpPr>
          <p:nvPr>
            <p:ph type="body" idx="1"/>
          </p:nvPr>
        </p:nvSpPr>
        <p:spPr/>
        <p:txBody>
          <a:bodyPr/>
          <a:lstStyle/>
          <a:p>
            <a:r>
              <a:rPr lang="fr-FR" dirty="0" smtClean="0"/>
              <a:t>En résumé, un </a:t>
            </a:r>
            <a:r>
              <a:rPr lang="fr-FR" dirty="0" err="1" smtClean="0"/>
              <a:t>Stateful</a:t>
            </a:r>
            <a:r>
              <a:rPr lang="fr-FR" dirty="0" smtClean="0"/>
              <a:t> Session Bean est utile pour maintenir un état pendant la durée de vie du client</a:t>
            </a:r>
          </a:p>
          <a:p>
            <a:pPr lvl="1"/>
            <a:r>
              <a:rPr lang="fr-FR" dirty="0" smtClean="0"/>
              <a:t>au cours d'appels de méthodes successifs.</a:t>
            </a:r>
          </a:p>
          <a:p>
            <a:pPr lvl="1"/>
            <a:r>
              <a:rPr lang="fr-FR" dirty="0" smtClean="0"/>
              <a:t>Au cours de </a:t>
            </a:r>
            <a:r>
              <a:rPr lang="fr-FR" i="1" dirty="0" smtClean="0"/>
              <a:t>transactions</a:t>
            </a:r>
            <a:r>
              <a:rPr lang="fr-FR" dirty="0" smtClean="0"/>
              <a:t> successives.</a:t>
            </a:r>
          </a:p>
          <a:p>
            <a:pPr lvl="1"/>
            <a:r>
              <a:rPr lang="fr-FR" dirty="0" smtClean="0"/>
              <a:t>Si un appel de méthode change l'état du Bean, lors d'un autre appel de méthode l'état sera disponible.</a:t>
            </a:r>
          </a:p>
          <a:p>
            <a:r>
              <a:rPr lang="fr-FR" dirty="0" smtClean="0">
                <a:solidFill>
                  <a:srgbClr val="CC0000"/>
                </a:solidFill>
              </a:rPr>
              <a:t>Conséquence : une instance de </a:t>
            </a:r>
            <a:r>
              <a:rPr lang="fr-FR" dirty="0" err="1" smtClean="0">
                <a:solidFill>
                  <a:srgbClr val="CC0000"/>
                </a:solidFill>
              </a:rPr>
              <a:t>Stateful</a:t>
            </a:r>
            <a:r>
              <a:rPr lang="fr-FR" dirty="0" smtClean="0">
                <a:solidFill>
                  <a:srgbClr val="CC0000"/>
                </a:solidFill>
              </a:rPr>
              <a:t> Session Bean par client.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a:t>
            </a:r>
            <a:r>
              <a:rPr lang="fr-FR" dirty="0" err="1" smtClean="0"/>
              <a:t>bean</a:t>
            </a:r>
            <a:r>
              <a:rPr lang="fr-FR" dirty="0" smtClean="0"/>
              <a:t> avec état</a:t>
            </a:r>
            <a:endParaRPr lang="fr-FR" dirty="0"/>
          </a:p>
        </p:txBody>
      </p:sp>
      <p:sp>
        <p:nvSpPr>
          <p:cNvPr id="3" name="Espace réservé du contenu 2"/>
          <p:cNvSpPr>
            <a:spLocks noGrp="1"/>
          </p:cNvSpPr>
          <p:nvPr>
            <p:ph idx="1"/>
          </p:nvPr>
        </p:nvSpPr>
        <p:spPr>
          <a:xfrm>
            <a:off x="685800" y="980728"/>
            <a:ext cx="8001000" cy="5544616"/>
          </a:xfrm>
        </p:spPr>
        <p:txBody>
          <a:bodyPr/>
          <a:lstStyle/>
          <a:p>
            <a:pPr marL="0" indent="0">
              <a:buNone/>
            </a:pPr>
            <a:r>
              <a:rPr lang="fr-FR" sz="2400" b="1" dirty="0" smtClean="0">
                <a:latin typeface="Courier New" pitchFamily="49" charset="0"/>
                <a:cs typeface="Courier New" pitchFamily="49" charset="0"/>
              </a:rPr>
              <a:t>@</a:t>
            </a:r>
            <a:r>
              <a:rPr lang="fr-FR" sz="2400" b="1" dirty="0" err="1" smtClean="0">
                <a:latin typeface="Courier New" pitchFamily="49" charset="0"/>
                <a:cs typeface="Courier New" pitchFamily="49" charset="0"/>
              </a:rPr>
              <a:t>Stateful</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a:t>
            </a:r>
            <a:r>
              <a:rPr lang="fr-FR" sz="2400" b="1" dirty="0" err="1" smtClean="0">
                <a:latin typeface="Courier New" pitchFamily="49" charset="0"/>
                <a:cs typeface="Courier New" pitchFamily="49" charset="0"/>
              </a:rPr>
              <a:t>StatefulTimeout</a:t>
            </a:r>
            <a:r>
              <a:rPr lang="fr-FR" sz="2400" b="1" dirty="0" smtClean="0">
                <a:latin typeface="Courier New" pitchFamily="49" charset="0"/>
                <a:cs typeface="Courier New" pitchFamily="49" charset="0"/>
              </a:rPr>
              <a:t>(300000) // 5 minutes</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public class </a:t>
            </a:r>
            <a:r>
              <a:rPr lang="fr-FR" sz="2400" b="1" dirty="0" err="1" smtClean="0">
                <a:latin typeface="Courier New" pitchFamily="49" charset="0"/>
                <a:cs typeface="Courier New" pitchFamily="49" charset="0"/>
              </a:rPr>
              <a:t>CaddyEJB</a:t>
            </a:r>
            <a:r>
              <a:rPr lang="fr-FR" sz="2400" b="1" dirty="0" smtClean="0">
                <a:latin typeface="Courier New" pitchFamily="49" charset="0"/>
                <a:cs typeface="Courier New" pitchFamily="49" charset="0"/>
              </a:rPr>
              <a:t> {</a:t>
            </a:r>
            <a:r>
              <a:rPr lang="fr-FR" sz="2400" b="1" dirty="0">
                <a:latin typeface="Courier New" pitchFamily="49" charset="0"/>
                <a:cs typeface="Courier New" pitchFamily="49" charset="0"/>
              </a:rPr>
              <a:t/>
            </a:r>
            <a:br>
              <a:rPr lang="fr-FR" sz="2400" b="1" dirty="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private</a:t>
            </a:r>
            <a:r>
              <a:rPr lang="fr-FR" sz="2400" b="1" dirty="0" smtClean="0">
                <a:latin typeface="Courier New" pitchFamily="49" charset="0"/>
                <a:cs typeface="Courier New" pitchFamily="49" charset="0"/>
              </a:rPr>
              <a:t> List&lt;Item&gt; caddy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new </a:t>
            </a:r>
            <a:r>
              <a:rPr lang="fr-FR" sz="2400" b="1" dirty="0" err="1" smtClean="0">
                <a:latin typeface="Courier New" pitchFamily="49" charset="0"/>
                <a:cs typeface="Courier New" pitchFamily="49" charset="0"/>
              </a:rPr>
              <a:t>ArrayList</a:t>
            </a:r>
            <a:r>
              <a:rPr lang="fr-FR" sz="2400" b="1" dirty="0" smtClean="0">
                <a:latin typeface="Courier New" pitchFamily="49" charset="0"/>
                <a:cs typeface="Courier New" pitchFamily="49" charset="0"/>
              </a:rPr>
              <a:t>&lt;Item&gt;();</a:t>
            </a:r>
          </a:p>
          <a:p>
            <a:pPr marL="0" indent="0">
              <a:buNone/>
            </a:pP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public </a:t>
            </a:r>
            <a:r>
              <a:rPr lang="fr-FR" sz="2400" b="1" dirty="0" err="1" smtClean="0">
                <a:latin typeface="Courier New" pitchFamily="49" charset="0"/>
                <a:cs typeface="Courier New" pitchFamily="49" charset="0"/>
              </a:rPr>
              <a:t>void</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addItem</a:t>
            </a:r>
            <a:r>
              <a:rPr lang="fr-FR" sz="2400" b="1" dirty="0" smtClean="0">
                <a:latin typeface="Courier New" pitchFamily="49" charset="0"/>
                <a:cs typeface="Courier New" pitchFamily="49" charset="0"/>
              </a:rPr>
              <a:t>(Item </a:t>
            </a:r>
            <a:r>
              <a:rPr lang="fr-FR" sz="2400" b="1" dirty="0" err="1" smtClean="0">
                <a:latin typeface="Courier New" pitchFamily="49" charset="0"/>
                <a:cs typeface="Courier New" pitchFamily="49" charset="0"/>
              </a:rPr>
              <a:t>item</a:t>
            </a:r>
            <a:r>
              <a:rPr lang="fr-FR" sz="2400" b="1" dirty="0" smtClean="0">
                <a:latin typeface="Courier New" pitchFamily="49" charset="0"/>
                <a:cs typeface="Courier New" pitchFamily="49" charset="0"/>
              </a:rPr>
              <a:t>)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p>
          <a:p>
            <a:pPr marL="0" indent="0">
              <a:buNone/>
            </a:pP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Remove</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public </a:t>
            </a:r>
            <a:r>
              <a:rPr lang="fr-FR" sz="2400" b="1" dirty="0" err="1" smtClean="0">
                <a:latin typeface="Courier New" pitchFamily="49" charset="0"/>
                <a:cs typeface="Courier New" pitchFamily="49" charset="0"/>
              </a:rPr>
              <a:t>void</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checkout</a:t>
            </a:r>
            <a:r>
              <a:rPr lang="fr-FR" sz="2400" b="1" dirty="0" smtClean="0">
                <a:latin typeface="Courier New" pitchFamily="49" charset="0"/>
                <a:cs typeface="Courier New" pitchFamily="49" charset="0"/>
              </a:rPr>
              <a:t>()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caddy.clear</a:t>
            </a:r>
            <a:r>
              <a:rPr lang="fr-FR" sz="2400" b="1" dirty="0" smtClean="0">
                <a:latin typeface="Courier New" pitchFamily="49" charset="0"/>
                <a:cs typeface="Courier New" pitchFamily="49" charset="0"/>
              </a:rPr>
              <a: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a:t>
            </a:r>
          </a:p>
        </p:txBody>
      </p:sp>
    </p:spTree>
    <p:extLst>
      <p:ext uri="{BB962C8B-B14F-4D97-AF65-F5344CB8AC3E}">
        <p14:creationId xmlns:p14="http://schemas.microsoft.com/office/powerpoint/2010/main" val="3426263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fr-FR" dirty="0" smtClean="0"/>
              <a:t>Problème de ressource</a:t>
            </a:r>
          </a:p>
        </p:txBody>
      </p:sp>
      <p:sp>
        <p:nvSpPr>
          <p:cNvPr id="97283" name="Rectangle 3"/>
          <p:cNvSpPr>
            <a:spLocks noGrp="1" noChangeArrowheads="1"/>
          </p:cNvSpPr>
          <p:nvPr>
            <p:ph type="body" idx="1"/>
          </p:nvPr>
        </p:nvSpPr>
        <p:spPr>
          <a:xfrm>
            <a:off x="685800" y="1447800"/>
            <a:ext cx="8001000" cy="5077544"/>
          </a:xfrm>
        </p:spPr>
        <p:txBody>
          <a:bodyPr/>
          <a:lstStyle/>
          <a:p>
            <a:pPr>
              <a:lnSpc>
                <a:spcPct val="90000"/>
              </a:lnSpc>
            </a:pPr>
            <a:r>
              <a:rPr lang="fr-FR" dirty="0" smtClean="0"/>
              <a:t>Le client entretient une conversation avec le </a:t>
            </a:r>
            <a:r>
              <a:rPr lang="fr-FR" dirty="0" err="1" smtClean="0"/>
              <a:t>bean</a:t>
            </a:r>
            <a:r>
              <a:rPr lang="fr-FR" dirty="0" smtClean="0"/>
              <a:t>, dont l'état doit être disponible lorsque ce même client appelle une autre méthode.</a:t>
            </a:r>
          </a:p>
          <a:p>
            <a:pPr>
              <a:lnSpc>
                <a:spcPct val="90000"/>
              </a:lnSpc>
            </a:pPr>
            <a:r>
              <a:rPr lang="fr-FR" dirty="0" smtClean="0"/>
              <a:t>Problème si trop de clients utilisent ce type de Bean en même temps.</a:t>
            </a:r>
          </a:p>
          <a:p>
            <a:pPr lvl="1">
              <a:lnSpc>
                <a:spcPct val="90000"/>
              </a:lnSpc>
            </a:pPr>
            <a:r>
              <a:rPr lang="fr-FR" dirty="0" smtClean="0"/>
              <a:t>Ressources limitées (connexions, mémoire, sockets…)</a:t>
            </a:r>
          </a:p>
          <a:p>
            <a:pPr lvl="1">
              <a:lnSpc>
                <a:spcPct val="90000"/>
              </a:lnSpc>
            </a:pPr>
            <a:r>
              <a:rPr lang="fr-FR" dirty="0" smtClean="0"/>
              <a:t>Mauvaise </a:t>
            </a:r>
            <a:r>
              <a:rPr lang="fr-FR" dirty="0" err="1" smtClean="0"/>
              <a:t>scalabilité</a:t>
            </a:r>
            <a:r>
              <a:rPr lang="fr-FR" dirty="0" smtClean="0"/>
              <a:t> du système,</a:t>
            </a:r>
          </a:p>
          <a:p>
            <a:pPr lvl="1">
              <a:lnSpc>
                <a:spcPct val="90000"/>
              </a:lnSpc>
            </a:pPr>
            <a:r>
              <a:rPr lang="fr-FR" dirty="0" smtClean="0"/>
              <a:t>L'état peut occuper pas mal de mémoire</a:t>
            </a:r>
            <a:r>
              <a:rPr lang="fr-FR" dirty="0" smtClean="0"/>
              <a:t>…</a:t>
            </a:r>
            <a:endParaRPr lang="fr-FR"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fr-FR" dirty="0"/>
              <a:t>Passivation / Activation</a:t>
            </a:r>
            <a:endParaRPr lang="fr-FR" dirty="0" smtClean="0"/>
          </a:p>
        </p:txBody>
      </p:sp>
      <p:sp>
        <p:nvSpPr>
          <p:cNvPr id="97283" name="Rectangle 3"/>
          <p:cNvSpPr>
            <a:spLocks noGrp="1" noChangeArrowheads="1"/>
          </p:cNvSpPr>
          <p:nvPr>
            <p:ph type="body" idx="1"/>
          </p:nvPr>
        </p:nvSpPr>
        <p:spPr/>
        <p:txBody>
          <a:bodyPr/>
          <a:lstStyle/>
          <a:p>
            <a:pPr>
              <a:lnSpc>
                <a:spcPct val="90000"/>
              </a:lnSpc>
            </a:pPr>
            <a:r>
              <a:rPr lang="fr-FR" sz="2400" b="1" dirty="0" smtClean="0"/>
              <a:t>Passivation</a:t>
            </a:r>
            <a:r>
              <a:rPr lang="fr-FR" sz="2400" dirty="0" smtClean="0"/>
              <a:t> : pour économiser la mémoire, le serveur d’application peut </a:t>
            </a:r>
            <a:r>
              <a:rPr lang="fr-FR" sz="2400" dirty="0" smtClean="0"/>
              <a:t>retirer </a:t>
            </a:r>
            <a:r>
              <a:rPr lang="fr-FR" sz="2400" dirty="0" smtClean="0"/>
              <a:t>temporairement de la mémoire centrale </a:t>
            </a:r>
            <a:r>
              <a:rPr lang="fr-FR" sz="2400" dirty="0"/>
              <a:t>les </a:t>
            </a:r>
            <a:r>
              <a:rPr lang="fr-FR" sz="2400" dirty="0" err="1"/>
              <a:t>beans</a:t>
            </a:r>
            <a:r>
              <a:rPr lang="fr-FR" sz="2400" dirty="0"/>
              <a:t> sessions avec état </a:t>
            </a:r>
            <a:r>
              <a:rPr lang="fr-FR" sz="2400" dirty="0" smtClean="0"/>
              <a:t>pour les placer sur le disque</a:t>
            </a:r>
          </a:p>
          <a:p>
            <a:pPr>
              <a:lnSpc>
                <a:spcPct val="90000"/>
              </a:lnSpc>
            </a:pPr>
            <a:r>
              <a:rPr lang="fr-FR" sz="2400" b="1" dirty="0" smtClean="0"/>
              <a:t>Activation</a:t>
            </a:r>
            <a:r>
              <a:rPr lang="fr-FR" sz="2400" dirty="0" smtClean="0"/>
              <a:t> : le </a:t>
            </a:r>
            <a:r>
              <a:rPr lang="fr-FR" sz="2400" dirty="0" err="1" smtClean="0"/>
              <a:t>bean</a:t>
            </a:r>
            <a:r>
              <a:rPr lang="fr-FR" sz="2400" dirty="0" smtClean="0"/>
              <a:t> sera remis en mémoire dès que possible quand les clients en auront besoin</a:t>
            </a:r>
          </a:p>
          <a:p>
            <a:pPr>
              <a:lnSpc>
                <a:spcPct val="90000"/>
              </a:lnSpc>
            </a:pPr>
            <a:r>
              <a:rPr lang="fr-FR" sz="2400" dirty="0" smtClean="0"/>
              <a:t>Pendant la passivation il est bon de libérer les ressources utilisées par le </a:t>
            </a:r>
            <a:r>
              <a:rPr lang="fr-FR" sz="2400" dirty="0" err="1" smtClean="0"/>
              <a:t>bean</a:t>
            </a:r>
            <a:r>
              <a:rPr lang="fr-FR" sz="2400" dirty="0" smtClean="0"/>
              <a:t> (connexions avec la BD par exemple)</a:t>
            </a:r>
          </a:p>
          <a:p>
            <a:pPr>
              <a:lnSpc>
                <a:spcPct val="90000"/>
              </a:lnSpc>
            </a:pPr>
            <a:r>
              <a:rPr lang="fr-FR" sz="2400" dirty="0" smtClean="0"/>
              <a:t>Au moment de l’activation, il faut alors récupérer ces ressources</a:t>
            </a:r>
            <a:endParaRPr lang="fr-FR" dirty="0" smtClean="0"/>
          </a:p>
        </p:txBody>
      </p:sp>
    </p:spTree>
    <p:extLst>
      <p:ext uri="{BB962C8B-B14F-4D97-AF65-F5344CB8AC3E}">
        <p14:creationId xmlns:p14="http://schemas.microsoft.com/office/powerpoint/2010/main" val="29556093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fr-FR" smtClean="0"/>
              <a:t>Activation/Passivation callbacks</a:t>
            </a:r>
          </a:p>
        </p:txBody>
      </p:sp>
      <p:sp>
        <p:nvSpPr>
          <p:cNvPr id="103427" name="Rectangle 3"/>
          <p:cNvSpPr>
            <a:spLocks noGrp="1" noChangeArrowheads="1"/>
          </p:cNvSpPr>
          <p:nvPr>
            <p:ph type="body" idx="1"/>
          </p:nvPr>
        </p:nvSpPr>
        <p:spPr/>
        <p:txBody>
          <a:bodyPr/>
          <a:lstStyle/>
          <a:p>
            <a:r>
              <a:rPr lang="fr-FR" smtClean="0"/>
              <a:t>Lorsqu'un bean va être mis en passivation, le container peut l’avertir (@PrePassivate)</a:t>
            </a:r>
            <a:endParaRPr lang="fr-FR" b="1" smtClean="0">
              <a:latin typeface="Courier New" pitchFamily="49" charset="0"/>
            </a:endParaRPr>
          </a:p>
          <a:p>
            <a:pPr lvl="1"/>
            <a:r>
              <a:rPr lang="fr-FR" smtClean="0"/>
              <a:t>Il peut libérer des ressources (connexions…)</a:t>
            </a:r>
          </a:p>
          <a:p>
            <a:r>
              <a:rPr lang="fr-FR" smtClean="0"/>
              <a:t>Idem lorsque le bean vient d'être activé (@PostActivate)</a:t>
            </a:r>
            <a:endParaRPr lang="fr-FR" b="1" smtClean="0">
              <a:latin typeface="Courier New" pitchFamily="49" charset="0"/>
            </a:endParaRPr>
          </a:p>
        </p:txBody>
      </p:sp>
      <p:pic>
        <p:nvPicPr>
          <p:cNvPr id="1034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05262"/>
            <a:ext cx="4509999" cy="20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4005263"/>
            <a:ext cx="4311080" cy="1884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Accès concurrents</a:t>
            </a:r>
            <a:endParaRPr lang="fr-FR" dirty="0"/>
          </a:p>
        </p:txBody>
      </p:sp>
      <p:sp>
        <p:nvSpPr>
          <p:cNvPr id="3" name="Espace réservé du contenu 2"/>
          <p:cNvSpPr>
            <a:spLocks noGrp="1"/>
          </p:cNvSpPr>
          <p:nvPr>
            <p:ph idx="1"/>
          </p:nvPr>
        </p:nvSpPr>
        <p:spPr/>
        <p:txBody>
          <a:bodyPr/>
          <a:lstStyle/>
          <a:p>
            <a:r>
              <a:rPr lang="fr-FR" dirty="0" smtClean="0"/>
              <a:t>Le code des </a:t>
            </a:r>
            <a:r>
              <a:rPr lang="fr-FR" dirty="0" err="1" smtClean="0"/>
              <a:t>beans</a:t>
            </a:r>
            <a:r>
              <a:rPr lang="fr-FR" dirty="0" smtClean="0"/>
              <a:t> session n’a pas besoin d’être thread-</a:t>
            </a:r>
            <a:r>
              <a:rPr lang="fr-FR" dirty="0" err="1" smtClean="0"/>
              <a:t>safe</a:t>
            </a:r>
            <a:r>
              <a:rPr lang="fr-FR" dirty="0" smtClean="0"/>
              <a:t> puisque le container ne permettra jamais l’accès par plusieurs requêtes</a:t>
            </a:r>
          </a:p>
          <a:p>
            <a:r>
              <a:rPr lang="fr-FR" dirty="0" smtClean="0"/>
              <a:t>Ca n’est pas nécessairement le cas pour les EJB singletons (configurable) ; on peut laisser le container gérer la concurrence en donnant des annotations (@</a:t>
            </a:r>
            <a:r>
              <a:rPr lang="fr-FR" dirty="0" err="1" smtClean="0"/>
              <a:t>Lock</a:t>
            </a:r>
            <a:r>
              <a:rPr lang="fr-FR" dirty="0" smtClean="0"/>
              <a:t> ou @</a:t>
            </a:r>
            <a:r>
              <a:rPr lang="fr-FR" dirty="0" err="1" smtClean="0"/>
              <a:t>ConcurrencyManagement</a:t>
            </a:r>
            <a:r>
              <a:rPr lang="fr-FR" smtClean="0"/>
              <a:t>)</a:t>
            </a:r>
            <a:endParaRPr lang="fr-FR" dirty="0"/>
          </a:p>
        </p:txBody>
      </p:sp>
    </p:spTree>
    <p:extLst>
      <p:ext uri="{BB962C8B-B14F-4D97-AF65-F5344CB8AC3E}">
        <p14:creationId xmlns:p14="http://schemas.microsoft.com/office/powerpoint/2010/main" val="1330070292"/>
      </p:ext>
    </p:extLst>
  </p:cSld>
  <p:clrMapOvr>
    <a:masterClrMapping/>
  </p:clrMapOvr>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27406</TotalTime>
  <Words>845</Words>
  <Application>Microsoft Office PowerPoint</Application>
  <PresentationFormat>Affichage à l'écran (4:3)</PresentationFormat>
  <Paragraphs>97</Paragraphs>
  <Slides>17</Slides>
  <Notes>3</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IPO Road Show</vt:lpstr>
      <vt:lpstr>Introduction aux Session Beans</vt:lpstr>
      <vt:lpstr>Plan du cours</vt:lpstr>
      <vt:lpstr>Session Bean : rappel</vt:lpstr>
      <vt:lpstr>3 types de beans sessions</vt:lpstr>
      <vt:lpstr>3 types de beans sessions</vt:lpstr>
      <vt:lpstr>Stateless Session Beans</vt:lpstr>
      <vt:lpstr>Exemple de bean sans état</vt:lpstr>
      <vt:lpstr>Interface locale</vt:lpstr>
      <vt:lpstr>Interface locale et implémentation</vt:lpstr>
      <vt:lpstr>Interface distante et implémentation</vt:lpstr>
      <vt:lpstr>Stateful Session Beans</vt:lpstr>
      <vt:lpstr>Stateful Session Beans</vt:lpstr>
      <vt:lpstr>Exemple de bean avec état</vt:lpstr>
      <vt:lpstr>Problème de ressource</vt:lpstr>
      <vt:lpstr>Passivation / Activation</vt:lpstr>
      <vt:lpstr>Activation/Passivation callbacks</vt:lpstr>
      <vt:lpstr>Accès concurrents</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richard</cp:lastModifiedBy>
  <cp:revision>504</cp:revision>
  <cp:lastPrinted>1999-01-08T22:44:56Z</cp:lastPrinted>
  <dcterms:created xsi:type="dcterms:W3CDTF">1998-09-04T19:58:23Z</dcterms:created>
  <dcterms:modified xsi:type="dcterms:W3CDTF">2011-11-21T17:13:51Z</dcterms:modified>
</cp:coreProperties>
</file>