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75" r:id="rId7"/>
    <p:sldId id="263" r:id="rId8"/>
    <p:sldId id="276" r:id="rId9"/>
    <p:sldId id="269" r:id="rId10"/>
    <p:sldId id="277" r:id="rId11"/>
    <p:sldId id="270" r:id="rId12"/>
    <p:sldId id="278" r:id="rId13"/>
    <p:sldId id="271" r:id="rId14"/>
    <p:sldId id="279" r:id="rId15"/>
    <p:sldId id="272" r:id="rId16"/>
    <p:sldId id="274" r:id="rId17"/>
    <p:sldId id="264" r:id="rId18"/>
    <p:sldId id="265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03" autoAdjust="0"/>
    <p:restoredTop sz="63768" autoAdjust="0"/>
  </p:normalViewPr>
  <p:slideViewPr>
    <p:cSldViewPr>
      <p:cViewPr>
        <p:scale>
          <a:sx n="66" d="100"/>
          <a:sy n="66" d="100"/>
        </p:scale>
        <p:origin x="-1482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A23A4-D839-4B68-8B30-06D7DE694266}" type="datetimeFigureOut">
              <a:rPr lang="fr-FR" smtClean="0"/>
              <a:pPr/>
              <a:t>15/11/2011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14937-0EA2-4B64-9B54-23F563475A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1574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14937-0EA2-4B64-9B54-23F563475AE3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8F2D92-6768-468F-98C9-8168FFF11F7A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44262-03C9-449B-9A7D-675B60D03BAC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E94C63-626B-42F0-8B44-89FFBFC21F38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045F37-47A8-4A9F-B61F-07794FEB994E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04AB06-AA74-4677-A5AF-5F7FF114D4FD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2F3A2-7236-47A4-94A3-D5D3F457138B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209211-88BF-4476-AC8E-EEE101F51FB3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3BD8BBB-3D6C-41F8-847B-AF622D862013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003E86-A3D6-495A-A98D-A0AE4B8573C2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8B99AF-F961-4283-8A76-2B48FA9ECAA9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3B98AB-5BEE-485E-9F93-9E40BC12911D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7CB41A-5196-4B0A-B9F4-68D777BED1A5}" type="datetime1">
              <a:rPr lang="fr-FR" smtClean="0"/>
              <a:pPr/>
              <a:t>15/11/2011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D854AAD-48E0-420F-B58D-72BADE3A461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27201" y="1002727"/>
            <a:ext cx="5723468" cy="1562177"/>
          </a:xfrm>
        </p:spPr>
        <p:txBody>
          <a:bodyPr>
            <a:normAutofit/>
          </a:bodyPr>
          <a:lstStyle/>
          <a:p>
            <a:pPr algn="ctr"/>
            <a:r>
              <a:rPr lang="fr-FR" sz="4400" dirty="0" err="1" smtClean="0"/>
              <a:t>Feature</a:t>
            </a:r>
            <a:r>
              <a:rPr lang="fr-FR" sz="4400" dirty="0" smtClean="0"/>
              <a:t> </a:t>
            </a:r>
            <a:r>
              <a:rPr lang="fr-FR" sz="4400" dirty="0" err="1" smtClean="0"/>
              <a:t>Driven</a:t>
            </a:r>
            <a:r>
              <a:rPr lang="fr-FR" sz="4400" dirty="0" smtClean="0"/>
              <a:t> </a:t>
            </a:r>
            <a:r>
              <a:rPr lang="fr-FR" sz="4400" dirty="0" err="1" smtClean="0"/>
              <a:t>Development</a:t>
            </a:r>
            <a:r>
              <a:rPr lang="fr-FR" sz="4400" dirty="0" smtClean="0"/>
              <a:t> (FDD)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27200" y="2636912"/>
            <a:ext cx="5712179" cy="895518"/>
          </a:xfrm>
        </p:spPr>
        <p:txBody>
          <a:bodyPr>
            <a:normAutofit fontScale="70000" lnSpcReduction="20000"/>
          </a:bodyPr>
          <a:lstStyle/>
          <a:p>
            <a:endParaRPr lang="fr-FR" dirty="0" smtClean="0"/>
          </a:p>
          <a:p>
            <a:pPr algn="ctr"/>
            <a:r>
              <a:rPr lang="fr-FR" dirty="0" smtClean="0"/>
              <a:t>Gestion de projet</a:t>
            </a:r>
          </a:p>
          <a:p>
            <a:pPr algn="ctr"/>
            <a:r>
              <a:rPr lang="fr-FR" dirty="0" smtClean="0"/>
              <a:t>Promotion 2011-2012 NTDP</a:t>
            </a:r>
          </a:p>
          <a:p>
            <a:pPr algn="ctr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940152" y="386104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Présenté par : </a:t>
            </a:r>
          </a:p>
          <a:p>
            <a:r>
              <a:rPr lang="fr-FR" dirty="0" smtClean="0"/>
              <a:t>- </a:t>
            </a:r>
            <a:r>
              <a:rPr lang="fr-FR" dirty="0" err="1" smtClean="0"/>
              <a:t>Imane</a:t>
            </a:r>
            <a:r>
              <a:rPr lang="fr-FR" dirty="0" smtClean="0"/>
              <a:t> </a:t>
            </a:r>
            <a:r>
              <a:rPr lang="fr-FR" dirty="0" err="1" smtClean="0"/>
              <a:t>Bouassria</a:t>
            </a:r>
            <a:endParaRPr lang="fr-FR" dirty="0" smtClean="0"/>
          </a:p>
          <a:p>
            <a:r>
              <a:rPr lang="fr-FR" dirty="0" smtClean="0"/>
              <a:t>- Mohamed Hamza </a:t>
            </a:r>
            <a:r>
              <a:rPr lang="fr-FR" dirty="0" err="1" smtClean="0"/>
              <a:t>Bourkia</a:t>
            </a:r>
            <a:endParaRPr lang="fr-FR" dirty="0" smtClean="0"/>
          </a:p>
          <a:p>
            <a:r>
              <a:rPr lang="fr-FR" dirty="0" smtClean="0"/>
              <a:t>- Zakaria </a:t>
            </a:r>
            <a:r>
              <a:rPr lang="fr-FR" dirty="0" err="1" smtClean="0"/>
              <a:t>Zoubaidi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9012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46449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fr-FR" sz="2400" dirty="0" smtClean="0"/>
              <a:t>Grandes lignes de la méthode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Notion de « </a:t>
            </a:r>
            <a:r>
              <a:rPr lang="fr-FR" sz="2400" dirty="0" err="1" smtClean="0"/>
              <a:t>feature</a:t>
            </a:r>
            <a:r>
              <a:rPr lang="fr-FR" sz="2400" dirty="0" smtClean="0"/>
              <a:t> » et de « </a:t>
            </a:r>
            <a:r>
              <a:rPr lang="fr-FR" sz="2400" dirty="0" err="1" smtClean="0"/>
              <a:t>feature</a:t>
            </a:r>
            <a:r>
              <a:rPr lang="fr-FR" sz="2400" dirty="0" smtClean="0"/>
              <a:t> set »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Les 5 phases d’un projet FDD</a:t>
            </a:r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Développer un modèle global</a:t>
            </a:r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Etablir une liste détaillée de </a:t>
            </a:r>
            <a:r>
              <a:rPr lang="fr-FR" sz="2400" dirty="0" err="1" smtClean="0"/>
              <a:t>features</a:t>
            </a:r>
            <a:r>
              <a:rPr lang="fr-FR" sz="2400" dirty="0" smtClean="0"/>
              <a:t> classées par priorité</a:t>
            </a:r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Planifier à partir des </a:t>
            </a:r>
            <a:r>
              <a:rPr lang="fr-FR" sz="2400" dirty="0" err="1" smtClean="0"/>
              <a:t>features</a:t>
            </a:r>
            <a:endParaRPr lang="fr-FR" sz="2400" dirty="0" smtClean="0"/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Concevoir à partir des </a:t>
            </a:r>
            <a:r>
              <a:rPr lang="fr-FR" sz="2400" dirty="0" err="1" smtClean="0"/>
              <a:t>feature</a:t>
            </a:r>
            <a:endParaRPr lang="fr-FR" sz="2400" dirty="0" smtClean="0"/>
          </a:p>
          <a:p>
            <a:pPr lvl="1">
              <a:buFont typeface="Arial" pitchFamily="34" charset="0"/>
              <a:buChar char="•"/>
            </a:pPr>
            <a:r>
              <a:rPr lang="fr-FR" sz="2400" dirty="0" smtClean="0"/>
              <a:t>Construire à partir des </a:t>
            </a:r>
            <a:r>
              <a:rPr lang="fr-FR" sz="2400" dirty="0" err="1" smtClean="0"/>
              <a:t>features</a:t>
            </a:r>
            <a:endParaRPr lang="fr-FR" sz="2400" dirty="0" smtClean="0"/>
          </a:p>
          <a:p>
            <a:pPr>
              <a:buFont typeface="Wingdings" pitchFamily="2" charset="2"/>
              <a:buChar char="Ø"/>
            </a:pPr>
            <a:r>
              <a:rPr lang="fr-FR" sz="2400" dirty="0"/>
              <a:t>Comparatifs des méthodes agiles : Méthode &amp; taille de projet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Forces et faiblesses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 smtClean="0"/>
              <a:t>Questions 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>
                <a:latin typeface="+mn-lt"/>
              </a:rPr>
              <a:t>Plan</a:t>
            </a:r>
            <a:r>
              <a:rPr lang="fr-FR" sz="2800" b="1" dirty="0" smtClean="0"/>
              <a:t> </a:t>
            </a:r>
            <a:endParaRPr lang="fr-FR" sz="28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209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Une méthode agile</a:t>
            </a:r>
          </a:p>
          <a:p>
            <a:r>
              <a:rPr lang="fr-FR" sz="2000" dirty="0" smtClean="0"/>
              <a:t>Itérative à courte durée</a:t>
            </a:r>
          </a:p>
          <a:p>
            <a:r>
              <a:rPr lang="fr-FR" sz="2000" dirty="0" smtClean="0"/>
              <a:t>Découpage du projet en caractéristiques simples« </a:t>
            </a:r>
            <a:r>
              <a:rPr lang="fr-FR" sz="2000" dirty="0" err="1" smtClean="0"/>
              <a:t>features</a:t>
            </a:r>
            <a:r>
              <a:rPr lang="fr-FR" sz="2000" dirty="0" smtClean="0"/>
              <a:t> » </a:t>
            </a:r>
          </a:p>
          <a:p>
            <a:pPr>
              <a:buNone/>
            </a:pPr>
            <a:r>
              <a:rPr lang="fr-FR" b="1" dirty="0" smtClean="0"/>
              <a:t>Avantages</a:t>
            </a:r>
          </a:p>
          <a:p>
            <a:pPr>
              <a:buFont typeface="Wingdings"/>
              <a:buChar char="è"/>
            </a:pPr>
            <a:r>
              <a:rPr lang="fr-FR" sz="1900" dirty="0" smtClean="0">
                <a:sym typeface="Wingdings" pitchFamily="2" charset="2"/>
              </a:rPr>
              <a:t>Côté Client : visibilité sur l’avancement du projet et résultats concrets</a:t>
            </a:r>
          </a:p>
          <a:p>
            <a:pPr>
              <a:buFont typeface="Wingdings"/>
              <a:buChar char="è"/>
            </a:pPr>
            <a:r>
              <a:rPr lang="fr-FR" sz="1900" dirty="0" smtClean="0">
                <a:sym typeface="Wingdings" pitchFamily="2" charset="2"/>
              </a:rPr>
              <a:t>Côté développeurs : motivation à fournir des  composants utiles pour le client toutes les deux semaines</a:t>
            </a:r>
          </a:p>
          <a:p>
            <a:pPr>
              <a:buFont typeface="Wingdings"/>
              <a:buChar char="è"/>
            </a:pPr>
            <a:r>
              <a:rPr lang="fr-FR" sz="1900" dirty="0" smtClean="0">
                <a:sym typeface="Wingdings" pitchFamily="2" charset="2"/>
              </a:rPr>
              <a:t>Côté manager : bonne gestion du risque à la fourniture fréquente des composants au client</a:t>
            </a:r>
            <a:endParaRPr lang="fr-FR" sz="19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965245" cy="955234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+mn-lt"/>
              </a:rPr>
              <a:t>Grandes lignes de la méthode FDD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556792"/>
            <a:ext cx="3528393" cy="4046047"/>
          </a:xfr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sz="2000" b="1" dirty="0" smtClean="0"/>
              <a:t>« </a:t>
            </a:r>
            <a:r>
              <a:rPr lang="fr-FR" sz="2000" b="1" dirty="0" err="1" smtClean="0"/>
              <a:t>Feature</a:t>
            </a:r>
            <a:r>
              <a:rPr lang="fr-FR" sz="2000" b="1" dirty="0" smtClean="0"/>
              <a:t> » </a:t>
            </a:r>
            <a:r>
              <a:rPr lang="fr-FR" sz="2000" dirty="0" smtClean="0"/>
              <a:t>désigne une fonctionnalité porteuse de valeur pour le client qui peut être implémenté en deux semaines ou moins.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000" b="1" dirty="0" smtClean="0"/>
              <a:t>Formalisme utilisé </a:t>
            </a:r>
            <a:endParaRPr lang="fr-FR" sz="2000" dirty="0" smtClean="0"/>
          </a:p>
          <a:p>
            <a:pPr algn="just">
              <a:buNone/>
            </a:pPr>
            <a:r>
              <a:rPr lang="fr-FR" sz="2000" dirty="0" smtClean="0"/>
              <a:t>&lt;action&gt; the &lt;</a:t>
            </a:r>
            <a:r>
              <a:rPr lang="fr-FR" sz="2000" dirty="0" err="1" smtClean="0"/>
              <a:t>result</a:t>
            </a:r>
            <a:r>
              <a:rPr lang="fr-FR" sz="2000" dirty="0" smtClean="0"/>
              <a:t>&gt; &lt;</a:t>
            </a:r>
            <a:r>
              <a:rPr lang="fr-FR" sz="2000" dirty="0" err="1" smtClean="0"/>
              <a:t>by,for,of,to</a:t>
            </a:r>
            <a:r>
              <a:rPr lang="fr-FR" sz="2000" dirty="0" smtClean="0"/>
              <a:t>&gt; a(n) &lt;</a:t>
            </a:r>
            <a:r>
              <a:rPr lang="fr-FR" sz="2000" dirty="0" err="1" smtClean="0"/>
              <a:t>object</a:t>
            </a:r>
            <a:r>
              <a:rPr lang="fr-FR" sz="2000" dirty="0" smtClean="0"/>
              <a:t>&gt;</a:t>
            </a:r>
          </a:p>
          <a:p>
            <a:pPr algn="just">
              <a:buNone/>
            </a:pPr>
            <a:r>
              <a:rPr lang="fr-FR" sz="2000" dirty="0" smtClean="0">
                <a:sym typeface="Wingdings" pitchFamily="2" charset="2"/>
              </a:rPr>
              <a:t> Permet au client d’exprimer ce qu’il attend de manière simplissime</a:t>
            </a:r>
            <a:endParaRPr lang="fr-FR" sz="2000" dirty="0" smtClean="0"/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965245" cy="1027242"/>
          </a:xfr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fr-FR" sz="2800" dirty="0" smtClean="0">
                <a:latin typeface="+mn-lt"/>
              </a:rPr>
              <a:t>Notion de « </a:t>
            </a:r>
            <a:r>
              <a:rPr lang="fr-FR" sz="2800" dirty="0" err="1" smtClean="0">
                <a:latin typeface="+mn-lt"/>
              </a:rPr>
              <a:t>feature</a:t>
            </a:r>
            <a:r>
              <a:rPr lang="fr-FR" sz="2800" dirty="0" smtClean="0">
                <a:latin typeface="+mn-lt"/>
              </a:rPr>
              <a:t> » et de « </a:t>
            </a:r>
            <a:r>
              <a:rPr lang="fr-FR" sz="2800" dirty="0" err="1" smtClean="0">
                <a:latin typeface="+mn-lt"/>
              </a:rPr>
              <a:t>feature</a:t>
            </a:r>
            <a:r>
              <a:rPr lang="fr-FR" sz="2800" dirty="0" smtClean="0">
                <a:latin typeface="+mn-lt"/>
              </a:rPr>
              <a:t> set »</a:t>
            </a:r>
            <a:endParaRPr lang="fr-FR" sz="2800" dirty="0">
              <a:latin typeface="+mn-lt"/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716016" y="1556792"/>
            <a:ext cx="3672408" cy="4046047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74320" marR="0" lvl="0" indent="-27432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fr-FR" sz="2200" dirty="0" smtClean="0"/>
              <a:t>« </a:t>
            </a:r>
            <a:r>
              <a:rPr lang="fr-FR" sz="2200" b="1" dirty="0" err="1" smtClean="0"/>
              <a:t>Feature</a:t>
            </a:r>
            <a:r>
              <a:rPr lang="fr-FR" sz="2200" b="1" dirty="0" smtClean="0"/>
              <a:t> set</a:t>
            </a:r>
            <a:r>
              <a:rPr lang="fr-FR" sz="2200" dirty="0" smtClean="0"/>
              <a:t> » ces </a:t>
            </a:r>
            <a:r>
              <a:rPr lang="fr-FR" sz="2200" dirty="0" err="1" smtClean="0"/>
              <a:t>features</a:t>
            </a:r>
            <a:r>
              <a:rPr lang="fr-FR" sz="2200" dirty="0" smtClean="0"/>
              <a:t> sont regroupées en groupe qui participent à une même fonctionnalité plus globale.</a:t>
            </a:r>
          </a:p>
          <a:p>
            <a:pPr marL="274320" marR="0" lvl="0" indent="-27432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fr-FR" sz="2200" b="1" dirty="0" smtClean="0"/>
              <a:t>Formalisme utilisé </a:t>
            </a:r>
            <a:endParaRPr lang="fr-FR" sz="2200" dirty="0" smtClean="0"/>
          </a:p>
          <a:p>
            <a:pPr marL="274320" marR="0" lvl="0" indent="-27432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fr-FR" sz="2200" dirty="0" smtClean="0"/>
              <a:t>&lt;action&gt;&lt;-</a:t>
            </a:r>
            <a:r>
              <a:rPr lang="fr-FR" sz="2200" dirty="0" err="1" smtClean="0"/>
              <a:t>ing</a:t>
            </a:r>
            <a:r>
              <a:rPr lang="fr-FR" sz="2200" dirty="0" smtClean="0"/>
              <a:t>&gt; a(n)&lt;</a:t>
            </a:r>
            <a:r>
              <a:rPr lang="fr-FR" sz="2200" dirty="0" err="1" smtClean="0"/>
              <a:t>object</a:t>
            </a:r>
            <a:r>
              <a:rPr lang="fr-FR" sz="2200" dirty="0" smtClean="0"/>
              <a:t>&gt;</a:t>
            </a:r>
          </a:p>
          <a:p>
            <a:pPr marL="274320" marR="0" lvl="0" indent="-27432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tabLst/>
              <a:defRPr/>
            </a:pPr>
            <a:r>
              <a:rPr lang="fr-FR" sz="2200" dirty="0" smtClean="0">
                <a:sym typeface="Wingdings" pitchFamily="2" charset="2"/>
              </a:rPr>
              <a:t> Permet de confronter les gens du domaine pour développer un </a:t>
            </a:r>
            <a:r>
              <a:rPr lang="fr-FR" sz="2200" dirty="0" err="1" smtClean="0">
                <a:sym typeface="Wingdings" pitchFamily="2" charset="2"/>
              </a:rPr>
              <a:t>busniss</a:t>
            </a:r>
            <a:r>
              <a:rPr lang="fr-FR" sz="2200" dirty="0" smtClean="0">
                <a:sym typeface="Wingdings" pitchFamily="2" charset="2"/>
              </a:rPr>
              <a:t> model commun</a:t>
            </a:r>
          </a:p>
          <a:p>
            <a:pPr marL="274320" marR="0" lvl="0" indent="-27432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tabLst/>
              <a:defRPr/>
            </a:pPr>
            <a:r>
              <a:rPr lang="fr-FR" sz="2200" dirty="0" smtClean="0">
                <a:sym typeface="Wingdings" pitchFamily="2" charset="2"/>
              </a:rPr>
              <a:t> Permet aux développeurs de connaitre mieux le domaine et dans la façon dont les choses sont liées </a:t>
            </a:r>
          </a:p>
          <a:p>
            <a:pPr marL="274320" marR="0" lvl="0" indent="-27432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tabLst/>
              <a:defRPr/>
            </a:pPr>
            <a:endParaRPr lang="fr-FR" sz="2100" b="1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3100" dirty="0" smtClean="0">
                <a:latin typeface="+mn-lt"/>
              </a:rPr>
              <a:t>Les 5 phases d’un projet FDD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59632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Construire un modèle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5816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Etablir une liste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572000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Planifier à partir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6228184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Concevoir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192" y="41490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Développer 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2555776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 droite 11"/>
          <p:cNvSpPr/>
          <p:nvPr/>
        </p:nvSpPr>
        <p:spPr>
          <a:xfrm>
            <a:off x="4211960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Flèche droite 12"/>
          <p:cNvSpPr/>
          <p:nvPr/>
        </p:nvSpPr>
        <p:spPr>
          <a:xfrm>
            <a:off x="5868144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Flèche droite 13"/>
          <p:cNvSpPr/>
          <p:nvPr/>
        </p:nvSpPr>
        <p:spPr>
          <a:xfrm>
            <a:off x="7596336" y="44371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 courbée vers la droite 32"/>
          <p:cNvSpPr/>
          <p:nvPr/>
        </p:nvSpPr>
        <p:spPr>
          <a:xfrm>
            <a:off x="6588224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4" name="Flèche courbée vers la droite 33"/>
          <p:cNvSpPr/>
          <p:nvPr/>
        </p:nvSpPr>
        <p:spPr>
          <a:xfrm rot="10800000">
            <a:off x="7020273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7" name="Accolade fermante 36"/>
          <p:cNvSpPr/>
          <p:nvPr/>
        </p:nvSpPr>
        <p:spPr>
          <a:xfrm rot="5400000">
            <a:off x="3455876" y="3104964"/>
            <a:ext cx="216024" cy="460851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Accolade fermante 37"/>
          <p:cNvSpPr/>
          <p:nvPr/>
        </p:nvSpPr>
        <p:spPr>
          <a:xfrm rot="5400000">
            <a:off x="6660232" y="4581128"/>
            <a:ext cx="216024" cy="1656184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/>
          <p:cNvSpPr txBox="1"/>
          <p:nvPr/>
        </p:nvSpPr>
        <p:spPr>
          <a:xfrm>
            <a:off x="3275856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Linéaire </a:t>
            </a:r>
            <a:endParaRPr lang="fr-FR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44208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Itératif  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1259632" y="472514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Chiffre du haut : pourcentage de la partie linéaire (phase 1 à 3)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1259632" y="4895582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Chiffre du bas  : pourcentage de la partie itérative (phase 4 à 5)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61967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10%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4%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275856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4%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6003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2%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2%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58822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77%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3100" dirty="0" smtClean="0">
                <a:latin typeface="+mn-lt"/>
              </a:rPr>
              <a:t>Les 5 phases d’un projet FDD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59632" y="2348880"/>
            <a:ext cx="129614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Construire un modèle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5816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Etablir une liste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572000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Planifier à partir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6228184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Concevoir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192" y="41490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Développer 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2555776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 droite 11"/>
          <p:cNvSpPr/>
          <p:nvPr/>
        </p:nvSpPr>
        <p:spPr>
          <a:xfrm>
            <a:off x="4211960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Flèche droite 12"/>
          <p:cNvSpPr/>
          <p:nvPr/>
        </p:nvSpPr>
        <p:spPr>
          <a:xfrm>
            <a:off x="5868144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Flèche droite 13"/>
          <p:cNvSpPr/>
          <p:nvPr/>
        </p:nvSpPr>
        <p:spPr>
          <a:xfrm>
            <a:off x="7596336" y="44371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 courbée vers la droite 32"/>
          <p:cNvSpPr/>
          <p:nvPr/>
        </p:nvSpPr>
        <p:spPr>
          <a:xfrm>
            <a:off x="6588224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4" name="Flèche courbée vers la droite 33"/>
          <p:cNvSpPr/>
          <p:nvPr/>
        </p:nvSpPr>
        <p:spPr>
          <a:xfrm rot="10800000">
            <a:off x="7020273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7" name="Accolade fermante 36"/>
          <p:cNvSpPr/>
          <p:nvPr/>
        </p:nvSpPr>
        <p:spPr>
          <a:xfrm rot="5400000">
            <a:off x="3455876" y="3104964"/>
            <a:ext cx="216024" cy="460851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Accolade fermante 37"/>
          <p:cNvSpPr/>
          <p:nvPr/>
        </p:nvSpPr>
        <p:spPr>
          <a:xfrm rot="5400000">
            <a:off x="6660232" y="4581128"/>
            <a:ext cx="216024" cy="1656184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/>
          <p:cNvSpPr txBox="1"/>
          <p:nvPr/>
        </p:nvSpPr>
        <p:spPr>
          <a:xfrm>
            <a:off x="3275856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Linéaire </a:t>
            </a:r>
            <a:endParaRPr lang="fr-FR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44208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Itératif  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1259632" y="472514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Chiffre du haut : pourcentage de la partie linéaire (phase 1 à 3)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1259632" y="4895582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Chiffre du bas  : pourcentage de la partie itérative (phase 4 à 5)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61967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10%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4%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275856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4%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6003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2%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2%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58822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77%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965245" cy="595193"/>
          </a:xfr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1" algn="l" rtl="0">
              <a:spcBef>
                <a:spcPct val="0"/>
              </a:spcBef>
            </a:pPr>
            <a: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1.Développer un modèle global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2174667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Formation de l’équipe de modélisation</a:t>
            </a:r>
            <a:endParaRPr lang="fr-FR" sz="1100" dirty="0"/>
          </a:p>
        </p:txBody>
      </p:sp>
      <p:sp>
        <p:nvSpPr>
          <p:cNvPr id="7" name="ZoneTexte 6"/>
          <p:cNvSpPr txBox="1"/>
          <p:nvPr/>
        </p:nvSpPr>
        <p:spPr>
          <a:xfrm>
            <a:off x="3347864" y="2750731"/>
            <a:ext cx="1656184" cy="261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Etude du domaine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3347864" y="3182779"/>
            <a:ext cx="1656184" cy="261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Etude documentaire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3347864" y="3614827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Elaboration d’une liste informelle de </a:t>
            </a:r>
            <a:r>
              <a:rPr lang="fr-FR" sz="1100" dirty="0" err="1" smtClean="0"/>
              <a:t>features</a:t>
            </a:r>
            <a:endParaRPr lang="fr-FR" sz="1100" dirty="0"/>
          </a:p>
        </p:txBody>
      </p:sp>
      <p:sp>
        <p:nvSpPr>
          <p:cNvPr id="10" name="ZoneTexte 9"/>
          <p:cNvSpPr txBox="1"/>
          <p:nvPr/>
        </p:nvSpPr>
        <p:spPr>
          <a:xfrm>
            <a:off x="3347864" y="4190891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Développement d’un modèle en petits groupes</a:t>
            </a:r>
            <a:endParaRPr lang="fr-FR" sz="11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347864" y="4766955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Développement d’un modèle</a:t>
            </a:r>
            <a:endParaRPr lang="fr-FR" sz="11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347864" y="5343019"/>
            <a:ext cx="1656184" cy="261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Liste des alternatives</a:t>
            </a:r>
            <a:endParaRPr lang="fr-FR" sz="1100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4067944" y="2574777"/>
            <a:ext cx="0" cy="1759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4067944" y="3006825"/>
            <a:ext cx="0" cy="1759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4067944" y="3438873"/>
            <a:ext cx="0" cy="1759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067944" y="4014937"/>
            <a:ext cx="0" cy="1759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067944" y="4591001"/>
            <a:ext cx="0" cy="1759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067944" y="5167065"/>
            <a:ext cx="0" cy="1759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895470"/>
              </p:ext>
            </p:extLst>
          </p:nvPr>
        </p:nvGraphicFramePr>
        <p:xfrm>
          <a:off x="5292080" y="1412776"/>
          <a:ext cx="2808312" cy="4464496"/>
        </p:xfrm>
        <a:graphic>
          <a:graphicData uri="http://schemas.openxmlformats.org/drawingml/2006/table">
            <a:tbl>
              <a:tblPr/>
              <a:tblGrid>
                <a:gridCol w="655209"/>
                <a:gridCol w="748947"/>
                <a:gridCol w="655273"/>
                <a:gridCol w="748883"/>
              </a:tblGrid>
              <a:tr h="330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Manager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Equipe modélisation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Architecte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Développeur sénior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133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Multiplier 23"/>
          <p:cNvSpPr/>
          <p:nvPr/>
        </p:nvSpPr>
        <p:spPr>
          <a:xfrm>
            <a:off x="5508104" y="220486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5" name="Multiplier 24"/>
          <p:cNvSpPr/>
          <p:nvPr/>
        </p:nvSpPr>
        <p:spPr>
          <a:xfrm>
            <a:off x="6228184" y="2708920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6" name="Multiplier 25"/>
          <p:cNvSpPr/>
          <p:nvPr/>
        </p:nvSpPr>
        <p:spPr>
          <a:xfrm>
            <a:off x="6228184" y="314096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7" name="Multiplier 26"/>
          <p:cNvSpPr/>
          <p:nvPr/>
        </p:nvSpPr>
        <p:spPr>
          <a:xfrm>
            <a:off x="6948264" y="364502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8" name="Multiplier 27"/>
          <p:cNvSpPr/>
          <p:nvPr/>
        </p:nvSpPr>
        <p:spPr>
          <a:xfrm>
            <a:off x="7596336" y="364502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9" name="Multiplier 28"/>
          <p:cNvSpPr/>
          <p:nvPr/>
        </p:nvSpPr>
        <p:spPr>
          <a:xfrm>
            <a:off x="6228184" y="422108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0" name="Multiplier 29"/>
          <p:cNvSpPr/>
          <p:nvPr/>
        </p:nvSpPr>
        <p:spPr>
          <a:xfrm>
            <a:off x="6228184" y="4797152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1" name="Multiplier 30"/>
          <p:cNvSpPr/>
          <p:nvPr/>
        </p:nvSpPr>
        <p:spPr>
          <a:xfrm>
            <a:off x="6876256" y="4797152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2" name="Multiplier 31"/>
          <p:cNvSpPr/>
          <p:nvPr/>
        </p:nvSpPr>
        <p:spPr>
          <a:xfrm>
            <a:off x="6228184" y="530120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5" name="Rectangle à coins arrondis 34"/>
          <p:cNvSpPr/>
          <p:nvPr/>
        </p:nvSpPr>
        <p:spPr>
          <a:xfrm>
            <a:off x="341987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Tâches </a:t>
            </a:r>
            <a:endParaRPr lang="fr-FR" sz="1400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89959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d’entrée 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899592" y="2132856"/>
            <a:ext cx="1656184" cy="76944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1100" dirty="0" smtClean="0"/>
              <a:t>Client prêt à débuter le projet</a:t>
            </a:r>
          </a:p>
          <a:p>
            <a:pPr>
              <a:buFontTx/>
              <a:buChar char="-"/>
            </a:pPr>
            <a:r>
              <a:rPr lang="fr-FR" sz="1100" dirty="0" smtClean="0"/>
              <a:t> liste des besoins non exhaustive</a:t>
            </a:r>
            <a:endParaRPr lang="fr-FR" sz="1100" dirty="0"/>
          </a:p>
        </p:txBody>
      </p:sp>
      <p:sp>
        <p:nvSpPr>
          <p:cNvPr id="38" name="Rectangle à coins arrondis 37"/>
          <p:cNvSpPr/>
          <p:nvPr/>
        </p:nvSpPr>
        <p:spPr>
          <a:xfrm>
            <a:off x="899592" y="3284984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Vérification  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899592" y="3645024"/>
            <a:ext cx="1656184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1100" dirty="0" smtClean="0"/>
              <a:t>Validation interne et externe par l’équipe de modélisation </a:t>
            </a:r>
            <a:endParaRPr lang="fr-FR" sz="1100" dirty="0"/>
          </a:p>
        </p:txBody>
      </p:sp>
      <p:sp>
        <p:nvSpPr>
          <p:cNvPr id="40" name="Rectangle à coins arrondis 39"/>
          <p:cNvSpPr/>
          <p:nvPr/>
        </p:nvSpPr>
        <p:spPr>
          <a:xfrm>
            <a:off x="899592" y="4593322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de sortie 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899592" y="4953362"/>
            <a:ext cx="1656184" cy="127727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1100" dirty="0" smtClean="0"/>
              <a:t>Diagrammes de classes </a:t>
            </a:r>
          </a:p>
          <a:p>
            <a:pPr>
              <a:buFontTx/>
              <a:buChar char="-"/>
            </a:pPr>
            <a:r>
              <a:rPr lang="fr-FR" sz="1100" dirty="0" smtClean="0"/>
              <a:t>Liste informelle des </a:t>
            </a:r>
            <a:r>
              <a:rPr lang="fr-FR" sz="1100" dirty="0" err="1" smtClean="0"/>
              <a:t>features</a:t>
            </a:r>
            <a:endParaRPr lang="fr-FR" sz="1100" dirty="0" smtClean="0"/>
          </a:p>
          <a:p>
            <a:pPr>
              <a:buFontTx/>
              <a:buChar char="-"/>
            </a:pPr>
            <a:r>
              <a:rPr lang="fr-FR" sz="1100" dirty="0" smtClean="0"/>
              <a:t>Notes sur la modélisation alternative</a:t>
            </a:r>
          </a:p>
          <a:p>
            <a:r>
              <a:rPr lang="fr-FR" sz="1100" dirty="0" smtClean="0">
                <a:sym typeface="Wingdings" pitchFamily="2" charset="2"/>
              </a:rPr>
              <a:t> Soumis à validation  et révision du chef de projet et de l’architecte </a:t>
            </a:r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3100" dirty="0" smtClean="0">
                <a:latin typeface="+mn-lt"/>
              </a:rPr>
              <a:t>Les 5 phases d’un projet FDD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59632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Construire un modèle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5816" y="2348880"/>
            <a:ext cx="129614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dk1"/>
                </a:solidFill>
              </a:rPr>
              <a:t>Etablir une liste des </a:t>
            </a:r>
            <a:r>
              <a:rPr lang="fr-FR" sz="1200" b="1" dirty="0" err="1" smtClean="0">
                <a:solidFill>
                  <a:schemeClr val="dk1"/>
                </a:solidFill>
              </a:rPr>
              <a:t>features</a:t>
            </a:r>
            <a:endParaRPr lang="fr-FR" sz="1200" b="1" dirty="0" smtClean="0">
              <a:solidFill>
                <a:schemeClr val="dk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Planifier à partir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6228184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Concevoir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192" y="41490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Développer 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2555776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 droite 11"/>
          <p:cNvSpPr/>
          <p:nvPr/>
        </p:nvSpPr>
        <p:spPr>
          <a:xfrm>
            <a:off x="4211960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Flèche droite 12"/>
          <p:cNvSpPr/>
          <p:nvPr/>
        </p:nvSpPr>
        <p:spPr>
          <a:xfrm>
            <a:off x="5868144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Flèche droite 13"/>
          <p:cNvSpPr/>
          <p:nvPr/>
        </p:nvSpPr>
        <p:spPr>
          <a:xfrm>
            <a:off x="7596336" y="44371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 courbée vers la droite 32"/>
          <p:cNvSpPr/>
          <p:nvPr/>
        </p:nvSpPr>
        <p:spPr>
          <a:xfrm>
            <a:off x="6588224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4" name="Flèche courbée vers la droite 33"/>
          <p:cNvSpPr/>
          <p:nvPr/>
        </p:nvSpPr>
        <p:spPr>
          <a:xfrm rot="10800000">
            <a:off x="7020273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7" name="Accolade fermante 36"/>
          <p:cNvSpPr/>
          <p:nvPr/>
        </p:nvSpPr>
        <p:spPr>
          <a:xfrm rot="5400000">
            <a:off x="3455876" y="3104964"/>
            <a:ext cx="216024" cy="460851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Accolade fermante 37"/>
          <p:cNvSpPr/>
          <p:nvPr/>
        </p:nvSpPr>
        <p:spPr>
          <a:xfrm rot="5400000">
            <a:off x="6660232" y="4581128"/>
            <a:ext cx="216024" cy="1656184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/>
          <p:cNvSpPr txBox="1"/>
          <p:nvPr/>
        </p:nvSpPr>
        <p:spPr>
          <a:xfrm>
            <a:off x="3275856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Linéaire </a:t>
            </a:r>
            <a:endParaRPr lang="fr-FR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44208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Itératif  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1259632" y="472514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Chiffre du haut : pourcentage de la partie linéaire (phase 1 à 3)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1259632" y="4895582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Chiffre du bas  : pourcentage de la partie itérative (phase 4 à 5)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61967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10%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4%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275856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4%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6003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2%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2%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58822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77%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965245" cy="739210"/>
          </a:xfrm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1" algn="l" rtl="0">
              <a:spcBef>
                <a:spcPct val="0"/>
              </a:spcBef>
            </a:pPr>
            <a: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/>
            </a:r>
            <a:b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</a:br>
            <a:r>
              <a:rPr lang="fr-FR" sz="27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2. Etablir une liste détaillée de </a:t>
            </a:r>
            <a:r>
              <a:rPr lang="fr-FR" sz="2700" b="1" kern="1200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features</a:t>
            </a:r>
            <a:r>
              <a:rPr lang="fr-FR" sz="27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 classées par priorité</a:t>
            </a:r>
            <a: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/>
            </a:r>
            <a:b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</a:br>
            <a:endParaRPr lang="fr-FR" sz="2400" b="1" kern="12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347864" y="2174667"/>
            <a:ext cx="1656184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Former </a:t>
            </a:r>
            <a:r>
              <a:rPr lang="fr-FR" dirty="0" smtClean="0"/>
              <a:t>l’équipe chargée d’établir </a:t>
            </a:r>
            <a:r>
              <a:rPr lang="fr-FR" dirty="0"/>
              <a:t>la </a:t>
            </a:r>
            <a:r>
              <a:rPr lang="fr-FR" dirty="0" smtClean="0"/>
              <a:t>liste détaillée </a:t>
            </a:r>
            <a:r>
              <a:rPr lang="fr-FR" dirty="0"/>
              <a:t>des </a:t>
            </a:r>
            <a:r>
              <a:rPr lang="fr-FR" dirty="0" err="1"/>
              <a:t>features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347864" y="3140968"/>
            <a:ext cx="1656184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 smtClean="0"/>
              <a:t>Identifier les </a:t>
            </a:r>
            <a:r>
              <a:rPr lang="fr-FR" dirty="0" err="1" smtClean="0"/>
              <a:t>features</a:t>
            </a:r>
            <a:endParaRPr lang="fr-FR" dirty="0" smtClean="0"/>
          </a:p>
          <a:p>
            <a:r>
              <a:rPr lang="fr-FR" dirty="0" smtClean="0"/>
              <a:t>Former les </a:t>
            </a:r>
            <a:r>
              <a:rPr lang="fr-FR" dirty="0" err="1" smtClean="0"/>
              <a:t>features</a:t>
            </a:r>
            <a:r>
              <a:rPr lang="fr-FR" dirty="0" smtClean="0"/>
              <a:t> sets</a:t>
            </a:r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347864" y="4149080"/>
            <a:ext cx="1656184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Classer  les </a:t>
            </a:r>
            <a:r>
              <a:rPr lang="fr-FR" dirty="0" err="1"/>
              <a:t>features</a:t>
            </a:r>
            <a:r>
              <a:rPr lang="fr-FR" dirty="0"/>
              <a:t> sets et les </a:t>
            </a:r>
            <a:r>
              <a:rPr lang="fr-FR" dirty="0" err="1"/>
              <a:t>features</a:t>
            </a:r>
            <a:r>
              <a:rPr lang="fr-FR" dirty="0"/>
              <a:t> par ordre </a:t>
            </a:r>
            <a:r>
              <a:rPr lang="fr-FR" dirty="0" smtClean="0"/>
              <a:t>de priorité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347864" y="5085184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Eclater les </a:t>
            </a:r>
            <a:r>
              <a:rPr lang="fr-FR" dirty="0" err="1"/>
              <a:t>features</a:t>
            </a:r>
            <a:r>
              <a:rPr lang="fr-FR" dirty="0"/>
              <a:t>  trop complexes</a:t>
            </a:r>
          </a:p>
        </p:txBody>
      </p:sp>
      <p:cxnSp>
        <p:nvCxnSpPr>
          <p:cNvPr id="13" name="Connecteur droit 12"/>
          <p:cNvCxnSpPr>
            <a:stCxn id="6" idx="2"/>
            <a:endCxn id="7" idx="0"/>
          </p:cNvCxnSpPr>
          <p:nvPr/>
        </p:nvCxnSpPr>
        <p:spPr>
          <a:xfrm>
            <a:off x="4175956" y="2774831"/>
            <a:ext cx="0" cy="36613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3636450"/>
              </p:ext>
            </p:extLst>
          </p:nvPr>
        </p:nvGraphicFramePr>
        <p:xfrm>
          <a:off x="5292080" y="1412776"/>
          <a:ext cx="1800200" cy="4464496"/>
        </p:xfrm>
        <a:graphic>
          <a:graphicData uri="http://schemas.openxmlformats.org/drawingml/2006/table">
            <a:tbl>
              <a:tblPr/>
              <a:tblGrid>
                <a:gridCol w="840012"/>
                <a:gridCol w="960188"/>
              </a:tblGrid>
              <a:tr h="330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Manager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Equipe </a:t>
                      </a:r>
                      <a:r>
                        <a:rPr kumimoji="0" lang="fr-FR" sz="9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feature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133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Multiplier 19"/>
          <p:cNvSpPr/>
          <p:nvPr/>
        </p:nvSpPr>
        <p:spPr>
          <a:xfrm>
            <a:off x="5652120" y="220486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2" name="Multiplier 21"/>
          <p:cNvSpPr/>
          <p:nvPr/>
        </p:nvSpPr>
        <p:spPr>
          <a:xfrm>
            <a:off x="6516216" y="3212976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5" name="Multiplier 24"/>
          <p:cNvSpPr/>
          <p:nvPr/>
        </p:nvSpPr>
        <p:spPr>
          <a:xfrm>
            <a:off x="6516216" y="422108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8" name="Multiplier 27"/>
          <p:cNvSpPr/>
          <p:nvPr/>
        </p:nvSpPr>
        <p:spPr>
          <a:xfrm>
            <a:off x="6516216" y="5157192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9" name="Rectangle à coins arrondis 28"/>
          <p:cNvSpPr/>
          <p:nvPr/>
        </p:nvSpPr>
        <p:spPr>
          <a:xfrm>
            <a:off x="341987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Tâches </a:t>
            </a:r>
            <a:endParaRPr lang="fr-FR" sz="1400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9959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d’entrée 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899592" y="2132856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Réussite de la première étape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899592" y="3284984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Vérification  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899592" y="3645024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Validation interne et externe par l’équipe de </a:t>
            </a:r>
            <a:r>
              <a:rPr lang="fr-FR" dirty="0" err="1"/>
              <a:t>features</a:t>
            </a:r>
            <a:endParaRPr lang="fr-FR" dirty="0"/>
          </a:p>
        </p:txBody>
      </p:sp>
      <p:sp>
        <p:nvSpPr>
          <p:cNvPr id="34" name="Rectangle à coins arrondis 33"/>
          <p:cNvSpPr/>
          <p:nvPr/>
        </p:nvSpPr>
        <p:spPr>
          <a:xfrm>
            <a:off x="899592" y="4593322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de sortie 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899592" y="4953363"/>
            <a:ext cx="1656184" cy="110799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>
                <a:sym typeface="Wingdings" pitchFamily="2" charset="2"/>
              </a:rPr>
              <a:t>-Listes détaillés  des </a:t>
            </a:r>
            <a:r>
              <a:rPr lang="fr-FR" dirty="0" err="1"/>
              <a:t>features</a:t>
            </a:r>
            <a:r>
              <a:rPr lang="fr-FR" dirty="0"/>
              <a:t> </a:t>
            </a:r>
            <a:r>
              <a:rPr lang="fr-FR" dirty="0">
                <a:sym typeface="Wingdings" pitchFamily="2" charset="2"/>
              </a:rPr>
              <a:t>regroupés en </a:t>
            </a:r>
            <a:r>
              <a:rPr lang="fr-FR" dirty="0" err="1"/>
              <a:t>features</a:t>
            </a:r>
            <a:r>
              <a:rPr lang="fr-FR" dirty="0"/>
              <a:t> </a:t>
            </a:r>
            <a:r>
              <a:rPr lang="fr-FR" dirty="0">
                <a:sym typeface="Wingdings" pitchFamily="2" charset="2"/>
              </a:rPr>
              <a:t>set classées par ordre de </a:t>
            </a:r>
            <a:r>
              <a:rPr lang="fr-FR" dirty="0" smtClean="0">
                <a:sym typeface="Wingdings" pitchFamily="2" charset="2"/>
              </a:rPr>
              <a:t>mérite</a:t>
            </a:r>
          </a:p>
          <a:p>
            <a:r>
              <a:rPr lang="fr-FR" dirty="0" smtClean="0">
                <a:sym typeface="Wingdings" pitchFamily="2" charset="2"/>
              </a:rPr>
              <a:t> Soumis à validation  et révision du chef de projet et de l’architecte </a:t>
            </a:r>
            <a:endParaRPr lang="fr-FR" dirty="0" smtClean="0"/>
          </a:p>
        </p:txBody>
      </p:sp>
      <p:cxnSp>
        <p:nvCxnSpPr>
          <p:cNvPr id="39" name="Connecteur droit 38"/>
          <p:cNvCxnSpPr/>
          <p:nvPr/>
        </p:nvCxnSpPr>
        <p:spPr>
          <a:xfrm>
            <a:off x="4139952" y="3717032"/>
            <a:ext cx="0" cy="41230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9" idx="2"/>
            <a:endCxn id="11" idx="0"/>
          </p:cNvCxnSpPr>
          <p:nvPr/>
        </p:nvCxnSpPr>
        <p:spPr>
          <a:xfrm>
            <a:off x="4175956" y="4749244"/>
            <a:ext cx="0" cy="33594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3100" dirty="0" smtClean="0">
                <a:latin typeface="+mn-lt"/>
              </a:rPr>
              <a:t>Les 5 phases d’un projet FDD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59632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Construire un modèle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5816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Etablir une liste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572000" y="2348880"/>
            <a:ext cx="129614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dk1"/>
                </a:solidFill>
              </a:rPr>
              <a:t>Planifier à partir des </a:t>
            </a:r>
            <a:r>
              <a:rPr lang="fr-FR" sz="1200" b="1" dirty="0" err="1" smtClean="0">
                <a:solidFill>
                  <a:schemeClr val="dk1"/>
                </a:solidFill>
              </a:rPr>
              <a:t>features</a:t>
            </a:r>
            <a:endParaRPr lang="fr-FR" sz="1200" b="1" dirty="0" smtClean="0">
              <a:solidFill>
                <a:schemeClr val="dk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8184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Concevoir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192" y="41490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Développer 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2555776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 droite 11"/>
          <p:cNvSpPr/>
          <p:nvPr/>
        </p:nvSpPr>
        <p:spPr>
          <a:xfrm>
            <a:off x="4211960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Flèche droite 12"/>
          <p:cNvSpPr/>
          <p:nvPr/>
        </p:nvSpPr>
        <p:spPr>
          <a:xfrm>
            <a:off x="5868144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Flèche droite 13"/>
          <p:cNvSpPr/>
          <p:nvPr/>
        </p:nvSpPr>
        <p:spPr>
          <a:xfrm>
            <a:off x="7596336" y="44371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 courbée vers la droite 32"/>
          <p:cNvSpPr/>
          <p:nvPr/>
        </p:nvSpPr>
        <p:spPr>
          <a:xfrm>
            <a:off x="6588224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4" name="Flèche courbée vers la droite 33"/>
          <p:cNvSpPr/>
          <p:nvPr/>
        </p:nvSpPr>
        <p:spPr>
          <a:xfrm rot="10800000">
            <a:off x="7020273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7" name="Accolade fermante 36"/>
          <p:cNvSpPr/>
          <p:nvPr/>
        </p:nvSpPr>
        <p:spPr>
          <a:xfrm rot="5400000">
            <a:off x="3455876" y="3104964"/>
            <a:ext cx="216024" cy="460851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Accolade fermante 37"/>
          <p:cNvSpPr/>
          <p:nvPr/>
        </p:nvSpPr>
        <p:spPr>
          <a:xfrm rot="5400000">
            <a:off x="6660232" y="4581128"/>
            <a:ext cx="216024" cy="1656184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/>
          <p:cNvSpPr txBox="1"/>
          <p:nvPr/>
        </p:nvSpPr>
        <p:spPr>
          <a:xfrm>
            <a:off x="3275856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Linéaire </a:t>
            </a:r>
            <a:endParaRPr lang="fr-FR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44208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Itératif  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1259632" y="472514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Chiffre du haut : pourcentage de la partie linéaire (phase 1 à 3)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1259632" y="4895582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Chiffre du bas  : pourcentage de la partie itérative (phase 4 à 5)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61967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10%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4%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275856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4%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6003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2%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2%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58822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77%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965245" cy="667201"/>
          </a:xfr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1" algn="l" rtl="0">
              <a:spcBef>
                <a:spcPct val="0"/>
              </a:spcBef>
            </a:pPr>
            <a: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3. Planifier à partir des </a:t>
            </a:r>
            <a:r>
              <a:rPr lang="fr-FR" sz="2400" b="1" kern="1200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features</a:t>
            </a:r>
            <a:endParaRPr lang="fr-FR" sz="2400" b="1" kern="12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347864" y="2564904"/>
            <a:ext cx="1656184" cy="261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Former </a:t>
            </a:r>
            <a:r>
              <a:rPr lang="fr-FR" dirty="0" smtClean="0"/>
              <a:t>l’équipe </a:t>
            </a:r>
            <a:r>
              <a:rPr lang="fr-FR" dirty="0"/>
              <a:t>planning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361815" y="3027149"/>
            <a:ext cx="1656184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Identifier les </a:t>
            </a:r>
            <a:r>
              <a:rPr lang="fr-FR" dirty="0" err="1"/>
              <a:t>features</a:t>
            </a:r>
            <a:endParaRPr lang="fr-FR" dirty="0"/>
          </a:p>
          <a:p>
            <a:r>
              <a:rPr lang="fr-FR" dirty="0"/>
              <a:t>Former les </a:t>
            </a:r>
            <a:r>
              <a:rPr lang="fr-FR" dirty="0" err="1"/>
              <a:t>features</a:t>
            </a:r>
            <a:r>
              <a:rPr lang="fr-FR" dirty="0"/>
              <a:t> sets</a:t>
            </a:r>
          </a:p>
          <a:p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347864" y="3819237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Affecter les classes à leurs propriétaires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347864" y="4467309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Affecter les </a:t>
            </a:r>
            <a:r>
              <a:rPr lang="fr-FR" dirty="0" err="1"/>
              <a:t>features</a:t>
            </a:r>
            <a:r>
              <a:rPr lang="fr-FR" dirty="0"/>
              <a:t> sets aux développeurs seniors</a:t>
            </a:r>
          </a:p>
        </p:txBody>
      </p:sp>
      <p:graphicFrame>
        <p:nvGraphicFramePr>
          <p:cNvPr id="28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3636450"/>
              </p:ext>
            </p:extLst>
          </p:nvPr>
        </p:nvGraphicFramePr>
        <p:xfrm>
          <a:off x="5292080" y="1412776"/>
          <a:ext cx="1404156" cy="4464496"/>
        </p:xfrm>
        <a:graphic>
          <a:graphicData uri="http://schemas.openxmlformats.org/drawingml/2006/table">
            <a:tbl>
              <a:tblPr/>
              <a:tblGrid>
                <a:gridCol w="655209"/>
                <a:gridCol w="748947"/>
              </a:tblGrid>
              <a:tr h="330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Manager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Equipe planning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133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" name="Multiplier 28"/>
          <p:cNvSpPr/>
          <p:nvPr/>
        </p:nvSpPr>
        <p:spPr>
          <a:xfrm>
            <a:off x="5508104" y="2595101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0" name="Multiplier 29"/>
          <p:cNvSpPr/>
          <p:nvPr/>
        </p:nvSpPr>
        <p:spPr>
          <a:xfrm>
            <a:off x="6228184" y="3099157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1" name="Multiplier 30"/>
          <p:cNvSpPr/>
          <p:nvPr/>
        </p:nvSpPr>
        <p:spPr>
          <a:xfrm>
            <a:off x="6228184" y="3891245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2" name="Multiplier 31"/>
          <p:cNvSpPr/>
          <p:nvPr/>
        </p:nvSpPr>
        <p:spPr>
          <a:xfrm>
            <a:off x="6228184" y="4539317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3" name="Rectangle à coins arrondis 32"/>
          <p:cNvSpPr/>
          <p:nvPr/>
        </p:nvSpPr>
        <p:spPr>
          <a:xfrm>
            <a:off x="341987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Tâches </a:t>
            </a:r>
            <a:endParaRPr lang="fr-FR" sz="1400" dirty="0"/>
          </a:p>
        </p:txBody>
      </p:sp>
      <p:sp>
        <p:nvSpPr>
          <p:cNvPr id="34" name="Rectangle à coins arrondis 33"/>
          <p:cNvSpPr/>
          <p:nvPr/>
        </p:nvSpPr>
        <p:spPr>
          <a:xfrm>
            <a:off x="89959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d’entrée 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899592" y="2132856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Réussite de la deuxième étape</a:t>
            </a:r>
          </a:p>
        </p:txBody>
      </p:sp>
      <p:sp>
        <p:nvSpPr>
          <p:cNvPr id="36" name="Rectangle à coins arrondis 35"/>
          <p:cNvSpPr/>
          <p:nvPr/>
        </p:nvSpPr>
        <p:spPr>
          <a:xfrm>
            <a:off x="899592" y="3284984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Vérification  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899592" y="3645024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  Auto Validation par l’équipe de planning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899592" y="4593322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de sortie 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899592" y="4953362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>
                <a:sym typeface="Wingdings" pitchFamily="2" charset="2"/>
              </a:rPr>
              <a:t>-Planning détaillé et les dates butoirs de chaque itération </a:t>
            </a:r>
            <a:endParaRPr lang="fr-FR" dirty="0"/>
          </a:p>
        </p:txBody>
      </p:sp>
      <p:cxnSp>
        <p:nvCxnSpPr>
          <p:cNvPr id="41" name="Connecteur droit 40"/>
          <p:cNvCxnSpPr/>
          <p:nvPr/>
        </p:nvCxnSpPr>
        <p:spPr>
          <a:xfrm>
            <a:off x="4139952" y="4219347"/>
            <a:ext cx="0" cy="24796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4067944" y="2811125"/>
            <a:ext cx="0" cy="20615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4067944" y="3603213"/>
            <a:ext cx="0" cy="20615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3100" dirty="0" smtClean="0">
                <a:latin typeface="+mn-lt"/>
              </a:rPr>
              <a:t>Les 5 phases d’un projet FDD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59632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Construire un modèle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5816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Etablir une liste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572000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Planifier à partir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6228184" y="2348880"/>
            <a:ext cx="129614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Concevoir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192" y="41490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Développer 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2555776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 droite 11"/>
          <p:cNvSpPr/>
          <p:nvPr/>
        </p:nvSpPr>
        <p:spPr>
          <a:xfrm>
            <a:off x="4211960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Flèche droite 12"/>
          <p:cNvSpPr/>
          <p:nvPr/>
        </p:nvSpPr>
        <p:spPr>
          <a:xfrm>
            <a:off x="5868144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Flèche droite 13"/>
          <p:cNvSpPr/>
          <p:nvPr/>
        </p:nvSpPr>
        <p:spPr>
          <a:xfrm>
            <a:off x="7596336" y="44371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 courbée vers la droite 32"/>
          <p:cNvSpPr/>
          <p:nvPr/>
        </p:nvSpPr>
        <p:spPr>
          <a:xfrm>
            <a:off x="6588224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4" name="Flèche courbée vers la droite 33"/>
          <p:cNvSpPr/>
          <p:nvPr/>
        </p:nvSpPr>
        <p:spPr>
          <a:xfrm rot="10800000">
            <a:off x="7020273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7" name="Accolade fermante 36"/>
          <p:cNvSpPr/>
          <p:nvPr/>
        </p:nvSpPr>
        <p:spPr>
          <a:xfrm rot="5400000">
            <a:off x="3455876" y="3104964"/>
            <a:ext cx="216024" cy="460851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Accolade fermante 37"/>
          <p:cNvSpPr/>
          <p:nvPr/>
        </p:nvSpPr>
        <p:spPr>
          <a:xfrm rot="5400000">
            <a:off x="6660232" y="4581128"/>
            <a:ext cx="216024" cy="1656184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/>
          <p:cNvSpPr txBox="1"/>
          <p:nvPr/>
        </p:nvSpPr>
        <p:spPr>
          <a:xfrm>
            <a:off x="3275856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Linéaire </a:t>
            </a:r>
            <a:endParaRPr lang="fr-FR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44208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Itératif  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1259632" y="472514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Chiffre du haut : pourcentage de la partie linéaire (phase 1 à 3)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1259632" y="4895582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Chiffre du bas  : pourcentage de la partie itérative (phase 4 à 5)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61967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10%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4%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275856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4%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6003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2%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2%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58822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77%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933361" cy="595193"/>
          </a:xfr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1" algn="l" rtl="0">
              <a:spcBef>
                <a:spcPct val="0"/>
              </a:spcBef>
            </a:pPr>
            <a:r>
              <a:rPr lang="fr-FR" sz="24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4.Concevoir à partir des </a:t>
            </a:r>
            <a:r>
              <a:rPr lang="fr-FR" sz="2400" b="1" kern="1200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j-ea"/>
                <a:cs typeface="+mj-cs"/>
              </a:rPr>
              <a:t>features</a:t>
            </a:r>
            <a:endParaRPr lang="fr-FR" sz="2400" b="1" kern="12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47864" y="2174667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Former </a:t>
            </a:r>
            <a:r>
              <a:rPr lang="fr-FR" dirty="0" smtClean="0"/>
              <a:t>l’équipe </a:t>
            </a:r>
            <a:r>
              <a:rPr lang="fr-FR" dirty="0"/>
              <a:t>DBF(Design by  </a:t>
            </a:r>
            <a:r>
              <a:rPr lang="fr-FR" dirty="0" err="1"/>
              <a:t>feature</a:t>
            </a:r>
            <a:r>
              <a:rPr lang="fr-FR" dirty="0"/>
              <a:t>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2780928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Etude </a:t>
            </a:r>
            <a:r>
              <a:rPr lang="fr-FR" dirty="0" smtClean="0"/>
              <a:t>du domaine</a:t>
            </a:r>
            <a:endParaRPr lang="fr-FR" dirty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347864" y="4005064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Construire un diagramme de séquence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347864" y="5157192"/>
            <a:ext cx="1656184" cy="261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Inspection du design</a:t>
            </a: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10861675"/>
              </p:ext>
            </p:extLst>
          </p:nvPr>
        </p:nvGraphicFramePr>
        <p:xfrm>
          <a:off x="5292080" y="1412776"/>
          <a:ext cx="2808312" cy="4680520"/>
        </p:xfrm>
        <a:graphic>
          <a:graphicData uri="http://schemas.openxmlformats.org/drawingml/2006/table">
            <a:tbl>
              <a:tblPr/>
              <a:tblGrid>
                <a:gridCol w="1156364"/>
                <a:gridCol w="836631"/>
                <a:gridCol w="815317"/>
              </a:tblGrid>
              <a:tr h="346955"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Développeur senior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Equipe DBF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Scripte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333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Multiplier 10"/>
          <p:cNvSpPr/>
          <p:nvPr/>
        </p:nvSpPr>
        <p:spPr>
          <a:xfrm>
            <a:off x="5796136" y="220486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2" name="Multiplier 11"/>
          <p:cNvSpPr/>
          <p:nvPr/>
        </p:nvSpPr>
        <p:spPr>
          <a:xfrm>
            <a:off x="6804248" y="3356992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3" name="Multiplier 12"/>
          <p:cNvSpPr/>
          <p:nvPr/>
        </p:nvSpPr>
        <p:spPr>
          <a:xfrm>
            <a:off x="6804248" y="4077072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4" name="Multiplier 13"/>
          <p:cNvSpPr/>
          <p:nvPr/>
        </p:nvSpPr>
        <p:spPr>
          <a:xfrm>
            <a:off x="6804248" y="4653136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5" name="Rectangle à coins arrondis 14"/>
          <p:cNvSpPr/>
          <p:nvPr/>
        </p:nvSpPr>
        <p:spPr>
          <a:xfrm>
            <a:off x="341987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Tâches </a:t>
            </a:r>
            <a:endParaRPr lang="fr-FR" sz="1400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89959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d’entrée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899592" y="2132856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Réussite de la troisième  étape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899592" y="3284984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Vérification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899592" y="3645024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Vérification par l’équipe </a:t>
            </a:r>
            <a:r>
              <a:rPr lang="fr-FR" dirty="0" err="1"/>
              <a:t>feature</a:t>
            </a:r>
            <a:endParaRPr lang="fr-FR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899592" y="4593322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de sortie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99592" y="4953362"/>
            <a:ext cx="1656184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>
                <a:sym typeface="Wingdings" pitchFamily="2" charset="2"/>
              </a:rPr>
              <a:t>-</a:t>
            </a:r>
            <a:r>
              <a:rPr lang="fr-FR" dirty="0" smtClean="0">
                <a:sym typeface="Wingdings" pitchFamily="2" charset="2"/>
              </a:rPr>
              <a:t>Diagrammes de </a:t>
            </a:r>
            <a:r>
              <a:rPr lang="fr-FR" dirty="0">
                <a:sym typeface="Wingdings" pitchFamily="2" charset="2"/>
              </a:rPr>
              <a:t>séquence </a:t>
            </a:r>
          </a:p>
          <a:p>
            <a:r>
              <a:rPr lang="fr-FR" dirty="0">
                <a:sym typeface="Wingdings" pitchFamily="2" charset="2"/>
              </a:rPr>
              <a:t>-</a:t>
            </a:r>
            <a:r>
              <a:rPr lang="fr-FR" dirty="0" smtClean="0">
                <a:sym typeface="Wingdings" pitchFamily="2" charset="2"/>
              </a:rPr>
              <a:t>Diagrammes de </a:t>
            </a:r>
            <a:r>
              <a:rPr lang="fr-FR" dirty="0">
                <a:sym typeface="Wingdings" pitchFamily="2" charset="2"/>
              </a:rPr>
              <a:t>classe </a:t>
            </a:r>
          </a:p>
          <a:p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347864" y="3429000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Etude des documents référencés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3347864" y="4581128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Etablir </a:t>
            </a:r>
            <a:r>
              <a:rPr lang="fr-FR" dirty="0" smtClean="0"/>
              <a:t> les prologues </a:t>
            </a:r>
            <a:r>
              <a:rPr lang="fr-FR" dirty="0"/>
              <a:t>de classes et méthodes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3347864" y="5589240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Lister les actions </a:t>
            </a:r>
            <a:r>
              <a:rPr lang="fr-FR" dirty="0" err="1" smtClean="0"/>
              <a:t>dinspection</a:t>
            </a:r>
            <a:r>
              <a:rPr lang="fr-FR" dirty="0" smtClean="0"/>
              <a:t> </a:t>
            </a:r>
            <a:r>
              <a:rPr lang="fr-FR" dirty="0"/>
              <a:t>du design</a:t>
            </a:r>
          </a:p>
        </p:txBody>
      </p:sp>
      <p:cxnSp>
        <p:nvCxnSpPr>
          <p:cNvPr id="29" name="Connecteur droit 28"/>
          <p:cNvCxnSpPr>
            <a:stCxn id="5" idx="2"/>
            <a:endCxn id="6" idx="0"/>
          </p:cNvCxnSpPr>
          <p:nvPr/>
        </p:nvCxnSpPr>
        <p:spPr>
          <a:xfrm>
            <a:off x="4175956" y="2605554"/>
            <a:ext cx="0" cy="17537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6" idx="2"/>
            <a:endCxn id="25" idx="0"/>
          </p:cNvCxnSpPr>
          <p:nvPr/>
        </p:nvCxnSpPr>
        <p:spPr>
          <a:xfrm>
            <a:off x="4175956" y="3211815"/>
            <a:ext cx="0" cy="21718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25" idx="2"/>
            <a:endCxn id="7" idx="0"/>
          </p:cNvCxnSpPr>
          <p:nvPr/>
        </p:nvCxnSpPr>
        <p:spPr>
          <a:xfrm>
            <a:off x="4175956" y="3859887"/>
            <a:ext cx="0" cy="14517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7" idx="2"/>
            <a:endCxn id="27" idx="0"/>
          </p:cNvCxnSpPr>
          <p:nvPr/>
        </p:nvCxnSpPr>
        <p:spPr>
          <a:xfrm>
            <a:off x="4175956" y="4435951"/>
            <a:ext cx="0" cy="14517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>
            <a:stCxn id="27" idx="2"/>
            <a:endCxn id="8" idx="0"/>
          </p:cNvCxnSpPr>
          <p:nvPr/>
        </p:nvCxnSpPr>
        <p:spPr>
          <a:xfrm>
            <a:off x="4175956" y="5012015"/>
            <a:ext cx="0" cy="14517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8" idx="2"/>
            <a:endCxn id="28" idx="0"/>
          </p:cNvCxnSpPr>
          <p:nvPr/>
        </p:nvCxnSpPr>
        <p:spPr>
          <a:xfrm>
            <a:off x="4175956" y="5418802"/>
            <a:ext cx="0" cy="1704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Multiplier 52"/>
          <p:cNvSpPr/>
          <p:nvPr/>
        </p:nvSpPr>
        <p:spPr>
          <a:xfrm>
            <a:off x="6804248" y="278092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54" name="Multiplier 53"/>
          <p:cNvSpPr/>
          <p:nvPr/>
        </p:nvSpPr>
        <p:spPr>
          <a:xfrm>
            <a:off x="6804248" y="508518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55" name="Multiplier 54"/>
          <p:cNvSpPr/>
          <p:nvPr/>
        </p:nvSpPr>
        <p:spPr>
          <a:xfrm>
            <a:off x="7596336" y="566124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3100" dirty="0" smtClean="0">
                <a:latin typeface="+mn-lt"/>
              </a:rPr>
              <a:t>Les 5 phases d’un projet FDD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59632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Construire un modèle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5816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Etablir une liste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572000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Planifier à partir des </a:t>
            </a:r>
            <a:r>
              <a:rPr lang="fr-FR" sz="1200" b="1" dirty="0" err="1" smtClean="0"/>
              <a:t>features</a:t>
            </a:r>
            <a:endParaRPr lang="fr-FR" sz="1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6228184" y="2348880"/>
            <a:ext cx="129614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Concevoir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192" y="4149080"/>
            <a:ext cx="129614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Développer  à partir des </a:t>
            </a:r>
            <a:r>
              <a:rPr lang="fr-FR" sz="1200" b="1" dirty="0" err="1" smtClean="0"/>
              <a:t>features</a:t>
            </a:r>
            <a:r>
              <a:rPr lang="fr-FR" sz="1200" b="1" dirty="0" smtClean="0"/>
              <a:t> 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2555776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 droite 11"/>
          <p:cNvSpPr/>
          <p:nvPr/>
        </p:nvSpPr>
        <p:spPr>
          <a:xfrm>
            <a:off x="4211960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Flèche droite 12"/>
          <p:cNvSpPr/>
          <p:nvPr/>
        </p:nvSpPr>
        <p:spPr>
          <a:xfrm>
            <a:off x="5868144" y="26369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Flèche droite 13"/>
          <p:cNvSpPr/>
          <p:nvPr/>
        </p:nvSpPr>
        <p:spPr>
          <a:xfrm>
            <a:off x="7596336" y="4437112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 courbée vers la droite 32"/>
          <p:cNvSpPr/>
          <p:nvPr/>
        </p:nvSpPr>
        <p:spPr>
          <a:xfrm>
            <a:off x="6588224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4" name="Flèche courbée vers la droite 33"/>
          <p:cNvSpPr/>
          <p:nvPr/>
        </p:nvSpPr>
        <p:spPr>
          <a:xfrm rot="10800000">
            <a:off x="7020273" y="3068960"/>
            <a:ext cx="360040" cy="108012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7" name="Accolade fermante 36"/>
          <p:cNvSpPr/>
          <p:nvPr/>
        </p:nvSpPr>
        <p:spPr>
          <a:xfrm rot="5400000">
            <a:off x="3455876" y="3104964"/>
            <a:ext cx="216024" cy="460851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Accolade fermante 37"/>
          <p:cNvSpPr/>
          <p:nvPr/>
        </p:nvSpPr>
        <p:spPr>
          <a:xfrm rot="5400000">
            <a:off x="6660232" y="4581128"/>
            <a:ext cx="216024" cy="1656184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/>
          <p:cNvSpPr txBox="1"/>
          <p:nvPr/>
        </p:nvSpPr>
        <p:spPr>
          <a:xfrm>
            <a:off x="3275856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Linéaire </a:t>
            </a:r>
            <a:endParaRPr lang="fr-FR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44208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Itératif  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1259632" y="472514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Chiffre du haut : pourcentage de la partie linéaire (phase 1 à 3)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1259632" y="4895582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Chiffre du bas  : pourcentage de la partie itérative (phase 4 à 5)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61967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10%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4%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275856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4%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60032" y="19333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2%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2%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58822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77%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251520" y="260648"/>
            <a:ext cx="6933361" cy="595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fr-FR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5.Construire à partir des </a:t>
            </a:r>
            <a:r>
              <a:rPr lang="fr-FR" sz="2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features</a:t>
            </a:r>
            <a:endParaRPr lang="fr-FR" sz="2400" b="1" dirty="0" smtClean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47864" y="2174667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Implémenter classes et méthodes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347864" y="2780928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Inspection du code</a:t>
            </a:r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347864" y="3933056"/>
            <a:ext cx="1656184" cy="261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Tests unitaires</a:t>
            </a:r>
          </a:p>
        </p:txBody>
      </p:sp>
      <p:graphicFrame>
        <p:nvGraphicFramePr>
          <p:cNvPr id="12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64386722"/>
              </p:ext>
            </p:extLst>
          </p:nvPr>
        </p:nvGraphicFramePr>
        <p:xfrm>
          <a:off x="5292080" y="1412776"/>
          <a:ext cx="2664296" cy="4680520"/>
        </p:xfrm>
        <a:graphic>
          <a:graphicData uri="http://schemas.openxmlformats.org/drawingml/2006/table">
            <a:tbl>
              <a:tblPr/>
              <a:tblGrid>
                <a:gridCol w="986777"/>
                <a:gridCol w="904014"/>
                <a:gridCol w="773505"/>
              </a:tblGrid>
              <a:tr h="346955"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Equipe </a:t>
                      </a:r>
                      <a:r>
                        <a:rPr kumimoji="0" lang="fr-FR" sz="9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feature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Equipe DBF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fr-F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Scripte</a:t>
                      </a:r>
                      <a:endParaRPr kumimoji="0" lang="fr-F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333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Multiplier 12"/>
          <p:cNvSpPr/>
          <p:nvPr/>
        </p:nvSpPr>
        <p:spPr>
          <a:xfrm>
            <a:off x="5724128" y="2204864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5" name="Multiplier 14"/>
          <p:cNvSpPr/>
          <p:nvPr/>
        </p:nvSpPr>
        <p:spPr>
          <a:xfrm>
            <a:off x="7524328" y="3501008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6" name="Multiplier 15"/>
          <p:cNvSpPr/>
          <p:nvPr/>
        </p:nvSpPr>
        <p:spPr>
          <a:xfrm>
            <a:off x="5724128" y="3933056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7" name="Rectangle à coins arrondis 16"/>
          <p:cNvSpPr/>
          <p:nvPr/>
        </p:nvSpPr>
        <p:spPr>
          <a:xfrm>
            <a:off x="341987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Tâches </a:t>
            </a:r>
            <a:endParaRPr lang="fr-FR" sz="1400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899592" y="1772816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d’entrée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899592" y="2132856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 Réussite de la quatrième   étape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899592" y="3284984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Vérification 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99592" y="3645024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 Inspection du code et tests unitaires par l’équipe </a:t>
            </a:r>
            <a:r>
              <a:rPr lang="fr-FR" dirty="0" err="1"/>
              <a:t>feature</a:t>
            </a:r>
            <a:endParaRPr lang="fr-FR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899592" y="4593322"/>
            <a:ext cx="136815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Critères de sortie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99592" y="4953362"/>
            <a:ext cx="1656184" cy="76944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>
                <a:sym typeface="Wingdings" pitchFamily="2" charset="2"/>
              </a:rPr>
              <a:t>- Livraison  d’un composant   fonctionnel conforme au spécification </a:t>
            </a:r>
          </a:p>
          <a:p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347864" y="3356992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Liste </a:t>
            </a:r>
            <a:r>
              <a:rPr lang="fr-FR" dirty="0" smtClean="0"/>
              <a:t>des modifications apportées </a:t>
            </a:r>
            <a:r>
              <a:rPr lang="fr-FR" dirty="0"/>
              <a:t>au code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347864" y="4397042"/>
            <a:ext cx="1656184" cy="430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/>
            </a:lvl1pPr>
          </a:lstStyle>
          <a:p>
            <a:r>
              <a:rPr lang="fr-FR" dirty="0"/>
              <a:t>Préparation pour </a:t>
            </a:r>
            <a:r>
              <a:rPr lang="fr-FR" dirty="0" smtClean="0"/>
              <a:t>l’intégration</a:t>
            </a:r>
            <a:endParaRPr lang="fr-FR" dirty="0"/>
          </a:p>
        </p:txBody>
      </p:sp>
      <p:cxnSp>
        <p:nvCxnSpPr>
          <p:cNvPr id="27" name="Connecteur droit 26"/>
          <p:cNvCxnSpPr>
            <a:stCxn id="8" idx="2"/>
            <a:endCxn id="9" idx="0"/>
          </p:cNvCxnSpPr>
          <p:nvPr/>
        </p:nvCxnSpPr>
        <p:spPr>
          <a:xfrm>
            <a:off x="4175956" y="2605554"/>
            <a:ext cx="0" cy="17537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9" idx="2"/>
            <a:endCxn id="24" idx="0"/>
          </p:cNvCxnSpPr>
          <p:nvPr/>
        </p:nvCxnSpPr>
        <p:spPr>
          <a:xfrm>
            <a:off x="4175956" y="3211815"/>
            <a:ext cx="0" cy="14517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24" idx="2"/>
            <a:endCxn id="10" idx="0"/>
          </p:cNvCxnSpPr>
          <p:nvPr/>
        </p:nvCxnSpPr>
        <p:spPr>
          <a:xfrm>
            <a:off x="4175956" y="3787879"/>
            <a:ext cx="0" cy="14517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10" idx="2"/>
            <a:endCxn id="25" idx="0"/>
          </p:cNvCxnSpPr>
          <p:nvPr/>
        </p:nvCxnSpPr>
        <p:spPr>
          <a:xfrm>
            <a:off x="4175956" y="4194666"/>
            <a:ext cx="0" cy="20237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Multiplier 32"/>
          <p:cNvSpPr/>
          <p:nvPr/>
        </p:nvSpPr>
        <p:spPr>
          <a:xfrm>
            <a:off x="5724128" y="2852936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5" name="Multiplier 34"/>
          <p:cNvSpPr/>
          <p:nvPr/>
        </p:nvSpPr>
        <p:spPr>
          <a:xfrm>
            <a:off x="6660232" y="4437112"/>
            <a:ext cx="144016" cy="288032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41518"/>
            <a:ext cx="6965245" cy="955234"/>
          </a:xfr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fr-FR" sz="2800" dirty="0" smtClean="0">
                <a:latin typeface="+mn-lt"/>
              </a:rPr>
              <a:t>Comparaison méthodes agiles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11653"/>
            <a:ext cx="8758470" cy="5596607"/>
          </a:xfrm>
          <a:prstGeom prst="rect">
            <a:avLst/>
          </a:prstGeom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614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Avantages </a:t>
            </a:r>
            <a:r>
              <a:rPr lang="fr-FR" sz="1800" dirty="0" smtClean="0"/>
              <a:t>(Avantages des méthodes agiles)</a:t>
            </a:r>
            <a:r>
              <a:rPr lang="fr-FR" dirty="0" smtClean="0"/>
              <a:t> </a:t>
            </a:r>
          </a:p>
          <a:p>
            <a:pPr lvl="2"/>
            <a:r>
              <a:rPr lang="fr-FR" dirty="0" smtClean="0"/>
              <a:t>Gestion des risques</a:t>
            </a:r>
          </a:p>
          <a:p>
            <a:pPr lvl="2"/>
            <a:r>
              <a:rPr lang="fr-FR" dirty="0" smtClean="0"/>
              <a:t>Flexibilité par rapport au changement</a:t>
            </a:r>
          </a:p>
          <a:p>
            <a:pPr lvl="2"/>
            <a:r>
              <a:rPr lang="fr-FR" dirty="0" smtClean="0"/>
              <a:t>Rapidité</a:t>
            </a:r>
          </a:p>
          <a:p>
            <a:pPr lvl="2"/>
            <a:r>
              <a:rPr lang="fr-FR" dirty="0" smtClean="0"/>
              <a:t>Livraisons fréquentes</a:t>
            </a:r>
          </a:p>
          <a:p>
            <a:pPr lvl="2"/>
            <a:r>
              <a:rPr lang="fr-FR" dirty="0" smtClean="0"/>
              <a:t>Propriété du code revenant aux propriétaire de classes</a:t>
            </a:r>
          </a:p>
          <a:p>
            <a:pPr lvl="2"/>
            <a:r>
              <a:rPr lang="fr-FR" dirty="0" smtClean="0"/>
              <a:t>Application sur une équipe de taille conséquente</a:t>
            </a:r>
          </a:p>
          <a:p>
            <a:pPr lvl="2"/>
            <a:r>
              <a:rPr lang="fr-FR" dirty="0" smtClean="0"/>
              <a:t>Inspection du code</a:t>
            </a:r>
          </a:p>
          <a:p>
            <a:r>
              <a:rPr lang="fr-FR" dirty="0" smtClean="0"/>
              <a:t>Inconvénients :</a:t>
            </a:r>
          </a:p>
          <a:p>
            <a:pPr lvl="2"/>
            <a:r>
              <a:rPr lang="fr-FR" dirty="0" smtClean="0"/>
              <a:t>Nombre de développeurs séniors à disposition</a:t>
            </a:r>
          </a:p>
          <a:p>
            <a:pPr lvl="2"/>
            <a:r>
              <a:rPr lang="fr-FR" dirty="0" smtClean="0"/>
              <a:t>Inspection du code </a:t>
            </a:r>
          </a:p>
          <a:p>
            <a:pPr lvl="2"/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720080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+mn-lt"/>
              </a:rPr>
              <a:t>Forces et faiblesses</a:t>
            </a:r>
            <a:endParaRPr lang="fr-FR" sz="2800" dirty="0">
              <a:latin typeface="+mn-l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+mn-lt"/>
              </a:rPr>
              <a:t>Questions</a:t>
            </a:r>
            <a:endParaRPr lang="fr-FR" sz="2800" dirty="0"/>
          </a:p>
        </p:txBody>
      </p:sp>
      <p:pic>
        <p:nvPicPr>
          <p:cNvPr id="1028" name="Picture 4" descr="http://www.anemf.org/local/cache-vignettes/L300xH299/green-question-mark-868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60848"/>
            <a:ext cx="2857500" cy="2847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4AAD-48E0-420F-B58D-72BADE3A461C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Mé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é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Mé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2392</TotalTime>
  <Words>929</Words>
  <Application>Microsoft Office PowerPoint</Application>
  <PresentationFormat>Affichage à l'écran (4:3)</PresentationFormat>
  <Paragraphs>317</Paragraphs>
  <Slides>18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Rotonde</vt:lpstr>
      <vt:lpstr>Feature Driven Development (FDD)</vt:lpstr>
      <vt:lpstr>Plan </vt:lpstr>
      <vt:lpstr>Grandes lignes de la méthode FDD</vt:lpstr>
      <vt:lpstr>Notion de « feature » et de « feature set »</vt:lpstr>
      <vt:lpstr> Les 5 phases d’un projet FDD </vt:lpstr>
      <vt:lpstr> Les 5 phases d’un projet FDD </vt:lpstr>
      <vt:lpstr>1.Développer un modèle global</vt:lpstr>
      <vt:lpstr> Les 5 phases d’un projet FDD </vt:lpstr>
      <vt:lpstr> 2. Etablir une liste détaillée de features classées par priorité </vt:lpstr>
      <vt:lpstr> Les 5 phases d’un projet FDD </vt:lpstr>
      <vt:lpstr>3. Planifier à partir des features</vt:lpstr>
      <vt:lpstr> Les 5 phases d’un projet FDD </vt:lpstr>
      <vt:lpstr>4.Concevoir à partir des features</vt:lpstr>
      <vt:lpstr> Les 5 phases d’un projet FDD </vt:lpstr>
      <vt:lpstr>Diapositive 15</vt:lpstr>
      <vt:lpstr>Comparaison méthodes agiles</vt:lpstr>
      <vt:lpstr>Forces et faiblesses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Miage</dc:creator>
  <cp:lastModifiedBy>Imane BOUASSRIA</cp:lastModifiedBy>
  <cp:revision>132</cp:revision>
  <dcterms:created xsi:type="dcterms:W3CDTF">2011-10-17T22:05:02Z</dcterms:created>
  <dcterms:modified xsi:type="dcterms:W3CDTF">2011-11-15T15:07:53Z</dcterms:modified>
</cp:coreProperties>
</file>