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handoutMasterIdLst>
    <p:handoutMasterId r:id="rId17"/>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88345" autoAdjust="0"/>
  </p:normalViewPr>
  <p:slideViewPr>
    <p:cSldViewPr>
      <p:cViewPr varScale="1">
        <p:scale>
          <a:sx n="66" d="100"/>
          <a:sy n="66" d="100"/>
        </p:scale>
        <p:origin x="-94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7F5D163-8E50-4F64-AA6C-51462D6A3303}" type="datetimeFigureOut">
              <a:rPr lang="fr-FR" smtClean="0"/>
              <a:t>03/11/2011</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83DC9B1-0D1F-4343-BF9E-6359BA49A562}" type="slidenum">
              <a:rPr lang="fr-FR" smtClean="0"/>
              <a:t>‹N°›</a:t>
            </a:fld>
            <a:endParaRPr lang="fr-FR"/>
          </a:p>
        </p:txBody>
      </p:sp>
    </p:spTree>
    <p:extLst>
      <p:ext uri="{BB962C8B-B14F-4D97-AF65-F5344CB8AC3E}">
        <p14:creationId xmlns:p14="http://schemas.microsoft.com/office/powerpoint/2010/main" val="15222443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BBADD7-CC24-4DEE-A366-FBCBE7086790}" type="datetimeFigureOut">
              <a:rPr lang="fr-FR" smtClean="0"/>
              <a:t>03/11/2011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A74EF6-5D59-4696-8B10-7A6BF3FBDDDC}" type="slidenum">
              <a:rPr lang="fr-FR" smtClean="0"/>
              <a:t>‹N°›</a:t>
            </a:fld>
            <a:endParaRPr lang="fr-FR"/>
          </a:p>
        </p:txBody>
      </p:sp>
    </p:spTree>
    <p:extLst>
      <p:ext uri="{BB962C8B-B14F-4D97-AF65-F5344CB8AC3E}">
        <p14:creationId xmlns:p14="http://schemas.microsoft.com/office/powerpoint/2010/main" val="175636063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A74EF6-5D59-4696-8B10-7A6BF3FBDDDC}" type="slidenum">
              <a:rPr lang="fr-FR" smtClean="0"/>
              <a:t>1</a:t>
            </a:fld>
            <a:endParaRPr lang="fr-FR"/>
          </a:p>
        </p:txBody>
      </p:sp>
    </p:spTree>
    <p:extLst>
      <p:ext uri="{BB962C8B-B14F-4D97-AF65-F5344CB8AC3E}">
        <p14:creationId xmlns:p14="http://schemas.microsoft.com/office/powerpoint/2010/main" val="2788554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A74EF6-5D59-4696-8B10-7A6BF3FBDDDC}" type="slidenum">
              <a:rPr lang="fr-FR" smtClean="0"/>
              <a:t>2</a:t>
            </a:fld>
            <a:endParaRPr lang="fr-FR"/>
          </a:p>
        </p:txBody>
      </p:sp>
    </p:spTree>
    <p:extLst>
      <p:ext uri="{BB962C8B-B14F-4D97-AF65-F5344CB8AC3E}">
        <p14:creationId xmlns:p14="http://schemas.microsoft.com/office/powerpoint/2010/main" val="192229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indent="-171450">
              <a:buFont typeface="Arial" pitchFamily="34" charset="0"/>
              <a:buChar char="•"/>
            </a:pPr>
            <a:r>
              <a:rPr lang="en-US" sz="1200" b="0" i="0" kern="1200" dirty="0" smtClean="0">
                <a:solidFill>
                  <a:schemeClr val="tx1"/>
                </a:solidFill>
                <a:effectLst/>
                <a:latin typeface="+mn-lt"/>
                <a:ea typeface="+mn-ea"/>
                <a:cs typeface="+mn-cs"/>
              </a:rPr>
              <a:t>Alistair</a:t>
            </a:r>
            <a:r>
              <a:rPr lang="en-US" sz="1200" b="0" i="0" kern="1200" baseline="0" dirty="0" smtClean="0">
                <a:solidFill>
                  <a:schemeClr val="tx1"/>
                </a:solidFill>
                <a:effectLst/>
                <a:latin typeface="+mn-lt"/>
                <a:ea typeface="+mn-ea"/>
                <a:cs typeface="+mn-cs"/>
              </a:rPr>
              <a:t> Cockburn</a:t>
            </a:r>
          </a:p>
          <a:p>
            <a:pPr marL="628650" lvl="1" indent="-171450">
              <a:buFont typeface="Arial" pitchFamily="34" charset="0"/>
              <a:buChar char="•"/>
            </a:pPr>
            <a:endParaRPr lang="en-US" sz="1200" b="0" i="0" kern="1200" dirty="0" smtClean="0">
              <a:solidFill>
                <a:schemeClr val="tx1"/>
              </a:solidFill>
              <a:effectLst/>
              <a:latin typeface="+mn-lt"/>
              <a:ea typeface="+mn-ea"/>
              <a:cs typeface="+mn-cs"/>
            </a:endParaRPr>
          </a:p>
          <a:p>
            <a:pPr marL="628650" lvl="1" indent="-171450">
              <a:buFont typeface="Arial" pitchFamily="34" charset="0"/>
              <a:buChar char="•"/>
            </a:pPr>
            <a:r>
              <a:rPr lang="en-US" sz="1200" b="0" i="0" kern="1200" dirty="0" smtClean="0">
                <a:solidFill>
                  <a:schemeClr val="tx1"/>
                </a:solidFill>
                <a:effectLst/>
                <a:latin typeface="+mn-lt"/>
                <a:ea typeface="+mn-ea"/>
                <a:cs typeface="+mn-cs"/>
              </a:rPr>
              <a:t>Publication</a:t>
            </a:r>
            <a:r>
              <a:rPr lang="en-US" sz="1200" b="0" i="0" kern="1200" baseline="0" dirty="0" smtClean="0">
                <a:solidFill>
                  <a:schemeClr val="tx1"/>
                </a:solidFill>
                <a:effectLst/>
                <a:latin typeface="+mn-lt"/>
                <a:ea typeface="+mn-ea"/>
                <a:cs typeface="+mn-cs"/>
              </a:rPr>
              <a:t> en 2004, </a:t>
            </a:r>
            <a:r>
              <a:rPr lang="en-US" sz="1200" b="0" i="1" kern="1200" dirty="0" smtClean="0">
                <a:solidFill>
                  <a:schemeClr val="tx1"/>
                </a:solidFill>
                <a:effectLst/>
                <a:latin typeface="+mn-lt"/>
                <a:ea typeface="+mn-ea"/>
                <a:cs typeface="+mn-cs"/>
              </a:rPr>
              <a:t>A Human-Powered Methodology for Small Teams</a:t>
            </a:r>
            <a:r>
              <a:rPr lang="en-US" sz="1200" b="0" i="0" kern="1200" dirty="0" smtClean="0">
                <a:solidFill>
                  <a:schemeClr val="tx1"/>
                </a:solidFill>
                <a:effectLst/>
                <a:latin typeface="+mn-lt"/>
                <a:ea typeface="+mn-ea"/>
                <a:cs typeface="+mn-cs"/>
              </a:rPr>
              <a:t>, Alistair Cockburn</a:t>
            </a:r>
          </a:p>
          <a:p>
            <a:pPr marL="171450" indent="-171450">
              <a:buFont typeface="Arial" pitchFamily="34" charset="0"/>
              <a:buChar char="•"/>
            </a:pPr>
            <a:r>
              <a:rPr lang="en-US" sz="1200" b="0" i="0" kern="1200" dirty="0" err="1" smtClean="0">
                <a:solidFill>
                  <a:schemeClr val="tx1"/>
                </a:solidFill>
                <a:effectLst/>
                <a:latin typeface="+mn-lt"/>
                <a:ea typeface="+mn-ea"/>
                <a:cs typeface="+mn-cs"/>
              </a:rPr>
              <a:t>Méthode</a:t>
            </a:r>
            <a:r>
              <a:rPr lang="en-US" sz="1200" b="0" i="0" kern="1200" dirty="0" smtClean="0">
                <a:solidFill>
                  <a:schemeClr val="tx1"/>
                </a:solidFill>
                <a:effectLst/>
                <a:latin typeface="+mn-lt"/>
                <a:ea typeface="+mn-ea"/>
                <a:cs typeface="+mn-cs"/>
              </a:rPr>
              <a:t> Agile</a:t>
            </a:r>
            <a:r>
              <a:rPr lang="en-US" sz="1200" b="0" i="0" kern="1200" baseline="0" dirty="0" smtClean="0">
                <a:solidFill>
                  <a:schemeClr val="tx1"/>
                </a:solidFill>
                <a:effectLst/>
                <a:latin typeface="+mn-lt"/>
                <a:ea typeface="+mn-ea"/>
                <a:cs typeface="+mn-cs"/>
              </a:rPr>
              <a:t> : </a:t>
            </a:r>
          </a:p>
          <a:p>
            <a:pPr marL="628650" lvl="1" indent="-171450">
              <a:buFont typeface="Arial" pitchFamily="34" charset="0"/>
              <a:buChar char="•"/>
            </a:pPr>
            <a:r>
              <a:rPr lang="fr-FR" sz="1200" b="0" i="0" kern="1200" baseline="0" noProof="0" dirty="0" smtClean="0">
                <a:solidFill>
                  <a:schemeClr val="tx1"/>
                </a:solidFill>
                <a:effectLst/>
                <a:latin typeface="+mn-lt"/>
                <a:ea typeface="+mn-ea"/>
                <a:cs typeface="+mn-cs"/>
              </a:rPr>
              <a:t>développement</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itératif</a:t>
            </a:r>
            <a:r>
              <a:rPr lang="en-US" sz="1200" b="0" i="0" kern="1200" baseline="0" dirty="0" smtClean="0">
                <a:solidFill>
                  <a:schemeClr val="tx1"/>
                </a:solidFill>
                <a:effectLst/>
                <a:latin typeface="+mn-lt"/>
                <a:ea typeface="+mn-ea"/>
                <a:cs typeface="+mn-cs"/>
              </a:rPr>
              <a:t> et </a:t>
            </a:r>
            <a:r>
              <a:rPr lang="en-US" sz="1200" b="0" i="0" kern="1200" baseline="0" dirty="0" err="1" smtClean="0">
                <a:solidFill>
                  <a:schemeClr val="tx1"/>
                </a:solidFill>
                <a:effectLst/>
                <a:latin typeface="+mn-lt"/>
                <a:ea typeface="+mn-ea"/>
                <a:cs typeface="+mn-cs"/>
              </a:rPr>
              <a:t>incrémental</a:t>
            </a:r>
            <a:endParaRPr lang="en-US" sz="1200" b="0" i="0" kern="1200" baseline="0" dirty="0" smtClean="0">
              <a:solidFill>
                <a:schemeClr val="tx1"/>
              </a:solidFill>
              <a:effectLst/>
              <a:latin typeface="+mn-lt"/>
              <a:ea typeface="+mn-ea"/>
              <a:cs typeface="+mn-cs"/>
            </a:endParaRPr>
          </a:p>
          <a:p>
            <a:pPr marL="628650" lvl="1" indent="-171450">
              <a:buFont typeface="Arial" pitchFamily="34" charset="0"/>
              <a:buChar char="•"/>
            </a:pPr>
            <a:r>
              <a:rPr lang="en-US" sz="1200" b="0" i="0" kern="1200" baseline="0" dirty="0" err="1" smtClean="0">
                <a:solidFill>
                  <a:schemeClr val="tx1"/>
                </a:solidFill>
                <a:effectLst/>
                <a:latin typeface="+mn-lt"/>
                <a:ea typeface="+mn-ea"/>
                <a:cs typeface="+mn-cs"/>
              </a:rPr>
              <a:t>Développement</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évolue</a:t>
            </a:r>
            <a:r>
              <a:rPr lang="en-US" sz="1200" b="0" i="0" kern="1200" baseline="0" dirty="0" smtClean="0">
                <a:solidFill>
                  <a:schemeClr val="tx1"/>
                </a:solidFill>
                <a:effectLst/>
                <a:latin typeface="+mn-lt"/>
                <a:ea typeface="+mn-ea"/>
                <a:cs typeface="+mn-cs"/>
              </a:rPr>
              <a:t> en </a:t>
            </a:r>
            <a:r>
              <a:rPr lang="en-US" sz="1200" b="0" i="0" kern="1200" baseline="0" dirty="0" err="1" smtClean="0">
                <a:solidFill>
                  <a:schemeClr val="tx1"/>
                </a:solidFill>
                <a:effectLst/>
                <a:latin typeface="+mn-lt"/>
                <a:ea typeface="+mn-ea"/>
                <a:cs typeface="+mn-cs"/>
              </a:rPr>
              <a:t>fonction</a:t>
            </a:r>
            <a:r>
              <a:rPr lang="en-US" sz="1200" b="0" i="0" kern="1200" baseline="0" dirty="0" smtClean="0">
                <a:solidFill>
                  <a:schemeClr val="tx1"/>
                </a:solidFill>
                <a:effectLst/>
                <a:latin typeface="+mn-lt"/>
                <a:ea typeface="+mn-ea"/>
                <a:cs typeface="+mn-cs"/>
              </a:rPr>
              <a:t> du client</a:t>
            </a:r>
          </a:p>
          <a:p>
            <a:pPr marL="628650" lvl="1" indent="-171450">
              <a:buFont typeface="Arial" pitchFamily="34" charset="0"/>
              <a:buChar char="•"/>
            </a:pPr>
            <a:r>
              <a:rPr lang="en-US" sz="1200" b="0" i="0" kern="1200" baseline="0" dirty="0" smtClean="0">
                <a:solidFill>
                  <a:schemeClr val="tx1"/>
                </a:solidFill>
                <a:effectLst/>
                <a:latin typeface="+mn-lt"/>
                <a:ea typeface="+mn-ea"/>
                <a:cs typeface="+mn-cs"/>
              </a:rPr>
              <a:t>Interaction entre </a:t>
            </a:r>
            <a:r>
              <a:rPr lang="en-US" sz="1200" b="0" i="0" kern="1200" baseline="0" dirty="0" err="1" smtClean="0">
                <a:solidFill>
                  <a:schemeClr val="tx1"/>
                </a:solidFill>
                <a:effectLst/>
                <a:latin typeface="+mn-lt"/>
                <a:ea typeface="+mn-ea"/>
                <a:cs typeface="+mn-cs"/>
              </a:rPr>
              <a:t>individus</a:t>
            </a:r>
            <a:endParaRPr lang="en-US" sz="1200" b="0" i="0" kern="1200" baseline="0" dirty="0" smtClean="0">
              <a:solidFill>
                <a:schemeClr val="tx1"/>
              </a:solidFill>
              <a:effectLst/>
              <a:latin typeface="+mn-lt"/>
              <a:ea typeface="+mn-ea"/>
              <a:cs typeface="+mn-cs"/>
            </a:endParaRPr>
          </a:p>
          <a:p>
            <a:pPr marL="628650" lvl="1" indent="-171450">
              <a:buFont typeface="Arial" pitchFamily="34" charset="0"/>
              <a:buChar char="•"/>
            </a:pPr>
            <a:r>
              <a:rPr lang="en-US" sz="1200" b="0" i="0" kern="1200" baseline="0" dirty="0" smtClean="0">
                <a:solidFill>
                  <a:schemeClr val="tx1"/>
                </a:solidFill>
                <a:effectLst/>
                <a:latin typeface="+mn-lt"/>
                <a:ea typeface="+mn-ea"/>
                <a:cs typeface="+mn-cs"/>
              </a:rPr>
              <a:t>Adaptation </a:t>
            </a:r>
            <a:r>
              <a:rPr lang="en-US" sz="1200" b="0" i="0" kern="1200" baseline="0" dirty="0" err="1" smtClean="0">
                <a:solidFill>
                  <a:schemeClr val="tx1"/>
                </a:solidFill>
                <a:effectLst/>
                <a:latin typeface="+mn-lt"/>
                <a:ea typeface="+mn-ea"/>
                <a:cs typeface="+mn-cs"/>
              </a:rPr>
              <a:t>rapide</a:t>
            </a:r>
            <a:r>
              <a:rPr lang="en-US" sz="1200" b="0" i="0" kern="1200" baseline="0" dirty="0" smtClean="0">
                <a:solidFill>
                  <a:schemeClr val="tx1"/>
                </a:solidFill>
                <a:effectLst/>
                <a:latin typeface="+mn-lt"/>
                <a:ea typeface="+mn-ea"/>
                <a:cs typeface="+mn-cs"/>
              </a:rPr>
              <a:t> au </a:t>
            </a:r>
            <a:r>
              <a:rPr lang="en-US" sz="1200" b="0" i="0" kern="1200" baseline="0" dirty="0" err="1" smtClean="0">
                <a:solidFill>
                  <a:schemeClr val="tx1"/>
                </a:solidFill>
                <a:effectLst/>
                <a:latin typeface="+mn-lt"/>
                <a:ea typeface="+mn-ea"/>
                <a:cs typeface="+mn-cs"/>
              </a:rPr>
              <a:t>changement</a:t>
            </a:r>
            <a:endParaRPr lang="en-US" sz="1200" b="0" i="0" kern="1200" baseline="0" dirty="0" smtClean="0">
              <a:solidFill>
                <a:schemeClr val="tx1"/>
              </a:solidFill>
              <a:effectLst/>
              <a:latin typeface="+mn-lt"/>
              <a:ea typeface="+mn-ea"/>
              <a:cs typeface="+mn-cs"/>
            </a:endParaRPr>
          </a:p>
          <a:p>
            <a:pPr marL="171450" lvl="0" indent="-171450">
              <a:buFont typeface="Arial" pitchFamily="34" charset="0"/>
              <a:buChar char="•"/>
            </a:pPr>
            <a:r>
              <a:rPr lang="en-US" sz="1200" b="0" i="0" kern="1200" baseline="0" dirty="0" smtClean="0">
                <a:solidFill>
                  <a:schemeClr val="tx1"/>
                </a:solidFill>
                <a:effectLst/>
                <a:latin typeface="+mn-lt"/>
                <a:ea typeface="+mn-ea"/>
                <a:cs typeface="+mn-cs"/>
              </a:rPr>
              <a:t>Crystal Family</a:t>
            </a:r>
          </a:p>
          <a:p>
            <a:pPr marL="628650" lvl="1" indent="-171450">
              <a:buFont typeface="Arial" pitchFamily="34" charset="0"/>
              <a:buChar char="•"/>
            </a:pPr>
            <a:r>
              <a:rPr lang="en-US" sz="1200" b="0" i="0" kern="1200" baseline="0" dirty="0" smtClean="0">
                <a:solidFill>
                  <a:schemeClr val="tx1"/>
                </a:solidFill>
                <a:effectLst/>
                <a:latin typeface="+mn-lt"/>
                <a:ea typeface="+mn-ea"/>
                <a:cs typeface="+mn-cs"/>
              </a:rPr>
              <a:t>Clear</a:t>
            </a:r>
          </a:p>
          <a:p>
            <a:pPr marL="628650" lvl="1" indent="-171450">
              <a:buFont typeface="Arial" pitchFamily="34" charset="0"/>
              <a:buChar char="•"/>
            </a:pPr>
            <a:r>
              <a:rPr lang="en-US" sz="1200" b="0" i="0" kern="1200" baseline="0" dirty="0" smtClean="0">
                <a:solidFill>
                  <a:schemeClr val="tx1"/>
                </a:solidFill>
                <a:effectLst/>
                <a:latin typeface="+mn-lt"/>
                <a:ea typeface="+mn-ea"/>
                <a:cs typeface="+mn-cs"/>
              </a:rPr>
              <a:t>Yellow</a:t>
            </a:r>
          </a:p>
          <a:p>
            <a:pPr marL="628650" lvl="1" indent="-171450">
              <a:buFont typeface="Arial" pitchFamily="34" charset="0"/>
              <a:buChar char="•"/>
            </a:pPr>
            <a:r>
              <a:rPr lang="en-US" sz="1200" b="0" i="0" kern="1200" baseline="0" dirty="0" smtClean="0">
                <a:solidFill>
                  <a:schemeClr val="tx1"/>
                </a:solidFill>
                <a:effectLst/>
                <a:latin typeface="+mn-lt"/>
                <a:ea typeface="+mn-ea"/>
                <a:cs typeface="+mn-cs"/>
              </a:rPr>
              <a:t>Orange/Orange Web</a:t>
            </a:r>
          </a:p>
          <a:p>
            <a:pPr marL="628650" lvl="1" indent="-171450">
              <a:buFont typeface="Arial" pitchFamily="34" charset="0"/>
              <a:buChar char="•"/>
            </a:pPr>
            <a:r>
              <a:rPr lang="en-US" sz="1200" b="0" i="0" kern="1200" baseline="0" dirty="0" smtClean="0">
                <a:solidFill>
                  <a:schemeClr val="tx1"/>
                </a:solidFill>
                <a:effectLst/>
                <a:latin typeface="+mn-lt"/>
                <a:ea typeface="+mn-ea"/>
                <a:cs typeface="+mn-cs"/>
              </a:rPr>
              <a:t>Red</a:t>
            </a:r>
          </a:p>
          <a:p>
            <a:pPr marL="628650" lvl="1" indent="-171450">
              <a:buFont typeface="Arial" pitchFamily="34" charset="0"/>
              <a:buChar char="•"/>
            </a:pPr>
            <a:r>
              <a:rPr lang="en-US" sz="1200" b="0" i="0" kern="1200" baseline="0" dirty="0" smtClean="0">
                <a:solidFill>
                  <a:schemeClr val="tx1"/>
                </a:solidFill>
                <a:effectLst/>
                <a:latin typeface="+mn-lt"/>
                <a:ea typeface="+mn-ea"/>
                <a:cs typeface="+mn-cs"/>
              </a:rPr>
              <a:t>Magenta</a:t>
            </a:r>
          </a:p>
          <a:p>
            <a:pPr marL="628650" lvl="1" indent="-171450">
              <a:buFont typeface="Arial" pitchFamily="34" charset="0"/>
              <a:buChar char="•"/>
            </a:pPr>
            <a:r>
              <a:rPr lang="en-US" sz="1200" b="0" i="0" kern="1200" baseline="0" dirty="0" err="1" smtClean="0">
                <a:solidFill>
                  <a:schemeClr val="tx1"/>
                </a:solidFill>
                <a:effectLst/>
                <a:latin typeface="+mn-lt"/>
                <a:ea typeface="+mn-ea"/>
                <a:cs typeface="+mn-cs"/>
              </a:rPr>
              <a:t>Marron</a:t>
            </a:r>
            <a:endParaRPr lang="en-US" sz="1200" b="0" i="0" kern="1200" baseline="0" dirty="0" smtClean="0">
              <a:solidFill>
                <a:schemeClr val="tx1"/>
              </a:solidFill>
              <a:effectLst/>
              <a:latin typeface="+mn-lt"/>
              <a:ea typeface="+mn-ea"/>
              <a:cs typeface="+mn-cs"/>
            </a:endParaRPr>
          </a:p>
          <a:p>
            <a:pPr marL="628650" lvl="1" indent="-171450">
              <a:buFont typeface="Arial" pitchFamily="34" charset="0"/>
              <a:buChar char="•"/>
            </a:pPr>
            <a:r>
              <a:rPr lang="en-US" sz="1200" b="0" i="0" kern="1200" baseline="0" dirty="0" smtClean="0">
                <a:solidFill>
                  <a:schemeClr val="tx1"/>
                </a:solidFill>
                <a:effectLst/>
                <a:latin typeface="+mn-lt"/>
                <a:ea typeface="+mn-ea"/>
                <a:cs typeface="+mn-cs"/>
              </a:rPr>
              <a:t>Blue</a:t>
            </a:r>
            <a:endParaRPr lang="en-US" sz="1200" b="0" i="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5EA74EF6-5D59-4696-8B10-7A6BF3FBDDDC}" type="slidenum">
              <a:rPr lang="fr-FR" smtClean="0"/>
              <a:t>3</a:t>
            </a:fld>
            <a:endParaRPr lang="fr-FR"/>
          </a:p>
        </p:txBody>
      </p:sp>
    </p:spTree>
    <p:extLst>
      <p:ext uri="{BB962C8B-B14F-4D97-AF65-F5344CB8AC3E}">
        <p14:creationId xmlns:p14="http://schemas.microsoft.com/office/powerpoint/2010/main" val="3764937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indent="-171450">
              <a:buFont typeface="Arial" pitchFamily="34" charset="0"/>
              <a:buChar char="•"/>
            </a:pPr>
            <a:r>
              <a:rPr lang="fr-FR" dirty="0" smtClean="0"/>
              <a:t>Livrer des parties exécutables de l'application le plus fréquemment possible afin que le client se rende compte du travail en cours et propose des changements.</a:t>
            </a:r>
          </a:p>
          <a:p>
            <a:pPr marL="171450" indent="-171450">
              <a:buFont typeface="Arial" pitchFamily="34" charset="0"/>
              <a:buChar char="•"/>
            </a:pPr>
            <a:r>
              <a:rPr lang="fr-FR" dirty="0" smtClean="0"/>
              <a:t>Les schémas de modélisation doivent être réalisés en groupe</a:t>
            </a:r>
            <a:endParaRPr lang="fr-FR" dirty="0"/>
          </a:p>
        </p:txBody>
      </p:sp>
      <p:sp>
        <p:nvSpPr>
          <p:cNvPr id="4" name="Espace réservé du numéro de diapositive 3"/>
          <p:cNvSpPr>
            <a:spLocks noGrp="1"/>
          </p:cNvSpPr>
          <p:nvPr>
            <p:ph type="sldNum" sz="quarter" idx="10"/>
          </p:nvPr>
        </p:nvSpPr>
        <p:spPr/>
        <p:txBody>
          <a:bodyPr/>
          <a:lstStyle/>
          <a:p>
            <a:fld id="{5EA74EF6-5D59-4696-8B10-7A6BF3FBDDDC}" type="slidenum">
              <a:rPr lang="fr-FR" smtClean="0"/>
              <a:t>5</a:t>
            </a:fld>
            <a:endParaRPr lang="fr-FR"/>
          </a:p>
        </p:txBody>
      </p:sp>
    </p:spTree>
    <p:extLst>
      <p:ext uri="{BB962C8B-B14F-4D97-AF65-F5344CB8AC3E}">
        <p14:creationId xmlns:p14="http://schemas.microsoft.com/office/powerpoint/2010/main" val="410909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indent="-171450">
              <a:buFont typeface="Arial" pitchFamily="34" charset="0"/>
              <a:buChar char="•"/>
            </a:pPr>
            <a:r>
              <a:rPr lang="fr-FR" dirty="0" smtClean="0"/>
              <a:t>observer les utilisateurs dans leur travail pour mieux connaître leurs besoins et leur environnement. </a:t>
            </a:r>
          </a:p>
          <a:p>
            <a:pPr marL="171450" indent="-171450">
              <a:buFont typeface="Arial" pitchFamily="34" charset="0"/>
              <a:buChar char="•"/>
            </a:pPr>
            <a:r>
              <a:rPr lang="fr-FR" dirty="0" smtClean="0"/>
              <a:t>les différents cas d'utilisation sont classés par ordre de priorité en collaboration avec les utilisateurs, ce qui permet de savoir quelles fonctionnalités ont le plus de valeur et doivent être développées en premier. </a:t>
            </a:r>
          </a:p>
          <a:p>
            <a:pPr marL="171450" indent="-171450">
              <a:buFont typeface="Arial" pitchFamily="34" charset="0"/>
              <a:buChar char="•"/>
            </a:pPr>
            <a:r>
              <a:rPr lang="fr-FR" dirty="0" smtClean="0"/>
              <a:t>Une ébauche de conception est réalisée au tout début du projet, cela inclut les choix des technologies à utiliser et implique une ébauche d'architecture. </a:t>
            </a:r>
          </a:p>
          <a:p>
            <a:pPr marL="171450" indent="-171450">
              <a:buFont typeface="Arial" pitchFamily="34" charset="0"/>
              <a:buChar char="•"/>
            </a:pPr>
            <a:r>
              <a:rPr lang="fr-FR" dirty="0" smtClean="0"/>
              <a:t>Le planning consiste à prévoir vers quelles dates les itérations vont se suivre, il est recommandé de définir des itérations d'une longueur de 2 à 3 mois, chacune produisant un produit à livrer fonctionnel. </a:t>
            </a:r>
          </a:p>
          <a:p>
            <a:pPr marL="171450" indent="-171450">
              <a:buFont typeface="Arial" pitchFamily="34" charset="0"/>
              <a:buChar char="•"/>
            </a:pPr>
            <a:r>
              <a:rPr lang="fr-FR" dirty="0" smtClean="0"/>
              <a:t>Les itérations, c'est au cours de cette phase que se fait la réalisation proprement dite de l'application, en suivant un ordre de phase indiqué dans le schéma ci-dessous.</a:t>
            </a:r>
            <a:endParaRPr lang="fr-FR" dirty="0"/>
          </a:p>
        </p:txBody>
      </p:sp>
      <p:sp>
        <p:nvSpPr>
          <p:cNvPr id="4" name="Espace réservé du numéro de diapositive 3"/>
          <p:cNvSpPr>
            <a:spLocks noGrp="1"/>
          </p:cNvSpPr>
          <p:nvPr>
            <p:ph type="sldNum" sz="quarter" idx="10"/>
          </p:nvPr>
        </p:nvSpPr>
        <p:spPr/>
        <p:txBody>
          <a:bodyPr/>
          <a:lstStyle/>
          <a:p>
            <a:fld id="{5EA74EF6-5D59-4696-8B10-7A6BF3FBDDDC}" type="slidenum">
              <a:rPr lang="fr-FR" smtClean="0"/>
              <a:t>6</a:t>
            </a:fld>
            <a:endParaRPr lang="fr-FR"/>
          </a:p>
        </p:txBody>
      </p:sp>
    </p:spTree>
    <p:extLst>
      <p:ext uri="{BB962C8B-B14F-4D97-AF65-F5344CB8AC3E}">
        <p14:creationId xmlns:p14="http://schemas.microsoft.com/office/powerpoint/2010/main" val="4052376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A74EF6-5D59-4696-8B10-7A6BF3FBDDDC}" type="slidenum">
              <a:rPr lang="fr-FR" smtClean="0"/>
              <a:t>8</a:t>
            </a:fld>
            <a:endParaRPr lang="fr-FR"/>
          </a:p>
        </p:txBody>
      </p:sp>
    </p:spTree>
    <p:extLst>
      <p:ext uri="{BB962C8B-B14F-4D97-AF65-F5344CB8AC3E}">
        <p14:creationId xmlns:p14="http://schemas.microsoft.com/office/powerpoint/2010/main" val="2856860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fr-FR" smtClean="0"/>
              <a:t>Modifiez le style du titre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929193B3-BA7C-4DCD-99CC-83103C4F8E70}" type="datetime1">
              <a:rPr lang="fr-FR" smtClean="0"/>
              <a:t>03/11/2011</a:t>
            </a:fld>
            <a:endParaRPr lang="fr-BE"/>
          </a:p>
        </p:txBody>
      </p:sp>
      <p:sp>
        <p:nvSpPr>
          <p:cNvPr id="5" name="Footer Placeholder 4"/>
          <p:cNvSpPr>
            <a:spLocks noGrp="1"/>
          </p:cNvSpPr>
          <p:nvPr>
            <p:ph type="ftr" sz="quarter" idx="11"/>
          </p:nvPr>
        </p:nvSpPr>
        <p:spPr/>
        <p:txBody>
          <a:bodyPr/>
          <a:lstStyle/>
          <a:p>
            <a:r>
              <a:rPr lang="nl-NL" smtClean="0"/>
              <a:t>M2 MIAGE NTDP – Heens Romano – 2011-2012</a:t>
            </a:r>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3832F6FF-982F-4FAB-BD71-62407BDC94D3}" type="datetime1">
              <a:rPr lang="fr-FR" smtClean="0"/>
              <a:t>03/11/2011</a:t>
            </a:fld>
            <a:endParaRPr lang="fr-BE"/>
          </a:p>
        </p:txBody>
      </p:sp>
      <p:sp>
        <p:nvSpPr>
          <p:cNvPr id="5" name="Footer Placeholder 4"/>
          <p:cNvSpPr>
            <a:spLocks noGrp="1"/>
          </p:cNvSpPr>
          <p:nvPr>
            <p:ph type="ftr" sz="quarter" idx="11"/>
          </p:nvPr>
        </p:nvSpPr>
        <p:spPr/>
        <p:txBody>
          <a:bodyPr/>
          <a:lstStyle/>
          <a:p>
            <a:r>
              <a:rPr lang="nl-NL" smtClean="0"/>
              <a:t>M2 MIAGE NTDP – Heens Romano – 2011-2012</a:t>
            </a:r>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t>‹N°›</a:t>
            </a:fld>
            <a:endParaRPr lang="fr-BE"/>
          </a:p>
        </p:txBody>
      </p:sp>
      <p:sp>
        <p:nvSpPr>
          <p:cNvPr id="7" name="Title 6"/>
          <p:cNvSpPr>
            <a:spLocks noGrp="1"/>
          </p:cNvSpPr>
          <p:nvPr>
            <p:ph type="title"/>
          </p:nvPr>
        </p:nvSpPr>
        <p:spPr/>
        <p:txBody>
          <a:bodyPr/>
          <a:lstStyle/>
          <a:p>
            <a:r>
              <a:rPr lang="fr-FR" smtClean="0"/>
              <a:t>Modifiez le style du titre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EBA6E65E-C807-4283-94C4-7382C761C883}" type="datetime1">
              <a:rPr lang="fr-FR" smtClean="0"/>
              <a:t>03/11/2011</a:t>
            </a:fld>
            <a:endParaRPr lang="fr-BE"/>
          </a:p>
        </p:txBody>
      </p:sp>
      <p:sp>
        <p:nvSpPr>
          <p:cNvPr id="5" name="Footer Placeholder 4"/>
          <p:cNvSpPr>
            <a:spLocks noGrp="1"/>
          </p:cNvSpPr>
          <p:nvPr>
            <p:ph type="ftr" sz="quarter" idx="11"/>
          </p:nvPr>
        </p:nvSpPr>
        <p:spPr/>
        <p:txBody>
          <a:bodyPr/>
          <a:lstStyle/>
          <a:p>
            <a:r>
              <a:rPr lang="nl-NL" smtClean="0"/>
              <a:t>M2 MIAGE NTDP – Heens Romano – 2011-2012</a:t>
            </a:r>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5" name="Date Placeholder 4"/>
          <p:cNvSpPr>
            <a:spLocks noGrp="1"/>
          </p:cNvSpPr>
          <p:nvPr>
            <p:ph type="dt" sz="half" idx="10"/>
          </p:nvPr>
        </p:nvSpPr>
        <p:spPr/>
        <p:txBody>
          <a:bodyPr/>
          <a:lstStyle/>
          <a:p>
            <a:fld id="{705FCB0A-8140-41F5-B2AA-5EA77D88AD5F}" type="datetime1">
              <a:rPr lang="fr-FR" smtClean="0"/>
              <a:t>03/11/2011</a:t>
            </a:fld>
            <a:endParaRPr lang="fr-BE"/>
          </a:p>
        </p:txBody>
      </p:sp>
      <p:sp>
        <p:nvSpPr>
          <p:cNvPr id="6" name="Footer Placeholder 5"/>
          <p:cNvSpPr>
            <a:spLocks noGrp="1"/>
          </p:cNvSpPr>
          <p:nvPr>
            <p:ph type="ftr" sz="quarter" idx="11"/>
          </p:nvPr>
        </p:nvSpPr>
        <p:spPr/>
        <p:txBody>
          <a:bodyPr/>
          <a:lstStyle/>
          <a:p>
            <a:r>
              <a:rPr lang="nl-NL" smtClean="0"/>
              <a:t>M2 MIAGE NTDP – Heens Romano – 2011-2012</a:t>
            </a:r>
            <a:endParaRPr lang="fr-BE"/>
          </a:p>
        </p:txBody>
      </p:sp>
      <p:sp>
        <p:nvSpPr>
          <p:cNvPr id="7" name="Slide Number Placeholder 6"/>
          <p:cNvSpPr>
            <a:spLocks noGrp="1"/>
          </p:cNvSpPr>
          <p:nvPr>
            <p:ph type="sldNum" sz="quarter" idx="12"/>
          </p:nvPr>
        </p:nvSpPr>
        <p:spPr/>
        <p:txBody>
          <a:bodyPr/>
          <a:lstStyle/>
          <a:p>
            <a:fld id="{CF4668DC-857F-487D-BFFA-8C0CA5037977}" type="slidenum">
              <a:rPr lang="fr-BE" smtClean="0"/>
              <a:t>‹N°›</a:t>
            </a:fld>
            <a:endParaRPr lang="fr-BE"/>
          </a:p>
        </p:txBody>
      </p:sp>
      <p:sp>
        <p:nvSpPr>
          <p:cNvPr id="9" name="Content Placeholder 8"/>
          <p:cNvSpPr>
            <a:spLocks noGrp="1"/>
          </p:cNvSpPr>
          <p:nvPr>
            <p:ph sz="quarter" idx="13"/>
          </p:nvPr>
        </p:nvSpPr>
        <p:spPr>
          <a:xfrm>
            <a:off x="676655" y="2679192"/>
            <a:ext cx="3822192" cy="34472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0EA6A220-86C1-41DE-83CD-32A38123B50D}" type="datetime1">
              <a:rPr lang="fr-FR" smtClean="0"/>
              <a:t>03/11/2011</a:t>
            </a:fld>
            <a:endParaRPr lang="fr-BE"/>
          </a:p>
        </p:txBody>
      </p:sp>
      <p:sp>
        <p:nvSpPr>
          <p:cNvPr id="8" name="Footer Placeholder 7"/>
          <p:cNvSpPr>
            <a:spLocks noGrp="1"/>
          </p:cNvSpPr>
          <p:nvPr>
            <p:ph type="ftr" sz="quarter" idx="11"/>
          </p:nvPr>
        </p:nvSpPr>
        <p:spPr/>
        <p:txBody>
          <a:bodyPr/>
          <a:lstStyle/>
          <a:p>
            <a:r>
              <a:rPr lang="nl-NL" smtClean="0"/>
              <a:t>M2 MIAGE NTDP – Heens Romano – 2011-2012</a:t>
            </a:r>
            <a:endParaRPr lang="fr-BE"/>
          </a:p>
        </p:txBody>
      </p:sp>
      <p:sp>
        <p:nvSpPr>
          <p:cNvPr id="9" name="Slide Number Placeholder 8"/>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2"/>
          <p:cNvSpPr>
            <a:spLocks noGrp="1"/>
          </p:cNvSpPr>
          <p:nvPr>
            <p:ph type="dt" sz="half" idx="10"/>
          </p:nvPr>
        </p:nvSpPr>
        <p:spPr/>
        <p:txBody>
          <a:bodyPr/>
          <a:lstStyle/>
          <a:p>
            <a:fld id="{BC1ACF13-8497-4C3F-B332-3A9A2721D3C6}" type="datetime1">
              <a:rPr lang="fr-FR" smtClean="0"/>
              <a:t>03/11/2011</a:t>
            </a:fld>
            <a:endParaRPr lang="fr-BE"/>
          </a:p>
        </p:txBody>
      </p:sp>
      <p:sp>
        <p:nvSpPr>
          <p:cNvPr id="4" name="Footer Placeholder 3"/>
          <p:cNvSpPr>
            <a:spLocks noGrp="1"/>
          </p:cNvSpPr>
          <p:nvPr>
            <p:ph type="ftr" sz="quarter" idx="11"/>
          </p:nvPr>
        </p:nvSpPr>
        <p:spPr/>
        <p:txBody>
          <a:bodyPr/>
          <a:lstStyle/>
          <a:p>
            <a:r>
              <a:rPr lang="nl-NL" smtClean="0"/>
              <a:t>M2 MIAGE NTDP – Heens Romano – 2011-2012</a:t>
            </a:r>
            <a:endParaRPr lang="fr-BE"/>
          </a:p>
        </p:txBody>
      </p:sp>
      <p:sp>
        <p:nvSpPr>
          <p:cNvPr id="5" name="Slide Number Placeholder 4"/>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F084E33B-D7CB-4FC3-892D-371D30E1AD55}" type="datetime1">
              <a:rPr lang="fr-FR" smtClean="0"/>
              <a:t>03/11/2011</a:t>
            </a:fld>
            <a:endParaRPr lang="fr-BE"/>
          </a:p>
        </p:txBody>
      </p:sp>
      <p:sp>
        <p:nvSpPr>
          <p:cNvPr id="3" name="Footer Placeholder 2"/>
          <p:cNvSpPr>
            <a:spLocks noGrp="1"/>
          </p:cNvSpPr>
          <p:nvPr>
            <p:ph type="ftr" sz="quarter" idx="11"/>
          </p:nvPr>
        </p:nvSpPr>
        <p:spPr/>
        <p:txBody>
          <a:bodyPr/>
          <a:lstStyle/>
          <a:p>
            <a:r>
              <a:rPr lang="nl-NL" smtClean="0"/>
              <a:t>M2 MIAGE NTDP – Heens Romano – 2011-2012</a:t>
            </a:r>
            <a:endParaRPr lang="fr-BE"/>
          </a:p>
        </p:txBody>
      </p:sp>
      <p:sp>
        <p:nvSpPr>
          <p:cNvPr id="4" name="Slide Number Placeholder 3"/>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C1F10B5-3C4B-49F5-BA05-BE7AA4BD3568}" type="datetime1">
              <a:rPr lang="fr-FR" smtClean="0"/>
              <a:t>03/11/2011</a:t>
            </a:fld>
            <a:endParaRPr lang="fr-BE"/>
          </a:p>
        </p:txBody>
      </p:sp>
      <p:sp>
        <p:nvSpPr>
          <p:cNvPr id="6" name="Footer Placeholder 5"/>
          <p:cNvSpPr>
            <a:spLocks noGrp="1"/>
          </p:cNvSpPr>
          <p:nvPr>
            <p:ph type="ftr" sz="quarter" idx="11"/>
          </p:nvPr>
        </p:nvSpPr>
        <p:spPr/>
        <p:txBody>
          <a:bodyPr/>
          <a:lstStyle/>
          <a:p>
            <a:r>
              <a:rPr lang="nl-NL" smtClean="0"/>
              <a:t>M2 MIAGE NTDP – Heens Romano – 2011-2012</a:t>
            </a:r>
            <a:endParaRPr lang="fr-BE"/>
          </a:p>
        </p:txBody>
      </p:sp>
      <p:sp>
        <p:nvSpPr>
          <p:cNvPr id="7" name="Slide Number Placeholder 6"/>
          <p:cNvSpPr>
            <a:spLocks noGrp="1"/>
          </p:cNvSpPr>
          <p:nvPr>
            <p:ph type="sldNum" sz="quarter" idx="12"/>
          </p:nvPr>
        </p:nvSpPr>
        <p:spPr/>
        <p:txBody>
          <a:bodyPr/>
          <a:lstStyle/>
          <a:p>
            <a:fld id="{CF4668DC-857F-487D-BFFA-8C0CA5037977}" type="slidenum">
              <a:rPr lang="fr-BE" smtClean="0"/>
              <a:t>‹N°›</a:t>
            </a:fld>
            <a:endParaRPr lang="fr-BE"/>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fr-FR" smtClean="0"/>
              <a:t>Modifiez le style du titre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fr-FR" smtClean="0"/>
              <a:t>Modifiez le style du titre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15F08589-77D7-4EE4-AE6C-67F60853BF24}" type="datetime1">
              <a:rPr lang="fr-FR" smtClean="0"/>
              <a:t>03/11/2011</a:t>
            </a:fld>
            <a:endParaRPr lang="fr-BE"/>
          </a:p>
        </p:txBody>
      </p:sp>
      <p:sp>
        <p:nvSpPr>
          <p:cNvPr id="6" name="Footer Placeholder 5"/>
          <p:cNvSpPr>
            <a:spLocks noGrp="1"/>
          </p:cNvSpPr>
          <p:nvPr>
            <p:ph type="ftr" sz="quarter" idx="11"/>
          </p:nvPr>
        </p:nvSpPr>
        <p:spPr/>
        <p:txBody>
          <a:bodyPr/>
          <a:lstStyle/>
          <a:p>
            <a:r>
              <a:rPr lang="nl-NL" smtClean="0"/>
              <a:t>M2 MIAGE NTDP – Heens Romano – 2011-2012</a:t>
            </a:r>
            <a:endParaRPr lang="fr-BE"/>
          </a:p>
        </p:txBody>
      </p:sp>
      <p:sp>
        <p:nvSpPr>
          <p:cNvPr id="7" name="Slide Number Placeholder 6"/>
          <p:cNvSpPr>
            <a:spLocks noGrp="1"/>
          </p:cNvSpPr>
          <p:nvPr>
            <p:ph type="sldNum" sz="quarter" idx="12"/>
          </p:nvPr>
        </p:nvSpPr>
        <p:spPr/>
        <p:txBody>
          <a:bodyPr/>
          <a:lstStyle/>
          <a:p>
            <a:fld id="{CF4668DC-857F-487D-BFFA-8C0CA5037977}" type="slidenum">
              <a:rPr lang="fr-BE" smtClean="0"/>
              <a:t>‹N°›</a:t>
            </a:fld>
            <a:endParaRPr lang="fr-BE"/>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148936C3-6FF8-450E-9E22-6DF539ED7BBE}" type="datetime1">
              <a:rPr lang="fr-FR" smtClean="0"/>
              <a:t>03/11/2011</a:t>
            </a:fld>
            <a:endParaRPr lang="fr-BE"/>
          </a:p>
        </p:txBody>
      </p:sp>
      <p:sp>
        <p:nvSpPr>
          <p:cNvPr id="5" name="Footer Placeholder 4"/>
          <p:cNvSpPr>
            <a:spLocks noGrp="1"/>
          </p:cNvSpPr>
          <p:nvPr>
            <p:ph type="ftr" sz="quarter" idx="11"/>
          </p:nvPr>
        </p:nvSpPr>
        <p:spPr/>
        <p:txBody>
          <a:bodyPr/>
          <a:lstStyle/>
          <a:p>
            <a:r>
              <a:rPr lang="nl-NL" smtClean="0"/>
              <a:t>M2 MIAGE NTDP – Heens Romano – 2011-2012</a:t>
            </a:r>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8C416D5-A798-47ED-8AC7-9C8550B2280D}" type="datetime1">
              <a:rPr lang="fr-FR" smtClean="0"/>
              <a:t>03/11/2011</a:t>
            </a:fld>
            <a:endParaRPr lang="fr-BE"/>
          </a:p>
        </p:txBody>
      </p:sp>
      <p:sp>
        <p:nvSpPr>
          <p:cNvPr id="5" name="Footer Placeholder 4"/>
          <p:cNvSpPr>
            <a:spLocks noGrp="1"/>
          </p:cNvSpPr>
          <p:nvPr>
            <p:ph type="ftr" sz="quarter" idx="11"/>
          </p:nvPr>
        </p:nvSpPr>
        <p:spPr/>
        <p:txBody>
          <a:bodyPr/>
          <a:lstStyle/>
          <a:p>
            <a:r>
              <a:rPr lang="nl-NL" smtClean="0"/>
              <a:t>M2 MIAGE NTDP – Heens Romano – 2011-2012</a:t>
            </a:r>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t>‹N°›</a:t>
            </a:fld>
            <a:endParaRPr lang="fr-BE"/>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fr-FR" smtClean="0"/>
              <a:t>Modifiez le style du titre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0B9D338D-EAD0-4247-BB98-D2FD57BF6D38}" type="datetime1">
              <a:rPr lang="fr-FR" smtClean="0"/>
              <a:t>03/11/2011</a:t>
            </a:fld>
            <a:endParaRPr lang="fr-BE"/>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r>
              <a:rPr lang="nl-NL" smtClean="0"/>
              <a:t>M2 MIAGE NTDP – Heens Romano – 2011-2012</a:t>
            </a:r>
            <a:endParaRPr lang="fr-BE"/>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CF4668DC-857F-487D-BFFA-8C0CA5037977}" type="slidenum">
              <a:rPr lang="fr-BE" smtClean="0"/>
              <a:t>‹N°›</a:t>
            </a:fld>
            <a:endParaRPr lang="fr-BE"/>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Crystal </a:t>
            </a:r>
            <a:r>
              <a:rPr lang="fr-FR" dirty="0" err="1" smtClean="0"/>
              <a:t>Clear</a:t>
            </a:r>
            <a:endParaRPr lang="fr-FR" dirty="0"/>
          </a:p>
        </p:txBody>
      </p:sp>
      <p:sp>
        <p:nvSpPr>
          <p:cNvPr id="3" name="Sous-titre 2"/>
          <p:cNvSpPr>
            <a:spLocks noGrp="1"/>
          </p:cNvSpPr>
          <p:nvPr>
            <p:ph type="subTitle" idx="1"/>
          </p:nvPr>
        </p:nvSpPr>
        <p:spPr/>
        <p:txBody>
          <a:bodyPr/>
          <a:lstStyle/>
          <a:p>
            <a:r>
              <a:rPr lang="fr-FR" dirty="0" smtClean="0"/>
              <a:t>Management de projet</a:t>
            </a:r>
          </a:p>
          <a:p>
            <a:r>
              <a:rPr lang="fr-FR" dirty="0" smtClean="0"/>
              <a:t>Michel Winter</a:t>
            </a:r>
          </a:p>
          <a:p>
            <a:r>
              <a:rPr lang="fr-FR" dirty="0" smtClean="0"/>
              <a:t>Année universitaire: 2011-2012</a:t>
            </a:r>
            <a:endParaRPr lang="fr-FR" dirty="0"/>
          </a:p>
        </p:txBody>
      </p:sp>
      <p:sp>
        <p:nvSpPr>
          <p:cNvPr id="4" name="Espace réservé du numéro de diapositive 3"/>
          <p:cNvSpPr>
            <a:spLocks noGrp="1"/>
          </p:cNvSpPr>
          <p:nvPr>
            <p:ph type="sldNum" sz="quarter" idx="12"/>
          </p:nvPr>
        </p:nvSpPr>
        <p:spPr>
          <a:xfrm>
            <a:off x="8100392" y="6237312"/>
            <a:ext cx="792088" cy="365125"/>
          </a:xfrm>
        </p:spPr>
        <p:txBody>
          <a:bodyPr/>
          <a:lstStyle/>
          <a:p>
            <a:fld id="{CF4668DC-857F-487D-BFFA-8C0CA5037977}" type="slidenum">
              <a:rPr lang="fr-BE" sz="2000" smtClean="0"/>
              <a:t>1</a:t>
            </a:fld>
            <a:endParaRPr lang="fr-BE" sz="2000" dirty="0"/>
          </a:p>
        </p:txBody>
      </p:sp>
      <p:sp>
        <p:nvSpPr>
          <p:cNvPr id="5" name="Espace réservé du pied de page 4"/>
          <p:cNvSpPr>
            <a:spLocks noGrp="1"/>
          </p:cNvSpPr>
          <p:nvPr>
            <p:ph type="ftr" sz="quarter" idx="11"/>
          </p:nvPr>
        </p:nvSpPr>
        <p:spPr>
          <a:xfrm>
            <a:off x="971600" y="6237312"/>
            <a:ext cx="7258682" cy="365125"/>
          </a:xfrm>
        </p:spPr>
        <p:txBody>
          <a:bodyPr/>
          <a:lstStyle/>
          <a:p>
            <a:pPr algn="ctr"/>
            <a:r>
              <a:rPr lang="fr-BE" sz="1800" dirty="0" smtClean="0"/>
              <a:t>Crystal </a:t>
            </a:r>
            <a:r>
              <a:rPr lang="fr-BE" sz="1800" dirty="0" err="1" smtClean="0"/>
              <a:t>Clear</a:t>
            </a:r>
            <a:r>
              <a:rPr lang="fr-BE" sz="1800" dirty="0" smtClean="0"/>
              <a:t> – </a:t>
            </a:r>
            <a:r>
              <a:rPr lang="fr-BE" sz="1800" dirty="0" err="1" smtClean="0"/>
              <a:t>Heens</a:t>
            </a:r>
            <a:r>
              <a:rPr lang="fr-BE" sz="1800" dirty="0" smtClean="0"/>
              <a:t> Romano – 2011-2012</a:t>
            </a:r>
            <a:endParaRPr lang="fr-BE" sz="1800" dirty="0"/>
          </a:p>
        </p:txBody>
      </p:sp>
    </p:spTree>
    <p:extLst>
      <p:ext uri="{BB962C8B-B14F-4D97-AF65-F5344CB8AC3E}">
        <p14:creationId xmlns:p14="http://schemas.microsoft.com/office/powerpoint/2010/main" val="255318293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chor="t"/>
          <a:lstStyle/>
          <a:p>
            <a:r>
              <a:rPr lang="fr-FR" dirty="0" smtClean="0"/>
              <a:t>D’où vient Crystal </a:t>
            </a:r>
            <a:r>
              <a:rPr lang="fr-FR" dirty="0" err="1" smtClean="0"/>
              <a:t>Clear</a:t>
            </a:r>
            <a:r>
              <a:rPr lang="fr-FR" dirty="0" smtClean="0"/>
              <a:t>?</a:t>
            </a:r>
          </a:p>
          <a:p>
            <a:r>
              <a:rPr lang="fr-FR" dirty="0" smtClean="0"/>
              <a:t>Dans quel but?</a:t>
            </a:r>
          </a:p>
          <a:p>
            <a:r>
              <a:rPr lang="fr-FR" dirty="0" smtClean="0"/>
              <a:t>Les règles de Crystal </a:t>
            </a:r>
            <a:r>
              <a:rPr lang="fr-FR" dirty="0" err="1" smtClean="0"/>
              <a:t>Clear</a:t>
            </a:r>
            <a:endParaRPr lang="fr-FR" dirty="0" smtClean="0"/>
          </a:p>
          <a:p>
            <a:r>
              <a:rPr lang="fr-FR" dirty="0" smtClean="0"/>
              <a:t>Quel environnement?</a:t>
            </a:r>
          </a:p>
          <a:p>
            <a:r>
              <a:rPr lang="fr-FR" dirty="0" smtClean="0"/>
              <a:t>Cycle de vie</a:t>
            </a:r>
          </a:p>
          <a:p>
            <a:r>
              <a:rPr lang="fr-FR" dirty="0" smtClean="0"/>
              <a:t>Conclusion</a:t>
            </a:r>
            <a:endParaRPr lang="fr-FR" dirty="0"/>
          </a:p>
        </p:txBody>
      </p:sp>
      <p:sp>
        <p:nvSpPr>
          <p:cNvPr id="5" name="Titre 4"/>
          <p:cNvSpPr>
            <a:spLocks noGrp="1"/>
          </p:cNvSpPr>
          <p:nvPr>
            <p:ph type="title"/>
          </p:nvPr>
        </p:nvSpPr>
        <p:spPr/>
        <p:txBody>
          <a:bodyPr/>
          <a:lstStyle/>
          <a:p>
            <a:r>
              <a:rPr lang="fr-FR" dirty="0" smtClean="0"/>
              <a:t>Plan</a:t>
            </a:r>
            <a:endParaRPr lang="fr-FR" dirty="0"/>
          </a:p>
        </p:txBody>
      </p:sp>
      <p:graphicFrame>
        <p:nvGraphicFramePr>
          <p:cNvPr id="6" name="Objet 5"/>
          <p:cNvGraphicFramePr>
            <a:graphicFrameLocks noChangeAspect="1"/>
          </p:cNvGraphicFramePr>
          <p:nvPr>
            <p:extLst>
              <p:ext uri="{D42A27DB-BD31-4B8C-83A1-F6EECF244321}">
                <p14:modId xmlns:p14="http://schemas.microsoft.com/office/powerpoint/2010/main" val="630281661"/>
              </p:ext>
            </p:extLst>
          </p:nvPr>
        </p:nvGraphicFramePr>
        <p:xfrm>
          <a:off x="5292080" y="2924944"/>
          <a:ext cx="2448272" cy="2720302"/>
        </p:xfrm>
        <a:graphic>
          <a:graphicData uri="http://schemas.openxmlformats.org/presentationml/2006/ole">
            <mc:AlternateContent xmlns:mc="http://schemas.openxmlformats.org/markup-compatibility/2006">
              <mc:Choice xmlns:v="urn:schemas-microsoft-com:vml" Requires="v">
                <p:oleObj spid="_x0000_s2072" name="Photo Editor Photo" r:id="rId4" imgW="6676190" imgH="7419048" progId="MSPhotoEd.3">
                  <p:embed/>
                </p:oleObj>
              </mc:Choice>
              <mc:Fallback>
                <p:oleObj name="Photo Editor Photo" r:id="rId4" imgW="6676190" imgH="7419048" progId="MSPhotoEd.3">
                  <p:embed/>
                  <p:pic>
                    <p:nvPicPr>
                      <p:cNvPr id="0" name="Object 7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080" y="2924944"/>
                        <a:ext cx="2448272" cy="2720302"/>
                      </a:xfrm>
                      <a:prstGeom prst="rect">
                        <a:avLst/>
                      </a:prstGeom>
                      <a:noFill/>
                      <a:ln>
                        <a:noFill/>
                      </a:ln>
                      <a:effectLst/>
                    </p:spPr>
                  </p:pic>
                </p:oleObj>
              </mc:Fallback>
            </mc:AlternateContent>
          </a:graphicData>
        </a:graphic>
      </p:graphicFrame>
      <p:sp>
        <p:nvSpPr>
          <p:cNvPr id="10" name="Espace réservé du numéro de diapositive 3"/>
          <p:cNvSpPr>
            <a:spLocks noGrp="1"/>
          </p:cNvSpPr>
          <p:nvPr>
            <p:ph type="sldNum" sz="quarter" idx="12"/>
          </p:nvPr>
        </p:nvSpPr>
        <p:spPr>
          <a:xfrm>
            <a:off x="8100392" y="6237312"/>
            <a:ext cx="792088" cy="365125"/>
          </a:xfrm>
        </p:spPr>
        <p:txBody>
          <a:bodyPr/>
          <a:lstStyle/>
          <a:p>
            <a:fld id="{CF4668DC-857F-487D-BFFA-8C0CA5037977}" type="slidenum">
              <a:rPr lang="fr-BE" sz="2000" smtClean="0"/>
              <a:t>2</a:t>
            </a:fld>
            <a:endParaRPr lang="fr-BE" sz="2000" dirty="0"/>
          </a:p>
        </p:txBody>
      </p:sp>
      <p:sp>
        <p:nvSpPr>
          <p:cNvPr id="11" name="Espace réservé du pied de page 4"/>
          <p:cNvSpPr>
            <a:spLocks noGrp="1"/>
          </p:cNvSpPr>
          <p:nvPr>
            <p:ph type="ftr" sz="quarter" idx="11"/>
          </p:nvPr>
        </p:nvSpPr>
        <p:spPr>
          <a:xfrm>
            <a:off x="971600" y="6237312"/>
            <a:ext cx="7258682" cy="365125"/>
          </a:xfrm>
        </p:spPr>
        <p:txBody>
          <a:bodyPr/>
          <a:lstStyle/>
          <a:p>
            <a:pPr algn="ctr"/>
            <a:r>
              <a:rPr lang="fr-BE" sz="1800" dirty="0" smtClean="0"/>
              <a:t>Crystal </a:t>
            </a:r>
            <a:r>
              <a:rPr lang="fr-BE" sz="1800" dirty="0" err="1" smtClean="0"/>
              <a:t>Clear</a:t>
            </a:r>
            <a:r>
              <a:rPr lang="fr-BE" sz="1800" dirty="0" smtClean="0"/>
              <a:t> – </a:t>
            </a:r>
            <a:r>
              <a:rPr lang="fr-BE" sz="1800" dirty="0" err="1" smtClean="0"/>
              <a:t>Heens</a:t>
            </a:r>
            <a:r>
              <a:rPr lang="fr-BE" sz="1800" dirty="0" smtClean="0"/>
              <a:t> Romano – 2011-2012</a:t>
            </a:r>
            <a:endParaRPr lang="fr-BE" sz="1800" dirty="0"/>
          </a:p>
        </p:txBody>
      </p:sp>
    </p:spTree>
    <p:extLst>
      <p:ext uri="{BB962C8B-B14F-4D97-AF65-F5344CB8AC3E}">
        <p14:creationId xmlns:p14="http://schemas.microsoft.com/office/powerpoint/2010/main" val="1715574557"/>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72067" y="2675467"/>
            <a:ext cx="7408333" cy="2265701"/>
          </a:xfrm>
        </p:spPr>
        <p:txBody>
          <a:bodyPr/>
          <a:lstStyle/>
          <a:p>
            <a:r>
              <a:rPr lang="fr-FR" dirty="0" smtClean="0"/>
              <a:t>Créée par Alistair </a:t>
            </a:r>
            <a:r>
              <a:rPr lang="fr-FR" dirty="0" err="1" smtClean="0"/>
              <a:t>Cockburn</a:t>
            </a:r>
            <a:endParaRPr lang="fr-FR" dirty="0" smtClean="0"/>
          </a:p>
          <a:p>
            <a:r>
              <a:rPr lang="fr-FR" dirty="0" smtClean="0"/>
              <a:t>Méthode agile</a:t>
            </a:r>
          </a:p>
          <a:p>
            <a:r>
              <a:rPr lang="fr-FR" dirty="0" smtClean="0"/>
              <a:t>La Crystal </a:t>
            </a:r>
            <a:r>
              <a:rPr lang="fr-FR" dirty="0" err="1" smtClean="0"/>
              <a:t>Family</a:t>
            </a:r>
            <a:endParaRPr lang="fr-FR" dirty="0" smtClean="0"/>
          </a:p>
          <a:p>
            <a:endParaRPr lang="fr-FR" dirty="0"/>
          </a:p>
        </p:txBody>
      </p:sp>
      <p:sp>
        <p:nvSpPr>
          <p:cNvPr id="5" name="Titre 4"/>
          <p:cNvSpPr>
            <a:spLocks noGrp="1"/>
          </p:cNvSpPr>
          <p:nvPr>
            <p:ph type="title"/>
          </p:nvPr>
        </p:nvSpPr>
        <p:spPr/>
        <p:txBody>
          <a:bodyPr/>
          <a:lstStyle/>
          <a:p>
            <a:r>
              <a:rPr lang="fr-FR" dirty="0" smtClean="0"/>
              <a:t>D’où vient Crystal </a:t>
            </a:r>
            <a:r>
              <a:rPr lang="fr-FR" dirty="0" err="1" smtClean="0"/>
              <a:t>Clear</a:t>
            </a:r>
            <a:r>
              <a:rPr lang="fr-FR" dirty="0" smtClean="0"/>
              <a:t>?</a:t>
            </a:r>
            <a:endParaRPr lang="fr-FR" dirty="0"/>
          </a:p>
        </p:txBody>
      </p:sp>
      <p:graphicFrame>
        <p:nvGraphicFramePr>
          <p:cNvPr id="6" name="Tableau 5"/>
          <p:cNvGraphicFramePr>
            <a:graphicFrameLocks noGrp="1"/>
          </p:cNvGraphicFramePr>
          <p:nvPr>
            <p:extLst>
              <p:ext uri="{D42A27DB-BD31-4B8C-83A1-F6EECF244321}">
                <p14:modId xmlns:p14="http://schemas.microsoft.com/office/powerpoint/2010/main" val="3883067933"/>
              </p:ext>
            </p:extLst>
          </p:nvPr>
        </p:nvGraphicFramePr>
        <p:xfrm>
          <a:off x="1259632" y="4077072"/>
          <a:ext cx="6696745" cy="741680"/>
        </p:xfrm>
        <a:graphic>
          <a:graphicData uri="http://schemas.openxmlformats.org/drawingml/2006/table">
            <a:tbl>
              <a:tblPr firstRow="1" bandRow="1">
                <a:tableStyleId>{5C22544A-7EE6-4342-B048-85BDC9FD1C3A}</a:tableStyleId>
              </a:tblPr>
              <a:tblGrid>
                <a:gridCol w="1339349"/>
                <a:gridCol w="1339349"/>
                <a:gridCol w="1339349"/>
                <a:gridCol w="1339349"/>
                <a:gridCol w="1339349"/>
              </a:tblGrid>
              <a:tr h="370840">
                <a:tc>
                  <a:txBody>
                    <a:bodyPr/>
                    <a:lstStyle/>
                    <a:p>
                      <a:r>
                        <a:rPr lang="fr-FR" dirty="0" smtClean="0"/>
                        <a:t>Crystal</a:t>
                      </a:r>
                      <a:endParaRPr lang="fr-FR" dirty="0"/>
                    </a:p>
                  </a:txBody>
                  <a:tcPr/>
                </a:tc>
                <a:tc>
                  <a:txBody>
                    <a:bodyPr/>
                    <a:lstStyle/>
                    <a:p>
                      <a:r>
                        <a:rPr lang="fr-FR" dirty="0" err="1" smtClean="0"/>
                        <a:t>Clear</a:t>
                      </a:r>
                      <a:endParaRPr lang="fr-FR" dirty="0"/>
                    </a:p>
                  </a:txBody>
                  <a:tcPr/>
                </a:tc>
                <a:tc>
                  <a:txBody>
                    <a:bodyPr/>
                    <a:lstStyle/>
                    <a:p>
                      <a:r>
                        <a:rPr lang="fr-FR" dirty="0" smtClean="0">
                          <a:solidFill>
                            <a:schemeClr val="bg1"/>
                          </a:solidFill>
                          <a:effectLst/>
                        </a:rPr>
                        <a:t>Orange</a:t>
                      </a:r>
                      <a:endParaRPr lang="fr-FR" dirty="0">
                        <a:solidFill>
                          <a:schemeClr val="bg1"/>
                        </a:solidFill>
                        <a:effectLst/>
                      </a:endParaRPr>
                    </a:p>
                  </a:txBody>
                  <a:tcPr/>
                </a:tc>
                <a:tc>
                  <a:txBody>
                    <a:bodyPr/>
                    <a:lstStyle/>
                    <a:p>
                      <a:r>
                        <a:rPr lang="fr-FR" dirty="0" err="1" smtClean="0"/>
                        <a:t>Red</a:t>
                      </a:r>
                      <a:endParaRPr lang="fr-FR" dirty="0"/>
                    </a:p>
                  </a:txBody>
                  <a:tcPr/>
                </a:tc>
                <a:tc>
                  <a:txBody>
                    <a:bodyPr/>
                    <a:lstStyle/>
                    <a:p>
                      <a:r>
                        <a:rPr lang="fr-FR" dirty="0" smtClean="0"/>
                        <a:t>Blue</a:t>
                      </a:r>
                      <a:endParaRPr lang="fr-FR" dirty="0"/>
                    </a:p>
                  </a:txBody>
                  <a:tcPr/>
                </a:tc>
              </a:tr>
              <a:tr h="370840">
                <a:tc>
                  <a:txBody>
                    <a:bodyPr/>
                    <a:lstStyle/>
                    <a:p>
                      <a:pPr algn="l"/>
                      <a:r>
                        <a:rPr lang="fr-FR" dirty="0" smtClean="0"/>
                        <a:t>Equipe</a:t>
                      </a:r>
                      <a:endParaRPr lang="fr-FR" dirty="0"/>
                    </a:p>
                  </a:txBody>
                  <a:tcPr/>
                </a:tc>
                <a:tc>
                  <a:txBody>
                    <a:bodyPr/>
                    <a:lstStyle/>
                    <a:p>
                      <a:pPr algn="l"/>
                      <a:r>
                        <a:rPr lang="fr-FR" dirty="0" smtClean="0"/>
                        <a:t>1</a:t>
                      </a:r>
                      <a:r>
                        <a:rPr lang="fr-FR" baseline="0" dirty="0" smtClean="0"/>
                        <a:t> à 6</a:t>
                      </a:r>
                      <a:endParaRPr lang="fr-FR" dirty="0"/>
                    </a:p>
                  </a:txBody>
                  <a:tcPr/>
                </a:tc>
                <a:tc>
                  <a:txBody>
                    <a:bodyPr/>
                    <a:lstStyle/>
                    <a:p>
                      <a:pPr algn="l"/>
                      <a:r>
                        <a:rPr lang="fr-FR" dirty="0" smtClean="0"/>
                        <a:t>20 à 40</a:t>
                      </a:r>
                      <a:endParaRPr lang="fr-FR" dirty="0"/>
                    </a:p>
                  </a:txBody>
                  <a:tcPr/>
                </a:tc>
                <a:tc>
                  <a:txBody>
                    <a:bodyPr/>
                    <a:lstStyle/>
                    <a:p>
                      <a:pPr algn="l"/>
                      <a:r>
                        <a:rPr lang="fr-FR" dirty="0" smtClean="0"/>
                        <a:t>60 à 100</a:t>
                      </a:r>
                      <a:endParaRPr lang="fr-FR" dirty="0"/>
                    </a:p>
                  </a:txBody>
                  <a:tcPr/>
                </a:tc>
                <a:tc>
                  <a:txBody>
                    <a:bodyPr/>
                    <a:lstStyle/>
                    <a:p>
                      <a:pPr algn="l"/>
                      <a:r>
                        <a:rPr lang="fr-FR" dirty="0" smtClean="0"/>
                        <a:t>200 à 500</a:t>
                      </a:r>
                      <a:endParaRPr lang="fr-FR" dirty="0"/>
                    </a:p>
                  </a:txBody>
                  <a:tcPr/>
                </a:tc>
              </a:tr>
            </a:tbl>
          </a:graphicData>
        </a:graphic>
      </p:graphicFrame>
      <p:pic>
        <p:nvPicPr>
          <p:cNvPr id="1027" name="Picture 3" descr="C:\Users\Jeremy Romano\Desktop\Family+Gu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4869160"/>
            <a:ext cx="1728192" cy="1542412"/>
          </a:xfrm>
          <a:prstGeom prst="rect">
            <a:avLst/>
          </a:prstGeom>
          <a:noFill/>
          <a:extLst>
            <a:ext uri="{909E8E84-426E-40DD-AFC4-6F175D3DCCD1}">
              <a14:hiddenFill xmlns:a14="http://schemas.microsoft.com/office/drawing/2010/main">
                <a:solidFill>
                  <a:srgbClr val="FFFFFF"/>
                </a:solidFill>
              </a14:hiddenFill>
            </a:ext>
          </a:extLst>
        </p:spPr>
      </p:pic>
      <p:sp>
        <p:nvSpPr>
          <p:cNvPr id="10" name="Espace réservé du numéro de diapositive 3"/>
          <p:cNvSpPr>
            <a:spLocks noGrp="1"/>
          </p:cNvSpPr>
          <p:nvPr>
            <p:ph type="sldNum" sz="quarter" idx="12"/>
          </p:nvPr>
        </p:nvSpPr>
        <p:spPr>
          <a:xfrm>
            <a:off x="8100392" y="6237312"/>
            <a:ext cx="792088" cy="365125"/>
          </a:xfrm>
        </p:spPr>
        <p:txBody>
          <a:bodyPr/>
          <a:lstStyle/>
          <a:p>
            <a:fld id="{CF4668DC-857F-487D-BFFA-8C0CA5037977}" type="slidenum">
              <a:rPr lang="fr-BE" sz="2000" smtClean="0"/>
              <a:t>3</a:t>
            </a:fld>
            <a:endParaRPr lang="fr-BE" sz="2000" dirty="0"/>
          </a:p>
        </p:txBody>
      </p:sp>
      <p:sp>
        <p:nvSpPr>
          <p:cNvPr id="11" name="Espace réservé du pied de page 4"/>
          <p:cNvSpPr>
            <a:spLocks noGrp="1"/>
          </p:cNvSpPr>
          <p:nvPr>
            <p:ph type="ftr" sz="quarter" idx="11"/>
          </p:nvPr>
        </p:nvSpPr>
        <p:spPr>
          <a:xfrm>
            <a:off x="971600" y="6237312"/>
            <a:ext cx="7258682" cy="365125"/>
          </a:xfrm>
        </p:spPr>
        <p:txBody>
          <a:bodyPr/>
          <a:lstStyle/>
          <a:p>
            <a:pPr algn="ctr"/>
            <a:r>
              <a:rPr lang="fr-BE" sz="1800" dirty="0" smtClean="0"/>
              <a:t>Crystal </a:t>
            </a:r>
            <a:r>
              <a:rPr lang="fr-BE" sz="1800" dirty="0" err="1" smtClean="0"/>
              <a:t>Clear</a:t>
            </a:r>
            <a:r>
              <a:rPr lang="fr-BE" sz="1800" dirty="0" smtClean="0"/>
              <a:t> – </a:t>
            </a:r>
            <a:r>
              <a:rPr lang="fr-BE" sz="1800" dirty="0" err="1" smtClean="0"/>
              <a:t>Heens</a:t>
            </a:r>
            <a:r>
              <a:rPr lang="fr-BE" sz="1800" dirty="0" smtClean="0"/>
              <a:t> Romano – 2011-2012</a:t>
            </a:r>
            <a:endParaRPr lang="fr-BE" sz="1800" dirty="0"/>
          </a:p>
        </p:txBody>
      </p:sp>
    </p:spTree>
    <p:extLst>
      <p:ext uri="{BB962C8B-B14F-4D97-AF65-F5344CB8AC3E}">
        <p14:creationId xmlns:p14="http://schemas.microsoft.com/office/powerpoint/2010/main" val="1214650182"/>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chor="t"/>
          <a:lstStyle/>
          <a:p>
            <a:r>
              <a:rPr lang="fr-FR" dirty="0" smtClean="0"/>
              <a:t>Lancer rapidement un projet</a:t>
            </a:r>
          </a:p>
          <a:p>
            <a:r>
              <a:rPr lang="fr-FR" dirty="0" smtClean="0"/>
              <a:t>Méthode adaptative</a:t>
            </a:r>
          </a:p>
          <a:p>
            <a:r>
              <a:rPr lang="fr-FR" dirty="0" smtClean="0"/>
              <a:t>Solidarité et communication d’équipe</a:t>
            </a:r>
          </a:p>
          <a:p>
            <a:endParaRPr lang="fr-FR" dirty="0"/>
          </a:p>
        </p:txBody>
      </p:sp>
      <p:sp>
        <p:nvSpPr>
          <p:cNvPr id="5" name="Titre 4"/>
          <p:cNvSpPr>
            <a:spLocks noGrp="1"/>
          </p:cNvSpPr>
          <p:nvPr>
            <p:ph type="title"/>
          </p:nvPr>
        </p:nvSpPr>
        <p:spPr/>
        <p:txBody>
          <a:bodyPr/>
          <a:lstStyle/>
          <a:p>
            <a:r>
              <a:rPr lang="fr-FR" dirty="0" smtClean="0"/>
              <a:t>Dans quel but?</a:t>
            </a:r>
            <a:endParaRPr lang="fr-FR" dirty="0"/>
          </a:p>
        </p:txBody>
      </p:sp>
      <p:pic>
        <p:nvPicPr>
          <p:cNvPr id="3074" name="Picture 2" descr="C:\Users\Jeremy Romano\Desktop\6967704-homme-grimper-la-fl-che-rouge-image-3d-iso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3993803"/>
            <a:ext cx="2206516" cy="2206516"/>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Jeremy Romano\Desktop\Communication-Skills-Staffing-Indi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3986073"/>
            <a:ext cx="2952328" cy="2214246"/>
          </a:xfrm>
          <a:prstGeom prst="rect">
            <a:avLst/>
          </a:prstGeom>
          <a:noFill/>
          <a:extLst>
            <a:ext uri="{909E8E84-426E-40DD-AFC4-6F175D3DCCD1}">
              <a14:hiddenFill xmlns:a14="http://schemas.microsoft.com/office/drawing/2010/main">
                <a:solidFill>
                  <a:srgbClr val="FFFFFF"/>
                </a:solidFill>
              </a14:hiddenFill>
            </a:ext>
          </a:extLst>
        </p:spPr>
      </p:pic>
      <p:sp>
        <p:nvSpPr>
          <p:cNvPr id="8" name="Espace réservé du numéro de diapositive 3"/>
          <p:cNvSpPr>
            <a:spLocks noGrp="1"/>
          </p:cNvSpPr>
          <p:nvPr>
            <p:ph type="sldNum" sz="quarter" idx="12"/>
          </p:nvPr>
        </p:nvSpPr>
        <p:spPr>
          <a:xfrm>
            <a:off x="8100392" y="6237312"/>
            <a:ext cx="792088" cy="365125"/>
          </a:xfrm>
        </p:spPr>
        <p:txBody>
          <a:bodyPr/>
          <a:lstStyle/>
          <a:p>
            <a:fld id="{CF4668DC-857F-487D-BFFA-8C0CA5037977}" type="slidenum">
              <a:rPr lang="fr-BE" sz="2000" smtClean="0"/>
              <a:t>4</a:t>
            </a:fld>
            <a:endParaRPr lang="fr-BE" sz="2000" dirty="0"/>
          </a:p>
        </p:txBody>
      </p:sp>
      <p:sp>
        <p:nvSpPr>
          <p:cNvPr id="9" name="Espace réservé du pied de page 4"/>
          <p:cNvSpPr>
            <a:spLocks noGrp="1"/>
          </p:cNvSpPr>
          <p:nvPr>
            <p:ph type="ftr" sz="quarter" idx="11"/>
          </p:nvPr>
        </p:nvSpPr>
        <p:spPr>
          <a:xfrm>
            <a:off x="971600" y="6237312"/>
            <a:ext cx="7258682" cy="365125"/>
          </a:xfrm>
        </p:spPr>
        <p:txBody>
          <a:bodyPr/>
          <a:lstStyle/>
          <a:p>
            <a:pPr algn="ctr"/>
            <a:r>
              <a:rPr lang="fr-BE" sz="1800" dirty="0" smtClean="0"/>
              <a:t>Crystal </a:t>
            </a:r>
            <a:r>
              <a:rPr lang="fr-BE" sz="1800" dirty="0" err="1" smtClean="0"/>
              <a:t>Clear</a:t>
            </a:r>
            <a:r>
              <a:rPr lang="fr-BE" sz="1800" dirty="0" smtClean="0"/>
              <a:t> – </a:t>
            </a:r>
            <a:r>
              <a:rPr lang="fr-BE" sz="1800" dirty="0" err="1" smtClean="0"/>
              <a:t>Heens</a:t>
            </a:r>
            <a:r>
              <a:rPr lang="fr-BE" sz="1800" dirty="0" smtClean="0"/>
              <a:t> Romano – 2011-2012</a:t>
            </a:r>
            <a:endParaRPr lang="fr-BE" sz="1800" dirty="0"/>
          </a:p>
        </p:txBody>
      </p:sp>
    </p:spTree>
    <p:extLst>
      <p:ext uri="{BB962C8B-B14F-4D97-AF65-F5344CB8AC3E}">
        <p14:creationId xmlns:p14="http://schemas.microsoft.com/office/powerpoint/2010/main" val="1747969171"/>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72067" y="2675467"/>
            <a:ext cx="7408333" cy="2985781"/>
          </a:xfrm>
        </p:spPr>
        <p:txBody>
          <a:bodyPr>
            <a:normAutofit/>
          </a:bodyPr>
          <a:lstStyle/>
          <a:p>
            <a:r>
              <a:rPr lang="fr-FR" b="1" dirty="0" smtClean="0"/>
              <a:t>Les règles de base</a:t>
            </a:r>
          </a:p>
          <a:p>
            <a:pPr lvl="1"/>
            <a:r>
              <a:rPr lang="fr-FR" dirty="0"/>
              <a:t>Maximum 6 personnes</a:t>
            </a:r>
          </a:p>
          <a:p>
            <a:pPr lvl="1"/>
            <a:r>
              <a:rPr lang="fr-FR" dirty="0"/>
              <a:t>Travail de </a:t>
            </a:r>
            <a:r>
              <a:rPr lang="fr-FR" dirty="0" smtClean="0"/>
              <a:t>groupe</a:t>
            </a:r>
            <a:endParaRPr lang="fr-FR" b="1" dirty="0" smtClean="0"/>
          </a:p>
          <a:p>
            <a:pPr lvl="1"/>
            <a:r>
              <a:rPr lang="fr-FR" dirty="0" smtClean="0"/>
              <a:t>Cycle de développement incrémental</a:t>
            </a:r>
          </a:p>
          <a:p>
            <a:pPr lvl="1"/>
            <a:r>
              <a:rPr lang="fr-FR" dirty="0" smtClean="0"/>
              <a:t>Un cycle = 3 mois</a:t>
            </a:r>
          </a:p>
          <a:p>
            <a:pPr lvl="1"/>
            <a:r>
              <a:rPr lang="fr-FR" dirty="0" smtClean="0"/>
              <a:t>Release fréquente</a:t>
            </a:r>
          </a:p>
          <a:p>
            <a:pPr lvl="1"/>
            <a:r>
              <a:rPr lang="fr-FR" dirty="0" smtClean="0"/>
              <a:t>Collaboration avec le client</a:t>
            </a:r>
          </a:p>
        </p:txBody>
      </p:sp>
      <p:sp>
        <p:nvSpPr>
          <p:cNvPr id="5" name="Titre 4"/>
          <p:cNvSpPr>
            <a:spLocks noGrp="1"/>
          </p:cNvSpPr>
          <p:nvPr>
            <p:ph type="title"/>
          </p:nvPr>
        </p:nvSpPr>
        <p:spPr/>
        <p:txBody>
          <a:bodyPr/>
          <a:lstStyle/>
          <a:p>
            <a:r>
              <a:rPr lang="fr-FR" dirty="0" smtClean="0"/>
              <a:t>Les règles de Crystal </a:t>
            </a:r>
            <a:r>
              <a:rPr lang="fr-FR" dirty="0" err="1" smtClean="0"/>
              <a:t>Clear</a:t>
            </a:r>
            <a:endParaRPr lang="fr-FR" dirty="0"/>
          </a:p>
        </p:txBody>
      </p:sp>
      <p:sp>
        <p:nvSpPr>
          <p:cNvPr id="8" name="Espace réservé du numéro de diapositive 3"/>
          <p:cNvSpPr>
            <a:spLocks noGrp="1"/>
          </p:cNvSpPr>
          <p:nvPr>
            <p:ph type="sldNum" sz="quarter" idx="12"/>
          </p:nvPr>
        </p:nvSpPr>
        <p:spPr>
          <a:xfrm>
            <a:off x="8100392" y="6237312"/>
            <a:ext cx="792088" cy="365125"/>
          </a:xfrm>
        </p:spPr>
        <p:txBody>
          <a:bodyPr/>
          <a:lstStyle/>
          <a:p>
            <a:fld id="{CF4668DC-857F-487D-BFFA-8C0CA5037977}" type="slidenum">
              <a:rPr lang="fr-BE" sz="2000" smtClean="0"/>
              <a:t>5</a:t>
            </a:fld>
            <a:endParaRPr lang="fr-BE" sz="2000" dirty="0"/>
          </a:p>
        </p:txBody>
      </p:sp>
      <p:sp>
        <p:nvSpPr>
          <p:cNvPr id="9" name="Espace réservé du pied de page 4"/>
          <p:cNvSpPr>
            <a:spLocks noGrp="1"/>
          </p:cNvSpPr>
          <p:nvPr>
            <p:ph type="ftr" sz="quarter" idx="11"/>
          </p:nvPr>
        </p:nvSpPr>
        <p:spPr>
          <a:xfrm>
            <a:off x="971600" y="6237312"/>
            <a:ext cx="7258682" cy="365125"/>
          </a:xfrm>
        </p:spPr>
        <p:txBody>
          <a:bodyPr/>
          <a:lstStyle/>
          <a:p>
            <a:pPr algn="ctr"/>
            <a:r>
              <a:rPr lang="fr-BE" sz="1800" dirty="0" smtClean="0"/>
              <a:t>Crystal </a:t>
            </a:r>
            <a:r>
              <a:rPr lang="fr-BE" sz="1800" dirty="0" err="1" smtClean="0"/>
              <a:t>Clear</a:t>
            </a:r>
            <a:r>
              <a:rPr lang="fr-BE" sz="1800" dirty="0" smtClean="0"/>
              <a:t> – </a:t>
            </a:r>
            <a:r>
              <a:rPr lang="fr-BE" sz="1800" dirty="0" err="1" smtClean="0"/>
              <a:t>Heens</a:t>
            </a:r>
            <a:r>
              <a:rPr lang="fr-BE" sz="1800" dirty="0" smtClean="0"/>
              <a:t> Romano – 2011-2012</a:t>
            </a:r>
            <a:endParaRPr lang="fr-BE" sz="1800" dirty="0"/>
          </a:p>
        </p:txBody>
      </p:sp>
    </p:spTree>
    <p:extLst>
      <p:ext uri="{BB962C8B-B14F-4D97-AF65-F5344CB8AC3E}">
        <p14:creationId xmlns:p14="http://schemas.microsoft.com/office/powerpoint/2010/main" val="2426295878"/>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FR" b="1" dirty="0" smtClean="0"/>
              <a:t>Les normes</a:t>
            </a:r>
          </a:p>
          <a:p>
            <a:pPr lvl="1"/>
            <a:r>
              <a:rPr lang="fr-FR" dirty="0" smtClean="0"/>
              <a:t>Observation des utilisateurs</a:t>
            </a:r>
          </a:p>
          <a:p>
            <a:pPr lvl="1"/>
            <a:r>
              <a:rPr lang="fr-FR" dirty="0"/>
              <a:t>Participation directe du </a:t>
            </a:r>
            <a:r>
              <a:rPr lang="fr-FR" dirty="0" smtClean="0"/>
              <a:t>client</a:t>
            </a:r>
          </a:p>
          <a:p>
            <a:pPr lvl="1"/>
            <a:r>
              <a:rPr lang="fr-FR" dirty="0" smtClean="0"/>
              <a:t>Des sorties incrémental régulière</a:t>
            </a:r>
          </a:p>
          <a:p>
            <a:pPr lvl="1"/>
            <a:r>
              <a:rPr lang="fr-FR" dirty="0" smtClean="0"/>
              <a:t>Automatisation des tests</a:t>
            </a:r>
          </a:p>
          <a:p>
            <a:pPr lvl="1"/>
            <a:r>
              <a:rPr lang="fr-FR" dirty="0" smtClean="0"/>
              <a:t>Auto-organisation</a:t>
            </a:r>
            <a:endParaRPr lang="fr-FR" dirty="0"/>
          </a:p>
        </p:txBody>
      </p:sp>
      <p:sp>
        <p:nvSpPr>
          <p:cNvPr id="5" name="Titre 4"/>
          <p:cNvSpPr>
            <a:spLocks noGrp="1"/>
          </p:cNvSpPr>
          <p:nvPr>
            <p:ph type="title"/>
          </p:nvPr>
        </p:nvSpPr>
        <p:spPr/>
        <p:txBody>
          <a:bodyPr/>
          <a:lstStyle/>
          <a:p>
            <a:r>
              <a:rPr lang="fr-FR" dirty="0" smtClean="0"/>
              <a:t>Les règles de Crystal </a:t>
            </a:r>
            <a:r>
              <a:rPr lang="fr-FR" dirty="0" err="1" smtClean="0"/>
              <a:t>Clear</a:t>
            </a:r>
            <a:endParaRPr lang="fr-FR" dirty="0"/>
          </a:p>
        </p:txBody>
      </p:sp>
      <p:sp>
        <p:nvSpPr>
          <p:cNvPr id="6" name="Espace réservé du numéro de diapositive 3"/>
          <p:cNvSpPr>
            <a:spLocks noGrp="1"/>
          </p:cNvSpPr>
          <p:nvPr>
            <p:ph type="sldNum" sz="quarter" idx="12"/>
          </p:nvPr>
        </p:nvSpPr>
        <p:spPr>
          <a:xfrm>
            <a:off x="8100392" y="6237312"/>
            <a:ext cx="792088" cy="365125"/>
          </a:xfrm>
        </p:spPr>
        <p:txBody>
          <a:bodyPr/>
          <a:lstStyle/>
          <a:p>
            <a:fld id="{CF4668DC-857F-487D-BFFA-8C0CA5037977}" type="slidenum">
              <a:rPr lang="fr-BE" sz="2000" smtClean="0"/>
              <a:t>6</a:t>
            </a:fld>
            <a:endParaRPr lang="fr-BE" sz="2000" dirty="0"/>
          </a:p>
        </p:txBody>
      </p:sp>
      <p:sp>
        <p:nvSpPr>
          <p:cNvPr id="7" name="Espace réservé du pied de page 4"/>
          <p:cNvSpPr>
            <a:spLocks noGrp="1"/>
          </p:cNvSpPr>
          <p:nvPr>
            <p:ph type="ftr" sz="quarter" idx="11"/>
          </p:nvPr>
        </p:nvSpPr>
        <p:spPr>
          <a:xfrm>
            <a:off x="971600" y="6237312"/>
            <a:ext cx="7258682" cy="365125"/>
          </a:xfrm>
        </p:spPr>
        <p:txBody>
          <a:bodyPr/>
          <a:lstStyle/>
          <a:p>
            <a:pPr algn="ctr"/>
            <a:r>
              <a:rPr lang="fr-BE" sz="1800" dirty="0" smtClean="0"/>
              <a:t>Crystal </a:t>
            </a:r>
            <a:r>
              <a:rPr lang="fr-BE" sz="1800" dirty="0" err="1" smtClean="0"/>
              <a:t>Clear</a:t>
            </a:r>
            <a:r>
              <a:rPr lang="fr-BE" sz="1800" dirty="0" smtClean="0"/>
              <a:t> – </a:t>
            </a:r>
            <a:r>
              <a:rPr lang="fr-BE" sz="1800" dirty="0" err="1" smtClean="0"/>
              <a:t>Heens</a:t>
            </a:r>
            <a:r>
              <a:rPr lang="fr-BE" sz="1800" dirty="0" smtClean="0"/>
              <a:t> Romano – 2011-2012</a:t>
            </a:r>
            <a:endParaRPr lang="fr-BE" sz="1800" dirty="0"/>
          </a:p>
        </p:txBody>
      </p:sp>
    </p:spTree>
    <p:extLst>
      <p:ext uri="{BB962C8B-B14F-4D97-AF65-F5344CB8AC3E}">
        <p14:creationId xmlns:p14="http://schemas.microsoft.com/office/powerpoint/2010/main" val="1936942537"/>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FR" b="1" dirty="0" smtClean="0"/>
              <a:t>Les outils</a:t>
            </a:r>
          </a:p>
          <a:p>
            <a:pPr lvl="1"/>
            <a:r>
              <a:rPr lang="fr-FR" dirty="0" smtClean="0"/>
              <a:t>Gestion de version</a:t>
            </a:r>
          </a:p>
          <a:p>
            <a:pPr lvl="2"/>
            <a:r>
              <a:rPr lang="fr-FR" dirty="0" smtClean="0"/>
              <a:t>SVN</a:t>
            </a:r>
          </a:p>
          <a:p>
            <a:pPr lvl="2"/>
            <a:r>
              <a:rPr lang="fr-FR" dirty="0" smtClean="0"/>
              <a:t>Git</a:t>
            </a:r>
          </a:p>
          <a:p>
            <a:pPr lvl="2"/>
            <a:r>
              <a:rPr lang="fr-FR" dirty="0" err="1" smtClean="0"/>
              <a:t>ClearCase</a:t>
            </a:r>
            <a:endParaRPr lang="fr-FR" dirty="0"/>
          </a:p>
          <a:p>
            <a:pPr lvl="1"/>
            <a:r>
              <a:rPr lang="fr-FR" dirty="0"/>
              <a:t>Un open </a:t>
            </a:r>
            <a:r>
              <a:rPr lang="fr-FR" dirty="0" err="1" smtClean="0"/>
              <a:t>space</a:t>
            </a:r>
            <a:endParaRPr lang="fr-FR" dirty="0" smtClean="0"/>
          </a:p>
          <a:p>
            <a:pPr lvl="1"/>
            <a:r>
              <a:rPr lang="fr-FR" dirty="0" smtClean="0"/>
              <a:t>Des tableaux blancs</a:t>
            </a:r>
          </a:p>
        </p:txBody>
      </p:sp>
      <p:sp>
        <p:nvSpPr>
          <p:cNvPr id="5" name="Titre 4"/>
          <p:cNvSpPr>
            <a:spLocks noGrp="1"/>
          </p:cNvSpPr>
          <p:nvPr>
            <p:ph type="title"/>
          </p:nvPr>
        </p:nvSpPr>
        <p:spPr/>
        <p:txBody>
          <a:bodyPr/>
          <a:lstStyle/>
          <a:p>
            <a:r>
              <a:rPr lang="fr-FR" dirty="0" smtClean="0"/>
              <a:t>Quel environnement?</a:t>
            </a:r>
            <a:endParaRPr lang="fr-FR" dirty="0"/>
          </a:p>
        </p:txBody>
      </p:sp>
      <p:pic>
        <p:nvPicPr>
          <p:cNvPr id="4098" name="Picture 2" descr="C:\Users\Jeremy Romano\Desktop\mobilier-open-spa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3091780"/>
            <a:ext cx="4238625" cy="2857500"/>
          </a:xfrm>
          <a:prstGeom prst="rect">
            <a:avLst/>
          </a:prstGeom>
          <a:noFill/>
          <a:extLst>
            <a:ext uri="{909E8E84-426E-40DD-AFC4-6F175D3DCCD1}">
              <a14:hiddenFill xmlns:a14="http://schemas.microsoft.com/office/drawing/2010/main">
                <a:solidFill>
                  <a:srgbClr val="FFFFFF"/>
                </a:solidFill>
              </a14:hiddenFill>
            </a:ext>
          </a:extLst>
        </p:spPr>
      </p:pic>
      <p:sp>
        <p:nvSpPr>
          <p:cNvPr id="7" name="Espace réservé du numéro de diapositive 3"/>
          <p:cNvSpPr>
            <a:spLocks noGrp="1"/>
          </p:cNvSpPr>
          <p:nvPr>
            <p:ph type="sldNum" sz="quarter" idx="12"/>
          </p:nvPr>
        </p:nvSpPr>
        <p:spPr>
          <a:xfrm>
            <a:off x="8100392" y="6237312"/>
            <a:ext cx="792088" cy="365125"/>
          </a:xfrm>
        </p:spPr>
        <p:txBody>
          <a:bodyPr/>
          <a:lstStyle/>
          <a:p>
            <a:fld id="{CF4668DC-857F-487D-BFFA-8C0CA5037977}" type="slidenum">
              <a:rPr lang="fr-BE" sz="2000" smtClean="0"/>
              <a:t>7</a:t>
            </a:fld>
            <a:endParaRPr lang="fr-BE" sz="2000" dirty="0"/>
          </a:p>
        </p:txBody>
      </p:sp>
      <p:sp>
        <p:nvSpPr>
          <p:cNvPr id="8" name="Espace réservé du pied de page 4"/>
          <p:cNvSpPr>
            <a:spLocks noGrp="1"/>
          </p:cNvSpPr>
          <p:nvPr>
            <p:ph type="ftr" sz="quarter" idx="11"/>
          </p:nvPr>
        </p:nvSpPr>
        <p:spPr>
          <a:xfrm>
            <a:off x="971600" y="6237312"/>
            <a:ext cx="7258682" cy="365125"/>
          </a:xfrm>
        </p:spPr>
        <p:txBody>
          <a:bodyPr/>
          <a:lstStyle/>
          <a:p>
            <a:pPr algn="ctr"/>
            <a:r>
              <a:rPr lang="fr-BE" sz="1800" dirty="0" smtClean="0"/>
              <a:t>Crystal </a:t>
            </a:r>
            <a:r>
              <a:rPr lang="fr-BE" sz="1800" dirty="0" err="1" smtClean="0"/>
              <a:t>Clear</a:t>
            </a:r>
            <a:r>
              <a:rPr lang="fr-BE" sz="1800" dirty="0" smtClean="0"/>
              <a:t> – </a:t>
            </a:r>
            <a:r>
              <a:rPr lang="fr-BE" sz="1800" dirty="0" err="1" smtClean="0"/>
              <a:t>Heens</a:t>
            </a:r>
            <a:r>
              <a:rPr lang="fr-BE" sz="1800" dirty="0" smtClean="0"/>
              <a:t> Romano – 2011-2012</a:t>
            </a:r>
            <a:endParaRPr lang="fr-BE" sz="1800" dirty="0"/>
          </a:p>
        </p:txBody>
      </p:sp>
    </p:spTree>
    <p:extLst>
      <p:ext uri="{BB962C8B-B14F-4D97-AF65-F5344CB8AC3E}">
        <p14:creationId xmlns:p14="http://schemas.microsoft.com/office/powerpoint/2010/main" val="2088419849"/>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FR" b="1" dirty="0" smtClean="0"/>
              <a:t>L’organisation de l’équipe</a:t>
            </a:r>
          </a:p>
          <a:p>
            <a:pPr lvl="1"/>
            <a:r>
              <a:rPr lang="fr-FR" dirty="0" smtClean="0"/>
              <a:t>Pas de leadership mais un coordinateur</a:t>
            </a:r>
          </a:p>
          <a:p>
            <a:pPr lvl="1"/>
            <a:r>
              <a:rPr lang="fr-FR" dirty="0" smtClean="0"/>
              <a:t>Une équipe de designer-</a:t>
            </a:r>
            <a:r>
              <a:rPr lang="fr-FR" dirty="0" err="1" smtClean="0"/>
              <a:t>developers</a:t>
            </a:r>
            <a:endParaRPr lang="fr-FR" dirty="0" smtClean="0"/>
          </a:p>
          <a:p>
            <a:pPr lvl="2"/>
            <a:r>
              <a:rPr lang="fr-FR" dirty="0" smtClean="0"/>
              <a:t>Un rôle peut avoir plusieurs sous-rôles</a:t>
            </a:r>
          </a:p>
          <a:p>
            <a:pPr lvl="2"/>
            <a:r>
              <a:rPr lang="fr-FR" dirty="0" smtClean="0"/>
              <a:t>Un développeur doit : programmer, documenter, tester</a:t>
            </a:r>
          </a:p>
          <a:p>
            <a:pPr lvl="1"/>
            <a:endParaRPr lang="fr-FR" dirty="0"/>
          </a:p>
        </p:txBody>
      </p:sp>
      <p:sp>
        <p:nvSpPr>
          <p:cNvPr id="5" name="Titre 4"/>
          <p:cNvSpPr>
            <a:spLocks noGrp="1"/>
          </p:cNvSpPr>
          <p:nvPr>
            <p:ph type="title"/>
          </p:nvPr>
        </p:nvSpPr>
        <p:spPr/>
        <p:txBody>
          <a:bodyPr/>
          <a:lstStyle/>
          <a:p>
            <a:r>
              <a:rPr lang="fr-FR" dirty="0" smtClean="0"/>
              <a:t>Quel environnement?</a:t>
            </a:r>
            <a:endParaRPr lang="fr-FR" dirty="0"/>
          </a:p>
        </p:txBody>
      </p:sp>
      <p:sp>
        <p:nvSpPr>
          <p:cNvPr id="6" name="Espace réservé du numéro de diapositive 3"/>
          <p:cNvSpPr>
            <a:spLocks noGrp="1"/>
          </p:cNvSpPr>
          <p:nvPr>
            <p:ph type="sldNum" sz="quarter" idx="12"/>
          </p:nvPr>
        </p:nvSpPr>
        <p:spPr>
          <a:xfrm>
            <a:off x="8100392" y="6237312"/>
            <a:ext cx="792088" cy="365125"/>
          </a:xfrm>
        </p:spPr>
        <p:txBody>
          <a:bodyPr/>
          <a:lstStyle/>
          <a:p>
            <a:fld id="{CF4668DC-857F-487D-BFFA-8C0CA5037977}" type="slidenum">
              <a:rPr lang="fr-BE" sz="2000" smtClean="0"/>
              <a:t>8</a:t>
            </a:fld>
            <a:endParaRPr lang="fr-BE" sz="2000" dirty="0"/>
          </a:p>
        </p:txBody>
      </p:sp>
      <p:sp>
        <p:nvSpPr>
          <p:cNvPr id="7" name="Espace réservé du pied de page 4"/>
          <p:cNvSpPr>
            <a:spLocks noGrp="1"/>
          </p:cNvSpPr>
          <p:nvPr>
            <p:ph type="ftr" sz="quarter" idx="11"/>
          </p:nvPr>
        </p:nvSpPr>
        <p:spPr>
          <a:xfrm>
            <a:off x="971600" y="6237312"/>
            <a:ext cx="7258682" cy="365125"/>
          </a:xfrm>
        </p:spPr>
        <p:txBody>
          <a:bodyPr/>
          <a:lstStyle/>
          <a:p>
            <a:pPr algn="ctr"/>
            <a:r>
              <a:rPr lang="fr-BE" sz="1800" dirty="0" smtClean="0"/>
              <a:t>Crystal </a:t>
            </a:r>
            <a:r>
              <a:rPr lang="fr-BE" sz="1800" dirty="0" err="1" smtClean="0"/>
              <a:t>Clear</a:t>
            </a:r>
            <a:r>
              <a:rPr lang="fr-BE" sz="1800" dirty="0" smtClean="0"/>
              <a:t> – </a:t>
            </a:r>
            <a:r>
              <a:rPr lang="fr-BE" sz="1800" dirty="0" err="1" smtClean="0"/>
              <a:t>Heens</a:t>
            </a:r>
            <a:r>
              <a:rPr lang="fr-BE" sz="1800" dirty="0" smtClean="0"/>
              <a:t> Romano – 2011-2012</a:t>
            </a:r>
            <a:endParaRPr lang="fr-BE" sz="1800" dirty="0"/>
          </a:p>
        </p:txBody>
      </p:sp>
    </p:spTree>
    <p:extLst>
      <p:ext uri="{BB962C8B-B14F-4D97-AF65-F5344CB8AC3E}">
        <p14:creationId xmlns:p14="http://schemas.microsoft.com/office/powerpoint/2010/main" val="4077203778"/>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72067" y="2675467"/>
            <a:ext cx="2619813" cy="3450696"/>
          </a:xfrm>
        </p:spPr>
        <p:txBody>
          <a:bodyPr/>
          <a:lstStyle/>
          <a:p>
            <a:r>
              <a:rPr lang="fr-FR" b="1" dirty="0" smtClean="0"/>
              <a:t>3 processus</a:t>
            </a:r>
          </a:p>
          <a:p>
            <a:pPr lvl="1"/>
            <a:r>
              <a:rPr lang="fr-FR" dirty="0" smtClean="0"/>
              <a:t>Spécifications</a:t>
            </a:r>
          </a:p>
          <a:p>
            <a:pPr lvl="1"/>
            <a:r>
              <a:rPr lang="fr-FR" dirty="0" smtClean="0"/>
              <a:t>Conception et Planning</a:t>
            </a:r>
          </a:p>
          <a:p>
            <a:pPr lvl="1"/>
            <a:r>
              <a:rPr lang="fr-FR" dirty="0" smtClean="0"/>
              <a:t>Itérations</a:t>
            </a:r>
            <a:endParaRPr lang="fr-FR" dirty="0"/>
          </a:p>
        </p:txBody>
      </p:sp>
      <p:sp>
        <p:nvSpPr>
          <p:cNvPr id="5" name="Titre 4"/>
          <p:cNvSpPr>
            <a:spLocks noGrp="1"/>
          </p:cNvSpPr>
          <p:nvPr>
            <p:ph type="title"/>
          </p:nvPr>
        </p:nvSpPr>
        <p:spPr/>
        <p:txBody>
          <a:bodyPr/>
          <a:lstStyle/>
          <a:p>
            <a:r>
              <a:rPr lang="fr-FR" dirty="0" smtClean="0"/>
              <a:t>Cycle de vie</a:t>
            </a:r>
            <a:endParaRPr lang="fr-FR" dirty="0"/>
          </a:p>
        </p:txBody>
      </p:sp>
      <p:pic>
        <p:nvPicPr>
          <p:cNvPr id="5123" name="Picture 3" descr="C:\Users\Jeremy Romano\Desktop\cycle de vi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2780927"/>
            <a:ext cx="5165601" cy="3384377"/>
          </a:xfrm>
          <a:prstGeom prst="rect">
            <a:avLst/>
          </a:prstGeom>
          <a:noFill/>
          <a:extLst>
            <a:ext uri="{909E8E84-426E-40DD-AFC4-6F175D3DCCD1}">
              <a14:hiddenFill xmlns:a14="http://schemas.microsoft.com/office/drawing/2010/main">
                <a:solidFill>
                  <a:srgbClr val="FFFFFF"/>
                </a:solidFill>
              </a14:hiddenFill>
            </a:ext>
          </a:extLst>
        </p:spPr>
      </p:pic>
      <p:sp>
        <p:nvSpPr>
          <p:cNvPr id="8" name="Espace réservé du numéro de diapositive 3"/>
          <p:cNvSpPr>
            <a:spLocks noGrp="1"/>
          </p:cNvSpPr>
          <p:nvPr>
            <p:ph type="sldNum" sz="quarter" idx="12"/>
          </p:nvPr>
        </p:nvSpPr>
        <p:spPr>
          <a:xfrm>
            <a:off x="8100392" y="6237312"/>
            <a:ext cx="792088" cy="365125"/>
          </a:xfrm>
        </p:spPr>
        <p:txBody>
          <a:bodyPr/>
          <a:lstStyle/>
          <a:p>
            <a:fld id="{CF4668DC-857F-487D-BFFA-8C0CA5037977}" type="slidenum">
              <a:rPr lang="fr-BE" sz="2000" smtClean="0"/>
              <a:t>9</a:t>
            </a:fld>
            <a:endParaRPr lang="fr-BE" sz="2000" dirty="0"/>
          </a:p>
        </p:txBody>
      </p:sp>
      <p:sp>
        <p:nvSpPr>
          <p:cNvPr id="9" name="Espace réservé du pied de page 4"/>
          <p:cNvSpPr>
            <a:spLocks noGrp="1"/>
          </p:cNvSpPr>
          <p:nvPr>
            <p:ph type="ftr" sz="quarter" idx="11"/>
          </p:nvPr>
        </p:nvSpPr>
        <p:spPr>
          <a:xfrm>
            <a:off x="971600" y="6237312"/>
            <a:ext cx="7258682" cy="365125"/>
          </a:xfrm>
        </p:spPr>
        <p:txBody>
          <a:bodyPr/>
          <a:lstStyle/>
          <a:p>
            <a:pPr algn="ctr"/>
            <a:r>
              <a:rPr lang="fr-BE" sz="1800" dirty="0" smtClean="0"/>
              <a:t>Crystal </a:t>
            </a:r>
            <a:r>
              <a:rPr lang="fr-BE" sz="1800" dirty="0" err="1" smtClean="0"/>
              <a:t>Clear</a:t>
            </a:r>
            <a:r>
              <a:rPr lang="fr-BE" sz="1800" dirty="0" smtClean="0"/>
              <a:t> – </a:t>
            </a:r>
            <a:r>
              <a:rPr lang="fr-BE" sz="1800" dirty="0" err="1" smtClean="0"/>
              <a:t>Heens</a:t>
            </a:r>
            <a:r>
              <a:rPr lang="fr-BE" sz="1800" dirty="0" smtClean="0"/>
              <a:t> Romano – 2011-2012</a:t>
            </a:r>
            <a:endParaRPr lang="fr-BE" sz="1800" dirty="0"/>
          </a:p>
        </p:txBody>
      </p:sp>
    </p:spTree>
    <p:extLst>
      <p:ext uri="{BB962C8B-B14F-4D97-AF65-F5344CB8AC3E}">
        <p14:creationId xmlns:p14="http://schemas.microsoft.com/office/powerpoint/2010/main" val="3894207585"/>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72067" y="2675467"/>
            <a:ext cx="2835837" cy="3450696"/>
          </a:xfrm>
        </p:spPr>
        <p:txBody>
          <a:bodyPr/>
          <a:lstStyle/>
          <a:p>
            <a:r>
              <a:rPr lang="fr-FR" b="1" dirty="0" smtClean="0"/>
              <a:t>Spécifications</a:t>
            </a:r>
          </a:p>
          <a:p>
            <a:pPr lvl="1"/>
            <a:r>
              <a:rPr lang="fr-FR" dirty="0" smtClean="0"/>
              <a:t>Observation des utilisateurs</a:t>
            </a:r>
          </a:p>
          <a:p>
            <a:pPr lvl="1"/>
            <a:r>
              <a:rPr lang="fr-FR" dirty="0" smtClean="0"/>
              <a:t>Elaboration des use case</a:t>
            </a:r>
          </a:p>
          <a:p>
            <a:pPr lvl="1"/>
            <a:r>
              <a:rPr lang="fr-FR" dirty="0" smtClean="0"/>
              <a:t>Classification des use case</a:t>
            </a:r>
          </a:p>
          <a:p>
            <a:pPr lvl="1"/>
            <a:endParaRPr lang="fr-FR" dirty="0"/>
          </a:p>
        </p:txBody>
      </p:sp>
      <p:sp>
        <p:nvSpPr>
          <p:cNvPr id="5" name="Titre 4"/>
          <p:cNvSpPr>
            <a:spLocks noGrp="1"/>
          </p:cNvSpPr>
          <p:nvPr>
            <p:ph type="title"/>
          </p:nvPr>
        </p:nvSpPr>
        <p:spPr/>
        <p:txBody>
          <a:bodyPr/>
          <a:lstStyle/>
          <a:p>
            <a:r>
              <a:rPr lang="fr-FR" dirty="0" smtClean="0"/>
              <a:t>Cycle de vie</a:t>
            </a:r>
            <a:endParaRPr lang="fr-FR" dirty="0"/>
          </a:p>
        </p:txBody>
      </p:sp>
      <p:pic>
        <p:nvPicPr>
          <p:cNvPr id="6" name="Picture 3" descr="C:\Users\Jeremy Romano\Desktop\cycle de vi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2780927"/>
            <a:ext cx="5165601" cy="3384377"/>
          </a:xfrm>
          <a:prstGeom prst="rect">
            <a:avLst/>
          </a:prstGeom>
          <a:noFill/>
          <a:extLst>
            <a:ext uri="{909E8E84-426E-40DD-AFC4-6F175D3DCCD1}">
              <a14:hiddenFill xmlns:a14="http://schemas.microsoft.com/office/drawing/2010/main">
                <a:solidFill>
                  <a:srgbClr val="FFFFFF"/>
                </a:solidFill>
              </a14:hiddenFill>
            </a:ext>
          </a:extLst>
        </p:spPr>
      </p:pic>
      <p:sp>
        <p:nvSpPr>
          <p:cNvPr id="7" name="Espace réservé du numéro de diapositive 3"/>
          <p:cNvSpPr>
            <a:spLocks noGrp="1"/>
          </p:cNvSpPr>
          <p:nvPr>
            <p:ph type="sldNum" sz="quarter" idx="12"/>
          </p:nvPr>
        </p:nvSpPr>
        <p:spPr>
          <a:xfrm>
            <a:off x="8100392" y="6237312"/>
            <a:ext cx="792088" cy="365125"/>
          </a:xfrm>
        </p:spPr>
        <p:txBody>
          <a:bodyPr/>
          <a:lstStyle/>
          <a:p>
            <a:fld id="{CF4668DC-857F-487D-BFFA-8C0CA5037977}" type="slidenum">
              <a:rPr lang="fr-BE" sz="2000" smtClean="0"/>
              <a:t>10</a:t>
            </a:fld>
            <a:endParaRPr lang="fr-BE" sz="2000" dirty="0"/>
          </a:p>
        </p:txBody>
      </p:sp>
      <p:sp>
        <p:nvSpPr>
          <p:cNvPr id="8" name="Espace réservé du pied de page 4"/>
          <p:cNvSpPr>
            <a:spLocks noGrp="1"/>
          </p:cNvSpPr>
          <p:nvPr>
            <p:ph type="ftr" sz="quarter" idx="11"/>
          </p:nvPr>
        </p:nvSpPr>
        <p:spPr>
          <a:xfrm>
            <a:off x="971600" y="6237312"/>
            <a:ext cx="7258682" cy="365125"/>
          </a:xfrm>
        </p:spPr>
        <p:txBody>
          <a:bodyPr/>
          <a:lstStyle/>
          <a:p>
            <a:pPr algn="ctr"/>
            <a:r>
              <a:rPr lang="fr-BE" sz="1800" dirty="0" smtClean="0"/>
              <a:t>Crystal </a:t>
            </a:r>
            <a:r>
              <a:rPr lang="fr-BE" sz="1800" dirty="0" err="1" smtClean="0"/>
              <a:t>Clear</a:t>
            </a:r>
            <a:r>
              <a:rPr lang="fr-BE" sz="1800" dirty="0" smtClean="0"/>
              <a:t> – </a:t>
            </a:r>
            <a:r>
              <a:rPr lang="fr-BE" sz="1800" dirty="0" err="1" smtClean="0"/>
              <a:t>Heens</a:t>
            </a:r>
            <a:r>
              <a:rPr lang="fr-BE" sz="1800" dirty="0" smtClean="0"/>
              <a:t> Romano – 2011-2012</a:t>
            </a:r>
            <a:endParaRPr lang="fr-BE" sz="1800" dirty="0"/>
          </a:p>
        </p:txBody>
      </p:sp>
    </p:spTree>
    <p:extLst>
      <p:ext uri="{BB962C8B-B14F-4D97-AF65-F5344CB8AC3E}">
        <p14:creationId xmlns:p14="http://schemas.microsoft.com/office/powerpoint/2010/main" val="3866563897"/>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72067" y="2675467"/>
            <a:ext cx="2835837" cy="3450696"/>
          </a:xfrm>
        </p:spPr>
        <p:txBody>
          <a:bodyPr/>
          <a:lstStyle/>
          <a:p>
            <a:r>
              <a:rPr lang="fr-FR" b="1" dirty="0" smtClean="0"/>
              <a:t>Conception et Planning</a:t>
            </a:r>
          </a:p>
          <a:p>
            <a:pPr lvl="1"/>
            <a:r>
              <a:rPr lang="fr-FR" dirty="0" smtClean="0"/>
              <a:t>Choix des technologies</a:t>
            </a:r>
          </a:p>
          <a:p>
            <a:pPr lvl="1"/>
            <a:r>
              <a:rPr lang="fr-FR" dirty="0" smtClean="0"/>
              <a:t>Ebauche</a:t>
            </a:r>
          </a:p>
          <a:p>
            <a:pPr lvl="1"/>
            <a:r>
              <a:rPr lang="fr-FR" dirty="0" smtClean="0"/>
              <a:t>Planification des Release </a:t>
            </a:r>
            <a:endParaRPr lang="fr-FR" dirty="0"/>
          </a:p>
        </p:txBody>
      </p:sp>
      <p:sp>
        <p:nvSpPr>
          <p:cNvPr id="5" name="Titre 4"/>
          <p:cNvSpPr>
            <a:spLocks noGrp="1"/>
          </p:cNvSpPr>
          <p:nvPr>
            <p:ph type="title"/>
          </p:nvPr>
        </p:nvSpPr>
        <p:spPr/>
        <p:txBody>
          <a:bodyPr/>
          <a:lstStyle/>
          <a:p>
            <a:r>
              <a:rPr lang="fr-FR" dirty="0" smtClean="0"/>
              <a:t>Cycle de vie</a:t>
            </a:r>
            <a:endParaRPr lang="fr-FR" dirty="0"/>
          </a:p>
        </p:txBody>
      </p:sp>
      <p:pic>
        <p:nvPicPr>
          <p:cNvPr id="6" name="Picture 3" descr="C:\Users\Jeremy Romano\Desktop\cycle de vi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2780927"/>
            <a:ext cx="5165601" cy="3384377"/>
          </a:xfrm>
          <a:prstGeom prst="rect">
            <a:avLst/>
          </a:prstGeom>
          <a:noFill/>
          <a:extLst>
            <a:ext uri="{909E8E84-426E-40DD-AFC4-6F175D3DCCD1}">
              <a14:hiddenFill xmlns:a14="http://schemas.microsoft.com/office/drawing/2010/main">
                <a:solidFill>
                  <a:srgbClr val="FFFFFF"/>
                </a:solidFill>
              </a14:hiddenFill>
            </a:ext>
          </a:extLst>
        </p:spPr>
      </p:pic>
      <p:sp>
        <p:nvSpPr>
          <p:cNvPr id="7" name="Espace réservé du numéro de diapositive 3"/>
          <p:cNvSpPr>
            <a:spLocks noGrp="1"/>
          </p:cNvSpPr>
          <p:nvPr>
            <p:ph type="sldNum" sz="quarter" idx="12"/>
          </p:nvPr>
        </p:nvSpPr>
        <p:spPr>
          <a:xfrm>
            <a:off x="8100392" y="6237312"/>
            <a:ext cx="792088" cy="365125"/>
          </a:xfrm>
        </p:spPr>
        <p:txBody>
          <a:bodyPr/>
          <a:lstStyle/>
          <a:p>
            <a:fld id="{CF4668DC-857F-487D-BFFA-8C0CA5037977}" type="slidenum">
              <a:rPr lang="fr-BE" sz="2000" smtClean="0"/>
              <a:t>11</a:t>
            </a:fld>
            <a:endParaRPr lang="fr-BE" sz="2000" dirty="0"/>
          </a:p>
        </p:txBody>
      </p:sp>
      <p:sp>
        <p:nvSpPr>
          <p:cNvPr id="8" name="Espace réservé du pied de page 4"/>
          <p:cNvSpPr>
            <a:spLocks noGrp="1"/>
          </p:cNvSpPr>
          <p:nvPr>
            <p:ph type="ftr" sz="quarter" idx="11"/>
          </p:nvPr>
        </p:nvSpPr>
        <p:spPr>
          <a:xfrm>
            <a:off x="971600" y="6237312"/>
            <a:ext cx="7258682" cy="365125"/>
          </a:xfrm>
        </p:spPr>
        <p:txBody>
          <a:bodyPr/>
          <a:lstStyle/>
          <a:p>
            <a:pPr algn="ctr"/>
            <a:r>
              <a:rPr lang="fr-BE" sz="1800" dirty="0" smtClean="0"/>
              <a:t>Crystal </a:t>
            </a:r>
            <a:r>
              <a:rPr lang="fr-BE" sz="1800" dirty="0" err="1" smtClean="0"/>
              <a:t>Clear</a:t>
            </a:r>
            <a:r>
              <a:rPr lang="fr-BE" sz="1800" dirty="0" smtClean="0"/>
              <a:t> – </a:t>
            </a:r>
            <a:r>
              <a:rPr lang="fr-BE" sz="1800" dirty="0" err="1" smtClean="0"/>
              <a:t>Heens</a:t>
            </a:r>
            <a:r>
              <a:rPr lang="fr-BE" sz="1800" dirty="0" smtClean="0"/>
              <a:t> Romano – 2011-2012</a:t>
            </a:r>
            <a:endParaRPr lang="fr-BE" sz="1800" dirty="0"/>
          </a:p>
        </p:txBody>
      </p:sp>
    </p:spTree>
    <p:extLst>
      <p:ext uri="{BB962C8B-B14F-4D97-AF65-F5344CB8AC3E}">
        <p14:creationId xmlns:p14="http://schemas.microsoft.com/office/powerpoint/2010/main" val="648789224"/>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72067" y="2675467"/>
            <a:ext cx="2835837" cy="3450696"/>
          </a:xfrm>
        </p:spPr>
        <p:txBody>
          <a:bodyPr/>
          <a:lstStyle/>
          <a:p>
            <a:r>
              <a:rPr lang="fr-FR" b="1" dirty="0" smtClean="0"/>
              <a:t>Itérations</a:t>
            </a:r>
          </a:p>
          <a:p>
            <a:pPr lvl="1"/>
            <a:r>
              <a:rPr lang="fr-FR" dirty="0" smtClean="0"/>
              <a:t>Travail de conception</a:t>
            </a:r>
          </a:p>
          <a:p>
            <a:pPr lvl="1"/>
            <a:r>
              <a:rPr lang="fr-FR" dirty="0" smtClean="0"/>
              <a:t>Maquettes et démos</a:t>
            </a:r>
          </a:p>
          <a:p>
            <a:pPr lvl="1"/>
            <a:r>
              <a:rPr lang="fr-FR" dirty="0" smtClean="0"/>
              <a:t>Développement libre</a:t>
            </a:r>
          </a:p>
          <a:p>
            <a:pPr lvl="1"/>
            <a:r>
              <a:rPr lang="fr-FR" dirty="0" smtClean="0"/>
              <a:t>Manuel</a:t>
            </a:r>
            <a:endParaRPr lang="fr-FR" dirty="0"/>
          </a:p>
        </p:txBody>
      </p:sp>
      <p:sp>
        <p:nvSpPr>
          <p:cNvPr id="5" name="Titre 4"/>
          <p:cNvSpPr>
            <a:spLocks noGrp="1"/>
          </p:cNvSpPr>
          <p:nvPr>
            <p:ph type="title"/>
          </p:nvPr>
        </p:nvSpPr>
        <p:spPr/>
        <p:txBody>
          <a:bodyPr/>
          <a:lstStyle/>
          <a:p>
            <a:r>
              <a:rPr lang="fr-FR" dirty="0" smtClean="0"/>
              <a:t>Cycle de vie</a:t>
            </a:r>
            <a:endParaRPr lang="fr-FR" dirty="0"/>
          </a:p>
        </p:txBody>
      </p:sp>
      <p:pic>
        <p:nvPicPr>
          <p:cNvPr id="6" name="Picture 3" descr="C:\Users\Jeremy Romano\Desktop\cycle de vi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2780927"/>
            <a:ext cx="5165601" cy="3384377"/>
          </a:xfrm>
          <a:prstGeom prst="rect">
            <a:avLst/>
          </a:prstGeom>
          <a:noFill/>
          <a:extLst>
            <a:ext uri="{909E8E84-426E-40DD-AFC4-6F175D3DCCD1}">
              <a14:hiddenFill xmlns:a14="http://schemas.microsoft.com/office/drawing/2010/main">
                <a:solidFill>
                  <a:srgbClr val="FFFFFF"/>
                </a:solidFill>
              </a14:hiddenFill>
            </a:ext>
          </a:extLst>
        </p:spPr>
      </p:pic>
      <p:sp>
        <p:nvSpPr>
          <p:cNvPr id="7" name="Espace réservé du numéro de diapositive 3"/>
          <p:cNvSpPr>
            <a:spLocks noGrp="1"/>
          </p:cNvSpPr>
          <p:nvPr>
            <p:ph type="sldNum" sz="quarter" idx="12"/>
          </p:nvPr>
        </p:nvSpPr>
        <p:spPr>
          <a:xfrm>
            <a:off x="8100392" y="6237312"/>
            <a:ext cx="792088" cy="365125"/>
          </a:xfrm>
        </p:spPr>
        <p:txBody>
          <a:bodyPr/>
          <a:lstStyle/>
          <a:p>
            <a:fld id="{CF4668DC-857F-487D-BFFA-8C0CA5037977}" type="slidenum">
              <a:rPr lang="fr-BE" sz="2000" smtClean="0"/>
              <a:t>12</a:t>
            </a:fld>
            <a:endParaRPr lang="fr-BE" sz="2000" dirty="0"/>
          </a:p>
        </p:txBody>
      </p:sp>
      <p:sp>
        <p:nvSpPr>
          <p:cNvPr id="8" name="Espace réservé du pied de page 4"/>
          <p:cNvSpPr>
            <a:spLocks noGrp="1"/>
          </p:cNvSpPr>
          <p:nvPr>
            <p:ph type="ftr" sz="quarter" idx="11"/>
          </p:nvPr>
        </p:nvSpPr>
        <p:spPr>
          <a:xfrm>
            <a:off x="971600" y="6237312"/>
            <a:ext cx="7258682" cy="365125"/>
          </a:xfrm>
        </p:spPr>
        <p:txBody>
          <a:bodyPr/>
          <a:lstStyle/>
          <a:p>
            <a:pPr algn="ctr"/>
            <a:r>
              <a:rPr lang="fr-BE" sz="1800" dirty="0" smtClean="0"/>
              <a:t>Crystal </a:t>
            </a:r>
            <a:r>
              <a:rPr lang="fr-BE" sz="1800" dirty="0" err="1" smtClean="0"/>
              <a:t>Clear</a:t>
            </a:r>
            <a:r>
              <a:rPr lang="fr-BE" sz="1800" dirty="0" smtClean="0"/>
              <a:t> – </a:t>
            </a:r>
            <a:r>
              <a:rPr lang="fr-BE" sz="1800" dirty="0" err="1" smtClean="0"/>
              <a:t>Heens</a:t>
            </a:r>
            <a:r>
              <a:rPr lang="fr-BE" sz="1800" dirty="0" smtClean="0"/>
              <a:t> Romano – 2011-2012</a:t>
            </a:r>
            <a:endParaRPr lang="fr-BE" sz="1800" dirty="0"/>
          </a:p>
        </p:txBody>
      </p:sp>
    </p:spTree>
    <p:extLst>
      <p:ext uri="{BB962C8B-B14F-4D97-AF65-F5344CB8AC3E}">
        <p14:creationId xmlns:p14="http://schemas.microsoft.com/office/powerpoint/2010/main" val="1804295067"/>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72067" y="2675467"/>
            <a:ext cx="4780053" cy="3450696"/>
          </a:xfrm>
        </p:spPr>
        <p:txBody>
          <a:bodyPr/>
          <a:lstStyle/>
          <a:p>
            <a:r>
              <a:rPr lang="fr-FR" dirty="0" smtClean="0"/>
              <a:t>Flexibilité</a:t>
            </a:r>
          </a:p>
          <a:p>
            <a:r>
              <a:rPr lang="fr-FR" dirty="0" smtClean="0"/>
              <a:t>Faire simple</a:t>
            </a:r>
          </a:p>
          <a:p>
            <a:r>
              <a:rPr lang="fr-FR" dirty="0" smtClean="0"/>
              <a:t>Livraison fréquente</a:t>
            </a:r>
            <a:endParaRPr lang="fr-FR" dirty="0"/>
          </a:p>
          <a:p>
            <a:r>
              <a:rPr lang="fr-FR" dirty="0" smtClean="0"/>
              <a:t>Soucis de la qualité</a:t>
            </a:r>
          </a:p>
          <a:p>
            <a:r>
              <a:rPr lang="fr-FR" dirty="0" smtClean="0"/>
              <a:t>Ecoute permanente du client</a:t>
            </a:r>
          </a:p>
          <a:p>
            <a:endParaRPr lang="fr-FR" dirty="0"/>
          </a:p>
        </p:txBody>
      </p:sp>
      <p:sp>
        <p:nvSpPr>
          <p:cNvPr id="5" name="Titre 4"/>
          <p:cNvSpPr>
            <a:spLocks noGrp="1"/>
          </p:cNvSpPr>
          <p:nvPr>
            <p:ph type="title"/>
          </p:nvPr>
        </p:nvSpPr>
        <p:spPr/>
        <p:txBody>
          <a:bodyPr/>
          <a:lstStyle/>
          <a:p>
            <a:r>
              <a:rPr lang="fr-FR" dirty="0" smtClean="0"/>
              <a:t>Conclusion</a:t>
            </a:r>
            <a:endParaRPr lang="fr-FR" dirty="0"/>
          </a:p>
        </p:txBody>
      </p:sp>
      <p:pic>
        <p:nvPicPr>
          <p:cNvPr id="6147" name="Picture 3" descr="C:\Users\Jeremy Romano\Desktop\Sans titr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2665860"/>
            <a:ext cx="2895920" cy="3562500"/>
          </a:xfrm>
          <a:prstGeom prst="rect">
            <a:avLst/>
          </a:prstGeom>
          <a:noFill/>
          <a:extLst>
            <a:ext uri="{909E8E84-426E-40DD-AFC4-6F175D3DCCD1}">
              <a14:hiddenFill xmlns:a14="http://schemas.microsoft.com/office/drawing/2010/main">
                <a:solidFill>
                  <a:srgbClr val="FFFFFF"/>
                </a:solidFill>
              </a14:hiddenFill>
            </a:ext>
          </a:extLst>
        </p:spPr>
      </p:pic>
      <p:sp>
        <p:nvSpPr>
          <p:cNvPr id="8" name="Espace réservé du numéro de diapositive 3"/>
          <p:cNvSpPr>
            <a:spLocks noGrp="1"/>
          </p:cNvSpPr>
          <p:nvPr>
            <p:ph type="sldNum" sz="quarter" idx="12"/>
          </p:nvPr>
        </p:nvSpPr>
        <p:spPr>
          <a:xfrm>
            <a:off x="8100392" y="6237312"/>
            <a:ext cx="792088" cy="365125"/>
          </a:xfrm>
        </p:spPr>
        <p:txBody>
          <a:bodyPr/>
          <a:lstStyle/>
          <a:p>
            <a:fld id="{CF4668DC-857F-487D-BFFA-8C0CA5037977}" type="slidenum">
              <a:rPr lang="fr-BE" sz="2000" smtClean="0"/>
              <a:t>13</a:t>
            </a:fld>
            <a:endParaRPr lang="fr-BE" sz="2000" dirty="0"/>
          </a:p>
        </p:txBody>
      </p:sp>
      <p:sp>
        <p:nvSpPr>
          <p:cNvPr id="9" name="Espace réservé du pied de page 4"/>
          <p:cNvSpPr>
            <a:spLocks noGrp="1"/>
          </p:cNvSpPr>
          <p:nvPr>
            <p:ph type="ftr" sz="quarter" idx="11"/>
          </p:nvPr>
        </p:nvSpPr>
        <p:spPr>
          <a:xfrm>
            <a:off x="971600" y="6237312"/>
            <a:ext cx="7258682" cy="365125"/>
          </a:xfrm>
        </p:spPr>
        <p:txBody>
          <a:bodyPr/>
          <a:lstStyle/>
          <a:p>
            <a:pPr algn="ctr"/>
            <a:r>
              <a:rPr lang="fr-BE" sz="1800" dirty="0" smtClean="0"/>
              <a:t>Crystal </a:t>
            </a:r>
            <a:r>
              <a:rPr lang="fr-BE" sz="1800" dirty="0" err="1" smtClean="0"/>
              <a:t>Clear</a:t>
            </a:r>
            <a:r>
              <a:rPr lang="fr-BE" sz="1800" dirty="0" smtClean="0"/>
              <a:t> – </a:t>
            </a:r>
            <a:r>
              <a:rPr lang="fr-BE" sz="1800" dirty="0" err="1" smtClean="0"/>
              <a:t>Heens</a:t>
            </a:r>
            <a:r>
              <a:rPr lang="fr-BE" sz="1800" dirty="0" smtClean="0"/>
              <a:t> Romano – 2011-2012</a:t>
            </a:r>
            <a:endParaRPr lang="fr-BE" sz="1800" dirty="0"/>
          </a:p>
        </p:txBody>
      </p:sp>
    </p:spTree>
    <p:extLst>
      <p:ext uri="{BB962C8B-B14F-4D97-AF65-F5344CB8AC3E}">
        <p14:creationId xmlns:p14="http://schemas.microsoft.com/office/powerpoint/2010/main" val="808462504"/>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anim calcmode="lin" valueType="num">
                                      <p:cBhvr>
                                        <p:cTn id="7" dur="1000" fill="hold"/>
                                        <p:tgtEl>
                                          <p:spTgt spid="6147"/>
                                        </p:tgtEl>
                                        <p:attrNameLst>
                                          <p:attrName>ppt_w</p:attrName>
                                        </p:attrNameLst>
                                      </p:cBhvr>
                                      <p:tavLst>
                                        <p:tav tm="0">
                                          <p:val>
                                            <p:fltVal val="0"/>
                                          </p:val>
                                        </p:tav>
                                        <p:tav tm="100000">
                                          <p:val>
                                            <p:strVal val="#ppt_w"/>
                                          </p:val>
                                        </p:tav>
                                      </p:tavLst>
                                    </p:anim>
                                    <p:anim calcmode="lin" valueType="num">
                                      <p:cBhvr>
                                        <p:cTn id="8" dur="1000" fill="hold"/>
                                        <p:tgtEl>
                                          <p:spTgt spid="6147"/>
                                        </p:tgtEl>
                                        <p:attrNameLst>
                                          <p:attrName>ppt_h</p:attrName>
                                        </p:attrNameLst>
                                      </p:cBhvr>
                                      <p:tavLst>
                                        <p:tav tm="0">
                                          <p:val>
                                            <p:fltVal val="0"/>
                                          </p:val>
                                        </p:tav>
                                        <p:tav tm="100000">
                                          <p:val>
                                            <p:strVal val="#ppt_h"/>
                                          </p:val>
                                        </p:tav>
                                      </p:tavLst>
                                    </p:anim>
                                    <p:anim calcmode="lin" valueType="num">
                                      <p:cBhvr>
                                        <p:cTn id="9" dur="1000" fill="hold"/>
                                        <p:tgtEl>
                                          <p:spTgt spid="6147"/>
                                        </p:tgtEl>
                                        <p:attrNameLst>
                                          <p:attrName>style.rotation</p:attrName>
                                        </p:attrNameLst>
                                      </p:cBhvr>
                                      <p:tavLst>
                                        <p:tav tm="0">
                                          <p:val>
                                            <p:fltVal val="90"/>
                                          </p:val>
                                        </p:tav>
                                        <p:tav tm="100000">
                                          <p:val>
                                            <p:fltVal val="0"/>
                                          </p:val>
                                        </p:tav>
                                      </p:tavLst>
                                    </p:anim>
                                    <p:animEffect transition="in" filter="fade">
                                      <p:cBhvr>
                                        <p:cTn id="10" dur="10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86536" y="2675467"/>
            <a:ext cx="3693864" cy="3450696"/>
          </a:xfrm>
        </p:spPr>
        <p:txBody>
          <a:bodyPr anchor="ctr"/>
          <a:lstStyle/>
          <a:p>
            <a:pPr marL="0" indent="0">
              <a:buNone/>
            </a:pPr>
            <a:r>
              <a:rPr lang="fr-FR" b="1" dirty="0" smtClean="0">
                <a:solidFill>
                  <a:schemeClr val="tx2">
                    <a:lumMod val="60000"/>
                    <a:lumOff val="40000"/>
                  </a:schemeClr>
                </a:solidFill>
              </a:rPr>
              <a:t>Avez-vous des questions ?</a:t>
            </a:r>
            <a:endParaRPr lang="fr-FR" b="1" dirty="0">
              <a:solidFill>
                <a:schemeClr val="tx2">
                  <a:lumMod val="60000"/>
                  <a:lumOff val="40000"/>
                </a:schemeClr>
              </a:solidFill>
            </a:endParaRPr>
          </a:p>
        </p:txBody>
      </p:sp>
      <p:sp>
        <p:nvSpPr>
          <p:cNvPr id="5" name="Titre 4"/>
          <p:cNvSpPr>
            <a:spLocks noGrp="1"/>
          </p:cNvSpPr>
          <p:nvPr>
            <p:ph type="title"/>
          </p:nvPr>
        </p:nvSpPr>
        <p:spPr/>
        <p:txBody>
          <a:bodyPr/>
          <a:lstStyle/>
          <a:p>
            <a:r>
              <a:rPr lang="fr-FR" dirty="0" smtClean="0"/>
              <a:t>Merci</a:t>
            </a:r>
            <a:endParaRPr lang="fr-FR" dirty="0"/>
          </a:p>
        </p:txBody>
      </p:sp>
      <p:pic>
        <p:nvPicPr>
          <p:cNvPr id="7171" name="Picture 3" descr="C:\Users\Jeremy Romano\Desktop\ques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204864"/>
            <a:ext cx="4191000" cy="3962276"/>
          </a:xfrm>
          <a:prstGeom prst="rect">
            <a:avLst/>
          </a:prstGeom>
          <a:noFill/>
          <a:extLst>
            <a:ext uri="{909E8E84-426E-40DD-AFC4-6F175D3DCCD1}">
              <a14:hiddenFill xmlns:a14="http://schemas.microsoft.com/office/drawing/2010/main">
                <a:solidFill>
                  <a:srgbClr val="FFFFFF"/>
                </a:solidFill>
              </a14:hiddenFill>
            </a:ext>
          </a:extLst>
        </p:spPr>
      </p:pic>
      <p:sp>
        <p:nvSpPr>
          <p:cNvPr id="8" name="Espace réservé du numéro de diapositive 3"/>
          <p:cNvSpPr>
            <a:spLocks noGrp="1"/>
          </p:cNvSpPr>
          <p:nvPr>
            <p:ph type="sldNum" sz="quarter" idx="12"/>
          </p:nvPr>
        </p:nvSpPr>
        <p:spPr>
          <a:xfrm>
            <a:off x="8100392" y="6237312"/>
            <a:ext cx="792088" cy="365125"/>
          </a:xfrm>
        </p:spPr>
        <p:txBody>
          <a:bodyPr/>
          <a:lstStyle/>
          <a:p>
            <a:fld id="{CF4668DC-857F-487D-BFFA-8C0CA5037977}" type="slidenum">
              <a:rPr lang="fr-BE" sz="2000" smtClean="0"/>
              <a:t>14</a:t>
            </a:fld>
            <a:endParaRPr lang="fr-BE" sz="2000" dirty="0"/>
          </a:p>
        </p:txBody>
      </p:sp>
      <p:sp>
        <p:nvSpPr>
          <p:cNvPr id="9" name="Espace réservé du pied de page 4"/>
          <p:cNvSpPr>
            <a:spLocks noGrp="1"/>
          </p:cNvSpPr>
          <p:nvPr>
            <p:ph type="ftr" sz="quarter" idx="11"/>
          </p:nvPr>
        </p:nvSpPr>
        <p:spPr>
          <a:xfrm>
            <a:off x="971600" y="6237312"/>
            <a:ext cx="7258682" cy="365125"/>
          </a:xfrm>
        </p:spPr>
        <p:txBody>
          <a:bodyPr/>
          <a:lstStyle/>
          <a:p>
            <a:pPr algn="ctr"/>
            <a:r>
              <a:rPr lang="fr-BE" sz="1800" dirty="0" smtClean="0"/>
              <a:t>Crystal </a:t>
            </a:r>
            <a:r>
              <a:rPr lang="fr-BE" sz="1800" dirty="0" err="1" smtClean="0"/>
              <a:t>Clear</a:t>
            </a:r>
            <a:r>
              <a:rPr lang="fr-BE" sz="1800" dirty="0" smtClean="0"/>
              <a:t> – </a:t>
            </a:r>
            <a:r>
              <a:rPr lang="fr-BE" sz="1800" dirty="0" err="1" smtClean="0"/>
              <a:t>Heens</a:t>
            </a:r>
            <a:r>
              <a:rPr lang="fr-BE" sz="1800" dirty="0" smtClean="0"/>
              <a:t> Romano – 2011-2012</a:t>
            </a:r>
            <a:endParaRPr lang="fr-BE" sz="1800" dirty="0"/>
          </a:p>
        </p:txBody>
      </p:sp>
    </p:spTree>
    <p:extLst>
      <p:ext uri="{BB962C8B-B14F-4D97-AF65-F5344CB8AC3E}">
        <p14:creationId xmlns:p14="http://schemas.microsoft.com/office/powerpoint/2010/main" val="3605559600"/>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agues">
  <a:themeElements>
    <a:clrScheme name="Vagues">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Vagues">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agues">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181</TotalTime>
  <Words>591</Words>
  <Application>Microsoft Office PowerPoint</Application>
  <PresentationFormat>Affichage à l'écran (4:3)</PresentationFormat>
  <Paragraphs>144</Paragraphs>
  <Slides>14</Slides>
  <Notes>6</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14</vt:i4>
      </vt:variant>
    </vt:vector>
  </HeadingPairs>
  <TitlesOfParts>
    <vt:vector size="16" baseType="lpstr">
      <vt:lpstr>Vagues</vt:lpstr>
      <vt:lpstr>Microsoft Photo Editor 3.0 Photo</vt:lpstr>
      <vt:lpstr>Crystal Clear</vt:lpstr>
      <vt:lpstr>Plan</vt:lpstr>
      <vt:lpstr>D’où vient Crystal Clear?</vt:lpstr>
      <vt:lpstr>Dans quel but?</vt:lpstr>
      <vt:lpstr>Les règles de Crystal Clear</vt:lpstr>
      <vt:lpstr>Les règles de Crystal Clear</vt:lpstr>
      <vt:lpstr>Quel environnement?</vt:lpstr>
      <vt:lpstr>Quel environnement?</vt:lpstr>
      <vt:lpstr>Cycle de vie</vt:lpstr>
      <vt:lpstr>Cycle de vie</vt:lpstr>
      <vt:lpstr>Cycle de vie</vt:lpstr>
      <vt:lpstr>Cycle de vie</vt:lpstr>
      <vt:lpstr>Conclusion</vt:lpstr>
      <vt:lpstr>Merci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Crystal Clear</dc:title>
  <dc:creator>Jeremy Romano</dc:creator>
  <cp:lastModifiedBy>Jeremy Romano</cp:lastModifiedBy>
  <cp:revision>38</cp:revision>
  <dcterms:created xsi:type="dcterms:W3CDTF">2011-11-03T09:07:31Z</dcterms:created>
  <dcterms:modified xsi:type="dcterms:W3CDTF">2011-11-03T12:16:57Z</dcterms:modified>
</cp:coreProperties>
</file>