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63" r:id="rId4"/>
    <p:sldId id="266" r:id="rId5"/>
    <p:sldId id="258" r:id="rId6"/>
    <p:sldId id="267" r:id="rId7"/>
    <p:sldId id="268" r:id="rId8"/>
    <p:sldId id="259" r:id="rId9"/>
    <p:sldId id="264" r:id="rId10"/>
    <p:sldId id="265" r:id="rId11"/>
    <p:sldId id="260" r:id="rId12"/>
    <p:sldId id="261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765F2-2C7F-40B5-8928-941CE8D39D95}" type="datetimeFigureOut">
              <a:rPr lang="fr-FR" smtClean="0"/>
              <a:pPr/>
              <a:t>03/12/2010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CA1E7-51AD-4811-830A-F83A44BAC42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3F0491-7DD9-4827-9595-0A94E0FA2912}" type="slidenum">
              <a:rPr lang="fr-FR"/>
              <a:pPr/>
              <a:t>16</a:t>
            </a:fld>
            <a:endParaRPr lang="fr-FR"/>
          </a:p>
        </p:txBody>
      </p:sp>
      <p:sp>
        <p:nvSpPr>
          <p:cNvPr id="5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3D8789C-5018-4908-AECA-2F8A066F4BFA}" type="slidenum">
              <a:rPr lang="fr-FR"/>
              <a:pPr/>
              <a:t>17</a:t>
            </a:fld>
            <a:endParaRPr lang="fr-FR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3D8789C-5018-4908-AECA-2F8A066F4BFA}" type="slidenum">
              <a:rPr lang="fr-FR"/>
              <a:pPr/>
              <a:t>18</a:t>
            </a:fld>
            <a:endParaRPr lang="fr-FR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03/12/2010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4"/>
          <p:cNvSpPr txBox="1">
            <a:spLocks noChangeArrowheads="1"/>
          </p:cNvSpPr>
          <p:nvPr/>
        </p:nvSpPr>
        <p:spPr bwMode="auto">
          <a:xfrm>
            <a:off x="857224" y="4071942"/>
            <a:ext cx="29289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sz="2000" b="1" cap="all" dirty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Présenté  par :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500430" y="4765101"/>
            <a:ext cx="342899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000" b="1" dirty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 </a:t>
            </a:r>
            <a:r>
              <a:rPr lang="fr-FR" sz="2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CHARFI  Habib</a:t>
            </a:r>
            <a:endParaRPr lang="fr-FR" sz="2000" b="1" dirty="0">
              <a:ln w="10541" cmpd="sng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Footlight MT Light" pitchFamily="18" charset="0"/>
              <a:cs typeface="Andalus" pitchFamily="2" charset="-7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00430" y="4071942"/>
            <a:ext cx="3714776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GRIOUI  </a:t>
            </a:r>
            <a:r>
              <a:rPr lang="fr-FR" sz="2000" b="1" dirty="0" err="1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Haykel</a:t>
            </a:r>
            <a:endParaRPr lang="fr-FR" sz="2000" b="1" dirty="0">
              <a:ln w="10541" cmpd="sng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Footlight MT Light" pitchFamily="18" charset="0"/>
              <a:cs typeface="Andalus" pitchFamily="2" charset="-7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28135" y="4418312"/>
            <a:ext cx="37147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MILADI </a:t>
            </a:r>
            <a:r>
              <a:rPr lang="en-US" sz="2000" b="1" dirty="0" err="1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Hedi</a:t>
            </a:r>
            <a:endParaRPr lang="fr-FR" sz="2000" b="1" dirty="0" smtClean="0">
              <a:ln w="10541" cmpd="sng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Footlight MT Light" pitchFamily="18" charset="0"/>
              <a:cs typeface="Andalus" pitchFamily="2" charset="-78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68" y="5069906"/>
            <a:ext cx="342899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000" b="1" dirty="0" err="1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Dayıoğlugil</a:t>
            </a:r>
            <a:r>
              <a:rPr lang="fr-FR" sz="2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   Ali </a:t>
            </a:r>
            <a:r>
              <a:rPr lang="fr-FR" sz="2000" b="1" dirty="0" err="1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Batuhan</a:t>
            </a:r>
            <a:endParaRPr lang="fr-FR" sz="2000" b="1" dirty="0" smtClean="0">
              <a:ln w="10541" cmpd="sng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Footlight MT Light" pitchFamily="18" charset="0"/>
              <a:cs typeface="Andalus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14678" y="2143116"/>
            <a:ext cx="36548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METHODE AGIL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585718" y="5360856"/>
            <a:ext cx="342899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fr-FR" sz="2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BELHADJ Sonia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28926" y="357166"/>
            <a:ext cx="3143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cs typeface="Andalus" pitchFamily="2" charset="-78"/>
              </a:rPr>
              <a:t>Plan</a:t>
            </a:r>
            <a:endParaRPr lang="fr-FR" sz="4000" b="1" dirty="0">
              <a:ln w="10541" cmpd="sng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Footlight MT Light" pitchFamily="18" charset="0"/>
              <a:cs typeface="Andalus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00232" y="2383854"/>
            <a:ext cx="3925434" cy="58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lphaUcPeriod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 manifeste Agile</a:t>
            </a:r>
          </a:p>
        </p:txBody>
      </p:sp>
      <p:sp>
        <p:nvSpPr>
          <p:cNvPr id="7" name="Rectangle 6"/>
          <p:cNvSpPr/>
          <p:nvPr/>
        </p:nvSpPr>
        <p:spPr>
          <a:xfrm>
            <a:off x="2000232" y="3206223"/>
            <a:ext cx="4572000" cy="5799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B. Les apports des méthodes Agiles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000232" y="4070656"/>
            <a:ext cx="4572000" cy="5799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C. Quelques conseils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70140" y="1714488"/>
            <a:ext cx="40020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Evolution des méthodes Agiles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2000232" y="4857760"/>
            <a:ext cx="1774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Méthodes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02395" y="5500702"/>
            <a:ext cx="15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ootlight MT Light" pitchFamily="18" charset="0"/>
                <a:ea typeface="+mn-ea"/>
                <a:cs typeface="Andalus" pitchFamily="2" charset="-78"/>
              </a:rPr>
              <a:t>Introduction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6098" y="1500174"/>
            <a:ext cx="8147902" cy="48006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	Face à la complexité de mise en œuvre de projets et pour limiter les risques inhérents aux démarches traditionnelles, à savoir: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Effet tunnel,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Retards  de mise en œuvre,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Non prise en compte des besoins apparus en cours de développement,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Inadéquation du logiciel vis à vis des pratiques des utilisateurs..., sont apparues des méthodes basées sur des principes différents.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2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0134" y="642918"/>
            <a:ext cx="7643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Définition méthodes Agiles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1506" y="1571612"/>
            <a:ext cx="78582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Une méthode développement informatique,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Une grande réactivité à ses demandes, 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Plus pragmatiques que les méthodes traditionnelles, 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La satisfaction réelle du besoin du client.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00134" y="642918"/>
            <a:ext cx="7643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Evolution des méthodes Agiles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3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143108" y="1357298"/>
            <a:ext cx="66437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Itération et Incrémental</a:t>
            </a:r>
          </a:p>
        </p:txBody>
      </p:sp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342" y="2169949"/>
            <a:ext cx="6739433" cy="340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643174" y="5929330"/>
            <a:ext cx="44451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Figure 1. — Itératif / incrémental (Jeff Patton)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40" y="1071546"/>
            <a:ext cx="6738012" cy="455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4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40" y="873534"/>
            <a:ext cx="6523698" cy="355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3108" y="4643446"/>
            <a:ext cx="50306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Figure 3. — Agile = Itératif +Incrémental+Adaptatif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5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3652" y="370144"/>
            <a:ext cx="45509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A. Le manifeste Agile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3108" y="1000108"/>
            <a:ext cx="33661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1.Les 4 Valeurs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6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pic>
        <p:nvPicPr>
          <p:cNvPr id="9" name="Imag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697401"/>
            <a:ext cx="5500726" cy="466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3140" y="86372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2.Les 12 principes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393652" y="220784"/>
            <a:ext cx="45509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A. Le manifeste Agile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4414" y="2000240"/>
            <a:ext cx="85011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Livrant tôt et régulièrement des logiciels utiles.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Le changement est accepté(avantage compétitif)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Livrer fréquemment une application fonctionnelle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Collaborer quotidiennement au projet.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Bâtissez le projet autour de personnes motivées.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Conversation en face à face.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7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4414" y="785794"/>
            <a:ext cx="7498080" cy="55007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Un logiciel fonctionnel est la meilleure unité de mesure de la progression du projet.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Un rythme de développement soutenable.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Technique et à la qualité de la conception.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 simplicité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Auto organisation 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réfléchir aux moyens de devenir plus efficace, puis accorde et ajuste son comportement dans ce sens.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8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5852" y="428604"/>
            <a:ext cx="73800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B. Les apports des méthodes Agiles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5852" y="1571612"/>
            <a:ext cx="750099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Un cahier des charges « minimaliste », de quelques pages maximum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arbitrage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Une présence permanente du client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Des tests unitaires et de recette réalisés à partir de scénarios établis avant le codage, 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Des livraisons par modules réduits, 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Des itérations courtes, pour faire avancer le produit, et mettre en production au fur et à mesure.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643966" y="6273225"/>
            <a:ext cx="35719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5852" y="1428736"/>
            <a:ext cx="7215238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1.Limiter la phase initiale de description de la demande au strict nécessaire</a:t>
            </a:r>
          </a:p>
        </p:txBody>
      </p:sp>
      <p:sp>
        <p:nvSpPr>
          <p:cNvPr id="5" name="Rectangle 4"/>
          <p:cNvSpPr/>
          <p:nvPr/>
        </p:nvSpPr>
        <p:spPr>
          <a:xfrm>
            <a:off x="1500166" y="357166"/>
            <a:ext cx="45012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C. Quelques conseils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358214" y="6273225"/>
            <a:ext cx="64294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10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5852" y="2571744"/>
            <a:ext cx="642940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2.Elaborer la maquette avec le demandeur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5852" y="3214686"/>
            <a:ext cx="7715288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3.Appuyer le développement sur des méthodes modernes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258142" y="3857628"/>
            <a:ext cx="671517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4.Fournir des modules régulièrement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85852" y="4572008"/>
            <a:ext cx="7858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5.Travailler en commun, écrire les tests au préalable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5852" y="5214950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6.Amélioration du code ou des outils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85852" y="5857892"/>
            <a:ext cx="4458272" cy="580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7.Documenter et valider le logiciel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358214" y="6273225"/>
            <a:ext cx="71438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11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0166" y="357166"/>
            <a:ext cx="27910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D. </a:t>
            </a:r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Méthodes</a:t>
            </a:r>
            <a:endParaRPr lang="fr-FR" sz="4000" b="1" dirty="0" smtClean="0">
              <a:ln w="10541" cmpd="sng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Footlight MT Light" pitchFamily="18" charset="0"/>
              <a:cs typeface="Andalus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5852" y="1357298"/>
            <a:ext cx="72152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1.Méthodes traditionnelle:</a:t>
            </a: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75656" y="3284984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Spécification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851920" y="3284984"/>
            <a:ext cx="187220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dirty="0" smtClean="0"/>
              <a:t>Réalisation</a:t>
            </a:r>
          </a:p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372200" y="3284984"/>
            <a:ext cx="187220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Livraison</a:t>
            </a:r>
          </a:p>
          <a:p>
            <a:pPr algn="ctr"/>
            <a:endParaRPr lang="fr-FR" dirty="0"/>
          </a:p>
        </p:txBody>
      </p:sp>
      <p:cxnSp>
        <p:nvCxnSpPr>
          <p:cNvPr id="9" name="Connecteur droit 8"/>
          <p:cNvCxnSpPr>
            <a:stCxn id="5" idx="3"/>
            <a:endCxn id="6" idx="1"/>
          </p:cNvCxnSpPr>
          <p:nvPr/>
        </p:nvCxnSpPr>
        <p:spPr>
          <a:xfrm>
            <a:off x="3275856" y="3681028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stCxn id="6" idx="3"/>
            <a:endCxn id="7" idx="1"/>
          </p:cNvCxnSpPr>
          <p:nvPr/>
        </p:nvCxnSpPr>
        <p:spPr>
          <a:xfrm>
            <a:off x="5724128" y="368102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358214" y="6273225"/>
            <a:ext cx="71438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12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0166" y="357166"/>
            <a:ext cx="27910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D. </a:t>
            </a:r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Méthodes</a:t>
            </a:r>
            <a:endParaRPr lang="fr-FR" sz="4000" b="1" dirty="0" smtClean="0">
              <a:ln w="10541" cmpd="sng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Footlight MT Light" pitchFamily="18" charset="0"/>
              <a:cs typeface="Andalus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5852" y="1357299"/>
            <a:ext cx="71745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1.Méthodes Agiles: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   Scrum: 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Itérative,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incrimentale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Imag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356992"/>
            <a:ext cx="4752975" cy="2503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358214" y="6273225"/>
            <a:ext cx="71438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13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0166" y="357166"/>
            <a:ext cx="27910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D. </a:t>
            </a:r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Méthodes</a:t>
            </a:r>
            <a:endParaRPr lang="fr-FR" sz="4000" b="1" dirty="0" smtClean="0">
              <a:ln w="10541" cmpd="sng">
                <a:solidFill>
                  <a:schemeClr val="tx2">
                    <a:lumMod val="65000"/>
                    <a:lumOff val="3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Footlight MT Light" pitchFamily="18" charset="0"/>
              <a:cs typeface="Andalus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5852" y="1357299"/>
            <a:ext cx="71745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1.Méthodes Agiles: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   XP (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Exterme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Programming): 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Itérative, incrémentale.</a:t>
            </a: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Imag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356992"/>
            <a:ext cx="4752975" cy="2503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85851" y="1714487"/>
            <a:ext cx="7398789" cy="3714777"/>
          </a:xfrm>
          <a:ln/>
        </p:spPr>
        <p:txBody>
          <a:bodyPr lIns="82945" tIns="41473" rIns="82945" bIns="41473">
            <a:normAutofit/>
          </a:bodyPr>
          <a:lstStyle/>
          <a:p>
            <a:pPr marL="391686" indent="-293764">
              <a:lnSpc>
                <a:spcPct val="150000"/>
              </a:lnSpc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Dans la plupart des projets il arrive toujours :</a:t>
            </a:r>
          </a:p>
          <a:p>
            <a:pPr marL="391686" indent="-293764">
              <a:lnSpc>
                <a:spcPct val="150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- retards, nouveaux besoin, manque de communication (interne &amp; externe),  excéder le budget...</a:t>
            </a:r>
          </a:p>
          <a:p>
            <a:pPr marL="391686" indent="-293764">
              <a:lnSpc>
                <a:spcPct val="150000"/>
              </a:lnSpc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Prévoir les risques potentiel n'est pas suffisant</a:t>
            </a:r>
          </a:p>
          <a:p>
            <a:pPr marL="391686" indent="-293764">
              <a:lnSpc>
                <a:spcPct val="150000"/>
              </a:lnSpc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L'importance de la méthode appliqué dans le projet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358214" y="6273225"/>
            <a:ext cx="71438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14</a:t>
            </a:r>
          </a:p>
        </p:txBody>
      </p:sp>
      <p:sp>
        <p:nvSpPr>
          <p:cNvPr id="8" name="Rectangle 7"/>
          <p:cNvSpPr/>
          <p:nvPr/>
        </p:nvSpPr>
        <p:spPr>
          <a:xfrm>
            <a:off x="1500166" y="357166"/>
            <a:ext cx="25374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Conclusion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85851" y="1785925"/>
            <a:ext cx="7398789" cy="4344799"/>
          </a:xfrm>
          <a:ln/>
        </p:spPr>
        <p:txBody>
          <a:bodyPr lIns="82945" tIns="41473" rIns="82945" bIns="41473">
            <a:normAutofit/>
          </a:bodyPr>
          <a:lstStyle/>
          <a:p>
            <a:pPr marL="391686" indent="-293764">
              <a:lnSpc>
                <a:spcPct val="150000"/>
              </a:lnSpc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mot clés de méthode Agile sont :</a:t>
            </a:r>
          </a:p>
          <a:p>
            <a:pPr marL="391686" indent="-293764">
              <a:lnSpc>
                <a:spcPct val="150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- Itératif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test unitaires</a:t>
            </a:r>
          </a:p>
          <a:p>
            <a:pPr marL="391686" indent="-293764">
              <a:lnSpc>
                <a:spcPct val="150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- Répondre rapidement</a:t>
            </a:r>
          </a:p>
          <a:p>
            <a:pPr marL="391686" indent="-293764">
              <a:lnSpc>
                <a:spcPct val="150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- Interaction &amp; Communication</a:t>
            </a:r>
          </a:p>
          <a:p>
            <a:pPr marL="391686" indent="-293764">
              <a:lnSpc>
                <a:spcPct val="150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- Simplicité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358214" y="6273225"/>
            <a:ext cx="71438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15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00166" y="357166"/>
            <a:ext cx="25374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Conclusion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358214" y="6273225"/>
            <a:ext cx="71438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cap="all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ootlight MT Light" pitchFamily="18" charset="0"/>
              </a:rPr>
              <a:t>15</a:t>
            </a:r>
            <a:endParaRPr lang="fr-FR" sz="3200" b="1" cap="all" dirty="0">
              <a:ln w="0">
                <a:solidFill>
                  <a:schemeClr val="accent1">
                    <a:lumMod val="50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Footlight MT Light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2976" y="2792552"/>
            <a:ext cx="77458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5400" b="1" dirty="0" smtClean="0">
                <a:ln w="10541" cmpd="sng">
                  <a:solidFill>
                    <a:schemeClr val="tx2">
                      <a:lumMod val="65000"/>
                      <a:lumOff val="3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Footlight MT Light" pitchFamily="18" charset="0"/>
                <a:cs typeface="Andalus" pitchFamily="2" charset="-78"/>
              </a:rPr>
              <a:t>Merci pour votre attention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213</TotalTime>
  <Words>387</Words>
  <PresentationFormat>Affichage à l'écran (4:3)</PresentationFormat>
  <Paragraphs>123</Paragraphs>
  <Slides>18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Solstice</vt:lpstr>
      <vt:lpstr>Diapositive 1</vt:lpstr>
      <vt:lpstr>Diapositive 2</vt:lpstr>
      <vt:lpstr>Introduction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.</cp:lastModifiedBy>
  <cp:revision>67</cp:revision>
  <dcterms:modified xsi:type="dcterms:W3CDTF">2010-12-03T15:43:15Z</dcterms:modified>
</cp:coreProperties>
</file>