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Lst>
  <p:notesMasterIdLst>
    <p:notesMasterId r:id="rId24"/>
  </p:notesMasterIdLst>
  <p:sldIdLst>
    <p:sldId id="256" r:id="rId5"/>
    <p:sldId id="289" r:id="rId6"/>
    <p:sldId id="274" r:id="rId7"/>
    <p:sldId id="271" r:id="rId8"/>
    <p:sldId id="291" r:id="rId9"/>
    <p:sldId id="290" r:id="rId10"/>
    <p:sldId id="292" r:id="rId11"/>
    <p:sldId id="279" r:id="rId12"/>
    <p:sldId id="293" r:id="rId13"/>
    <p:sldId id="294" r:id="rId14"/>
    <p:sldId id="268" r:id="rId15"/>
    <p:sldId id="295" r:id="rId16"/>
    <p:sldId id="270" r:id="rId17"/>
    <p:sldId id="287" r:id="rId18"/>
    <p:sldId id="286" r:id="rId19"/>
    <p:sldId id="288" r:id="rId20"/>
    <p:sldId id="296" r:id="rId21"/>
    <p:sldId id="297" r:id="rId22"/>
    <p:sldId id="29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571" autoAdjust="0"/>
  </p:normalViewPr>
  <p:slideViewPr>
    <p:cSldViewPr>
      <p:cViewPr>
        <p:scale>
          <a:sx n="64" d="100"/>
          <a:sy n="64" d="100"/>
        </p:scale>
        <p:origin x="-1260" y="-1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fr-F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fr-FR" sz="1200"/>
            </a:lvl1pPr>
          </a:lstStyle>
          <a:p>
            <a:fld id="{3A590FE9-0B05-44A1-8E28-B3DBBEE66BAB}" type="datetimeFigureOut">
              <a:rPr/>
              <a:pPr/>
              <a:t>5/31/2007</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fr-F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fr-FR" sz="1200"/>
            </a:lvl1pPr>
          </a:lstStyle>
          <a:p>
            <a:fld id="{DB5CB03D-52F8-45FC-9D51-CC9AF1B89DEC}" type="slidenum">
              <a:rPr/>
              <a:pPr/>
              <a:t>‹N°›</a:t>
            </a:fld>
            <a:endParaRPr lang="fr-FR"/>
          </a:p>
        </p:txBody>
      </p:sp>
    </p:spTree>
    <p:extLst>
      <p:ext uri="{BB962C8B-B14F-4D97-AF65-F5344CB8AC3E}">
        <p14:creationId xmlns="" xmlns:p14="http://schemas.microsoft.com/office/powerpoint/2010/main" val="3258832703"/>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B5CB03D-52F8-45FC-9D51-CC9AF1B89DEC}"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Valtech</a:t>
            </a:r>
            <a:r>
              <a:rPr lang="fr-FR" dirty="0" smtClean="0"/>
              <a:t> est un groupe français de conseil en technologies, e-business, management, et de formation professionnelle. C’est un grand groupe (1100 employés) présent</a:t>
            </a:r>
            <a:r>
              <a:rPr lang="fr-FR" baseline="0" dirty="0" smtClean="0"/>
              <a:t> à l’international</a:t>
            </a:r>
          </a:p>
          <a:p>
            <a:endParaRPr lang="fr-FR" baseline="0" dirty="0" smtClean="0"/>
          </a:p>
          <a:p>
            <a:r>
              <a:rPr lang="fr-FR" b="0" baseline="0" dirty="0" smtClean="0"/>
              <a:t>Je ne m’étends pas sur ce sujet, Nadia en parlera plus longuement par la suite</a:t>
            </a:r>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4</a:t>
            </a:fld>
            <a:endParaRPr lang="fr-FR" dirty="0"/>
          </a:p>
        </p:txBody>
      </p:sp>
    </p:spTree>
    <p:extLst>
      <p:ext uri="{BB962C8B-B14F-4D97-AF65-F5344CB8AC3E}">
        <p14:creationId xmlns="" xmlns:p14="http://schemas.microsoft.com/office/powerpoint/2010/main" val="3018583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1"/>
            <a:r>
              <a:rPr lang="fr-FR" dirty="0" smtClean="0"/>
              <a:t>Séquence d’étapes, en partie ordonnées</a:t>
            </a:r>
          </a:p>
          <a:p>
            <a:pPr lvl="1"/>
            <a:endParaRPr lang="fr-FR" dirty="0" smtClean="0"/>
          </a:p>
          <a:p>
            <a:pPr lvl="1"/>
            <a:r>
              <a:rPr lang="fr-FR" dirty="0" smtClean="0"/>
              <a:t>Objectif : obtention d’un système logiciel ou évolution d’un système existant qui satisfasse le client (autrement dit, que le résultat obtenu répond bien aux besoins des utilisateurs)</a:t>
            </a:r>
          </a:p>
          <a:p>
            <a:pPr lvl="1"/>
            <a:endParaRPr lang="fr-FR" dirty="0" smtClean="0"/>
          </a:p>
          <a:p>
            <a:pPr lvl="1"/>
            <a:r>
              <a:rPr lang="fr-FR" dirty="0" smtClean="0"/>
              <a:t>Contraintes :</a:t>
            </a:r>
          </a:p>
          <a:p>
            <a:pPr lvl="2"/>
            <a:r>
              <a:rPr lang="fr-FR" dirty="0" smtClean="0"/>
              <a:t>Respect des délais</a:t>
            </a:r>
          </a:p>
          <a:p>
            <a:pPr lvl="2"/>
            <a:r>
              <a:rPr lang="fr-FR" dirty="0" smtClean="0"/>
              <a:t>Respect des coûts</a:t>
            </a:r>
          </a:p>
          <a:p>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Plusieurs processus</a:t>
            </a:r>
            <a:r>
              <a:rPr lang="fr-FR" baseline="0" dirty="0" smtClean="0"/>
              <a:t> unifiés, pas un seul : il y a tellement de systèmes, de techniques variés qu’il serait impensable d’envisager un processus qui soit adapté à tous les projets possibles, autrement dit que le développement avec ce processus réponde bien aux objectifs tout en respectant les contraintes</a:t>
            </a:r>
          </a:p>
          <a:p>
            <a:endParaRPr lang="fr-FR" baseline="0" dirty="0" smtClean="0"/>
          </a:p>
          <a:p>
            <a:r>
              <a:rPr lang="fr-FR" baseline="0" dirty="0" smtClean="0"/>
              <a:t>Incrémental : définir des incréments de réalisation est en effet la meilleure pratique de gestion des risques d’ordre à la fois technique et fonctionnel. Chaque incrément confirme la preuve de faisabilité auprès de l’équipe de développement et du client. De plus, le suivi des incréments constitue un excellent contrôle des couts et délais</a:t>
            </a:r>
          </a:p>
          <a:p>
            <a:endParaRPr lang="fr-FR" baseline="0" dirty="0" smtClean="0"/>
          </a:p>
          <a:p>
            <a:r>
              <a:rPr lang="fr-FR" baseline="0" dirty="0" smtClean="0"/>
              <a:t>Itératif : non seulement à chaque cycle on ajoute une fonctionnalité mais de plus on améliore les fonctionnalités précédentes</a:t>
            </a:r>
          </a:p>
          <a:p>
            <a:endParaRPr lang="fr-FR" baseline="0" dirty="0" smtClean="0"/>
          </a:p>
          <a:p>
            <a:r>
              <a:rPr lang="fr-FR" baseline="0" dirty="0" smtClean="0"/>
              <a:t>Piloté par les risques : on a vu qu’ils sont nombreux dans le développement logiciel</a:t>
            </a:r>
          </a:p>
          <a:p>
            <a:r>
              <a:rPr lang="fr-FR" baseline="0" dirty="0" smtClean="0"/>
              <a:t>On peut citer par exemple: inadéquation aux besoins des utilisateurs, le non respect des couts et délais</a:t>
            </a:r>
          </a:p>
          <a:p>
            <a:endParaRPr lang="fr-FR" baseline="0" dirty="0" smtClean="0"/>
          </a:p>
          <a:p>
            <a:r>
              <a:rPr lang="fr-FR" baseline="0" dirty="0" smtClean="0"/>
              <a:t>Orienté composant : Un composant est un module indépendant, qui pourrait servir pour d’autres projets. Le découpage en modules de ce type de processus se fait aussi bien en modélisation qu’en production, et permet la réutilisation logicielle. </a:t>
            </a:r>
          </a:p>
          <a:p>
            <a:endParaRPr lang="fr-FR" baseline="0" dirty="0" smtClean="0"/>
          </a:p>
          <a:p>
            <a:r>
              <a:rPr lang="fr-FR" b="0" u="none" baseline="0" dirty="0" smtClean="0">
                <a:solidFill>
                  <a:srgbClr val="00B050"/>
                </a:solidFill>
              </a:rPr>
              <a:t>Orienté utilisateur : </a:t>
            </a:r>
            <a:r>
              <a:rPr lang="fr-FR" dirty="0" smtClean="0"/>
              <a:t>Les utilisateurs sont à l’origine du développement</a:t>
            </a:r>
            <a:endParaRPr lang="fr-FR" b="0" u="none" baseline="0" dirty="0" smtClean="0">
              <a:solidFill>
                <a:srgbClr val="00B050"/>
              </a:solidFill>
            </a:endParaRPr>
          </a:p>
          <a:p>
            <a:endParaRPr lang="fr-FR" baseline="0" dirty="0" smtClean="0"/>
          </a:p>
          <a:p>
            <a:r>
              <a:rPr lang="fr-FR" baseline="0" dirty="0" smtClean="0"/>
              <a:t>On développera par la suite les caractéristiques qui nous sont apparues comme les plus importantes</a:t>
            </a:r>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Idée de base du 2TUP : toute évolution imposée au SI peut se décomposer et se traiter parallèlement, suivant 2 axes (« 2 </a:t>
            </a:r>
            <a:r>
              <a:rPr lang="fr-FR" dirty="0" err="1" smtClean="0"/>
              <a:t>tracks</a:t>
            </a:r>
            <a:r>
              <a:rPr lang="fr-FR" dirty="0" smtClean="0"/>
              <a:t> ») :</a:t>
            </a:r>
          </a:p>
          <a:p>
            <a:pPr lvl="1"/>
            <a:r>
              <a:rPr lang="fr-FR" dirty="0" smtClean="0"/>
              <a:t>Un axe fonctionnel</a:t>
            </a:r>
          </a:p>
          <a:p>
            <a:pPr lvl="1"/>
            <a:r>
              <a:rPr lang="fr-FR" dirty="0" smtClean="0"/>
              <a:t>Un axe technique</a:t>
            </a:r>
          </a:p>
          <a:p>
            <a:pPr lvl="1"/>
            <a:endParaRPr lang="fr-FR" dirty="0" smtClean="0"/>
          </a:p>
          <a:p>
            <a:r>
              <a:rPr lang="fr-FR" dirty="0" smtClean="0"/>
              <a:t>La réalisation du système consiste à fusionner les résultats des deux branches </a:t>
            </a:r>
          </a:p>
          <a:p>
            <a:endParaRPr lang="fr-FR" dirty="0" smtClean="0"/>
          </a:p>
          <a:p>
            <a:endParaRPr lang="fr-FR" dirty="0" smtClean="0"/>
          </a:p>
          <a:p>
            <a:r>
              <a:rPr lang="fr-FR" dirty="0" smtClean="0"/>
              <a:t>D’où</a:t>
            </a:r>
            <a:r>
              <a:rPr lang="fr-FR" dirty="0" smtClean="0"/>
              <a:t>…</a:t>
            </a:r>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dirty="0" smtClean="0"/>
              <a:t>Une forme en Y</a:t>
            </a:r>
          </a:p>
          <a:p>
            <a:endParaRPr lang="fr-FR" dirty="0" smtClean="0"/>
          </a:p>
          <a:p>
            <a:r>
              <a:rPr lang="fr-FR" dirty="0" smtClean="0"/>
              <a:t>Du coté</a:t>
            </a:r>
            <a:r>
              <a:rPr lang="fr-FR" baseline="0" dirty="0" smtClean="0"/>
              <a:t> de la branche fonctionnelle :</a:t>
            </a:r>
          </a:p>
          <a:p>
            <a:pPr>
              <a:buFontTx/>
              <a:buChar char="-"/>
            </a:pPr>
            <a:r>
              <a:rPr lang="fr-FR" baseline="0" dirty="0" smtClean="0"/>
              <a:t>Capture des besoins fonctionnels : elle aboutit à un modèle des besoins focalisé sur le métier des utilisateurs. Elle minimise le risque de produire un système inadéquat avec les besoins des utilisateurs. De cette capture, la MOE consolide les spécifications et en vérifie la cohérence et l’exhaustivité.</a:t>
            </a:r>
          </a:p>
          <a:p>
            <a:pPr>
              <a:buFontTx/>
              <a:buNone/>
            </a:pPr>
            <a:r>
              <a:rPr lang="fr-FR" baseline="0" dirty="0" smtClean="0"/>
              <a:t>-Analyse : étude des spécifications afin de savoir ce que le système va réellement réaliser en termes de métier. Découpage en composants.</a:t>
            </a:r>
          </a:p>
          <a:p>
            <a:pPr>
              <a:buFontTx/>
              <a:buNone/>
            </a:pPr>
            <a:endParaRPr lang="fr-FR" baseline="0" dirty="0" smtClean="0"/>
          </a:p>
          <a:p>
            <a:pPr>
              <a:buFontTx/>
              <a:buNone/>
            </a:pPr>
            <a:r>
              <a:rPr lang="fr-FR" baseline="0" dirty="0" smtClean="0"/>
              <a:t>Du coté de la branche technique : </a:t>
            </a:r>
          </a:p>
          <a:p>
            <a:pPr>
              <a:buFontTx/>
              <a:buNone/>
            </a:pPr>
            <a:r>
              <a:rPr lang="fr-FR" baseline="0" dirty="0" smtClean="0"/>
              <a:t>-Capture des besoins techniques : recensement des outils, des matériels et des technologies à utiliser ; des contraintes (temps de réponse maximal, contraintes d’intégration avec l’existant) -&gt; tout cela va aboutir à une première conception de l’architecture technique</a:t>
            </a:r>
          </a:p>
          <a:p>
            <a:pPr>
              <a:buFontTx/>
              <a:buNone/>
            </a:pPr>
            <a:r>
              <a:rPr lang="fr-FR" baseline="0" dirty="0" smtClean="0"/>
              <a:t>-Conception générique : Découpage en composants nécessaires à la construction de l’architecture technique. Il est généralement conseillé de réaliser un prototype pour assurer la validité de l’architecture.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Cette étape permet de minimiser l’incapacité de l’architecture technique à répondre aux contraintes opérationnelles </a:t>
            </a:r>
          </a:p>
          <a:p>
            <a:pPr>
              <a:buFontTx/>
              <a:buNone/>
            </a:pPr>
            <a:endParaRPr lang="fr-FR" baseline="0" dirty="0" smtClean="0"/>
          </a:p>
          <a:p>
            <a:pPr>
              <a:buFontTx/>
              <a:buNone/>
            </a:pPr>
            <a:r>
              <a:rPr lang="fr-FR" baseline="0" dirty="0" smtClean="0"/>
              <a:t>Enfin, la branche du milieu :</a:t>
            </a:r>
          </a:p>
          <a:p>
            <a:pPr>
              <a:buFontTx/>
              <a:buNone/>
            </a:pPr>
            <a:r>
              <a:rPr lang="fr-FR" baseline="0" dirty="0" smtClean="0"/>
              <a:t>-Conception préliminaire : étape délicate durant laquelle on intègre le modèle d’analyse dans l’architecture technique. Le but ici est de savoir dans quel composant technique on met nos fonctionnalités issues de l’analyse.</a:t>
            </a:r>
          </a:p>
          <a:p>
            <a:pPr>
              <a:buFontTx/>
              <a:buNone/>
            </a:pPr>
            <a:r>
              <a:rPr lang="fr-FR" baseline="0" dirty="0" smtClean="0"/>
              <a:t>-Conception détaillée : conception de chaque fonctionnalité</a:t>
            </a:r>
          </a:p>
          <a:p>
            <a:pPr>
              <a:buFontTx/>
              <a:buNone/>
            </a:pPr>
            <a:r>
              <a:rPr lang="fr-FR" baseline="0" dirty="0" smtClean="0"/>
              <a:t>-Etape de codage : phase de programmation de ces fonctionnalités, avec des tests au fur et à mesure</a:t>
            </a:r>
          </a:p>
          <a:p>
            <a:pPr>
              <a:buFontTx/>
              <a:buNone/>
            </a:pPr>
            <a:r>
              <a:rPr lang="fr-FR" baseline="0" dirty="0" smtClean="0"/>
              <a:t>-Etape de recette : phase de validation des fonctions du système développé</a:t>
            </a:r>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Gestion prioritaire des deux premiers risques : en effet, on a vu dans la </a:t>
            </a:r>
            <a:r>
              <a:rPr lang="fr-FR" dirty="0" err="1" smtClean="0"/>
              <a:t>slide</a:t>
            </a:r>
            <a:r>
              <a:rPr lang="fr-FR" dirty="0" smtClean="0"/>
              <a:t> précédente que </a:t>
            </a:r>
            <a:r>
              <a:rPr lang="fr-FR" baseline="0" dirty="0" smtClean="0"/>
              <a:t>la branche fonctionnelle permettait de minimiser le risque de produire un système qui ne satisferait pas les besoins des utilisateurs et que la branche technique permettait de minimiser le risque d’ incapacité de l’architecture technique à répondre aux contraintes opérationnelles, avec notamment la réalisation d’un prototype.</a:t>
            </a:r>
          </a:p>
          <a:p>
            <a:endParaRPr lang="fr-FR" baseline="0" dirty="0" smtClean="0"/>
          </a:p>
          <a:p>
            <a:r>
              <a:rPr lang="fr-FR" baseline="0" dirty="0" smtClean="0"/>
              <a:t>Politique d’incréments : permet de classer les différents modules, et donc de traiter en priorité les problèmes présentant le plus de risque. Ainsi, si dès le premier module, on se rend compte qu’on ne sait pas faire, ou qu’on ne peut pas faire dans les délai et budget impartis, on doit réellement se poser les questions quant à la continuité du projet.</a:t>
            </a:r>
          </a:p>
          <a:p>
            <a:r>
              <a:rPr lang="fr-FR" baseline="0" dirty="0" smtClean="0"/>
              <a:t>De plus, comme nous l’avons dit tout à l’heure, le suivi des incréments constitue un excellent contrôle des couts et délais.</a:t>
            </a:r>
          </a:p>
          <a:p>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9</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L’utilisateur consommateur des fonctions du système : il correspond à un poste, un rôle</a:t>
            </a:r>
            <a:r>
              <a:rPr lang="fr-FR" baseline="0" dirty="0" smtClean="0"/>
              <a:t> ou un métier dans l’entreprise. Il attend du système qu’il lui apporte une plus-value dans l’exercice de sa profession.</a:t>
            </a:r>
          </a:p>
          <a:p>
            <a:r>
              <a:rPr lang="fr-FR" baseline="0" dirty="0" smtClean="0"/>
              <a:t>L’utilisateur exploitant le système : rôle technique et opérationnel commun à tous les SI, exploitant/administrateur. Lui attend du système des performances, une tenue à la charge, une sécurité d’accès… Cet utilisateur est souvent négligé dans les autres méthodes de gestion de projets.</a:t>
            </a:r>
          </a:p>
          <a:p>
            <a:endParaRPr lang="fr-FR" baseline="0" dirty="0" smtClean="0"/>
          </a:p>
          <a:p>
            <a:r>
              <a:rPr lang="fr-FR" baseline="0" dirty="0" smtClean="0"/>
              <a:t>Cette capture se fera grâce à l’établissement des cas d’utilisation.</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Cette capture se fera grâce à l’établissement des cas d’utilisation techniques, qui aboutiront ensuite à des spécifications d’architecture. </a:t>
            </a:r>
            <a:endParaRPr lang="fr-FR" dirty="0" smtClean="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10</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smtClean="0"/>
              <a:t>Je vais commencer</a:t>
            </a:r>
            <a:r>
              <a:rPr lang="fr-FR" baseline="0" dirty="0" smtClean="0"/>
              <a:t> par une rapide description d’</a:t>
            </a:r>
            <a:r>
              <a:rPr lang="fr-FR" baseline="0" dirty="0" err="1" smtClean="0"/>
              <a:t>Uml</a:t>
            </a:r>
            <a:r>
              <a:rPr lang="fr-FR" baseline="0" dirty="0" smtClean="0"/>
              <a:t> :</a:t>
            </a:r>
          </a:p>
          <a:p>
            <a:endParaRPr lang="fr-FR" baseline="0" dirty="0" smtClean="0"/>
          </a:p>
          <a:p>
            <a:r>
              <a:rPr lang="fr-FR" baseline="0" dirty="0" smtClean="0"/>
              <a:t>Ce langage a de nombreux objectifs : comprendre et décrire des besoins, spécifier et documenter des systèmes, esquisser des architectures de logiciel, concevoir des solutions et communiquer des points de vue</a:t>
            </a:r>
          </a:p>
          <a:p>
            <a:endParaRPr lang="fr-FR" baseline="0" dirty="0" smtClean="0"/>
          </a:p>
          <a:p>
            <a:r>
              <a:rPr lang="fr-FR" dirty="0" smtClean="0"/>
              <a:t>Moyen d’établir le suivi des décisions prises, depuis la spécification jusqu’au codage -&gt; fil tendu entre les différentes</a:t>
            </a:r>
            <a:r>
              <a:rPr lang="fr-FR" baseline="0" dirty="0" smtClean="0"/>
              <a:t> étapes de construction, qui permet de remonter du code aux besoins</a:t>
            </a:r>
            <a:endParaRPr lang="fr-FR" dirty="0"/>
          </a:p>
        </p:txBody>
      </p:sp>
      <p:sp>
        <p:nvSpPr>
          <p:cNvPr id="4" name="Slide Number Placeholder 3"/>
          <p:cNvSpPr>
            <a:spLocks noGrp="1"/>
          </p:cNvSpPr>
          <p:nvPr>
            <p:ph type="sldNum" sz="quarter" idx="10"/>
          </p:nvPr>
        </p:nvSpPr>
        <p:spPr/>
        <p:txBody>
          <a:bodyPr/>
          <a:lstStyle/>
          <a:p>
            <a:fld id="{DB5CB03D-52F8-45FC-9D51-CC9AF1B89DEC}" type="slidenum">
              <a:rPr lang="fr-FR" smtClean="0"/>
              <a:pPr/>
              <a:t>11</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Un</a:t>
            </a:r>
            <a:r>
              <a:rPr lang="fr-FR" baseline="0" dirty="0" smtClean="0"/>
              <a:t> modèle est une abstraction du résultat, dont le but est de documenter, de prévoir, d’étudier, de collecter ou d’estimer les informations d’un système. C’est donc la vue sur une spécification ou sur une solution de système, pris à un niveau de détail pertinent pour exprimer ou concevoir la cible de l’étape en cours</a:t>
            </a:r>
          </a:p>
          <a:p>
            <a:endParaRPr lang="fr-FR"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fr-FR" dirty="0" smtClean="0"/>
              <a:t>UML est le langage de modélisation objet standard de ce processus -&gt; d’ailleurs,</a:t>
            </a:r>
            <a:r>
              <a:rPr lang="fr-FR" baseline="0" dirty="0" smtClean="0"/>
              <a:t> c’est ce processus qui est </a:t>
            </a:r>
            <a:r>
              <a:rPr lang="fr-FR" dirty="0" smtClean="0"/>
              <a:t>utilisé dans « UML en action »</a:t>
            </a:r>
          </a:p>
          <a:p>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12</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baseline="0" dirty="0" smtClean="0"/>
              <a:t>Donc on voit que du côté fonctionnel, dès la première étape, on fait le diagramme de cas d’utilisation (qui énonce toutes les fonctionnalités que doit faire le système) et on fait une première ébauche des diagrammes de séquence et des diagrammes de collaboration pour saisir les scénarios d’utilisation du système.</a:t>
            </a:r>
          </a:p>
          <a:p>
            <a:r>
              <a:rPr lang="fr-FR" baseline="0" dirty="0" smtClean="0"/>
              <a:t>Lors de la seconde étape, on commence à faire un premier diagramme de classes (il représente les classes intervenant dans le système) et les diagrammes d’états (le diagramme d’états est un diagramme déterministe qui </a:t>
            </a:r>
            <a:r>
              <a:rPr lang="fr-FR" dirty="0" smtClean="0"/>
              <a:t>décrit sous forme de machine à états finis le comportement du système ou de ses composants).</a:t>
            </a:r>
          </a:p>
          <a:p>
            <a:endParaRPr lang="fr-FR" dirty="0" smtClean="0"/>
          </a:p>
          <a:p>
            <a:r>
              <a:rPr lang="fr-FR" dirty="0" smtClean="0"/>
              <a:t>Du</a:t>
            </a:r>
            <a:r>
              <a:rPr lang="fr-FR" baseline="0" dirty="0" smtClean="0"/>
              <a:t> côté technique, on ajoute les fonctionnalités techniques au diagramme de cas d’utilisation lors de la première étape. Lors de la seconde, on fait une ébauche du diagramme de déploiement (qui représente la structure du réseau informatique dans lequel va s’insérer l’application à développer et la</a:t>
            </a:r>
            <a:r>
              <a:rPr lang="fr-FR" dirty="0" smtClean="0"/>
              <a:t> manière dont les composants du système sont répartis sur ces éléments matériels et interagissent entre eux).</a:t>
            </a:r>
          </a:p>
          <a:p>
            <a:endParaRPr lang="fr-FR" dirty="0" smtClean="0"/>
          </a:p>
          <a:p>
            <a:r>
              <a:rPr lang="fr-FR" dirty="0" smtClean="0"/>
              <a:t>Puis, à la jonction</a:t>
            </a:r>
            <a:r>
              <a:rPr lang="fr-FR" baseline="0" dirty="0" smtClean="0"/>
              <a:t> des deux branches, lors de la conception préliminaire, on complète le diagramme de déploiement et on fait le diagramme de composants (qui représente la structure physique des composants du système. Les composants du système sont les fichiers, les bibliothèques, les bases de données).</a:t>
            </a:r>
          </a:p>
          <a:p>
            <a:r>
              <a:rPr lang="fr-FR" baseline="0" dirty="0" smtClean="0"/>
              <a:t>Enfin, lors de la conception détaillée, on affine la majorité des diagrammes effectués précédemment afin de permettre aux développeurs de coder les fonctionnalités de manière très précise et adaptée aux besoins des utilisateurs.</a:t>
            </a:r>
          </a:p>
          <a:p>
            <a:endParaRPr lang="fr-FR" baseline="0" dirty="0" smtClean="0"/>
          </a:p>
          <a:p>
            <a:r>
              <a:rPr lang="fr-FR" baseline="0" dirty="0" smtClean="0"/>
              <a:t>(Le diagramme d’activités </a:t>
            </a:r>
            <a:r>
              <a:rPr lang="fr-FR" dirty="0" smtClean="0"/>
              <a:t>permet de décrire sous forme de flux ou d'enchaînement d'activités le comportement du système ou de ses composants.)</a:t>
            </a:r>
          </a:p>
          <a:p>
            <a:endParaRPr lang="fr-FR" dirty="0"/>
          </a:p>
        </p:txBody>
      </p:sp>
      <p:sp>
        <p:nvSpPr>
          <p:cNvPr id="4" name="Slide Number Placeholder 3"/>
          <p:cNvSpPr>
            <a:spLocks noGrp="1"/>
          </p:cNvSpPr>
          <p:nvPr>
            <p:ph type="sldNum" sz="quarter" idx="10"/>
          </p:nvPr>
        </p:nvSpPr>
        <p:spPr/>
        <p:txBody>
          <a:bodyPr/>
          <a:lstStyle/>
          <a:p>
            <a:fld id="{DB5CB03D-52F8-45FC-9D51-CC9AF1B89DEC}" type="slidenum">
              <a:rPr lang="fr-FR" smtClean="0"/>
              <a:pPr/>
              <a:t>13</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Branche gauche : elle capitalise les</a:t>
            </a:r>
            <a:r>
              <a:rPr lang="fr-FR" baseline="0" dirty="0" smtClean="0"/>
              <a:t> connaissances de l’entreprise et représente donc un investissement pour le moyen et long terme. Les fonctionnalités du SI sont en effet indépendantes des technologies utilisées.</a:t>
            </a:r>
            <a:endParaRPr lang="fr-FR" dirty="0" smtClean="0"/>
          </a:p>
          <a:p>
            <a:endParaRPr lang="fr-FR" dirty="0" smtClean="0"/>
          </a:p>
          <a:p>
            <a:r>
              <a:rPr lang="fr-FR" dirty="0" smtClean="0"/>
              <a:t>Branche droit : elle capitalise le</a:t>
            </a:r>
            <a:r>
              <a:rPr lang="fr-FR" baseline="0" dirty="0" smtClean="0"/>
              <a:t> savoir-faire technique de l’entreprise et représente donc un investissement pour le court et moyen terme. Les techniques développées pour le système peuvent l’</a:t>
            </a:r>
            <a:r>
              <a:rPr lang="fr-FR" dirty="0" smtClean="0"/>
              <a:t>être</a:t>
            </a:r>
            <a:r>
              <a:rPr lang="fr-FR" baseline="0" dirty="0" smtClean="0"/>
              <a:t> de manière indépendante des fonctions à réaliser</a:t>
            </a:r>
          </a:p>
          <a:p>
            <a:endParaRPr lang="fr-FR" dirty="0" smtClean="0"/>
          </a:p>
          <a:p>
            <a:r>
              <a:rPr lang="fr-FR" dirty="0" smtClean="0"/>
              <a:t>Le processus 2TUP apporte une réponse aux contraintes</a:t>
            </a:r>
            <a:r>
              <a:rPr lang="fr-FR" baseline="0" dirty="0" smtClean="0"/>
              <a:t> de changement continuel imposées aux SI de l’entreprise :</a:t>
            </a:r>
          </a:p>
          <a:p>
            <a:pPr>
              <a:buFontTx/>
              <a:buChar char="-"/>
            </a:pPr>
            <a:r>
              <a:rPr lang="fr-FR" baseline="0" dirty="0" smtClean="0"/>
              <a:t>Changement de technologies : en effet, une entreprise qui maintiendrait son modèle fonctionnel peut le réaliser sous différentes technologies : il suffit de « greffer » une nouvelle architecture technique pour mettre à jour un système existant. </a:t>
            </a:r>
          </a:p>
          <a:p>
            <a:pPr>
              <a:buFontTx/>
              <a:buNone/>
            </a:pPr>
            <a:r>
              <a:rPr lang="fr-FR" baseline="0" dirty="0" smtClean="0"/>
              <a:t>-Ajout de fonctionnalités : en effet, on peut réutiliser une architecture technique</a:t>
            </a:r>
          </a:p>
          <a:p>
            <a:endParaRPr lang="fr-FR" baseline="0" dirty="0" smtClean="0"/>
          </a:p>
          <a:p>
            <a:r>
              <a:rPr lang="fr-FR" baseline="0" dirty="0" smtClean="0"/>
              <a:t>Pour résumer, il permet à la fois de capitaliser la connaissance métier sur la branche gauche et de réutiliser un savoir-faire technique sur la branche droite. En d’autres termes, un meilleur contrôle sur les capacités d’évolution et de correction de tels systèmes.</a:t>
            </a:r>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14</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Hamza jusqu’à la fin</a:t>
            </a:r>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15</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16</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Avantages d’une méthode : d’où on vient, où en</a:t>
            </a:r>
            <a:r>
              <a:rPr lang="fr-FR" baseline="0" dirty="0" smtClean="0"/>
              <a:t> va </a:t>
            </a:r>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Gestion des risques : prise en charge de deux axes du projet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Pratiques agiles : itératif, incrémental</a:t>
            </a:r>
            <a:r>
              <a:rPr lang="fr-FR" baseline="0" dirty="0" smtClean="0"/>
              <a:t> axée sur le développement </a:t>
            </a:r>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Management de projet : découpage permet une meilleur</a:t>
            </a:r>
            <a:r>
              <a:rPr lang="fr-FR" baseline="0" dirty="0" smtClean="0"/>
              <a:t>e gestion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DB5CB03D-52F8-45FC-9D51-CC9AF1B89DEC}" type="slidenum">
              <a:rPr lang="fr-FR" smtClean="0"/>
              <a:pPr/>
              <a:t>18</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B5CB03D-52F8-45FC-9D51-CC9AF1B89DEC}" type="slidenum">
              <a:rPr lang="fr-FR" smtClean="0"/>
              <a:pPr/>
              <a:t>19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3" descr="C:\Users\Megan.Campbell\AppData\Local\Microsoft\Windows\Temporary Internet Files\Content.IE5\6DBOFL4D\MPj04011730000[1].jpg"/>
          <p:cNvPicPr>
            <a:picLocks noChangeAspect="1" noChangeArrowheads="1"/>
          </p:cNvPicPr>
          <p:nvPr/>
        </p:nvPicPr>
        <p:blipFill>
          <a:blip r:embed="rId2" cstate="print">
            <a:duotone>
              <a:prstClr val="black"/>
              <a:schemeClr val="bg2">
                <a:lumMod val="40000"/>
                <a:lumOff val="60000"/>
                <a:tint val="45000"/>
                <a:satMod val="400000"/>
              </a:schemeClr>
            </a:duotone>
          </a:blip>
          <a:srcRect r="14758"/>
          <a:stretch>
            <a:fillRect/>
          </a:stretch>
        </p:blipFill>
        <p:spPr bwMode="auto">
          <a:xfrm rot="16200000">
            <a:off x="2010434" y="-516569"/>
            <a:ext cx="5120640" cy="9171296"/>
          </a:xfrm>
          <a:prstGeom prst="rect">
            <a:avLst/>
          </a:prstGeom>
          <a:noFill/>
          <a:ln>
            <a:solidFill>
              <a:srgbClr val="F8F8F8"/>
            </a:solidFill>
          </a:ln>
        </p:spPr>
      </p:pic>
      <p:sp>
        <p:nvSpPr>
          <p:cNvPr id="3074" name="Rectangle 2"/>
          <p:cNvSpPr>
            <a:spLocks noGrp="1" noChangeArrowheads="1"/>
          </p:cNvSpPr>
          <p:nvPr>
            <p:ph type="ctrTitle"/>
          </p:nvPr>
        </p:nvSpPr>
        <p:spPr>
          <a:xfrm>
            <a:off x="3657600" y="381000"/>
            <a:ext cx="4953000" cy="1143000"/>
          </a:xfrm>
        </p:spPr>
        <p:txBody>
          <a:bodyPr/>
          <a:lstStyle>
            <a:lvl1pPr latinLnBrk="0">
              <a:defRPr lang="fr-FR" sz="3600">
                <a:solidFill>
                  <a:schemeClr val="tx2"/>
                </a:solidFill>
              </a:defRPr>
            </a:lvl1pPr>
          </a:lstStyle>
          <a:p>
            <a:r>
              <a:rPr lang="fr-FR" smtClean="0"/>
              <a:t>Cliquez pour modifier le style du titre</a:t>
            </a:r>
            <a:endParaRPr lang="fr-FR"/>
          </a:p>
        </p:txBody>
      </p:sp>
      <p:sp>
        <p:nvSpPr>
          <p:cNvPr id="3075" name="Rectangle 3"/>
          <p:cNvSpPr>
            <a:spLocks noGrp="1" noChangeArrowheads="1"/>
          </p:cNvSpPr>
          <p:nvPr>
            <p:ph type="subTitle" idx="1"/>
          </p:nvPr>
        </p:nvSpPr>
        <p:spPr>
          <a:xfrm>
            <a:off x="5334000" y="5410200"/>
            <a:ext cx="3810000" cy="990600"/>
          </a:xfrm>
        </p:spPr>
        <p:txBody>
          <a:bodyPr/>
          <a:lstStyle>
            <a:lvl1pPr marL="0" indent="0" latinLnBrk="0">
              <a:buFontTx/>
              <a:buNone/>
              <a:defRPr lang="fr-FR" baseline="0">
                <a:solidFill>
                  <a:schemeClr val="tx2">
                    <a:lumMod val="75000"/>
                  </a:schemeClr>
                </a:solidFill>
              </a:defRPr>
            </a:lvl1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xfrm>
            <a:off x="685800" y="6248400"/>
            <a:ext cx="1905000" cy="457200"/>
          </a:xfrm>
        </p:spPr>
        <p:txBody>
          <a:bodyPr/>
          <a:lstStyle>
            <a:lvl1pPr latinLnBrk="0">
              <a:defRPr lang="fr-FR"/>
            </a:lvl1pPr>
          </a:lstStyle>
          <a:p>
            <a:fld id="{959ED156-2732-479E-8410-D5807628268D}" type="datetimeFigureOut">
              <a:rPr lang="fr-FR" smtClean="0"/>
              <a:pPr/>
              <a:t>05/12/2010</a:t>
            </a:fld>
            <a:endParaRPr lang="fr-FR"/>
          </a:p>
        </p:txBody>
      </p:sp>
      <p:sp>
        <p:nvSpPr>
          <p:cNvPr id="5" name="Rectangle 5"/>
          <p:cNvSpPr>
            <a:spLocks noGrp="1" noChangeArrowheads="1"/>
          </p:cNvSpPr>
          <p:nvPr>
            <p:ph type="ftr" sz="quarter" idx="11"/>
          </p:nvPr>
        </p:nvSpPr>
        <p:spPr>
          <a:xfrm>
            <a:off x="3124200" y="6248400"/>
            <a:ext cx="2895600" cy="457200"/>
          </a:xfrm>
        </p:spPr>
        <p:txBody>
          <a:bodyPr/>
          <a:lstStyle>
            <a:lvl1pPr latinLnBrk="0">
              <a:defRPr lang="fr-FR"/>
            </a:lvl1pPr>
          </a:lstStyle>
          <a:p>
            <a:endParaRPr lang="fr-FR"/>
          </a:p>
        </p:txBody>
      </p:sp>
      <p:sp>
        <p:nvSpPr>
          <p:cNvPr id="6" name="Rectangle 6"/>
          <p:cNvSpPr>
            <a:spLocks noGrp="1" noChangeArrowheads="1"/>
          </p:cNvSpPr>
          <p:nvPr>
            <p:ph type="sldNum" sz="quarter" idx="12"/>
          </p:nvPr>
        </p:nvSpPr>
        <p:spPr>
          <a:xfrm>
            <a:off x="6553200" y="6248400"/>
            <a:ext cx="1905000" cy="457200"/>
          </a:xfrm>
        </p:spPr>
        <p:txBody>
          <a:bodyPr/>
          <a:lstStyle>
            <a:lvl1pPr latinLnBrk="0">
              <a:defRPr lang="fr-FR"/>
            </a:lvl1pPr>
          </a:lstStyle>
          <a:p>
            <a:fld id="{D18737D0-1F07-487A-BC82-FDF5B924E95B}" type="slidenum">
              <a:rPr lang="fr-FR" smtClean="0"/>
              <a:pPr/>
              <a:t>‹N°›</a:t>
            </a:fld>
            <a:endParaRPr lang="fr-FR"/>
          </a:p>
        </p:txBody>
      </p:sp>
      <p:sp>
        <p:nvSpPr>
          <p:cNvPr id="8" name="Rectangle 7"/>
          <p:cNvSpPr/>
          <p:nvPr/>
        </p:nvSpPr>
        <p:spPr bwMode="auto">
          <a:xfrm>
            <a:off x="0" y="5943600"/>
            <a:ext cx="9144000" cy="914400"/>
          </a:xfrm>
          <a:prstGeom prst="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latinLnBrk="0">
              <a:defRPr lang="fr-FR" sz="3600">
                <a:solidFill>
                  <a:schemeClr val="tx2"/>
                </a:solidFill>
              </a:defRPr>
            </a:lvl1pPr>
          </a:lstStyle>
          <a:p>
            <a:r>
              <a:rPr lang="fr-FR" smtClean="0"/>
              <a:t>Cliquez pour modifier le style du titre</a:t>
            </a:r>
            <a:endParaRPr lang="fr-FR"/>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5" name="Rectangle 5"/>
          <p:cNvSpPr>
            <a:spLocks noGrp="1" noChangeArrowheads="1"/>
          </p:cNvSpPr>
          <p:nvPr>
            <p:ph type="ftr" sz="quarter" idx="11"/>
          </p:nvPr>
        </p:nvSpPr>
        <p:spPr>
          <a:ln/>
        </p:spPr>
        <p:txBody>
          <a:bodyPr/>
          <a:lstStyle>
            <a:lvl1pPr latinLnBrk="0">
              <a:defRPr lang="fr-FR"/>
            </a:lvl1pPr>
          </a:lstStyle>
          <a:p>
            <a:endParaRPr lang="fr-FR"/>
          </a:p>
        </p:txBody>
      </p:sp>
      <p:sp>
        <p:nvSpPr>
          <p:cNvPr id="6"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latinLnBrk="0">
              <a:defRPr lang="fr-FR" sz="4000" b="1" cap="all"/>
            </a:lvl1pPr>
          </a:lstStyle>
          <a:p>
            <a:r>
              <a:rPr lang="fr-FR" smtClean="0"/>
              <a:t>Cliquez pour modifier le style du titre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latinLnBrk="0">
              <a:buNone/>
              <a:defRPr lang="fr-FR" sz="2000"/>
            </a:lvl1pPr>
            <a:lvl2pPr marL="457200" indent="0">
              <a:buNone/>
              <a:defRPr lang="fr-FR" sz="1800"/>
            </a:lvl2pPr>
            <a:lvl3pPr marL="914400" indent="0">
              <a:buNone/>
              <a:defRPr lang="fr-FR" sz="1600"/>
            </a:lvl3pPr>
            <a:lvl4pPr marL="1371600" indent="0">
              <a:buNone/>
              <a:defRPr lang="fr-FR" sz="1400"/>
            </a:lvl4pPr>
            <a:lvl5pPr marL="1828800" indent="0">
              <a:buNone/>
              <a:defRPr lang="fr-FR" sz="1400"/>
            </a:lvl5pPr>
            <a:lvl6pPr marL="2286000" indent="0">
              <a:buNone/>
              <a:defRPr lang="fr-FR" sz="1400"/>
            </a:lvl6pPr>
            <a:lvl7pPr marL="2743200" indent="0">
              <a:buNone/>
              <a:defRPr lang="fr-FR" sz="1400"/>
            </a:lvl7pPr>
            <a:lvl8pPr marL="3200400" indent="0">
              <a:buNone/>
              <a:defRPr lang="fr-FR" sz="1400"/>
            </a:lvl8pPr>
            <a:lvl9pPr marL="3657600" indent="0">
              <a:buNone/>
              <a:defRPr lang="fr-F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5" name="Rectangle 5"/>
          <p:cNvSpPr>
            <a:spLocks noGrp="1" noChangeArrowheads="1"/>
          </p:cNvSpPr>
          <p:nvPr>
            <p:ph type="ftr" sz="quarter" idx="11"/>
          </p:nvPr>
        </p:nvSpPr>
        <p:spPr>
          <a:ln/>
        </p:spPr>
        <p:txBody>
          <a:bodyPr/>
          <a:lstStyle>
            <a:lvl1pPr latinLnBrk="0">
              <a:defRPr lang="fr-FR"/>
            </a:lvl1pPr>
          </a:lstStyle>
          <a:p>
            <a:endParaRPr lang="fr-FR"/>
          </a:p>
        </p:txBody>
      </p:sp>
      <p:sp>
        <p:nvSpPr>
          <p:cNvPr id="6"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latinLnBrk="0">
              <a:defRPr lang="fr-FR" sz="2400"/>
            </a:lvl1pPr>
          </a:lstStyle>
          <a:p>
            <a:r>
              <a:rPr lang="fr-FR" smtClean="0"/>
              <a:t>Cliquez pour modifier le style du titre</a:t>
            </a:r>
            <a:endParaRPr lang="fr-FR"/>
          </a:p>
        </p:txBody>
      </p:sp>
      <p:sp>
        <p:nvSpPr>
          <p:cNvPr id="3" name="Content Placeholder 2"/>
          <p:cNvSpPr>
            <a:spLocks noGrp="1"/>
          </p:cNvSpPr>
          <p:nvPr>
            <p:ph sz="half" idx="1"/>
          </p:nvPr>
        </p:nvSpPr>
        <p:spPr>
          <a:xfrm>
            <a:off x="609600" y="1752600"/>
            <a:ext cx="4076700" cy="4267200"/>
          </a:xfrm>
        </p:spPr>
        <p:txBody>
          <a:bodyPr/>
          <a:lstStyle>
            <a:lvl1pPr latinLnBrk="0">
              <a:defRPr lang="fr-FR" sz="2800"/>
            </a:lvl1pPr>
            <a:lvl2pPr>
              <a:defRPr lang="fr-FR" sz="2400"/>
            </a:lvl2pPr>
            <a:lvl3pPr>
              <a:defRPr lang="fr-FR" sz="2000"/>
            </a:lvl3pPr>
            <a:lvl4pPr>
              <a:defRPr lang="fr-FR" sz="1800"/>
            </a:lvl4pPr>
            <a:lvl5pPr>
              <a:defRPr lang="fr-FR" sz="1800"/>
            </a:lvl5pPr>
            <a:lvl6pPr>
              <a:defRPr lang="fr-FR" sz="1800"/>
            </a:lvl6pPr>
            <a:lvl7pPr>
              <a:defRPr lang="fr-FR" sz="1800"/>
            </a:lvl7pPr>
            <a:lvl8pPr>
              <a:defRPr lang="fr-FR" sz="1800"/>
            </a:lvl8pPr>
            <a:lvl9pPr>
              <a:defRPr lang="fr-F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Content Placeholder 3"/>
          <p:cNvSpPr>
            <a:spLocks noGrp="1"/>
          </p:cNvSpPr>
          <p:nvPr>
            <p:ph sz="half" idx="2"/>
          </p:nvPr>
        </p:nvSpPr>
        <p:spPr>
          <a:xfrm>
            <a:off x="4838700" y="1752600"/>
            <a:ext cx="4076700" cy="4267200"/>
          </a:xfrm>
        </p:spPr>
        <p:txBody>
          <a:bodyPr/>
          <a:lstStyle>
            <a:lvl1pPr latinLnBrk="0">
              <a:defRPr lang="fr-FR" sz="2800"/>
            </a:lvl1pPr>
            <a:lvl2pPr>
              <a:defRPr lang="fr-FR" sz="2400"/>
            </a:lvl2pPr>
            <a:lvl3pPr>
              <a:defRPr lang="fr-FR" sz="2000"/>
            </a:lvl3pPr>
            <a:lvl4pPr>
              <a:defRPr lang="fr-FR" sz="1800"/>
            </a:lvl4pPr>
            <a:lvl5pPr>
              <a:defRPr lang="fr-FR" sz="1800"/>
            </a:lvl5pPr>
            <a:lvl6pPr>
              <a:defRPr lang="fr-FR" sz="1800"/>
            </a:lvl6pPr>
            <a:lvl7pPr>
              <a:defRPr lang="fr-FR" sz="1800"/>
            </a:lvl7pPr>
            <a:lvl8pPr>
              <a:defRPr lang="fr-FR" sz="1800"/>
            </a:lvl8pPr>
            <a:lvl9pPr>
              <a:defRPr lang="fr-F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6" name="Rectangle 5"/>
          <p:cNvSpPr>
            <a:spLocks noGrp="1" noChangeArrowheads="1"/>
          </p:cNvSpPr>
          <p:nvPr>
            <p:ph type="ftr" sz="quarter" idx="11"/>
          </p:nvPr>
        </p:nvSpPr>
        <p:spPr>
          <a:ln/>
        </p:spPr>
        <p:txBody>
          <a:bodyPr/>
          <a:lstStyle>
            <a:lvl1pPr latinLnBrk="0">
              <a:defRPr lang="fr-FR"/>
            </a:lvl1pPr>
          </a:lstStyle>
          <a:p>
            <a:endParaRPr lang="fr-FR"/>
          </a:p>
        </p:txBody>
      </p:sp>
      <p:sp>
        <p:nvSpPr>
          <p:cNvPr id="7"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3657600" y="274638"/>
            <a:ext cx="4953000" cy="1143000"/>
          </a:xfrm>
        </p:spPr>
        <p:txBody>
          <a:bodyPr/>
          <a:lstStyle>
            <a:lvl1pPr latinLnBrk="0">
              <a:defRPr lang="fr-FR" sz="2400"/>
            </a:lvl1pPr>
          </a:lstStyle>
          <a:p>
            <a:r>
              <a:rPr lang="fr-FR" smtClean="0"/>
              <a:t>Cliquez pour modifier le style du titre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latinLnBrk="0">
              <a:buNone/>
              <a:defRPr lang="fr-FR" sz="2400" b="1"/>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latinLnBrk="0">
              <a:defRPr lang="fr-FR" sz="2400"/>
            </a:lvl1pPr>
            <a:lvl2pPr>
              <a:defRPr lang="fr-FR" sz="2000"/>
            </a:lvl2pPr>
            <a:lvl3pPr>
              <a:defRPr lang="fr-FR" sz="1800"/>
            </a:lvl3pPr>
            <a:lvl4pPr>
              <a:defRPr lang="fr-FR" sz="1600"/>
            </a:lvl4pPr>
            <a:lvl5pPr>
              <a:defRPr lang="fr-FR" sz="1600"/>
            </a:lvl5pPr>
            <a:lvl6pPr>
              <a:defRPr lang="fr-FR" sz="1600"/>
            </a:lvl6pPr>
            <a:lvl7pPr>
              <a:defRPr lang="fr-FR" sz="1600"/>
            </a:lvl7pPr>
            <a:lvl8pPr>
              <a:defRPr lang="fr-FR" sz="1600"/>
            </a:lvl8pPr>
            <a:lvl9pPr>
              <a:defRPr lang="fr-F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latinLnBrk="0">
              <a:buNone/>
              <a:defRPr lang="fr-FR" sz="2400" b="1"/>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latinLnBrk="0">
              <a:defRPr lang="fr-FR" sz="2400"/>
            </a:lvl1pPr>
            <a:lvl2pPr>
              <a:defRPr lang="fr-FR" sz="2000"/>
            </a:lvl2pPr>
            <a:lvl3pPr>
              <a:defRPr lang="fr-FR" sz="1800"/>
            </a:lvl3pPr>
            <a:lvl4pPr>
              <a:defRPr lang="fr-FR" sz="1600"/>
            </a:lvl4pPr>
            <a:lvl5pPr>
              <a:defRPr lang="fr-FR" sz="1600"/>
            </a:lvl5pPr>
            <a:lvl6pPr>
              <a:defRPr lang="fr-FR" sz="1600"/>
            </a:lvl6pPr>
            <a:lvl7pPr>
              <a:defRPr lang="fr-FR" sz="1600"/>
            </a:lvl7pPr>
            <a:lvl8pPr>
              <a:defRPr lang="fr-FR" sz="1600"/>
            </a:lvl8pPr>
            <a:lvl9pPr>
              <a:defRPr lang="fr-F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8" name="Rectangle 5"/>
          <p:cNvSpPr>
            <a:spLocks noGrp="1" noChangeArrowheads="1"/>
          </p:cNvSpPr>
          <p:nvPr>
            <p:ph type="ftr" sz="quarter" idx="11"/>
          </p:nvPr>
        </p:nvSpPr>
        <p:spPr>
          <a:ln/>
        </p:spPr>
        <p:txBody>
          <a:bodyPr/>
          <a:lstStyle>
            <a:lvl1pPr latinLnBrk="0">
              <a:defRPr lang="fr-FR"/>
            </a:lvl1pPr>
          </a:lstStyle>
          <a:p>
            <a:endParaRPr lang="fr-FR"/>
          </a:p>
        </p:txBody>
      </p:sp>
      <p:sp>
        <p:nvSpPr>
          <p:cNvPr id="9"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4" name="Rectangle 5"/>
          <p:cNvSpPr>
            <a:spLocks noGrp="1" noChangeArrowheads="1"/>
          </p:cNvSpPr>
          <p:nvPr>
            <p:ph type="ftr" sz="quarter" idx="11"/>
          </p:nvPr>
        </p:nvSpPr>
        <p:spPr>
          <a:ln/>
        </p:spPr>
        <p:txBody>
          <a:bodyPr/>
          <a:lstStyle>
            <a:lvl1pPr latinLnBrk="0">
              <a:defRPr lang="fr-FR"/>
            </a:lvl1pPr>
          </a:lstStyle>
          <a:p>
            <a:endParaRPr lang="fr-FR"/>
          </a:p>
        </p:txBody>
      </p:sp>
      <p:sp>
        <p:nvSpPr>
          <p:cNvPr id="5"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3" name="Rectangle 5"/>
          <p:cNvSpPr>
            <a:spLocks noGrp="1" noChangeArrowheads="1"/>
          </p:cNvSpPr>
          <p:nvPr>
            <p:ph type="ftr" sz="quarter" idx="11"/>
          </p:nvPr>
        </p:nvSpPr>
        <p:spPr>
          <a:ln/>
        </p:spPr>
        <p:txBody>
          <a:bodyPr/>
          <a:lstStyle>
            <a:lvl1pPr latinLnBrk="0">
              <a:defRPr lang="fr-FR"/>
            </a:lvl1pPr>
          </a:lstStyle>
          <a:p>
            <a:endParaRPr lang="fr-FR"/>
          </a:p>
        </p:txBody>
      </p:sp>
      <p:sp>
        <p:nvSpPr>
          <p:cNvPr id="4"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3008313" cy="914400"/>
          </a:xfrm>
        </p:spPr>
        <p:txBody>
          <a:bodyPr anchor="b"/>
          <a:lstStyle>
            <a:lvl1pPr algn="l" latinLnBrk="0">
              <a:defRPr lang="fr-FR" sz="2000" b="1"/>
            </a:lvl1pPr>
          </a:lstStyle>
          <a:p>
            <a:r>
              <a:rPr lang="fr-FR" smtClean="0"/>
              <a:t>Cliquez pour modifier le style du titre</a:t>
            </a:r>
            <a:endParaRPr lang="fr-FR"/>
          </a:p>
        </p:txBody>
      </p:sp>
      <p:sp>
        <p:nvSpPr>
          <p:cNvPr id="3" name="Content Placeholder 2"/>
          <p:cNvSpPr>
            <a:spLocks noGrp="1"/>
          </p:cNvSpPr>
          <p:nvPr>
            <p:ph idx="1"/>
          </p:nvPr>
        </p:nvSpPr>
        <p:spPr>
          <a:xfrm>
            <a:off x="3575050" y="1524000"/>
            <a:ext cx="5111750" cy="4602163"/>
          </a:xfrm>
        </p:spPr>
        <p:txBody>
          <a:bodyPr/>
          <a:lstStyle>
            <a:lvl1pPr latinLnBrk="0">
              <a:defRPr lang="fr-FR" sz="3200"/>
            </a:lvl1pPr>
            <a:lvl2pPr>
              <a:defRPr lang="fr-FR" sz="2800"/>
            </a:lvl2pPr>
            <a:lvl3pPr>
              <a:defRPr lang="fr-FR" sz="2400"/>
            </a:lvl3pPr>
            <a:lvl4pPr>
              <a:defRPr lang="fr-FR" sz="2000"/>
            </a:lvl4pPr>
            <a:lvl5pPr>
              <a:defRPr lang="fr-FR" sz="2000"/>
            </a:lvl5pPr>
            <a:lvl6pPr>
              <a:defRPr lang="fr-FR" sz="2000"/>
            </a:lvl6pPr>
            <a:lvl7pPr>
              <a:defRPr lang="fr-FR" sz="2000"/>
            </a:lvl7pPr>
            <a:lvl8pPr>
              <a:defRPr lang="fr-FR" sz="2000"/>
            </a:lvl8pPr>
            <a:lvl9pPr>
              <a:defRPr lang="fr-F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Text Placeholder 3"/>
          <p:cNvSpPr>
            <a:spLocks noGrp="1"/>
          </p:cNvSpPr>
          <p:nvPr>
            <p:ph type="body" sz="half" idx="2"/>
          </p:nvPr>
        </p:nvSpPr>
        <p:spPr>
          <a:xfrm>
            <a:off x="457200" y="2438400"/>
            <a:ext cx="3008313" cy="3687763"/>
          </a:xfrm>
        </p:spPr>
        <p:txBody>
          <a:bodyPr/>
          <a:lstStyle>
            <a:lvl1pPr marL="0" indent="0" latinLnBrk="0">
              <a:buNone/>
              <a:defRPr lang="fr-FR" sz="1400"/>
            </a:lvl1pPr>
            <a:lvl2pPr marL="457200" indent="0">
              <a:buNone/>
              <a:defRPr lang="fr-FR" sz="1200"/>
            </a:lvl2pPr>
            <a:lvl3pPr marL="914400" indent="0">
              <a:buNone/>
              <a:defRPr lang="fr-FR" sz="1000"/>
            </a:lvl3pPr>
            <a:lvl4pPr marL="1371600" indent="0">
              <a:buNone/>
              <a:defRPr lang="fr-FR" sz="900"/>
            </a:lvl4pPr>
            <a:lvl5pPr marL="1828800" indent="0">
              <a:buNone/>
              <a:defRPr lang="fr-FR" sz="900"/>
            </a:lvl5pPr>
            <a:lvl6pPr marL="2286000" indent="0">
              <a:buNone/>
              <a:defRPr lang="fr-FR" sz="900"/>
            </a:lvl6pPr>
            <a:lvl7pPr marL="2743200" indent="0">
              <a:buNone/>
              <a:defRPr lang="fr-FR" sz="900"/>
            </a:lvl7pPr>
            <a:lvl8pPr marL="3200400" indent="0">
              <a:buNone/>
              <a:defRPr lang="fr-FR" sz="900"/>
            </a:lvl8pPr>
            <a:lvl9pPr marL="3657600" indent="0">
              <a:buNone/>
              <a:defRPr lang="fr-F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6" name="Rectangle 5"/>
          <p:cNvSpPr>
            <a:spLocks noGrp="1" noChangeArrowheads="1"/>
          </p:cNvSpPr>
          <p:nvPr>
            <p:ph type="ftr" sz="quarter" idx="11"/>
          </p:nvPr>
        </p:nvSpPr>
        <p:spPr>
          <a:ln/>
        </p:spPr>
        <p:txBody>
          <a:bodyPr/>
          <a:lstStyle>
            <a:lvl1pPr latinLnBrk="0">
              <a:defRPr lang="fr-FR"/>
            </a:lvl1pPr>
          </a:lstStyle>
          <a:p>
            <a:endParaRPr lang="fr-FR"/>
          </a:p>
        </p:txBody>
      </p:sp>
      <p:sp>
        <p:nvSpPr>
          <p:cNvPr id="7"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latinLnBrk="0">
              <a:defRPr lang="fr-FR" sz="2000" b="1"/>
            </a:lvl1pPr>
          </a:lstStyle>
          <a:p>
            <a:r>
              <a:rPr lang="fr-FR" smtClean="0"/>
              <a:t>Cliquez pour modifier le style du titre</a:t>
            </a:r>
            <a:endParaRPr lang="fr-FR"/>
          </a:p>
        </p:txBody>
      </p:sp>
      <p:sp>
        <p:nvSpPr>
          <p:cNvPr id="3" name="Picture Placeholder 2"/>
          <p:cNvSpPr>
            <a:spLocks noGrp="1"/>
          </p:cNvSpPr>
          <p:nvPr>
            <p:ph type="pic" idx="1"/>
          </p:nvPr>
        </p:nvSpPr>
        <p:spPr>
          <a:xfrm>
            <a:off x="1792288" y="1523999"/>
            <a:ext cx="5486400" cy="3203575"/>
          </a:xfrm>
        </p:spPr>
        <p:txBody>
          <a:bodyPr/>
          <a:lstStyle>
            <a:lvl1pPr marL="0" indent="0" latinLnBrk="0">
              <a:buNone/>
              <a:defRPr lang="fr-FR" sz="3200"/>
            </a:lvl1pPr>
            <a:lvl2pPr marL="457200" indent="0">
              <a:buNone/>
              <a:defRPr lang="fr-FR" sz="2800"/>
            </a:lvl2pPr>
            <a:lvl3pPr marL="914400" indent="0">
              <a:buNone/>
              <a:defRPr lang="fr-FR" sz="2400"/>
            </a:lvl3pPr>
            <a:lvl4pPr marL="1371600" indent="0">
              <a:buNone/>
              <a:defRPr lang="fr-FR" sz="2000"/>
            </a:lvl4pPr>
            <a:lvl5pPr marL="1828800" indent="0">
              <a:buNone/>
              <a:defRPr lang="fr-FR" sz="2000"/>
            </a:lvl5pPr>
            <a:lvl6pPr marL="2286000" indent="0">
              <a:buNone/>
              <a:defRPr lang="fr-FR" sz="2000"/>
            </a:lvl6pPr>
            <a:lvl7pPr marL="2743200" indent="0">
              <a:buNone/>
              <a:defRPr lang="fr-FR" sz="2000"/>
            </a:lvl7pPr>
            <a:lvl8pPr marL="3200400" indent="0">
              <a:buNone/>
              <a:defRPr lang="fr-FR" sz="2000"/>
            </a:lvl8pPr>
            <a:lvl9pPr marL="3657600" indent="0">
              <a:buNone/>
              <a:defRPr lang="fr-FR" sz="2000"/>
            </a:lvl9pPr>
          </a:lstStyle>
          <a:p>
            <a:pPr lvl="0"/>
            <a:r>
              <a:rPr lang="fr-FR" smtClean="0"/>
              <a:t>Cliquez sur l'icône pour ajouter une image</a:t>
            </a:r>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latinLnBrk="0">
              <a:buNone/>
              <a:defRPr lang="fr-FR" sz="1400"/>
            </a:lvl1pPr>
            <a:lvl2pPr marL="457200" indent="0">
              <a:buNone/>
              <a:defRPr lang="fr-FR" sz="1200"/>
            </a:lvl2pPr>
            <a:lvl3pPr marL="914400" indent="0">
              <a:buNone/>
              <a:defRPr lang="fr-FR" sz="1000"/>
            </a:lvl3pPr>
            <a:lvl4pPr marL="1371600" indent="0">
              <a:buNone/>
              <a:defRPr lang="fr-FR" sz="900"/>
            </a:lvl4pPr>
            <a:lvl5pPr marL="1828800" indent="0">
              <a:buNone/>
              <a:defRPr lang="fr-FR" sz="900"/>
            </a:lvl5pPr>
            <a:lvl6pPr marL="2286000" indent="0">
              <a:buNone/>
              <a:defRPr lang="fr-FR" sz="900"/>
            </a:lvl6pPr>
            <a:lvl7pPr marL="2743200" indent="0">
              <a:buNone/>
              <a:defRPr lang="fr-FR" sz="900"/>
            </a:lvl7pPr>
            <a:lvl8pPr marL="3200400" indent="0">
              <a:buNone/>
              <a:defRPr lang="fr-FR" sz="900"/>
            </a:lvl8pPr>
            <a:lvl9pPr marL="3657600" indent="0">
              <a:buNone/>
              <a:defRPr lang="fr-F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6" name="Rectangle 5"/>
          <p:cNvSpPr>
            <a:spLocks noGrp="1" noChangeArrowheads="1"/>
          </p:cNvSpPr>
          <p:nvPr>
            <p:ph type="ftr" sz="quarter" idx="11"/>
          </p:nvPr>
        </p:nvSpPr>
        <p:spPr>
          <a:ln/>
        </p:spPr>
        <p:txBody>
          <a:bodyPr/>
          <a:lstStyle>
            <a:lvl1pPr latinLnBrk="0">
              <a:defRPr lang="fr-FR"/>
            </a:lvl1pPr>
          </a:lstStyle>
          <a:p>
            <a:endParaRPr lang="fr-FR"/>
          </a:p>
        </p:txBody>
      </p:sp>
      <p:sp>
        <p:nvSpPr>
          <p:cNvPr id="7"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lang="fr-FR"/>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5" name="Rectangle 5"/>
          <p:cNvSpPr>
            <a:spLocks noGrp="1" noChangeArrowheads="1"/>
          </p:cNvSpPr>
          <p:nvPr>
            <p:ph type="ftr" sz="quarter" idx="11"/>
          </p:nvPr>
        </p:nvSpPr>
        <p:spPr>
          <a:ln/>
        </p:spPr>
        <p:txBody>
          <a:bodyPr/>
          <a:lstStyle>
            <a:lvl1pPr latinLnBrk="0">
              <a:defRPr lang="fr-FR"/>
            </a:lvl1pPr>
          </a:lstStyle>
          <a:p>
            <a:endParaRPr lang="fr-FR"/>
          </a:p>
        </p:txBody>
      </p:sp>
      <p:sp>
        <p:nvSpPr>
          <p:cNvPr id="6"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381000"/>
            <a:ext cx="2076450" cy="5638800"/>
          </a:xfrm>
        </p:spPr>
        <p:txBody>
          <a:bodyPr vert="eaVert"/>
          <a:lstStyle/>
          <a:p>
            <a:r>
              <a:rPr lang="fr-FR" smtClean="0"/>
              <a:t>Cliquez pour modifier le style du titre</a:t>
            </a:r>
            <a:endParaRPr lang="fr-FR"/>
          </a:p>
        </p:txBody>
      </p:sp>
      <p:sp>
        <p:nvSpPr>
          <p:cNvPr id="3" name="Vertical Text Placeholder 2"/>
          <p:cNvSpPr>
            <a:spLocks noGrp="1"/>
          </p:cNvSpPr>
          <p:nvPr>
            <p:ph type="body" orient="vert" idx="1"/>
          </p:nvPr>
        </p:nvSpPr>
        <p:spPr>
          <a:xfrm>
            <a:off x="609600" y="381000"/>
            <a:ext cx="6076950" cy="56388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latinLnBrk="0">
              <a:defRPr lang="fr-FR"/>
            </a:lvl1pPr>
          </a:lstStyle>
          <a:p>
            <a:fld id="{959ED156-2732-479E-8410-D5807628268D}" type="datetimeFigureOut">
              <a:rPr lang="fr-FR" smtClean="0"/>
              <a:pPr/>
              <a:t>05/12/2010</a:t>
            </a:fld>
            <a:endParaRPr lang="fr-FR"/>
          </a:p>
        </p:txBody>
      </p:sp>
      <p:sp>
        <p:nvSpPr>
          <p:cNvPr id="5" name="Rectangle 5"/>
          <p:cNvSpPr>
            <a:spLocks noGrp="1" noChangeArrowheads="1"/>
          </p:cNvSpPr>
          <p:nvPr>
            <p:ph type="ftr" sz="quarter" idx="11"/>
          </p:nvPr>
        </p:nvSpPr>
        <p:spPr>
          <a:ln/>
        </p:spPr>
        <p:txBody>
          <a:bodyPr/>
          <a:lstStyle>
            <a:lvl1pPr latinLnBrk="0">
              <a:defRPr lang="fr-FR"/>
            </a:lvl1pPr>
          </a:lstStyle>
          <a:p>
            <a:endParaRPr lang="fr-FR"/>
          </a:p>
        </p:txBody>
      </p:sp>
      <p:sp>
        <p:nvSpPr>
          <p:cNvPr id="6" name="Rectangle 6"/>
          <p:cNvSpPr>
            <a:spLocks noGrp="1" noChangeArrowheads="1"/>
          </p:cNvSpPr>
          <p:nvPr>
            <p:ph type="sldNum" sz="quarter" idx="12"/>
          </p:nvPr>
        </p:nvSpPr>
        <p:spPr>
          <a:ln/>
        </p:spPr>
        <p:txBody>
          <a:bodyPr/>
          <a:lstStyle>
            <a:lvl1pPr latinLnBrk="0">
              <a:defRPr lang="fr-FR"/>
            </a:lvl1pPr>
          </a:lstStyle>
          <a:p>
            <a:fld id="{D18737D0-1F07-487A-BC82-FDF5B924E95B}"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59ED156-2732-479E-8410-D5807628268D}" type="datetimeFigureOut">
              <a:rPr lang="fr-FR" smtClean="0"/>
              <a:pPr/>
              <a:t>05/12/2010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18737D0-1F07-487A-BC82-FDF5B924E95B}" type="slidenum">
              <a:rPr lang="fr-FR" smtClean="0"/>
              <a:pPr/>
              <a:t>‹N°›</a:t>
            </a:fld>
            <a:endParaRPr lang="fr-FR"/>
          </a:p>
        </p:txBody>
      </p:sp>
      <p:grpSp>
        <p:nvGrpSpPr>
          <p:cNvPr id="2" name="Group 13"/>
          <p:cNvGrpSpPr/>
          <p:nvPr/>
        </p:nvGrpSpPr>
        <p:grpSpPr>
          <a:xfrm>
            <a:off x="0" y="0"/>
            <a:ext cx="9144000" cy="6858000"/>
            <a:chOff x="0" y="0"/>
            <a:chExt cx="9144000" cy="6858000"/>
          </a:xfrm>
        </p:grpSpPr>
        <p:sp>
          <p:nvSpPr>
            <p:cNvPr id="12" name="Rectangle 11"/>
            <p:cNvSpPr/>
            <p:nvPr userDrawn="1"/>
          </p:nvSpPr>
          <p:spPr bwMode="auto">
            <a:xfrm>
              <a:off x="0" y="1066800"/>
              <a:ext cx="9144000" cy="5791200"/>
            </a:xfrm>
            <a:prstGeom prst="rect">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grpSp>
          <p:nvGrpSpPr>
            <p:cNvPr id="9" name="Group 10"/>
            <p:cNvGrpSpPr/>
            <p:nvPr userDrawn="1"/>
          </p:nvGrpSpPr>
          <p:grpSpPr>
            <a:xfrm>
              <a:off x="0" y="0"/>
              <a:ext cx="9144000" cy="1524000"/>
              <a:chOff x="0" y="0"/>
              <a:chExt cx="9144000" cy="1524000"/>
            </a:xfrm>
          </p:grpSpPr>
          <p:sp>
            <p:nvSpPr>
              <p:cNvPr id="6" name="Rectangle 5"/>
              <p:cNvSpPr/>
              <p:nvPr userDrawn="1"/>
            </p:nvSpPr>
            <p:spPr bwMode="auto">
              <a:xfrm>
                <a:off x="0" y="0"/>
                <a:ext cx="9144000" cy="1066800"/>
              </a:xfrm>
              <a:prstGeom prst="rect">
                <a:avLst/>
              </a:prstGeom>
              <a:solidFill>
                <a:schemeClr val="tx1"/>
              </a:solidFill>
              <a:ln w="222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7" name="Rectangle 6"/>
              <p:cNvSpPr/>
              <p:nvPr userDrawn="1"/>
            </p:nvSpPr>
            <p:spPr bwMode="auto">
              <a:xfrm>
                <a:off x="685800" y="304800"/>
                <a:ext cx="8001000" cy="1219200"/>
              </a:xfrm>
              <a:prstGeom prst="rect">
                <a:avLst/>
              </a:prstGeom>
              <a:solidFill>
                <a:schemeClr val="tx1"/>
              </a:solidFill>
              <a:ln w="19050"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pic>
            <p:nvPicPr>
              <p:cNvPr id="8" name="Picture 7" descr="j0285108.jpg"/>
              <p:cNvPicPr>
                <a:picLocks noChangeAspect="1"/>
              </p:cNvPicPr>
              <p:nvPr userDrawn="1"/>
            </p:nvPicPr>
            <p:blipFill>
              <a:blip r:embed="rId2" cstate="print">
                <a:lum bright="10000"/>
                <a:duotone>
                  <a:prstClr val="black"/>
                  <a:schemeClr val="tx2">
                    <a:lumMod val="75000"/>
                    <a:tint val="45000"/>
                    <a:satMod val="400000"/>
                  </a:schemeClr>
                </a:duotone>
              </a:blip>
              <a:srcRect l="9524" r="19048"/>
              <a:stretch>
                <a:fillRect/>
              </a:stretch>
            </p:blipFill>
            <p:spPr>
              <a:xfrm>
                <a:off x="2362200" y="381000"/>
                <a:ext cx="1143000" cy="1053465"/>
              </a:xfrm>
              <a:prstGeom prst="ellipse">
                <a:avLst/>
              </a:prstGeom>
              <a:ln w="19050" cap="rnd">
                <a:solidFill>
                  <a:schemeClr val="tx2">
                    <a:lumMod val="75000"/>
                  </a:schemeClr>
                </a:solidFill>
              </a:ln>
            </p:spPr>
          </p:pic>
          <p:pic>
            <p:nvPicPr>
              <p:cNvPr id="10" name="Picture 9" descr="j0285110.jpg"/>
              <p:cNvPicPr>
                <a:picLocks noChangeAspect="1"/>
              </p:cNvPicPr>
              <p:nvPr userDrawn="1"/>
            </p:nvPicPr>
            <p:blipFill>
              <a:blip r:embed="rId3" cstate="print">
                <a:duotone>
                  <a:prstClr val="black"/>
                  <a:schemeClr val="tx2">
                    <a:lumMod val="75000"/>
                    <a:tint val="45000"/>
                    <a:satMod val="400000"/>
                  </a:schemeClr>
                </a:duotone>
                <a:lum bright="10000"/>
              </a:blip>
              <a:srcRect l="19213" r="10417"/>
              <a:stretch>
                <a:fillRect/>
              </a:stretch>
            </p:blipFill>
            <p:spPr>
              <a:xfrm>
                <a:off x="1066800" y="381000"/>
                <a:ext cx="1073020" cy="1051560"/>
              </a:xfrm>
              <a:prstGeom prst="ellipse">
                <a:avLst/>
              </a:prstGeom>
              <a:ln w="19050" cap="rnd">
                <a:solidFill>
                  <a:schemeClr val="tx2">
                    <a:lumMod val="75000"/>
                  </a:schemeClr>
                </a:solidFill>
              </a:ln>
            </p:spPr>
          </p:pic>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657600" y="381000"/>
            <a:ext cx="4876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2051" name="Rectangle 3"/>
          <p:cNvSpPr>
            <a:spLocks noGrp="1" noChangeArrowheads="1"/>
          </p:cNvSpPr>
          <p:nvPr>
            <p:ph type="body" idx="1"/>
          </p:nvPr>
        </p:nvSpPr>
        <p:spPr bwMode="auto">
          <a:xfrm>
            <a:off x="609600" y="1752600"/>
            <a:ext cx="83058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09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latinLnBrk="0" hangingPunct="1">
              <a:defRPr lang="fr-FR" sz="1000"/>
            </a:lvl1pPr>
          </a:lstStyle>
          <a:p>
            <a:fld id="{959ED156-2732-479E-8410-D5807628268D}" type="datetimeFigureOut">
              <a:rPr lang="fr-FR" smtClean="0"/>
              <a:pPr/>
              <a:t>05/12/2010</a:t>
            </a:fld>
            <a:endParaRPr lang="fr-FR"/>
          </a:p>
        </p:txBody>
      </p:sp>
      <p:sp>
        <p:nvSpPr>
          <p:cNvPr id="1029"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latinLnBrk="0" hangingPunct="1">
              <a:defRPr lang="fr-FR" sz="1000"/>
            </a:lvl1pPr>
          </a:lstStyle>
          <a:p>
            <a:endParaRPr lang="fr-FR"/>
          </a:p>
        </p:txBody>
      </p:sp>
      <p:sp>
        <p:nvSpPr>
          <p:cNvPr id="1030" name="Rectangle 6"/>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latinLnBrk="0" hangingPunct="1">
              <a:defRPr lang="fr-FR" sz="1000"/>
            </a:lvl1pPr>
          </a:lstStyle>
          <a:p>
            <a:fld id="{D18737D0-1F07-487A-BC82-FDF5B924E95B}"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fontAlgn="base" latinLnBrk="0" hangingPunct="1">
        <a:spcBef>
          <a:spcPct val="0"/>
        </a:spcBef>
        <a:spcAft>
          <a:spcPct val="0"/>
        </a:spcAft>
        <a:defRPr lang="fr-FR" sz="3600">
          <a:solidFill>
            <a:schemeClr val="tx2"/>
          </a:solidFill>
          <a:latin typeface="+mj-lt"/>
          <a:ea typeface="+mj-ea"/>
          <a:cs typeface="+mj-cs"/>
        </a:defRPr>
      </a:lvl1pPr>
      <a:lvl2pPr algn="l" rtl="0" eaLnBrk="1" fontAlgn="base" hangingPunct="1">
        <a:spcBef>
          <a:spcPct val="0"/>
        </a:spcBef>
        <a:spcAft>
          <a:spcPct val="0"/>
        </a:spcAft>
        <a:defRPr lang="fr-FR" sz="3600">
          <a:solidFill>
            <a:schemeClr val="tx2"/>
          </a:solidFill>
          <a:latin typeface="Arial Black" pitchFamily="34" charset="0"/>
        </a:defRPr>
      </a:lvl2pPr>
      <a:lvl3pPr algn="l" rtl="0" eaLnBrk="1" fontAlgn="base" hangingPunct="1">
        <a:spcBef>
          <a:spcPct val="0"/>
        </a:spcBef>
        <a:spcAft>
          <a:spcPct val="0"/>
        </a:spcAft>
        <a:defRPr lang="fr-FR" sz="3600">
          <a:solidFill>
            <a:schemeClr val="tx2"/>
          </a:solidFill>
          <a:latin typeface="Arial Black" pitchFamily="34" charset="0"/>
        </a:defRPr>
      </a:lvl3pPr>
      <a:lvl4pPr algn="l" rtl="0" eaLnBrk="1" fontAlgn="base" hangingPunct="1">
        <a:spcBef>
          <a:spcPct val="0"/>
        </a:spcBef>
        <a:spcAft>
          <a:spcPct val="0"/>
        </a:spcAft>
        <a:defRPr lang="fr-FR" sz="3600">
          <a:solidFill>
            <a:schemeClr val="tx2"/>
          </a:solidFill>
          <a:latin typeface="Arial Black" pitchFamily="34" charset="0"/>
        </a:defRPr>
      </a:lvl4pPr>
      <a:lvl5pPr algn="l" rtl="0" eaLnBrk="1" fontAlgn="base" hangingPunct="1">
        <a:spcBef>
          <a:spcPct val="0"/>
        </a:spcBef>
        <a:spcAft>
          <a:spcPct val="0"/>
        </a:spcAft>
        <a:defRPr lang="fr-FR" sz="3600">
          <a:solidFill>
            <a:schemeClr val="tx2"/>
          </a:solidFill>
          <a:latin typeface="Arial Black" pitchFamily="34" charset="0"/>
        </a:defRPr>
      </a:lvl5pPr>
      <a:lvl6pPr marL="457200" algn="l" rtl="0" eaLnBrk="1" fontAlgn="base" hangingPunct="1">
        <a:spcBef>
          <a:spcPct val="0"/>
        </a:spcBef>
        <a:spcAft>
          <a:spcPct val="0"/>
        </a:spcAft>
        <a:defRPr lang="fr-FR" sz="3600">
          <a:solidFill>
            <a:schemeClr val="tx2"/>
          </a:solidFill>
          <a:latin typeface="Arial Black" pitchFamily="34" charset="0"/>
        </a:defRPr>
      </a:lvl6pPr>
      <a:lvl7pPr marL="914400" algn="l" rtl="0" eaLnBrk="1" fontAlgn="base" hangingPunct="1">
        <a:spcBef>
          <a:spcPct val="0"/>
        </a:spcBef>
        <a:spcAft>
          <a:spcPct val="0"/>
        </a:spcAft>
        <a:defRPr lang="fr-FR" sz="3600">
          <a:solidFill>
            <a:schemeClr val="tx2"/>
          </a:solidFill>
          <a:latin typeface="Arial Black" pitchFamily="34" charset="0"/>
        </a:defRPr>
      </a:lvl7pPr>
      <a:lvl8pPr marL="1371600" algn="l" rtl="0" eaLnBrk="1" fontAlgn="base" hangingPunct="1">
        <a:spcBef>
          <a:spcPct val="0"/>
        </a:spcBef>
        <a:spcAft>
          <a:spcPct val="0"/>
        </a:spcAft>
        <a:defRPr lang="fr-FR" sz="3600">
          <a:solidFill>
            <a:schemeClr val="tx2"/>
          </a:solidFill>
          <a:latin typeface="Arial Black" pitchFamily="34" charset="0"/>
        </a:defRPr>
      </a:lvl8pPr>
      <a:lvl9pPr marL="1828800" algn="l" rtl="0" eaLnBrk="1" fontAlgn="base" hangingPunct="1">
        <a:spcBef>
          <a:spcPct val="0"/>
        </a:spcBef>
        <a:spcAft>
          <a:spcPct val="0"/>
        </a:spcAft>
        <a:defRPr lang="fr-FR" sz="3600">
          <a:solidFill>
            <a:schemeClr val="tx2"/>
          </a:solidFill>
          <a:latin typeface="Arial Black" pitchFamily="34" charset="0"/>
        </a:defRPr>
      </a:lvl9pPr>
    </p:titleStyle>
    <p:bodyStyle>
      <a:lvl1pPr marL="342900" indent="-342900" algn="l" rtl="0" eaLnBrk="1" fontAlgn="base" latinLnBrk="0" hangingPunct="1">
        <a:spcBef>
          <a:spcPct val="20000"/>
        </a:spcBef>
        <a:spcAft>
          <a:spcPct val="0"/>
        </a:spcAft>
        <a:buChar char="•"/>
        <a:defRPr lang="fr-FR" sz="3200">
          <a:solidFill>
            <a:schemeClr val="tx1">
              <a:lumMod val="75000"/>
            </a:schemeClr>
          </a:solidFill>
          <a:latin typeface="+mn-lt"/>
          <a:ea typeface="+mn-ea"/>
          <a:cs typeface="+mn-cs"/>
        </a:defRPr>
      </a:lvl1pPr>
      <a:lvl2pPr marL="742950" indent="-285750" algn="l" rtl="0" eaLnBrk="1" fontAlgn="base" hangingPunct="1">
        <a:spcBef>
          <a:spcPct val="20000"/>
        </a:spcBef>
        <a:spcAft>
          <a:spcPct val="0"/>
        </a:spcAft>
        <a:buChar char="–"/>
        <a:defRPr lang="fr-FR" sz="2800">
          <a:solidFill>
            <a:schemeClr val="tx1">
              <a:lumMod val="75000"/>
            </a:schemeClr>
          </a:solidFill>
          <a:latin typeface="+mn-lt"/>
        </a:defRPr>
      </a:lvl2pPr>
      <a:lvl3pPr marL="1143000" indent="-228600" algn="l" rtl="0" eaLnBrk="1" fontAlgn="base" hangingPunct="1">
        <a:spcBef>
          <a:spcPct val="20000"/>
        </a:spcBef>
        <a:spcAft>
          <a:spcPct val="0"/>
        </a:spcAft>
        <a:buChar char="•"/>
        <a:defRPr lang="fr-FR" sz="2400">
          <a:solidFill>
            <a:schemeClr val="tx1">
              <a:lumMod val="75000"/>
            </a:schemeClr>
          </a:solidFill>
          <a:latin typeface="+mn-lt"/>
        </a:defRPr>
      </a:lvl3pPr>
      <a:lvl4pPr marL="1600200" indent="-228600" algn="l" rtl="0" eaLnBrk="1" fontAlgn="base" hangingPunct="1">
        <a:spcBef>
          <a:spcPct val="20000"/>
        </a:spcBef>
        <a:spcAft>
          <a:spcPct val="0"/>
        </a:spcAft>
        <a:buChar char="–"/>
        <a:defRPr lang="fr-FR" sz="2000">
          <a:solidFill>
            <a:schemeClr val="tx1">
              <a:lumMod val="75000"/>
            </a:schemeClr>
          </a:solidFill>
          <a:latin typeface="+mn-lt"/>
        </a:defRPr>
      </a:lvl4pPr>
      <a:lvl5pPr marL="2057400" indent="-228600" algn="l" rtl="0" eaLnBrk="1" fontAlgn="base" hangingPunct="1">
        <a:spcBef>
          <a:spcPct val="20000"/>
        </a:spcBef>
        <a:spcAft>
          <a:spcPct val="0"/>
        </a:spcAft>
        <a:buChar char="»"/>
        <a:defRPr lang="fr-FR" sz="2000">
          <a:solidFill>
            <a:schemeClr val="tx1">
              <a:lumMod val="75000"/>
            </a:schemeClr>
          </a:solidFill>
          <a:latin typeface="+mn-lt"/>
        </a:defRPr>
      </a:lvl5pPr>
      <a:lvl6pPr marL="2514600" indent="-228600" algn="l" rtl="0" eaLnBrk="1" fontAlgn="base" hangingPunct="1">
        <a:spcBef>
          <a:spcPct val="20000"/>
        </a:spcBef>
        <a:spcAft>
          <a:spcPct val="0"/>
        </a:spcAft>
        <a:buChar char="»"/>
        <a:defRPr lang="fr-FR" sz="2000">
          <a:solidFill>
            <a:schemeClr val="tx1"/>
          </a:solidFill>
          <a:latin typeface="+mn-lt"/>
        </a:defRPr>
      </a:lvl6pPr>
      <a:lvl7pPr marL="2971800" indent="-228600" algn="l" rtl="0" eaLnBrk="1" fontAlgn="base" hangingPunct="1">
        <a:spcBef>
          <a:spcPct val="20000"/>
        </a:spcBef>
        <a:spcAft>
          <a:spcPct val="0"/>
        </a:spcAft>
        <a:buChar char="»"/>
        <a:defRPr lang="fr-FR" sz="2000">
          <a:solidFill>
            <a:schemeClr val="tx1"/>
          </a:solidFill>
          <a:latin typeface="+mn-lt"/>
        </a:defRPr>
      </a:lvl7pPr>
      <a:lvl8pPr marL="3429000" indent="-228600" algn="l" rtl="0" eaLnBrk="1" fontAlgn="base" hangingPunct="1">
        <a:spcBef>
          <a:spcPct val="20000"/>
        </a:spcBef>
        <a:spcAft>
          <a:spcPct val="0"/>
        </a:spcAft>
        <a:buChar char="»"/>
        <a:defRPr lang="fr-FR" sz="2000">
          <a:solidFill>
            <a:schemeClr val="tx1"/>
          </a:solidFill>
          <a:latin typeface="+mn-lt"/>
        </a:defRPr>
      </a:lvl8pPr>
      <a:lvl9pPr marL="3886200" indent="-228600" algn="l" rtl="0" eaLnBrk="1" fontAlgn="base" hangingPunct="1">
        <a:spcBef>
          <a:spcPct val="20000"/>
        </a:spcBef>
        <a:spcAft>
          <a:spcPct val="0"/>
        </a:spcAft>
        <a:buChar char="»"/>
        <a:defRPr lang="fr-FR" sz="2000">
          <a:solidFill>
            <a:schemeClr val="tx1"/>
          </a:solidFill>
          <a:latin typeface="+mn-lt"/>
        </a:defRPr>
      </a:lvl9pPr>
    </p:bodyStyle>
    <p:other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5816" y="332656"/>
            <a:ext cx="5760640" cy="110872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Gestion de projets</a:t>
            </a:r>
            <a:endParaRPr lang="fr-FR"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ZoneTexte 6"/>
          <p:cNvSpPr txBox="1"/>
          <p:nvPr/>
        </p:nvSpPr>
        <p:spPr>
          <a:xfrm>
            <a:off x="251520" y="2852936"/>
            <a:ext cx="8640960" cy="1323439"/>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fr-FR" sz="80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2</a:t>
            </a:r>
            <a:r>
              <a:rPr lang="fr-FR" sz="4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r>
              <a:rPr lang="fr-FR" sz="80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T</a:t>
            </a:r>
            <a:r>
              <a:rPr lang="fr-FR" sz="48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racks</a:t>
            </a:r>
            <a:r>
              <a:rPr lang="fr-FR" sz="4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r>
              <a:rPr lang="fr-FR" sz="80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U</a:t>
            </a:r>
            <a:r>
              <a:rPr lang="fr-FR" sz="48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nified</a:t>
            </a:r>
            <a:r>
              <a:rPr lang="fr-FR" sz="4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r>
              <a:rPr lang="fr-FR" sz="80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P</a:t>
            </a:r>
            <a:r>
              <a:rPr lang="fr-FR" sz="48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rocess</a:t>
            </a:r>
            <a:endParaRPr lang="fr-FR" sz="48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8" name="ZoneTexte 7"/>
          <p:cNvSpPr txBox="1"/>
          <p:nvPr/>
        </p:nvSpPr>
        <p:spPr>
          <a:xfrm>
            <a:off x="5940152" y="5949280"/>
            <a:ext cx="3203848" cy="101566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EL MAZOUZI Nadia, </a:t>
            </a:r>
            <a:endPar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FILALI </a:t>
            </a:r>
            <a:r>
              <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Abderrahmane, </a:t>
            </a:r>
            <a:endPar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TAMAGNO </a:t>
            </a:r>
            <a:r>
              <a:rPr lang="fr-FR"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Olivier</a:t>
            </a:r>
            <a:endParaRPr lang="fr-FR"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a:t>
            </a:r>
            <a:endParaRPr lang="fr-FR" dirty="0"/>
          </a:p>
        </p:txBody>
      </p:sp>
      <p:sp>
        <p:nvSpPr>
          <p:cNvPr id="3" name="Espace réservé du contenu 2"/>
          <p:cNvSpPr>
            <a:spLocks noGrp="1"/>
          </p:cNvSpPr>
          <p:nvPr>
            <p:ph idx="1"/>
          </p:nvPr>
        </p:nvSpPr>
        <p:spPr>
          <a:xfrm>
            <a:off x="251520" y="1600200"/>
            <a:ext cx="8892480" cy="5257800"/>
          </a:xfrm>
        </p:spPr>
        <p:txBody>
          <a:bodyPr>
            <a:normAutofit fontScale="92500" lnSpcReduction="20000"/>
          </a:bodyPr>
          <a:lstStyle/>
          <a:p>
            <a:r>
              <a:rPr lang="fr-FR" dirty="0" smtClean="0"/>
              <a:t>Présentation de 2TUP</a:t>
            </a:r>
          </a:p>
          <a:p>
            <a:endParaRPr lang="fr-FR" dirty="0" smtClean="0"/>
          </a:p>
          <a:p>
            <a:r>
              <a:rPr lang="fr-FR" dirty="0" smtClean="0"/>
              <a:t>2TUP, un processus UP</a:t>
            </a:r>
          </a:p>
          <a:p>
            <a:pPr>
              <a:buNone/>
            </a:pPr>
            <a:endParaRPr lang="fr-FR" dirty="0" smtClean="0"/>
          </a:p>
          <a:p>
            <a:r>
              <a:rPr lang="fr-FR" dirty="0" smtClean="0"/>
              <a:t>2TUP et UML</a:t>
            </a:r>
          </a:p>
          <a:p>
            <a:endParaRPr lang="fr-FR" dirty="0" smtClean="0"/>
          </a:p>
          <a:p>
            <a:r>
              <a:rPr lang="fr-FR" dirty="0" smtClean="0"/>
              <a:t>Les apports de 2TUP</a:t>
            </a:r>
          </a:p>
          <a:p>
            <a:pPr>
              <a:buNone/>
            </a:pPr>
            <a:endParaRPr lang="fr-FR" dirty="0" smtClean="0"/>
          </a:p>
          <a:p>
            <a:r>
              <a:rPr lang="fr-FR" dirty="0" smtClean="0"/>
              <a:t>2TUP en détail</a:t>
            </a:r>
          </a:p>
          <a:p>
            <a:endParaRPr lang="fr-FR" dirty="0" smtClean="0"/>
          </a:p>
          <a:p>
            <a:r>
              <a:rPr lang="fr-FR" dirty="0" smtClean="0"/>
              <a:t>2TUP dans la pratique</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p:txBody>
          <a:bodyPr/>
          <a:lstStyle/>
          <a:p>
            <a:r>
              <a:rPr lang="fr-FR" dirty="0" smtClean="0"/>
              <a:t>Introduction</a:t>
            </a:r>
            <a:endParaRPr lang="fr-FR" dirty="0"/>
          </a:p>
        </p:txBody>
      </p:sp>
      <p:sp>
        <p:nvSpPr>
          <p:cNvPr id="9" name="Ellipse 8"/>
          <p:cNvSpPr/>
          <p:nvPr/>
        </p:nvSpPr>
        <p:spPr>
          <a:xfrm>
            <a:off x="827584" y="1916832"/>
            <a:ext cx="4824536" cy="31683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Ellipse 9"/>
          <p:cNvSpPr/>
          <p:nvPr/>
        </p:nvSpPr>
        <p:spPr>
          <a:xfrm>
            <a:off x="4067944" y="1916832"/>
            <a:ext cx="4752528" cy="31683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ZoneTexte 10"/>
          <p:cNvSpPr txBox="1"/>
          <p:nvPr/>
        </p:nvSpPr>
        <p:spPr>
          <a:xfrm>
            <a:off x="1187624" y="5415607"/>
            <a:ext cx="3528392" cy="461665"/>
          </a:xfrm>
          <a:prstGeom prst="rect">
            <a:avLst/>
          </a:prstGeom>
          <a:noFill/>
        </p:spPr>
        <p:txBody>
          <a:bodyPr wrap="square" rtlCol="0">
            <a:spAutoFit/>
          </a:bodyPr>
          <a:lstStyle/>
          <a:p>
            <a:r>
              <a:rPr lang="fr-FR" sz="2400" dirty="0" smtClean="0"/>
              <a:t>Méthodes unifiées</a:t>
            </a:r>
            <a:endParaRPr lang="fr-FR" sz="2400" dirty="0"/>
          </a:p>
        </p:txBody>
      </p:sp>
      <p:sp>
        <p:nvSpPr>
          <p:cNvPr id="12" name="ZoneTexte 11"/>
          <p:cNvSpPr txBox="1"/>
          <p:nvPr/>
        </p:nvSpPr>
        <p:spPr>
          <a:xfrm>
            <a:off x="5220072" y="5445224"/>
            <a:ext cx="3168352" cy="461665"/>
          </a:xfrm>
          <a:prstGeom prst="rect">
            <a:avLst/>
          </a:prstGeom>
          <a:noFill/>
        </p:spPr>
        <p:txBody>
          <a:bodyPr wrap="square" rtlCol="0">
            <a:spAutoFit/>
          </a:bodyPr>
          <a:lstStyle/>
          <a:p>
            <a:r>
              <a:rPr lang="fr-FR" sz="2400" dirty="0" smtClean="0"/>
              <a:t>Méthodes agiles</a:t>
            </a:r>
            <a:endParaRPr lang="fr-FR" sz="2400" dirty="0"/>
          </a:p>
        </p:txBody>
      </p:sp>
      <p:sp>
        <p:nvSpPr>
          <p:cNvPr id="15" name="ZoneTexte 14"/>
          <p:cNvSpPr txBox="1"/>
          <p:nvPr/>
        </p:nvSpPr>
        <p:spPr>
          <a:xfrm>
            <a:off x="5796136" y="3284984"/>
            <a:ext cx="3168352" cy="369332"/>
          </a:xfrm>
          <a:prstGeom prst="rect">
            <a:avLst/>
          </a:prstGeom>
          <a:noFill/>
        </p:spPr>
        <p:txBody>
          <a:bodyPr wrap="square" rtlCol="0">
            <a:spAutoFit/>
          </a:bodyPr>
          <a:lstStyle/>
          <a:p>
            <a:r>
              <a:rPr lang="fr-FR" dirty="0" err="1" smtClean="0"/>
              <a:t>Extreme</a:t>
            </a:r>
            <a:r>
              <a:rPr lang="fr-FR" dirty="0" smtClean="0"/>
              <a:t> </a:t>
            </a:r>
            <a:r>
              <a:rPr lang="fr-FR" dirty="0" err="1" smtClean="0"/>
              <a:t>Programming</a:t>
            </a:r>
            <a:endParaRPr lang="fr-FR" dirty="0"/>
          </a:p>
        </p:txBody>
      </p:sp>
      <p:sp>
        <p:nvSpPr>
          <p:cNvPr id="18" name="ZoneTexte 17"/>
          <p:cNvSpPr txBox="1"/>
          <p:nvPr/>
        </p:nvSpPr>
        <p:spPr>
          <a:xfrm>
            <a:off x="5652120" y="3861048"/>
            <a:ext cx="1368152" cy="400110"/>
          </a:xfrm>
          <a:prstGeom prst="rect">
            <a:avLst/>
          </a:prstGeom>
          <a:noFill/>
        </p:spPr>
        <p:txBody>
          <a:bodyPr wrap="square" rtlCol="0">
            <a:spAutoFit/>
          </a:bodyPr>
          <a:lstStyle/>
          <a:p>
            <a:r>
              <a:rPr lang="fr-FR" sz="2000" dirty="0" smtClean="0"/>
              <a:t>Crystal</a:t>
            </a:r>
            <a:endParaRPr lang="fr-FR" sz="2000" dirty="0"/>
          </a:p>
        </p:txBody>
      </p:sp>
      <p:sp>
        <p:nvSpPr>
          <p:cNvPr id="19" name="ZoneTexte 18"/>
          <p:cNvSpPr txBox="1"/>
          <p:nvPr/>
        </p:nvSpPr>
        <p:spPr>
          <a:xfrm>
            <a:off x="7308304" y="2636912"/>
            <a:ext cx="1008112" cy="400110"/>
          </a:xfrm>
          <a:prstGeom prst="rect">
            <a:avLst/>
          </a:prstGeom>
          <a:noFill/>
        </p:spPr>
        <p:txBody>
          <a:bodyPr wrap="square" rtlCol="0">
            <a:spAutoFit/>
          </a:bodyPr>
          <a:lstStyle/>
          <a:p>
            <a:r>
              <a:rPr lang="fr-FR" sz="2000" dirty="0" smtClean="0"/>
              <a:t>ASD</a:t>
            </a:r>
            <a:endParaRPr lang="fr-FR" sz="2000" dirty="0"/>
          </a:p>
        </p:txBody>
      </p:sp>
      <p:sp>
        <p:nvSpPr>
          <p:cNvPr id="20" name="ZoneTexte 19"/>
          <p:cNvSpPr txBox="1"/>
          <p:nvPr/>
        </p:nvSpPr>
        <p:spPr>
          <a:xfrm>
            <a:off x="5724128" y="2132856"/>
            <a:ext cx="1224136" cy="400110"/>
          </a:xfrm>
          <a:prstGeom prst="rect">
            <a:avLst/>
          </a:prstGeom>
          <a:noFill/>
        </p:spPr>
        <p:txBody>
          <a:bodyPr wrap="square" rtlCol="0">
            <a:spAutoFit/>
          </a:bodyPr>
          <a:lstStyle/>
          <a:p>
            <a:r>
              <a:rPr lang="fr-FR" sz="2000" dirty="0" err="1" smtClean="0"/>
              <a:t>Scrum</a:t>
            </a:r>
            <a:endParaRPr lang="fr-FR" sz="2000" dirty="0"/>
          </a:p>
        </p:txBody>
      </p:sp>
      <p:sp>
        <p:nvSpPr>
          <p:cNvPr id="21" name="ZoneTexte 20"/>
          <p:cNvSpPr txBox="1"/>
          <p:nvPr/>
        </p:nvSpPr>
        <p:spPr>
          <a:xfrm>
            <a:off x="6444208" y="4365104"/>
            <a:ext cx="1368152" cy="400110"/>
          </a:xfrm>
          <a:prstGeom prst="rect">
            <a:avLst/>
          </a:prstGeom>
          <a:noFill/>
        </p:spPr>
        <p:txBody>
          <a:bodyPr wrap="square" rtlCol="0">
            <a:spAutoFit/>
          </a:bodyPr>
          <a:lstStyle/>
          <a:p>
            <a:r>
              <a:rPr lang="fr-FR" sz="2000" dirty="0" smtClean="0"/>
              <a:t>DSDM</a:t>
            </a:r>
            <a:endParaRPr lang="fr-FR" sz="2000" dirty="0"/>
          </a:p>
        </p:txBody>
      </p:sp>
      <p:sp>
        <p:nvSpPr>
          <p:cNvPr id="22" name="ZoneTexte 21"/>
          <p:cNvSpPr txBox="1"/>
          <p:nvPr/>
        </p:nvSpPr>
        <p:spPr>
          <a:xfrm>
            <a:off x="2987824" y="2204864"/>
            <a:ext cx="1036915" cy="523220"/>
          </a:xfrm>
          <a:prstGeom prst="rect">
            <a:avLst/>
          </a:prstGeom>
          <a:noFill/>
        </p:spPr>
        <p:txBody>
          <a:bodyPr wrap="square" rtlCol="0">
            <a:spAutoFit/>
          </a:bodyPr>
          <a:lstStyle/>
          <a:p>
            <a:r>
              <a:rPr lang="fr-FR" sz="2800" dirty="0" smtClean="0"/>
              <a:t>RUP</a:t>
            </a:r>
            <a:endParaRPr lang="fr-FR" sz="2800" dirty="0"/>
          </a:p>
        </p:txBody>
      </p:sp>
      <p:sp>
        <p:nvSpPr>
          <p:cNvPr id="23" name="ZoneTexte 22"/>
          <p:cNvSpPr txBox="1"/>
          <p:nvPr/>
        </p:nvSpPr>
        <p:spPr>
          <a:xfrm>
            <a:off x="3203848" y="4149080"/>
            <a:ext cx="864097" cy="523220"/>
          </a:xfrm>
          <a:prstGeom prst="rect">
            <a:avLst/>
          </a:prstGeom>
          <a:noFill/>
        </p:spPr>
        <p:txBody>
          <a:bodyPr wrap="square" rtlCol="0">
            <a:spAutoFit/>
          </a:bodyPr>
          <a:lstStyle/>
          <a:p>
            <a:r>
              <a:rPr lang="fr-FR" sz="2800" dirty="0" smtClean="0"/>
              <a:t>UP</a:t>
            </a:r>
            <a:endParaRPr lang="fr-FR" sz="2800" dirty="0"/>
          </a:p>
        </p:txBody>
      </p:sp>
      <p:sp>
        <p:nvSpPr>
          <p:cNvPr id="24" name="ZoneTexte 23"/>
          <p:cNvSpPr txBox="1"/>
          <p:nvPr/>
        </p:nvSpPr>
        <p:spPr>
          <a:xfrm>
            <a:off x="1259632" y="2636912"/>
            <a:ext cx="1944216" cy="830997"/>
          </a:xfrm>
          <a:prstGeom prst="rect">
            <a:avLst/>
          </a:prstGeom>
          <a:noFill/>
        </p:spPr>
        <p:txBody>
          <a:bodyPr wrap="square" rtlCol="0">
            <a:spAutoFit/>
          </a:bodyPr>
          <a:lstStyle/>
          <a:p>
            <a:r>
              <a:rPr lang="fr-FR" sz="4800" dirty="0" smtClean="0">
                <a:solidFill>
                  <a:srgbClr val="FF0000"/>
                </a:solidFill>
              </a:rPr>
              <a:t>2TUP</a:t>
            </a:r>
            <a:endParaRPr lang="fr-FR" sz="4800" dirty="0"/>
          </a:p>
        </p:txBody>
      </p:sp>
      <p:sp>
        <p:nvSpPr>
          <p:cNvPr id="25" name="ZoneTexte 24"/>
          <p:cNvSpPr txBox="1"/>
          <p:nvPr/>
        </p:nvSpPr>
        <p:spPr>
          <a:xfrm>
            <a:off x="1403648" y="3789040"/>
            <a:ext cx="1008112" cy="523220"/>
          </a:xfrm>
          <a:prstGeom prst="rect">
            <a:avLst/>
          </a:prstGeom>
          <a:noFill/>
        </p:spPr>
        <p:txBody>
          <a:bodyPr wrap="square" rtlCol="0">
            <a:spAutoFit/>
          </a:bodyPr>
          <a:lstStyle/>
          <a:p>
            <a:r>
              <a:rPr lang="fr-FR" sz="2800" dirty="0" smtClean="0"/>
              <a:t>EUP</a:t>
            </a:r>
            <a:endParaRPr lang="fr-FR" sz="2800" dirty="0"/>
          </a:p>
        </p:txBody>
      </p:sp>
      <p:sp>
        <p:nvSpPr>
          <p:cNvPr id="26" name="ZoneTexte 25"/>
          <p:cNvSpPr txBox="1"/>
          <p:nvPr/>
        </p:nvSpPr>
        <p:spPr>
          <a:xfrm>
            <a:off x="4355976" y="2492896"/>
            <a:ext cx="864097" cy="400110"/>
          </a:xfrm>
          <a:prstGeom prst="rect">
            <a:avLst/>
          </a:prstGeom>
          <a:noFill/>
        </p:spPr>
        <p:txBody>
          <a:bodyPr wrap="square" rtlCol="0">
            <a:spAutoFit/>
          </a:bodyPr>
          <a:lstStyle/>
          <a:p>
            <a:r>
              <a:rPr lang="fr-FR" sz="2000" dirty="0" smtClean="0"/>
              <a:t>XUP</a:t>
            </a:r>
            <a:endParaRPr lang="fr-FR" sz="2000" dirty="0"/>
          </a:p>
        </p:txBody>
      </p:sp>
      <p:sp>
        <p:nvSpPr>
          <p:cNvPr id="27" name="ZoneTexte 26"/>
          <p:cNvSpPr txBox="1"/>
          <p:nvPr/>
        </p:nvSpPr>
        <p:spPr>
          <a:xfrm>
            <a:off x="4283968" y="3717032"/>
            <a:ext cx="936105" cy="400110"/>
          </a:xfrm>
          <a:prstGeom prst="rect">
            <a:avLst/>
          </a:prstGeom>
          <a:noFill/>
        </p:spPr>
        <p:txBody>
          <a:bodyPr wrap="square" rtlCol="0">
            <a:spAutoFit/>
          </a:bodyPr>
          <a:lstStyle/>
          <a:p>
            <a:r>
              <a:rPr lang="fr-FR" sz="2000" dirty="0" smtClean="0"/>
              <a:t>AUP</a:t>
            </a:r>
            <a:endParaRPr lang="fr-FR" sz="2000" dirty="0"/>
          </a:p>
        </p:txBody>
      </p:sp>
      <p:sp>
        <p:nvSpPr>
          <p:cNvPr id="28" name="ZoneTexte 27"/>
          <p:cNvSpPr txBox="1"/>
          <p:nvPr/>
        </p:nvSpPr>
        <p:spPr>
          <a:xfrm>
            <a:off x="4427984" y="3068960"/>
            <a:ext cx="1080121" cy="400110"/>
          </a:xfrm>
          <a:prstGeom prst="rect">
            <a:avLst/>
          </a:prstGeom>
          <a:noFill/>
        </p:spPr>
        <p:txBody>
          <a:bodyPr wrap="square" rtlCol="0">
            <a:spAutoFit/>
          </a:bodyPr>
          <a:lstStyle/>
          <a:p>
            <a:r>
              <a:rPr lang="fr-FR" sz="2000" dirty="0" err="1" smtClean="0"/>
              <a:t>EssUP</a:t>
            </a:r>
            <a:endParaRPr lang="fr-FR"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b="0" dirty="0" smtClean="0"/>
              <a:t>Présentation de 2TUP</a:t>
            </a:r>
            <a:endParaRPr lang="fr-FR" dirty="0"/>
          </a:p>
        </p:txBody>
      </p:sp>
      <p:sp>
        <p:nvSpPr>
          <p:cNvPr id="2" name="Espace réservé du contenu 1"/>
          <p:cNvSpPr>
            <a:spLocks noGrp="1"/>
          </p:cNvSpPr>
          <p:nvPr>
            <p:ph idx="1"/>
          </p:nvPr>
        </p:nvSpPr>
        <p:spPr>
          <a:xfrm>
            <a:off x="0" y="1913377"/>
            <a:ext cx="9144000" cy="1011567"/>
          </a:xfrm>
        </p:spPr>
        <p:txBody>
          <a:bodyPr>
            <a:normAutofit/>
          </a:bodyPr>
          <a:lstStyle/>
          <a:p>
            <a:r>
              <a:rPr lang="fr-FR" dirty="0" smtClean="0"/>
              <a:t>Processus créé par </a:t>
            </a:r>
            <a:r>
              <a:rPr lang="fr-FR" dirty="0" err="1" smtClean="0"/>
              <a:t>Valtech</a:t>
            </a:r>
            <a:endParaRPr lang="fr-FR" dirty="0" smtClean="0"/>
          </a:p>
          <a:p>
            <a:endParaRPr lang="fr-FR" dirty="0" smtClean="0"/>
          </a:p>
          <a:p>
            <a:endParaRPr lang="fr-FR" dirty="0"/>
          </a:p>
        </p:txBody>
      </p:sp>
      <p:sp>
        <p:nvSpPr>
          <p:cNvPr id="7" name="Flèche gauche 6"/>
          <p:cNvSpPr/>
          <p:nvPr/>
        </p:nvSpPr>
        <p:spPr>
          <a:xfrm>
            <a:off x="5796136" y="4725144"/>
            <a:ext cx="2088232" cy="1512168"/>
          </a:xfrm>
          <a:prstGeom prst="leftArrow">
            <a:avLst/>
          </a:prstGeom>
        </p:spPr>
        <p:style>
          <a:lnRef idx="1">
            <a:schemeClr val="dk1"/>
          </a:lnRef>
          <a:fillRef idx="3">
            <a:schemeClr val="dk1"/>
          </a:fillRef>
          <a:effectRef idx="2">
            <a:schemeClr val="dk1"/>
          </a:effectRef>
          <a:fontRef idx="minor">
            <a:schemeClr val="lt1"/>
          </a:fontRef>
        </p:style>
        <p:txBody>
          <a:bodyPr rtlCol="0" anchor="ctr"/>
          <a:lstStyle/>
          <a:p>
            <a:pPr algn="ctr"/>
            <a:r>
              <a:rPr lang="fr-FR" dirty="0" smtClean="0"/>
              <a:t>Contraintes fonctionnelle</a:t>
            </a:r>
            <a:endParaRPr lang="fr-FR" dirty="0"/>
          </a:p>
        </p:txBody>
      </p:sp>
      <p:sp>
        <p:nvSpPr>
          <p:cNvPr id="9" name="Flèche droite 8"/>
          <p:cNvSpPr/>
          <p:nvPr/>
        </p:nvSpPr>
        <p:spPr>
          <a:xfrm>
            <a:off x="1331640" y="4797152"/>
            <a:ext cx="2088232" cy="1512168"/>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r>
              <a:rPr lang="fr-FR" dirty="0" smtClean="0"/>
              <a:t>Contraintes techniques</a:t>
            </a:r>
            <a:endParaRPr lang="fr-FR" dirty="0"/>
          </a:p>
        </p:txBody>
      </p:sp>
      <p:grpSp>
        <p:nvGrpSpPr>
          <p:cNvPr id="12" name="Groupe 11"/>
          <p:cNvGrpSpPr/>
          <p:nvPr/>
        </p:nvGrpSpPr>
        <p:grpSpPr>
          <a:xfrm>
            <a:off x="3347864" y="4302968"/>
            <a:ext cx="2438400" cy="2438400"/>
            <a:chOff x="3779912" y="3645024"/>
            <a:chExt cx="2438400" cy="2438400"/>
          </a:xfrm>
        </p:grpSpPr>
        <p:pic>
          <p:nvPicPr>
            <p:cNvPr id="3074" name="Picture 2" descr="G:\Users\hamzus\AppData\Local\Temp\Rar$DR01.498\industry.png"/>
            <p:cNvPicPr>
              <a:picLocks noChangeAspect="1" noChangeArrowheads="1"/>
            </p:cNvPicPr>
            <p:nvPr/>
          </p:nvPicPr>
          <p:blipFill>
            <a:blip r:embed="rId3" cstate="print"/>
            <a:srcRect/>
            <a:stretch>
              <a:fillRect/>
            </a:stretch>
          </p:blipFill>
          <p:spPr bwMode="auto">
            <a:xfrm>
              <a:off x="3779912" y="3645024"/>
              <a:ext cx="2438400" cy="2438400"/>
            </a:xfrm>
            <a:prstGeom prst="rect">
              <a:avLst/>
            </a:prstGeom>
            <a:noFill/>
          </p:spPr>
        </p:pic>
        <p:sp>
          <p:nvSpPr>
            <p:cNvPr id="11" name="Rectangle 10"/>
            <p:cNvSpPr/>
            <p:nvPr/>
          </p:nvSpPr>
          <p:spPr>
            <a:xfrm>
              <a:off x="4283968" y="4221088"/>
              <a:ext cx="1420924"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SI</a:t>
              </a:r>
              <a:endParaRPr lang="fr-FR"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sp>
        <p:nvSpPr>
          <p:cNvPr id="10" name="Rectangle 9"/>
          <p:cNvSpPr/>
          <p:nvPr/>
        </p:nvSpPr>
        <p:spPr>
          <a:xfrm>
            <a:off x="0" y="2828836"/>
            <a:ext cx="9144000" cy="1508105"/>
          </a:xfrm>
          <a:prstGeom prst="rect">
            <a:avLst/>
          </a:prstGeom>
        </p:spPr>
        <p:txBody>
          <a:bodyPr wrap="square">
            <a:spAutoFit/>
          </a:bodyPr>
          <a:lstStyle/>
          <a:p>
            <a:pPr>
              <a:buFont typeface="Arial" pitchFamily="34" charset="0"/>
              <a:buChar char="•"/>
            </a:pPr>
            <a:r>
              <a:rPr lang="fr-FR" sz="3200" dirty="0" smtClean="0">
                <a:solidFill>
                  <a:schemeClr val="tx1">
                    <a:lumMod val="75000"/>
                  </a:schemeClr>
                </a:solidFill>
              </a:rPr>
              <a:t>  Pourquoi </a:t>
            </a:r>
            <a:r>
              <a:rPr lang="fr-FR" sz="3200" dirty="0" smtClean="0">
                <a:solidFill>
                  <a:schemeClr val="tx1">
                    <a:lumMod val="75000"/>
                  </a:schemeClr>
                </a:solidFill>
              </a:rPr>
              <a:t>2TUP ?</a:t>
            </a:r>
            <a:endParaRPr lang="fr-FR" sz="3200" dirty="0" smtClean="0">
              <a:solidFill>
                <a:schemeClr val="tx1">
                  <a:lumMod val="75000"/>
                </a:schemeClr>
              </a:solidFill>
            </a:endParaRPr>
          </a:p>
          <a:p>
            <a:pPr lvl="1"/>
            <a:endParaRPr lang="fr-FR" sz="2000" dirty="0" smtClean="0"/>
          </a:p>
          <a:p>
            <a:pPr lvl="1"/>
            <a:r>
              <a:rPr lang="fr-FR" sz="2000" dirty="0" smtClean="0"/>
              <a:t>Réponse </a:t>
            </a:r>
            <a:r>
              <a:rPr lang="fr-FR" sz="2000" dirty="0" smtClean="0"/>
              <a:t>aux contraintes de changement continuel imposées aux SI des entreprises</a:t>
            </a:r>
            <a:endParaRPr lang="fr-FR" sz="2000" dirty="0"/>
          </a:p>
        </p:txBody>
      </p:sp>
    </p:spTree>
    <p:extLst>
      <p:ext uri="{BB962C8B-B14F-4D97-AF65-F5344CB8AC3E}">
        <p14:creationId xmlns="" xmlns:p14="http://schemas.microsoft.com/office/powerpoint/2010/main" val="31368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righ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animBg="1"/>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Présentation de 2TUP</a:t>
            </a:r>
            <a:endParaRPr lang="fr-FR" dirty="0"/>
          </a:p>
        </p:txBody>
      </p:sp>
      <p:sp>
        <p:nvSpPr>
          <p:cNvPr id="3" name="Espace réservé du contenu 2"/>
          <p:cNvSpPr>
            <a:spLocks noGrp="1"/>
          </p:cNvSpPr>
          <p:nvPr>
            <p:ph idx="1"/>
          </p:nvPr>
        </p:nvSpPr>
        <p:spPr>
          <a:xfrm>
            <a:off x="612648" y="1484784"/>
            <a:ext cx="8531352" cy="792088"/>
          </a:xfrm>
        </p:spPr>
        <p:txBody>
          <a:bodyPr>
            <a:normAutofit/>
          </a:bodyPr>
          <a:lstStyle/>
          <a:p>
            <a:r>
              <a:rPr lang="fr-FR" dirty="0" smtClean="0"/>
              <a:t>Définition d’un processus : </a:t>
            </a:r>
          </a:p>
          <a:p>
            <a:endParaRPr lang="fr-FR" dirty="0" smtClean="0"/>
          </a:p>
        </p:txBody>
      </p:sp>
      <p:grpSp>
        <p:nvGrpSpPr>
          <p:cNvPr id="5" name="Groupe 4"/>
          <p:cNvGrpSpPr/>
          <p:nvPr/>
        </p:nvGrpSpPr>
        <p:grpSpPr>
          <a:xfrm>
            <a:off x="540783" y="2769213"/>
            <a:ext cx="2650056" cy="3180067"/>
            <a:chOff x="615" y="1140466"/>
            <a:chExt cx="2650056" cy="3180067"/>
          </a:xfrm>
        </p:grpSpPr>
        <p:sp>
          <p:nvSpPr>
            <p:cNvPr id="23" name="Rectangle à coins arrondis 22"/>
            <p:cNvSpPr/>
            <p:nvPr/>
          </p:nvSpPr>
          <p:spPr>
            <a:xfrm>
              <a:off x="615" y="1140466"/>
              <a:ext cx="2650056" cy="3180067"/>
            </a:xfrm>
            <a:prstGeom prst="roundRect">
              <a:avLst>
                <a:gd name="adj" fmla="val 5000"/>
              </a:avLst>
            </a:prstGeom>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4" name="Rectangle 23"/>
            <p:cNvSpPr/>
            <p:nvPr/>
          </p:nvSpPr>
          <p:spPr>
            <a:xfrm rot="16200000">
              <a:off x="-1038206" y="2179288"/>
              <a:ext cx="2607655" cy="5300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r>
                <a:rPr lang="fr-FR" sz="3100" kern="1200" dirty="0" smtClean="0"/>
                <a:t>Processus</a:t>
              </a:r>
              <a:endParaRPr lang="fr-FR" sz="3100" kern="1200" dirty="0"/>
            </a:p>
          </p:txBody>
        </p:sp>
      </p:grpSp>
      <p:grpSp>
        <p:nvGrpSpPr>
          <p:cNvPr id="6" name="Groupe 5"/>
          <p:cNvGrpSpPr/>
          <p:nvPr/>
        </p:nvGrpSpPr>
        <p:grpSpPr>
          <a:xfrm>
            <a:off x="1070795" y="2769213"/>
            <a:ext cx="1974291" cy="3180067"/>
            <a:chOff x="530627" y="1140466"/>
            <a:chExt cx="1974291" cy="3180067"/>
          </a:xfrm>
        </p:grpSpPr>
        <p:sp>
          <p:nvSpPr>
            <p:cNvPr id="21" name="Rectangle 20"/>
            <p:cNvSpPr/>
            <p:nvPr/>
          </p:nvSpPr>
          <p:spPr>
            <a:xfrm>
              <a:off x="530627" y="1140466"/>
              <a:ext cx="1974291" cy="3180067"/>
            </a:xfrm>
            <a:prstGeom prst="rect">
              <a:avLst/>
            </a:prstGeom>
            <a:noFill/>
            <a:ln>
              <a:noFill/>
            </a:ln>
            <a:sp3d/>
          </p:spPr>
          <p:style>
            <a:lnRef idx="0">
              <a:scrgbClr r="0" g="0" b="0"/>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22" name="Rectangle 21"/>
            <p:cNvSpPr/>
            <p:nvPr/>
          </p:nvSpPr>
          <p:spPr>
            <a:xfrm>
              <a:off x="530627" y="1140466"/>
              <a:ext cx="1974291" cy="3180067"/>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96012" rIns="0" bIns="0" numCol="1" spcCol="1270" anchor="t" anchorCtr="0">
              <a:noAutofit/>
            </a:bodyPr>
            <a:lstStyle/>
            <a:p>
              <a:pPr lvl="0" algn="ctr" defTabSz="1244600">
                <a:lnSpc>
                  <a:spcPct val="90000"/>
                </a:lnSpc>
                <a:spcBef>
                  <a:spcPct val="0"/>
                </a:spcBef>
                <a:spcAft>
                  <a:spcPct val="35000"/>
                </a:spcAft>
              </a:pPr>
              <a:r>
                <a:rPr lang="fr-FR" sz="2800" kern="1200" dirty="0" smtClean="0"/>
                <a:t>Séquence d’étapes, en partie ordonnées</a:t>
              </a:r>
              <a:endParaRPr lang="fr-FR" sz="2800" kern="1200" dirty="0"/>
            </a:p>
          </p:txBody>
        </p:sp>
      </p:grpSp>
      <p:grpSp>
        <p:nvGrpSpPr>
          <p:cNvPr id="7" name="Groupe 6"/>
          <p:cNvGrpSpPr/>
          <p:nvPr/>
        </p:nvGrpSpPr>
        <p:grpSpPr>
          <a:xfrm>
            <a:off x="3283591" y="2769213"/>
            <a:ext cx="2650056" cy="3180067"/>
            <a:chOff x="2743423" y="1140466"/>
            <a:chExt cx="2650056" cy="3180067"/>
          </a:xfrm>
        </p:grpSpPr>
        <p:sp>
          <p:nvSpPr>
            <p:cNvPr id="19" name="Rectangle à coins arrondis 18"/>
            <p:cNvSpPr/>
            <p:nvPr/>
          </p:nvSpPr>
          <p:spPr>
            <a:xfrm>
              <a:off x="2743423" y="1140466"/>
              <a:ext cx="2650056" cy="3180067"/>
            </a:xfrm>
            <a:prstGeom prst="roundRect">
              <a:avLst>
                <a:gd name="adj" fmla="val 5000"/>
              </a:avLst>
            </a:prstGeom>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0" name="Rectangle 19"/>
            <p:cNvSpPr/>
            <p:nvPr/>
          </p:nvSpPr>
          <p:spPr>
            <a:xfrm rot="16200000">
              <a:off x="1704601" y="2179288"/>
              <a:ext cx="2607655" cy="5300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r>
                <a:rPr lang="fr-FR" sz="3100" kern="1200" dirty="0" smtClean="0"/>
                <a:t>Objectif</a:t>
              </a:r>
              <a:endParaRPr lang="fr-FR" sz="3100" kern="1200" dirty="0"/>
            </a:p>
          </p:txBody>
        </p:sp>
      </p:grpSp>
      <p:sp>
        <p:nvSpPr>
          <p:cNvPr id="8" name="Organigramme : Extraire 7"/>
          <p:cNvSpPr/>
          <p:nvPr/>
        </p:nvSpPr>
        <p:spPr>
          <a:xfrm rot="5400000">
            <a:off x="3063398" y="5293967"/>
            <a:ext cx="466887" cy="397508"/>
          </a:xfrm>
          <a:prstGeom prst="flowChartExtract">
            <a:avLst/>
          </a:prstGeom>
        </p:spPr>
        <p:style>
          <a:lnRef idx="1">
            <a:schemeClr val="accent6">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nvGrpSpPr>
          <p:cNvPr id="9" name="Groupe 8"/>
          <p:cNvGrpSpPr/>
          <p:nvPr/>
        </p:nvGrpSpPr>
        <p:grpSpPr>
          <a:xfrm>
            <a:off x="3813603" y="2769213"/>
            <a:ext cx="1974291" cy="3180067"/>
            <a:chOff x="3273435" y="1140466"/>
            <a:chExt cx="1974291" cy="3180067"/>
          </a:xfrm>
        </p:grpSpPr>
        <p:sp>
          <p:nvSpPr>
            <p:cNvPr id="17" name="Rectangle 16"/>
            <p:cNvSpPr/>
            <p:nvPr/>
          </p:nvSpPr>
          <p:spPr>
            <a:xfrm>
              <a:off x="3273435" y="1140466"/>
              <a:ext cx="1974291" cy="3180067"/>
            </a:xfrm>
            <a:prstGeom prst="rect">
              <a:avLst/>
            </a:prstGeom>
            <a:noFill/>
            <a:ln>
              <a:noFill/>
            </a:ln>
            <a:sp3d/>
          </p:spPr>
          <p:style>
            <a:lnRef idx="0">
              <a:scrgbClr r="0" g="0" b="0"/>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8" name="Rectangle 17"/>
            <p:cNvSpPr/>
            <p:nvPr/>
          </p:nvSpPr>
          <p:spPr>
            <a:xfrm>
              <a:off x="3273435" y="1140466"/>
              <a:ext cx="1974291" cy="3180067"/>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82296" rIns="0" bIns="0" numCol="1" spcCol="1270" anchor="t" anchorCtr="0">
              <a:noAutofit/>
            </a:bodyPr>
            <a:lstStyle/>
            <a:p>
              <a:pPr lvl="0" algn="ctr" defTabSz="1066800">
                <a:lnSpc>
                  <a:spcPct val="90000"/>
                </a:lnSpc>
                <a:spcBef>
                  <a:spcPct val="0"/>
                </a:spcBef>
                <a:spcAft>
                  <a:spcPct val="35000"/>
                </a:spcAft>
              </a:pPr>
              <a:r>
                <a:rPr lang="fr-FR" sz="2400" kern="1200" dirty="0" smtClean="0"/>
                <a:t>obtention d’un système logiciel ou évolution d’un système existant qui satisfasse le client</a:t>
              </a:r>
              <a:endParaRPr lang="fr-FR" sz="2400" kern="1200" dirty="0"/>
            </a:p>
          </p:txBody>
        </p:sp>
      </p:grpSp>
      <p:grpSp>
        <p:nvGrpSpPr>
          <p:cNvPr id="10" name="Groupe 9"/>
          <p:cNvGrpSpPr/>
          <p:nvPr/>
        </p:nvGrpSpPr>
        <p:grpSpPr>
          <a:xfrm>
            <a:off x="6026400" y="2769213"/>
            <a:ext cx="2650056" cy="3180067"/>
            <a:chOff x="5486232" y="1140466"/>
            <a:chExt cx="2650056" cy="3180067"/>
          </a:xfrm>
        </p:grpSpPr>
        <p:sp>
          <p:nvSpPr>
            <p:cNvPr id="15" name="Rectangle à coins arrondis 14"/>
            <p:cNvSpPr/>
            <p:nvPr/>
          </p:nvSpPr>
          <p:spPr>
            <a:xfrm>
              <a:off x="5486232" y="1140466"/>
              <a:ext cx="2650056" cy="3180067"/>
            </a:xfrm>
            <a:prstGeom prst="roundRect">
              <a:avLst>
                <a:gd name="adj" fmla="val 5000"/>
              </a:avLst>
            </a:prstGeom>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6" name="Rectangle 15"/>
            <p:cNvSpPr/>
            <p:nvPr/>
          </p:nvSpPr>
          <p:spPr>
            <a:xfrm rot="16200000">
              <a:off x="4447410" y="2179288"/>
              <a:ext cx="2607655" cy="5300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r>
                <a:rPr lang="fr-FR" sz="3100" kern="1200" dirty="0" smtClean="0"/>
                <a:t>Contraintes</a:t>
              </a:r>
              <a:endParaRPr lang="fr-FR" sz="3100" kern="1200" dirty="0"/>
            </a:p>
          </p:txBody>
        </p:sp>
      </p:grpSp>
      <p:sp>
        <p:nvSpPr>
          <p:cNvPr id="11" name="Organigramme : Extraire 10"/>
          <p:cNvSpPr/>
          <p:nvPr/>
        </p:nvSpPr>
        <p:spPr>
          <a:xfrm rot="5400000">
            <a:off x="5806206" y="5293967"/>
            <a:ext cx="466887" cy="397508"/>
          </a:xfrm>
          <a:prstGeom prst="flowChartExtract">
            <a:avLst/>
          </a:prstGeom>
        </p:spPr>
        <p:style>
          <a:lnRef idx="1">
            <a:schemeClr val="accent6">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nvGrpSpPr>
          <p:cNvPr id="12" name="Groupe 11"/>
          <p:cNvGrpSpPr/>
          <p:nvPr/>
        </p:nvGrpSpPr>
        <p:grpSpPr>
          <a:xfrm>
            <a:off x="6556411" y="2769213"/>
            <a:ext cx="1974291" cy="3180067"/>
            <a:chOff x="6016243" y="1140466"/>
            <a:chExt cx="1974291" cy="3180067"/>
          </a:xfrm>
        </p:grpSpPr>
        <p:sp>
          <p:nvSpPr>
            <p:cNvPr id="13" name="Rectangle 12"/>
            <p:cNvSpPr/>
            <p:nvPr/>
          </p:nvSpPr>
          <p:spPr>
            <a:xfrm>
              <a:off x="6016243" y="1140466"/>
              <a:ext cx="1974291" cy="3180067"/>
            </a:xfrm>
            <a:prstGeom prst="rect">
              <a:avLst/>
            </a:prstGeom>
            <a:noFill/>
            <a:ln>
              <a:noFill/>
            </a:ln>
            <a:sp3d/>
          </p:spPr>
          <p:style>
            <a:lnRef idx="0">
              <a:scrgbClr r="0" g="0" b="0"/>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4" name="Rectangle 13"/>
            <p:cNvSpPr/>
            <p:nvPr/>
          </p:nvSpPr>
          <p:spPr>
            <a:xfrm>
              <a:off x="6016243" y="1140466"/>
              <a:ext cx="1974291" cy="3180067"/>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88595" rIns="0" bIns="0" numCol="1" spcCol="1270" anchor="t" anchorCtr="0">
              <a:noAutofit/>
            </a:bodyPr>
            <a:lstStyle/>
            <a:p>
              <a:pPr lvl="0" algn="l" defTabSz="2444750">
                <a:lnSpc>
                  <a:spcPct val="90000"/>
                </a:lnSpc>
                <a:spcBef>
                  <a:spcPct val="0"/>
                </a:spcBef>
                <a:spcAft>
                  <a:spcPct val="35000"/>
                </a:spcAft>
              </a:pPr>
              <a:r>
                <a:rPr lang="fr-FR" sz="5500" kern="1200" dirty="0" smtClean="0"/>
                <a:t>Délais</a:t>
              </a:r>
              <a:endParaRPr lang="fr-FR" sz="5500" kern="1200" dirty="0"/>
            </a:p>
            <a:p>
              <a:pPr lvl="0" algn="l" defTabSz="2444750">
                <a:lnSpc>
                  <a:spcPct val="90000"/>
                </a:lnSpc>
                <a:spcBef>
                  <a:spcPct val="0"/>
                </a:spcBef>
                <a:spcAft>
                  <a:spcPct val="35000"/>
                </a:spcAft>
              </a:pPr>
              <a:r>
                <a:rPr lang="fr-FR" sz="5500" kern="1200" dirty="0" smtClean="0"/>
                <a:t>Coûts</a:t>
              </a:r>
              <a:endParaRPr lang="fr-FR" sz="55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47"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47"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Présentation de 2TUP</a:t>
            </a:r>
          </a:p>
        </p:txBody>
      </p:sp>
      <p:sp>
        <p:nvSpPr>
          <p:cNvPr id="31" name="Rectangle 30"/>
          <p:cNvSpPr/>
          <p:nvPr/>
        </p:nvSpPr>
        <p:spPr>
          <a:xfrm>
            <a:off x="611560" y="4614847"/>
            <a:ext cx="7992888" cy="1910497"/>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32" name="Rectangle 31"/>
          <p:cNvSpPr/>
          <p:nvPr/>
        </p:nvSpPr>
        <p:spPr>
          <a:xfrm>
            <a:off x="611560" y="4614847"/>
            <a:ext cx="7992888" cy="1031668"/>
          </a:xfrm>
          <a:prstGeom prst="rect">
            <a:avLst/>
          </a:prstGeom>
        </p:spPr>
        <p:style>
          <a:lnRef idx="0">
            <a:schemeClr val="dk1"/>
          </a:lnRef>
          <a:fillRef idx="3">
            <a:schemeClr val="dk1"/>
          </a:fillRef>
          <a:effectRef idx="3">
            <a:schemeClr val="dk1"/>
          </a:effectRef>
          <a:fontRef idx="minor">
            <a:schemeClr val="lt1"/>
          </a:fontRef>
        </p:style>
        <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fr-FR" sz="34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Caractéristiques d’un processus unifié </a:t>
            </a:r>
            <a:endParaRPr lang="fr-FR" sz="34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nvGrpSpPr>
          <p:cNvPr id="7" name="Groupe 6"/>
          <p:cNvGrpSpPr/>
          <p:nvPr/>
        </p:nvGrpSpPr>
        <p:grpSpPr>
          <a:xfrm>
            <a:off x="612535" y="5608305"/>
            <a:ext cx="1598187" cy="878828"/>
            <a:chOff x="975" y="3905321"/>
            <a:chExt cx="1598187" cy="878828"/>
          </a:xfrm>
        </p:grpSpPr>
        <p:sp>
          <p:nvSpPr>
            <p:cNvPr id="29" name="Rectangle 28"/>
            <p:cNvSpPr/>
            <p:nvPr/>
          </p:nvSpPr>
          <p:spPr>
            <a:xfrm>
              <a:off x="975" y="3905321"/>
              <a:ext cx="1598187" cy="878828"/>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 name="Rectangle 29"/>
            <p:cNvSpPr/>
            <p:nvPr/>
          </p:nvSpPr>
          <p:spPr>
            <a:xfrm>
              <a:off x="975" y="3905321"/>
              <a:ext cx="1598187" cy="87882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Incrémental</a:t>
              </a:r>
              <a:endParaRPr lang="fr-FR" sz="1900" kern="1200" dirty="0"/>
            </a:p>
          </p:txBody>
        </p:sp>
      </p:grpSp>
      <p:grpSp>
        <p:nvGrpSpPr>
          <p:cNvPr id="8" name="Groupe 7"/>
          <p:cNvGrpSpPr/>
          <p:nvPr/>
        </p:nvGrpSpPr>
        <p:grpSpPr>
          <a:xfrm>
            <a:off x="2210723" y="5608305"/>
            <a:ext cx="1598187" cy="878828"/>
            <a:chOff x="1599163" y="3905321"/>
            <a:chExt cx="1598187" cy="878828"/>
          </a:xfrm>
        </p:grpSpPr>
        <p:sp>
          <p:nvSpPr>
            <p:cNvPr id="27" name="Rectangle 26"/>
            <p:cNvSpPr/>
            <p:nvPr/>
          </p:nvSpPr>
          <p:spPr>
            <a:xfrm>
              <a:off x="1599163" y="3905321"/>
              <a:ext cx="1598187" cy="878828"/>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 name="Rectangle 27"/>
            <p:cNvSpPr/>
            <p:nvPr/>
          </p:nvSpPr>
          <p:spPr>
            <a:xfrm>
              <a:off x="1599163" y="3905321"/>
              <a:ext cx="1598187" cy="87882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Itératif</a:t>
              </a:r>
              <a:endParaRPr lang="fr-FR" sz="1900" kern="1200" dirty="0"/>
            </a:p>
          </p:txBody>
        </p:sp>
      </p:grpSp>
      <p:grpSp>
        <p:nvGrpSpPr>
          <p:cNvPr id="9" name="Groupe 8"/>
          <p:cNvGrpSpPr/>
          <p:nvPr/>
        </p:nvGrpSpPr>
        <p:grpSpPr>
          <a:xfrm>
            <a:off x="3808910" y="5608305"/>
            <a:ext cx="1598187" cy="878828"/>
            <a:chOff x="3197350" y="3905321"/>
            <a:chExt cx="1598187" cy="878828"/>
          </a:xfrm>
        </p:grpSpPr>
        <p:sp>
          <p:nvSpPr>
            <p:cNvPr id="25" name="Rectangle 24"/>
            <p:cNvSpPr/>
            <p:nvPr/>
          </p:nvSpPr>
          <p:spPr>
            <a:xfrm>
              <a:off x="3197350" y="3905321"/>
              <a:ext cx="1598187" cy="878828"/>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6" name="Rectangle 25"/>
            <p:cNvSpPr/>
            <p:nvPr/>
          </p:nvSpPr>
          <p:spPr>
            <a:xfrm>
              <a:off x="3197350" y="3905321"/>
              <a:ext cx="1598187" cy="87882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Piloté par les risques</a:t>
              </a:r>
              <a:endParaRPr lang="fr-FR" sz="1900" kern="1200" dirty="0"/>
            </a:p>
          </p:txBody>
        </p:sp>
      </p:grpSp>
      <p:grpSp>
        <p:nvGrpSpPr>
          <p:cNvPr id="10" name="Groupe 9"/>
          <p:cNvGrpSpPr/>
          <p:nvPr/>
        </p:nvGrpSpPr>
        <p:grpSpPr>
          <a:xfrm>
            <a:off x="5407097" y="5608305"/>
            <a:ext cx="1598187" cy="878828"/>
            <a:chOff x="4795537" y="3905321"/>
            <a:chExt cx="1598187" cy="878828"/>
          </a:xfrm>
        </p:grpSpPr>
        <p:sp>
          <p:nvSpPr>
            <p:cNvPr id="23" name="Rectangle 22"/>
            <p:cNvSpPr/>
            <p:nvPr/>
          </p:nvSpPr>
          <p:spPr>
            <a:xfrm>
              <a:off x="4795537" y="3905321"/>
              <a:ext cx="1598187" cy="878828"/>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 name="Rectangle 23"/>
            <p:cNvSpPr/>
            <p:nvPr/>
          </p:nvSpPr>
          <p:spPr>
            <a:xfrm>
              <a:off x="4795537" y="3905321"/>
              <a:ext cx="1598187" cy="87882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Orienté composant</a:t>
              </a:r>
              <a:endParaRPr lang="fr-FR" sz="1900" kern="1200" dirty="0"/>
            </a:p>
          </p:txBody>
        </p:sp>
      </p:grpSp>
      <p:grpSp>
        <p:nvGrpSpPr>
          <p:cNvPr id="11" name="Groupe 10"/>
          <p:cNvGrpSpPr/>
          <p:nvPr/>
        </p:nvGrpSpPr>
        <p:grpSpPr>
          <a:xfrm>
            <a:off x="7005284" y="5608305"/>
            <a:ext cx="1598187" cy="878828"/>
            <a:chOff x="6393724" y="3905321"/>
            <a:chExt cx="1598187" cy="878828"/>
          </a:xfrm>
        </p:grpSpPr>
        <p:sp>
          <p:nvSpPr>
            <p:cNvPr id="21" name="Rectangle 20"/>
            <p:cNvSpPr/>
            <p:nvPr/>
          </p:nvSpPr>
          <p:spPr>
            <a:xfrm>
              <a:off x="6393724" y="3905321"/>
              <a:ext cx="1598187" cy="878828"/>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2" name="Rectangle 21"/>
            <p:cNvSpPr/>
            <p:nvPr/>
          </p:nvSpPr>
          <p:spPr>
            <a:xfrm>
              <a:off x="6393724" y="3905321"/>
              <a:ext cx="1598187" cy="87882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Orienté utilisateur</a:t>
              </a:r>
              <a:endParaRPr lang="fr-FR" sz="1900" kern="1200" dirty="0"/>
            </a:p>
          </p:txBody>
        </p:sp>
      </p:grpSp>
      <p:sp>
        <p:nvSpPr>
          <p:cNvPr id="19" name="Rectangle avec flèche vers le haut 18"/>
          <p:cNvSpPr/>
          <p:nvPr/>
        </p:nvSpPr>
        <p:spPr>
          <a:xfrm rot="10800000">
            <a:off x="611560" y="1705159"/>
            <a:ext cx="7992888" cy="2938345"/>
          </a:xfrm>
          <a:prstGeom prst="upArrowCallou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0" name="Rectangle 19"/>
          <p:cNvSpPr/>
          <p:nvPr/>
        </p:nvSpPr>
        <p:spPr>
          <a:xfrm>
            <a:off x="611560" y="1705159"/>
            <a:ext cx="7992888" cy="1031359"/>
          </a:xfrm>
          <a:prstGeom prst="rect">
            <a:avLst/>
          </a:prstGeom>
        </p:spPr>
        <p:style>
          <a:lnRef idx="0">
            <a:schemeClr val="dk1"/>
          </a:lnRef>
          <a:fillRef idx="3">
            <a:schemeClr val="dk1"/>
          </a:fillRef>
          <a:effectRef idx="3">
            <a:schemeClr val="dk1"/>
          </a:effectRef>
          <a:fontRef idx="minor">
            <a:schemeClr val="lt1"/>
          </a:fontRef>
        </p:style>
        <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fr-FR" sz="34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Définition d’un processus unifié </a:t>
            </a:r>
            <a:endParaRPr lang="fr-FR" sz="34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nvGrpSpPr>
          <p:cNvPr id="13" name="Groupe 12"/>
          <p:cNvGrpSpPr/>
          <p:nvPr/>
        </p:nvGrpSpPr>
        <p:grpSpPr>
          <a:xfrm>
            <a:off x="611560" y="2736518"/>
            <a:ext cx="3996443" cy="878565"/>
            <a:chOff x="0" y="1033534"/>
            <a:chExt cx="3996443" cy="878565"/>
          </a:xfrm>
        </p:grpSpPr>
        <p:sp>
          <p:nvSpPr>
            <p:cNvPr id="17" name="Rectangle 16"/>
            <p:cNvSpPr/>
            <p:nvPr/>
          </p:nvSpPr>
          <p:spPr>
            <a:xfrm>
              <a:off x="0" y="1033534"/>
              <a:ext cx="3996443" cy="878565"/>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Rectangle 17"/>
            <p:cNvSpPr/>
            <p:nvPr/>
          </p:nvSpPr>
          <p:spPr>
            <a:xfrm>
              <a:off x="0" y="1033534"/>
              <a:ext cx="3996443" cy="8785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Plusieurs processus unifiés, pas un seul</a:t>
              </a:r>
              <a:endParaRPr lang="fr-FR" sz="1900" kern="1200" dirty="0"/>
            </a:p>
          </p:txBody>
        </p:sp>
      </p:grpSp>
      <p:grpSp>
        <p:nvGrpSpPr>
          <p:cNvPr id="14" name="Groupe 13"/>
          <p:cNvGrpSpPr/>
          <p:nvPr/>
        </p:nvGrpSpPr>
        <p:grpSpPr>
          <a:xfrm>
            <a:off x="4608004" y="2736518"/>
            <a:ext cx="3996443" cy="878565"/>
            <a:chOff x="3996444" y="1033534"/>
            <a:chExt cx="3996443" cy="878565"/>
          </a:xfrm>
        </p:grpSpPr>
        <p:sp>
          <p:nvSpPr>
            <p:cNvPr id="15" name="Rectangle 14"/>
            <p:cNvSpPr/>
            <p:nvPr/>
          </p:nvSpPr>
          <p:spPr>
            <a:xfrm>
              <a:off x="3996444" y="1033534"/>
              <a:ext cx="3996443" cy="878565"/>
            </a:xfrm>
            <a:prstGeom prst="rect">
              <a:avLst/>
            </a:pr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 name="Rectangle 15"/>
            <p:cNvSpPr/>
            <p:nvPr/>
          </p:nvSpPr>
          <p:spPr>
            <a:xfrm>
              <a:off x="3996444" y="1033534"/>
              <a:ext cx="3996443" cy="8785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dirty="0" smtClean="0"/>
                <a:t>Trame commune des meilleures pratiques de développement</a:t>
              </a:r>
              <a:endParaRPr lang="fr-FR" sz="19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dissolv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dissolv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dissolv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dissolv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dissolv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Présentation de 2TUP</a:t>
            </a:r>
            <a:endParaRPr lang="fr-FR" dirty="0"/>
          </a:p>
        </p:txBody>
      </p:sp>
      <p:grpSp>
        <p:nvGrpSpPr>
          <p:cNvPr id="7" name="Groupe 6"/>
          <p:cNvGrpSpPr/>
          <p:nvPr/>
        </p:nvGrpSpPr>
        <p:grpSpPr>
          <a:xfrm>
            <a:off x="2411760" y="1672202"/>
            <a:ext cx="1480839" cy="1480839"/>
            <a:chOff x="382488" y="1472"/>
            <a:chExt cx="1480839" cy="1480839"/>
          </a:xfrm>
        </p:grpSpPr>
        <p:sp>
          <p:nvSpPr>
            <p:cNvPr id="20" name="Ellipse 19"/>
            <p:cNvSpPr/>
            <p:nvPr/>
          </p:nvSpPr>
          <p:spPr>
            <a:xfrm>
              <a:off x="382488" y="1472"/>
              <a:ext cx="1480839" cy="1480839"/>
            </a:xfrm>
            <a:prstGeom prst="ellipse">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1" name="Ellipse 4"/>
            <p:cNvSpPr/>
            <p:nvPr/>
          </p:nvSpPr>
          <p:spPr>
            <a:xfrm>
              <a:off x="599352" y="218336"/>
              <a:ext cx="1047111" cy="10471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kern="1200" dirty="0" smtClean="0"/>
                <a:t>Axe fonctionnel</a:t>
              </a:r>
              <a:endParaRPr lang="fr-FR" sz="1600" kern="1200" dirty="0"/>
            </a:p>
          </p:txBody>
        </p:sp>
      </p:grpSp>
      <p:grpSp>
        <p:nvGrpSpPr>
          <p:cNvPr id="8" name="Groupe 7"/>
          <p:cNvGrpSpPr/>
          <p:nvPr/>
        </p:nvGrpSpPr>
        <p:grpSpPr>
          <a:xfrm>
            <a:off x="2722736" y="3273286"/>
            <a:ext cx="858887" cy="858887"/>
            <a:chOff x="693464" y="1602556"/>
            <a:chExt cx="858887" cy="858887"/>
          </a:xfrm>
        </p:grpSpPr>
        <p:sp>
          <p:nvSpPr>
            <p:cNvPr id="18" name="Plus 17"/>
            <p:cNvSpPr/>
            <p:nvPr/>
          </p:nvSpPr>
          <p:spPr>
            <a:xfrm>
              <a:off x="693464" y="1602556"/>
              <a:ext cx="858887" cy="858887"/>
            </a:xfrm>
            <a:prstGeom prst="mathPlus">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9" name="Plus 6"/>
            <p:cNvSpPr/>
            <p:nvPr/>
          </p:nvSpPr>
          <p:spPr>
            <a:xfrm>
              <a:off x="807309" y="1930994"/>
              <a:ext cx="631197" cy="2020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p:txBody>
        </p:sp>
      </p:grpSp>
      <p:grpSp>
        <p:nvGrpSpPr>
          <p:cNvPr id="9" name="Groupe 8"/>
          <p:cNvGrpSpPr/>
          <p:nvPr/>
        </p:nvGrpSpPr>
        <p:grpSpPr>
          <a:xfrm>
            <a:off x="2411760" y="4252417"/>
            <a:ext cx="1480839" cy="1480839"/>
            <a:chOff x="382488" y="2581687"/>
            <a:chExt cx="1480839" cy="1480839"/>
          </a:xfrm>
        </p:grpSpPr>
        <p:sp>
          <p:nvSpPr>
            <p:cNvPr id="16" name="Ellipse 15"/>
            <p:cNvSpPr/>
            <p:nvPr/>
          </p:nvSpPr>
          <p:spPr>
            <a:xfrm>
              <a:off x="382488" y="2581687"/>
              <a:ext cx="1480839" cy="1480839"/>
            </a:xfrm>
            <a:prstGeom prst="ellipse">
              <a:avLst/>
            </a:prstGeom>
          </p:spPr>
          <p:style>
            <a:lnRef idx="0">
              <a:schemeClr val="lt1">
                <a:hueOff val="0"/>
                <a:satOff val="0"/>
                <a:lumOff val="0"/>
                <a:alphaOff val="0"/>
              </a:schemeClr>
            </a:lnRef>
            <a:fillRef idx="3">
              <a:schemeClr val="accent4">
                <a:hueOff val="-236846"/>
                <a:satOff val="24417"/>
                <a:lumOff val="31275"/>
                <a:alphaOff val="0"/>
              </a:schemeClr>
            </a:fillRef>
            <a:effectRef idx="2">
              <a:schemeClr val="accent4">
                <a:hueOff val="-236846"/>
                <a:satOff val="24417"/>
                <a:lumOff val="31275"/>
                <a:alphaOff val="0"/>
              </a:schemeClr>
            </a:effectRef>
            <a:fontRef idx="minor">
              <a:schemeClr val="lt1"/>
            </a:fontRef>
          </p:style>
        </p:sp>
        <p:sp>
          <p:nvSpPr>
            <p:cNvPr id="17" name="Ellipse 8"/>
            <p:cNvSpPr/>
            <p:nvPr/>
          </p:nvSpPr>
          <p:spPr>
            <a:xfrm>
              <a:off x="599352" y="2798551"/>
              <a:ext cx="1047111" cy="10471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kern="1200" dirty="0" smtClean="0"/>
                <a:t>Axe technique </a:t>
              </a:r>
              <a:endParaRPr lang="fr-FR" sz="1600" kern="1200" dirty="0"/>
            </a:p>
          </p:txBody>
        </p:sp>
      </p:grpSp>
      <p:grpSp>
        <p:nvGrpSpPr>
          <p:cNvPr id="10" name="Groupe 9"/>
          <p:cNvGrpSpPr/>
          <p:nvPr/>
        </p:nvGrpSpPr>
        <p:grpSpPr>
          <a:xfrm>
            <a:off x="4114726" y="3427293"/>
            <a:ext cx="470907" cy="550872"/>
            <a:chOff x="2085454" y="1756563"/>
            <a:chExt cx="470907" cy="550872"/>
          </a:xfrm>
        </p:grpSpPr>
        <p:sp>
          <p:nvSpPr>
            <p:cNvPr id="14" name="Flèche droite 13"/>
            <p:cNvSpPr/>
            <p:nvPr/>
          </p:nvSpPr>
          <p:spPr>
            <a:xfrm>
              <a:off x="2085454" y="1756563"/>
              <a:ext cx="470907" cy="550872"/>
            </a:xfrm>
            <a:prstGeom prst="rightArrow">
              <a:avLst>
                <a:gd name="adj1" fmla="val 60000"/>
                <a:gd name="adj2" fmla="val 50000"/>
              </a:avLst>
            </a:prstGeom>
          </p:spPr>
          <p:style>
            <a:lnRef idx="0">
              <a:schemeClr val="lt1">
                <a:hueOff val="0"/>
                <a:satOff val="0"/>
                <a:lumOff val="0"/>
                <a:alphaOff val="0"/>
              </a:schemeClr>
            </a:lnRef>
            <a:fillRef idx="3">
              <a:schemeClr val="accent4">
                <a:hueOff val="-473693"/>
                <a:satOff val="48834"/>
                <a:lumOff val="62550"/>
                <a:alphaOff val="0"/>
              </a:schemeClr>
            </a:fillRef>
            <a:effectRef idx="2">
              <a:schemeClr val="accent4">
                <a:hueOff val="-473693"/>
                <a:satOff val="48834"/>
                <a:lumOff val="62550"/>
                <a:alphaOff val="0"/>
              </a:schemeClr>
            </a:effectRef>
            <a:fontRef idx="minor">
              <a:schemeClr val="lt1"/>
            </a:fontRef>
          </p:style>
        </p:sp>
        <p:sp>
          <p:nvSpPr>
            <p:cNvPr id="15" name="Flèche droite 10"/>
            <p:cNvSpPr/>
            <p:nvPr/>
          </p:nvSpPr>
          <p:spPr>
            <a:xfrm>
              <a:off x="2085454" y="1866737"/>
              <a:ext cx="329635" cy="3305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p:txBody>
        </p:sp>
      </p:grpSp>
      <p:sp>
        <p:nvSpPr>
          <p:cNvPr id="12" name="Ellipse 11"/>
          <p:cNvSpPr/>
          <p:nvPr/>
        </p:nvSpPr>
        <p:spPr>
          <a:xfrm>
            <a:off x="4781104" y="2221890"/>
            <a:ext cx="2961679" cy="2961679"/>
          </a:xfrm>
          <a:prstGeom prst="ellipse">
            <a:avLst/>
          </a:prstGeom>
        </p:spPr>
        <p:style>
          <a:lnRef idx="0">
            <a:schemeClr val="accent6"/>
          </a:lnRef>
          <a:fillRef idx="3">
            <a:schemeClr val="accent6"/>
          </a:fillRef>
          <a:effectRef idx="3">
            <a:schemeClr val="accent6"/>
          </a:effectRef>
          <a:fontRef idx="minor">
            <a:schemeClr val="lt1"/>
          </a:fontRef>
        </p:style>
        <p:txBody>
          <a:bodyPr/>
          <a:lstStyle/>
          <a:p>
            <a:pPr algn="ctr"/>
            <a:r>
              <a:rPr lang="fr-FR" sz="2200" dirty="0" smtClean="0"/>
              <a:t>La réalisation du système consiste à fusionner les résultats des deux branches </a:t>
            </a:r>
          </a:p>
        </p:txBody>
      </p:sp>
      <p:sp>
        <p:nvSpPr>
          <p:cNvPr id="23" name="Rectangle à coins arrondis 22"/>
          <p:cNvSpPr/>
          <p:nvPr/>
        </p:nvSpPr>
        <p:spPr bwMode="auto">
          <a:xfrm>
            <a:off x="1259632" y="6021288"/>
            <a:ext cx="6912768" cy="720080"/>
          </a:xfrm>
          <a:prstGeom prst="round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44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rPr>
              <a:t>Idée de base </a:t>
            </a:r>
            <a:endParaRPr kumimoji="0" lang="fr-FR" sz="44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Présentation de 2TUP</a:t>
            </a:r>
            <a:endParaRPr lang="fr-FR" dirty="0"/>
          </a:p>
        </p:txBody>
      </p:sp>
      <p:pic>
        <p:nvPicPr>
          <p:cNvPr id="2050" name="Picture 2"/>
          <p:cNvPicPr>
            <a:picLocks noChangeAspect="1" noChangeArrowheads="1"/>
          </p:cNvPicPr>
          <p:nvPr/>
        </p:nvPicPr>
        <p:blipFill>
          <a:blip r:embed="rId3" cstate="print"/>
          <a:srcRect/>
          <a:stretch>
            <a:fillRect/>
          </a:stretch>
        </p:blipFill>
        <p:spPr bwMode="auto">
          <a:xfrm>
            <a:off x="395536" y="1772816"/>
            <a:ext cx="8568952"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2TUP, un processus UP</a:t>
            </a:r>
            <a:endParaRPr lang="fr-FR" dirty="0"/>
          </a:p>
        </p:txBody>
      </p:sp>
      <p:grpSp>
        <p:nvGrpSpPr>
          <p:cNvPr id="6" name="Groupe 5"/>
          <p:cNvGrpSpPr/>
          <p:nvPr/>
        </p:nvGrpSpPr>
        <p:grpSpPr>
          <a:xfrm>
            <a:off x="1049" y="1628800"/>
            <a:ext cx="9141901" cy="1453520"/>
            <a:chOff x="1049" y="958"/>
            <a:chExt cx="9141901" cy="1453520"/>
          </a:xfrm>
        </p:grpSpPr>
        <p:sp>
          <p:nvSpPr>
            <p:cNvPr id="31" name="Rectangle à coins arrondis 30"/>
            <p:cNvSpPr/>
            <p:nvPr/>
          </p:nvSpPr>
          <p:spPr>
            <a:xfrm>
              <a:off x="1049" y="958"/>
              <a:ext cx="9141901"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2" name="Rectangle 31"/>
            <p:cNvSpPr/>
            <p:nvPr/>
          </p:nvSpPr>
          <p:spPr>
            <a:xfrm>
              <a:off x="43621" y="43530"/>
              <a:ext cx="9056757"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fr-FR" sz="4400" kern="1200" dirty="0" smtClean="0"/>
                <a:t>Un processus piloté par les risques </a:t>
              </a:r>
              <a:endParaRPr lang="fr-FR" sz="4400" kern="1200" dirty="0"/>
            </a:p>
          </p:txBody>
        </p:sp>
      </p:grpSp>
      <p:grpSp>
        <p:nvGrpSpPr>
          <p:cNvPr id="7" name="Groupe 6"/>
          <p:cNvGrpSpPr/>
          <p:nvPr/>
        </p:nvGrpSpPr>
        <p:grpSpPr>
          <a:xfrm>
            <a:off x="1049" y="3241341"/>
            <a:ext cx="6033187" cy="1453520"/>
            <a:chOff x="1049" y="1613499"/>
            <a:chExt cx="6033187" cy="1453520"/>
          </a:xfrm>
        </p:grpSpPr>
        <p:sp>
          <p:nvSpPr>
            <p:cNvPr id="29" name="Rectangle à coins arrondis 28"/>
            <p:cNvSpPr/>
            <p:nvPr/>
          </p:nvSpPr>
          <p:spPr>
            <a:xfrm>
              <a:off x="1049" y="1613499"/>
              <a:ext cx="6033187"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0" name="Rectangle 29"/>
            <p:cNvSpPr/>
            <p:nvPr/>
          </p:nvSpPr>
          <p:spPr>
            <a:xfrm>
              <a:off x="43621" y="1656071"/>
              <a:ext cx="5948043"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4000" kern="1200" dirty="0" smtClean="0"/>
                <a:t>4 principaux risques </a:t>
              </a:r>
              <a:endParaRPr lang="fr-FR" sz="4000" kern="1200" dirty="0"/>
            </a:p>
          </p:txBody>
        </p:sp>
      </p:grpSp>
      <p:grpSp>
        <p:nvGrpSpPr>
          <p:cNvPr id="8" name="Groupe 7"/>
          <p:cNvGrpSpPr/>
          <p:nvPr/>
        </p:nvGrpSpPr>
        <p:grpSpPr>
          <a:xfrm>
            <a:off x="1049" y="4853882"/>
            <a:ext cx="1462236" cy="1453520"/>
            <a:chOff x="1049" y="3226040"/>
            <a:chExt cx="1462236" cy="1453520"/>
          </a:xfrm>
        </p:grpSpPr>
        <p:sp>
          <p:nvSpPr>
            <p:cNvPr id="27" name="Rectangle à coins arrondis 26"/>
            <p:cNvSpPr/>
            <p:nvPr/>
          </p:nvSpPr>
          <p:spPr>
            <a:xfrm>
              <a:off x="1049" y="3226040"/>
              <a:ext cx="146223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28" name="Rectangle 27"/>
            <p:cNvSpPr/>
            <p:nvPr/>
          </p:nvSpPr>
          <p:spPr>
            <a:xfrm>
              <a:off x="43621" y="3268612"/>
              <a:ext cx="137709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kern="1200" dirty="0" smtClean="0"/>
                <a:t>L’inadéquation aux besoins des utilisateurs</a:t>
              </a:r>
              <a:endParaRPr lang="fr-FR" kern="1200" dirty="0"/>
            </a:p>
          </p:txBody>
        </p:sp>
      </p:grpSp>
      <p:grpSp>
        <p:nvGrpSpPr>
          <p:cNvPr id="9" name="Groupe 8"/>
          <p:cNvGrpSpPr/>
          <p:nvPr/>
        </p:nvGrpSpPr>
        <p:grpSpPr>
          <a:xfrm>
            <a:off x="1524699" y="4853882"/>
            <a:ext cx="1462236" cy="1453520"/>
            <a:chOff x="1524699" y="3226040"/>
            <a:chExt cx="1462236" cy="1453520"/>
          </a:xfrm>
        </p:grpSpPr>
        <p:sp>
          <p:nvSpPr>
            <p:cNvPr id="25" name="Rectangle à coins arrondis 24"/>
            <p:cNvSpPr/>
            <p:nvPr/>
          </p:nvSpPr>
          <p:spPr>
            <a:xfrm>
              <a:off x="1524699" y="3226040"/>
              <a:ext cx="146223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26" name="Rectangle 25"/>
            <p:cNvSpPr/>
            <p:nvPr/>
          </p:nvSpPr>
          <p:spPr>
            <a:xfrm>
              <a:off x="1567271" y="3268612"/>
              <a:ext cx="137709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L’incapacité de l’architecture technique à répondre aux contraintes opérationnelles</a:t>
              </a:r>
              <a:endParaRPr lang="fr-FR" sz="1400" kern="1200" dirty="0"/>
            </a:p>
          </p:txBody>
        </p:sp>
      </p:grpSp>
      <p:grpSp>
        <p:nvGrpSpPr>
          <p:cNvPr id="10" name="Groupe 9"/>
          <p:cNvGrpSpPr/>
          <p:nvPr/>
        </p:nvGrpSpPr>
        <p:grpSpPr>
          <a:xfrm>
            <a:off x="3048349" y="4853882"/>
            <a:ext cx="1462236" cy="1453520"/>
            <a:chOff x="3048349" y="3226040"/>
            <a:chExt cx="1462236" cy="1453520"/>
          </a:xfrm>
        </p:grpSpPr>
        <p:sp>
          <p:nvSpPr>
            <p:cNvPr id="23" name="Rectangle à coins arrondis 22"/>
            <p:cNvSpPr/>
            <p:nvPr/>
          </p:nvSpPr>
          <p:spPr>
            <a:xfrm>
              <a:off x="3048349" y="3226040"/>
              <a:ext cx="146223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24" name="Rectangle 23"/>
            <p:cNvSpPr/>
            <p:nvPr/>
          </p:nvSpPr>
          <p:spPr>
            <a:xfrm>
              <a:off x="3090921" y="3268612"/>
              <a:ext cx="137709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kern="1200" dirty="0" smtClean="0"/>
                <a:t>Le non respect des coûts et délais</a:t>
              </a:r>
              <a:endParaRPr lang="fr-FR" kern="1200" dirty="0"/>
            </a:p>
          </p:txBody>
        </p:sp>
      </p:grpSp>
      <p:grpSp>
        <p:nvGrpSpPr>
          <p:cNvPr id="11" name="Groupe 10"/>
          <p:cNvGrpSpPr/>
          <p:nvPr/>
        </p:nvGrpSpPr>
        <p:grpSpPr>
          <a:xfrm>
            <a:off x="4572000" y="4853882"/>
            <a:ext cx="1462236" cy="1453520"/>
            <a:chOff x="4572000" y="3226040"/>
            <a:chExt cx="1462236" cy="1453520"/>
          </a:xfrm>
        </p:grpSpPr>
        <p:sp>
          <p:nvSpPr>
            <p:cNvPr id="21" name="Rectangle à coins arrondis 20"/>
            <p:cNvSpPr/>
            <p:nvPr/>
          </p:nvSpPr>
          <p:spPr>
            <a:xfrm>
              <a:off x="4572000" y="3226040"/>
              <a:ext cx="146223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22" name="Rectangle 21"/>
            <p:cNvSpPr/>
            <p:nvPr/>
          </p:nvSpPr>
          <p:spPr>
            <a:xfrm>
              <a:off x="4614572" y="3268612"/>
              <a:ext cx="137709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2000" kern="1200" smtClean="0"/>
                <a:t>Le manque de qualité</a:t>
              </a:r>
              <a:endParaRPr lang="fr-FR" sz="2000" kern="1200" dirty="0"/>
            </a:p>
          </p:txBody>
        </p:sp>
      </p:grpSp>
      <p:grpSp>
        <p:nvGrpSpPr>
          <p:cNvPr id="12" name="Groupe 11"/>
          <p:cNvGrpSpPr/>
          <p:nvPr/>
        </p:nvGrpSpPr>
        <p:grpSpPr>
          <a:xfrm>
            <a:off x="6157064" y="3241341"/>
            <a:ext cx="2985886" cy="1453520"/>
            <a:chOff x="6157064" y="1613499"/>
            <a:chExt cx="2985886" cy="1453520"/>
          </a:xfrm>
        </p:grpSpPr>
        <p:sp>
          <p:nvSpPr>
            <p:cNvPr id="19" name="Rectangle à coins arrondis 18"/>
            <p:cNvSpPr/>
            <p:nvPr/>
          </p:nvSpPr>
          <p:spPr>
            <a:xfrm>
              <a:off x="6157064" y="1613499"/>
              <a:ext cx="298588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20" name="Rectangle 19"/>
            <p:cNvSpPr/>
            <p:nvPr/>
          </p:nvSpPr>
          <p:spPr>
            <a:xfrm>
              <a:off x="6199636" y="1656071"/>
              <a:ext cx="290074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smtClean="0"/>
                <a:t>Les solutions apportées par ce processus </a:t>
              </a:r>
              <a:endParaRPr lang="fr-FR" sz="2900" kern="1200" dirty="0"/>
            </a:p>
          </p:txBody>
        </p:sp>
      </p:grpSp>
      <p:grpSp>
        <p:nvGrpSpPr>
          <p:cNvPr id="13" name="Groupe 12"/>
          <p:cNvGrpSpPr/>
          <p:nvPr/>
        </p:nvGrpSpPr>
        <p:grpSpPr>
          <a:xfrm>
            <a:off x="6210859" y="4854841"/>
            <a:ext cx="1462236" cy="1453520"/>
            <a:chOff x="6210859" y="3226999"/>
            <a:chExt cx="1462236" cy="1453520"/>
          </a:xfrm>
        </p:grpSpPr>
        <p:sp>
          <p:nvSpPr>
            <p:cNvPr id="17" name="Rectangle à coins arrondis 16"/>
            <p:cNvSpPr/>
            <p:nvPr/>
          </p:nvSpPr>
          <p:spPr>
            <a:xfrm>
              <a:off x="6210859" y="3226999"/>
              <a:ext cx="146223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18" name="Rectangle 17"/>
            <p:cNvSpPr/>
            <p:nvPr/>
          </p:nvSpPr>
          <p:spPr>
            <a:xfrm>
              <a:off x="6253431" y="3269571"/>
              <a:ext cx="137709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600" kern="1200" dirty="0" smtClean="0"/>
                <a:t>Gestion prioritaire des deux premiers risques</a:t>
              </a:r>
              <a:endParaRPr lang="fr-FR" sz="1600" kern="1200" dirty="0"/>
            </a:p>
          </p:txBody>
        </p:sp>
      </p:grpSp>
      <p:grpSp>
        <p:nvGrpSpPr>
          <p:cNvPr id="14" name="Groupe 13"/>
          <p:cNvGrpSpPr/>
          <p:nvPr/>
        </p:nvGrpSpPr>
        <p:grpSpPr>
          <a:xfrm>
            <a:off x="7680714" y="4853882"/>
            <a:ext cx="1462236" cy="1453520"/>
            <a:chOff x="7680714" y="3226040"/>
            <a:chExt cx="1462236" cy="1453520"/>
          </a:xfrm>
        </p:grpSpPr>
        <p:sp>
          <p:nvSpPr>
            <p:cNvPr id="15" name="Rectangle à coins arrondis 14"/>
            <p:cNvSpPr/>
            <p:nvPr/>
          </p:nvSpPr>
          <p:spPr>
            <a:xfrm>
              <a:off x="7680714" y="3226040"/>
              <a:ext cx="1462236" cy="1453520"/>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16" name="Rectangle 15"/>
            <p:cNvSpPr/>
            <p:nvPr/>
          </p:nvSpPr>
          <p:spPr>
            <a:xfrm>
              <a:off x="7723286" y="3268612"/>
              <a:ext cx="1377092" cy="1368376"/>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600" kern="1200" dirty="0" smtClean="0"/>
                <a:t>Politique d’incréments</a:t>
              </a:r>
              <a:endParaRPr lang="fr-FR" sz="16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2TUP, un processus UP</a:t>
            </a:r>
            <a:endParaRPr lang="fr-FR" dirty="0"/>
          </a:p>
        </p:txBody>
      </p:sp>
      <p:sp>
        <p:nvSpPr>
          <p:cNvPr id="3" name="Espace réservé du contenu 2"/>
          <p:cNvSpPr>
            <a:spLocks noGrp="1"/>
          </p:cNvSpPr>
          <p:nvPr>
            <p:ph idx="1"/>
          </p:nvPr>
        </p:nvSpPr>
        <p:spPr>
          <a:xfrm>
            <a:off x="0" y="6381328"/>
            <a:ext cx="9144000" cy="476672"/>
          </a:xfrm>
        </p:spPr>
        <p:style>
          <a:lnRef idx="0">
            <a:schemeClr val="accent5"/>
          </a:lnRef>
          <a:fillRef idx="1002">
            <a:schemeClr val="dk1"/>
          </a:fillRef>
          <a:effectRef idx="3">
            <a:schemeClr val="accent5"/>
          </a:effectRef>
          <a:fontRef idx="minor">
            <a:schemeClr val="lt1"/>
          </a:fontRef>
        </p:style>
        <p:txBody>
          <a:bodyPr>
            <a:noAutofit/>
          </a:bodyPr>
          <a:lstStyle/>
          <a:p>
            <a:pPr lvl="1" algn="ctr">
              <a:buNone/>
            </a:pPr>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Les </a:t>
            </a:r>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utilisateurs sont à l’origine de la conception</a:t>
            </a:r>
          </a:p>
        </p:txBody>
      </p:sp>
      <p:grpSp>
        <p:nvGrpSpPr>
          <p:cNvPr id="24" name="Groupe 23"/>
          <p:cNvGrpSpPr/>
          <p:nvPr/>
        </p:nvGrpSpPr>
        <p:grpSpPr>
          <a:xfrm>
            <a:off x="4330" y="1563633"/>
            <a:ext cx="9135338" cy="1475882"/>
            <a:chOff x="4330" y="3420"/>
            <a:chExt cx="9135338" cy="1475882"/>
          </a:xfrm>
        </p:grpSpPr>
        <p:sp>
          <p:nvSpPr>
            <p:cNvPr id="40" name="Rectangle à coins arrondis 39"/>
            <p:cNvSpPr/>
            <p:nvPr/>
          </p:nvSpPr>
          <p:spPr>
            <a:xfrm>
              <a:off x="4330" y="3420"/>
              <a:ext cx="9135338" cy="147588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41" name="Rectangle 40"/>
            <p:cNvSpPr/>
            <p:nvPr/>
          </p:nvSpPr>
          <p:spPr>
            <a:xfrm>
              <a:off x="47557" y="46647"/>
              <a:ext cx="9048884" cy="138942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fr-FR" sz="4000" kern="1200" dirty="0" smtClean="0"/>
                <a:t>Un processus piloté par les exigences des utilisateurs</a:t>
              </a:r>
              <a:endParaRPr lang="fr-FR" sz="4000" kern="1200" dirty="0"/>
            </a:p>
          </p:txBody>
        </p:sp>
      </p:grpSp>
      <p:grpSp>
        <p:nvGrpSpPr>
          <p:cNvPr id="25" name="Groupe 24"/>
          <p:cNvGrpSpPr/>
          <p:nvPr/>
        </p:nvGrpSpPr>
        <p:grpSpPr>
          <a:xfrm>
            <a:off x="4330" y="3198535"/>
            <a:ext cx="4430964" cy="1475882"/>
            <a:chOff x="4330" y="1638322"/>
            <a:chExt cx="4430964" cy="1475882"/>
          </a:xfrm>
        </p:grpSpPr>
        <p:sp>
          <p:nvSpPr>
            <p:cNvPr id="38" name="Rectangle à coins arrondis 37"/>
            <p:cNvSpPr/>
            <p:nvPr/>
          </p:nvSpPr>
          <p:spPr>
            <a:xfrm>
              <a:off x="4330" y="1638322"/>
              <a:ext cx="4430964" cy="147588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9" name="Rectangle 38"/>
            <p:cNvSpPr/>
            <p:nvPr/>
          </p:nvSpPr>
          <p:spPr>
            <a:xfrm>
              <a:off x="47557" y="1681549"/>
              <a:ext cx="4344510" cy="138942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3600" kern="1200" dirty="0" smtClean="0"/>
                <a:t>Deux types d’acteurs</a:t>
              </a:r>
              <a:endParaRPr lang="fr-FR" sz="3600" kern="1200" dirty="0"/>
            </a:p>
          </p:txBody>
        </p:sp>
      </p:grpSp>
      <p:grpSp>
        <p:nvGrpSpPr>
          <p:cNvPr id="26" name="Groupe 25"/>
          <p:cNvGrpSpPr/>
          <p:nvPr/>
        </p:nvGrpSpPr>
        <p:grpSpPr>
          <a:xfrm>
            <a:off x="4330" y="4833438"/>
            <a:ext cx="2169914" cy="1475882"/>
            <a:chOff x="4330" y="3273225"/>
            <a:chExt cx="2169914" cy="1475882"/>
          </a:xfrm>
        </p:grpSpPr>
        <p:sp>
          <p:nvSpPr>
            <p:cNvPr id="36" name="Rectangle à coins arrondis 35"/>
            <p:cNvSpPr/>
            <p:nvPr/>
          </p:nvSpPr>
          <p:spPr>
            <a:xfrm>
              <a:off x="4330" y="3273225"/>
              <a:ext cx="2169914" cy="147588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7" name="Rectangle 36"/>
            <p:cNvSpPr/>
            <p:nvPr/>
          </p:nvSpPr>
          <p:spPr>
            <a:xfrm>
              <a:off x="47557" y="3316452"/>
              <a:ext cx="2083460" cy="138942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2000" kern="1200" dirty="0" smtClean="0"/>
                <a:t>L’utilisateur consommateur des fonctions du système</a:t>
              </a:r>
              <a:endParaRPr lang="fr-FR" sz="2000" kern="1200" dirty="0"/>
            </a:p>
          </p:txBody>
        </p:sp>
      </p:grpSp>
      <p:grpSp>
        <p:nvGrpSpPr>
          <p:cNvPr id="27" name="Groupe 26"/>
          <p:cNvGrpSpPr/>
          <p:nvPr/>
        </p:nvGrpSpPr>
        <p:grpSpPr>
          <a:xfrm>
            <a:off x="2265381" y="4833438"/>
            <a:ext cx="2169914" cy="1475882"/>
            <a:chOff x="2265381" y="3273225"/>
            <a:chExt cx="2169914" cy="1475882"/>
          </a:xfrm>
        </p:grpSpPr>
        <p:sp>
          <p:nvSpPr>
            <p:cNvPr id="34" name="Rectangle à coins arrondis 33"/>
            <p:cNvSpPr/>
            <p:nvPr/>
          </p:nvSpPr>
          <p:spPr>
            <a:xfrm>
              <a:off x="2265381" y="3273225"/>
              <a:ext cx="2169914" cy="147588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5" name="Rectangle 34"/>
            <p:cNvSpPr/>
            <p:nvPr/>
          </p:nvSpPr>
          <p:spPr>
            <a:xfrm>
              <a:off x="2308608" y="3316452"/>
              <a:ext cx="2083460" cy="138942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2800" kern="1200" dirty="0" smtClean="0"/>
                <a:t>L’utilisateur exploitant le système</a:t>
              </a:r>
              <a:endParaRPr lang="fr-FR" sz="2800" kern="1200" dirty="0"/>
            </a:p>
          </p:txBody>
        </p:sp>
      </p:grpSp>
      <p:grpSp>
        <p:nvGrpSpPr>
          <p:cNvPr id="28" name="Groupe 27"/>
          <p:cNvGrpSpPr/>
          <p:nvPr/>
        </p:nvGrpSpPr>
        <p:grpSpPr>
          <a:xfrm>
            <a:off x="4617568" y="3198534"/>
            <a:ext cx="2169914" cy="3110785"/>
            <a:chOff x="4617568" y="1638322"/>
            <a:chExt cx="2169914" cy="1475882"/>
          </a:xfrm>
        </p:grpSpPr>
        <p:sp>
          <p:nvSpPr>
            <p:cNvPr id="32" name="Rectangle à coins arrondis 31"/>
            <p:cNvSpPr/>
            <p:nvPr/>
          </p:nvSpPr>
          <p:spPr>
            <a:xfrm>
              <a:off x="4617568" y="1638322"/>
              <a:ext cx="2169914" cy="147588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3" name="Rectangle 32"/>
            <p:cNvSpPr/>
            <p:nvPr/>
          </p:nvSpPr>
          <p:spPr>
            <a:xfrm>
              <a:off x="4660795" y="1681549"/>
              <a:ext cx="2083460" cy="138942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2000" kern="1200" dirty="0" smtClean="0"/>
                <a:t>La branche gauche est chargée de capturer les besoins fonctionnels auprès des utilisateurs consommateurs</a:t>
              </a:r>
              <a:endParaRPr lang="fr-FR" sz="2000" kern="1200" dirty="0"/>
            </a:p>
          </p:txBody>
        </p:sp>
      </p:grpSp>
      <p:grpSp>
        <p:nvGrpSpPr>
          <p:cNvPr id="29" name="Groupe 28"/>
          <p:cNvGrpSpPr/>
          <p:nvPr/>
        </p:nvGrpSpPr>
        <p:grpSpPr>
          <a:xfrm>
            <a:off x="6969755" y="3198534"/>
            <a:ext cx="2169914" cy="3110785"/>
            <a:chOff x="6969755" y="1638322"/>
            <a:chExt cx="2169914" cy="1475882"/>
          </a:xfrm>
        </p:grpSpPr>
        <p:sp>
          <p:nvSpPr>
            <p:cNvPr id="30" name="Rectangle à coins arrondis 29"/>
            <p:cNvSpPr/>
            <p:nvPr/>
          </p:nvSpPr>
          <p:spPr>
            <a:xfrm>
              <a:off x="6969755" y="1638322"/>
              <a:ext cx="2169914" cy="147588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31" name="Rectangle 30"/>
            <p:cNvSpPr/>
            <p:nvPr/>
          </p:nvSpPr>
          <p:spPr>
            <a:xfrm>
              <a:off x="7012982" y="1681549"/>
              <a:ext cx="2083460" cy="138942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2400" kern="1200" dirty="0" smtClean="0"/>
                <a:t>La branche droite est chargée de capturer les besoins techniques auprès des utilisateurs exploitants</a:t>
              </a:r>
              <a:endParaRPr lang="fr-FR" sz="24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20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20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20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20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20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3">
                                            <p:bg/>
                                          </p:spTgt>
                                        </p:tgtEl>
                                        <p:attrNameLst>
                                          <p:attrName>style.visibility</p:attrName>
                                        </p:attrNameLst>
                                      </p:cBhvr>
                                      <p:to>
                                        <p:strVal val="visible"/>
                                      </p:to>
                                    </p:set>
                                    <p:animEffect transition="in" filter="fade">
                                      <p:cBhvr>
                                        <p:cTn id="39" dur="1000"/>
                                        <p:tgtEl>
                                          <p:spTgt spid="3">
                                            <p:bg/>
                                          </p:spTgt>
                                        </p:tgtEl>
                                      </p:cBhvr>
                                    </p:animEffect>
                                    <p:anim calcmode="lin" valueType="num">
                                      <p:cBhvr>
                                        <p:cTn id="40" dur="1000" fill="hold"/>
                                        <p:tgtEl>
                                          <p:spTgt spid="3">
                                            <p:bg/>
                                          </p:spTgt>
                                        </p:tgtEl>
                                        <p:attrNameLst>
                                          <p:attrName>ppt_x</p:attrName>
                                        </p:attrNameLst>
                                      </p:cBhvr>
                                      <p:tavLst>
                                        <p:tav tm="0">
                                          <p:val>
                                            <p:strVal val="#ppt_x"/>
                                          </p:val>
                                        </p:tav>
                                        <p:tav tm="100000">
                                          <p:val>
                                            <p:strVal val="#ppt_x"/>
                                          </p:val>
                                        </p:tav>
                                      </p:tavLst>
                                    </p:anim>
                                    <p:anim calcmode="lin" valueType="num">
                                      <p:cBhvr>
                                        <p:cTn id="41" dur="1000" fill="hold"/>
                                        <p:tgtEl>
                                          <p:spTgt spid="3">
                                            <p:bg/>
                                          </p:spTgt>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3">
                                            <p:txEl>
                                              <p:pRg st="0" end="0"/>
                                            </p:txEl>
                                          </p:spTgt>
                                        </p:tgtEl>
                                        <p:attrNameLst>
                                          <p:attrName>style.visibility</p:attrName>
                                        </p:attrNameLst>
                                      </p:cBhvr>
                                      <p:to>
                                        <p:strVal val="visible"/>
                                      </p:to>
                                    </p:set>
                                    <p:animEffect transition="in" filter="fade">
                                      <p:cBhvr>
                                        <p:cTn id="44" dur="1000"/>
                                        <p:tgtEl>
                                          <p:spTgt spid="3">
                                            <p:txEl>
                                              <p:pRg st="0" end="0"/>
                                            </p:txEl>
                                          </p:spTgt>
                                        </p:tgtEl>
                                      </p:cBhvr>
                                    </p:animEffect>
                                    <p:anim calcmode="lin" valueType="num">
                                      <p:cBhvr>
                                        <p:cTn id="4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2TUP et UML</a:t>
            </a:r>
          </a:p>
        </p:txBody>
      </p:sp>
      <p:sp>
        <p:nvSpPr>
          <p:cNvPr id="3" name="Content Placeholder 2"/>
          <p:cNvSpPr>
            <a:spLocks noGrp="1"/>
          </p:cNvSpPr>
          <p:nvPr>
            <p:ph idx="1"/>
          </p:nvPr>
        </p:nvSpPr>
        <p:spPr>
          <a:xfrm>
            <a:off x="612648" y="1484784"/>
            <a:ext cx="8531352" cy="648072"/>
          </a:xfrm>
        </p:spPr>
        <p:txBody>
          <a:bodyPr/>
          <a:lstStyle/>
          <a:p>
            <a:r>
              <a:rPr lang="fr-FR" dirty="0" smtClean="0"/>
              <a:t>Définition de </a:t>
            </a:r>
            <a:r>
              <a:rPr lang="fr-FR" sz="3200" b="1" dirty="0" err="1" smtClean="0"/>
              <a:t>U</a:t>
            </a:r>
            <a:r>
              <a:rPr lang="fr-FR" sz="2400" dirty="0" err="1" smtClean="0"/>
              <a:t>nified</a:t>
            </a:r>
            <a:r>
              <a:rPr lang="fr-FR" dirty="0" smtClean="0"/>
              <a:t> </a:t>
            </a:r>
            <a:r>
              <a:rPr lang="fr-FR" sz="3200" b="1" dirty="0" err="1" smtClean="0"/>
              <a:t>M</a:t>
            </a:r>
            <a:r>
              <a:rPr lang="fr-FR" sz="2400" dirty="0" err="1" smtClean="0"/>
              <a:t>odeling</a:t>
            </a:r>
            <a:r>
              <a:rPr lang="fr-FR" dirty="0" smtClean="0"/>
              <a:t> </a:t>
            </a:r>
            <a:r>
              <a:rPr lang="fr-FR" sz="3200" b="1" dirty="0" smtClean="0"/>
              <a:t>L</a:t>
            </a:r>
            <a:r>
              <a:rPr lang="fr-FR" sz="2400" dirty="0" smtClean="0"/>
              <a:t>angage</a:t>
            </a:r>
            <a:r>
              <a:rPr lang="fr-FR" dirty="0" smtClean="0"/>
              <a:t> :</a:t>
            </a:r>
          </a:p>
          <a:p>
            <a:pPr lvl="1"/>
            <a:endParaRPr lang="fr-FR" dirty="0" smtClean="0"/>
          </a:p>
          <a:p>
            <a:pPr lvl="1">
              <a:buNone/>
            </a:pPr>
            <a:endParaRPr lang="fr-FR" dirty="0" smtClean="0"/>
          </a:p>
          <a:p>
            <a:pPr lvl="1"/>
            <a:endParaRPr lang="fr-FR" dirty="0"/>
          </a:p>
        </p:txBody>
      </p:sp>
      <p:grpSp>
        <p:nvGrpSpPr>
          <p:cNvPr id="6" name="Groupe 5"/>
          <p:cNvGrpSpPr/>
          <p:nvPr/>
        </p:nvGrpSpPr>
        <p:grpSpPr>
          <a:xfrm>
            <a:off x="126433" y="2780928"/>
            <a:ext cx="2896134" cy="3475362"/>
            <a:chOff x="673" y="1158414"/>
            <a:chExt cx="2896134" cy="3475362"/>
          </a:xfrm>
        </p:grpSpPr>
        <p:sp>
          <p:nvSpPr>
            <p:cNvPr id="24" name="Rectangle à coins arrondis 23"/>
            <p:cNvSpPr/>
            <p:nvPr/>
          </p:nvSpPr>
          <p:spPr>
            <a:xfrm>
              <a:off x="673" y="1158415"/>
              <a:ext cx="2896134" cy="3475361"/>
            </a:xfrm>
            <a:prstGeom prst="roundRect">
              <a:avLst>
                <a:gd name="adj" fmla="val 5000"/>
              </a:avLst>
            </a:prstGeom>
          </p:spPr>
          <p:style>
            <a:lnRef idx="0">
              <a:schemeClr val="accent5">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5" name="Rectangle 24"/>
            <p:cNvSpPr/>
            <p:nvPr/>
          </p:nvSpPr>
          <p:spPr>
            <a:xfrm rot="16200000">
              <a:off x="-1134611" y="2293699"/>
              <a:ext cx="2849796" cy="5792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fr-FR" sz="3400" kern="1200" dirty="0" smtClean="0"/>
                <a:t>UML</a:t>
              </a:r>
              <a:endParaRPr lang="fr-FR" sz="3400" kern="1200" dirty="0"/>
            </a:p>
          </p:txBody>
        </p:sp>
      </p:grpSp>
      <p:grpSp>
        <p:nvGrpSpPr>
          <p:cNvPr id="7" name="Groupe 6"/>
          <p:cNvGrpSpPr/>
          <p:nvPr/>
        </p:nvGrpSpPr>
        <p:grpSpPr>
          <a:xfrm>
            <a:off x="705659" y="2780929"/>
            <a:ext cx="2157620" cy="3475361"/>
            <a:chOff x="579899" y="1158415"/>
            <a:chExt cx="2157620" cy="3475361"/>
          </a:xfrm>
        </p:grpSpPr>
        <p:sp>
          <p:nvSpPr>
            <p:cNvPr id="22" name="Rectangle 21"/>
            <p:cNvSpPr/>
            <p:nvPr/>
          </p:nvSpPr>
          <p:spPr>
            <a:xfrm>
              <a:off x="579899" y="1158415"/>
              <a:ext cx="2157620" cy="3475361"/>
            </a:xfrm>
            <a:prstGeom prst="rect">
              <a:avLst/>
            </a:prstGeom>
            <a:noFill/>
            <a:ln>
              <a:noFill/>
            </a:ln>
            <a:sp3d/>
          </p:spPr>
          <p:style>
            <a:lnRef idx="0">
              <a:scrgbClr r="0" g="0" b="0"/>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23" name="Rectangle 22"/>
            <p:cNvSpPr/>
            <p:nvPr/>
          </p:nvSpPr>
          <p:spPr>
            <a:xfrm>
              <a:off x="579899" y="1158415"/>
              <a:ext cx="2157620" cy="347536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78867" rIns="0" bIns="0" numCol="1" spcCol="1270" anchor="t" anchorCtr="0">
              <a:noAutofit/>
            </a:bodyPr>
            <a:lstStyle/>
            <a:p>
              <a:pPr lvl="0" algn="ctr" defTabSz="1022350">
                <a:lnSpc>
                  <a:spcPct val="90000"/>
                </a:lnSpc>
                <a:spcBef>
                  <a:spcPct val="0"/>
                </a:spcBef>
                <a:spcAft>
                  <a:spcPct val="35000"/>
                </a:spcAft>
              </a:pPr>
              <a:r>
                <a:rPr lang="fr-FR" sz="3200" kern="1200" dirty="0" smtClean="0"/>
                <a:t>Langage de modélisation graphique et textuel</a:t>
              </a:r>
              <a:endParaRPr lang="fr-FR" sz="3200" kern="1200" dirty="0"/>
            </a:p>
          </p:txBody>
        </p:sp>
      </p:grpSp>
      <p:grpSp>
        <p:nvGrpSpPr>
          <p:cNvPr id="8" name="Groupe 7"/>
          <p:cNvGrpSpPr/>
          <p:nvPr/>
        </p:nvGrpSpPr>
        <p:grpSpPr>
          <a:xfrm>
            <a:off x="3123932" y="2780928"/>
            <a:ext cx="2896134" cy="3475362"/>
            <a:chOff x="2998172" y="1158414"/>
            <a:chExt cx="2896134" cy="3475362"/>
          </a:xfrm>
        </p:grpSpPr>
        <p:sp>
          <p:nvSpPr>
            <p:cNvPr id="20" name="Rectangle à coins arrondis 19"/>
            <p:cNvSpPr/>
            <p:nvPr/>
          </p:nvSpPr>
          <p:spPr>
            <a:xfrm>
              <a:off x="2998172" y="1158415"/>
              <a:ext cx="2896134" cy="3475361"/>
            </a:xfrm>
            <a:prstGeom prst="roundRect">
              <a:avLst>
                <a:gd name="adj" fmla="val 5000"/>
              </a:avLst>
            </a:prstGeom>
          </p:spPr>
          <p:style>
            <a:lnRef idx="0">
              <a:schemeClr val="accent5">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1" name="Rectangle 20"/>
            <p:cNvSpPr/>
            <p:nvPr/>
          </p:nvSpPr>
          <p:spPr>
            <a:xfrm rot="16200000">
              <a:off x="1862887" y="2293699"/>
              <a:ext cx="2849796" cy="5792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fr-FR" sz="3400" kern="1200" dirty="0" smtClean="0"/>
                <a:t>Buts</a:t>
              </a:r>
              <a:endParaRPr lang="fr-FR" sz="3400" kern="1200" dirty="0"/>
            </a:p>
          </p:txBody>
        </p:sp>
      </p:grpSp>
      <p:sp>
        <p:nvSpPr>
          <p:cNvPr id="9" name="Organigramme : Extraire 8"/>
          <p:cNvSpPr/>
          <p:nvPr/>
        </p:nvSpPr>
        <p:spPr>
          <a:xfrm rot="5400000">
            <a:off x="2882982" y="5543740"/>
            <a:ext cx="510860" cy="434420"/>
          </a:xfrm>
          <a:prstGeom prst="flowChartExtract">
            <a:avLst/>
          </a:prstGeom>
        </p:spPr>
        <p:style>
          <a:lnRef idx="1">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nvGrpSpPr>
          <p:cNvPr id="10" name="Groupe 9"/>
          <p:cNvGrpSpPr/>
          <p:nvPr/>
        </p:nvGrpSpPr>
        <p:grpSpPr>
          <a:xfrm>
            <a:off x="3703159" y="2780929"/>
            <a:ext cx="2157620" cy="3475361"/>
            <a:chOff x="3577399" y="1158415"/>
            <a:chExt cx="2157620" cy="3475361"/>
          </a:xfrm>
        </p:grpSpPr>
        <p:sp>
          <p:nvSpPr>
            <p:cNvPr id="18" name="Rectangle 17"/>
            <p:cNvSpPr/>
            <p:nvPr/>
          </p:nvSpPr>
          <p:spPr>
            <a:xfrm>
              <a:off x="3577399" y="1158415"/>
              <a:ext cx="2157620" cy="3475361"/>
            </a:xfrm>
            <a:prstGeom prst="rect">
              <a:avLst/>
            </a:prstGeom>
            <a:noFill/>
            <a:ln>
              <a:noFill/>
            </a:ln>
            <a:sp3d/>
          </p:spPr>
          <p:style>
            <a:lnRef idx="0">
              <a:scrgbClr r="0" g="0" b="0"/>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9" name="Rectangle 18"/>
            <p:cNvSpPr/>
            <p:nvPr/>
          </p:nvSpPr>
          <p:spPr>
            <a:xfrm>
              <a:off x="3577399" y="1158415"/>
              <a:ext cx="2157620" cy="347536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78867" rIns="0" bIns="0" numCol="1" spcCol="1270" anchor="t" anchorCtr="0">
              <a:noAutofit/>
            </a:bodyPr>
            <a:lstStyle/>
            <a:p>
              <a:pPr lvl="0" algn="ctr" defTabSz="1022350">
                <a:lnSpc>
                  <a:spcPct val="90000"/>
                </a:lnSpc>
                <a:spcBef>
                  <a:spcPct val="0"/>
                </a:spcBef>
                <a:spcAft>
                  <a:spcPct val="35000"/>
                </a:spcAft>
              </a:pPr>
              <a:r>
                <a:rPr lang="fr-FR" sz="2600" kern="1200" dirty="0" smtClean="0"/>
                <a:t>comprendre et décrire des besoins, spécifier et documenter des systèmes, concevoir des solutions,</a:t>
              </a:r>
              <a:endParaRPr lang="fr-FR" sz="2600" kern="1200" dirty="0"/>
            </a:p>
          </p:txBody>
        </p:sp>
      </p:grpSp>
      <p:grpSp>
        <p:nvGrpSpPr>
          <p:cNvPr id="11" name="Groupe 10"/>
          <p:cNvGrpSpPr/>
          <p:nvPr/>
        </p:nvGrpSpPr>
        <p:grpSpPr>
          <a:xfrm>
            <a:off x="6121432" y="2780928"/>
            <a:ext cx="2896134" cy="3475362"/>
            <a:chOff x="5995672" y="1158414"/>
            <a:chExt cx="2896134" cy="3475362"/>
          </a:xfrm>
        </p:grpSpPr>
        <p:sp>
          <p:nvSpPr>
            <p:cNvPr id="16" name="Rectangle à coins arrondis 15"/>
            <p:cNvSpPr/>
            <p:nvPr/>
          </p:nvSpPr>
          <p:spPr>
            <a:xfrm>
              <a:off x="5995672" y="1158415"/>
              <a:ext cx="2896134" cy="3475361"/>
            </a:xfrm>
            <a:prstGeom prst="roundRect">
              <a:avLst>
                <a:gd name="adj" fmla="val 5000"/>
              </a:avLst>
            </a:prstGeom>
          </p:spPr>
          <p:style>
            <a:lnRef idx="0">
              <a:schemeClr val="accent5">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7" name="Rectangle 16"/>
            <p:cNvSpPr/>
            <p:nvPr/>
          </p:nvSpPr>
          <p:spPr>
            <a:xfrm rot="16200000">
              <a:off x="4860387" y="2293699"/>
              <a:ext cx="2849796" cy="5792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fr-FR" sz="3400" kern="1200" dirty="0" smtClean="0"/>
                <a:t> </a:t>
              </a:r>
              <a:endParaRPr lang="fr-FR" sz="3400" kern="1200" dirty="0"/>
            </a:p>
          </p:txBody>
        </p:sp>
      </p:grpSp>
      <p:sp>
        <p:nvSpPr>
          <p:cNvPr id="12" name="Organigramme : Extraire 11"/>
          <p:cNvSpPr/>
          <p:nvPr/>
        </p:nvSpPr>
        <p:spPr>
          <a:xfrm rot="5400000">
            <a:off x="5880482" y="5543740"/>
            <a:ext cx="510860" cy="434420"/>
          </a:xfrm>
          <a:prstGeom prst="flowChartExtract">
            <a:avLst/>
          </a:prstGeom>
        </p:spPr>
        <p:style>
          <a:lnRef idx="1">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nvGrpSpPr>
          <p:cNvPr id="13" name="Groupe 12"/>
          <p:cNvGrpSpPr/>
          <p:nvPr/>
        </p:nvGrpSpPr>
        <p:grpSpPr>
          <a:xfrm>
            <a:off x="6700659" y="2780929"/>
            <a:ext cx="2157620" cy="3475361"/>
            <a:chOff x="6574899" y="1158415"/>
            <a:chExt cx="2157620" cy="3475361"/>
          </a:xfrm>
        </p:grpSpPr>
        <p:sp>
          <p:nvSpPr>
            <p:cNvPr id="14" name="Rectangle 13"/>
            <p:cNvSpPr/>
            <p:nvPr/>
          </p:nvSpPr>
          <p:spPr>
            <a:xfrm>
              <a:off x="6574899" y="1158415"/>
              <a:ext cx="2157620" cy="3475361"/>
            </a:xfrm>
            <a:prstGeom prst="rect">
              <a:avLst/>
            </a:prstGeom>
            <a:noFill/>
            <a:ln>
              <a:noFill/>
            </a:ln>
            <a:sp3d/>
          </p:spPr>
          <p:style>
            <a:lnRef idx="0">
              <a:scrgbClr r="0" g="0" b="0"/>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5" name="Rectangle 14"/>
            <p:cNvSpPr/>
            <p:nvPr/>
          </p:nvSpPr>
          <p:spPr>
            <a:xfrm>
              <a:off x="6574899" y="1158415"/>
              <a:ext cx="2157620" cy="347536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78867" rIns="0" bIns="0" numCol="1" spcCol="1270" anchor="t" anchorCtr="0">
              <a:noAutofit/>
            </a:bodyPr>
            <a:lstStyle/>
            <a:p>
              <a:pPr lvl="0" algn="ctr" defTabSz="1022350">
                <a:lnSpc>
                  <a:spcPct val="90000"/>
                </a:lnSpc>
                <a:spcBef>
                  <a:spcPct val="0"/>
                </a:spcBef>
                <a:spcAft>
                  <a:spcPct val="35000"/>
                </a:spcAft>
              </a:pPr>
              <a:r>
                <a:rPr lang="fr-FR" sz="2200" kern="1200" dirty="0" smtClean="0"/>
                <a:t>Unification des notations et concepts orientés objet </a:t>
              </a:r>
              <a:endParaRPr lang="fr-FR" sz="2200" kern="1200" dirty="0"/>
            </a:p>
            <a:p>
              <a:pPr lvl="0" algn="ctr" defTabSz="1022350">
                <a:lnSpc>
                  <a:spcPct val="90000"/>
                </a:lnSpc>
                <a:spcBef>
                  <a:spcPct val="0"/>
                </a:spcBef>
                <a:spcAft>
                  <a:spcPct val="35000"/>
                </a:spcAft>
              </a:pPr>
              <a:r>
                <a:rPr lang="fr-FR" sz="2200" kern="1200" dirty="0" smtClean="0"/>
                <a:t>Moyen d’établir le suivi des décisions prises, depuis la spécification jusqu’au codage</a:t>
              </a:r>
            </a:p>
          </p:txBody>
        </p:sp>
      </p:grpSp>
    </p:spTree>
    <p:extLst>
      <p:ext uri="{BB962C8B-B14F-4D97-AF65-F5344CB8AC3E}">
        <p14:creationId xmlns="" xmlns:p14="http://schemas.microsoft.com/office/powerpoint/2010/main" val="33333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47"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47"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2TUP et UML</a:t>
            </a:r>
            <a:endParaRPr lang="fr-FR" dirty="0"/>
          </a:p>
        </p:txBody>
      </p:sp>
      <p:grpSp>
        <p:nvGrpSpPr>
          <p:cNvPr id="5" name="Groupe 4"/>
          <p:cNvGrpSpPr/>
          <p:nvPr/>
        </p:nvGrpSpPr>
        <p:grpSpPr>
          <a:xfrm>
            <a:off x="691046" y="1632254"/>
            <a:ext cx="7985410" cy="1537342"/>
            <a:chOff x="3738" y="1726"/>
            <a:chExt cx="7985410" cy="1537342"/>
          </a:xfrm>
        </p:grpSpPr>
        <p:sp>
          <p:nvSpPr>
            <p:cNvPr id="15" name="Rectangle à coins arrondis 14"/>
            <p:cNvSpPr/>
            <p:nvPr/>
          </p:nvSpPr>
          <p:spPr>
            <a:xfrm>
              <a:off x="3738" y="1726"/>
              <a:ext cx="7985410" cy="153734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16" name="Rectangle 15"/>
            <p:cNvSpPr/>
            <p:nvPr/>
          </p:nvSpPr>
          <p:spPr>
            <a:xfrm>
              <a:off x="48765" y="46753"/>
              <a:ext cx="7895356" cy="144728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FR" sz="3200" kern="1200" dirty="0" smtClean="0"/>
                <a:t>Le recours à la modélisation est une pratique indispensable au développement</a:t>
              </a:r>
              <a:endParaRPr lang="fr-FR" sz="3200" kern="1200" dirty="0"/>
            </a:p>
          </p:txBody>
        </p:sp>
      </p:grpSp>
      <p:grpSp>
        <p:nvGrpSpPr>
          <p:cNvPr id="6" name="Groupe 5"/>
          <p:cNvGrpSpPr/>
          <p:nvPr/>
        </p:nvGrpSpPr>
        <p:grpSpPr>
          <a:xfrm>
            <a:off x="691046" y="3310128"/>
            <a:ext cx="7985410" cy="1537342"/>
            <a:chOff x="3738" y="1679600"/>
            <a:chExt cx="7985410" cy="1537342"/>
          </a:xfrm>
        </p:grpSpPr>
        <p:sp>
          <p:nvSpPr>
            <p:cNvPr id="13" name="Rectangle à coins arrondis 12"/>
            <p:cNvSpPr/>
            <p:nvPr/>
          </p:nvSpPr>
          <p:spPr>
            <a:xfrm>
              <a:off x="3738" y="1679600"/>
              <a:ext cx="7985410" cy="153734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14" name="Rectangle 13"/>
            <p:cNvSpPr/>
            <p:nvPr/>
          </p:nvSpPr>
          <p:spPr>
            <a:xfrm>
              <a:off x="48765" y="1724627"/>
              <a:ext cx="7895356" cy="144728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FR" sz="3200" kern="1200" dirty="0" smtClean="0"/>
                <a:t>Relation entre 2TUP et UML</a:t>
              </a:r>
              <a:endParaRPr lang="fr-FR" sz="3200" kern="1200" dirty="0"/>
            </a:p>
          </p:txBody>
        </p:sp>
      </p:grpSp>
      <p:grpSp>
        <p:nvGrpSpPr>
          <p:cNvPr id="7" name="Groupe 6"/>
          <p:cNvGrpSpPr/>
          <p:nvPr/>
        </p:nvGrpSpPr>
        <p:grpSpPr>
          <a:xfrm>
            <a:off x="691046" y="4988002"/>
            <a:ext cx="3910582" cy="1537342"/>
            <a:chOff x="3738" y="3357474"/>
            <a:chExt cx="3910582" cy="1537342"/>
          </a:xfrm>
        </p:grpSpPr>
        <p:sp>
          <p:nvSpPr>
            <p:cNvPr id="11" name="Rectangle à coins arrondis 10"/>
            <p:cNvSpPr/>
            <p:nvPr/>
          </p:nvSpPr>
          <p:spPr>
            <a:xfrm>
              <a:off x="3738" y="3357474"/>
              <a:ext cx="3910582" cy="153734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12" name="Rectangle 11"/>
            <p:cNvSpPr/>
            <p:nvPr/>
          </p:nvSpPr>
          <p:spPr>
            <a:xfrm>
              <a:off x="48765" y="3402501"/>
              <a:ext cx="3820528" cy="144728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UML est le langage de modélisation objet standard de ce processus</a:t>
              </a:r>
              <a:endParaRPr lang="fr-FR" sz="2400" kern="1200" dirty="0"/>
            </a:p>
          </p:txBody>
        </p:sp>
      </p:grpSp>
      <p:grpSp>
        <p:nvGrpSpPr>
          <p:cNvPr id="8" name="Groupe 7"/>
          <p:cNvGrpSpPr/>
          <p:nvPr/>
        </p:nvGrpSpPr>
        <p:grpSpPr>
          <a:xfrm>
            <a:off x="4765874" y="4988002"/>
            <a:ext cx="3910582" cy="1537342"/>
            <a:chOff x="4078566" y="3357474"/>
            <a:chExt cx="3910582" cy="1537342"/>
          </a:xfrm>
        </p:grpSpPr>
        <p:sp>
          <p:nvSpPr>
            <p:cNvPr id="9" name="Rectangle à coins arrondis 8"/>
            <p:cNvSpPr/>
            <p:nvPr/>
          </p:nvSpPr>
          <p:spPr>
            <a:xfrm>
              <a:off x="4078566" y="3357474"/>
              <a:ext cx="3910582" cy="1537342"/>
            </a:xfrm>
            <a:prstGeom prst="roundRect">
              <a:avLst>
                <a:gd name="adj" fmla="val 10000"/>
              </a:avLst>
            </a:prstGeom>
          </p:spPr>
          <p:style>
            <a:lnRef idx="0">
              <a:schemeClr val="lt1">
                <a:hueOff val="0"/>
                <a:satOff val="0"/>
                <a:lumOff val="0"/>
                <a:alphaOff val="0"/>
              </a:schemeClr>
            </a:lnRef>
            <a:fillRef idx="1003">
              <a:schemeClr val="dk1"/>
            </a:fillRef>
            <a:effectRef idx="2">
              <a:schemeClr val="accent2">
                <a:hueOff val="0"/>
                <a:satOff val="0"/>
                <a:lumOff val="0"/>
                <a:alphaOff val="0"/>
              </a:schemeClr>
            </a:effectRef>
            <a:fontRef idx="minor">
              <a:schemeClr val="lt1"/>
            </a:fontRef>
          </p:style>
        </p:sp>
        <p:sp>
          <p:nvSpPr>
            <p:cNvPr id="10" name="Rectangle 9"/>
            <p:cNvSpPr/>
            <p:nvPr/>
          </p:nvSpPr>
          <p:spPr>
            <a:xfrm>
              <a:off x="4123593" y="3402501"/>
              <a:ext cx="3820528" cy="1447288"/>
            </a:xfrm>
            <a:prstGeom prst="rect">
              <a:avLst/>
            </a:prstGeom>
          </p:spPr>
          <p:style>
            <a:lnRef idx="0">
              <a:scrgbClr r="0" g="0" b="0"/>
            </a:lnRef>
            <a:fillRef idx="1003">
              <a:schemeClr val="dk1"/>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Correspondance entre les différents diagrammes d’UML et les étapes de 2TUP</a:t>
              </a:r>
              <a:endParaRPr lang="fr-FR" sz="24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2TUP et UML</a:t>
            </a:r>
          </a:p>
        </p:txBody>
      </p:sp>
      <p:grpSp>
        <p:nvGrpSpPr>
          <p:cNvPr id="6" name="Groupe 5"/>
          <p:cNvGrpSpPr/>
          <p:nvPr/>
        </p:nvGrpSpPr>
        <p:grpSpPr>
          <a:xfrm>
            <a:off x="3452996" y="1634212"/>
            <a:ext cx="5115448" cy="598777"/>
            <a:chOff x="2877440" y="76133"/>
            <a:chExt cx="5115448" cy="598777"/>
          </a:xfrm>
        </p:grpSpPr>
        <p:sp>
          <p:nvSpPr>
            <p:cNvPr id="41" name="Arrondir un rectangle avec un coin du même côté 40"/>
            <p:cNvSpPr/>
            <p:nvPr/>
          </p:nvSpPr>
          <p:spPr>
            <a:xfrm rot="5400000">
              <a:off x="5135775" y="-2182202"/>
              <a:ext cx="598777" cy="5115448"/>
            </a:xfrm>
            <a:prstGeom prst="round2SameRect">
              <a:avLst/>
            </a:prstGeom>
          </p:spPr>
          <p:style>
            <a:lnRef idx="1">
              <a:schemeClr val="accent4">
                <a:alpha val="90000"/>
                <a:tint val="40000"/>
                <a:hueOff val="0"/>
                <a:satOff val="0"/>
                <a:lumOff val="0"/>
                <a:alphaOff val="0"/>
              </a:schemeClr>
            </a:lnRef>
            <a:fillRef idx="1">
              <a:schemeClr val="accent4">
                <a:alpha val="90000"/>
                <a:tint val="40000"/>
                <a:hueOff val="0"/>
                <a:satOff val="0"/>
                <a:lumOff val="0"/>
                <a:alphaOff val="0"/>
              </a:schemeClr>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42" name="Arrondir un rectangle avec un coin du même côté 4"/>
            <p:cNvSpPr/>
            <p:nvPr/>
          </p:nvSpPr>
          <p:spPr>
            <a:xfrm>
              <a:off x="2877440" y="105363"/>
              <a:ext cx="5086218" cy="540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fr-FR" sz="1400" kern="1200" dirty="0" smtClean="0"/>
                <a:t>Diagramme de</a:t>
              </a:r>
              <a:r>
                <a:rPr lang="fr-FR" sz="1400" kern="1200" baseline="0" dirty="0" smtClean="0"/>
                <a:t>s cas d’utilisation,</a:t>
              </a:r>
              <a:endParaRPr lang="fr-FR" sz="1400" kern="1200" dirty="0"/>
            </a:p>
            <a:p>
              <a:pPr marL="114300" lvl="1" indent="-114300" algn="l" defTabSz="622300">
                <a:lnSpc>
                  <a:spcPct val="90000"/>
                </a:lnSpc>
                <a:spcBef>
                  <a:spcPct val="0"/>
                </a:spcBef>
                <a:spcAft>
                  <a:spcPct val="15000"/>
                </a:spcAft>
                <a:buChar char="••"/>
              </a:pPr>
              <a:r>
                <a:rPr lang="fr-FR" sz="1400" kern="1200" baseline="0" dirty="0" smtClean="0"/>
                <a:t>Diagrammes de séquence,</a:t>
              </a:r>
              <a:endParaRPr lang="fr-FR" sz="1400" kern="1200" dirty="0"/>
            </a:p>
            <a:p>
              <a:pPr marL="114300" lvl="1" indent="-114300" algn="l" defTabSz="622300">
                <a:lnSpc>
                  <a:spcPct val="90000"/>
                </a:lnSpc>
                <a:spcBef>
                  <a:spcPct val="0"/>
                </a:spcBef>
                <a:spcAft>
                  <a:spcPct val="15000"/>
                </a:spcAft>
                <a:buChar char="••"/>
              </a:pPr>
              <a:r>
                <a:rPr lang="fr-FR" sz="1400" kern="1200" baseline="0" dirty="0" smtClean="0"/>
                <a:t>Diagrammes de collaboration</a:t>
              </a:r>
              <a:endParaRPr lang="fr-FR" sz="1400" kern="1200" dirty="0"/>
            </a:p>
          </p:txBody>
        </p:sp>
      </p:grpSp>
      <p:grpSp>
        <p:nvGrpSpPr>
          <p:cNvPr id="7" name="Groupe 6"/>
          <p:cNvGrpSpPr/>
          <p:nvPr/>
        </p:nvGrpSpPr>
        <p:grpSpPr>
          <a:xfrm>
            <a:off x="575556" y="1559364"/>
            <a:ext cx="2877439" cy="748471"/>
            <a:chOff x="0" y="1285"/>
            <a:chExt cx="2877439" cy="748471"/>
          </a:xfrm>
        </p:grpSpPr>
        <p:sp>
          <p:nvSpPr>
            <p:cNvPr id="39" name="Rectangle à coins arrondis 38"/>
            <p:cNvSpPr/>
            <p:nvPr/>
          </p:nvSpPr>
          <p:spPr>
            <a:xfrm>
              <a:off x="0" y="1285"/>
              <a:ext cx="2877439" cy="748471"/>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40" name="Rectangle 39"/>
            <p:cNvSpPr/>
            <p:nvPr/>
          </p:nvSpPr>
          <p:spPr>
            <a:xfrm>
              <a:off x="36537" y="37822"/>
              <a:ext cx="2804365" cy="6753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fr-FR" sz="2200" kern="1200" dirty="0" smtClean="0"/>
                <a:t>Capture des besoins fonctionnels</a:t>
              </a:r>
              <a:endParaRPr lang="fr-FR" sz="2200" kern="1200" dirty="0"/>
            </a:p>
          </p:txBody>
        </p:sp>
      </p:grpSp>
      <p:grpSp>
        <p:nvGrpSpPr>
          <p:cNvPr id="43" name="Groupe 42"/>
          <p:cNvGrpSpPr/>
          <p:nvPr/>
        </p:nvGrpSpPr>
        <p:grpSpPr>
          <a:xfrm>
            <a:off x="575556" y="2345259"/>
            <a:ext cx="7992888" cy="748471"/>
            <a:chOff x="575556" y="2345259"/>
            <a:chExt cx="7992888" cy="748471"/>
          </a:xfrm>
        </p:grpSpPr>
        <p:grpSp>
          <p:nvGrpSpPr>
            <p:cNvPr id="8" name="Groupe 7"/>
            <p:cNvGrpSpPr/>
            <p:nvPr/>
          </p:nvGrpSpPr>
          <p:grpSpPr>
            <a:xfrm>
              <a:off x="3452996" y="2420107"/>
              <a:ext cx="5115448" cy="598777"/>
              <a:chOff x="2877440" y="862028"/>
              <a:chExt cx="5115448" cy="598777"/>
            </a:xfrm>
          </p:grpSpPr>
          <p:sp>
            <p:nvSpPr>
              <p:cNvPr id="37" name="Arrondir un rectangle avec un coin du même côté 36"/>
              <p:cNvSpPr/>
              <p:nvPr/>
            </p:nvSpPr>
            <p:spPr>
              <a:xfrm rot="5400000">
                <a:off x="5135775" y="-1396307"/>
                <a:ext cx="598777" cy="5115448"/>
              </a:xfrm>
              <a:prstGeom prst="round2SameRect">
                <a:avLst/>
              </a:prstGeom>
            </p:spPr>
            <p:style>
              <a:lnRef idx="1">
                <a:schemeClr val="accent4">
                  <a:alpha val="90000"/>
                  <a:tint val="40000"/>
                  <a:hueOff val="0"/>
                  <a:satOff val="0"/>
                  <a:lumOff val="0"/>
                  <a:alphaOff val="0"/>
                </a:schemeClr>
              </a:lnRef>
              <a:fillRef idx="1">
                <a:schemeClr val="accent4">
                  <a:alpha val="90000"/>
                  <a:tint val="40000"/>
                  <a:hueOff val="0"/>
                  <a:satOff val="0"/>
                  <a:lumOff val="0"/>
                  <a:alphaOff val="0"/>
                </a:schemeClr>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38" name="Arrondir un rectangle avec un coin du même côté 8"/>
              <p:cNvSpPr/>
              <p:nvPr/>
            </p:nvSpPr>
            <p:spPr>
              <a:xfrm>
                <a:off x="2877440" y="891258"/>
                <a:ext cx="5086218" cy="540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600" kern="1200" dirty="0" smtClean="0"/>
                  <a:t>Diagramme de classes, </a:t>
                </a:r>
                <a:endParaRPr lang="fr-FR" sz="1600" kern="1200" dirty="0"/>
              </a:p>
              <a:p>
                <a:pPr marL="171450" lvl="1" indent="-171450" algn="l" defTabSz="711200">
                  <a:lnSpc>
                    <a:spcPct val="90000"/>
                  </a:lnSpc>
                  <a:spcBef>
                    <a:spcPct val="0"/>
                  </a:spcBef>
                  <a:spcAft>
                    <a:spcPct val="15000"/>
                  </a:spcAft>
                  <a:buChar char="••"/>
                </a:pPr>
                <a:r>
                  <a:rPr lang="fr-FR" sz="1600" kern="1200" dirty="0" smtClean="0"/>
                  <a:t>Diagrammes d’états transition </a:t>
                </a:r>
                <a:endParaRPr lang="fr-FR" sz="1600" kern="1200" dirty="0"/>
              </a:p>
            </p:txBody>
          </p:sp>
        </p:grpSp>
        <p:grpSp>
          <p:nvGrpSpPr>
            <p:cNvPr id="9" name="Groupe 8"/>
            <p:cNvGrpSpPr/>
            <p:nvPr/>
          </p:nvGrpSpPr>
          <p:grpSpPr>
            <a:xfrm>
              <a:off x="575556" y="2345259"/>
              <a:ext cx="2877439" cy="748471"/>
              <a:chOff x="0" y="787180"/>
              <a:chExt cx="2877439" cy="748471"/>
            </a:xfrm>
          </p:grpSpPr>
          <p:sp>
            <p:nvSpPr>
              <p:cNvPr id="35" name="Rectangle à coins arrondis 34"/>
              <p:cNvSpPr/>
              <p:nvPr/>
            </p:nvSpPr>
            <p:spPr>
              <a:xfrm>
                <a:off x="0" y="787180"/>
                <a:ext cx="2877439" cy="748471"/>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6" name="Rectangle 35"/>
              <p:cNvSpPr/>
              <p:nvPr/>
            </p:nvSpPr>
            <p:spPr>
              <a:xfrm>
                <a:off x="36537" y="823717"/>
                <a:ext cx="2804365" cy="6753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fr-FR" sz="2200" kern="1200" dirty="0" smtClean="0"/>
                  <a:t>Analyse</a:t>
                </a:r>
                <a:endParaRPr lang="fr-FR" sz="2200" kern="1200" dirty="0"/>
              </a:p>
            </p:txBody>
          </p:sp>
        </p:grpSp>
      </p:grpSp>
      <p:grpSp>
        <p:nvGrpSpPr>
          <p:cNvPr id="44" name="Groupe 43"/>
          <p:cNvGrpSpPr/>
          <p:nvPr/>
        </p:nvGrpSpPr>
        <p:grpSpPr>
          <a:xfrm>
            <a:off x="575556" y="3131155"/>
            <a:ext cx="7992888" cy="748471"/>
            <a:chOff x="575556" y="3131155"/>
            <a:chExt cx="7992888" cy="748471"/>
          </a:xfrm>
        </p:grpSpPr>
        <p:grpSp>
          <p:nvGrpSpPr>
            <p:cNvPr id="10" name="Groupe 9"/>
            <p:cNvGrpSpPr/>
            <p:nvPr/>
          </p:nvGrpSpPr>
          <p:grpSpPr>
            <a:xfrm>
              <a:off x="3452996" y="3206003"/>
              <a:ext cx="5115448" cy="598777"/>
              <a:chOff x="2877440" y="1647924"/>
              <a:chExt cx="5115448" cy="598777"/>
            </a:xfrm>
          </p:grpSpPr>
          <p:sp>
            <p:nvSpPr>
              <p:cNvPr id="33" name="Arrondir un rectangle avec un coin du même côté 32"/>
              <p:cNvSpPr/>
              <p:nvPr/>
            </p:nvSpPr>
            <p:spPr>
              <a:xfrm rot="5400000">
                <a:off x="5135775" y="-610411"/>
                <a:ext cx="598777" cy="5115448"/>
              </a:xfrm>
              <a:prstGeom prst="round2SameRect">
                <a:avLst/>
              </a:prstGeom>
            </p:spPr>
            <p:style>
              <a:lnRef idx="1">
                <a:schemeClr val="accent4">
                  <a:alpha val="90000"/>
                  <a:tint val="40000"/>
                  <a:hueOff val="0"/>
                  <a:satOff val="0"/>
                  <a:lumOff val="0"/>
                  <a:alphaOff val="0"/>
                </a:schemeClr>
              </a:lnRef>
              <a:fillRef idx="1">
                <a:schemeClr val="accent4">
                  <a:alpha val="90000"/>
                  <a:tint val="40000"/>
                  <a:hueOff val="0"/>
                  <a:satOff val="0"/>
                  <a:lumOff val="0"/>
                  <a:alphaOff val="0"/>
                </a:schemeClr>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34" name="Arrondir un rectangle avec un coin du même côté 12"/>
              <p:cNvSpPr/>
              <p:nvPr/>
            </p:nvSpPr>
            <p:spPr>
              <a:xfrm>
                <a:off x="2877440" y="1677154"/>
                <a:ext cx="5086218" cy="540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fr-FR" sz="2400" kern="1200" dirty="0" smtClean="0"/>
                  <a:t>Diagramme de</a:t>
                </a:r>
                <a:r>
                  <a:rPr lang="fr-FR" sz="2400" kern="1200" baseline="0" dirty="0" smtClean="0"/>
                  <a:t>s cas d’utilisation</a:t>
                </a:r>
                <a:endParaRPr lang="fr-FR" sz="2400" kern="1200" dirty="0"/>
              </a:p>
            </p:txBody>
          </p:sp>
        </p:grpSp>
        <p:grpSp>
          <p:nvGrpSpPr>
            <p:cNvPr id="11" name="Groupe 10"/>
            <p:cNvGrpSpPr/>
            <p:nvPr/>
          </p:nvGrpSpPr>
          <p:grpSpPr>
            <a:xfrm>
              <a:off x="575556" y="3131155"/>
              <a:ext cx="2877439" cy="748471"/>
              <a:chOff x="0" y="1573076"/>
              <a:chExt cx="2877439" cy="748471"/>
            </a:xfrm>
          </p:grpSpPr>
          <p:sp>
            <p:nvSpPr>
              <p:cNvPr id="31" name="Rectangle à coins arrondis 30"/>
              <p:cNvSpPr/>
              <p:nvPr/>
            </p:nvSpPr>
            <p:spPr>
              <a:xfrm>
                <a:off x="0" y="1573076"/>
                <a:ext cx="2877439" cy="748471"/>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2" name="Rectangle 31"/>
              <p:cNvSpPr/>
              <p:nvPr/>
            </p:nvSpPr>
            <p:spPr>
              <a:xfrm>
                <a:off x="36537" y="1609613"/>
                <a:ext cx="2804365" cy="6753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fr-FR" sz="2200" kern="1200" dirty="0" smtClean="0"/>
                  <a:t>Capture des besoins techniques</a:t>
                </a:r>
                <a:endParaRPr lang="fr-FR" sz="2200" kern="1200" dirty="0"/>
              </a:p>
            </p:txBody>
          </p:sp>
        </p:grpSp>
      </p:grpSp>
      <p:grpSp>
        <p:nvGrpSpPr>
          <p:cNvPr id="45" name="Groupe 44"/>
          <p:cNvGrpSpPr/>
          <p:nvPr/>
        </p:nvGrpSpPr>
        <p:grpSpPr>
          <a:xfrm>
            <a:off x="575556" y="3917050"/>
            <a:ext cx="7992888" cy="748471"/>
            <a:chOff x="575556" y="3917050"/>
            <a:chExt cx="7992888" cy="748471"/>
          </a:xfrm>
        </p:grpSpPr>
        <p:grpSp>
          <p:nvGrpSpPr>
            <p:cNvPr id="12" name="Groupe 11"/>
            <p:cNvGrpSpPr/>
            <p:nvPr/>
          </p:nvGrpSpPr>
          <p:grpSpPr>
            <a:xfrm>
              <a:off x="3452996" y="3991897"/>
              <a:ext cx="5115448" cy="598777"/>
              <a:chOff x="2877440" y="2433818"/>
              <a:chExt cx="5115448" cy="598777"/>
            </a:xfrm>
          </p:grpSpPr>
          <p:sp>
            <p:nvSpPr>
              <p:cNvPr id="29" name="Arrondir un rectangle avec un coin du même côté 28"/>
              <p:cNvSpPr/>
              <p:nvPr/>
            </p:nvSpPr>
            <p:spPr>
              <a:xfrm rot="5400000">
                <a:off x="5135775" y="175483"/>
                <a:ext cx="598777" cy="5115448"/>
              </a:xfrm>
              <a:prstGeom prst="round2SameRect">
                <a:avLst/>
              </a:prstGeom>
            </p:spPr>
            <p:style>
              <a:lnRef idx="1">
                <a:schemeClr val="accent4">
                  <a:alpha val="90000"/>
                  <a:tint val="40000"/>
                  <a:hueOff val="0"/>
                  <a:satOff val="0"/>
                  <a:lumOff val="0"/>
                  <a:alphaOff val="0"/>
                </a:schemeClr>
              </a:lnRef>
              <a:fillRef idx="1">
                <a:schemeClr val="accent4">
                  <a:alpha val="90000"/>
                  <a:tint val="40000"/>
                  <a:hueOff val="0"/>
                  <a:satOff val="0"/>
                  <a:lumOff val="0"/>
                  <a:alphaOff val="0"/>
                </a:schemeClr>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30" name="Arrondir un rectangle avec un coin du même côté 16"/>
              <p:cNvSpPr/>
              <p:nvPr/>
            </p:nvSpPr>
            <p:spPr>
              <a:xfrm>
                <a:off x="2877440" y="2463048"/>
                <a:ext cx="5086218" cy="540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fr-FR" sz="2400" kern="1200" dirty="0" smtClean="0"/>
                  <a:t>Diagramme de déploiement</a:t>
                </a:r>
                <a:endParaRPr lang="fr-FR" sz="2400" kern="1200" dirty="0"/>
              </a:p>
            </p:txBody>
          </p:sp>
        </p:grpSp>
        <p:grpSp>
          <p:nvGrpSpPr>
            <p:cNvPr id="13" name="Groupe 12"/>
            <p:cNvGrpSpPr/>
            <p:nvPr/>
          </p:nvGrpSpPr>
          <p:grpSpPr>
            <a:xfrm>
              <a:off x="575556" y="3917050"/>
              <a:ext cx="2877439" cy="748471"/>
              <a:chOff x="0" y="2358971"/>
              <a:chExt cx="2877439" cy="748471"/>
            </a:xfrm>
          </p:grpSpPr>
          <p:sp>
            <p:nvSpPr>
              <p:cNvPr id="26" name="Rectangle à coins arrondis 25"/>
              <p:cNvSpPr/>
              <p:nvPr/>
            </p:nvSpPr>
            <p:spPr>
              <a:xfrm>
                <a:off x="0" y="2358971"/>
                <a:ext cx="2877439" cy="748471"/>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8" name="Rectangle 27"/>
              <p:cNvSpPr/>
              <p:nvPr/>
            </p:nvSpPr>
            <p:spPr>
              <a:xfrm>
                <a:off x="36537" y="2395508"/>
                <a:ext cx="2804365" cy="6753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fr-FR" sz="2200" kern="1200" dirty="0" smtClean="0"/>
                  <a:t>Conception générique</a:t>
                </a:r>
                <a:endParaRPr lang="fr-FR" sz="2200" kern="1200" dirty="0"/>
              </a:p>
            </p:txBody>
          </p:sp>
        </p:grpSp>
      </p:grpSp>
      <p:grpSp>
        <p:nvGrpSpPr>
          <p:cNvPr id="46" name="Groupe 45"/>
          <p:cNvGrpSpPr/>
          <p:nvPr/>
        </p:nvGrpSpPr>
        <p:grpSpPr>
          <a:xfrm>
            <a:off x="575556" y="4702946"/>
            <a:ext cx="7992888" cy="748471"/>
            <a:chOff x="575556" y="4702946"/>
            <a:chExt cx="7992888" cy="748471"/>
          </a:xfrm>
        </p:grpSpPr>
        <p:grpSp>
          <p:nvGrpSpPr>
            <p:cNvPr id="14" name="Groupe 13"/>
            <p:cNvGrpSpPr/>
            <p:nvPr/>
          </p:nvGrpSpPr>
          <p:grpSpPr>
            <a:xfrm>
              <a:off x="3452996" y="4777792"/>
              <a:ext cx="5115448" cy="598777"/>
              <a:chOff x="2877440" y="3219713"/>
              <a:chExt cx="5115448" cy="598777"/>
            </a:xfrm>
          </p:grpSpPr>
          <p:sp>
            <p:nvSpPr>
              <p:cNvPr id="24" name="Arrondir un rectangle avec un coin du même côté 23"/>
              <p:cNvSpPr/>
              <p:nvPr/>
            </p:nvSpPr>
            <p:spPr>
              <a:xfrm rot="5400000">
                <a:off x="5135775" y="961378"/>
                <a:ext cx="598777" cy="5115448"/>
              </a:xfrm>
              <a:prstGeom prst="round2SameRect">
                <a:avLst/>
              </a:prstGeom>
            </p:spPr>
            <p:style>
              <a:lnRef idx="1">
                <a:schemeClr val="accent4">
                  <a:alpha val="90000"/>
                  <a:tint val="40000"/>
                  <a:hueOff val="0"/>
                  <a:satOff val="0"/>
                  <a:lumOff val="0"/>
                  <a:alphaOff val="0"/>
                </a:schemeClr>
              </a:lnRef>
              <a:fillRef idx="1">
                <a:schemeClr val="accent4">
                  <a:alpha val="90000"/>
                  <a:tint val="40000"/>
                  <a:hueOff val="0"/>
                  <a:satOff val="0"/>
                  <a:lumOff val="0"/>
                  <a:alphaOff val="0"/>
                </a:schemeClr>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25" name="Arrondir un rectangle avec un coin du même côté 20"/>
              <p:cNvSpPr/>
              <p:nvPr/>
            </p:nvSpPr>
            <p:spPr>
              <a:xfrm>
                <a:off x="2877440" y="3248943"/>
                <a:ext cx="5086218" cy="540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fr-FR" sz="2000" kern="1200" dirty="0" smtClean="0"/>
                  <a:t>Diagramme de composants</a:t>
                </a:r>
                <a:r>
                  <a:rPr lang="fr-FR" sz="2000" kern="1200" dirty="0" smtClean="0"/>
                  <a:t>,</a:t>
                </a:r>
              </a:p>
              <a:p>
                <a:pPr marL="228600" lvl="1" indent="-228600" algn="l" defTabSz="889000" rtl="0">
                  <a:lnSpc>
                    <a:spcPct val="90000"/>
                  </a:lnSpc>
                  <a:spcBef>
                    <a:spcPct val="0"/>
                  </a:spcBef>
                  <a:spcAft>
                    <a:spcPct val="15000"/>
                  </a:spcAft>
                  <a:buChar char="••"/>
                </a:pPr>
                <a:r>
                  <a:rPr lang="fr-FR" sz="2000" dirty="0" smtClean="0"/>
                  <a:t>Diagramme</a:t>
                </a:r>
                <a:r>
                  <a:rPr lang="fr-FR" sz="2000" kern="1200" dirty="0" smtClean="0"/>
                  <a:t> </a:t>
                </a:r>
                <a:r>
                  <a:rPr lang="fr-FR" sz="2000" kern="1200" dirty="0" smtClean="0"/>
                  <a:t>de déploiement</a:t>
                </a:r>
                <a:endParaRPr lang="fr-FR" sz="2000" kern="1200" dirty="0"/>
              </a:p>
            </p:txBody>
          </p:sp>
        </p:grpSp>
        <p:grpSp>
          <p:nvGrpSpPr>
            <p:cNvPr id="15" name="Groupe 14"/>
            <p:cNvGrpSpPr/>
            <p:nvPr/>
          </p:nvGrpSpPr>
          <p:grpSpPr>
            <a:xfrm>
              <a:off x="575556" y="4702946"/>
              <a:ext cx="2877439" cy="748471"/>
              <a:chOff x="0" y="3144867"/>
              <a:chExt cx="2877439" cy="748471"/>
            </a:xfrm>
          </p:grpSpPr>
          <p:sp>
            <p:nvSpPr>
              <p:cNvPr id="22" name="Rectangle à coins arrondis 21"/>
              <p:cNvSpPr/>
              <p:nvPr/>
            </p:nvSpPr>
            <p:spPr>
              <a:xfrm>
                <a:off x="0" y="3144867"/>
                <a:ext cx="2877439" cy="748471"/>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3" name="Rectangle 22"/>
              <p:cNvSpPr/>
              <p:nvPr/>
            </p:nvSpPr>
            <p:spPr>
              <a:xfrm>
                <a:off x="36537" y="3181404"/>
                <a:ext cx="2804365" cy="6753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fr-FR" sz="2200" kern="1200" dirty="0" smtClean="0"/>
                  <a:t>Conception</a:t>
                </a:r>
                <a:r>
                  <a:rPr lang="fr-FR" sz="2200" kern="1200" baseline="0" dirty="0" smtClean="0"/>
                  <a:t> préliminaire</a:t>
                </a:r>
                <a:endParaRPr lang="fr-FR" sz="2200" kern="1200" dirty="0"/>
              </a:p>
            </p:txBody>
          </p:sp>
        </p:grpSp>
      </p:grpSp>
      <p:grpSp>
        <p:nvGrpSpPr>
          <p:cNvPr id="47" name="Groupe 46"/>
          <p:cNvGrpSpPr/>
          <p:nvPr/>
        </p:nvGrpSpPr>
        <p:grpSpPr>
          <a:xfrm>
            <a:off x="575556" y="5488841"/>
            <a:ext cx="7992888" cy="1292080"/>
            <a:chOff x="575556" y="5488841"/>
            <a:chExt cx="7992888" cy="1292080"/>
          </a:xfrm>
        </p:grpSpPr>
        <p:grpSp>
          <p:nvGrpSpPr>
            <p:cNvPr id="16" name="Groupe 15"/>
            <p:cNvGrpSpPr/>
            <p:nvPr/>
          </p:nvGrpSpPr>
          <p:grpSpPr>
            <a:xfrm>
              <a:off x="3452996" y="5563688"/>
              <a:ext cx="5115448" cy="1033664"/>
              <a:chOff x="2877440" y="4005609"/>
              <a:chExt cx="5115448" cy="598777"/>
            </a:xfrm>
          </p:grpSpPr>
          <p:sp>
            <p:nvSpPr>
              <p:cNvPr id="20" name="Arrondir un rectangle avec un coin du même côté 19"/>
              <p:cNvSpPr/>
              <p:nvPr/>
            </p:nvSpPr>
            <p:spPr>
              <a:xfrm rot="5400000">
                <a:off x="5135775" y="1747274"/>
                <a:ext cx="598777" cy="5115448"/>
              </a:xfrm>
              <a:prstGeom prst="round2SameRect">
                <a:avLst/>
              </a:prstGeom>
            </p:spPr>
            <p:style>
              <a:lnRef idx="1">
                <a:schemeClr val="accent4">
                  <a:alpha val="90000"/>
                  <a:tint val="40000"/>
                  <a:hueOff val="0"/>
                  <a:satOff val="0"/>
                  <a:lumOff val="0"/>
                  <a:alphaOff val="0"/>
                </a:schemeClr>
              </a:lnRef>
              <a:fillRef idx="1">
                <a:schemeClr val="accent4">
                  <a:alpha val="90000"/>
                  <a:tint val="40000"/>
                  <a:hueOff val="0"/>
                  <a:satOff val="0"/>
                  <a:lumOff val="0"/>
                  <a:alphaOff val="0"/>
                </a:schemeClr>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21" name="Arrondir un rectangle avec un coin du même côté 24"/>
              <p:cNvSpPr/>
              <p:nvPr/>
            </p:nvSpPr>
            <p:spPr>
              <a:xfrm>
                <a:off x="2877440" y="4034839"/>
                <a:ext cx="5086218" cy="540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57150" lvl="1" indent="-57150" algn="l" defTabSz="355600" rtl="0">
                  <a:lnSpc>
                    <a:spcPct val="90000"/>
                  </a:lnSpc>
                  <a:spcBef>
                    <a:spcPct val="0"/>
                  </a:spcBef>
                  <a:spcAft>
                    <a:spcPct val="15000"/>
                  </a:spcAft>
                  <a:buChar char="••"/>
                </a:pPr>
                <a:r>
                  <a:rPr lang="fr-FR" sz="1100" kern="1200" dirty="0" smtClean="0"/>
                  <a:t>Diagramme de classes,</a:t>
                </a:r>
                <a:endParaRPr lang="fr-FR" sz="1100" kern="1200" dirty="0"/>
              </a:p>
              <a:p>
                <a:pPr marL="57150" lvl="1" indent="-57150" algn="l" defTabSz="355600" rtl="0">
                  <a:lnSpc>
                    <a:spcPct val="90000"/>
                  </a:lnSpc>
                  <a:spcBef>
                    <a:spcPct val="0"/>
                  </a:spcBef>
                  <a:spcAft>
                    <a:spcPct val="15000"/>
                  </a:spcAft>
                  <a:buChar char="••"/>
                </a:pPr>
                <a:r>
                  <a:rPr lang="fr-FR" sz="1100" kern="1200" dirty="0" smtClean="0"/>
                  <a:t>Diagramme de séquence,</a:t>
                </a:r>
                <a:endParaRPr lang="fr-FR" sz="1100" kern="1200" dirty="0"/>
              </a:p>
              <a:p>
                <a:pPr marL="57150" lvl="1" indent="-57150" algn="l" defTabSz="355600" rtl="0">
                  <a:lnSpc>
                    <a:spcPct val="90000"/>
                  </a:lnSpc>
                  <a:spcBef>
                    <a:spcPct val="0"/>
                  </a:spcBef>
                  <a:spcAft>
                    <a:spcPct val="15000"/>
                  </a:spcAft>
                  <a:buChar char="••"/>
                </a:pPr>
                <a:r>
                  <a:rPr lang="fr-FR" sz="1100" kern="1200" dirty="0" smtClean="0"/>
                  <a:t>Diagramme de collaboration, </a:t>
                </a:r>
                <a:endParaRPr lang="fr-FR" sz="1100" kern="1200" dirty="0"/>
              </a:p>
              <a:p>
                <a:pPr marL="57150" lvl="1" indent="-57150" algn="l" defTabSz="355600" rtl="0">
                  <a:lnSpc>
                    <a:spcPct val="90000"/>
                  </a:lnSpc>
                  <a:spcBef>
                    <a:spcPct val="0"/>
                  </a:spcBef>
                  <a:spcAft>
                    <a:spcPct val="15000"/>
                  </a:spcAft>
                  <a:buChar char="••"/>
                </a:pPr>
                <a:r>
                  <a:rPr lang="fr-FR" sz="1100" kern="1200" dirty="0" smtClean="0"/>
                  <a:t>Diagramme d’états,</a:t>
                </a:r>
                <a:endParaRPr lang="fr-FR" sz="1100" kern="1200" dirty="0"/>
              </a:p>
              <a:p>
                <a:pPr marL="57150" lvl="1" indent="-57150" algn="l" defTabSz="355600" rtl="0">
                  <a:lnSpc>
                    <a:spcPct val="90000"/>
                  </a:lnSpc>
                  <a:spcBef>
                    <a:spcPct val="0"/>
                  </a:spcBef>
                  <a:spcAft>
                    <a:spcPct val="15000"/>
                  </a:spcAft>
                  <a:buChar char="••"/>
                </a:pPr>
                <a:r>
                  <a:rPr lang="fr-FR" sz="1100" kern="1200" dirty="0" smtClean="0"/>
                  <a:t>Diagramme  d’activités,</a:t>
                </a:r>
                <a:r>
                  <a:rPr lang="fr-FR" sz="1100" kern="1200" baseline="0" dirty="0" smtClean="0"/>
                  <a:t> </a:t>
                </a:r>
                <a:endParaRPr lang="fr-FR" sz="1100" kern="1200" dirty="0"/>
              </a:p>
              <a:p>
                <a:pPr marL="57150" lvl="1" indent="-57150" algn="l" defTabSz="355600" rtl="0">
                  <a:lnSpc>
                    <a:spcPct val="90000"/>
                  </a:lnSpc>
                  <a:spcBef>
                    <a:spcPct val="0"/>
                  </a:spcBef>
                  <a:spcAft>
                    <a:spcPct val="15000"/>
                  </a:spcAft>
                  <a:buChar char="••"/>
                </a:pPr>
                <a:r>
                  <a:rPr lang="fr-FR" sz="1100" kern="1200" baseline="0" dirty="0" err="1" smtClean="0"/>
                  <a:t>Diagrammede</a:t>
                </a:r>
                <a:r>
                  <a:rPr lang="fr-FR" sz="1100" kern="1200" baseline="0" dirty="0" smtClean="0"/>
                  <a:t> composants</a:t>
                </a:r>
                <a:endParaRPr lang="fr-FR" sz="1100" kern="1200" dirty="0"/>
              </a:p>
            </p:txBody>
          </p:sp>
        </p:grpSp>
        <p:grpSp>
          <p:nvGrpSpPr>
            <p:cNvPr id="17" name="Groupe 16"/>
            <p:cNvGrpSpPr/>
            <p:nvPr/>
          </p:nvGrpSpPr>
          <p:grpSpPr>
            <a:xfrm>
              <a:off x="575556" y="5488841"/>
              <a:ext cx="2877439" cy="1292080"/>
              <a:chOff x="0" y="3930762"/>
              <a:chExt cx="2877439" cy="748471"/>
            </a:xfrm>
          </p:grpSpPr>
          <p:sp>
            <p:nvSpPr>
              <p:cNvPr id="18" name="Rectangle à coins arrondis 17"/>
              <p:cNvSpPr/>
              <p:nvPr/>
            </p:nvSpPr>
            <p:spPr>
              <a:xfrm>
                <a:off x="0" y="3930762"/>
                <a:ext cx="2877439" cy="748471"/>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9" name="Rectangle 18"/>
              <p:cNvSpPr/>
              <p:nvPr/>
            </p:nvSpPr>
            <p:spPr>
              <a:xfrm>
                <a:off x="36537" y="3967299"/>
                <a:ext cx="2804365" cy="6753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fr-FR" sz="2200" kern="1200" dirty="0" smtClean="0"/>
                  <a:t>Conception</a:t>
                </a:r>
                <a:r>
                  <a:rPr lang="fr-FR" sz="2200" kern="1200" baseline="0" dirty="0" smtClean="0"/>
                  <a:t> détaillée</a:t>
                </a:r>
                <a:endParaRPr lang="fr-FR" sz="2200" kern="1200" dirty="0"/>
              </a:p>
            </p:txBody>
          </p:sp>
        </p:grpSp>
      </p:grpSp>
    </p:spTree>
    <p:extLst>
      <p:ext uri="{BB962C8B-B14F-4D97-AF65-F5344CB8AC3E}">
        <p14:creationId xmlns="" xmlns:p14="http://schemas.microsoft.com/office/powerpoint/2010/main" val="33333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000"/>
                                        <p:tgtEl>
                                          <p:spTgt spid="44"/>
                                        </p:tgtEl>
                                      </p:cBhvr>
                                    </p:animEffect>
                                    <p:anim calcmode="lin" valueType="num">
                                      <p:cBhvr>
                                        <p:cTn id="27" dur="1000" fill="hold"/>
                                        <p:tgtEl>
                                          <p:spTgt spid="44"/>
                                        </p:tgtEl>
                                        <p:attrNameLst>
                                          <p:attrName>ppt_x</p:attrName>
                                        </p:attrNameLst>
                                      </p:cBhvr>
                                      <p:tavLst>
                                        <p:tav tm="0">
                                          <p:val>
                                            <p:strVal val="#ppt_x"/>
                                          </p:val>
                                        </p:tav>
                                        <p:tav tm="100000">
                                          <p:val>
                                            <p:strVal val="#ppt_x"/>
                                          </p:val>
                                        </p:tav>
                                      </p:tavLst>
                                    </p:anim>
                                    <p:anim calcmode="lin" valueType="num">
                                      <p:cBhvr>
                                        <p:cTn id="2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1000"/>
                                        <p:tgtEl>
                                          <p:spTgt spid="46"/>
                                        </p:tgtEl>
                                      </p:cBhvr>
                                    </p:animEffect>
                                    <p:anim calcmode="lin" valueType="num">
                                      <p:cBhvr>
                                        <p:cTn id="41" dur="1000" fill="hold"/>
                                        <p:tgtEl>
                                          <p:spTgt spid="46"/>
                                        </p:tgtEl>
                                        <p:attrNameLst>
                                          <p:attrName>ppt_x</p:attrName>
                                        </p:attrNameLst>
                                      </p:cBhvr>
                                      <p:tavLst>
                                        <p:tav tm="0">
                                          <p:val>
                                            <p:strVal val="#ppt_x"/>
                                          </p:val>
                                        </p:tav>
                                        <p:tav tm="100000">
                                          <p:val>
                                            <p:strVal val="#ppt_x"/>
                                          </p:val>
                                        </p:tav>
                                      </p:tavLst>
                                    </p:anim>
                                    <p:anim calcmode="lin" valueType="num">
                                      <p:cBhvr>
                                        <p:cTn id="4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1000"/>
                                        <p:tgtEl>
                                          <p:spTgt spid="47"/>
                                        </p:tgtEl>
                                      </p:cBhvr>
                                    </p:animEffect>
                                    <p:anim calcmode="lin" valueType="num">
                                      <p:cBhvr>
                                        <p:cTn id="48" dur="1000" fill="hold"/>
                                        <p:tgtEl>
                                          <p:spTgt spid="47"/>
                                        </p:tgtEl>
                                        <p:attrNameLst>
                                          <p:attrName>ppt_x</p:attrName>
                                        </p:attrNameLst>
                                      </p:cBhvr>
                                      <p:tavLst>
                                        <p:tav tm="0">
                                          <p:val>
                                            <p:strVal val="#ppt_x"/>
                                          </p:val>
                                        </p:tav>
                                        <p:tav tm="100000">
                                          <p:val>
                                            <p:strVal val="#ppt_x"/>
                                          </p:val>
                                        </p:tav>
                                      </p:tavLst>
                                    </p:anim>
                                    <p:anim calcmode="lin" valueType="num">
                                      <p:cBhvr>
                                        <p:cTn id="4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apports de 2TUP</a:t>
            </a:r>
            <a:endParaRPr lang="fr-FR" dirty="0"/>
          </a:p>
        </p:txBody>
      </p:sp>
      <p:sp>
        <p:nvSpPr>
          <p:cNvPr id="7" name="Organigramme : Processus 6"/>
          <p:cNvSpPr/>
          <p:nvPr/>
        </p:nvSpPr>
        <p:spPr>
          <a:xfrm rot="2554718">
            <a:off x="4101639" y="4287532"/>
            <a:ext cx="494050" cy="230214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rot="2522906">
            <a:off x="5577540" y="2950403"/>
            <a:ext cx="539413" cy="17564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rot="18806018">
            <a:off x="3588041" y="2833915"/>
            <a:ext cx="494905" cy="20628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611560" y="1700808"/>
            <a:ext cx="2808312" cy="3600400"/>
          </a:xfrm>
          <a:prstGeom prst="rect">
            <a:avLst/>
          </a:prstGeom>
          <a:noFill/>
        </p:spPr>
        <p:txBody>
          <a:bodyPr wrap="square" rtlCol="0">
            <a:spAutoFit/>
          </a:bodyPr>
          <a:lstStyle/>
          <a:p>
            <a:r>
              <a:rPr lang="fr-FR" sz="2800" dirty="0" smtClean="0"/>
              <a:t>Capitalisation de la connaissance de l’entreprise  </a:t>
            </a:r>
          </a:p>
          <a:p>
            <a:endParaRPr lang="fr-FR" sz="2800" dirty="0" smtClean="0"/>
          </a:p>
          <a:p>
            <a:r>
              <a:rPr lang="fr-FR" sz="2800" dirty="0" smtClean="0"/>
              <a:t>investissement pour le moyen et long terme</a:t>
            </a:r>
            <a:endParaRPr lang="fr-FR" sz="2800" dirty="0"/>
          </a:p>
        </p:txBody>
      </p:sp>
      <p:sp>
        <p:nvSpPr>
          <p:cNvPr id="12" name="ZoneTexte 11"/>
          <p:cNvSpPr txBox="1"/>
          <p:nvPr/>
        </p:nvSpPr>
        <p:spPr>
          <a:xfrm>
            <a:off x="6588224" y="1772816"/>
            <a:ext cx="2498123" cy="4032448"/>
          </a:xfrm>
          <a:prstGeom prst="rect">
            <a:avLst/>
          </a:prstGeom>
          <a:noFill/>
        </p:spPr>
        <p:txBody>
          <a:bodyPr wrap="square" rtlCol="0">
            <a:spAutoFit/>
          </a:bodyPr>
          <a:lstStyle/>
          <a:p>
            <a:r>
              <a:rPr lang="fr-FR" sz="2800" dirty="0" smtClean="0"/>
              <a:t>Capitalisation d’un savoir-faire technique </a:t>
            </a:r>
          </a:p>
          <a:p>
            <a:endParaRPr lang="fr-FR" sz="2800" dirty="0" smtClean="0"/>
          </a:p>
          <a:p>
            <a:r>
              <a:rPr lang="fr-FR" sz="2800" dirty="0" smtClean="0"/>
              <a:t>investissement pour le court et moyen terme</a:t>
            </a:r>
            <a:endParaRPr lang="fr-FR" sz="2800" dirty="0"/>
          </a:p>
        </p:txBody>
      </p:sp>
      <p:sp>
        <p:nvSpPr>
          <p:cNvPr id="15" name="Flèche vers le bas 14"/>
          <p:cNvSpPr/>
          <p:nvPr/>
        </p:nvSpPr>
        <p:spPr>
          <a:xfrm>
            <a:off x="1475656" y="2996952"/>
            <a:ext cx="576064" cy="57606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6" name="Flèche vers le bas 15"/>
          <p:cNvSpPr/>
          <p:nvPr/>
        </p:nvSpPr>
        <p:spPr>
          <a:xfrm>
            <a:off x="7452320" y="3068960"/>
            <a:ext cx="576064" cy="57606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2TUP en détail</a:t>
            </a:r>
            <a:endParaRPr lang="fr-FR" dirty="0"/>
          </a:p>
        </p:txBody>
      </p:sp>
      <p:sp>
        <p:nvSpPr>
          <p:cNvPr id="2" name="Espace réservé du contenu 1"/>
          <p:cNvSpPr>
            <a:spLocks noGrp="1"/>
          </p:cNvSpPr>
          <p:nvPr>
            <p:ph idx="1"/>
          </p:nvPr>
        </p:nvSpPr>
        <p:spPr>
          <a:xfrm>
            <a:off x="609600" y="1556792"/>
            <a:ext cx="8305800" cy="740296"/>
          </a:xfrm>
        </p:spPr>
        <p:txBody>
          <a:bodyPr>
            <a:normAutofit/>
          </a:bodyPr>
          <a:lstStyle/>
          <a:p>
            <a:r>
              <a:rPr lang="fr-FR" dirty="0" smtClean="0"/>
              <a:t>Capture des besoins </a:t>
            </a:r>
            <a:r>
              <a:rPr lang="fr-FR" dirty="0" smtClean="0"/>
              <a:t> </a:t>
            </a:r>
            <a:endParaRPr lang="fr-FR" dirty="0" smtClean="0"/>
          </a:p>
          <a:p>
            <a:endParaRPr lang="fr-FR" dirty="0"/>
          </a:p>
        </p:txBody>
      </p:sp>
      <p:grpSp>
        <p:nvGrpSpPr>
          <p:cNvPr id="5" name="Groupe 4"/>
          <p:cNvGrpSpPr/>
          <p:nvPr/>
        </p:nvGrpSpPr>
        <p:grpSpPr>
          <a:xfrm>
            <a:off x="576531" y="2276872"/>
            <a:ext cx="2536805" cy="4064000"/>
            <a:chOff x="975" y="0"/>
            <a:chExt cx="2536805" cy="4064000"/>
          </a:xfrm>
        </p:grpSpPr>
        <p:sp>
          <p:nvSpPr>
            <p:cNvPr id="42" name="Rectangle à coins arrondis 41"/>
            <p:cNvSpPr/>
            <p:nvPr/>
          </p:nvSpPr>
          <p:spPr>
            <a:xfrm>
              <a:off x="975" y="0"/>
              <a:ext cx="2536805" cy="406400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43" name="Rectangle 42"/>
            <p:cNvSpPr/>
            <p:nvPr/>
          </p:nvSpPr>
          <p:spPr>
            <a:xfrm>
              <a:off x="975" y="0"/>
              <a:ext cx="2536805"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smtClean="0"/>
                <a:t>Étude préliminaire</a:t>
              </a:r>
              <a:endParaRPr lang="fr-FR" sz="3300" kern="1200" dirty="0"/>
            </a:p>
          </p:txBody>
        </p:sp>
      </p:grpSp>
      <p:grpSp>
        <p:nvGrpSpPr>
          <p:cNvPr id="6" name="Groupe 5"/>
          <p:cNvGrpSpPr/>
          <p:nvPr/>
        </p:nvGrpSpPr>
        <p:grpSpPr>
          <a:xfrm>
            <a:off x="830212" y="3496171"/>
            <a:ext cx="2029444" cy="592038"/>
            <a:chOff x="254656" y="1219299"/>
            <a:chExt cx="2029444" cy="592038"/>
          </a:xfrm>
        </p:grpSpPr>
        <p:sp>
          <p:nvSpPr>
            <p:cNvPr id="40" name="Rectangle à coins arrondis 39"/>
            <p:cNvSpPr/>
            <p:nvPr/>
          </p:nvSpPr>
          <p:spPr>
            <a:xfrm>
              <a:off x="254656" y="1219299"/>
              <a:ext cx="2029444"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41" name="Rectangle 40"/>
            <p:cNvSpPr/>
            <p:nvPr/>
          </p:nvSpPr>
          <p:spPr>
            <a:xfrm>
              <a:off x="271996" y="1236639"/>
              <a:ext cx="1994764"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Cahier des charges</a:t>
              </a:r>
              <a:endParaRPr lang="fr-FR" sz="1800" kern="1200" dirty="0"/>
            </a:p>
          </p:txBody>
        </p:sp>
      </p:grpSp>
      <p:grpSp>
        <p:nvGrpSpPr>
          <p:cNvPr id="7" name="Groupe 6"/>
          <p:cNvGrpSpPr/>
          <p:nvPr/>
        </p:nvGrpSpPr>
        <p:grpSpPr>
          <a:xfrm>
            <a:off x="830212" y="4179292"/>
            <a:ext cx="2029444" cy="592038"/>
            <a:chOff x="254656" y="1902420"/>
            <a:chExt cx="2029444" cy="592038"/>
          </a:xfrm>
        </p:grpSpPr>
        <p:sp>
          <p:nvSpPr>
            <p:cNvPr id="38" name="Rectangle à coins arrondis 37"/>
            <p:cNvSpPr/>
            <p:nvPr/>
          </p:nvSpPr>
          <p:spPr>
            <a:xfrm>
              <a:off x="254656" y="1902420"/>
              <a:ext cx="2029444"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9" name="Rectangle 38"/>
            <p:cNvSpPr/>
            <p:nvPr/>
          </p:nvSpPr>
          <p:spPr>
            <a:xfrm>
              <a:off x="271996" y="1919760"/>
              <a:ext cx="1994764"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Acteurs</a:t>
              </a:r>
              <a:endParaRPr lang="fr-FR" sz="1800" kern="1200" dirty="0"/>
            </a:p>
          </p:txBody>
        </p:sp>
      </p:grpSp>
      <p:grpSp>
        <p:nvGrpSpPr>
          <p:cNvPr id="8" name="Groupe 7"/>
          <p:cNvGrpSpPr/>
          <p:nvPr/>
        </p:nvGrpSpPr>
        <p:grpSpPr>
          <a:xfrm>
            <a:off x="830212" y="4862413"/>
            <a:ext cx="2029444" cy="592038"/>
            <a:chOff x="254656" y="2585541"/>
            <a:chExt cx="2029444" cy="592038"/>
          </a:xfrm>
        </p:grpSpPr>
        <p:sp>
          <p:nvSpPr>
            <p:cNvPr id="36" name="Rectangle à coins arrondis 35"/>
            <p:cNvSpPr/>
            <p:nvPr/>
          </p:nvSpPr>
          <p:spPr>
            <a:xfrm>
              <a:off x="254656" y="2585541"/>
              <a:ext cx="2029444"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7" name="Rectangle 36"/>
            <p:cNvSpPr/>
            <p:nvPr/>
          </p:nvSpPr>
          <p:spPr>
            <a:xfrm>
              <a:off x="271996" y="2602881"/>
              <a:ext cx="1994764"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Messages</a:t>
              </a:r>
              <a:endParaRPr lang="fr-FR" sz="1800" kern="1200" dirty="0"/>
            </a:p>
          </p:txBody>
        </p:sp>
      </p:grpSp>
      <p:grpSp>
        <p:nvGrpSpPr>
          <p:cNvPr id="9" name="Groupe 8"/>
          <p:cNvGrpSpPr/>
          <p:nvPr/>
        </p:nvGrpSpPr>
        <p:grpSpPr>
          <a:xfrm>
            <a:off x="830212" y="5545534"/>
            <a:ext cx="2029444" cy="592038"/>
            <a:chOff x="254656" y="3268662"/>
            <a:chExt cx="2029444" cy="592038"/>
          </a:xfrm>
        </p:grpSpPr>
        <p:sp>
          <p:nvSpPr>
            <p:cNvPr id="34" name="Rectangle à coins arrondis 33"/>
            <p:cNvSpPr/>
            <p:nvPr/>
          </p:nvSpPr>
          <p:spPr>
            <a:xfrm>
              <a:off x="254656" y="3268662"/>
              <a:ext cx="2029444"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5" name="Rectangle 34"/>
            <p:cNvSpPr/>
            <p:nvPr/>
          </p:nvSpPr>
          <p:spPr>
            <a:xfrm>
              <a:off x="271996" y="3286002"/>
              <a:ext cx="1994764"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Modélisation du contexte</a:t>
              </a:r>
              <a:endParaRPr lang="fr-FR" sz="1800" kern="1200" dirty="0"/>
            </a:p>
          </p:txBody>
        </p:sp>
      </p:grpSp>
      <p:grpSp>
        <p:nvGrpSpPr>
          <p:cNvPr id="10" name="Groupe 9"/>
          <p:cNvGrpSpPr/>
          <p:nvPr/>
        </p:nvGrpSpPr>
        <p:grpSpPr>
          <a:xfrm>
            <a:off x="3303597" y="2276872"/>
            <a:ext cx="2536805" cy="4064000"/>
            <a:chOff x="2728041" y="0"/>
            <a:chExt cx="2536805" cy="4064000"/>
          </a:xfrm>
        </p:grpSpPr>
        <p:sp>
          <p:nvSpPr>
            <p:cNvPr id="32" name="Rectangle à coins arrondis 31"/>
            <p:cNvSpPr/>
            <p:nvPr/>
          </p:nvSpPr>
          <p:spPr>
            <a:xfrm>
              <a:off x="2728041" y="0"/>
              <a:ext cx="2536805" cy="406400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728041" y="0"/>
              <a:ext cx="2536805"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smtClean="0"/>
                <a:t>Besoins fonctionnels</a:t>
              </a:r>
              <a:endParaRPr lang="fr-FR" sz="3300" kern="1200" dirty="0"/>
            </a:p>
          </p:txBody>
        </p:sp>
      </p:grpSp>
      <p:grpSp>
        <p:nvGrpSpPr>
          <p:cNvPr id="11" name="Groupe 10"/>
          <p:cNvGrpSpPr/>
          <p:nvPr/>
        </p:nvGrpSpPr>
        <p:grpSpPr>
          <a:xfrm>
            <a:off x="3557277" y="3496419"/>
            <a:ext cx="2029444" cy="798413"/>
            <a:chOff x="2981721" y="1219547"/>
            <a:chExt cx="2029444" cy="798413"/>
          </a:xfrm>
        </p:grpSpPr>
        <p:sp>
          <p:nvSpPr>
            <p:cNvPr id="30" name="Rectangle à coins arrondis 29"/>
            <p:cNvSpPr/>
            <p:nvPr/>
          </p:nvSpPr>
          <p:spPr>
            <a:xfrm>
              <a:off x="2981721" y="1219547"/>
              <a:ext cx="2029444"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1" name="Rectangle 30"/>
            <p:cNvSpPr/>
            <p:nvPr/>
          </p:nvSpPr>
          <p:spPr>
            <a:xfrm>
              <a:off x="3005106" y="1242932"/>
              <a:ext cx="1982674"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Cas d’utilisations</a:t>
              </a:r>
              <a:endParaRPr lang="fr-FR" sz="1800" kern="1200" dirty="0"/>
            </a:p>
          </p:txBody>
        </p:sp>
      </p:grpSp>
      <p:grpSp>
        <p:nvGrpSpPr>
          <p:cNvPr id="12" name="Groupe 11"/>
          <p:cNvGrpSpPr/>
          <p:nvPr/>
        </p:nvGrpSpPr>
        <p:grpSpPr>
          <a:xfrm>
            <a:off x="3557277" y="4417665"/>
            <a:ext cx="2029444" cy="798413"/>
            <a:chOff x="2981721" y="2140793"/>
            <a:chExt cx="2029444" cy="798413"/>
          </a:xfrm>
        </p:grpSpPr>
        <p:sp>
          <p:nvSpPr>
            <p:cNvPr id="28" name="Rectangle à coins arrondis 27"/>
            <p:cNvSpPr/>
            <p:nvPr/>
          </p:nvSpPr>
          <p:spPr>
            <a:xfrm>
              <a:off x="2981721" y="2140793"/>
              <a:ext cx="2029444"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9" name="Rectangle 28"/>
            <p:cNvSpPr/>
            <p:nvPr/>
          </p:nvSpPr>
          <p:spPr>
            <a:xfrm>
              <a:off x="3005106" y="2164178"/>
              <a:ext cx="1982674"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Classes candidates</a:t>
              </a:r>
              <a:endParaRPr lang="fr-FR" sz="1800" kern="1200" dirty="0"/>
            </a:p>
          </p:txBody>
        </p:sp>
      </p:grpSp>
      <p:grpSp>
        <p:nvGrpSpPr>
          <p:cNvPr id="13" name="Groupe 12"/>
          <p:cNvGrpSpPr/>
          <p:nvPr/>
        </p:nvGrpSpPr>
        <p:grpSpPr>
          <a:xfrm>
            <a:off x="3557277" y="5338911"/>
            <a:ext cx="2029444" cy="798413"/>
            <a:chOff x="2981721" y="3062039"/>
            <a:chExt cx="2029444" cy="798413"/>
          </a:xfrm>
        </p:grpSpPr>
        <p:sp>
          <p:nvSpPr>
            <p:cNvPr id="26" name="Rectangle à coins arrondis 25"/>
            <p:cNvSpPr/>
            <p:nvPr/>
          </p:nvSpPr>
          <p:spPr>
            <a:xfrm>
              <a:off x="2981721" y="3062039"/>
              <a:ext cx="2029444"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7" name="Rectangle 26"/>
            <p:cNvSpPr/>
            <p:nvPr/>
          </p:nvSpPr>
          <p:spPr>
            <a:xfrm>
              <a:off x="3005106" y="3085424"/>
              <a:ext cx="1982674"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Validation et consolidation </a:t>
              </a:r>
              <a:endParaRPr lang="fr-FR" sz="1800" kern="1200" dirty="0"/>
            </a:p>
          </p:txBody>
        </p:sp>
      </p:grpSp>
      <p:grpSp>
        <p:nvGrpSpPr>
          <p:cNvPr id="14" name="Groupe 13"/>
          <p:cNvGrpSpPr/>
          <p:nvPr/>
        </p:nvGrpSpPr>
        <p:grpSpPr>
          <a:xfrm>
            <a:off x="6030663" y="2276872"/>
            <a:ext cx="2536805" cy="4064000"/>
            <a:chOff x="5455107" y="0"/>
            <a:chExt cx="2536805" cy="4064000"/>
          </a:xfrm>
        </p:grpSpPr>
        <p:sp>
          <p:nvSpPr>
            <p:cNvPr id="24" name="Rectangle à coins arrondis 23"/>
            <p:cNvSpPr/>
            <p:nvPr/>
          </p:nvSpPr>
          <p:spPr>
            <a:xfrm>
              <a:off x="5455107" y="0"/>
              <a:ext cx="2536805" cy="406400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25" name="Rectangle 24"/>
            <p:cNvSpPr/>
            <p:nvPr/>
          </p:nvSpPr>
          <p:spPr>
            <a:xfrm>
              <a:off x="5455107" y="0"/>
              <a:ext cx="2536805"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smtClean="0"/>
                <a:t>Besoins techniques</a:t>
              </a:r>
              <a:endParaRPr lang="fr-FR" sz="3300" kern="1200" dirty="0"/>
            </a:p>
          </p:txBody>
        </p:sp>
      </p:grpSp>
      <p:grpSp>
        <p:nvGrpSpPr>
          <p:cNvPr id="15" name="Groupe 14"/>
          <p:cNvGrpSpPr/>
          <p:nvPr/>
        </p:nvGrpSpPr>
        <p:grpSpPr>
          <a:xfrm>
            <a:off x="6284343" y="3496419"/>
            <a:ext cx="2029444" cy="798413"/>
            <a:chOff x="5708787" y="1219547"/>
            <a:chExt cx="2029444" cy="798413"/>
          </a:xfrm>
        </p:grpSpPr>
        <p:sp>
          <p:nvSpPr>
            <p:cNvPr id="22" name="Rectangle à coins arrondis 21"/>
            <p:cNvSpPr/>
            <p:nvPr/>
          </p:nvSpPr>
          <p:spPr>
            <a:xfrm>
              <a:off x="5708787" y="1219547"/>
              <a:ext cx="2029444"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3" name="Rectangle 22"/>
            <p:cNvSpPr/>
            <p:nvPr/>
          </p:nvSpPr>
          <p:spPr>
            <a:xfrm>
              <a:off x="5732172" y="1242932"/>
              <a:ext cx="1982674"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Spécifications techniques</a:t>
              </a:r>
              <a:endParaRPr lang="fr-FR" sz="1800" kern="1200" dirty="0"/>
            </a:p>
          </p:txBody>
        </p:sp>
      </p:grpSp>
      <p:grpSp>
        <p:nvGrpSpPr>
          <p:cNvPr id="16" name="Groupe 15"/>
          <p:cNvGrpSpPr/>
          <p:nvPr/>
        </p:nvGrpSpPr>
        <p:grpSpPr>
          <a:xfrm>
            <a:off x="6284343" y="4417665"/>
            <a:ext cx="2029444" cy="798413"/>
            <a:chOff x="5708787" y="2140793"/>
            <a:chExt cx="2029444" cy="798413"/>
          </a:xfrm>
        </p:grpSpPr>
        <p:sp>
          <p:nvSpPr>
            <p:cNvPr id="20" name="Rectangle à coins arrondis 19"/>
            <p:cNvSpPr/>
            <p:nvPr/>
          </p:nvSpPr>
          <p:spPr>
            <a:xfrm>
              <a:off x="5708787" y="2140793"/>
              <a:ext cx="2029444"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1" name="Rectangle 20"/>
            <p:cNvSpPr/>
            <p:nvPr/>
          </p:nvSpPr>
          <p:spPr>
            <a:xfrm>
              <a:off x="5732172" y="2164178"/>
              <a:ext cx="1982674"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Spécifications de l’architecture </a:t>
              </a:r>
              <a:endParaRPr lang="fr-FR" sz="1800" kern="1200" dirty="0"/>
            </a:p>
          </p:txBody>
        </p:sp>
      </p:grpSp>
      <p:grpSp>
        <p:nvGrpSpPr>
          <p:cNvPr id="17" name="Groupe 16"/>
          <p:cNvGrpSpPr/>
          <p:nvPr/>
        </p:nvGrpSpPr>
        <p:grpSpPr>
          <a:xfrm>
            <a:off x="6284343" y="5338911"/>
            <a:ext cx="2029444" cy="798413"/>
            <a:chOff x="5708787" y="3062039"/>
            <a:chExt cx="2029444" cy="798413"/>
          </a:xfrm>
        </p:grpSpPr>
        <p:sp>
          <p:nvSpPr>
            <p:cNvPr id="18" name="Rectangle à coins arrondis 17"/>
            <p:cNvSpPr/>
            <p:nvPr/>
          </p:nvSpPr>
          <p:spPr>
            <a:xfrm>
              <a:off x="5708787" y="3062039"/>
              <a:ext cx="2029444"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9" name="Rectangle 18"/>
            <p:cNvSpPr/>
            <p:nvPr/>
          </p:nvSpPr>
          <p:spPr>
            <a:xfrm>
              <a:off x="5732172" y="3085424"/>
              <a:ext cx="1982674"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fr-FR" sz="1800" kern="1200" dirty="0" smtClean="0"/>
                <a:t>Cas d’utilisation techniques  </a:t>
              </a:r>
              <a:endParaRPr lang="fr-FR" sz="18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0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0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20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20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20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2TUP dans la pratique</a:t>
            </a:r>
            <a:endParaRPr lang="fr-FR" dirty="0"/>
          </a:p>
        </p:txBody>
      </p:sp>
      <p:sp>
        <p:nvSpPr>
          <p:cNvPr id="2" name="Espace réservé du contenu 1"/>
          <p:cNvSpPr>
            <a:spLocks noGrp="1"/>
          </p:cNvSpPr>
          <p:nvPr>
            <p:ph idx="1"/>
          </p:nvPr>
        </p:nvSpPr>
        <p:spPr>
          <a:xfrm>
            <a:off x="609600" y="1556792"/>
            <a:ext cx="8305800" cy="740296"/>
          </a:xfrm>
        </p:spPr>
        <p:txBody>
          <a:bodyPr/>
          <a:lstStyle/>
          <a:p>
            <a:r>
              <a:rPr lang="fr-FR" dirty="0" smtClean="0"/>
              <a:t>Analyse</a:t>
            </a:r>
          </a:p>
        </p:txBody>
      </p:sp>
      <p:grpSp>
        <p:nvGrpSpPr>
          <p:cNvPr id="5" name="Groupe 4"/>
          <p:cNvGrpSpPr/>
          <p:nvPr/>
        </p:nvGrpSpPr>
        <p:grpSpPr>
          <a:xfrm>
            <a:off x="576531" y="2204864"/>
            <a:ext cx="2536805" cy="4320480"/>
            <a:chOff x="975" y="0"/>
            <a:chExt cx="2536805" cy="4320480"/>
          </a:xfrm>
        </p:grpSpPr>
        <p:sp>
          <p:nvSpPr>
            <p:cNvPr id="42" name="Rectangle à coins arrondis 41"/>
            <p:cNvSpPr/>
            <p:nvPr/>
          </p:nvSpPr>
          <p:spPr>
            <a:xfrm>
              <a:off x="975" y="0"/>
              <a:ext cx="2536805" cy="432048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43" name="Rectangle 42"/>
            <p:cNvSpPr/>
            <p:nvPr/>
          </p:nvSpPr>
          <p:spPr>
            <a:xfrm>
              <a:off x="975" y="0"/>
              <a:ext cx="2536805" cy="12961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FR" sz="3200" kern="1200" dirty="0" smtClean="0"/>
                <a:t>Découpage en catégorie</a:t>
              </a:r>
              <a:endParaRPr lang="fr-FR" sz="3200" kern="1200" dirty="0"/>
            </a:p>
          </p:txBody>
        </p:sp>
      </p:grpSp>
      <p:grpSp>
        <p:nvGrpSpPr>
          <p:cNvPr id="6" name="Groupe 5"/>
          <p:cNvGrpSpPr/>
          <p:nvPr/>
        </p:nvGrpSpPr>
        <p:grpSpPr>
          <a:xfrm>
            <a:off x="830212" y="3502273"/>
            <a:ext cx="2029444" cy="1302683"/>
            <a:chOff x="254656" y="1297409"/>
            <a:chExt cx="2029444" cy="1302683"/>
          </a:xfrm>
        </p:grpSpPr>
        <p:sp>
          <p:nvSpPr>
            <p:cNvPr id="40" name="Rectangle à coins arrondis 39"/>
            <p:cNvSpPr/>
            <p:nvPr/>
          </p:nvSpPr>
          <p:spPr>
            <a:xfrm>
              <a:off x="254656" y="1297409"/>
              <a:ext cx="2029444" cy="130268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41" name="Rectangle 40"/>
            <p:cNvSpPr/>
            <p:nvPr/>
          </p:nvSpPr>
          <p:spPr>
            <a:xfrm>
              <a:off x="292810" y="1335563"/>
              <a:ext cx="1953136" cy="12263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Découpage en catégorie</a:t>
              </a:r>
              <a:endParaRPr lang="fr-FR" sz="1900" kern="1200" dirty="0"/>
            </a:p>
          </p:txBody>
        </p:sp>
      </p:grpSp>
      <p:grpSp>
        <p:nvGrpSpPr>
          <p:cNvPr id="7" name="Groupe 6"/>
          <p:cNvGrpSpPr/>
          <p:nvPr/>
        </p:nvGrpSpPr>
        <p:grpSpPr>
          <a:xfrm>
            <a:off x="830212" y="5005370"/>
            <a:ext cx="2029444" cy="1302683"/>
            <a:chOff x="254656" y="2800506"/>
            <a:chExt cx="2029444" cy="1302683"/>
          </a:xfrm>
        </p:grpSpPr>
        <p:sp>
          <p:nvSpPr>
            <p:cNvPr id="38" name="Rectangle à coins arrondis 37"/>
            <p:cNvSpPr/>
            <p:nvPr/>
          </p:nvSpPr>
          <p:spPr>
            <a:xfrm>
              <a:off x="254656" y="2800506"/>
              <a:ext cx="2029444" cy="130268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9" name="Rectangle 38"/>
            <p:cNvSpPr/>
            <p:nvPr/>
          </p:nvSpPr>
          <p:spPr>
            <a:xfrm>
              <a:off x="292810" y="2838660"/>
              <a:ext cx="1953136" cy="12263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Dépendances </a:t>
              </a:r>
              <a:endParaRPr lang="fr-FR" sz="1900" kern="1200" dirty="0"/>
            </a:p>
          </p:txBody>
        </p:sp>
      </p:grpSp>
      <p:grpSp>
        <p:nvGrpSpPr>
          <p:cNvPr id="8" name="Groupe 7"/>
          <p:cNvGrpSpPr/>
          <p:nvPr/>
        </p:nvGrpSpPr>
        <p:grpSpPr>
          <a:xfrm>
            <a:off x="3303597" y="2204864"/>
            <a:ext cx="2536805" cy="4320480"/>
            <a:chOff x="2728041" y="0"/>
            <a:chExt cx="2536805" cy="4320480"/>
          </a:xfrm>
        </p:grpSpPr>
        <p:sp>
          <p:nvSpPr>
            <p:cNvPr id="36" name="Rectangle à coins arrondis 35"/>
            <p:cNvSpPr/>
            <p:nvPr/>
          </p:nvSpPr>
          <p:spPr>
            <a:xfrm>
              <a:off x="2728041" y="0"/>
              <a:ext cx="2536805" cy="432048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37" name="Rectangle 36"/>
            <p:cNvSpPr/>
            <p:nvPr/>
          </p:nvSpPr>
          <p:spPr>
            <a:xfrm>
              <a:off x="2728041" y="0"/>
              <a:ext cx="2536805" cy="12961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FR" sz="3200" kern="1200" dirty="0" smtClean="0"/>
                <a:t>Modèle statique</a:t>
              </a:r>
              <a:endParaRPr lang="fr-FR" sz="3200" kern="1200" dirty="0"/>
            </a:p>
          </p:txBody>
        </p:sp>
      </p:grpSp>
      <p:grpSp>
        <p:nvGrpSpPr>
          <p:cNvPr id="9" name="Groupe 8"/>
          <p:cNvGrpSpPr/>
          <p:nvPr/>
        </p:nvGrpSpPr>
        <p:grpSpPr>
          <a:xfrm>
            <a:off x="3557277" y="3501113"/>
            <a:ext cx="2029444" cy="629401"/>
            <a:chOff x="2981721" y="1296249"/>
            <a:chExt cx="2029444" cy="629401"/>
          </a:xfrm>
        </p:grpSpPr>
        <p:sp>
          <p:nvSpPr>
            <p:cNvPr id="34" name="Rectangle à coins arrondis 33"/>
            <p:cNvSpPr/>
            <p:nvPr/>
          </p:nvSpPr>
          <p:spPr>
            <a:xfrm>
              <a:off x="2981721" y="1296249"/>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5" name="Rectangle 34"/>
            <p:cNvSpPr/>
            <p:nvPr/>
          </p:nvSpPr>
          <p:spPr>
            <a:xfrm>
              <a:off x="3000156" y="1314684"/>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Classes</a:t>
              </a:r>
            </a:p>
          </p:txBody>
        </p:sp>
      </p:grpSp>
      <p:grpSp>
        <p:nvGrpSpPr>
          <p:cNvPr id="10" name="Groupe 9"/>
          <p:cNvGrpSpPr/>
          <p:nvPr/>
        </p:nvGrpSpPr>
        <p:grpSpPr>
          <a:xfrm>
            <a:off x="3557277" y="4227346"/>
            <a:ext cx="2029444" cy="629401"/>
            <a:chOff x="2981721" y="2022482"/>
            <a:chExt cx="2029444" cy="629401"/>
          </a:xfrm>
        </p:grpSpPr>
        <p:sp>
          <p:nvSpPr>
            <p:cNvPr id="32" name="Rectangle à coins arrondis 31"/>
            <p:cNvSpPr/>
            <p:nvPr/>
          </p:nvSpPr>
          <p:spPr>
            <a:xfrm>
              <a:off x="2981721" y="2022482"/>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3" name="Rectangle 32"/>
            <p:cNvSpPr/>
            <p:nvPr/>
          </p:nvSpPr>
          <p:spPr>
            <a:xfrm>
              <a:off x="3000156" y="2040917"/>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Associations</a:t>
              </a:r>
              <a:endParaRPr lang="fr-FR" sz="1900" kern="1200" dirty="0"/>
            </a:p>
          </p:txBody>
        </p:sp>
      </p:grpSp>
      <p:grpSp>
        <p:nvGrpSpPr>
          <p:cNvPr id="11" name="Groupe 10"/>
          <p:cNvGrpSpPr/>
          <p:nvPr/>
        </p:nvGrpSpPr>
        <p:grpSpPr>
          <a:xfrm>
            <a:off x="3557277" y="4953579"/>
            <a:ext cx="2029444" cy="629401"/>
            <a:chOff x="2981721" y="2748715"/>
            <a:chExt cx="2029444" cy="629401"/>
          </a:xfrm>
        </p:grpSpPr>
        <p:sp>
          <p:nvSpPr>
            <p:cNvPr id="30" name="Rectangle à coins arrondis 29"/>
            <p:cNvSpPr/>
            <p:nvPr/>
          </p:nvSpPr>
          <p:spPr>
            <a:xfrm>
              <a:off x="2981721" y="2748715"/>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1" name="Rectangle 30"/>
            <p:cNvSpPr/>
            <p:nvPr/>
          </p:nvSpPr>
          <p:spPr>
            <a:xfrm>
              <a:off x="3000156" y="2767150"/>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Opération</a:t>
              </a:r>
              <a:endParaRPr lang="fr-FR" sz="1900" kern="1200" dirty="0"/>
            </a:p>
          </p:txBody>
        </p:sp>
      </p:grpSp>
      <p:grpSp>
        <p:nvGrpSpPr>
          <p:cNvPr id="12" name="Groupe 11"/>
          <p:cNvGrpSpPr/>
          <p:nvPr/>
        </p:nvGrpSpPr>
        <p:grpSpPr>
          <a:xfrm>
            <a:off x="3557277" y="5679812"/>
            <a:ext cx="2029444" cy="629401"/>
            <a:chOff x="2981721" y="3474948"/>
            <a:chExt cx="2029444" cy="629401"/>
          </a:xfrm>
        </p:grpSpPr>
        <p:sp>
          <p:nvSpPr>
            <p:cNvPr id="28" name="Rectangle à coins arrondis 27"/>
            <p:cNvSpPr/>
            <p:nvPr/>
          </p:nvSpPr>
          <p:spPr>
            <a:xfrm>
              <a:off x="2981721" y="3474948"/>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9" name="Rectangle 28"/>
            <p:cNvSpPr/>
            <p:nvPr/>
          </p:nvSpPr>
          <p:spPr>
            <a:xfrm>
              <a:off x="3000156" y="3493383"/>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Optimisation</a:t>
              </a:r>
              <a:endParaRPr lang="fr-FR" sz="1900" kern="1200" dirty="0"/>
            </a:p>
          </p:txBody>
        </p:sp>
      </p:grpSp>
      <p:grpSp>
        <p:nvGrpSpPr>
          <p:cNvPr id="13" name="Groupe 12"/>
          <p:cNvGrpSpPr/>
          <p:nvPr/>
        </p:nvGrpSpPr>
        <p:grpSpPr>
          <a:xfrm>
            <a:off x="6030663" y="2204864"/>
            <a:ext cx="2536805" cy="4320480"/>
            <a:chOff x="5455107" y="0"/>
            <a:chExt cx="2536805" cy="4320480"/>
          </a:xfrm>
        </p:grpSpPr>
        <p:sp>
          <p:nvSpPr>
            <p:cNvPr id="26" name="Rectangle à coins arrondis 25"/>
            <p:cNvSpPr/>
            <p:nvPr/>
          </p:nvSpPr>
          <p:spPr>
            <a:xfrm>
              <a:off x="5455107" y="0"/>
              <a:ext cx="2536805" cy="432048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27" name="Rectangle 26"/>
            <p:cNvSpPr/>
            <p:nvPr/>
          </p:nvSpPr>
          <p:spPr>
            <a:xfrm>
              <a:off x="5455107" y="0"/>
              <a:ext cx="2536805" cy="12961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FR" sz="3200" kern="1200" dirty="0" smtClean="0"/>
                <a:t>Modèle dynamique</a:t>
              </a:r>
              <a:endParaRPr lang="fr-FR" sz="3200" kern="1200" dirty="0"/>
            </a:p>
          </p:txBody>
        </p:sp>
      </p:grpSp>
      <p:grpSp>
        <p:nvGrpSpPr>
          <p:cNvPr id="14" name="Groupe 13"/>
          <p:cNvGrpSpPr/>
          <p:nvPr/>
        </p:nvGrpSpPr>
        <p:grpSpPr>
          <a:xfrm>
            <a:off x="6284343" y="3501113"/>
            <a:ext cx="2029444" cy="629401"/>
            <a:chOff x="5708787" y="1296249"/>
            <a:chExt cx="2029444" cy="629401"/>
          </a:xfrm>
        </p:grpSpPr>
        <p:sp>
          <p:nvSpPr>
            <p:cNvPr id="24" name="Rectangle à coins arrondis 23"/>
            <p:cNvSpPr/>
            <p:nvPr/>
          </p:nvSpPr>
          <p:spPr>
            <a:xfrm>
              <a:off x="5708787" y="1296249"/>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5" name="Rectangle 24"/>
            <p:cNvSpPr/>
            <p:nvPr/>
          </p:nvSpPr>
          <p:spPr>
            <a:xfrm>
              <a:off x="5727222" y="1314684"/>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Scénarios </a:t>
              </a:r>
              <a:endParaRPr lang="fr-FR" sz="1900" kern="1200" dirty="0"/>
            </a:p>
          </p:txBody>
        </p:sp>
      </p:grpSp>
      <p:grpSp>
        <p:nvGrpSpPr>
          <p:cNvPr id="15" name="Groupe 14"/>
          <p:cNvGrpSpPr/>
          <p:nvPr/>
        </p:nvGrpSpPr>
        <p:grpSpPr>
          <a:xfrm>
            <a:off x="6284343" y="4227346"/>
            <a:ext cx="2029444" cy="629401"/>
            <a:chOff x="5708787" y="2022482"/>
            <a:chExt cx="2029444" cy="629401"/>
          </a:xfrm>
        </p:grpSpPr>
        <p:sp>
          <p:nvSpPr>
            <p:cNvPr id="22" name="Rectangle à coins arrondis 21"/>
            <p:cNvSpPr/>
            <p:nvPr/>
          </p:nvSpPr>
          <p:spPr>
            <a:xfrm>
              <a:off x="5708787" y="2022482"/>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3" name="Rectangle 22"/>
            <p:cNvSpPr/>
            <p:nvPr/>
          </p:nvSpPr>
          <p:spPr>
            <a:xfrm>
              <a:off x="5727222" y="2040917"/>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Diagrammes états transitions</a:t>
              </a:r>
              <a:endParaRPr lang="fr-FR" sz="1900" kern="1200" dirty="0"/>
            </a:p>
          </p:txBody>
        </p:sp>
      </p:grpSp>
      <p:grpSp>
        <p:nvGrpSpPr>
          <p:cNvPr id="16" name="Groupe 15"/>
          <p:cNvGrpSpPr/>
          <p:nvPr/>
        </p:nvGrpSpPr>
        <p:grpSpPr>
          <a:xfrm>
            <a:off x="6284343" y="4953579"/>
            <a:ext cx="2029444" cy="629401"/>
            <a:chOff x="5708787" y="2748715"/>
            <a:chExt cx="2029444" cy="629401"/>
          </a:xfrm>
        </p:grpSpPr>
        <p:sp>
          <p:nvSpPr>
            <p:cNvPr id="20" name="Rectangle à coins arrondis 19"/>
            <p:cNvSpPr/>
            <p:nvPr/>
          </p:nvSpPr>
          <p:spPr>
            <a:xfrm>
              <a:off x="5708787" y="2748715"/>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1" name="Rectangle 20"/>
            <p:cNvSpPr/>
            <p:nvPr/>
          </p:nvSpPr>
          <p:spPr>
            <a:xfrm>
              <a:off x="5727222" y="2767150"/>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Diagrammes d’interaction</a:t>
              </a:r>
              <a:endParaRPr lang="fr-FR" sz="1900" kern="1200" dirty="0"/>
            </a:p>
          </p:txBody>
        </p:sp>
      </p:grpSp>
      <p:grpSp>
        <p:nvGrpSpPr>
          <p:cNvPr id="17" name="Groupe 16"/>
          <p:cNvGrpSpPr/>
          <p:nvPr/>
        </p:nvGrpSpPr>
        <p:grpSpPr>
          <a:xfrm>
            <a:off x="6284343" y="5679812"/>
            <a:ext cx="2029444" cy="629401"/>
            <a:chOff x="5708787" y="3474948"/>
            <a:chExt cx="2029444" cy="629401"/>
          </a:xfrm>
        </p:grpSpPr>
        <p:sp>
          <p:nvSpPr>
            <p:cNvPr id="18" name="Rectangle à coins arrondis 17"/>
            <p:cNvSpPr/>
            <p:nvPr/>
          </p:nvSpPr>
          <p:spPr>
            <a:xfrm>
              <a:off x="5708787" y="3474948"/>
              <a:ext cx="2029444" cy="629401"/>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9" name="Rectangle 18"/>
            <p:cNvSpPr/>
            <p:nvPr/>
          </p:nvSpPr>
          <p:spPr>
            <a:xfrm>
              <a:off x="5727222" y="3493383"/>
              <a:ext cx="1992574" cy="592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smtClean="0"/>
                <a:t>Validation  </a:t>
              </a:r>
              <a:endParaRPr lang="fr-FR" sz="19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0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20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0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539552" y="1556792"/>
            <a:ext cx="8153400" cy="4495800"/>
          </a:xfrm>
        </p:spPr>
        <p:txBody>
          <a:bodyPr/>
          <a:lstStyle/>
          <a:p>
            <a:r>
              <a:rPr lang="fr-FR" dirty="0" smtClean="0"/>
              <a:t>Conception d’architecture</a:t>
            </a:r>
            <a:endParaRPr lang="fr-FR" dirty="0"/>
          </a:p>
        </p:txBody>
      </p:sp>
      <p:grpSp>
        <p:nvGrpSpPr>
          <p:cNvPr id="5" name="Groupe 4"/>
          <p:cNvGrpSpPr/>
          <p:nvPr/>
        </p:nvGrpSpPr>
        <p:grpSpPr>
          <a:xfrm>
            <a:off x="612527" y="2245320"/>
            <a:ext cx="2513951" cy="4064000"/>
            <a:chOff x="966" y="0"/>
            <a:chExt cx="2513951" cy="4064000"/>
          </a:xfrm>
        </p:grpSpPr>
        <p:sp>
          <p:nvSpPr>
            <p:cNvPr id="36" name="Rectangle à coins arrondis 35"/>
            <p:cNvSpPr/>
            <p:nvPr/>
          </p:nvSpPr>
          <p:spPr>
            <a:xfrm>
              <a:off x="966" y="0"/>
              <a:ext cx="2513951" cy="406400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37" name="Rectangle 36"/>
            <p:cNvSpPr/>
            <p:nvPr/>
          </p:nvSpPr>
          <p:spPr>
            <a:xfrm>
              <a:off x="966" y="0"/>
              <a:ext cx="2513951"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fr-FR" sz="3400" kern="1200" dirty="0" smtClean="0"/>
                <a:t>Conception générique</a:t>
              </a:r>
              <a:endParaRPr lang="fr-FR" sz="3400" kern="1200" dirty="0"/>
            </a:p>
          </p:txBody>
        </p:sp>
      </p:grpSp>
      <p:grpSp>
        <p:nvGrpSpPr>
          <p:cNvPr id="6" name="Groupe 5"/>
          <p:cNvGrpSpPr/>
          <p:nvPr/>
        </p:nvGrpSpPr>
        <p:grpSpPr>
          <a:xfrm>
            <a:off x="863923" y="3464867"/>
            <a:ext cx="2011160" cy="798413"/>
            <a:chOff x="252362" y="1219547"/>
            <a:chExt cx="2011160" cy="798413"/>
          </a:xfrm>
        </p:grpSpPr>
        <p:sp>
          <p:nvSpPr>
            <p:cNvPr id="34" name="Rectangle à coins arrondis 33"/>
            <p:cNvSpPr/>
            <p:nvPr/>
          </p:nvSpPr>
          <p:spPr>
            <a:xfrm>
              <a:off x="252362" y="1219547"/>
              <a:ext cx="2011160"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5" name="Rectangle 34"/>
            <p:cNvSpPr/>
            <p:nvPr/>
          </p:nvSpPr>
          <p:spPr>
            <a:xfrm>
              <a:off x="275747" y="1242932"/>
              <a:ext cx="1964390"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err="1" smtClean="0"/>
                <a:t>Framworks</a:t>
              </a:r>
              <a:r>
                <a:rPr lang="fr-FR" sz="1400" kern="1200" dirty="0" smtClean="0"/>
                <a:t> techniques</a:t>
              </a:r>
              <a:endParaRPr lang="fr-FR" sz="1400" kern="1200" dirty="0"/>
            </a:p>
          </p:txBody>
        </p:sp>
      </p:grpSp>
      <p:grpSp>
        <p:nvGrpSpPr>
          <p:cNvPr id="7" name="Groupe 6"/>
          <p:cNvGrpSpPr/>
          <p:nvPr/>
        </p:nvGrpSpPr>
        <p:grpSpPr>
          <a:xfrm>
            <a:off x="863923" y="4386113"/>
            <a:ext cx="2011160" cy="798413"/>
            <a:chOff x="252362" y="2140793"/>
            <a:chExt cx="2011160" cy="798413"/>
          </a:xfrm>
        </p:grpSpPr>
        <p:sp>
          <p:nvSpPr>
            <p:cNvPr id="32" name="Rectangle à coins arrondis 31"/>
            <p:cNvSpPr/>
            <p:nvPr/>
          </p:nvSpPr>
          <p:spPr>
            <a:xfrm>
              <a:off x="252362" y="2140793"/>
              <a:ext cx="2011160"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3" name="Rectangle 32"/>
            <p:cNvSpPr/>
            <p:nvPr/>
          </p:nvSpPr>
          <p:spPr>
            <a:xfrm>
              <a:off x="275747" y="2164178"/>
              <a:ext cx="1964390"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smtClean="0"/>
                <a:t>Modèle logique</a:t>
              </a:r>
              <a:endParaRPr lang="fr-FR" sz="1400" kern="1200" dirty="0"/>
            </a:p>
          </p:txBody>
        </p:sp>
      </p:grpSp>
      <p:grpSp>
        <p:nvGrpSpPr>
          <p:cNvPr id="8" name="Groupe 7"/>
          <p:cNvGrpSpPr/>
          <p:nvPr/>
        </p:nvGrpSpPr>
        <p:grpSpPr>
          <a:xfrm>
            <a:off x="863923" y="5307359"/>
            <a:ext cx="2011160" cy="798413"/>
            <a:chOff x="252362" y="3062039"/>
            <a:chExt cx="2011160" cy="798413"/>
          </a:xfrm>
        </p:grpSpPr>
        <p:sp>
          <p:nvSpPr>
            <p:cNvPr id="30" name="Rectangle à coins arrondis 29"/>
            <p:cNvSpPr/>
            <p:nvPr/>
          </p:nvSpPr>
          <p:spPr>
            <a:xfrm>
              <a:off x="252362" y="3062039"/>
              <a:ext cx="2011160" cy="798413"/>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1" name="Rectangle 30"/>
            <p:cNvSpPr/>
            <p:nvPr/>
          </p:nvSpPr>
          <p:spPr>
            <a:xfrm>
              <a:off x="275747" y="3085424"/>
              <a:ext cx="1964390" cy="751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smtClean="0"/>
                <a:t>Développement de prototype </a:t>
              </a:r>
              <a:endParaRPr lang="fr-FR" sz="1400" kern="1200" dirty="0"/>
            </a:p>
          </p:txBody>
        </p:sp>
      </p:grpSp>
      <p:grpSp>
        <p:nvGrpSpPr>
          <p:cNvPr id="9" name="Groupe 8"/>
          <p:cNvGrpSpPr/>
          <p:nvPr/>
        </p:nvGrpSpPr>
        <p:grpSpPr>
          <a:xfrm>
            <a:off x="3315025" y="2245320"/>
            <a:ext cx="2513951" cy="4064000"/>
            <a:chOff x="2703464" y="0"/>
            <a:chExt cx="2513951" cy="4064000"/>
          </a:xfrm>
        </p:grpSpPr>
        <p:sp>
          <p:nvSpPr>
            <p:cNvPr id="28" name="Rectangle à coins arrondis 27"/>
            <p:cNvSpPr/>
            <p:nvPr/>
          </p:nvSpPr>
          <p:spPr>
            <a:xfrm>
              <a:off x="2703464" y="0"/>
              <a:ext cx="2513951" cy="406400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29" name="Rectangle 28"/>
            <p:cNvSpPr/>
            <p:nvPr/>
          </p:nvSpPr>
          <p:spPr>
            <a:xfrm>
              <a:off x="2703464" y="0"/>
              <a:ext cx="2513951"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fr-FR" sz="3400" kern="1200" dirty="0" smtClean="0"/>
                <a:t>Conception préliminaire</a:t>
              </a:r>
              <a:endParaRPr lang="fr-FR" sz="3400" kern="1200" dirty="0"/>
            </a:p>
          </p:txBody>
        </p:sp>
      </p:grpSp>
      <p:grpSp>
        <p:nvGrpSpPr>
          <p:cNvPr id="10" name="Groupe 9"/>
          <p:cNvGrpSpPr/>
          <p:nvPr/>
        </p:nvGrpSpPr>
        <p:grpSpPr>
          <a:xfrm>
            <a:off x="3566420" y="3464619"/>
            <a:ext cx="2011160" cy="592038"/>
            <a:chOff x="2954859" y="1219299"/>
            <a:chExt cx="2011160" cy="592038"/>
          </a:xfrm>
        </p:grpSpPr>
        <p:sp>
          <p:nvSpPr>
            <p:cNvPr id="26" name="Rectangle à coins arrondis 25"/>
            <p:cNvSpPr/>
            <p:nvPr/>
          </p:nvSpPr>
          <p:spPr>
            <a:xfrm>
              <a:off x="2954859" y="1219299"/>
              <a:ext cx="2011160"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7" name="Rectangle 26"/>
            <p:cNvSpPr/>
            <p:nvPr/>
          </p:nvSpPr>
          <p:spPr>
            <a:xfrm>
              <a:off x="2972199" y="1236639"/>
              <a:ext cx="1976480"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smtClean="0"/>
                <a:t>Modèle de déploiement/ exploitation</a:t>
              </a:r>
            </a:p>
          </p:txBody>
        </p:sp>
      </p:grpSp>
      <p:grpSp>
        <p:nvGrpSpPr>
          <p:cNvPr id="11" name="Groupe 10"/>
          <p:cNvGrpSpPr/>
          <p:nvPr/>
        </p:nvGrpSpPr>
        <p:grpSpPr>
          <a:xfrm>
            <a:off x="3566420" y="4147740"/>
            <a:ext cx="2011160" cy="592038"/>
            <a:chOff x="2954859" y="1902420"/>
            <a:chExt cx="2011160" cy="592038"/>
          </a:xfrm>
        </p:grpSpPr>
        <p:sp>
          <p:nvSpPr>
            <p:cNvPr id="24" name="Rectangle à coins arrondis 23"/>
            <p:cNvSpPr/>
            <p:nvPr/>
          </p:nvSpPr>
          <p:spPr>
            <a:xfrm>
              <a:off x="2954859" y="1902420"/>
              <a:ext cx="2011160"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5" name="Rectangle 24"/>
            <p:cNvSpPr/>
            <p:nvPr/>
          </p:nvSpPr>
          <p:spPr>
            <a:xfrm>
              <a:off x="2972199" y="1919760"/>
              <a:ext cx="1976480"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smtClean="0"/>
                <a:t>Interfaces utilisateurs</a:t>
              </a:r>
              <a:endParaRPr lang="fr-FR" sz="1400" kern="1200" dirty="0"/>
            </a:p>
          </p:txBody>
        </p:sp>
      </p:grpSp>
      <p:grpSp>
        <p:nvGrpSpPr>
          <p:cNvPr id="12" name="Groupe 11"/>
          <p:cNvGrpSpPr/>
          <p:nvPr/>
        </p:nvGrpSpPr>
        <p:grpSpPr>
          <a:xfrm>
            <a:off x="3566420" y="4830861"/>
            <a:ext cx="2011160" cy="592038"/>
            <a:chOff x="2954859" y="2585541"/>
            <a:chExt cx="2011160" cy="592038"/>
          </a:xfrm>
        </p:grpSpPr>
        <p:sp>
          <p:nvSpPr>
            <p:cNvPr id="22" name="Rectangle à coins arrondis 21"/>
            <p:cNvSpPr/>
            <p:nvPr/>
          </p:nvSpPr>
          <p:spPr>
            <a:xfrm>
              <a:off x="2954859" y="2585541"/>
              <a:ext cx="2011160"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3" name="Rectangle 22"/>
            <p:cNvSpPr/>
            <p:nvPr/>
          </p:nvSpPr>
          <p:spPr>
            <a:xfrm>
              <a:off x="2972199" y="2602881"/>
              <a:ext cx="1976480"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smtClean="0"/>
                <a:t>Interface catégories</a:t>
              </a:r>
              <a:endParaRPr lang="fr-FR" sz="1400" kern="1200" dirty="0"/>
            </a:p>
          </p:txBody>
        </p:sp>
      </p:grpSp>
      <p:grpSp>
        <p:nvGrpSpPr>
          <p:cNvPr id="13" name="Groupe 12"/>
          <p:cNvGrpSpPr/>
          <p:nvPr/>
        </p:nvGrpSpPr>
        <p:grpSpPr>
          <a:xfrm>
            <a:off x="3566420" y="5513982"/>
            <a:ext cx="2011160" cy="592038"/>
            <a:chOff x="2954859" y="3268662"/>
            <a:chExt cx="2011160" cy="592038"/>
          </a:xfrm>
        </p:grpSpPr>
        <p:sp>
          <p:nvSpPr>
            <p:cNvPr id="20" name="Rectangle à coins arrondis 19"/>
            <p:cNvSpPr/>
            <p:nvPr/>
          </p:nvSpPr>
          <p:spPr>
            <a:xfrm>
              <a:off x="2954859" y="3268662"/>
              <a:ext cx="2011160" cy="592038"/>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1" name="Rectangle 20"/>
            <p:cNvSpPr/>
            <p:nvPr/>
          </p:nvSpPr>
          <p:spPr>
            <a:xfrm>
              <a:off x="2972199" y="3286002"/>
              <a:ext cx="1976480" cy="5573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fr-FR" sz="1400" kern="1200" dirty="0" smtClean="0"/>
                <a:t>Conception IHM</a:t>
              </a:r>
              <a:endParaRPr lang="fr-FR" sz="1400" kern="1200" dirty="0"/>
            </a:p>
          </p:txBody>
        </p:sp>
      </p:grpSp>
      <p:grpSp>
        <p:nvGrpSpPr>
          <p:cNvPr id="14" name="Groupe 13"/>
          <p:cNvGrpSpPr/>
          <p:nvPr/>
        </p:nvGrpSpPr>
        <p:grpSpPr>
          <a:xfrm>
            <a:off x="6017522" y="2245320"/>
            <a:ext cx="2513951" cy="4064000"/>
            <a:chOff x="5405961" y="0"/>
            <a:chExt cx="2513951" cy="4064000"/>
          </a:xfrm>
        </p:grpSpPr>
        <p:sp>
          <p:nvSpPr>
            <p:cNvPr id="18" name="Rectangle à coins arrondis 17"/>
            <p:cNvSpPr/>
            <p:nvPr/>
          </p:nvSpPr>
          <p:spPr>
            <a:xfrm>
              <a:off x="5405961" y="0"/>
              <a:ext cx="2513951" cy="4064000"/>
            </a:xfrm>
            <a:prstGeom prst="roundRect">
              <a:avLst>
                <a:gd name="adj" fmla="val 10000"/>
              </a:avLst>
            </a:prstGeom>
          </p:spPr>
          <p:style>
            <a:lnRef idx="0">
              <a:schemeClr val="accent4">
                <a:hueOff val="0"/>
                <a:satOff val="0"/>
                <a:lumOff val="0"/>
                <a:alphaOff val="0"/>
              </a:schemeClr>
            </a:lnRef>
            <a:fillRef idx="1">
              <a:schemeClr val="accent4">
                <a:tint val="40000"/>
                <a:hueOff val="0"/>
                <a:satOff val="0"/>
                <a:lumOff val="0"/>
                <a:alphaOff val="0"/>
              </a:schemeClr>
            </a:fillRef>
            <a:effectRef idx="2">
              <a:schemeClr val="accent4">
                <a:tint val="40000"/>
                <a:hueOff val="0"/>
                <a:satOff val="0"/>
                <a:lumOff val="0"/>
                <a:alphaOff val="0"/>
              </a:schemeClr>
            </a:effectRef>
            <a:fontRef idx="minor">
              <a:schemeClr val="dk1">
                <a:hueOff val="0"/>
                <a:satOff val="0"/>
                <a:lumOff val="0"/>
                <a:alphaOff val="0"/>
              </a:schemeClr>
            </a:fontRef>
          </p:style>
        </p:sp>
        <p:sp>
          <p:nvSpPr>
            <p:cNvPr id="19" name="Rectangle 18"/>
            <p:cNvSpPr/>
            <p:nvPr/>
          </p:nvSpPr>
          <p:spPr>
            <a:xfrm>
              <a:off x="5405961" y="0"/>
              <a:ext cx="2513951"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fr-FR" sz="3400" kern="1200" dirty="0" smtClean="0"/>
                <a:t>Conception détaillée</a:t>
              </a:r>
              <a:endParaRPr lang="fr-FR" sz="3400" kern="1200" dirty="0"/>
            </a:p>
          </p:txBody>
        </p:sp>
      </p:grpSp>
      <p:grpSp>
        <p:nvGrpSpPr>
          <p:cNvPr id="15" name="Groupe 14"/>
          <p:cNvGrpSpPr/>
          <p:nvPr/>
        </p:nvGrpSpPr>
        <p:grpSpPr>
          <a:xfrm>
            <a:off x="6268918" y="3464520"/>
            <a:ext cx="2011160" cy="2641600"/>
            <a:chOff x="5657357" y="1219200"/>
            <a:chExt cx="2011160" cy="2641600"/>
          </a:xfrm>
        </p:grpSpPr>
        <p:sp>
          <p:nvSpPr>
            <p:cNvPr id="16" name="Rectangle à coins arrondis 15"/>
            <p:cNvSpPr/>
            <p:nvPr/>
          </p:nvSpPr>
          <p:spPr>
            <a:xfrm>
              <a:off x="5657357" y="1219200"/>
              <a:ext cx="2011160" cy="2641600"/>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7" name="Rectangle 16"/>
            <p:cNvSpPr/>
            <p:nvPr/>
          </p:nvSpPr>
          <p:spPr>
            <a:xfrm>
              <a:off x="5716262" y="1278105"/>
              <a:ext cx="1893350" cy="252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1280" tIns="60960" rIns="81280" bIns="60960" numCol="1" spcCol="1270" anchor="ctr" anchorCtr="0">
              <a:noAutofit/>
            </a:bodyPr>
            <a:lstStyle/>
            <a:p>
              <a:pPr lvl="0" algn="ctr" defTabSz="1422400">
                <a:lnSpc>
                  <a:spcPct val="90000"/>
                </a:lnSpc>
                <a:spcBef>
                  <a:spcPct val="0"/>
                </a:spcBef>
                <a:spcAft>
                  <a:spcPct val="35000"/>
                </a:spcAft>
              </a:pPr>
              <a:r>
                <a:rPr lang="fr-FR" sz="3200" kern="1200" dirty="0" smtClean="0"/>
                <a:t>Tout</a:t>
              </a:r>
              <a:endParaRPr lang="fr-FR" sz="32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0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20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grpSp>
        <p:nvGrpSpPr>
          <p:cNvPr id="39" name="Groupe 38"/>
          <p:cNvGrpSpPr/>
          <p:nvPr/>
        </p:nvGrpSpPr>
        <p:grpSpPr>
          <a:xfrm>
            <a:off x="3904505" y="1916832"/>
            <a:ext cx="1334988" cy="867742"/>
            <a:chOff x="2380505" y="2370"/>
            <a:chExt cx="1334988" cy="867742"/>
          </a:xfrm>
        </p:grpSpPr>
        <p:sp>
          <p:nvSpPr>
            <p:cNvPr id="56" name="Rectangle à coins arrondis 55"/>
            <p:cNvSpPr/>
            <p:nvPr/>
          </p:nvSpPr>
          <p:spPr>
            <a:xfrm>
              <a:off x="2380505" y="2370"/>
              <a:ext cx="1334988" cy="867742"/>
            </a:xfrm>
            <a:prstGeom prst="roundRect">
              <a:avLst/>
            </a:prstGeom>
          </p:spPr>
          <p:style>
            <a:lnRef idx="0">
              <a:schemeClr val="lt1">
                <a:hueOff val="0"/>
                <a:satOff val="0"/>
                <a:lumOff val="0"/>
                <a:alphaOff val="0"/>
              </a:schemeClr>
            </a:lnRef>
            <a:fillRef idx="3">
              <a:schemeClr val="accent4">
                <a:shade val="80000"/>
                <a:hueOff val="0"/>
                <a:satOff val="0"/>
                <a:lumOff val="0"/>
                <a:alphaOff val="0"/>
              </a:schemeClr>
            </a:fillRef>
            <a:effectRef idx="2">
              <a:schemeClr val="accent4">
                <a:shade val="80000"/>
                <a:hueOff val="0"/>
                <a:satOff val="0"/>
                <a:lumOff val="0"/>
                <a:alphaOff val="0"/>
              </a:schemeClr>
            </a:effectRef>
            <a:fontRef idx="minor">
              <a:schemeClr val="lt1"/>
            </a:fontRef>
          </p:style>
        </p:sp>
        <p:sp>
          <p:nvSpPr>
            <p:cNvPr id="57" name="Rectangle 56"/>
            <p:cNvSpPr/>
            <p:nvPr/>
          </p:nvSpPr>
          <p:spPr>
            <a:xfrm>
              <a:off x="2422865" y="44730"/>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Avantages d’une méthode</a:t>
              </a:r>
              <a:endParaRPr lang="fr-FR" sz="1500" kern="1200" dirty="0"/>
            </a:p>
          </p:txBody>
        </p:sp>
      </p:grpSp>
      <p:sp>
        <p:nvSpPr>
          <p:cNvPr id="40" name="Connecteur droit 5"/>
          <p:cNvSpPr/>
          <p:nvPr/>
        </p:nvSpPr>
        <p:spPr>
          <a:xfrm>
            <a:off x="2839405" y="2350703"/>
            <a:ext cx="3465188" cy="3465188"/>
          </a:xfrm>
          <a:custGeom>
            <a:avLst/>
            <a:gdLst/>
            <a:ahLst/>
            <a:cxnLst/>
            <a:rect l="0" t="0" r="0" b="0"/>
            <a:pathLst>
              <a:path>
                <a:moveTo>
                  <a:pt x="2409246" y="137594"/>
                </a:moveTo>
                <a:arcTo wR="1732594" hR="1732594" stAng="17579295" swAng="1959991"/>
              </a:path>
            </a:pathLst>
          </a:custGeom>
          <a:noFill/>
        </p:spPr>
        <p:style>
          <a:lnRef idx="1">
            <a:schemeClr val="accent4">
              <a:shade val="90000"/>
              <a:hueOff val="0"/>
              <a:satOff val="0"/>
              <a:lumOff val="0"/>
              <a:alphaOff val="0"/>
            </a:schemeClr>
          </a:lnRef>
          <a:fillRef idx="0">
            <a:scrgbClr r="0" g="0" b="0"/>
          </a:fillRef>
          <a:effectRef idx="0">
            <a:schemeClr val="accent4">
              <a:shade val="90000"/>
              <a:hueOff val="0"/>
              <a:satOff val="0"/>
              <a:lumOff val="0"/>
              <a:alphaOff val="0"/>
            </a:schemeClr>
          </a:effectRef>
          <a:fontRef idx="minor">
            <a:schemeClr val="tx1">
              <a:hueOff val="0"/>
              <a:satOff val="0"/>
              <a:lumOff val="0"/>
              <a:alphaOff val="0"/>
            </a:schemeClr>
          </a:fontRef>
        </p:style>
      </p:sp>
      <p:grpSp>
        <p:nvGrpSpPr>
          <p:cNvPr id="41" name="Groupe 40"/>
          <p:cNvGrpSpPr/>
          <p:nvPr/>
        </p:nvGrpSpPr>
        <p:grpSpPr>
          <a:xfrm>
            <a:off x="5552301" y="3114025"/>
            <a:ext cx="1334988" cy="867742"/>
            <a:chOff x="4028301" y="1199563"/>
            <a:chExt cx="1334988" cy="867742"/>
          </a:xfrm>
        </p:grpSpPr>
        <p:sp>
          <p:nvSpPr>
            <p:cNvPr id="54" name="Rectangle à coins arrondis 53"/>
            <p:cNvSpPr/>
            <p:nvPr/>
          </p:nvSpPr>
          <p:spPr>
            <a:xfrm>
              <a:off x="4028301" y="1199563"/>
              <a:ext cx="1334988" cy="867742"/>
            </a:xfrm>
            <a:prstGeom prst="roundRect">
              <a:avLst/>
            </a:prstGeom>
          </p:spPr>
          <p:style>
            <a:lnRef idx="0">
              <a:schemeClr val="lt1">
                <a:hueOff val="0"/>
                <a:satOff val="0"/>
                <a:lumOff val="0"/>
                <a:alphaOff val="0"/>
              </a:schemeClr>
            </a:lnRef>
            <a:fillRef idx="3">
              <a:schemeClr val="accent4">
                <a:shade val="80000"/>
                <a:hueOff val="113175"/>
                <a:satOff val="-9128"/>
                <a:lumOff val="8737"/>
                <a:alphaOff val="0"/>
              </a:schemeClr>
            </a:fillRef>
            <a:effectRef idx="2">
              <a:schemeClr val="accent4">
                <a:shade val="80000"/>
                <a:hueOff val="113175"/>
                <a:satOff val="-9128"/>
                <a:lumOff val="8737"/>
                <a:alphaOff val="0"/>
              </a:schemeClr>
            </a:effectRef>
            <a:fontRef idx="minor">
              <a:schemeClr val="lt1"/>
            </a:fontRef>
          </p:style>
        </p:sp>
        <p:sp>
          <p:nvSpPr>
            <p:cNvPr id="55" name="Rectangle 54"/>
            <p:cNvSpPr/>
            <p:nvPr/>
          </p:nvSpPr>
          <p:spPr>
            <a:xfrm>
              <a:off x="4070661" y="1241923"/>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Gestion des risques</a:t>
              </a:r>
              <a:endParaRPr lang="fr-FR" sz="1500" kern="1200" dirty="0"/>
            </a:p>
          </p:txBody>
        </p:sp>
      </p:grpSp>
      <p:sp>
        <p:nvSpPr>
          <p:cNvPr id="42" name="Connecteur droit 8"/>
          <p:cNvSpPr/>
          <p:nvPr/>
        </p:nvSpPr>
        <p:spPr>
          <a:xfrm>
            <a:off x="2839405" y="2350703"/>
            <a:ext cx="3465188" cy="3465188"/>
          </a:xfrm>
          <a:custGeom>
            <a:avLst/>
            <a:gdLst/>
            <a:ahLst/>
            <a:cxnLst/>
            <a:rect l="0" t="0" r="0" b="0"/>
            <a:pathLst>
              <a:path>
                <a:moveTo>
                  <a:pt x="3462825" y="1642133"/>
                </a:moveTo>
                <a:arcTo wR="1732594" hR="1732594" stAng="21420430" swAng="2195114"/>
              </a:path>
            </a:pathLst>
          </a:custGeom>
          <a:noFill/>
        </p:spPr>
        <p:style>
          <a:lnRef idx="1">
            <a:schemeClr val="accent4">
              <a:shade val="90000"/>
              <a:hueOff val="113103"/>
              <a:satOff val="-9014"/>
              <a:lumOff val="8287"/>
              <a:alphaOff val="0"/>
            </a:schemeClr>
          </a:lnRef>
          <a:fillRef idx="0">
            <a:scrgbClr r="0" g="0" b="0"/>
          </a:fillRef>
          <a:effectRef idx="0">
            <a:schemeClr val="accent4">
              <a:shade val="90000"/>
              <a:hueOff val="113103"/>
              <a:satOff val="-9014"/>
              <a:lumOff val="8287"/>
              <a:alphaOff val="0"/>
            </a:schemeClr>
          </a:effectRef>
          <a:fontRef idx="minor">
            <a:schemeClr val="tx1">
              <a:hueOff val="0"/>
              <a:satOff val="0"/>
              <a:lumOff val="0"/>
              <a:alphaOff val="0"/>
            </a:schemeClr>
          </a:fontRef>
        </p:style>
      </p:sp>
      <p:grpSp>
        <p:nvGrpSpPr>
          <p:cNvPr id="43" name="Groupe 42"/>
          <p:cNvGrpSpPr/>
          <p:nvPr/>
        </p:nvGrpSpPr>
        <p:grpSpPr>
          <a:xfrm>
            <a:off x="4922899" y="5051125"/>
            <a:ext cx="1334988" cy="867742"/>
            <a:chOff x="3398899" y="3136663"/>
            <a:chExt cx="1334988" cy="867742"/>
          </a:xfrm>
        </p:grpSpPr>
        <p:sp>
          <p:nvSpPr>
            <p:cNvPr id="52" name="Rectangle à coins arrondis 51"/>
            <p:cNvSpPr/>
            <p:nvPr/>
          </p:nvSpPr>
          <p:spPr>
            <a:xfrm>
              <a:off x="3398899" y="3136663"/>
              <a:ext cx="1334988" cy="867742"/>
            </a:xfrm>
            <a:prstGeom prst="roundRect">
              <a:avLst/>
            </a:prstGeom>
          </p:spPr>
          <p:style>
            <a:lnRef idx="0">
              <a:schemeClr val="lt1">
                <a:hueOff val="0"/>
                <a:satOff val="0"/>
                <a:lumOff val="0"/>
                <a:alphaOff val="0"/>
              </a:schemeClr>
            </a:lnRef>
            <a:fillRef idx="3">
              <a:schemeClr val="accent4">
                <a:shade val="80000"/>
                <a:hueOff val="226350"/>
                <a:satOff val="-18255"/>
                <a:lumOff val="17473"/>
                <a:alphaOff val="0"/>
              </a:schemeClr>
            </a:fillRef>
            <a:effectRef idx="2">
              <a:schemeClr val="accent4">
                <a:shade val="80000"/>
                <a:hueOff val="226350"/>
                <a:satOff val="-18255"/>
                <a:lumOff val="17473"/>
                <a:alphaOff val="0"/>
              </a:schemeClr>
            </a:effectRef>
            <a:fontRef idx="minor">
              <a:schemeClr val="lt1"/>
            </a:fontRef>
          </p:style>
        </p:sp>
        <p:sp>
          <p:nvSpPr>
            <p:cNvPr id="53" name="Rectangle 52"/>
            <p:cNvSpPr/>
            <p:nvPr/>
          </p:nvSpPr>
          <p:spPr>
            <a:xfrm>
              <a:off x="3441259" y="3179023"/>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UP</a:t>
              </a:r>
              <a:endParaRPr lang="fr-FR" sz="1500" kern="1200" dirty="0"/>
            </a:p>
          </p:txBody>
        </p:sp>
      </p:grpSp>
      <p:grpSp>
        <p:nvGrpSpPr>
          <p:cNvPr id="44" name="Groupe 43"/>
          <p:cNvGrpSpPr/>
          <p:nvPr/>
        </p:nvGrpSpPr>
        <p:grpSpPr>
          <a:xfrm>
            <a:off x="2886112" y="5051125"/>
            <a:ext cx="1334988" cy="867742"/>
            <a:chOff x="1362112" y="3136663"/>
            <a:chExt cx="1334988" cy="867742"/>
          </a:xfrm>
        </p:grpSpPr>
        <p:sp>
          <p:nvSpPr>
            <p:cNvPr id="50" name="Rectangle à coins arrondis 49"/>
            <p:cNvSpPr/>
            <p:nvPr/>
          </p:nvSpPr>
          <p:spPr>
            <a:xfrm>
              <a:off x="1362112" y="3136663"/>
              <a:ext cx="1334988" cy="867742"/>
            </a:xfrm>
            <a:prstGeom prst="roundRect">
              <a:avLst/>
            </a:prstGeom>
          </p:spPr>
          <p:style>
            <a:lnRef idx="0">
              <a:schemeClr val="lt1">
                <a:hueOff val="0"/>
                <a:satOff val="0"/>
                <a:lumOff val="0"/>
                <a:alphaOff val="0"/>
              </a:schemeClr>
            </a:lnRef>
            <a:fillRef idx="3">
              <a:schemeClr val="accent4">
                <a:shade val="80000"/>
                <a:hueOff val="339526"/>
                <a:satOff val="-27383"/>
                <a:lumOff val="26210"/>
                <a:alphaOff val="0"/>
              </a:schemeClr>
            </a:fillRef>
            <a:effectRef idx="2">
              <a:schemeClr val="accent4">
                <a:shade val="80000"/>
                <a:hueOff val="339526"/>
                <a:satOff val="-27383"/>
                <a:lumOff val="26210"/>
                <a:alphaOff val="0"/>
              </a:schemeClr>
            </a:effectRef>
            <a:fontRef idx="minor">
              <a:schemeClr val="lt1"/>
            </a:fontRef>
          </p:style>
        </p:sp>
        <p:sp>
          <p:nvSpPr>
            <p:cNvPr id="51" name="Rectangle 50"/>
            <p:cNvSpPr/>
            <p:nvPr/>
          </p:nvSpPr>
          <p:spPr>
            <a:xfrm>
              <a:off x="1404472" y="3179023"/>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Management de projet</a:t>
              </a:r>
              <a:endParaRPr lang="fr-FR" sz="1500" kern="1200" dirty="0"/>
            </a:p>
          </p:txBody>
        </p:sp>
      </p:grpSp>
      <p:sp>
        <p:nvSpPr>
          <p:cNvPr id="45" name="Connecteur droit 13"/>
          <p:cNvSpPr/>
          <p:nvPr/>
        </p:nvSpPr>
        <p:spPr>
          <a:xfrm>
            <a:off x="2839405" y="2350703"/>
            <a:ext cx="3465188" cy="3465188"/>
          </a:xfrm>
          <a:custGeom>
            <a:avLst/>
            <a:gdLst/>
            <a:ahLst/>
            <a:cxnLst/>
            <a:rect l="0" t="0" r="0" b="0"/>
            <a:pathLst>
              <a:path>
                <a:moveTo>
                  <a:pt x="289352" y="2691206"/>
                </a:moveTo>
                <a:arcTo wR="1732594" hR="1732594" stAng="8784456" swAng="2195114"/>
              </a:path>
            </a:pathLst>
          </a:custGeom>
          <a:noFill/>
        </p:spPr>
        <p:style>
          <a:lnRef idx="1">
            <a:schemeClr val="accent4">
              <a:shade val="90000"/>
              <a:hueOff val="339310"/>
              <a:satOff val="-27043"/>
              <a:lumOff val="24861"/>
              <a:alphaOff val="0"/>
            </a:schemeClr>
          </a:lnRef>
          <a:fillRef idx="0">
            <a:scrgbClr r="0" g="0" b="0"/>
          </a:fillRef>
          <a:effectRef idx="0">
            <a:schemeClr val="accent4">
              <a:shade val="90000"/>
              <a:hueOff val="339310"/>
              <a:satOff val="-27043"/>
              <a:lumOff val="24861"/>
              <a:alphaOff val="0"/>
            </a:schemeClr>
          </a:effectRef>
          <a:fontRef idx="minor">
            <a:schemeClr val="tx1">
              <a:hueOff val="0"/>
              <a:satOff val="0"/>
              <a:lumOff val="0"/>
              <a:alphaOff val="0"/>
            </a:schemeClr>
          </a:fontRef>
        </p:style>
      </p:sp>
      <p:grpSp>
        <p:nvGrpSpPr>
          <p:cNvPr id="46" name="Groupe 45"/>
          <p:cNvGrpSpPr/>
          <p:nvPr/>
        </p:nvGrpSpPr>
        <p:grpSpPr>
          <a:xfrm>
            <a:off x="2256710" y="3114025"/>
            <a:ext cx="1334988" cy="867742"/>
            <a:chOff x="732710" y="1199563"/>
            <a:chExt cx="1334988" cy="867742"/>
          </a:xfrm>
        </p:grpSpPr>
        <p:sp>
          <p:nvSpPr>
            <p:cNvPr id="48" name="Rectangle à coins arrondis 47"/>
            <p:cNvSpPr/>
            <p:nvPr/>
          </p:nvSpPr>
          <p:spPr>
            <a:xfrm>
              <a:off x="732710" y="1199563"/>
              <a:ext cx="1334988" cy="867742"/>
            </a:xfrm>
            <a:prstGeom prst="roundRect">
              <a:avLst/>
            </a:prstGeom>
          </p:spPr>
          <p:style>
            <a:lnRef idx="0">
              <a:schemeClr val="lt1">
                <a:hueOff val="0"/>
                <a:satOff val="0"/>
                <a:lumOff val="0"/>
                <a:alphaOff val="0"/>
              </a:schemeClr>
            </a:lnRef>
            <a:fillRef idx="3">
              <a:schemeClr val="accent4">
                <a:shade val="80000"/>
                <a:hueOff val="452701"/>
                <a:satOff val="-36511"/>
                <a:lumOff val="34947"/>
                <a:alphaOff val="0"/>
              </a:schemeClr>
            </a:fillRef>
            <a:effectRef idx="2">
              <a:schemeClr val="accent4">
                <a:shade val="80000"/>
                <a:hueOff val="452701"/>
                <a:satOff val="-36511"/>
                <a:lumOff val="34947"/>
                <a:alphaOff val="0"/>
              </a:schemeClr>
            </a:effectRef>
            <a:fontRef idx="minor">
              <a:schemeClr val="lt1"/>
            </a:fontRef>
          </p:style>
        </p:sp>
        <p:sp>
          <p:nvSpPr>
            <p:cNvPr id="49" name="Rectangle 48"/>
            <p:cNvSpPr/>
            <p:nvPr/>
          </p:nvSpPr>
          <p:spPr>
            <a:xfrm>
              <a:off x="775070" y="1241923"/>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Grand projet et SI complexe </a:t>
              </a:r>
              <a:endParaRPr lang="fr-FR" sz="1500" kern="1200" dirty="0"/>
            </a:p>
          </p:txBody>
        </p:sp>
      </p:grpSp>
      <p:sp>
        <p:nvSpPr>
          <p:cNvPr id="47" name="Connecteur droit 16"/>
          <p:cNvSpPr/>
          <p:nvPr/>
        </p:nvSpPr>
        <p:spPr>
          <a:xfrm>
            <a:off x="2839405" y="2350703"/>
            <a:ext cx="3465188" cy="3465188"/>
          </a:xfrm>
          <a:custGeom>
            <a:avLst/>
            <a:gdLst/>
            <a:ahLst/>
            <a:cxnLst/>
            <a:rect l="0" t="0" r="0" b="0"/>
            <a:pathLst>
              <a:path>
                <a:moveTo>
                  <a:pt x="302072" y="755102"/>
                </a:moveTo>
                <a:arcTo wR="1732594" hR="1732594" stAng="12860714" swAng="1959991"/>
              </a:path>
            </a:pathLst>
          </a:custGeom>
          <a:noFill/>
        </p:spPr>
        <p:style>
          <a:lnRef idx="1">
            <a:schemeClr val="accent4">
              <a:shade val="90000"/>
              <a:hueOff val="452413"/>
              <a:satOff val="-36057"/>
              <a:lumOff val="33148"/>
              <a:alphaOff val="0"/>
            </a:schemeClr>
          </a:lnRef>
          <a:fillRef idx="0">
            <a:scrgbClr r="0" g="0" b="0"/>
          </a:fillRef>
          <a:effectRef idx="0">
            <a:schemeClr val="accent4">
              <a:shade val="90000"/>
              <a:hueOff val="452413"/>
              <a:satOff val="-36057"/>
              <a:lumOff val="33148"/>
              <a:alphaOff val="0"/>
            </a:schemeClr>
          </a:effectRef>
          <a:fontRef idx="minor">
            <a:schemeClr val="tx1">
              <a:hueOff val="0"/>
              <a:satOff val="0"/>
              <a:lumOff val="0"/>
              <a:alphaOff val="0"/>
            </a:schemeClr>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5816" y="332656"/>
            <a:ext cx="5760640" cy="110872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Gestion de projets</a:t>
            </a:r>
            <a:endParaRPr lang="fr-FR"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ZoneTexte 7"/>
          <p:cNvSpPr txBox="1"/>
          <p:nvPr/>
        </p:nvSpPr>
        <p:spPr>
          <a:xfrm>
            <a:off x="6444208" y="1988840"/>
            <a:ext cx="2879304" cy="400110"/>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fr-FR" sz="20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reflection blurRad="6350" stA="55000" endA="50" endPos="85000" dist="60007" dir="5400000" sy="-100000" algn="bl" rotWithShape="0"/>
                </a:effectLst>
              </a:rPr>
              <a:t>EL MAZOUZI Nadia, </a:t>
            </a:r>
            <a:endParaRPr lang="fr-FR" sz="20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reflection blurRad="6350" stA="55000" endA="50" endPos="85000" dist="60007" dir="5400000" sy="-100000" algn="bl" rotWithShape="0"/>
              </a:effectLst>
            </a:endParaRPr>
          </a:p>
        </p:txBody>
      </p:sp>
      <p:pic>
        <p:nvPicPr>
          <p:cNvPr id="5" name="Picture 1" descr="G:\Users\hamzus\Downloads\3D_Figures_2\3D_Figures_2\3D_Figures\3D Character (68).jpg"/>
          <p:cNvPicPr>
            <a:picLocks noChangeAspect="1" noChangeArrowheads="1"/>
          </p:cNvPicPr>
          <p:nvPr/>
        </p:nvPicPr>
        <p:blipFill>
          <a:blip r:embed="rId3" cstate="print"/>
          <a:srcRect t="5040"/>
          <a:stretch>
            <a:fillRect/>
          </a:stretch>
        </p:blipFill>
        <p:spPr bwMode="auto">
          <a:xfrm>
            <a:off x="2771800" y="1484784"/>
            <a:ext cx="3524448" cy="4462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 Box 4"/>
          <p:cNvSpPr txBox="1">
            <a:spLocks noChangeArrowheads="1"/>
          </p:cNvSpPr>
          <p:nvPr/>
        </p:nvSpPr>
        <p:spPr bwMode="auto">
          <a:xfrm>
            <a:off x="0" y="5949280"/>
            <a:ext cx="9144000" cy="643253"/>
          </a:xfrm>
          <a:prstGeom prst="rect">
            <a:avLst/>
          </a:prstGeom>
          <a:noFill/>
          <a:ln w="9525">
            <a:noFill/>
            <a:miter lim="800000"/>
            <a:headEnd/>
            <a:tailEnd/>
          </a:ln>
          <a:effectLst/>
        </p:spPr>
        <p:txBody>
          <a:bodyPr wrap="square" lIns="0" tIns="0" rIns="0" bIns="0">
            <a:spAutoFit/>
          </a:bodyPr>
          <a:lstStyle/>
          <a:p>
            <a:pPr>
              <a:lnSpc>
                <a:spcPct val="95000"/>
              </a:lnSpc>
            </a:pPr>
            <a:r>
              <a:rPr lang="fr-FR" sz="4400"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50" endPos="85000" dir="5400000" sy="-100000" algn="bl" rotWithShape="0"/>
                </a:effectLst>
                <a:latin typeface="Arial" pitchFamily="34" charset="0"/>
              </a:rPr>
              <a:t>Merci pour votre attention</a:t>
            </a:r>
            <a:endParaRPr lang="fr-FR" sz="4400" dirty="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50" endPos="85000" dir="5400000" sy="-100000" algn="bl" rotWithShape="0"/>
              </a:effectLst>
              <a:latin typeface="Arial" pitchFamily="34" charset="0"/>
            </a:endParaRPr>
          </a:p>
        </p:txBody>
      </p:sp>
      <p:sp>
        <p:nvSpPr>
          <p:cNvPr id="9" name="Rectangle 8"/>
          <p:cNvSpPr/>
          <p:nvPr/>
        </p:nvSpPr>
        <p:spPr>
          <a:xfrm>
            <a:off x="0" y="3429000"/>
            <a:ext cx="2715230" cy="369332"/>
          </a:xfrm>
          <a:prstGeom prst="rect">
            <a:avLst/>
          </a:prstGeom>
        </p:spPr>
        <p:txBody>
          <a:bodyPr wrap="none">
            <a:spAutoFit/>
          </a:bodyPr>
          <a:lstStyle/>
          <a:p>
            <a:r>
              <a:rPr lang="fr-FR"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reflection blurRad="6350" stA="55000" endA="50" endPos="85000" dist="60007" dir="5400000" sy="-100000" algn="bl" rotWithShape="0"/>
                </a:effectLst>
              </a:rPr>
              <a:t>FILALI Abderrahmane, </a:t>
            </a:r>
          </a:p>
        </p:txBody>
      </p:sp>
      <p:sp>
        <p:nvSpPr>
          <p:cNvPr id="10" name="Rectangle 9"/>
          <p:cNvSpPr/>
          <p:nvPr/>
        </p:nvSpPr>
        <p:spPr>
          <a:xfrm>
            <a:off x="6660232" y="5373216"/>
            <a:ext cx="2142446" cy="369332"/>
          </a:xfrm>
          <a:prstGeom prst="rect">
            <a:avLst/>
          </a:prstGeom>
        </p:spPr>
        <p:txBody>
          <a:bodyPr wrap="none">
            <a:spAutoFit/>
          </a:bodyPr>
          <a:lstStyle/>
          <a:p>
            <a:r>
              <a:rPr lang="fr-FR"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reflection blurRad="6350" stA="55000" endA="50" endPos="85000" dist="60007" dir="5400000" sy="-100000" algn="bl" rotWithShape="0"/>
                </a:effectLst>
              </a:rPr>
              <a:t>TAMAGNO Olivier</a:t>
            </a:r>
            <a:endParaRPr lang="fr-FR"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reflection blurRad="6350" stA="55000" endA="50" endPos="85000" dist="60007" dir="5400000" sy="-100000" algn="bl" rotWithShape="0"/>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1">
  <a:themeElements>
    <a:clrScheme name="Default Design 10">
      <a:dk1>
        <a:srgbClr val="336699"/>
      </a:dk1>
      <a:lt1>
        <a:srgbClr val="CCECFF"/>
      </a:lt1>
      <a:dk2>
        <a:srgbClr val="CCFF66"/>
      </a:dk2>
      <a:lt2>
        <a:srgbClr val="336699"/>
      </a:lt2>
      <a:accent1>
        <a:srgbClr val="DFF3FF"/>
      </a:accent1>
      <a:accent2>
        <a:srgbClr val="A6B84A"/>
      </a:accent2>
      <a:accent3>
        <a:srgbClr val="E2F4FF"/>
      </a:accent3>
      <a:accent4>
        <a:srgbClr val="2A5682"/>
      </a:accent4>
      <a:accent5>
        <a:srgbClr val="ECF8FF"/>
      </a:accent5>
      <a:accent6>
        <a:srgbClr val="96A642"/>
      </a:accent6>
      <a:hlink>
        <a:srgbClr val="73B5CF"/>
      </a:hlink>
      <a:folHlink>
        <a:srgbClr val="008080"/>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DDE9B5"/>
        </a:accent1>
        <a:accent2>
          <a:srgbClr val="333399"/>
        </a:accent2>
        <a:accent3>
          <a:srgbClr val="FFFFFF"/>
        </a:accent3>
        <a:accent4>
          <a:srgbClr val="000000"/>
        </a:accent4>
        <a:accent5>
          <a:srgbClr val="EBF2D7"/>
        </a:accent5>
        <a:accent6>
          <a:srgbClr val="2D2D8A"/>
        </a:accent6>
        <a:hlink>
          <a:srgbClr val="339966"/>
        </a:hlink>
        <a:folHlink>
          <a:srgbClr val="336699"/>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D5DEBA"/>
        </a:accent1>
        <a:accent2>
          <a:srgbClr val="F1FFCD"/>
        </a:accent2>
        <a:accent3>
          <a:srgbClr val="FFFFFF"/>
        </a:accent3>
        <a:accent4>
          <a:srgbClr val="000000"/>
        </a:accent4>
        <a:accent5>
          <a:srgbClr val="E7ECD9"/>
        </a:accent5>
        <a:accent6>
          <a:srgbClr val="DAE7BA"/>
        </a:accent6>
        <a:hlink>
          <a:srgbClr val="7B7D37"/>
        </a:hlink>
        <a:folHlink>
          <a:srgbClr val="3A6266"/>
        </a:folHlink>
      </a:clrScheme>
      <a:clrMap bg1="lt1" tx1="dk1" bg2="lt2" tx2="dk2" accent1="accent1" accent2="accent2" accent3="accent3" accent4="accent4" accent5="accent5" accent6="accent6" hlink="hlink" folHlink="folHlink"/>
    </a:extraClrScheme>
    <a:extraClrScheme>
      <a:clrScheme name="Default Design 3">
        <a:dk1>
          <a:srgbClr val="777777"/>
        </a:dk1>
        <a:lt1>
          <a:srgbClr val="333333"/>
        </a:lt1>
        <a:dk2>
          <a:srgbClr val="000066"/>
        </a:dk2>
        <a:lt2>
          <a:srgbClr val="D1D1CB"/>
        </a:lt2>
        <a:accent1>
          <a:srgbClr val="99998D"/>
        </a:accent1>
        <a:accent2>
          <a:srgbClr val="6292C6"/>
        </a:accent2>
        <a:accent3>
          <a:srgbClr val="AAAAB8"/>
        </a:accent3>
        <a:accent4>
          <a:srgbClr val="2A2A2A"/>
        </a:accent4>
        <a:accent5>
          <a:srgbClr val="CACAC5"/>
        </a:accent5>
        <a:accent6>
          <a:srgbClr val="5884B3"/>
        </a:accent6>
        <a:hlink>
          <a:srgbClr val="FEF4AA"/>
        </a:hlink>
        <a:folHlink>
          <a:srgbClr val="F8F8F8"/>
        </a:folHlink>
      </a:clrScheme>
      <a:clrMap bg1="dk2" tx1="lt1" bg2="dk1" tx2="lt2" accent1="accent1" accent2="accent2" accent3="accent3" accent4="accent4" accent5="accent5" accent6="accent6" hlink="hlink" folHlink="folHlink"/>
    </a:extraClrScheme>
    <a:extraClrScheme>
      <a:clrScheme name="Default Design 4">
        <a:dk1>
          <a:srgbClr val="333333"/>
        </a:dk1>
        <a:lt1>
          <a:srgbClr val="FFFFFF"/>
        </a:lt1>
        <a:dk2>
          <a:srgbClr val="D1D1CB"/>
        </a:dk2>
        <a:lt2>
          <a:srgbClr val="777777"/>
        </a:lt2>
        <a:accent1>
          <a:srgbClr val="99998D"/>
        </a:accent1>
        <a:accent2>
          <a:srgbClr val="6292C6"/>
        </a:accent2>
        <a:accent3>
          <a:srgbClr val="FFFFFF"/>
        </a:accent3>
        <a:accent4>
          <a:srgbClr val="2A2A2A"/>
        </a:accent4>
        <a:accent5>
          <a:srgbClr val="CACAC5"/>
        </a:accent5>
        <a:accent6>
          <a:srgbClr val="5884B3"/>
        </a:accent6>
        <a:hlink>
          <a:srgbClr val="FEF4AA"/>
        </a:hlink>
        <a:folHlink>
          <a:srgbClr val="F8F8F8"/>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FFFF"/>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969696"/>
        </a:lt2>
        <a:accent1>
          <a:srgbClr val="ABCF7F"/>
        </a:accent1>
        <a:accent2>
          <a:srgbClr val="FF9966"/>
        </a:accent2>
        <a:accent3>
          <a:srgbClr val="FFFFFF"/>
        </a:accent3>
        <a:accent4>
          <a:srgbClr val="000000"/>
        </a:accent4>
        <a:accent5>
          <a:srgbClr val="D2E4C0"/>
        </a:accent5>
        <a:accent6>
          <a:srgbClr val="E78A5C"/>
        </a:accent6>
        <a:hlink>
          <a:srgbClr val="EA552C"/>
        </a:hlink>
        <a:folHlink>
          <a:srgbClr val="996600"/>
        </a:folHlink>
      </a:clrScheme>
      <a:clrMap bg1="lt1" tx1="dk1" bg2="lt2" tx2="dk2" accent1="accent1" accent2="accent2" accent3="accent3" accent4="accent4" accent5="accent5" accent6="accent6" hlink="hlink" folHlink="folHlink"/>
    </a:extraClrScheme>
    <a:extraClrScheme>
      <a:clrScheme name="Default Design 7">
        <a:dk1>
          <a:srgbClr val="85CADF"/>
        </a:dk1>
        <a:lt1>
          <a:srgbClr val="DBF0FF"/>
        </a:lt1>
        <a:dk2>
          <a:srgbClr val="CCFFFF"/>
        </a:dk2>
        <a:lt2>
          <a:srgbClr val="003366"/>
        </a:lt2>
        <a:accent1>
          <a:srgbClr val="3F709D"/>
        </a:accent1>
        <a:accent2>
          <a:srgbClr val="00B000"/>
        </a:accent2>
        <a:accent3>
          <a:srgbClr val="EAF6FF"/>
        </a:accent3>
        <a:accent4>
          <a:srgbClr val="71ACBE"/>
        </a:accent4>
        <a:accent5>
          <a:srgbClr val="AFBBCC"/>
        </a:accent5>
        <a:accent6>
          <a:srgbClr val="009F00"/>
        </a:accent6>
        <a:hlink>
          <a:srgbClr val="66CCFF"/>
        </a:hlink>
        <a:folHlink>
          <a:srgbClr val="FFF381"/>
        </a:folHlink>
      </a:clrScheme>
      <a:clrMap bg1="lt1" tx1="dk1" bg2="lt2" tx2="dk2" accent1="accent1" accent2="accent2" accent3="accent3" accent4="accent4" accent5="accent5" accent6="accent6" hlink="hlink" folHlink="folHlink"/>
    </a:extraClrScheme>
    <a:extraClrScheme>
      <a:clrScheme name="Default Design 8">
        <a:dk1>
          <a:srgbClr val="663300"/>
        </a:dk1>
        <a:lt1>
          <a:srgbClr val="D2BA9E"/>
        </a:lt1>
        <a:dk2>
          <a:srgbClr val="DFC08D"/>
        </a:dk2>
        <a:lt2>
          <a:srgbClr val="2D2015"/>
        </a:lt2>
        <a:accent1>
          <a:srgbClr val="C6DF95"/>
        </a:accent1>
        <a:accent2>
          <a:srgbClr val="8F5F2F"/>
        </a:accent2>
        <a:accent3>
          <a:srgbClr val="E5D9CC"/>
        </a:accent3>
        <a:accent4>
          <a:srgbClr val="562A00"/>
        </a:accent4>
        <a:accent5>
          <a:srgbClr val="DFECC8"/>
        </a:accent5>
        <a:accent6>
          <a:srgbClr val="81552A"/>
        </a:accent6>
        <a:hlink>
          <a:srgbClr val="CCB400"/>
        </a:hlink>
        <a:folHlink>
          <a:srgbClr val="5C6E70"/>
        </a:folHlink>
      </a:clrScheme>
      <a:clrMap bg1="lt1" tx1="dk1" bg2="lt2" tx2="dk2" accent1="accent1" accent2="accent2" accent3="accent3" accent4="accent4" accent5="accent5" accent6="accent6" hlink="hlink" folHlink="folHlink"/>
    </a:extraClrScheme>
    <a:extraClrScheme>
      <a:clrScheme name="Default Design 9">
        <a:dk1>
          <a:srgbClr val="969696"/>
        </a:dk1>
        <a:lt1>
          <a:srgbClr val="DEF6F1"/>
        </a:lt1>
        <a:dk2>
          <a:srgbClr val="8BCD33"/>
        </a:dk2>
        <a:lt2>
          <a:srgbClr val="969696"/>
        </a:lt2>
        <a:accent1>
          <a:srgbClr val="E8FFCD"/>
        </a:accent1>
        <a:accent2>
          <a:srgbClr val="8DC6FF"/>
        </a:accent2>
        <a:accent3>
          <a:srgbClr val="ECFAF7"/>
        </a:accent3>
        <a:accent4>
          <a:srgbClr val="7F7F7F"/>
        </a:accent4>
        <a:accent5>
          <a:srgbClr val="F2FFE3"/>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10">
        <a:dk1>
          <a:srgbClr val="336699"/>
        </a:dk1>
        <a:lt1>
          <a:srgbClr val="CCECFF"/>
        </a:lt1>
        <a:dk2>
          <a:srgbClr val="CCFF66"/>
        </a:dk2>
        <a:lt2>
          <a:srgbClr val="336699"/>
        </a:lt2>
        <a:accent1>
          <a:srgbClr val="DFF3FF"/>
        </a:accent1>
        <a:accent2>
          <a:srgbClr val="A6B84A"/>
        </a:accent2>
        <a:accent3>
          <a:srgbClr val="E2F4FF"/>
        </a:accent3>
        <a:accent4>
          <a:srgbClr val="2A5682"/>
        </a:accent4>
        <a:accent5>
          <a:srgbClr val="ECF8FF"/>
        </a:accent5>
        <a:accent6>
          <a:srgbClr val="96A642"/>
        </a:accent6>
        <a:hlink>
          <a:srgbClr val="73B5CF"/>
        </a:hlink>
        <a:folHlink>
          <a:srgbClr val="008080"/>
        </a:folHlink>
      </a:clrScheme>
      <a:clrMap bg1="lt1" tx1="dk1" bg2="lt2" tx2="dk2" accent1="accent1" accent2="accent2" accent3="accent3" accent4="accent4" accent5="accent5" accent6="accent6" hlink="hlink" folHlink="folHlink"/>
    </a:extraClrScheme>
    <a:extraClrScheme>
      <a:clrScheme name="Default Design 11">
        <a:dk1>
          <a:srgbClr val="000000"/>
        </a:dk1>
        <a:lt1>
          <a:srgbClr val="FFFFD9"/>
        </a:lt1>
        <a:dk2>
          <a:srgbClr val="663300"/>
        </a:dk2>
        <a:lt2>
          <a:srgbClr val="777777"/>
        </a:lt2>
        <a:accent1>
          <a:srgbClr val="F6FDE1"/>
        </a:accent1>
        <a:accent2>
          <a:srgbClr val="BFC39F"/>
        </a:accent2>
        <a:accent3>
          <a:srgbClr val="FFFFE9"/>
        </a:accent3>
        <a:accent4>
          <a:srgbClr val="000000"/>
        </a:accent4>
        <a:accent5>
          <a:srgbClr val="FAFEEE"/>
        </a:accent5>
        <a:accent6>
          <a:srgbClr val="ADB090"/>
        </a:accent6>
        <a:hlink>
          <a:srgbClr val="FE7F52"/>
        </a:hlink>
        <a:folHlink>
          <a:srgbClr val="F83622"/>
        </a:folHlink>
      </a:clrScheme>
      <a:clrMap bg1="lt1" tx1="dk1" bg2="lt2" tx2="dk2" accent1="accent1" accent2="accent2" accent3="accent3" accent4="accent4" accent5="accent5" accent6="accent6" hlink="hlink" folHlink="folHlink"/>
    </a:extraClrScheme>
    <a:extraClrScheme>
      <a:clrScheme name="Default Design 12">
        <a:dk1>
          <a:srgbClr val="969696"/>
        </a:dk1>
        <a:lt1>
          <a:srgbClr val="DADAE6"/>
        </a:lt1>
        <a:dk2>
          <a:srgbClr val="FFFFFF"/>
        </a:dk2>
        <a:lt2>
          <a:srgbClr val="3E3E5C"/>
        </a:lt2>
        <a:accent1>
          <a:srgbClr val="C4CFE6"/>
        </a:accent1>
        <a:accent2>
          <a:srgbClr val="9DE719"/>
        </a:accent2>
        <a:accent3>
          <a:srgbClr val="EAEAF0"/>
        </a:accent3>
        <a:accent4>
          <a:srgbClr val="7F7F7F"/>
        </a:accent4>
        <a:accent5>
          <a:srgbClr val="DEE4F0"/>
        </a:accent5>
        <a:accent6>
          <a:srgbClr val="8ED116"/>
        </a:accent6>
        <a:hlink>
          <a:srgbClr val="0066CC"/>
        </a:hlink>
        <a:folHlink>
          <a:srgbClr val="FAFFF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9924D1ECC420D47A2456556BC94F7370400BDF4491DEA4973499845289601F88B9F" ma:contentTypeVersion="28" ma:contentTypeDescription="Create a new document." ma:contentTypeScope="" ma:versionID="3734922cae638a1d4f2b3c9f45d0aea3"/>
</file>

<file path=customXml/item2.xml><?xml version="1.0" encoding="utf-8"?>
<p:properties xmlns:p="http://schemas.microsoft.com/office/2006/metadata/properties" xmlns:xsi="http://www.w3.org/2001/XMLSchema-instance" xmlns:pc="http://schemas.microsoft.com/office/infopath/2007/PartnerControl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2704F10-C16E-4590-BA1E-A5BBD33E3273}">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20E6B23D-4AA6-46FC-BDB4-24F3AB876BE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3D317FD-837A-433F-A7EB-09FA1FD2C9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Thème1</Template>
  <TotalTime>0</TotalTime>
  <Words>2104</Words>
  <Application>Microsoft Office PowerPoint</Application>
  <PresentationFormat>Affichage à l'écran (4:3)</PresentationFormat>
  <Paragraphs>287</Paragraphs>
  <Slides>19</Slides>
  <Notes>17</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Thème1</vt:lpstr>
      <vt:lpstr>Gestion de projets</vt:lpstr>
      <vt:lpstr>Plan</vt:lpstr>
      <vt:lpstr>Introduction</vt:lpstr>
      <vt:lpstr>Présentation de 2TUP</vt:lpstr>
      <vt:lpstr>Présentation de 2TUP</vt:lpstr>
      <vt:lpstr>Présentation de 2TUP</vt:lpstr>
      <vt:lpstr>Présentation de 2TUP</vt:lpstr>
      <vt:lpstr>Présentation de 2TUP</vt:lpstr>
      <vt:lpstr>2TUP, un processus UP</vt:lpstr>
      <vt:lpstr>2TUP, un processus UP</vt:lpstr>
      <vt:lpstr>2TUP et UML</vt:lpstr>
      <vt:lpstr>2TUP et UML</vt:lpstr>
      <vt:lpstr>2TUP et UML</vt:lpstr>
      <vt:lpstr>Les apports de 2TUP</vt:lpstr>
      <vt:lpstr>2TUP en détail</vt:lpstr>
      <vt:lpstr>2TUP dans la pratique</vt:lpstr>
      <vt:lpstr>Diapositive 17</vt:lpstr>
      <vt:lpstr>Conclusion</vt:lpstr>
      <vt:lpstr>Gestion de projets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2010-10-12T19:45:52Z</dcterms:created>
  <dcterms:modified xsi:type="dcterms:W3CDTF">2010-12-05T17:32:25Z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TC102202129990</vt:lpwstr>
  </property>
</Properties>
</file>