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1" r:id="rId7"/>
    <p:sldId id="270" r:id="rId8"/>
    <p:sldId id="275" r:id="rId9"/>
    <p:sldId id="277" r:id="rId10"/>
    <p:sldId id="276" r:id="rId11"/>
    <p:sldId id="278" r:id="rId12"/>
    <p:sldId id="279" r:id="rId13"/>
    <p:sldId id="280" r:id="rId14"/>
    <p:sldId id="264" r:id="rId15"/>
    <p:sldId id="268" r:id="rId16"/>
    <p:sldId id="273" r:id="rId17"/>
    <p:sldId id="266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9" autoAdjust="0"/>
  </p:normalViewPr>
  <p:slideViewPr>
    <p:cSldViewPr>
      <p:cViewPr varScale="1">
        <p:scale>
          <a:sx n="68" d="100"/>
          <a:sy n="68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60CD3-8A59-4150-ADE8-86FB1028E5E6}" type="datetimeFigureOut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272C78-12B1-4609-B6DB-A5834ACABA4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72C78-12B1-4609-B6DB-A5834ACABA4E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B96FB79-A7BD-4EC7-A03A-8C83758917A3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3D53-AA78-477E-BA88-EBA6A9A0F164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83680-DC54-4907-8A3F-65E03F1157CF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6AF1-33CE-42BB-8817-43EE06347506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478F01-94CA-4C16-B995-E2A5E924B6B2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055544A-5133-4533-9162-E92D9CEE6E4E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BCA3-C02C-4F0B-B778-D177281CF514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C2A1-9AA5-484F-BAC2-DC54FD48DD3C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6BD0A-FE66-492D-BBF8-8F1E49B9EA32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6AFF-8CE6-4D57-AD3D-20A2AD1439E7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94D-D519-4A86-823E-9EF34D832E39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E58732E-6BC0-41AA-B18E-38E6C2957ACB}" type="datetime1">
              <a:rPr lang="fr-FR" smtClean="0"/>
              <a:pPr/>
              <a:t>03/12/2010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198A7BA-7842-4585-A037-C704F409709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8458200" cy="1398017"/>
          </a:xfrm>
        </p:spPr>
        <p:txBody>
          <a:bodyPr>
            <a:normAutofit/>
          </a:bodyPr>
          <a:lstStyle/>
          <a:p>
            <a:pPr algn="ctr"/>
            <a:r>
              <a:rPr lang="fr-FR" sz="7200" dirty="0" smtClean="0">
                <a:latin typeface="Lucida Calligraphy" pitchFamily="66" charset="0"/>
              </a:rPr>
              <a:t>Scrum</a:t>
            </a:r>
            <a:endParaRPr lang="fr-FR" sz="7200" dirty="0">
              <a:latin typeface="Lucida Calligraphy" pitchFamily="66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2625406"/>
          </a:xfrm>
        </p:spPr>
        <p:txBody>
          <a:bodyPr>
            <a:normAutofit/>
          </a:bodyPr>
          <a:lstStyle/>
          <a:p>
            <a:r>
              <a:rPr lang="fr-FR" dirty="0" smtClean="0"/>
              <a:t>Réalisé par:</a:t>
            </a:r>
          </a:p>
          <a:p>
            <a:pPr>
              <a:spcBef>
                <a:spcPts val="0"/>
              </a:spcBef>
            </a:pPr>
            <a:endParaRPr lang="fr-FR" dirty="0" smtClean="0"/>
          </a:p>
          <a:p>
            <a:pPr lvl="1" algn="l"/>
            <a:r>
              <a:rPr lang="fr-FR" sz="2400" dirty="0" smtClean="0"/>
              <a:t>COLIN Yann </a:t>
            </a:r>
          </a:p>
          <a:p>
            <a:pPr lvl="1" algn="l"/>
            <a:r>
              <a:rPr lang="fr-FR" sz="2400" dirty="0" smtClean="0"/>
              <a:t>DECAP Clément</a:t>
            </a:r>
          </a:p>
          <a:p>
            <a:pPr lvl="1" algn="l"/>
            <a:r>
              <a:rPr lang="fr-FR" sz="2400" dirty="0" smtClean="0"/>
              <a:t>HAJJI </a:t>
            </a:r>
            <a:r>
              <a:rPr lang="fr-FR" sz="2400" dirty="0" err="1" smtClean="0"/>
              <a:t>Emna</a:t>
            </a:r>
            <a:r>
              <a:rPr lang="fr-FR" sz="2400" dirty="0" smtClean="0"/>
              <a:t> </a:t>
            </a:r>
          </a:p>
          <a:p>
            <a:pPr lvl="1" algn="l"/>
            <a:r>
              <a:rPr lang="fr-FR" sz="2400" dirty="0" smtClean="0"/>
              <a:t>NICOLETTI Anthony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25135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Université de Nice-Sophia-Antipolis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Amouna\Desktop\CLIPART_OF_16525_SM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293096"/>
            <a:ext cx="3563888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>
                <a:latin typeface="Lucida Calligraphy" pitchFamily="66" charset="0"/>
              </a:rPr>
              <a:t>Plan</a:t>
            </a:r>
            <a:endParaRPr lang="fr-FR" sz="4400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15719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dirty="0" smtClean="0"/>
              <a:t>  </a:t>
            </a:r>
            <a:r>
              <a:rPr lang="fr-FR" sz="3100" dirty="0" smtClean="0"/>
              <a:t>Les méthodes agiles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sz="3100" dirty="0" smtClean="0"/>
              <a:t>  Principes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sz="3100" dirty="0" smtClean="0"/>
              <a:t>  Acteurs et rôles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sz="3100" dirty="0" smtClean="0"/>
              <a:t>  Planification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sz="3100" b="1" dirty="0" smtClean="0"/>
              <a:t>  </a:t>
            </a:r>
            <a:r>
              <a:rPr lang="fr-FR" sz="3100" dirty="0" smtClean="0"/>
              <a:t>Articulation de la méthode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sz="3100" dirty="0" smtClean="0"/>
              <a:t>  Outils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sz="3100" dirty="0" smtClean="0"/>
              <a:t>  Avantages / inconvénients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fr-FR" sz="3100" dirty="0" smtClean="0"/>
              <a:t>  Conclusion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pPr algn="ctr"/>
            <a:r>
              <a:rPr lang="fr-FR" dirty="0" smtClean="0">
                <a:latin typeface="Lucida Calligraphy" pitchFamily="66" charset="0"/>
              </a:rPr>
              <a:t>Les méthodes agiles</a:t>
            </a:r>
            <a:endParaRPr lang="fr-FR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/>
          <a:lstStyle/>
          <a:p>
            <a:r>
              <a:rPr lang="fr-FR" dirty="0" smtClean="0"/>
              <a:t>Définition</a:t>
            </a:r>
          </a:p>
          <a:p>
            <a:r>
              <a:rPr lang="fr-FR" dirty="0" smtClean="0"/>
              <a:t>Intérêts de son utilisation</a:t>
            </a:r>
          </a:p>
          <a:p>
            <a:r>
              <a:rPr lang="fr-FR" dirty="0" smtClean="0"/>
              <a:t>Quel type de projet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1026" name="Picture 2" descr="C:\Users\Amouna\Downloads\agile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068960"/>
            <a:ext cx="6385519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pPr algn="ctr"/>
            <a:r>
              <a:rPr lang="fr-FR" dirty="0" smtClean="0">
                <a:latin typeface="Lucida Calligraphy" pitchFamily="66" charset="0"/>
              </a:rPr>
              <a:t>Principes</a:t>
            </a:r>
            <a:endParaRPr lang="fr-FR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94116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fr-FR" dirty="0"/>
              <a:t>Favoriser </a:t>
            </a:r>
            <a:r>
              <a:rPr lang="fr-FR" dirty="0" smtClean="0"/>
              <a:t>les </a:t>
            </a:r>
            <a:r>
              <a:rPr lang="fr-FR" dirty="0" smtClean="0"/>
              <a:t>interactions</a:t>
            </a:r>
          </a:p>
          <a:p>
            <a:pPr lvl="0" algn="just">
              <a:lnSpc>
                <a:spcPct val="150000"/>
              </a:lnSpc>
            </a:pPr>
            <a:endParaRPr lang="fr-FR" dirty="0"/>
          </a:p>
          <a:p>
            <a:pPr lvl="0" algn="just">
              <a:lnSpc>
                <a:spcPct val="150000"/>
              </a:lnSpc>
            </a:pPr>
            <a:r>
              <a:rPr lang="fr-FR" dirty="0" smtClean="0"/>
              <a:t>Favoriser un logiciel qui fonctionne plutôt que de la documentation</a:t>
            </a:r>
          </a:p>
          <a:p>
            <a:pPr lvl="0" algn="just">
              <a:lnSpc>
                <a:spcPct val="150000"/>
              </a:lnSpc>
            </a:pPr>
            <a:endParaRPr lang="fr-FR" dirty="0"/>
          </a:p>
          <a:p>
            <a:pPr lvl="0" algn="just">
              <a:lnSpc>
                <a:spcPct val="150000"/>
              </a:lnSpc>
            </a:pPr>
            <a:r>
              <a:rPr lang="fr-FR" dirty="0" smtClean="0"/>
              <a:t>Collaborer avec le client</a:t>
            </a:r>
          </a:p>
          <a:p>
            <a:pPr lvl="0" algn="just">
              <a:lnSpc>
                <a:spcPct val="150000"/>
              </a:lnSpc>
            </a:pPr>
            <a:endParaRPr lang="fr-FR" dirty="0"/>
          </a:p>
          <a:p>
            <a:pPr lvl="0" algn="just">
              <a:lnSpc>
                <a:spcPct val="150000"/>
              </a:lnSpc>
            </a:pPr>
            <a:r>
              <a:rPr lang="fr-FR" dirty="0" smtClean="0"/>
              <a:t>Répondre aux changements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1026" name="Picture 2" descr="C:\Users\Amouna\Desktop\Bart-Simpson-leve-le-doig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645024"/>
            <a:ext cx="1819647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pPr algn="ctr"/>
            <a:r>
              <a:rPr lang="fr-FR" dirty="0">
                <a:latin typeface="Lucida Calligraphy" pitchFamily="66" charset="0"/>
              </a:rPr>
              <a:t>Acteurs et rôles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3068960"/>
            <a:ext cx="8686800" cy="3816424"/>
          </a:xfrm>
        </p:spPr>
        <p:txBody>
          <a:bodyPr/>
          <a:lstStyle/>
          <a:p>
            <a:r>
              <a:rPr lang="fr-FR" dirty="0" smtClean="0"/>
              <a:t>Product owner</a:t>
            </a:r>
          </a:p>
          <a:p>
            <a:endParaRPr lang="fr-FR" dirty="0" smtClean="0"/>
          </a:p>
          <a:p>
            <a:r>
              <a:rPr lang="fr-FR" dirty="0" smtClean="0"/>
              <a:t>Scrum master</a:t>
            </a:r>
          </a:p>
          <a:p>
            <a:endParaRPr lang="fr-FR" dirty="0" smtClean="0"/>
          </a:p>
          <a:p>
            <a:r>
              <a:rPr lang="fr-FR" dirty="0" smtClean="0"/>
              <a:t>Equipe de développement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72816"/>
            <a:ext cx="4536504" cy="505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66800"/>
          </a:xfrm>
        </p:spPr>
        <p:txBody>
          <a:bodyPr/>
          <a:lstStyle/>
          <a:p>
            <a:pPr algn="ctr"/>
            <a:r>
              <a:rPr lang="fr-FR" dirty="0" smtClean="0">
                <a:latin typeface="Lucida Calligraphy" pitchFamily="66" charset="0"/>
              </a:rPr>
              <a:t>Planification </a:t>
            </a:r>
            <a:endParaRPr lang="fr-FR" dirty="0">
              <a:latin typeface="Lucida Calligraphy" pitchFamily="66" charset="0"/>
            </a:endParaRPr>
          </a:p>
        </p:txBody>
      </p:sp>
      <p:pic>
        <p:nvPicPr>
          <p:cNvPr id="2052" name="Picture 4" descr="C:\Users\Amouna\Desktop\Scrum\PlanificationScru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8568952" cy="223224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42534"/>
            <a:ext cx="2736304" cy="331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2987824" y="3501008"/>
            <a:ext cx="5688632" cy="14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Pré-jeu</a:t>
            </a:r>
          </a:p>
          <a:p>
            <a:pPr marL="263525" indent="-179388"/>
            <a:r>
              <a:rPr lang="fr-FR" sz="1400" dirty="0" smtClean="0"/>
              <a:t>-  Planning</a:t>
            </a:r>
          </a:p>
          <a:p>
            <a:pPr marL="438150" indent="-174625" defTabSz="442913">
              <a:buFont typeface="Arial" pitchFamily="34" charset="0"/>
              <a:buChar char="•"/>
            </a:pPr>
            <a:r>
              <a:rPr lang="fr-FR" sz="1400" dirty="0" smtClean="0"/>
              <a:t>	</a:t>
            </a:r>
            <a:r>
              <a:rPr lang="fr-FR" sz="1200" dirty="0" smtClean="0"/>
              <a:t>Définition du backlog, de l’équipe </a:t>
            </a:r>
          </a:p>
          <a:p>
            <a:pPr marL="438150" indent="-174625" defTabSz="442913">
              <a:buFont typeface="Arial" pitchFamily="34" charset="0"/>
              <a:buChar char="•"/>
            </a:pPr>
            <a:r>
              <a:rPr lang="fr-FR" sz="1200" dirty="0" smtClean="0"/>
              <a:t>	Identification des facteurs de risques</a:t>
            </a:r>
          </a:p>
          <a:p>
            <a:pPr marL="438150" indent="-174625" defTabSz="442913">
              <a:buFont typeface="Arial" pitchFamily="34" charset="0"/>
              <a:buChar char="•"/>
            </a:pPr>
            <a:r>
              <a:rPr lang="fr-FR" sz="1200" dirty="0" smtClean="0"/>
              <a:t>	Choix des outils, infrastructure+ logistique</a:t>
            </a:r>
          </a:p>
          <a:p>
            <a:pPr marL="438150" indent="-174625" defTabSz="442913">
              <a:buFont typeface="Arial" pitchFamily="34" charset="0"/>
              <a:buChar char="•"/>
            </a:pPr>
            <a:r>
              <a:rPr lang="fr-FR" sz="1200" dirty="0" smtClean="0"/>
              <a:t>	Budget, chiffrage et estimation des coûts</a:t>
            </a:r>
          </a:p>
          <a:p>
            <a:pPr marL="342900" indent="-342900"/>
            <a:r>
              <a:rPr lang="fr-FR" sz="1400" dirty="0" smtClean="0"/>
              <a:t>   -  Architecture générale et conception générale </a:t>
            </a:r>
          </a:p>
          <a:p>
            <a:endParaRPr lang="fr-FR" sz="1600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2987824" y="5013176"/>
            <a:ext cx="5688632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Jeu</a:t>
            </a:r>
          </a:p>
          <a:p>
            <a:pPr marL="360363" indent="-180975">
              <a:buFont typeface="Arial" pitchFamily="34" charset="0"/>
              <a:buChar char="•"/>
            </a:pPr>
            <a:r>
              <a:rPr lang="fr-FR" sz="1200" dirty="0" smtClean="0"/>
              <a:t>Sprints</a:t>
            </a:r>
          </a:p>
          <a:p>
            <a:pPr marL="360363" indent="-180975">
              <a:buFont typeface="Arial" pitchFamily="34" charset="0"/>
              <a:buChar char="•"/>
            </a:pPr>
            <a:r>
              <a:rPr lang="fr-FR" sz="1200" dirty="0" smtClean="0"/>
              <a:t>Développement ( analyse, conception, codage -&gt; Livraison -&gt; révision  -&gt; adaptation) 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987824" y="5949280"/>
            <a:ext cx="5688632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Post-jeu</a:t>
            </a:r>
          </a:p>
          <a:p>
            <a:pPr marL="360363" indent="-180975">
              <a:buFont typeface="Arial" pitchFamily="34" charset="0"/>
              <a:buChar char="•"/>
            </a:pPr>
            <a:r>
              <a:rPr lang="fr-FR" sz="1200" dirty="0" smtClean="0"/>
              <a:t>Packaging global</a:t>
            </a:r>
          </a:p>
          <a:p>
            <a:pPr marL="360363" indent="-180975">
              <a:buFont typeface="Arial" pitchFamily="34" charset="0"/>
              <a:buChar char="•"/>
            </a:pPr>
            <a:r>
              <a:rPr lang="fr-FR" sz="1200" dirty="0" smtClean="0"/>
              <a:t>Intégration et jeu de tests</a:t>
            </a:r>
          </a:p>
          <a:p>
            <a:pPr marL="360363" indent="-180975">
              <a:buFont typeface="Arial" pitchFamily="34" charset="0"/>
              <a:buChar char="•"/>
            </a:pPr>
            <a:r>
              <a:rPr lang="fr-FR" sz="1200" dirty="0" smtClean="0"/>
              <a:t>Documentation et manuel user globaux, accompagnement aux changements </a:t>
            </a:r>
            <a:endParaRPr lang="fr-FR" sz="1400" dirty="0" smtClean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productbackl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6228184" cy="6408712"/>
          </a:xfrm>
        </p:spPr>
      </p:pic>
      <p:sp>
        <p:nvSpPr>
          <p:cNvPr id="6" name="ZoneTexte 5"/>
          <p:cNvSpPr txBox="1"/>
          <p:nvPr/>
        </p:nvSpPr>
        <p:spPr>
          <a:xfrm>
            <a:off x="6300192" y="1519039"/>
            <a:ext cx="27363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fr-FR" dirty="0" smtClean="0"/>
              <a:t> </a:t>
            </a:r>
            <a:r>
              <a:rPr lang="fr-FR" sz="2400" dirty="0" smtClean="0"/>
              <a:t>Liste de besoins fonctionnalités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fr-FR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2400" dirty="0" smtClean="0"/>
              <a:t> Priorité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fr-FR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2400" dirty="0" smtClean="0"/>
              <a:t> Estimation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fr-FR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2400" dirty="0" smtClean="0"/>
              <a:t> Ressources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latin typeface="Lucida Calligraphy" pitchFamily="66" charset="0"/>
              </a:rPr>
              <a:t>Sprint planning</a:t>
            </a:r>
            <a:endParaRPr lang="fr-FR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628800"/>
            <a:ext cx="8686800" cy="5229200"/>
          </a:xfrm>
        </p:spPr>
        <p:txBody>
          <a:bodyPr>
            <a:normAutofit lnSpcReduction="10000"/>
          </a:bodyPr>
          <a:lstStyle/>
          <a:p>
            <a:r>
              <a:rPr lang="fr-FR" b="1" i="1" dirty="0" smtClean="0"/>
              <a:t>1</a:t>
            </a:r>
            <a:r>
              <a:rPr lang="fr-FR" b="1" i="1" baseline="30000" dirty="0" smtClean="0"/>
              <a:t>ère</a:t>
            </a:r>
            <a:r>
              <a:rPr lang="fr-FR" b="1" i="1" dirty="0" smtClean="0"/>
              <a:t> partie </a:t>
            </a:r>
            <a:r>
              <a:rPr lang="fr-FR" dirty="0" smtClean="0"/>
              <a:t>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Engagement de l’équipe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Définition des enjeux du sprint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Participants : Product Owner, SCRUM Master, l'équipe</a:t>
            </a:r>
          </a:p>
          <a:p>
            <a:pPr lvl="1">
              <a:buNone/>
            </a:pPr>
            <a:endParaRPr lang="fr-FR" sz="2800" dirty="0" smtClean="0">
              <a:solidFill>
                <a:schemeClr val="tx1"/>
              </a:solidFill>
            </a:endParaRPr>
          </a:p>
          <a:p>
            <a:r>
              <a:rPr lang="fr-FR" b="1" i="1" dirty="0" smtClean="0"/>
              <a:t>2</a:t>
            </a:r>
            <a:r>
              <a:rPr lang="fr-FR" b="1" i="1" baseline="30000" dirty="0" smtClean="0"/>
              <a:t>ème</a:t>
            </a:r>
            <a:r>
              <a:rPr lang="fr-FR" b="1" i="1" dirty="0" smtClean="0"/>
              <a:t> partie </a:t>
            </a:r>
            <a:r>
              <a:rPr lang="fr-FR" dirty="0" smtClean="0"/>
              <a:t>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Item =&gt; Tâche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Tâche =&gt; Temps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Participants: Scrum Master, l'équipe</a:t>
            </a:r>
          </a:p>
          <a:p>
            <a:pPr lvl="1"/>
            <a:endParaRPr lang="fr-FR" sz="26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1027" name="Picture 3" descr="C:\Users\Peter\Desktop\docfac\M2\management de projet\scrum\T0807f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861048"/>
            <a:ext cx="4464496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400" dirty="0" smtClean="0">
                <a:latin typeface="Lucida Calligraphy" pitchFamily="66" charset="0"/>
              </a:rPr>
              <a:t/>
            </a:r>
            <a:br>
              <a:rPr lang="fr-FR" sz="4400" dirty="0" smtClean="0">
                <a:latin typeface="Lucida Calligraphy" pitchFamily="66" charset="0"/>
              </a:rPr>
            </a:br>
            <a:r>
              <a:rPr lang="fr-FR" sz="4400" dirty="0" smtClean="0">
                <a:latin typeface="Lucida Calligraphy" pitchFamily="66" charset="0"/>
              </a:rPr>
              <a:t>Daily </a:t>
            </a:r>
            <a:r>
              <a:rPr lang="fr-FR" sz="4400" dirty="0" err="1" smtClean="0">
                <a:latin typeface="Lucida Calligraphy" pitchFamily="66" charset="0"/>
              </a:rPr>
              <a:t>scrum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916832"/>
            <a:ext cx="8820472" cy="4657704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Chaque jour :  &lt;= 15mn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Participants : l’équipe, Product </a:t>
            </a:r>
            <a:r>
              <a:rPr lang="fr-FR" dirty="0" err="1" smtClean="0"/>
              <a:t>Owner</a:t>
            </a:r>
            <a:r>
              <a:rPr lang="fr-FR" dirty="0" smtClean="0"/>
              <a:t>, le </a:t>
            </a:r>
            <a:r>
              <a:rPr lang="fr-FR" dirty="0" err="1" smtClean="0"/>
              <a:t>Scrum</a:t>
            </a:r>
            <a:r>
              <a:rPr lang="fr-FR" dirty="0" smtClean="0"/>
              <a:t> Master + les autres</a:t>
            </a:r>
          </a:p>
          <a:p>
            <a:endParaRPr lang="fr-FR" dirty="0" smtClean="0"/>
          </a:p>
          <a:p>
            <a:r>
              <a:rPr lang="fr-FR" dirty="0" smtClean="0"/>
              <a:t>Objectif : synchronisation de l'équipe 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3 questions : </a:t>
            </a:r>
          </a:p>
          <a:p>
            <a:pPr lvl="1"/>
            <a:r>
              <a:rPr lang="fr-FR" i="1" dirty="0" smtClean="0"/>
              <a:t>Qu'est-ce que j'ai fait hier ?</a:t>
            </a:r>
            <a:endParaRPr lang="fr-FR" dirty="0" smtClean="0"/>
          </a:p>
          <a:p>
            <a:pPr lvl="1"/>
            <a:r>
              <a:rPr lang="fr-FR" i="1" dirty="0" smtClean="0"/>
              <a:t>Qu'est-ce que je compte faire aujourd'hui ?</a:t>
            </a:r>
            <a:endParaRPr lang="fr-FR" dirty="0" smtClean="0"/>
          </a:p>
          <a:p>
            <a:pPr lvl="1"/>
            <a:r>
              <a:rPr lang="fr-FR" i="1" dirty="0" smtClean="0"/>
              <a:t>Quelles sont les difficultés que je rencontre ?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 smtClean="0">
                <a:latin typeface="Lucida Calligraphy" pitchFamily="66" charset="0"/>
              </a:rPr>
              <a:t>Review</a:t>
            </a:r>
            <a:r>
              <a:rPr lang="fr-FR" sz="3600" dirty="0" smtClean="0">
                <a:latin typeface="Lucida Calligraphy" pitchFamily="66" charset="0"/>
              </a:rPr>
              <a:t> &amp; Retrospective du sprint</a:t>
            </a:r>
            <a:endParaRPr lang="fr-FR" sz="3600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39352" y="1867640"/>
            <a:ext cx="8409112" cy="4990360"/>
          </a:xfrm>
        </p:spPr>
        <p:txBody>
          <a:bodyPr>
            <a:normAutofit/>
          </a:bodyPr>
          <a:lstStyle/>
          <a:p>
            <a:r>
              <a:rPr lang="fr-FR" b="1" i="1" dirty="0" smtClean="0"/>
              <a:t>Sprint retrospective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Réunion interne à l’équipe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Objectif : comprendre </a:t>
            </a:r>
            <a:r>
              <a:rPr lang="fr-FR" sz="2600" dirty="0" smtClean="0">
                <a:solidFill>
                  <a:schemeClr val="tx1"/>
                </a:solidFill>
              </a:rPr>
              <a:t>les erreurs commises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fr-FR" sz="2600" dirty="0" smtClean="0">
              <a:solidFill>
                <a:schemeClr val="tx1"/>
              </a:solidFill>
            </a:endParaRPr>
          </a:p>
          <a:p>
            <a:r>
              <a:rPr lang="fr-FR" b="1" i="1" dirty="0" smtClean="0"/>
              <a:t>Sprint </a:t>
            </a:r>
            <a:r>
              <a:rPr lang="fr-FR" b="1" i="1" dirty="0" err="1" smtClean="0"/>
              <a:t>review</a:t>
            </a:r>
            <a:endParaRPr lang="fr-FR" b="1" i="1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Valider le produit pendant le sprint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Démonstration tâche réalisée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Validation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None/>
            </a:pP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2051" name="Picture 3" descr="C:\Users\Peter\Desktop\docfac\M2\management de projet\scrum\PatronDeCitr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1554" y="3508201"/>
            <a:ext cx="2266950" cy="3305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latin typeface="Lucida Calligraphy" pitchFamily="66" charset="0"/>
              </a:rPr>
              <a:t>Articulation de la méthode</a:t>
            </a:r>
            <a:endParaRPr lang="fr-FR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608576"/>
          </a:xfrm>
        </p:spPr>
        <p:txBody>
          <a:bodyPr>
            <a:normAutofit/>
          </a:bodyPr>
          <a:lstStyle/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pPr algn="ctr">
              <a:buNone/>
            </a:pPr>
            <a:endParaRPr lang="fr-FR" sz="2400" dirty="0" smtClean="0"/>
          </a:p>
          <a:p>
            <a:pPr algn="ctr">
              <a:buNone/>
            </a:pPr>
            <a:endParaRPr lang="fr-FR" sz="2400" dirty="0" smtClean="0"/>
          </a:p>
          <a:p>
            <a:pPr algn="ctr">
              <a:buNone/>
            </a:pPr>
            <a:r>
              <a:rPr lang="fr-FR" sz="2400" dirty="0" smtClean="0"/>
              <a:t>Versions contenant itérations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107"/>
            <a:ext cx="9144000" cy="463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628800"/>
            <a:ext cx="8697144" cy="4829168"/>
          </a:xfrm>
        </p:spPr>
        <p:txBody>
          <a:bodyPr>
            <a:normAutofit/>
          </a:bodyPr>
          <a:lstStyle/>
          <a:p>
            <a:r>
              <a:rPr lang="fr-FR" dirty="0" smtClean="0"/>
              <a:t>Backlogs :</a:t>
            </a:r>
          </a:p>
          <a:p>
            <a:pPr marL="536575" lvl="1" indent="-125413"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Excel</a:t>
            </a:r>
          </a:p>
          <a:p>
            <a:pPr marL="536575" lvl="1" indent="-125413"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Bug Report &amp; </a:t>
            </a:r>
            <a:r>
              <a:rPr lang="fr-FR" dirty="0" err="1" smtClean="0"/>
              <a:t>Track</a:t>
            </a:r>
            <a:endParaRPr lang="fr-FR" dirty="0" smtClean="0"/>
          </a:p>
          <a:p>
            <a:pPr marL="536575" lvl="1" indent="-125413">
              <a:lnSpc>
                <a:spcPct val="150000"/>
              </a:lnSpc>
              <a:spcBef>
                <a:spcPts val="0"/>
              </a:spcBef>
            </a:pPr>
            <a:endParaRPr lang="fr-FR" dirty="0" smtClean="0"/>
          </a:p>
          <a:p>
            <a:pPr marL="536575" lvl="1" indent="-125413">
              <a:lnSpc>
                <a:spcPct val="150000"/>
              </a:lnSpc>
              <a:spcBef>
                <a:spcPts val="0"/>
              </a:spcBef>
            </a:pPr>
            <a:endParaRPr lang="fr-FR" dirty="0" smtClean="0"/>
          </a:p>
          <a:p>
            <a:pPr marL="536575" lvl="1" indent="-125413"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Agile Project Management </a:t>
            </a:r>
          </a:p>
          <a:p>
            <a:pPr marL="536575" lvl="1" indent="-125413">
              <a:lnSpc>
                <a:spcPct val="150000"/>
              </a:lnSpc>
              <a:spcBef>
                <a:spcPts val="0"/>
              </a:spcBef>
              <a:buNone/>
            </a:pPr>
            <a:r>
              <a:rPr lang="fr-FR" dirty="0" smtClean="0"/>
              <a:t>(Eclipse Plugin, </a:t>
            </a:r>
            <a:r>
              <a:rPr lang="fr-FR" dirty="0" err="1" smtClean="0"/>
              <a:t>IceScrum</a:t>
            </a:r>
            <a:r>
              <a:rPr lang="fr-FR" dirty="0" smtClean="0"/>
              <a:t>,</a:t>
            </a:r>
          </a:p>
          <a:p>
            <a:pPr marL="536575" lvl="1" indent="-125413">
              <a:lnSpc>
                <a:spcPct val="150000"/>
              </a:lnSpc>
              <a:spcBef>
                <a:spcPts val="0"/>
              </a:spcBef>
              <a:buNone/>
            </a:pPr>
            <a:r>
              <a:rPr lang="fr-FR" dirty="0" smtClean="0"/>
              <a:t> Jira, ScrumWorks …)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latin typeface="Lucida Calligraphy" pitchFamily="66" charset="0"/>
              </a:rPr>
              <a:t>Outils</a:t>
            </a:r>
            <a:endParaRPr lang="fr-FR" dirty="0">
              <a:latin typeface="Lucida Calligraphy" pitchFamily="66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378071"/>
            <a:ext cx="1944216" cy="1059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84784"/>
            <a:ext cx="4644008" cy="537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841388"/>
            <a:ext cx="1656184" cy="51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latin typeface="Lucida Calligraphy" pitchFamily="66" charset="0"/>
              </a:rPr>
              <a:t>Outils</a:t>
            </a:r>
            <a:endParaRPr lang="fr-FR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686800" cy="5085184"/>
          </a:xfrm>
        </p:spPr>
        <p:txBody>
          <a:bodyPr>
            <a:normAutofit/>
          </a:bodyPr>
          <a:lstStyle/>
          <a:p>
            <a:r>
              <a:rPr lang="fr-FR" dirty="0" smtClean="0"/>
              <a:t>Communication : Wiki + Taskboard + Maps</a:t>
            </a:r>
          </a:p>
          <a:p>
            <a:endParaRPr lang="fr-FR" dirty="0" smtClean="0"/>
          </a:p>
          <a:p>
            <a:r>
              <a:rPr lang="fr-FR" dirty="0" smtClean="0"/>
              <a:t>Conformité &amp; Intégration :</a:t>
            </a:r>
          </a:p>
          <a:p>
            <a:endParaRPr lang="fr-FR" dirty="0" smtClean="0"/>
          </a:p>
          <a:p>
            <a:r>
              <a:rPr lang="fr-FR" dirty="0" smtClean="0"/>
              <a:t>Pilotage : Dashboard, RAF, vélocité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5046408"/>
            <a:ext cx="4536811" cy="10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7" y="2913396"/>
            <a:ext cx="2627783" cy="359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216587"/>
            <a:ext cx="4248472" cy="26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pPr algn="ctr"/>
            <a:r>
              <a:rPr lang="fr-FR" dirty="0" smtClean="0">
                <a:latin typeface="Lucida Calligraphy" pitchFamily="66" charset="0"/>
              </a:rPr>
              <a:t>Avantages (1/2)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9411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/>
              <a:t>Cadre de production, méthodologies</a:t>
            </a:r>
          </a:p>
          <a:p>
            <a:pPr>
              <a:buNone/>
            </a:pPr>
            <a:endParaRPr lang="fr-FR" dirty="0" smtClean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dirty="0" smtClean="0"/>
              <a:t>Augmente productivité et qualité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dirty="0" smtClean="0"/>
              <a:t>Plus de souplesse et de créativité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dirty="0" smtClean="0"/>
              <a:t>Résultat conforme aux attentes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dirty="0" smtClean="0"/>
              <a:t>Pilotage au quotidien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dirty="0" smtClean="0"/>
              <a:t>Règles définies clairement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7" name="Picture 3" descr="C:\Users\Amouna\Desktop\400_F_15334809_AC1xS4wuDonSD1s5I7o4SsGXVpbGndp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422229"/>
            <a:ext cx="2534578" cy="2319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pPr algn="ctr"/>
            <a:r>
              <a:rPr lang="fr-FR" dirty="0" smtClean="0">
                <a:latin typeface="Lucida Calligraphy" pitchFamily="66" charset="0"/>
              </a:rPr>
              <a:t>Avantages(2/2)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686800" cy="508518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fr-FR" b="1" dirty="0" smtClean="0"/>
              <a:t>Copilotage avec le client</a:t>
            </a:r>
            <a:endParaRPr lang="fr-FR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Propice à une confiance réciproque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Transparence sur l'avancement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Adaptabilité</a:t>
            </a:r>
          </a:p>
          <a:p>
            <a:endParaRPr lang="fr-FR" dirty="0" smtClean="0"/>
          </a:p>
          <a:p>
            <a:pPr>
              <a:buNone/>
            </a:pPr>
            <a:r>
              <a:rPr lang="fr-FR" b="1" dirty="0" smtClean="0"/>
              <a:t>Equipe &amp; responsabilité collective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fr-FR" dirty="0" smtClean="0"/>
              <a:t>Pas d'individualisme -&gt;Améliorer la communication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fr-FR" dirty="0" smtClean="0"/>
              <a:t>Amélioration permanente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fr-FR" dirty="0" smtClean="0"/>
              <a:t>Chaque équipe a son lot de responsabilité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2051" name="Picture 3" descr="C:\Users\Amouna\Desktop\400_F_15334809_AC1xS4wuDonSD1s5I7o4SsGXVpbGndp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844824"/>
            <a:ext cx="2534578" cy="2319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latin typeface="Lucida Calligraphy" pitchFamily="66" charset="0"/>
              </a:rPr>
              <a:t>Inconvénients</a:t>
            </a:r>
            <a:endParaRPr lang="fr-FR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fr-FR" dirty="0" smtClean="0"/>
              <a:t>Peu, voire pas, de documentation écrite</a:t>
            </a:r>
          </a:p>
          <a:p>
            <a:pPr>
              <a:lnSpc>
                <a:spcPct val="200000"/>
              </a:lnSpc>
            </a:pPr>
            <a:r>
              <a:rPr lang="fr-FR" dirty="0" smtClean="0"/>
              <a:t>Grande disponibilité de tous les acteurs</a:t>
            </a:r>
          </a:p>
          <a:p>
            <a:pPr>
              <a:lnSpc>
                <a:spcPct val="200000"/>
              </a:lnSpc>
            </a:pPr>
            <a:r>
              <a:rPr lang="fr-FR" dirty="0" smtClean="0"/>
              <a:t>Coûts (susceptibles de dériver)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3075" name="Picture 3" descr="C:\Users\Amouna\Desktop\400_F_8370831_pjgOukKlNV27vADLsCCCqh4ij8esWqf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4448" y="3913336"/>
            <a:ext cx="2756024" cy="275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pPr algn="ctr"/>
            <a:r>
              <a:rPr lang="fr-FR" dirty="0" smtClean="0">
                <a:latin typeface="Lucida Calligraphy" pitchFamily="66" charset="0"/>
              </a:rPr>
              <a:t>Conclusion</a:t>
            </a:r>
            <a:endParaRPr lang="fr-FR" dirty="0">
              <a:latin typeface="Lucida Calligraphy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Utilisable dans tout type de projet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fr-FR" dirty="0" smtClean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Utilisé dans de grandes entreprises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None/>
            </a:pPr>
            <a:endParaRPr lang="fr-FR" dirty="0" smtClean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Bertrand Georges de </a:t>
            </a:r>
            <a:r>
              <a:rPr lang="fr-FR" dirty="0" err="1" smtClean="0"/>
              <a:t>Epistema</a:t>
            </a:r>
            <a:r>
              <a:rPr lang="fr-FR" dirty="0" smtClean="0"/>
              <a:t> a dit : « </a:t>
            </a:r>
            <a:r>
              <a:rPr lang="fr-FR" dirty="0" err="1" smtClean="0"/>
              <a:t>Scrum</a:t>
            </a:r>
            <a:r>
              <a:rPr lang="fr-FR" dirty="0" smtClean="0"/>
              <a:t> leur a sauvé la vie »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1925960"/>
          </a:xfrm>
        </p:spPr>
        <p:txBody>
          <a:bodyPr>
            <a:noAutofit/>
          </a:bodyPr>
          <a:lstStyle/>
          <a:p>
            <a:pPr algn="ctr"/>
            <a:r>
              <a:rPr lang="fr-FR" sz="6000" dirty="0" smtClean="0">
                <a:latin typeface="Lucida Calligraphy" pitchFamily="66" charset="0"/>
              </a:rPr>
              <a:t>Merci pour votre attention</a:t>
            </a:r>
            <a:endParaRPr lang="fr-FR" sz="6000" dirty="0">
              <a:latin typeface="Lucida Calligraphy" pitchFamily="66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A7BA-7842-4585-A037-C704F4097096}" type="slidenum">
              <a:rPr lang="fr-FR" smtClean="0"/>
              <a:pPr/>
              <a:t>18</a:t>
            </a:fld>
            <a:endParaRPr lang="fr-FR" dirty="0"/>
          </a:p>
        </p:txBody>
      </p:sp>
      <p:pic>
        <p:nvPicPr>
          <p:cNvPr id="1026" name="Picture 2" descr="C:\Users\Amouna\Desktop\question-mar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140968"/>
            <a:ext cx="2953876" cy="36923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824</TotalTime>
  <Words>400</Words>
  <Application>Microsoft Office PowerPoint</Application>
  <PresentationFormat>Affichage à l'écran (4:3)</PresentationFormat>
  <Paragraphs>159</Paragraphs>
  <Slides>18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Urbain</vt:lpstr>
      <vt:lpstr>Scrum</vt:lpstr>
      <vt:lpstr>Plan</vt:lpstr>
      <vt:lpstr>Les méthodes agiles</vt:lpstr>
      <vt:lpstr>Principes</vt:lpstr>
      <vt:lpstr>Acteurs et rôles</vt:lpstr>
      <vt:lpstr>Planification </vt:lpstr>
      <vt:lpstr>Diapositive 7</vt:lpstr>
      <vt:lpstr>Sprint planning</vt:lpstr>
      <vt:lpstr> Daily scrum </vt:lpstr>
      <vt:lpstr>Review &amp; Retrospective du sprint</vt:lpstr>
      <vt:lpstr>Articulation de la méthode</vt:lpstr>
      <vt:lpstr>Outils</vt:lpstr>
      <vt:lpstr>Outils</vt:lpstr>
      <vt:lpstr>Avantages (1/2)</vt:lpstr>
      <vt:lpstr>Avantages(2/2)</vt:lpstr>
      <vt:lpstr>Inconvénients</vt:lpstr>
      <vt:lpstr>Conclusion</vt:lpstr>
      <vt:lpstr>Merci pour votre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Scrum</dc:title>
  <dc:creator>Clément</dc:creator>
  <cp:lastModifiedBy>Clément</cp:lastModifiedBy>
  <cp:revision>235</cp:revision>
  <dcterms:created xsi:type="dcterms:W3CDTF">2010-11-24T10:18:46Z</dcterms:created>
  <dcterms:modified xsi:type="dcterms:W3CDTF">2010-12-03T11:51:08Z</dcterms:modified>
</cp:coreProperties>
</file>