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78" r:id="rId6"/>
    <p:sldId id="260" r:id="rId7"/>
    <p:sldId id="261" r:id="rId8"/>
    <p:sldId id="262" r:id="rId9"/>
    <p:sldId id="263" r:id="rId10"/>
    <p:sldId id="279" r:id="rId11"/>
    <p:sldId id="264" r:id="rId12"/>
    <p:sldId id="266" r:id="rId13"/>
    <p:sldId id="267" r:id="rId14"/>
    <p:sldId id="280" r:id="rId15"/>
    <p:sldId id="269" r:id="rId16"/>
    <p:sldId id="270" r:id="rId17"/>
    <p:sldId id="271" r:id="rId18"/>
    <p:sldId id="272" r:id="rId19"/>
    <p:sldId id="274" r:id="rId2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12" autoAdjust="0"/>
    <p:restoredTop sz="94660"/>
  </p:normalViewPr>
  <p:slideViewPr>
    <p:cSldViewPr>
      <p:cViewPr varScale="1">
        <p:scale>
          <a:sx n="72" d="100"/>
          <a:sy n="72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7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C2EF7-BC02-413E-9D3B-C56CB926B413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A2095-FC02-488E-857E-584D1F7F41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pitchFamily="18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11FC7-CCBA-441A-BF87-810FF13EF92C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2C3B-1E53-4DB5-BFB3-1448184255E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pitchFamily="18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149B1-F950-4EE0-8EF2-DD487273280E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5B15A-ADA9-4DF2-8AC5-18DC582CB1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pitchFamily="18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21E22-8164-4065-A3AF-4EDF38B66B65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90D04-31A5-42E5-AFB0-5405870752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b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pitchFamily="18" charset="0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b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pitchFamily="18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520EF-2E2A-4DD4-8D28-AD3BEBC9BB23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600C3-A44A-4589-8617-B6A5209636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pitchFamily="18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F3BF9-3B60-4E72-A624-32D2F2569667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63F2C-57DA-4B92-A41C-092AF86523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0B66E-AAA9-4EA1-B250-A38057B72583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F33C8-3EDB-4A93-8E53-1A6E9CD5DB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pitchFamily="18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47039-4FA8-4DA1-B4BE-777801187B99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CDA4D-57ED-49C8-BAD6-C198BC6386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99A35-BC13-4C46-BC3A-847971077E29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613AD-8B96-4132-A63A-6D6339AE9B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C9C96-D44D-4A2D-AE18-7934684FF414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8059E-FF73-4508-B3B8-1BB563B4FC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E186-F585-4F88-923E-D6283FB7BD2A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E831B-EC0A-48CB-91FA-A138BF4EC5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B2B6C0"/>
                </a:solidFill>
                <a:latin typeface="Rockwell" pitchFamily="18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B2B6C0"/>
                </a:solidFill>
                <a:latin typeface="Rockwell" pitchFamily="18" charset="0"/>
                <a:cs typeface="Arial" charset="0"/>
              </a:defRPr>
            </a:lvl1pPr>
          </a:lstStyle>
          <a:p>
            <a:pPr>
              <a:defRPr/>
            </a:pPr>
            <a:fld id="{C50F3558-A789-41E5-B297-335F52F04D0D}" type="datetime1">
              <a:rPr lang="fr-FR"/>
              <a:pPr>
                <a:defRPr/>
              </a:pPr>
              <a:t>18/11/2010</a:t>
            </a:fld>
            <a:endParaRPr lang="fr-F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CACACC"/>
                </a:solidFill>
                <a:latin typeface="Rockwell" pitchFamily="18" charset="0"/>
                <a:cs typeface="Arial" charset="0"/>
              </a:defRPr>
            </a:lvl1pPr>
          </a:lstStyle>
          <a:p>
            <a:pPr>
              <a:defRPr/>
            </a:pPr>
            <a:fld id="{3B801275-6711-4C32-84C9-17620802BD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53" r:id="rId7"/>
    <p:sldLayoutId id="2147484062" r:id="rId8"/>
    <p:sldLayoutId id="2147484063" r:id="rId9"/>
    <p:sldLayoutId id="2147484054" r:id="rId10"/>
    <p:sldLayoutId id="2147484055" r:id="rId11"/>
  </p:sldLayoutIdLst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C9C9CE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ＭＳ Ｐゴシック" charset="-128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C9C9CE"/>
          </a:solidFill>
          <a:latin typeface="Rockwell" pitchFamily="18" charset="0"/>
          <a:ea typeface="ＭＳ Ｐゴシック" charset="-128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C9C9CE"/>
          </a:solidFill>
          <a:latin typeface="Rockwell" pitchFamily="18" charset="0"/>
          <a:ea typeface="ＭＳ Ｐゴシック" charset="-128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C9C9CE"/>
          </a:solidFill>
          <a:latin typeface="Rockwell" pitchFamily="18" charset="0"/>
          <a:ea typeface="ＭＳ Ｐゴシック" charset="-128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C9C9CE"/>
          </a:solidFill>
          <a:latin typeface="Rockwell" pitchFamily="18" charset="0"/>
          <a:ea typeface="ＭＳ Ｐゴシック" charset="-128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C9C9CE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C9C9CE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C9C9CE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C9C9CE"/>
          </a:solidFill>
          <a:latin typeface="Rockwell" pitchFamily="18" charset="0"/>
        </a:defRPr>
      </a:lvl9pPr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E66C7D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E66C7D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E66C7D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Urbanisation des SI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0" y="2819400"/>
            <a:ext cx="8693150" cy="32527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000" smtClean="0">
                <a:ea typeface="ＭＳ Ｐゴシック" pitchFamily="34" charset="-128"/>
              </a:rPr>
              <a:t>Saâd AISSA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000" smtClean="0">
                <a:ea typeface="ＭＳ Ｐゴシック" pitchFamily="34" charset="-128"/>
              </a:rPr>
              <a:t>Sami BENMOSBAH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000" smtClean="0">
                <a:ea typeface="ＭＳ Ｐゴシック" pitchFamily="34" charset="-128"/>
              </a:rPr>
              <a:t>Delphine GAAG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000" smtClean="0">
                <a:ea typeface="ＭＳ Ｐゴシック" pitchFamily="34" charset="-128"/>
              </a:rPr>
              <a:t>Suzan BU GANNAM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fr-FR" sz="30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fr-FR" sz="30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000" smtClean="0">
                <a:ea typeface="ＭＳ Ｐゴシック" pitchFamily="34" charset="-128"/>
              </a:rPr>
              <a:t>Management de projets informatiques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000" smtClean="0">
                <a:ea typeface="ＭＳ Ｐゴシック" pitchFamily="34" charset="-128"/>
              </a:rPr>
              <a:t>Master 2 MIAGE-NTDP 2010/2011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fr-FR" sz="30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fr-FR" sz="30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fr-FR" sz="30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fr-FR" sz="30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SOMMAIRE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Partie I : Problématique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Partie II : Les quatre cadrans</a:t>
            </a:r>
          </a:p>
          <a:p>
            <a:pPr eaLnBrk="1" hangingPunct="1">
              <a:buFont typeface="Wingdings 2" pitchFamily="18" charset="2"/>
              <a:buNone/>
            </a:pPr>
            <a:endParaRPr lang="fr-FR" smtClean="0">
              <a:ea typeface="ＭＳ Ｐゴシック" pitchFamily="34" charset="-128"/>
            </a:endParaRP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Partie III : Méthodologie et Intervenants</a:t>
            </a:r>
          </a:p>
          <a:p>
            <a:pPr eaLnBrk="1" hangingPunct="1">
              <a:buFont typeface="Wingdings 2" pitchFamily="18" charset="2"/>
              <a:buNone/>
            </a:pPr>
            <a:endParaRPr lang="fr-FR" smtClean="0">
              <a:ea typeface="ＭＳ Ｐゴシック" pitchFamily="34" charset="-128"/>
            </a:endParaRP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Partie IV : Etude de cas 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 : Contexte et Définitions   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Qu’est ce que c’est l’urbanisation?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Et l’urbanisation des SI ?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Découpage du SI en sous ensembles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Infrastructure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Métiers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Cartographie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 : Concepts et Règles     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Les principes de bases :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Fédérer les briques d’un SI</a:t>
            </a:r>
          </a:p>
          <a:p>
            <a:pPr lvl="1" eaLnBrk="1" hangingPunct="1"/>
            <a:endParaRPr lang="fr-FR" smtClean="0">
              <a:ea typeface="ＭＳ Ｐゴシック" pitchFamily="34" charset="-128"/>
            </a:endParaRP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Prise en compte rapide des évolutions par le SI «  urbanisé»</a:t>
            </a:r>
          </a:p>
          <a:p>
            <a:pPr lvl="1" eaLnBrk="1" hangingPunct="1"/>
            <a:endParaRPr lang="fr-FR" smtClean="0">
              <a:ea typeface="ＭＳ Ｐゴシック" pitchFamily="34" charset="-128"/>
            </a:endParaRP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Porter les efforts de développement sur les nouvelles fonctionnalités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 : Concepts et Règles     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00063" y="1643063"/>
            <a:ext cx="8358187" cy="568325"/>
          </a:xfrm>
        </p:spPr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Le Métamodèle des concepts et les régles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  <p:pic>
        <p:nvPicPr>
          <p:cNvPr id="14340" name="Picture 6" descr="C:\Users\Milen\Downloads\scan\scan\p_27_métamodèle des concep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286000"/>
            <a:ext cx="80010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II : Les quatre cadrans     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28625" y="1500188"/>
            <a:ext cx="8229600" cy="51435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Les 4 </a:t>
            </a:r>
            <a:r>
              <a:rPr lang="en-US" dirty="0" err="1" smtClean="0"/>
              <a:t>cadrans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4 </a:t>
            </a:r>
            <a:r>
              <a:rPr lang="en-US" dirty="0" err="1" smtClean="0"/>
              <a:t>vues</a:t>
            </a:r>
            <a:r>
              <a:rPr lang="en-US" dirty="0" smtClean="0"/>
              <a:t> en interaction</a:t>
            </a:r>
          </a:p>
          <a:p>
            <a:pPr lvl="1" eaLnBrk="1" hangingPunct="1">
              <a:defRPr/>
            </a:pPr>
            <a:r>
              <a:rPr lang="en-US" b="1" dirty="0" err="1" smtClean="0"/>
              <a:t>vue</a:t>
            </a:r>
            <a:r>
              <a:rPr lang="en-US" b="1" dirty="0" smtClean="0"/>
              <a:t> </a:t>
            </a:r>
            <a:r>
              <a:rPr lang="en-US" b="1" dirty="0" err="1" smtClean="0"/>
              <a:t>externe</a:t>
            </a:r>
            <a:r>
              <a:rPr lang="en-US" dirty="0" smtClean="0"/>
              <a:t> </a:t>
            </a:r>
          </a:p>
          <a:p>
            <a:pPr lvl="2" eaLnBrk="1" hangingPunct="1">
              <a:defRPr/>
            </a:pPr>
            <a:r>
              <a:rPr lang="en-US" dirty="0" err="1" smtClean="0"/>
              <a:t>modèle</a:t>
            </a:r>
            <a:r>
              <a:rPr lang="en-US" dirty="0" smtClean="0"/>
              <a:t> </a:t>
            </a:r>
            <a:r>
              <a:rPr lang="en-US" dirty="0" err="1" smtClean="0"/>
              <a:t>évenementiel</a:t>
            </a:r>
            <a:r>
              <a:rPr lang="en-US" dirty="0" smtClean="0"/>
              <a:t> et </a:t>
            </a:r>
            <a:r>
              <a:rPr lang="en-US" dirty="0" err="1" smtClean="0"/>
              <a:t>partenarial</a:t>
            </a:r>
            <a:endParaRPr lang="en-US" dirty="0" smtClean="0"/>
          </a:p>
          <a:p>
            <a:pPr lvl="2"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679450" lvl="1">
              <a:defRPr/>
            </a:pPr>
            <a:r>
              <a:rPr lang="en-US" b="1" dirty="0" err="1" smtClean="0"/>
              <a:t>vue</a:t>
            </a:r>
            <a:r>
              <a:rPr lang="en-US" b="1" dirty="0" smtClean="0"/>
              <a:t> </a:t>
            </a:r>
            <a:r>
              <a:rPr lang="en-US" b="1" dirty="0" err="1" smtClean="0"/>
              <a:t>organisationnelle</a:t>
            </a:r>
            <a:r>
              <a:rPr lang="en-US" dirty="0" smtClean="0"/>
              <a:t> </a:t>
            </a:r>
          </a:p>
          <a:p>
            <a:pPr marL="862012" lvl="2">
              <a:defRPr/>
            </a:pPr>
            <a:r>
              <a:rPr lang="en-US" dirty="0" err="1" smtClean="0"/>
              <a:t>modèle</a:t>
            </a:r>
            <a:r>
              <a:rPr lang="en-US" dirty="0" smtClean="0"/>
              <a:t> de </a:t>
            </a:r>
            <a:r>
              <a:rPr lang="en-US" dirty="0" err="1" smtClean="0"/>
              <a:t>processus</a:t>
            </a:r>
            <a:r>
              <a:rPr lang="en-US" dirty="0" smtClean="0"/>
              <a:t> métier</a:t>
            </a:r>
          </a:p>
          <a:p>
            <a:pPr marL="862012" lvl="2">
              <a:defRPr/>
            </a:pPr>
            <a:endParaRPr lang="en-US" dirty="0" smtClean="0"/>
          </a:p>
          <a:p>
            <a:pPr marL="679450" lvl="1">
              <a:defRPr/>
            </a:pPr>
            <a:r>
              <a:rPr lang="en-US" b="1" dirty="0" err="1" smtClean="0"/>
              <a:t>vue</a:t>
            </a:r>
            <a:r>
              <a:rPr lang="en-US" b="1" dirty="0" smtClean="0"/>
              <a:t> </a:t>
            </a:r>
            <a:r>
              <a:rPr lang="en-US" b="1" dirty="0" err="1" smtClean="0"/>
              <a:t>informationnelle</a:t>
            </a:r>
            <a:r>
              <a:rPr lang="en-US" dirty="0" smtClean="0"/>
              <a:t>  </a:t>
            </a:r>
          </a:p>
          <a:p>
            <a:pPr marL="862013" lvl="2">
              <a:defRPr/>
            </a:pPr>
            <a:r>
              <a:rPr lang="en-US" dirty="0" err="1" smtClean="0"/>
              <a:t>modèle</a:t>
            </a:r>
            <a:r>
              <a:rPr lang="en-US" dirty="0" smtClean="0"/>
              <a:t> des </a:t>
            </a:r>
            <a:r>
              <a:rPr lang="en-US" dirty="0" err="1" smtClean="0"/>
              <a:t>objets</a:t>
            </a:r>
            <a:r>
              <a:rPr lang="en-US" dirty="0" smtClean="0"/>
              <a:t> métier et formats </a:t>
            </a:r>
            <a:r>
              <a:rPr lang="en-US" dirty="0" err="1" smtClean="0"/>
              <a:t>d’échange</a:t>
            </a:r>
            <a:endParaRPr lang="en-US" dirty="0" smtClean="0"/>
          </a:p>
          <a:p>
            <a:pPr marL="862013" lvl="2">
              <a:defRPr/>
            </a:pPr>
            <a:endParaRPr lang="en-US" dirty="0" smtClean="0"/>
          </a:p>
          <a:p>
            <a:pPr marL="679450" lvl="1">
              <a:defRPr/>
            </a:pPr>
            <a:r>
              <a:rPr lang="en-US" b="1" dirty="0" err="1" smtClean="0"/>
              <a:t>vue</a:t>
            </a:r>
            <a:r>
              <a:rPr lang="en-US" b="1" dirty="0" smtClean="0"/>
              <a:t> applicative </a:t>
            </a:r>
            <a:endParaRPr lang="en-US" b="1" dirty="0" smtClean="0">
              <a:ea typeface="ヒラギノ角ゴ ProN W6" charset="0"/>
              <a:cs typeface="ヒラギノ角ゴ ProN W6" charset="0"/>
            </a:endParaRPr>
          </a:p>
          <a:p>
            <a:pPr marL="862013" lvl="2">
              <a:defRPr/>
            </a:pPr>
            <a:r>
              <a:rPr lang="en-US" dirty="0" err="1" smtClean="0"/>
              <a:t>cartographie</a:t>
            </a:r>
            <a:r>
              <a:rPr lang="en-US" dirty="0" smtClean="0"/>
              <a:t> des applications et des flux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II : Urbanisme et Stratégie     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00063" y="1500188"/>
            <a:ext cx="8229600" cy="46720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ea typeface="ＭＳ Ｐゴシック" pitchFamily="34" charset="-128"/>
              </a:rPr>
              <a:t>Pourquoi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comprendre</a:t>
            </a:r>
            <a:r>
              <a:rPr lang="en-US" dirty="0" smtClean="0">
                <a:ea typeface="ＭＳ Ｐゴシック" pitchFamily="34" charset="-128"/>
              </a:rPr>
              <a:t> la </a:t>
            </a:r>
            <a:r>
              <a:rPr lang="en-US" dirty="0" err="1" smtClean="0">
                <a:ea typeface="ＭＳ Ｐゴシック" pitchFamily="34" charset="-128"/>
              </a:rPr>
              <a:t>stratégie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Comment </a:t>
            </a:r>
            <a:r>
              <a:rPr lang="en-US" dirty="0" err="1" smtClean="0">
                <a:ea typeface="ＭＳ Ｐゴシック" pitchFamily="34" charset="-128"/>
              </a:rPr>
              <a:t>comprendre</a:t>
            </a:r>
            <a:r>
              <a:rPr lang="en-US" dirty="0" smtClean="0">
                <a:ea typeface="ＭＳ Ｐゴシック" pitchFamily="34" charset="-128"/>
              </a:rPr>
              <a:t> la </a:t>
            </a:r>
            <a:r>
              <a:rPr lang="en-US" dirty="0" err="1" smtClean="0">
                <a:ea typeface="ＭＳ Ｐゴシック" pitchFamily="34" charset="-128"/>
              </a:rPr>
              <a:t>stratégie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Comment </a:t>
            </a:r>
            <a:r>
              <a:rPr lang="en-US" dirty="0" err="1" smtClean="0">
                <a:ea typeface="ＭＳ Ｐゴシック" pitchFamily="34" charset="-128"/>
              </a:rPr>
              <a:t>modéliser</a:t>
            </a:r>
            <a:r>
              <a:rPr lang="en-US" dirty="0" smtClean="0">
                <a:ea typeface="ＭＳ Ｐゴシック" pitchFamily="34" charset="-128"/>
              </a:rPr>
              <a:t> la </a:t>
            </a:r>
            <a:r>
              <a:rPr lang="en-US" dirty="0" err="1" smtClean="0">
                <a:ea typeface="ＭＳ Ｐゴシック" pitchFamily="34" charset="-128"/>
              </a:rPr>
              <a:t>stratégie</a:t>
            </a:r>
            <a:endParaRPr lang="en-US" dirty="0" smtClean="0">
              <a:ea typeface="ＭＳ Ｐゴシック" pitchFamily="34" charset="-128"/>
            </a:endParaRPr>
          </a:p>
          <a:p>
            <a:pPr lvl="1" eaLnBrk="1" hangingPunct="1">
              <a:defRPr/>
            </a:pPr>
            <a:r>
              <a:rPr lang="en-US" dirty="0" err="1" smtClean="0">
                <a:ea typeface="ＭＳ Ｐゴシック" pitchFamily="34" charset="-128"/>
              </a:rPr>
              <a:t>Objectif</a:t>
            </a:r>
            <a:r>
              <a:rPr lang="en-US" dirty="0" smtClean="0">
                <a:ea typeface="ＭＳ Ｐゴシック" pitchFamily="34" charset="-128"/>
              </a:rPr>
              <a:t> principal - </a:t>
            </a:r>
            <a:r>
              <a:rPr lang="en-US" dirty="0" err="1" smtClean="0">
                <a:ea typeface="ＭＳ Ｐゴシック" pitchFamily="34" charset="-128"/>
              </a:rPr>
              <a:t>évolution</a:t>
            </a:r>
            <a:endParaRPr lang="en-US" dirty="0" smtClean="0">
              <a:ea typeface="ＭＳ Ｐゴシック" pitchFamily="34" charset="-128"/>
            </a:endParaRPr>
          </a:p>
          <a:p>
            <a:pPr marL="679450" lvl="1">
              <a:defRPr/>
            </a:pPr>
            <a:r>
              <a:rPr lang="en-US" dirty="0" err="1" smtClean="0">
                <a:ea typeface="ＭＳ Ｐゴシック" pitchFamily="34" charset="-128"/>
              </a:rPr>
              <a:t>Modèle</a:t>
            </a:r>
            <a:r>
              <a:rPr lang="en-US" dirty="0" smtClean="0">
                <a:ea typeface="ＭＳ Ｐゴシック" pitchFamily="34" charset="-128"/>
              </a:rPr>
              <a:t> des </a:t>
            </a:r>
            <a:r>
              <a:rPr lang="en-US" dirty="0" err="1" smtClean="0">
                <a:ea typeface="ＭＳ Ｐゴシック" pitchFamily="34" charset="-128"/>
              </a:rPr>
              <a:t>objectifs</a:t>
            </a:r>
            <a:endParaRPr lang="en-US" dirty="0" smtClean="0">
              <a:ea typeface="ＭＳ Ｐゴシック" pitchFamily="34" charset="-128"/>
            </a:endParaRPr>
          </a:p>
          <a:p>
            <a:pPr marL="679450" lvl="1">
              <a:defRPr/>
            </a:pPr>
            <a:r>
              <a:rPr lang="en-US" dirty="0" err="1" smtClean="0">
                <a:ea typeface="ＭＳ Ｐゴシック" pitchFamily="34" charset="-128"/>
              </a:rPr>
              <a:t>Diagramme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d’entreprise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Carte SI</a:t>
            </a:r>
          </a:p>
          <a:p>
            <a:pPr marL="679450" lvl="1">
              <a:defRPr/>
            </a:pPr>
            <a:r>
              <a:rPr lang="en-US" dirty="0" err="1" smtClean="0">
                <a:ea typeface="ＭＳ Ｐゴシック" pitchFamily="34" charset="-128"/>
              </a:rPr>
              <a:t>choix</a:t>
            </a:r>
            <a:r>
              <a:rPr lang="en-US" dirty="0" smtClean="0">
                <a:ea typeface="ＭＳ Ｐゴシック" pitchFamily="34" charset="-128"/>
              </a:rPr>
              <a:t> de mono </a:t>
            </a:r>
            <a:r>
              <a:rPr lang="en-US" dirty="0" err="1" smtClean="0">
                <a:ea typeface="ＭＳ Ｐゴシック" pitchFamily="34" charset="-128"/>
              </a:rPr>
              <a:t>ou</a:t>
            </a:r>
            <a:r>
              <a:rPr lang="en-US" dirty="0" smtClean="0">
                <a:ea typeface="ＭＳ Ｐゴシック" pitchFamily="34" charset="-128"/>
              </a:rPr>
              <a:t> multi </a:t>
            </a:r>
            <a:r>
              <a:rPr lang="en-US" dirty="0" err="1" smtClean="0">
                <a:ea typeface="ＭＳ Ｐゴシック" pitchFamily="34" charset="-128"/>
              </a:rPr>
              <a:t>système</a:t>
            </a:r>
            <a:endParaRPr lang="en-US" dirty="0" smtClean="0">
              <a:ea typeface="ＭＳ Ｐゴシック" pitchFamily="34" charset="-128"/>
            </a:endParaRPr>
          </a:p>
          <a:p>
            <a:pPr marL="679450" lvl="1">
              <a:defRPr/>
            </a:pPr>
            <a:r>
              <a:rPr lang="en-US" dirty="0" err="1" smtClean="0">
                <a:ea typeface="ＭＳ Ｐゴシック" pitchFamily="34" charset="-128"/>
              </a:rPr>
              <a:t>critères</a:t>
            </a:r>
            <a:r>
              <a:rPr lang="en-US" dirty="0" smtClean="0">
                <a:ea typeface="ＭＳ Ｐゴシック" pitchFamily="34" charset="-128"/>
              </a:rPr>
              <a:t> de </a:t>
            </a:r>
            <a:r>
              <a:rPr lang="en-US" dirty="0" err="1" smtClean="0">
                <a:ea typeface="ＭＳ Ｐゴシック" pitchFamily="34" charset="-128"/>
              </a:rPr>
              <a:t>choix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9" name="Chevron 8"/>
          <p:cNvSpPr/>
          <p:nvPr/>
        </p:nvSpPr>
        <p:spPr>
          <a:xfrm>
            <a:off x="142875" y="2571750"/>
            <a:ext cx="2000250" cy="85725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MISSION</a:t>
            </a:r>
          </a:p>
        </p:txBody>
      </p:sp>
      <p:sp>
        <p:nvSpPr>
          <p:cNvPr id="10" name="Chevron 9"/>
          <p:cNvSpPr/>
          <p:nvPr/>
        </p:nvSpPr>
        <p:spPr>
          <a:xfrm>
            <a:off x="1714500" y="2571750"/>
            <a:ext cx="1928813" cy="85725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VISION</a:t>
            </a:r>
          </a:p>
        </p:txBody>
      </p:sp>
      <p:sp>
        <p:nvSpPr>
          <p:cNvPr id="11" name="Chevron 10"/>
          <p:cNvSpPr/>
          <p:nvPr/>
        </p:nvSpPr>
        <p:spPr>
          <a:xfrm>
            <a:off x="3214688" y="2571750"/>
            <a:ext cx="2357437" cy="85725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STRATEGIE</a:t>
            </a:r>
          </a:p>
        </p:txBody>
      </p:sp>
      <p:sp>
        <p:nvSpPr>
          <p:cNvPr id="12" name="Chevron 11"/>
          <p:cNvSpPr/>
          <p:nvPr/>
        </p:nvSpPr>
        <p:spPr>
          <a:xfrm>
            <a:off x="5000625" y="2571750"/>
            <a:ext cx="2357438" cy="85725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PROCESSUS METIER</a:t>
            </a:r>
          </a:p>
        </p:txBody>
      </p:sp>
      <p:sp>
        <p:nvSpPr>
          <p:cNvPr id="13" name="Chevron 12"/>
          <p:cNvSpPr/>
          <p:nvPr/>
        </p:nvSpPr>
        <p:spPr>
          <a:xfrm>
            <a:off x="6929438" y="2571750"/>
            <a:ext cx="2071687" cy="85725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SYSTEME</a:t>
            </a:r>
          </a:p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INFO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II : </a:t>
            </a:r>
            <a:b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</a:b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Urbanisme et Processus Métier     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5072062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Processus - définition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Cartographie des processus</a:t>
            </a:r>
          </a:p>
          <a:p>
            <a:pPr marL="679450" lvl="1"/>
            <a:r>
              <a:rPr lang="en-US" smtClean="0">
                <a:ea typeface="ＭＳ Ｐゴシック" pitchFamily="34" charset="-128"/>
              </a:rPr>
              <a:t>objectifs/ types de processus</a:t>
            </a:r>
          </a:p>
          <a:p>
            <a:pPr marL="679450" lvl="1"/>
            <a:r>
              <a:rPr lang="en-US" smtClean="0">
                <a:ea typeface="ＭＳ Ｐゴシック" pitchFamily="34" charset="-128"/>
              </a:rPr>
              <a:t>matrice processus/objectifs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Modélisation des processus</a:t>
            </a:r>
          </a:p>
          <a:p>
            <a:pPr marL="679450" lvl="1"/>
            <a:r>
              <a:rPr lang="en-US" smtClean="0">
                <a:ea typeface="ＭＳ Ｐゴシック" pitchFamily="34" charset="-128"/>
              </a:rPr>
              <a:t>diagramme de processus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Evaluation/amélioration des processus</a:t>
            </a:r>
          </a:p>
          <a:p>
            <a:pPr marL="679450" lvl="1"/>
            <a:r>
              <a:rPr lang="en-US" smtClean="0">
                <a:ea typeface="ＭＳ Ｐゴシック" pitchFamily="34" charset="-128"/>
              </a:rPr>
              <a:t>automatisation des activités</a:t>
            </a:r>
          </a:p>
          <a:p>
            <a:pPr marL="679450" lvl="1"/>
            <a:r>
              <a:rPr lang="en-US" smtClean="0">
                <a:ea typeface="ＭＳ Ｐゴシック" pitchFamily="34" charset="-128"/>
              </a:rPr>
              <a:t>réutilisation des processus</a:t>
            </a:r>
          </a:p>
          <a:p>
            <a:pPr marL="679450" lvl="1"/>
            <a:r>
              <a:rPr lang="en-US" smtClean="0">
                <a:ea typeface="ＭＳ Ｐゴシック" pitchFamily="34" charset="-128"/>
              </a:rPr>
              <a:t>décomposition ou sous-traitance</a:t>
            </a:r>
          </a:p>
          <a:p>
            <a:pPr marL="679450" lvl="1"/>
            <a:r>
              <a:rPr lang="en-US" smtClean="0">
                <a:ea typeface="ＭＳ Ｐゴシック" pitchFamily="34" charset="-128"/>
              </a:rPr>
              <a:t>anticipation de besoins à long terme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II :</a:t>
            </a:r>
            <a:b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</a:br>
            <a: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 Urbanisme et Architecture fonctionnelle     </a:t>
            </a:r>
            <a:endParaRPr lang="fr-FR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Passage de l’architecture métier </a:t>
            </a:r>
            <a:r>
              <a:rPr lang="fr-FR" smtClean="0">
                <a:ea typeface="ＭＳ Ｐゴシック" pitchFamily="34" charset="-128"/>
                <a:sym typeface="Wingdings" pitchFamily="2" charset="2"/>
              </a:rPr>
              <a:t> architecture fonctionnelle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  <a:sym typeface="Wingdings" pitchFamily="2" charset="2"/>
              </a:rPr>
              <a:t>Exploiter les processus métier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  <a:sym typeface="Wingdings" pitchFamily="2" charset="2"/>
              </a:rPr>
              <a:t>Adaptation selon les objectifs stratégiques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  <a:sym typeface="Wingdings" pitchFamily="2" charset="2"/>
              </a:rPr>
              <a:t>Identification des services des blocs composants</a:t>
            </a:r>
            <a:endParaRPr lang="fr-FR" smtClean="0">
              <a:ea typeface="ＭＳ Ｐゴシック" pitchFamily="34" charset="-128"/>
            </a:endParaRP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Architecture fonctionnelle:</a:t>
            </a:r>
          </a:p>
          <a:p>
            <a:pPr lvl="2" eaLnBrk="1" hangingPunct="1"/>
            <a:r>
              <a:rPr lang="fr-FR" smtClean="0">
                <a:ea typeface="ＭＳ Ｐゴシック" pitchFamily="34" charset="-128"/>
              </a:rPr>
              <a:t>Les zones fonctionnelles</a:t>
            </a:r>
          </a:p>
          <a:p>
            <a:pPr lvl="2" eaLnBrk="1" hangingPunct="1"/>
            <a:r>
              <a:rPr lang="fr-FR" smtClean="0">
                <a:ea typeface="ＭＳ Ｐゴシック" pitchFamily="34" charset="-128"/>
              </a:rPr>
              <a:t>Les quartiers fonctionnels (groupement d’ilots) </a:t>
            </a:r>
          </a:p>
          <a:p>
            <a:pPr lvl="2" eaLnBrk="1" hangingPunct="1"/>
            <a:r>
              <a:rPr lang="fr-FR" smtClean="0">
                <a:ea typeface="ＭＳ Ｐゴシック" pitchFamily="34" charset="-128"/>
              </a:rPr>
              <a:t>Les ilots fonctionnels  :</a:t>
            </a:r>
          </a:p>
          <a:p>
            <a:pPr lvl="4" eaLnBrk="1" hangingPunct="1"/>
            <a:r>
              <a:rPr lang="fr-FR" smtClean="0">
                <a:ea typeface="ＭＳ Ｐゴシック" pitchFamily="34" charset="-128"/>
              </a:rPr>
              <a:t>Une application, ou un progiciel</a:t>
            </a:r>
          </a:p>
          <a:p>
            <a:pPr lvl="3"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II :</a:t>
            </a:r>
            <a:b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</a:br>
            <a: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 Urbanisme et Architecture applicative     </a:t>
            </a:r>
            <a:endParaRPr lang="fr-FR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L’architecture applicative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C’est l’ensemble des :</a:t>
            </a:r>
          </a:p>
          <a:p>
            <a:pPr lvl="2" eaLnBrk="1" hangingPunct="1"/>
            <a:r>
              <a:rPr lang="fr-FR" smtClean="0">
                <a:ea typeface="ＭＳ Ｐゴシック" pitchFamily="34" charset="-128"/>
              </a:rPr>
              <a:t>Composants logiciels </a:t>
            </a:r>
            <a:r>
              <a:rPr lang="fr-FR" smtClean="0">
                <a:ea typeface="ＭＳ Ｐゴシック" pitchFamily="34" charset="-128"/>
                <a:sym typeface="Wingdings" pitchFamily="2" charset="2"/>
              </a:rPr>
              <a:t> Partie automatisé d’un SI.</a:t>
            </a:r>
          </a:p>
          <a:p>
            <a:pPr lvl="2" eaLnBrk="1" hangingPunct="1"/>
            <a:r>
              <a:rPr lang="fr-FR" smtClean="0">
                <a:ea typeface="ＭＳ Ｐゴシック" pitchFamily="34" charset="-128"/>
                <a:sym typeface="Wingdings" pitchFamily="2" charset="2"/>
              </a:rPr>
              <a:t>Communication cohérente entre les composants.</a:t>
            </a:r>
            <a:r>
              <a:rPr lang="fr-FR" smtClean="0">
                <a:ea typeface="ＭＳ Ｐゴシック" pitchFamily="34" charset="-128"/>
              </a:rPr>
              <a:t> </a:t>
            </a:r>
          </a:p>
          <a:p>
            <a:pPr lvl="2"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Cartographie applicative existante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Etude de l’architecture applicative existante.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Planifier les éventuelles améliorations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Connaitre les flux entre le ilots du SI.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  <p:sp>
        <p:nvSpPr>
          <p:cNvPr id="19460" name="Rectangle 1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II :</a:t>
            </a:r>
            <a:b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</a:br>
            <a:r>
              <a:rPr lang="fr-FR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 Urbanisme et Architecture applicative     </a:t>
            </a:r>
            <a:endParaRPr lang="fr-FR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Les règles d’urbanisme pour l’architecture applicative :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Archivage des données (datée) au cours des processus.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Duplications des données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Le bloc doit assurer la qualité de son service</a:t>
            </a:r>
          </a:p>
          <a:p>
            <a:pPr eaLnBrk="1" hangingPunct="1">
              <a:buFont typeface="Wingdings 2" pitchFamily="18" charset="2"/>
              <a:buNone/>
            </a:pPr>
            <a:endParaRPr lang="fr-FR" smtClean="0">
              <a:ea typeface="ＭＳ Ｐゴシック" pitchFamily="34" charset="-128"/>
            </a:endParaRPr>
          </a:p>
        </p:txBody>
      </p:sp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III :</a:t>
            </a:r>
            <a:b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</a:b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Démarche méthodologique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Construction de la solution</a:t>
            </a: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Processus d’urbanisation d’un SI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Planification de l’étude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Revue des axes stratégiques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Analyse de l’existant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Définition de la stratégie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Plan de convergence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Publication de la stratégie 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Revue et MAJ de la stratégie</a:t>
            </a: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Récapitulatif des produits finis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71208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III : Les intervenants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18488" cy="5305425"/>
          </a:xfrm>
        </p:spPr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Les acteurs et leurs instances</a:t>
            </a: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Compétences, techniques, outils</a:t>
            </a: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Réinventer les relations entre maitrise d’ouvrage et maitrise d’œuvre :  l’enjeu</a:t>
            </a: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Le rôle et l’organisation du pôle urbanisme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Finalité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Missions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Écueils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Organisation</a:t>
            </a:r>
          </a:p>
          <a:p>
            <a:pPr lvl="1" eaLnBrk="1" hangingPunct="1">
              <a:buFontTx/>
              <a:buNone/>
            </a:pPr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IV : Etude de cas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7043738" cy="639762"/>
          </a:xfrm>
        </p:spPr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Organigramme du tour opérateur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  <p:pic>
        <p:nvPicPr>
          <p:cNvPr id="23556" name="Picture 4" descr="C:\Users\Milen\Downloads\scan\scan\p_52_organigrame actuel du tour opérate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428875"/>
            <a:ext cx="8143875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IV : Etude de cas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568325"/>
          </a:xfrm>
        </p:spPr>
        <p:txBody>
          <a:bodyPr/>
          <a:lstStyle/>
          <a:p>
            <a:r>
              <a:rPr lang="fr-FR" smtClean="0">
                <a:ea typeface="ＭＳ Ｐゴシック" pitchFamily="34" charset="-128"/>
              </a:rPr>
              <a:t>Etapes de la démarche</a:t>
            </a:r>
          </a:p>
          <a:p>
            <a:endParaRPr lang="fr-FR" smtClean="0">
              <a:ea typeface="ＭＳ Ｐゴシック" pitchFamily="34" charset="-128"/>
            </a:endParaRPr>
          </a:p>
          <a:p>
            <a:endParaRPr lang="fr-FR" smtClean="0">
              <a:ea typeface="ＭＳ Ｐゴシック" pitchFamily="34" charset="-128"/>
            </a:endParaRPr>
          </a:p>
          <a:p>
            <a:pPr>
              <a:buFont typeface="Wingdings 2" pitchFamily="18" charset="2"/>
              <a:buNone/>
            </a:pPr>
            <a:endParaRPr lang="fr-FR" smtClean="0">
              <a:ea typeface="ＭＳ Ｐゴシック" pitchFamily="34" charset="-128"/>
            </a:endParaRP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  <p:pic>
        <p:nvPicPr>
          <p:cNvPr id="24580" name="Picture 14" descr="C:\Users\Milen\Downloads\scan\scan\p_60_les etapes de la démarche et le choix du cycle de v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387600"/>
            <a:ext cx="8215312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IV : Etude de cas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Urbanisme et stratégie</a:t>
            </a:r>
          </a:p>
        </p:txBody>
      </p:sp>
      <p:pic>
        <p:nvPicPr>
          <p:cNvPr id="25604" name="Picture 4" descr="C:\Users\Milen\Downloads\p_80_Objectifs du Système d'inform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" y="2428875"/>
            <a:ext cx="4452938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 descr="C:\Users\Milen\Downloads\p_89_Diagramme d'entreprise_situation cib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2428875"/>
            <a:ext cx="42862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IV : Etude de cas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Urbanisme et Processus Métier</a:t>
            </a:r>
          </a:p>
        </p:txBody>
      </p:sp>
      <p:pic>
        <p:nvPicPr>
          <p:cNvPr id="26628" name="Picture 4" descr="C:\Users\Milen\Downloads\P_111_objectifs_stratégiques métier-processus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214563"/>
            <a:ext cx="44291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C:\Users\Milen\Downloads\p_118_cartographie des processus(situation cible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14563"/>
            <a:ext cx="43576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Partie IV : Etude de cas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500063" y="1857375"/>
            <a:ext cx="8229600" cy="428625"/>
          </a:xfrm>
        </p:spPr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Architecture fonctionnelle</a:t>
            </a: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  <p:pic>
        <p:nvPicPr>
          <p:cNvPr id="27652" name="Picture 6" descr="C:\Users\Milen\Downloads\scan\scan\p_141 Architecture fonctionelle ci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500313"/>
            <a:ext cx="7929562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</a:rPr>
              <a:t>Conclusion</a:t>
            </a:r>
            <a:endParaRPr lang="fr-F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5211762"/>
          </a:xfrm>
        </p:spPr>
        <p:txBody>
          <a:bodyPr/>
          <a:lstStyle/>
          <a:p>
            <a:pPr eaLnBrk="1" hangingPunct="1"/>
            <a:r>
              <a:rPr lang="fr-FR" smtClean="0">
                <a:ea typeface="ＭＳ Ｐゴシック" pitchFamily="34" charset="-128"/>
              </a:rPr>
              <a:t>Facteurs clé de réussite du projet d’urbanisation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constater et prendre en compte les divergences entre le terrain et la littérature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re-engineering des relations MOA/MOE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faire approprier le changement à l’utilisateur</a:t>
            </a:r>
          </a:p>
          <a:p>
            <a:pPr eaLnBrk="1" hangingPunct="1"/>
            <a:r>
              <a:rPr lang="fr-FR" smtClean="0">
                <a:ea typeface="ＭＳ Ｐゴシック" pitchFamily="34" charset="-128"/>
              </a:rPr>
              <a:t>Limites technologiques de l’urbanisation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instabilité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immaturité</a:t>
            </a:r>
          </a:p>
          <a:p>
            <a:pPr lvl="1" eaLnBrk="1" hangingPunct="1"/>
            <a:r>
              <a:rPr lang="fr-FR" smtClean="0">
                <a:ea typeface="ＭＳ Ｐゴシック" pitchFamily="34" charset="-128"/>
              </a:rPr>
              <a:t>performance</a:t>
            </a:r>
          </a:p>
          <a:p>
            <a:pPr lvl="1" eaLnBrk="1" hangingPunct="1"/>
            <a:endParaRPr lang="fr-FR" smtClean="0">
              <a:ea typeface="ＭＳ Ｐゴシック" pitchFamily="34" charset="-128"/>
            </a:endParaRPr>
          </a:p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526</Words>
  <Application>Microsoft Office PowerPoint</Application>
  <PresentationFormat>Affichage à l'écran (4:3)</PresentationFormat>
  <Paragraphs>149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7" baseType="lpstr">
      <vt:lpstr>Arial</vt:lpstr>
      <vt:lpstr>Rockwell</vt:lpstr>
      <vt:lpstr>ＭＳ Ｐゴシック</vt:lpstr>
      <vt:lpstr>Wingdings 2</vt:lpstr>
      <vt:lpstr>Calibri</vt:lpstr>
      <vt:lpstr>ヒラギノ角ゴ ProN W6</vt:lpstr>
      <vt:lpstr>Wingdings</vt:lpstr>
      <vt:lpstr>Foundry</vt:lpstr>
      <vt:lpstr>Urbanisation des SI</vt:lpstr>
      <vt:lpstr>SOMMAIRE</vt:lpstr>
      <vt:lpstr>Partie I : Contexte et Définitions   </vt:lpstr>
      <vt:lpstr>Partie I : Concepts et Règles     </vt:lpstr>
      <vt:lpstr>Partie I : Concepts et Règles     </vt:lpstr>
      <vt:lpstr>Partie II : Les quatre cadrans     </vt:lpstr>
      <vt:lpstr>Partie II : Urbanisme et Stratégie     </vt:lpstr>
      <vt:lpstr>Partie II :  Urbanisme et Processus Métier     </vt:lpstr>
      <vt:lpstr>Partie II :  Urbanisme et Architecture fonctionnelle     </vt:lpstr>
      <vt:lpstr>Partie II :  Urbanisme et Architecture applicative     </vt:lpstr>
      <vt:lpstr>Partie II :  Urbanisme et Architecture applicative     </vt:lpstr>
      <vt:lpstr>Partie III : Démarche méthodologique</vt:lpstr>
      <vt:lpstr>Partie III : Les intervenants</vt:lpstr>
      <vt:lpstr>Partie IV : Etude de cas</vt:lpstr>
      <vt:lpstr>Partie IV : Etude de cas</vt:lpstr>
      <vt:lpstr>Partie IV : Etude de cas</vt:lpstr>
      <vt:lpstr>Partie IV : Etude de cas</vt:lpstr>
      <vt:lpstr>Partie IV : Etude de cas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Milen</dc:creator>
  <cp:lastModifiedBy>Sami</cp:lastModifiedBy>
  <cp:revision>42</cp:revision>
  <dcterms:created xsi:type="dcterms:W3CDTF">2010-10-27T13:37:03Z</dcterms:created>
  <dcterms:modified xsi:type="dcterms:W3CDTF">2010-11-18T10:27:46Z</dcterms:modified>
</cp:coreProperties>
</file>