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6" r:id="rId2"/>
    <p:sldId id="392" r:id="rId3"/>
    <p:sldId id="396" r:id="rId4"/>
    <p:sldId id="394" r:id="rId5"/>
    <p:sldId id="395" r:id="rId6"/>
    <p:sldId id="397" r:id="rId7"/>
    <p:sldId id="398" r:id="rId8"/>
    <p:sldId id="390" r:id="rId9"/>
    <p:sldId id="309" r:id="rId10"/>
    <p:sldId id="314" r:id="rId11"/>
    <p:sldId id="315" r:id="rId12"/>
    <p:sldId id="317" r:id="rId13"/>
    <p:sldId id="375" r:id="rId14"/>
    <p:sldId id="387" r:id="rId15"/>
    <p:sldId id="318" r:id="rId16"/>
    <p:sldId id="319" r:id="rId17"/>
    <p:sldId id="320" r:id="rId18"/>
    <p:sldId id="321" r:id="rId19"/>
    <p:sldId id="379" r:id="rId20"/>
    <p:sldId id="340" r:id="rId21"/>
    <p:sldId id="322" r:id="rId22"/>
    <p:sldId id="325" r:id="rId23"/>
    <p:sldId id="326" r:id="rId24"/>
    <p:sldId id="380" r:id="rId25"/>
    <p:sldId id="381" r:id="rId26"/>
    <p:sldId id="388" r:id="rId27"/>
    <p:sldId id="389" r:id="rId28"/>
    <p:sldId id="386" r:id="rId29"/>
    <p:sldId id="385" r:id="rId30"/>
    <p:sldId id="341" r:id="rId31"/>
    <p:sldId id="330" r:id="rId32"/>
    <p:sldId id="333" r:id="rId33"/>
    <p:sldId id="334" r:id="rId34"/>
    <p:sldId id="405" r:id="rId35"/>
    <p:sldId id="406" r:id="rId36"/>
    <p:sldId id="407" r:id="rId37"/>
    <p:sldId id="408" r:id="rId38"/>
    <p:sldId id="409" r:id="rId39"/>
    <p:sldId id="410" r:id="rId40"/>
    <p:sldId id="411" r:id="rId41"/>
    <p:sldId id="412" r:id="rId42"/>
    <p:sldId id="413" r:id="rId43"/>
    <p:sldId id="414" r:id="rId44"/>
    <p:sldId id="415" r:id="rId45"/>
    <p:sldId id="416" r:id="rId46"/>
    <p:sldId id="417" r:id="rId47"/>
    <p:sldId id="418" r:id="rId48"/>
    <p:sldId id="419" r:id="rId49"/>
    <p:sldId id="420" r:id="rId50"/>
    <p:sldId id="421" r:id="rId51"/>
    <p:sldId id="422" r:id="rId52"/>
    <p:sldId id="423" r:id="rId53"/>
    <p:sldId id="424" r:id="rId54"/>
    <p:sldId id="425" r:id="rId55"/>
    <p:sldId id="426" r:id="rId56"/>
    <p:sldId id="427" r:id="rId57"/>
    <p:sldId id="428" r:id="rId58"/>
    <p:sldId id="429" r:id="rId59"/>
    <p:sldId id="430" r:id="rId60"/>
    <p:sldId id="431" r:id="rId61"/>
    <p:sldId id="432" r:id="rId62"/>
    <p:sldId id="433" r:id="rId63"/>
    <p:sldId id="434" r:id="rId64"/>
    <p:sldId id="435" r:id="rId65"/>
    <p:sldId id="436" r:id="rId66"/>
    <p:sldId id="437" r:id="rId67"/>
    <p:sldId id="438" r:id="rId68"/>
    <p:sldId id="439" r:id="rId69"/>
    <p:sldId id="440" r:id="rId70"/>
    <p:sldId id="441" r:id="rId71"/>
    <p:sldId id="442" r:id="rId72"/>
    <p:sldId id="443" r:id="rId73"/>
    <p:sldId id="444" r:id="rId74"/>
    <p:sldId id="445" r:id="rId75"/>
    <p:sldId id="374" r:id="rId7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332" autoAdjust="0"/>
    <p:restoredTop sz="94643" autoAdjust="0"/>
  </p:normalViewPr>
  <p:slideViewPr>
    <p:cSldViewPr>
      <p:cViewPr varScale="1">
        <p:scale>
          <a:sx n="70" d="100"/>
          <a:sy n="70" d="100"/>
        </p:scale>
        <p:origin x="-7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6384E20-6028-4014-8542-E9A53303309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21E6DCD-DE9A-4AEA-97D2-E9C8ACDC9AB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DE755E-7970-46EF-B558-E3B7CFB4EAB6}" type="slidenum">
              <a:rPr lang="en-US"/>
              <a:pPr/>
              <a:t>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675BFF-A9FA-40C0-AEBE-49CDF7BFF990}" type="slidenum">
              <a:rPr lang="en-US"/>
              <a:pPr/>
              <a:t>2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7B0F5-9937-4C5F-9EBF-44D1DC1D4C01}" type="slidenum">
              <a:rPr lang="en-US"/>
              <a:pPr/>
              <a:t>3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711200"/>
            <a:ext cx="4570413" cy="3427413"/>
          </a:xfrm>
          <a:ln w="12700" cap="flat">
            <a:solidFill>
              <a:schemeClr val="tx1"/>
            </a:solidFill>
          </a:ln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763" y="4368800"/>
            <a:ext cx="5573712" cy="4065588"/>
          </a:xfrm>
          <a:noFill/>
          <a:ln/>
        </p:spPr>
        <p:txBody>
          <a:bodyPr lIns="92075" tIns="46038" rIns="92075" bIns="46038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7F3B28-BD34-460E-BD2C-E571D014C78D}" type="slidenum">
              <a:rPr lang="en-US"/>
              <a:pPr/>
              <a:t>4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7DB737-2358-4414-BD40-3FD799CF36C3}" type="slidenum">
              <a:rPr lang="en-US"/>
              <a:pPr/>
              <a:t>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7C6F2B-9BF7-4FE2-B53B-5C98EE9BE5CB}" type="slidenum">
              <a:rPr lang="en-US"/>
              <a:pPr/>
              <a:t>6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25464-2CA0-46D4-866C-80493AB0FBFD}" type="slidenum">
              <a:rPr lang="en-US"/>
              <a:pPr/>
              <a:t>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426B7-2EED-402F-A61E-54E6966576A5}" type="slidenum">
              <a:rPr lang="en-US"/>
              <a:pPr/>
              <a:t>8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8C4133-0895-4AF5-90DB-94EE642FA38E}" type="slidenum">
              <a:rPr lang="en-US"/>
              <a:pPr/>
              <a:t>9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3C31F3-47FC-4F2C-A1AB-73C644202B00}" type="slidenum">
              <a:rPr lang="en-US"/>
              <a:pPr/>
              <a:t>10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4F9D5-607B-4106-84A7-294991F94CC2}" type="slidenum">
              <a:rPr lang="en-US"/>
              <a:pPr/>
              <a:t>11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E3AE68-B752-44E1-9DE6-10833CAAD8B6}" type="slidenum">
              <a:rPr lang="en-US"/>
              <a:pPr/>
              <a:t>12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153BF-BFC2-46C1-BFBF-4CB3F3ADFFE0}" type="slidenum">
              <a:rPr lang="en-US"/>
              <a:pPr/>
              <a:t>13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41190-8169-4E98-ACEC-6DB14522B7AB}" type="slidenum">
              <a:rPr lang="en-US"/>
              <a:pPr/>
              <a:t>14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BB88F4-9C2F-433F-8663-9565CD9AA6A3}" type="slidenum">
              <a:rPr lang="en-US"/>
              <a:pPr/>
              <a:t>15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07260-A279-4405-9A6E-92B25C001FC1}" type="slidenum">
              <a:rPr lang="en-US"/>
              <a:pPr/>
              <a:t>16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1C63C3-A005-4BD6-9876-EC74D770B626}" type="slidenum">
              <a:rPr lang="en-US"/>
              <a:pPr/>
              <a:t>17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BF956-3168-428D-BE13-0113574DF35F}" type="slidenum">
              <a:rPr lang="en-US"/>
              <a:pPr/>
              <a:t>18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19876-0C57-4779-9120-EFFBED4DBA94}" type="slidenum">
              <a:rPr lang="en-US"/>
              <a:pPr/>
              <a:t>19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43BD4-5CFE-40FE-BE60-FF73F99D1CB9}" type="slidenum">
              <a:rPr lang="en-US"/>
              <a:pPr/>
              <a:t>20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098C68-4DF9-4506-8076-61D8B5018764}" type="slidenum">
              <a:rPr lang="en-US"/>
              <a:pPr/>
              <a:t>21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1D3E6-1E27-4D77-8E25-2E9C5EEAD8DD}" type="slidenum">
              <a:rPr lang="en-US"/>
              <a:pPr/>
              <a:t>22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712E51-2CCC-423E-B052-F6B406ADA233}" type="slidenum">
              <a:rPr lang="en-US"/>
              <a:pPr/>
              <a:t>23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806CB3-A05F-4D9F-9D69-D00D276B7549}" type="slidenum">
              <a:rPr lang="en-US"/>
              <a:pPr/>
              <a:t>24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7CABA6-5CFE-4209-914F-6B38ACF668D4}" type="slidenum">
              <a:rPr lang="en-US"/>
              <a:pPr/>
              <a:t>25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6F0E34-839F-407F-B5EB-8F957669E440}" type="slidenum">
              <a:rPr lang="en-US"/>
              <a:pPr/>
              <a:t>26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C7187-1EF0-49B1-95E4-BBB7F4F5801B}" type="slidenum">
              <a:rPr lang="en-US"/>
              <a:pPr/>
              <a:t>27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2D6549-691C-4038-BDAB-4065EAA40073}" type="slidenum">
              <a:rPr lang="en-US"/>
              <a:pPr/>
              <a:t>28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E4756F-B89B-4B0D-B41E-A0DF61E65A4B}" type="slidenum">
              <a:rPr lang="en-US"/>
              <a:pPr/>
              <a:t>29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B1A40-03F0-40FD-ABE6-3455773001FF}" type="slidenum">
              <a:rPr lang="en-US"/>
              <a:pPr/>
              <a:t>30</a:t>
            </a:fld>
            <a:endParaRPr lang="en-US"/>
          </a:p>
        </p:txBody>
      </p:sp>
      <p:sp>
        <p:nvSpPr>
          <p:cNvPr id="1105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E78306-081F-4298-9484-8ACC7ED1CAD6}" type="slidenum">
              <a:rPr lang="en-US"/>
              <a:pPr/>
              <a:t>31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DDED6A-1532-4130-9B76-385E74658440}" type="slidenum">
              <a:rPr lang="en-US"/>
              <a:pPr/>
              <a:t>32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AC296A-2774-4F9D-A7E6-5FB22ABFB42F}" type="slidenum">
              <a:rPr lang="en-US"/>
              <a:pPr/>
              <a:t>33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CBDC41-58EE-4C9E-B02B-6E5D3CBC92BC}" type="slidenum">
              <a:rPr lang="en-US"/>
              <a:pPr/>
              <a:t>44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2788"/>
            <a:ext cx="4570412" cy="3427412"/>
          </a:xfrm>
          <a:ln w="12700" cap="flat">
            <a:solidFill>
              <a:schemeClr val="tx1"/>
            </a:solidFill>
          </a:ln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4367213"/>
            <a:ext cx="5568950" cy="4065587"/>
          </a:xfrm>
          <a:noFill/>
          <a:ln/>
        </p:spPr>
        <p:txBody>
          <a:bodyPr lIns="91504" tIns="45753" rIns="91504" bIns="45753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9F848-C140-49B4-AB0A-C254CF2659C8}" type="slidenum">
              <a:rPr lang="en-US"/>
              <a:pPr/>
              <a:t>56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fr-FR" b="1" smtClean="0">
                <a:solidFill>
                  <a:srgbClr val="FF3300"/>
                </a:solidFill>
              </a:rPr>
              <a:t>Difficulté à faire le lien entre cette diapo et la suivante. Ne faudrait-il pas insérer une couche entre l ’ERP et les 3 piliers pour placer le changement ?</a:t>
            </a:r>
            <a:endParaRPr lang="fr-FR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D83E8B-1159-4F86-9B71-591D8DF8C828}" type="slidenum">
              <a:rPr lang="en-US"/>
              <a:pPr/>
              <a:t>60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fr-FR" b="1" smtClean="0">
                <a:solidFill>
                  <a:srgbClr val="FF3300"/>
                </a:solidFill>
              </a:rPr>
              <a:t>Difficulté à faire le lien entre cette diapo et la suivante. Ne faudrait-il pas insérer une couche entre l ’ERP et les 3 piliers pour placer le changement ?</a:t>
            </a:r>
            <a:endParaRPr lang="fr-FR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0F619F-54AB-462A-B054-F349DB3ADA40}" type="slidenum">
              <a:rPr lang="en-US"/>
              <a:pPr/>
              <a:t>61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fr-FR" b="1" smtClean="0">
                <a:solidFill>
                  <a:srgbClr val="FF3300"/>
                </a:solidFill>
              </a:rPr>
              <a:t>Difficulté à faire le lien entre cette diapo et la suivante. Ne faudrait-il pas insérer une couche entre l ’ERP et les 3 piliers pour placer le changement ?</a:t>
            </a:r>
            <a:endParaRPr lang="fr-FR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14D02-1B8C-421B-B5AC-F38A7A02B301}" type="slidenum">
              <a:rPr lang="en-US"/>
              <a:pPr/>
              <a:t>75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0"/>
          <p:cNvSpPr txBox="1">
            <a:spLocks noChangeArrowheads="1"/>
          </p:cNvSpPr>
          <p:nvPr userDrawn="1"/>
        </p:nvSpPr>
        <p:spPr bwMode="auto">
          <a:xfrm>
            <a:off x="0" y="6629400"/>
            <a:ext cx="38100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fr-FR" sz="900" dirty="0" smtClean="0">
                <a:solidFill>
                  <a:schemeClr val="tx2"/>
                </a:solidFill>
              </a:rPr>
              <a:t>MIAGE 2010-2011 - Copyright </a:t>
            </a:r>
            <a:r>
              <a:rPr lang="fr-FR" sz="900" dirty="0">
                <a:solidFill>
                  <a:schemeClr val="tx2"/>
                </a:solidFill>
              </a:rPr>
              <a:t>S.I. </a:t>
            </a:r>
            <a:r>
              <a:rPr lang="fr-FR" sz="900" dirty="0" smtClean="0">
                <a:solidFill>
                  <a:schemeClr val="tx2"/>
                </a:solidFill>
              </a:rPr>
              <a:t>ANTIPOLIS - </a:t>
            </a:r>
            <a:r>
              <a:rPr lang="fr-FR" sz="900" baseline="0" dirty="0" smtClean="0">
                <a:solidFill>
                  <a:schemeClr val="tx2"/>
                </a:solidFill>
              </a:rPr>
              <a:t>jlt@si-antipolis.com</a:t>
            </a:r>
            <a:endParaRPr lang="fr-FR" sz="900" dirty="0">
              <a:solidFill>
                <a:schemeClr val="tx2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046" y="6400800"/>
            <a:ext cx="180535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lt@si-antipoli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y.gal.fr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Document_Microsoft_Office_Word_97_-_20031.doc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Document_Microsoft_Office_Word_97_-_20032.doc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.bin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3.bin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dirty="0" smtClean="0"/>
              <a:t>CM-01-02-03</a:t>
            </a:r>
            <a:endParaRPr lang="en-US" dirty="0" smtClean="0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133600" y="3657600"/>
            <a:ext cx="51812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Définition </a:t>
            </a:r>
            <a:r>
              <a:rPr lang="fr-FR" sz="4000" dirty="0">
                <a:solidFill>
                  <a:srgbClr val="0000FF"/>
                </a:solidFill>
              </a:rPr>
              <a:t>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Enjeux 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Changements</a:t>
            </a:r>
            <a:endParaRPr lang="fr-FR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4000" smtClean="0"/>
              <a:t>Introduction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4582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  <a:defRPr/>
            </a:pPr>
            <a:r>
              <a:rPr lang="fr-FR" b="1" dirty="0" smtClean="0"/>
              <a:t>Intervenant : </a:t>
            </a:r>
          </a:p>
          <a:p>
            <a:pPr lvl="1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è"/>
              <a:defRPr/>
            </a:pPr>
            <a:r>
              <a:rPr lang="fr-FR" sz="2000" b="1" dirty="0" smtClean="0"/>
              <a:t>Jean-Louis Tomas, </a:t>
            </a:r>
            <a:r>
              <a:rPr lang="fr-FR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Antipolis</a:t>
            </a:r>
            <a:r>
              <a:rPr lang="fr-FR" sz="2000" b="1" dirty="0" smtClean="0"/>
              <a:t>, </a:t>
            </a:r>
            <a:r>
              <a:rPr lang="fr-FR" sz="2000" b="1" dirty="0" smtClean="0">
                <a:hlinkClick r:id="rId3"/>
              </a:rPr>
              <a:t>jlt@si-antipolis.com</a:t>
            </a:r>
            <a:r>
              <a:rPr lang="fr-FR" sz="2000" b="1" dirty="0" smtClean="0"/>
              <a:t> </a:t>
            </a:r>
            <a:endParaRPr lang="fr-FR" sz="2000" b="1" dirty="0" smtClean="0"/>
          </a:p>
          <a:p>
            <a:pPr lvl="1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è"/>
              <a:defRPr/>
            </a:pPr>
            <a:r>
              <a:rPr lang="fr-FR" sz="2000" b="1" dirty="0" smtClean="0"/>
              <a:t> Yossi Gal, </a:t>
            </a:r>
            <a:r>
              <a:rPr lang="fr-FR" sz="2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GalyoTech</a:t>
            </a:r>
            <a:r>
              <a:rPr lang="fr-FR" sz="2000" b="1" dirty="0" smtClean="0"/>
              <a:t>, </a:t>
            </a:r>
            <a:r>
              <a:rPr lang="fr-FR" sz="2000" b="1" dirty="0" smtClean="0">
                <a:hlinkClick r:id="rId4"/>
              </a:rPr>
              <a:t>y.gal.fr@gmail.com</a:t>
            </a:r>
            <a:r>
              <a:rPr lang="fr-FR" sz="2000" b="1" dirty="0" smtClean="0"/>
              <a:t> </a:t>
            </a:r>
            <a:r>
              <a:rPr lang="fr-FR" sz="2000" dirty="0" smtClean="0"/>
              <a:t>	</a:t>
            </a: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  <a:defRPr/>
            </a:pPr>
            <a:r>
              <a:rPr lang="fr-FR" b="1" dirty="0" smtClean="0"/>
              <a:t>Cours basé sur le livre : </a:t>
            </a:r>
            <a:br>
              <a:rPr lang="fr-FR" b="1" dirty="0" smtClean="0"/>
            </a:br>
            <a:r>
              <a:rPr lang="fr-FR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‘ERP et PGI’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  <a:defRPr/>
            </a:pPr>
            <a:r>
              <a:rPr lang="fr-FR" i="1" dirty="0" smtClean="0"/>
              <a:t>Jean-Louis Tomas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  <a:defRPr/>
            </a:pPr>
            <a:r>
              <a:rPr lang="fr-FR" i="1" dirty="0" smtClean="0"/>
              <a:t>Editions </a:t>
            </a:r>
            <a:r>
              <a:rPr lang="fr-FR" i="1" dirty="0" err="1" smtClean="0"/>
              <a:t>Dunod</a:t>
            </a:r>
            <a:r>
              <a:rPr lang="fr-FR" i="1" dirty="0" smtClean="0"/>
              <a:t>.</a:t>
            </a:r>
            <a:endParaRPr lang="fr-FR" i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4000" smtClean="0"/>
              <a:t>Référence Principale</a:t>
            </a:r>
          </a:p>
        </p:txBody>
      </p:sp>
      <p:sp>
        <p:nvSpPr>
          <p:cNvPr id="237571" name="Rectangle 3" descr="Parchment"/>
          <p:cNvSpPr>
            <a:spLocks noChangeArrowheads="1"/>
          </p:cNvSpPr>
          <p:nvPr/>
        </p:nvSpPr>
        <p:spPr bwMode="auto">
          <a:xfrm>
            <a:off x="304800" y="1066800"/>
            <a:ext cx="8534400" cy="52578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237573" name="Text Box 5"/>
          <p:cNvSpPr txBox="1">
            <a:spLocks noChangeArrowheads="1"/>
          </p:cNvSpPr>
          <p:nvPr/>
        </p:nvSpPr>
        <p:spPr bwMode="auto">
          <a:xfrm>
            <a:off x="5791200" y="2836863"/>
            <a:ext cx="2209800" cy="27225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Tx/>
              <a:buChar char=" "/>
            </a:pPr>
            <a:r>
              <a:rPr lang="fr-FR" sz="3200" b="1">
                <a:solidFill>
                  <a:schemeClr val="accent2"/>
                </a:solidFill>
                <a:latin typeface="Tahoma" pitchFamily="34" charset="0"/>
              </a:rPr>
              <a:t>... </a:t>
            </a:r>
            <a:r>
              <a:rPr lang="fr-FR" sz="2400" b="1" i="1">
                <a:solidFill>
                  <a:schemeClr val="accent2"/>
                </a:solidFill>
                <a:latin typeface="Tahoma" pitchFamily="34" charset="0"/>
              </a:rPr>
              <a:t>conduire le changement</a:t>
            </a:r>
          </a:p>
          <a:p>
            <a:pPr algn="ctr" eaLnBrk="0" hangingPunct="0">
              <a:spcBef>
                <a:spcPct val="20000"/>
              </a:spcBef>
              <a:buFontTx/>
              <a:buChar char=" "/>
            </a:pPr>
            <a:r>
              <a:rPr lang="fr-FR" sz="2400" b="1" i="1">
                <a:solidFill>
                  <a:schemeClr val="accent2"/>
                </a:solidFill>
                <a:latin typeface="Tahoma" pitchFamily="34" charset="0"/>
              </a:rPr>
              <a:t>dans l’entreprise</a:t>
            </a:r>
            <a:r>
              <a:rPr lang="fr-FR" sz="3200" b="1">
                <a:solidFill>
                  <a:schemeClr val="accent2"/>
                </a:solidFill>
                <a:latin typeface="Tahoma" pitchFamily="34" charset="0"/>
              </a:rPr>
              <a:t> ...</a:t>
            </a:r>
          </a:p>
        </p:txBody>
      </p:sp>
      <p:pic>
        <p:nvPicPr>
          <p:cNvPr id="9223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219200"/>
            <a:ext cx="4953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7572" name="AutoShape 4"/>
          <p:cNvSpPr>
            <a:spLocks noChangeArrowheads="1"/>
          </p:cNvSpPr>
          <p:nvPr/>
        </p:nvSpPr>
        <p:spPr bwMode="auto">
          <a:xfrm>
            <a:off x="6096000" y="1400175"/>
            <a:ext cx="1828800" cy="885825"/>
          </a:xfrm>
          <a:prstGeom prst="wedgeRectCallout">
            <a:avLst>
              <a:gd name="adj1" fmla="val -111546"/>
              <a:gd name="adj2" fmla="val 99102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r>
              <a:rPr lang="fr-FR" sz="2400">
                <a:latin typeface="Tahoma" pitchFamily="34" charset="0"/>
              </a:rPr>
              <a:t>Cours bas</a:t>
            </a:r>
            <a:r>
              <a:rPr lang="fr-FR" sz="2400">
                <a:latin typeface="Tahoma" pitchFamily="34" charset="0"/>
                <a:cs typeface="Times New Roman" pitchFamily="18" charset="0"/>
              </a:rPr>
              <a:t>é </a:t>
            </a:r>
            <a:r>
              <a:rPr lang="fr-FR" sz="2400">
                <a:latin typeface="Tahoma" pitchFamily="34" charset="0"/>
              </a:rPr>
              <a:t>sur le livre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3" grpId="0" autoUpdateAnimBg="0"/>
      <p:bldP spid="23757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mtClean="0"/>
              <a:t>Objectifs du Cours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fr-FR" sz="2600" smtClean="0"/>
              <a:t/>
            </a:r>
            <a:br>
              <a:rPr lang="fr-FR" sz="2600" smtClean="0"/>
            </a:br>
            <a:endParaRPr lang="fr-FR" sz="2600" smtClean="0"/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fr-FR" sz="2000" smtClean="0"/>
              <a:t>Le cours</a:t>
            </a:r>
            <a:r>
              <a:rPr lang="fr-FR" sz="2000" b="1" smtClean="0">
                <a:solidFill>
                  <a:srgbClr val="000099"/>
                </a:solidFill>
              </a:rPr>
              <a:t> </a:t>
            </a:r>
            <a:r>
              <a:rPr lang="fr-FR" sz="2000" smtClean="0"/>
              <a:t>a pour objectifs de faire un </a:t>
            </a:r>
            <a:r>
              <a:rPr lang="fr-FR" sz="2000" b="1" smtClean="0">
                <a:solidFill>
                  <a:srgbClr val="000099"/>
                </a:solidFill>
              </a:rPr>
              <a:t>état des lieux</a:t>
            </a:r>
            <a:r>
              <a:rPr lang="fr-FR" sz="2000" smtClean="0"/>
              <a:t> en matière d’ERP,</a:t>
            </a:r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endParaRPr lang="fr-FR" sz="2000" smtClean="0"/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fr-FR" sz="2000" smtClean="0"/>
              <a:t>D’en examiner toute </a:t>
            </a:r>
            <a:r>
              <a:rPr lang="fr-FR" sz="2000" b="1" smtClean="0">
                <a:solidFill>
                  <a:srgbClr val="000099"/>
                </a:solidFill>
              </a:rPr>
              <a:t>la problématique</a:t>
            </a:r>
            <a:r>
              <a:rPr lang="fr-FR" sz="2000" smtClean="0"/>
              <a:t> dans l’entreprise,</a:t>
            </a:r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endParaRPr lang="fr-FR" sz="2000" smtClean="0"/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fr-FR" sz="2000" smtClean="0"/>
              <a:t>De comprendre la difficulté</a:t>
            </a:r>
            <a:r>
              <a:rPr lang="en-US" sz="2000" smtClean="0">
                <a:cs typeface="Arial" charset="0"/>
              </a:rPr>
              <a:t> de la </a:t>
            </a:r>
            <a:r>
              <a:rPr lang="en-US" sz="2000" b="1" smtClean="0">
                <a:solidFill>
                  <a:srgbClr val="3333CC"/>
                </a:solidFill>
                <a:cs typeface="Arial" charset="0"/>
              </a:rPr>
              <a:t>conduite du changement,</a:t>
            </a:r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endParaRPr lang="fr-FR" sz="2000" smtClean="0"/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fr-FR" sz="2000" smtClean="0"/>
              <a:t>De proposer une </a:t>
            </a:r>
            <a:r>
              <a:rPr lang="fr-FR" sz="2000" b="1" smtClean="0">
                <a:solidFill>
                  <a:srgbClr val="000099"/>
                </a:solidFill>
              </a:rPr>
              <a:t>méthodologie</a:t>
            </a:r>
            <a:r>
              <a:rPr lang="fr-FR" sz="2000" smtClean="0"/>
              <a:t> pratique de mise en place des ERP,</a:t>
            </a:r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endParaRPr lang="fr-FR" sz="2000" smtClean="0"/>
          </a:p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fr-FR" sz="2000" smtClean="0"/>
              <a:t>Vous permettre de découvrir par vous-même au travers de travaux pratiques l’environnement des ERPs </a:t>
            </a:r>
            <a:r>
              <a:rPr lang="fr-FR" sz="2000" b="1" smtClean="0">
                <a:solidFill>
                  <a:schemeClr val="accent2"/>
                </a:solidFill>
              </a:rPr>
              <a:t>(travaux de groupe).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mtClean="0"/>
              <a:t>Objectifs du Cours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33363" indent="-233363" eaLnBrk="1" hangingPunct="1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fr-FR" sz="2600" smtClean="0"/>
              <a:t>D</a:t>
            </a:r>
            <a:r>
              <a:rPr lang="fr-FR" sz="2800" u="sng" smtClean="0"/>
              <a:t>ans le but de répondre aux questions suivantes:</a:t>
            </a:r>
            <a:br>
              <a:rPr lang="fr-FR" sz="2800" u="sng" smtClean="0"/>
            </a:br>
            <a:endParaRPr lang="fr-FR" sz="2400" u="sng" smtClean="0"/>
          </a:p>
          <a:p>
            <a:pPr marL="233363" indent="-233363" eaLnBrk="1" hangingPunct="1"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è"/>
            </a:pPr>
            <a:r>
              <a:rPr lang="fr-FR" sz="2000" smtClean="0"/>
              <a:t>Quelles sont </a:t>
            </a:r>
            <a:r>
              <a:rPr lang="fr-FR" sz="2000" b="1" smtClean="0">
                <a:solidFill>
                  <a:srgbClr val="000099"/>
                </a:solidFill>
              </a:rPr>
              <a:t>les raisons du succès</a:t>
            </a:r>
            <a:r>
              <a:rPr lang="fr-FR" sz="2000" smtClean="0"/>
              <a:t> actuel des</a:t>
            </a:r>
            <a:r>
              <a:rPr lang="fr-FR" sz="2000" b="1" smtClean="0">
                <a:solidFill>
                  <a:srgbClr val="000099"/>
                </a:solidFill>
              </a:rPr>
              <a:t> ERPs ?</a:t>
            </a:r>
            <a:br>
              <a:rPr lang="fr-FR" sz="2000" b="1" smtClean="0">
                <a:solidFill>
                  <a:srgbClr val="000099"/>
                </a:solidFill>
              </a:rPr>
            </a:br>
            <a:endParaRPr lang="fr-FR" sz="2000" smtClean="0"/>
          </a:p>
          <a:p>
            <a:pPr marL="233363" indent="-233363" eaLnBrk="1" hangingPunct="1"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è"/>
            </a:pPr>
            <a:r>
              <a:rPr lang="fr-FR" sz="2000" smtClean="0"/>
              <a:t>Comment </a:t>
            </a:r>
            <a:r>
              <a:rPr lang="fr-FR" sz="2000" b="1" smtClean="0">
                <a:solidFill>
                  <a:srgbClr val="000099"/>
                </a:solidFill>
              </a:rPr>
              <a:t>choisir</a:t>
            </a:r>
            <a:r>
              <a:rPr lang="fr-FR" sz="2000" smtClean="0"/>
              <a:t> ? Sur quels </a:t>
            </a:r>
            <a:r>
              <a:rPr lang="fr-FR" sz="2000" b="1" smtClean="0">
                <a:solidFill>
                  <a:srgbClr val="000099"/>
                </a:solidFill>
              </a:rPr>
              <a:t>critères</a:t>
            </a:r>
            <a:r>
              <a:rPr lang="fr-FR" sz="2000" smtClean="0"/>
              <a:t> ? </a:t>
            </a:r>
            <a:br>
              <a:rPr lang="fr-FR" sz="2000" smtClean="0"/>
            </a:br>
            <a:endParaRPr lang="fr-FR" sz="2000" smtClean="0"/>
          </a:p>
          <a:p>
            <a:pPr marL="233363" indent="-233363" eaLnBrk="1" hangingPunct="1"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è"/>
            </a:pPr>
            <a:r>
              <a:rPr lang="fr-FR" sz="2000" smtClean="0"/>
              <a:t>Comment </a:t>
            </a:r>
            <a:r>
              <a:rPr lang="fr-FR" sz="2000" b="1" smtClean="0">
                <a:solidFill>
                  <a:srgbClr val="000099"/>
                </a:solidFill>
              </a:rPr>
              <a:t>planifier</a:t>
            </a:r>
            <a:r>
              <a:rPr lang="fr-FR" sz="2000" smtClean="0"/>
              <a:t>, </a:t>
            </a:r>
            <a:r>
              <a:rPr lang="fr-FR" sz="2000" b="1" smtClean="0">
                <a:solidFill>
                  <a:srgbClr val="000099"/>
                </a:solidFill>
              </a:rPr>
              <a:t>budgéter</a:t>
            </a:r>
            <a:r>
              <a:rPr lang="fr-FR" sz="2000" smtClean="0"/>
              <a:t> et conduire la </a:t>
            </a:r>
            <a:r>
              <a:rPr lang="fr-FR" sz="2000" b="1" smtClean="0">
                <a:solidFill>
                  <a:srgbClr val="000099"/>
                </a:solidFill>
              </a:rPr>
              <a:t>mise en place</a:t>
            </a:r>
            <a:r>
              <a:rPr lang="fr-FR" sz="2000" smtClean="0"/>
              <a:t> ? </a:t>
            </a:r>
            <a:br>
              <a:rPr lang="fr-FR" sz="2000" smtClean="0"/>
            </a:br>
            <a:endParaRPr lang="fr-FR" sz="2000" smtClean="0"/>
          </a:p>
          <a:p>
            <a:pPr marL="233363" indent="-233363" eaLnBrk="1" hangingPunct="1"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è"/>
            </a:pPr>
            <a:r>
              <a:rPr lang="fr-FR" sz="2000" smtClean="0"/>
              <a:t>Où sont les</a:t>
            </a:r>
            <a:r>
              <a:rPr lang="fr-FR" sz="2000" b="1" smtClean="0">
                <a:solidFill>
                  <a:srgbClr val="000099"/>
                </a:solidFill>
              </a:rPr>
              <a:t> risques</a:t>
            </a:r>
            <a:r>
              <a:rPr lang="fr-FR" sz="2000" smtClean="0"/>
              <a:t>? Quelles </a:t>
            </a:r>
            <a:r>
              <a:rPr lang="fr-FR" sz="2000" b="1" smtClean="0">
                <a:solidFill>
                  <a:srgbClr val="000099"/>
                </a:solidFill>
              </a:rPr>
              <a:t>équipes</a:t>
            </a:r>
            <a:r>
              <a:rPr lang="fr-FR" sz="2000" smtClean="0"/>
              <a:t> doivent être mises en place?</a:t>
            </a:r>
            <a:br>
              <a:rPr lang="fr-FR" sz="2000" smtClean="0"/>
            </a:br>
            <a:r>
              <a:rPr lang="fr-FR" sz="2000" smtClean="0"/>
              <a:t> </a:t>
            </a:r>
          </a:p>
          <a:p>
            <a:pPr marL="233363" indent="-233363" eaLnBrk="1" hangingPunct="1"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è"/>
            </a:pPr>
            <a:r>
              <a:rPr lang="fr-FR" sz="2000" smtClean="0"/>
              <a:t>Quels sont les principaux</a:t>
            </a:r>
            <a:r>
              <a:rPr lang="fr-FR" sz="2000" b="1" smtClean="0">
                <a:solidFill>
                  <a:srgbClr val="000099"/>
                </a:solidFill>
              </a:rPr>
              <a:t> pièges</a:t>
            </a:r>
            <a:r>
              <a:rPr lang="fr-FR" sz="2000" smtClean="0"/>
              <a:t> et comment les contourner ?</a:t>
            </a:r>
            <a:br>
              <a:rPr lang="fr-FR" sz="2000" smtClean="0"/>
            </a:br>
            <a:endParaRPr lang="fr-FR" sz="2000" smtClean="0"/>
          </a:p>
          <a:p>
            <a:pPr marL="233363" indent="-233363" eaLnBrk="1" hangingPunct="1">
              <a:spcBef>
                <a:spcPct val="10000"/>
              </a:spcBef>
              <a:buClr>
                <a:srgbClr val="000099"/>
              </a:buClr>
              <a:buFont typeface="Wingdings" pitchFamily="2" charset="2"/>
              <a:buChar char="è"/>
            </a:pPr>
            <a:r>
              <a:rPr lang="fr-FR" sz="2000" smtClean="0"/>
              <a:t>Comment s ’assurer de la </a:t>
            </a:r>
            <a:r>
              <a:rPr lang="fr-FR" sz="2000" b="1" smtClean="0">
                <a:solidFill>
                  <a:srgbClr val="000099"/>
                </a:solidFill>
              </a:rPr>
              <a:t>pleine utilisation</a:t>
            </a:r>
            <a:r>
              <a:rPr lang="fr-FR" sz="2000" smtClean="0"/>
              <a:t> de l ’ERP ?</a:t>
            </a:r>
            <a:r>
              <a:rPr lang="fr-FR" sz="22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4000" smtClean="0"/>
              <a:t>Nos attentes</a:t>
            </a:r>
          </a:p>
        </p:txBody>
      </p:sp>
      <p:sp>
        <p:nvSpPr>
          <p:cNvPr id="12293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b="1" smtClean="0"/>
              <a:t>Ecoute Active </a:t>
            </a:r>
            <a:endParaRPr lang="fr-FR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b="1" smtClean="0"/>
              <a:t>Participation / Interaction</a:t>
            </a: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b="1" smtClean="0"/>
              <a:t>Respect </a:t>
            </a: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endParaRPr lang="fr-FR" b="1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b="1" smtClean="0"/>
              <a:t>+ un travail par équipe</a:t>
            </a: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endParaRPr lang="fr-FR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4000" smtClean="0"/>
              <a:t>Vos attentes ?</a:t>
            </a:r>
          </a:p>
        </p:txBody>
      </p:sp>
      <p:pic>
        <p:nvPicPr>
          <p:cNvPr id="13317" name="Picture 1030" descr="j01958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1444625"/>
            <a:ext cx="385445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1028"/>
          <p:cNvSpPr>
            <a:spLocks noChangeArrowheads="1"/>
          </p:cNvSpPr>
          <p:nvPr/>
        </p:nvSpPr>
        <p:spPr bwMode="auto">
          <a:xfrm>
            <a:off x="6705600" y="2286000"/>
            <a:ext cx="1981200" cy="381000"/>
          </a:xfrm>
          <a:prstGeom prst="leftArrow">
            <a:avLst>
              <a:gd name="adj1" fmla="val 50000"/>
              <a:gd name="adj2" fmla="val 13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371600" y="2133600"/>
            <a:ext cx="51812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Définition </a:t>
            </a:r>
            <a:r>
              <a:rPr lang="fr-FR" sz="4000" dirty="0">
                <a:solidFill>
                  <a:srgbClr val="0000FF"/>
                </a:solidFill>
              </a:rPr>
              <a:t>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Enjeux 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Changements</a:t>
            </a:r>
            <a:endParaRPr lang="fr-FR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9154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Définition des </a:t>
            </a:r>
            <a:r>
              <a:rPr lang="fr-FR" sz="3200" b="1" dirty="0" err="1" smtClean="0"/>
              <a:t>ERPs</a:t>
            </a:r>
            <a:endParaRPr lang="fr-FR" sz="3200" b="1" dirty="0" smtClean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1676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mtClean="0"/>
              <a:t>Les </a:t>
            </a:r>
            <a:r>
              <a:rPr lang="fr-FR" b="1" smtClean="0">
                <a:solidFill>
                  <a:srgbClr val="000099"/>
                </a:solidFill>
              </a:rPr>
              <a:t>grandes évolutions</a:t>
            </a:r>
            <a:r>
              <a:rPr lang="fr-FR" smtClean="0"/>
              <a:t> dans le temps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</a:pPr>
            <a:r>
              <a:rPr lang="fr-FR" smtClean="0"/>
              <a:t>L’avènement des ERP : </a:t>
            </a:r>
            <a:r>
              <a:rPr lang="fr-FR" b="1" smtClean="0">
                <a:solidFill>
                  <a:srgbClr val="000099"/>
                </a:solidFill>
              </a:rPr>
              <a:t>définitions</a:t>
            </a:r>
          </a:p>
        </p:txBody>
      </p:sp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457200" y="3886200"/>
            <a:ext cx="8229600" cy="19177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b="1"/>
              <a:t>“L’entreprise n’accroît plus sa compétitivité par le </a:t>
            </a:r>
          </a:p>
          <a:p>
            <a:r>
              <a:rPr lang="fr-FR" sz="2400" b="1"/>
              <a:t>développement de sa solution applicative, mais </a:t>
            </a:r>
          </a:p>
          <a:p>
            <a:pPr lvl="1">
              <a:buFontTx/>
              <a:buChar char="•"/>
            </a:pPr>
            <a:r>
              <a:rPr lang="fr-FR" sz="2400" b="1"/>
              <a:t>Par sa </a:t>
            </a:r>
            <a:r>
              <a:rPr lang="fr-FR" sz="2400" b="1" u="sng">
                <a:solidFill>
                  <a:srgbClr val="009900"/>
                </a:solidFill>
              </a:rPr>
              <a:t>juste configuration</a:t>
            </a:r>
            <a:r>
              <a:rPr lang="fr-FR" sz="2400" b="1"/>
              <a:t>,</a:t>
            </a:r>
          </a:p>
          <a:p>
            <a:pPr lvl="1">
              <a:buFontTx/>
              <a:buChar char="•"/>
            </a:pPr>
            <a:r>
              <a:rPr lang="fr-FR" sz="2400" b="1"/>
              <a:t>Par son </a:t>
            </a:r>
            <a:r>
              <a:rPr lang="fr-FR" sz="2400" b="1" u="sng">
                <a:solidFill>
                  <a:schemeClr val="accent2"/>
                </a:solidFill>
              </a:rPr>
              <a:t>plein déploiement</a:t>
            </a:r>
            <a:r>
              <a:rPr lang="fr-FR" sz="2400" b="1"/>
              <a:t> </a:t>
            </a:r>
          </a:p>
          <a:p>
            <a:pPr lvl="1">
              <a:buFontTx/>
              <a:buChar char="•"/>
            </a:pPr>
            <a:r>
              <a:rPr lang="fr-FR" sz="2400" b="1"/>
              <a:t>Par sa </a:t>
            </a:r>
            <a:r>
              <a:rPr lang="fr-FR" sz="2400" b="1" u="sng">
                <a:solidFill>
                  <a:srgbClr val="FF3300"/>
                </a:solidFill>
              </a:rPr>
              <a:t>bonne utilisation</a:t>
            </a:r>
            <a:endParaRPr lang="en-US" sz="2400" b="1" u="sng">
              <a:solidFill>
                <a:srgbClr val="FF3300"/>
              </a:solidFill>
            </a:endParaRPr>
          </a:p>
        </p:txBody>
      </p:sp>
      <p:sp>
        <p:nvSpPr>
          <p:cNvPr id="15367" name="AutoShape 5"/>
          <p:cNvSpPr>
            <a:spLocks noChangeArrowheads="1"/>
          </p:cNvSpPr>
          <p:nvPr/>
        </p:nvSpPr>
        <p:spPr bwMode="auto">
          <a:xfrm>
            <a:off x="8077200" y="990600"/>
            <a:ext cx="838200" cy="1219200"/>
          </a:xfrm>
          <a:prstGeom prst="curvedLeftArrow">
            <a:avLst>
              <a:gd name="adj1" fmla="val 29091"/>
              <a:gd name="adj2" fmla="val 58182"/>
              <a:gd name="adj3" fmla="val 3333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grandes évolutions dans le temps </a:t>
            </a:r>
          </a:p>
        </p:txBody>
      </p:sp>
      <p:sp>
        <p:nvSpPr>
          <p:cNvPr id="79875" name="Rectangle 3" descr="Parchment"/>
          <p:cNvSpPr>
            <a:spLocks noChangeArrowheads="1"/>
          </p:cNvSpPr>
          <p:nvPr/>
        </p:nvSpPr>
        <p:spPr bwMode="auto">
          <a:xfrm>
            <a:off x="304800" y="1066800"/>
            <a:ext cx="8534400" cy="5334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fr-FR" sz="2400" b="1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69950" y="1162050"/>
            <a:ext cx="6810375" cy="5086350"/>
            <a:chOff x="548" y="521"/>
            <a:chExt cx="4500" cy="3337"/>
          </a:xfrm>
        </p:grpSpPr>
        <p:sp>
          <p:nvSpPr>
            <p:cNvPr id="16392" name="Rectangle 5"/>
            <p:cNvSpPr>
              <a:spLocks noChangeArrowheads="1"/>
            </p:cNvSpPr>
            <p:nvPr/>
          </p:nvSpPr>
          <p:spPr bwMode="auto">
            <a:xfrm>
              <a:off x="548" y="521"/>
              <a:ext cx="4500" cy="3337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3" name="Rectangle 6"/>
            <p:cNvSpPr>
              <a:spLocks noChangeArrowheads="1"/>
            </p:cNvSpPr>
            <p:nvPr/>
          </p:nvSpPr>
          <p:spPr bwMode="auto">
            <a:xfrm>
              <a:off x="604" y="546"/>
              <a:ext cx="2666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                                                                                  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3538" y="546"/>
              <a:ext cx="33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 u="sng">
                  <a:solidFill>
                    <a:srgbClr val="000000"/>
                  </a:solidFill>
                  <a:latin typeface="Helvetica" pitchFamily="34" charset="0"/>
                </a:rPr>
                <a:t>Passé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395" name="Rectangle 8"/>
            <p:cNvSpPr>
              <a:spLocks noChangeArrowheads="1"/>
            </p:cNvSpPr>
            <p:nvPr/>
          </p:nvSpPr>
          <p:spPr bwMode="auto">
            <a:xfrm>
              <a:off x="3894" y="546"/>
              <a:ext cx="65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                    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396" name="Rectangle 9"/>
            <p:cNvSpPr>
              <a:spLocks noChangeArrowheads="1"/>
            </p:cNvSpPr>
            <p:nvPr/>
          </p:nvSpPr>
          <p:spPr bwMode="auto">
            <a:xfrm>
              <a:off x="4608" y="546"/>
              <a:ext cx="29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 u="sng">
                  <a:solidFill>
                    <a:srgbClr val="000000"/>
                  </a:solidFill>
                  <a:latin typeface="Helvetica" pitchFamily="34" charset="0"/>
                </a:rPr>
                <a:t>Futur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397" name="Rectangle 10"/>
            <p:cNvSpPr>
              <a:spLocks noChangeArrowheads="1"/>
            </p:cNvSpPr>
            <p:nvPr/>
          </p:nvSpPr>
          <p:spPr bwMode="auto">
            <a:xfrm>
              <a:off x="604" y="711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398" name="Rectangle 11"/>
            <p:cNvSpPr>
              <a:spLocks noChangeArrowheads="1"/>
            </p:cNvSpPr>
            <p:nvPr/>
          </p:nvSpPr>
          <p:spPr bwMode="auto">
            <a:xfrm>
              <a:off x="797" y="711"/>
              <a:ext cx="12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Besoin d’informations 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399" name="Rectangle 12"/>
            <p:cNvSpPr>
              <a:spLocks noChangeArrowheads="1"/>
            </p:cNvSpPr>
            <p:nvPr/>
          </p:nvSpPr>
          <p:spPr bwMode="auto">
            <a:xfrm>
              <a:off x="3692" y="711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0" name="Rectangle 13"/>
            <p:cNvSpPr>
              <a:spLocks noChangeArrowheads="1"/>
            </p:cNvSpPr>
            <p:nvPr/>
          </p:nvSpPr>
          <p:spPr bwMode="auto">
            <a:xfrm>
              <a:off x="4722" y="711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1" name="Rectangle 14"/>
            <p:cNvSpPr>
              <a:spLocks noChangeArrowheads="1"/>
            </p:cNvSpPr>
            <p:nvPr/>
          </p:nvSpPr>
          <p:spPr bwMode="auto">
            <a:xfrm>
              <a:off x="604" y="875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2" name="Rectangle 15"/>
            <p:cNvSpPr>
              <a:spLocks noChangeArrowheads="1"/>
            </p:cNvSpPr>
            <p:nvPr/>
          </p:nvSpPr>
          <p:spPr bwMode="auto">
            <a:xfrm>
              <a:off x="797" y="875"/>
              <a:ext cx="1130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Besoin d’intégration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3" name="Rectangle 16"/>
            <p:cNvSpPr>
              <a:spLocks noChangeArrowheads="1"/>
            </p:cNvSpPr>
            <p:nvPr/>
          </p:nvSpPr>
          <p:spPr bwMode="auto">
            <a:xfrm>
              <a:off x="3692" y="875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4" name="Rectangle 17"/>
            <p:cNvSpPr>
              <a:spLocks noChangeArrowheads="1"/>
            </p:cNvSpPr>
            <p:nvPr/>
          </p:nvSpPr>
          <p:spPr bwMode="auto">
            <a:xfrm>
              <a:off x="4722" y="875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5" name="Rectangle 18"/>
            <p:cNvSpPr>
              <a:spLocks noChangeArrowheads="1"/>
            </p:cNvSpPr>
            <p:nvPr/>
          </p:nvSpPr>
          <p:spPr bwMode="auto">
            <a:xfrm>
              <a:off x="604" y="1040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6" name="Rectangle 19"/>
            <p:cNvSpPr>
              <a:spLocks noChangeArrowheads="1"/>
            </p:cNvSpPr>
            <p:nvPr/>
          </p:nvSpPr>
          <p:spPr bwMode="auto">
            <a:xfrm>
              <a:off x="797" y="1040"/>
              <a:ext cx="2272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Accès libre mais sécurisé à l’information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7" name="Rectangle 20"/>
            <p:cNvSpPr>
              <a:spLocks noChangeArrowheads="1"/>
            </p:cNvSpPr>
            <p:nvPr/>
          </p:nvSpPr>
          <p:spPr bwMode="auto">
            <a:xfrm>
              <a:off x="3692" y="1040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8" name="Rectangle 21"/>
            <p:cNvSpPr>
              <a:spLocks noChangeArrowheads="1"/>
            </p:cNvSpPr>
            <p:nvPr/>
          </p:nvSpPr>
          <p:spPr bwMode="auto">
            <a:xfrm>
              <a:off x="4722" y="1040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09" name="Rectangle 22"/>
            <p:cNvSpPr>
              <a:spLocks noChangeArrowheads="1"/>
            </p:cNvSpPr>
            <p:nvPr/>
          </p:nvSpPr>
          <p:spPr bwMode="auto">
            <a:xfrm>
              <a:off x="604" y="1204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0" name="Rectangle 23"/>
            <p:cNvSpPr>
              <a:spLocks noChangeArrowheads="1"/>
            </p:cNvSpPr>
            <p:nvPr/>
          </p:nvSpPr>
          <p:spPr bwMode="auto">
            <a:xfrm>
              <a:off x="797" y="1204"/>
              <a:ext cx="2393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Temps passé sur l’ordinateur par l’individu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1" name="Rectangle 24"/>
            <p:cNvSpPr>
              <a:spLocks noChangeArrowheads="1"/>
            </p:cNvSpPr>
            <p:nvPr/>
          </p:nvSpPr>
          <p:spPr bwMode="auto">
            <a:xfrm>
              <a:off x="3692" y="1204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2" name="Rectangle 25"/>
            <p:cNvSpPr>
              <a:spLocks noChangeArrowheads="1"/>
            </p:cNvSpPr>
            <p:nvPr/>
          </p:nvSpPr>
          <p:spPr bwMode="auto">
            <a:xfrm>
              <a:off x="4722" y="1204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3" name="Rectangle 26"/>
            <p:cNvSpPr>
              <a:spLocks noChangeArrowheads="1"/>
            </p:cNvSpPr>
            <p:nvPr/>
          </p:nvSpPr>
          <p:spPr bwMode="auto">
            <a:xfrm>
              <a:off x="604" y="1369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4" name="Rectangle 27"/>
            <p:cNvSpPr>
              <a:spLocks noChangeArrowheads="1"/>
            </p:cNvSpPr>
            <p:nvPr/>
          </p:nvSpPr>
          <p:spPr bwMode="auto">
            <a:xfrm>
              <a:off x="797" y="1369"/>
              <a:ext cx="159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Participation des utilisateurs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5" name="Rectangle 28"/>
            <p:cNvSpPr>
              <a:spLocks noChangeArrowheads="1"/>
            </p:cNvSpPr>
            <p:nvPr/>
          </p:nvSpPr>
          <p:spPr bwMode="auto">
            <a:xfrm>
              <a:off x="3692" y="1369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6" name="Rectangle 29"/>
            <p:cNvSpPr>
              <a:spLocks noChangeArrowheads="1"/>
            </p:cNvSpPr>
            <p:nvPr/>
          </p:nvSpPr>
          <p:spPr bwMode="auto">
            <a:xfrm>
              <a:off x="4722" y="1369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7" name="Rectangle 30"/>
            <p:cNvSpPr>
              <a:spLocks noChangeArrowheads="1"/>
            </p:cNvSpPr>
            <p:nvPr/>
          </p:nvSpPr>
          <p:spPr bwMode="auto">
            <a:xfrm>
              <a:off x="604" y="1534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8" name="Rectangle 31"/>
            <p:cNvSpPr>
              <a:spLocks noChangeArrowheads="1"/>
            </p:cNvSpPr>
            <p:nvPr/>
          </p:nvSpPr>
          <p:spPr bwMode="auto">
            <a:xfrm>
              <a:off x="797" y="1534"/>
              <a:ext cx="211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Informatique individuelle et de groupe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19" name="Rectangle 32"/>
            <p:cNvSpPr>
              <a:spLocks noChangeArrowheads="1"/>
            </p:cNvSpPr>
            <p:nvPr/>
          </p:nvSpPr>
          <p:spPr bwMode="auto">
            <a:xfrm>
              <a:off x="3692" y="1534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0" name="Rectangle 33"/>
            <p:cNvSpPr>
              <a:spLocks noChangeArrowheads="1"/>
            </p:cNvSpPr>
            <p:nvPr/>
          </p:nvSpPr>
          <p:spPr bwMode="auto">
            <a:xfrm>
              <a:off x="4722" y="1534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1" name="Rectangle 34"/>
            <p:cNvSpPr>
              <a:spLocks noChangeArrowheads="1"/>
            </p:cNvSpPr>
            <p:nvPr/>
          </p:nvSpPr>
          <p:spPr bwMode="auto">
            <a:xfrm>
              <a:off x="604" y="1698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2" name="Rectangle 35"/>
            <p:cNvSpPr>
              <a:spLocks noChangeArrowheads="1"/>
            </p:cNvSpPr>
            <p:nvPr/>
          </p:nvSpPr>
          <p:spPr bwMode="auto">
            <a:xfrm>
              <a:off x="797" y="1698"/>
              <a:ext cx="955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Travail en équipe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3" name="Rectangle 36"/>
            <p:cNvSpPr>
              <a:spLocks noChangeArrowheads="1"/>
            </p:cNvSpPr>
            <p:nvPr/>
          </p:nvSpPr>
          <p:spPr bwMode="auto">
            <a:xfrm>
              <a:off x="3692" y="1698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4" name="Rectangle 37"/>
            <p:cNvSpPr>
              <a:spLocks noChangeArrowheads="1"/>
            </p:cNvSpPr>
            <p:nvPr/>
          </p:nvSpPr>
          <p:spPr bwMode="auto">
            <a:xfrm>
              <a:off x="4722" y="1698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5" name="Rectangle 38"/>
            <p:cNvSpPr>
              <a:spLocks noChangeArrowheads="1"/>
            </p:cNvSpPr>
            <p:nvPr/>
          </p:nvSpPr>
          <p:spPr bwMode="auto">
            <a:xfrm>
              <a:off x="604" y="1864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6" name="Rectangle 39"/>
            <p:cNvSpPr>
              <a:spLocks noChangeArrowheads="1"/>
            </p:cNvSpPr>
            <p:nvPr/>
          </p:nvSpPr>
          <p:spPr bwMode="auto">
            <a:xfrm>
              <a:off x="797" y="1864"/>
              <a:ext cx="2080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Développement interne des solutions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7" name="Rectangle 40"/>
            <p:cNvSpPr>
              <a:spLocks noChangeArrowheads="1"/>
            </p:cNvSpPr>
            <p:nvPr/>
          </p:nvSpPr>
          <p:spPr bwMode="auto">
            <a:xfrm>
              <a:off x="3692" y="1864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8" name="Rectangle 41"/>
            <p:cNvSpPr>
              <a:spLocks noChangeArrowheads="1"/>
            </p:cNvSpPr>
            <p:nvPr/>
          </p:nvSpPr>
          <p:spPr bwMode="auto">
            <a:xfrm>
              <a:off x="4722" y="1864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29" name="Rectangle 42"/>
            <p:cNvSpPr>
              <a:spLocks noChangeArrowheads="1"/>
            </p:cNvSpPr>
            <p:nvPr/>
          </p:nvSpPr>
          <p:spPr bwMode="auto">
            <a:xfrm>
              <a:off x="604" y="2027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0" name="Rectangle 43"/>
            <p:cNvSpPr>
              <a:spLocks noChangeArrowheads="1"/>
            </p:cNvSpPr>
            <p:nvPr/>
          </p:nvSpPr>
          <p:spPr bwMode="auto">
            <a:xfrm>
              <a:off x="797" y="2027"/>
              <a:ext cx="1536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Développement sur mesure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1" name="Rectangle 44"/>
            <p:cNvSpPr>
              <a:spLocks noChangeArrowheads="1"/>
            </p:cNvSpPr>
            <p:nvPr/>
          </p:nvSpPr>
          <p:spPr bwMode="auto">
            <a:xfrm>
              <a:off x="3692" y="2027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2" name="Rectangle 45"/>
            <p:cNvSpPr>
              <a:spLocks noChangeArrowheads="1"/>
            </p:cNvSpPr>
            <p:nvPr/>
          </p:nvSpPr>
          <p:spPr bwMode="auto">
            <a:xfrm>
              <a:off x="4722" y="2027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3" name="Rectangle 46"/>
            <p:cNvSpPr>
              <a:spLocks noChangeArrowheads="1"/>
            </p:cNvSpPr>
            <p:nvPr/>
          </p:nvSpPr>
          <p:spPr bwMode="auto">
            <a:xfrm>
              <a:off x="604" y="2193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4" name="Rectangle 47"/>
            <p:cNvSpPr>
              <a:spLocks noChangeArrowheads="1"/>
            </p:cNvSpPr>
            <p:nvPr/>
          </p:nvSpPr>
          <p:spPr bwMode="auto">
            <a:xfrm>
              <a:off x="797" y="2193"/>
              <a:ext cx="1697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Cycle de développement court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5" name="Rectangle 48"/>
            <p:cNvSpPr>
              <a:spLocks noChangeArrowheads="1"/>
            </p:cNvSpPr>
            <p:nvPr/>
          </p:nvSpPr>
          <p:spPr bwMode="auto">
            <a:xfrm>
              <a:off x="3692" y="2193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6" name="Rectangle 49"/>
            <p:cNvSpPr>
              <a:spLocks noChangeArrowheads="1"/>
            </p:cNvSpPr>
            <p:nvPr/>
          </p:nvSpPr>
          <p:spPr bwMode="auto">
            <a:xfrm>
              <a:off x="4722" y="2193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7" name="Rectangle 50"/>
            <p:cNvSpPr>
              <a:spLocks noChangeArrowheads="1"/>
            </p:cNvSpPr>
            <p:nvPr/>
          </p:nvSpPr>
          <p:spPr bwMode="auto">
            <a:xfrm>
              <a:off x="604" y="2358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8" name="Rectangle 51"/>
            <p:cNvSpPr>
              <a:spLocks noChangeArrowheads="1"/>
            </p:cNvSpPr>
            <p:nvPr/>
          </p:nvSpPr>
          <p:spPr bwMode="auto">
            <a:xfrm>
              <a:off x="797" y="2358"/>
              <a:ext cx="187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Acquisition de solutions externes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39" name="Rectangle 52"/>
            <p:cNvSpPr>
              <a:spLocks noChangeArrowheads="1"/>
            </p:cNvSpPr>
            <p:nvPr/>
          </p:nvSpPr>
          <p:spPr bwMode="auto">
            <a:xfrm>
              <a:off x="3692" y="2358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0" name="Rectangle 53"/>
            <p:cNvSpPr>
              <a:spLocks noChangeArrowheads="1"/>
            </p:cNvSpPr>
            <p:nvPr/>
          </p:nvSpPr>
          <p:spPr bwMode="auto">
            <a:xfrm>
              <a:off x="4722" y="2358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1" name="Rectangle 54"/>
            <p:cNvSpPr>
              <a:spLocks noChangeArrowheads="1"/>
            </p:cNvSpPr>
            <p:nvPr/>
          </p:nvSpPr>
          <p:spPr bwMode="auto">
            <a:xfrm>
              <a:off x="604" y="2522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2" name="Rectangle 55"/>
            <p:cNvSpPr>
              <a:spLocks noChangeArrowheads="1"/>
            </p:cNvSpPr>
            <p:nvPr/>
          </p:nvSpPr>
          <p:spPr bwMode="auto">
            <a:xfrm>
              <a:off x="797" y="2522"/>
              <a:ext cx="1320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Rôle des informaticiens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3" name="Rectangle 56"/>
            <p:cNvSpPr>
              <a:spLocks noChangeArrowheads="1"/>
            </p:cNvSpPr>
            <p:nvPr/>
          </p:nvSpPr>
          <p:spPr bwMode="auto">
            <a:xfrm>
              <a:off x="3692" y="2522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4" name="Rectangle 57"/>
            <p:cNvSpPr>
              <a:spLocks noChangeArrowheads="1"/>
            </p:cNvSpPr>
            <p:nvPr/>
          </p:nvSpPr>
          <p:spPr bwMode="auto">
            <a:xfrm>
              <a:off x="4722" y="2522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5" name="Rectangle 58"/>
            <p:cNvSpPr>
              <a:spLocks noChangeArrowheads="1"/>
            </p:cNvSpPr>
            <p:nvPr/>
          </p:nvSpPr>
          <p:spPr bwMode="auto">
            <a:xfrm>
              <a:off x="604" y="2687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6" name="Rectangle 59"/>
            <p:cNvSpPr>
              <a:spLocks noChangeArrowheads="1"/>
            </p:cNvSpPr>
            <p:nvPr/>
          </p:nvSpPr>
          <p:spPr bwMode="auto">
            <a:xfrm>
              <a:off x="797" y="2687"/>
              <a:ext cx="2042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Puissance de traitement par individu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7" name="Rectangle 60"/>
            <p:cNvSpPr>
              <a:spLocks noChangeArrowheads="1"/>
            </p:cNvSpPr>
            <p:nvPr/>
          </p:nvSpPr>
          <p:spPr bwMode="auto">
            <a:xfrm>
              <a:off x="3692" y="2687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8" name="Rectangle 61"/>
            <p:cNvSpPr>
              <a:spLocks noChangeArrowheads="1"/>
            </p:cNvSpPr>
            <p:nvPr/>
          </p:nvSpPr>
          <p:spPr bwMode="auto">
            <a:xfrm>
              <a:off x="4722" y="2687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49" name="Rectangle 62"/>
            <p:cNvSpPr>
              <a:spLocks noChangeArrowheads="1"/>
            </p:cNvSpPr>
            <p:nvPr/>
          </p:nvSpPr>
          <p:spPr bwMode="auto">
            <a:xfrm>
              <a:off x="604" y="2852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0" name="Rectangle 63"/>
            <p:cNvSpPr>
              <a:spLocks noChangeArrowheads="1"/>
            </p:cNvSpPr>
            <p:nvPr/>
          </p:nvSpPr>
          <p:spPr bwMode="auto">
            <a:xfrm>
              <a:off x="797" y="2852"/>
              <a:ext cx="217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Couverture opérationnelle de l’individu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1" name="Rectangle 64"/>
            <p:cNvSpPr>
              <a:spLocks noChangeArrowheads="1"/>
            </p:cNvSpPr>
            <p:nvPr/>
          </p:nvSpPr>
          <p:spPr bwMode="auto">
            <a:xfrm>
              <a:off x="3692" y="2852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2" name="Rectangle 65"/>
            <p:cNvSpPr>
              <a:spLocks noChangeArrowheads="1"/>
            </p:cNvSpPr>
            <p:nvPr/>
          </p:nvSpPr>
          <p:spPr bwMode="auto">
            <a:xfrm>
              <a:off x="4722" y="2852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3" name="Rectangle 66"/>
            <p:cNvSpPr>
              <a:spLocks noChangeArrowheads="1"/>
            </p:cNvSpPr>
            <p:nvPr/>
          </p:nvSpPr>
          <p:spPr bwMode="auto">
            <a:xfrm>
              <a:off x="604" y="3016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4" name="Rectangle 67"/>
            <p:cNvSpPr>
              <a:spLocks noChangeArrowheads="1"/>
            </p:cNvSpPr>
            <p:nvPr/>
          </p:nvSpPr>
          <p:spPr bwMode="auto">
            <a:xfrm>
              <a:off x="797" y="3016"/>
              <a:ext cx="1340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Partage de l’information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5" name="Rectangle 68"/>
            <p:cNvSpPr>
              <a:spLocks noChangeArrowheads="1"/>
            </p:cNvSpPr>
            <p:nvPr/>
          </p:nvSpPr>
          <p:spPr bwMode="auto">
            <a:xfrm>
              <a:off x="3692" y="3016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6" name="Rectangle 69"/>
            <p:cNvSpPr>
              <a:spLocks noChangeArrowheads="1"/>
            </p:cNvSpPr>
            <p:nvPr/>
          </p:nvSpPr>
          <p:spPr bwMode="auto">
            <a:xfrm>
              <a:off x="4722" y="3016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7" name="Rectangle 70"/>
            <p:cNvSpPr>
              <a:spLocks noChangeArrowheads="1"/>
            </p:cNvSpPr>
            <p:nvPr/>
          </p:nvSpPr>
          <p:spPr bwMode="auto">
            <a:xfrm>
              <a:off x="604" y="3181"/>
              <a:ext cx="41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8" name="Rectangle 71"/>
            <p:cNvSpPr>
              <a:spLocks noChangeArrowheads="1"/>
            </p:cNvSpPr>
            <p:nvPr/>
          </p:nvSpPr>
          <p:spPr bwMode="auto">
            <a:xfrm>
              <a:off x="797" y="3181"/>
              <a:ext cx="2400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Coûts des ressources logicielles/humaines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59" name="Rectangle 72"/>
            <p:cNvSpPr>
              <a:spLocks noChangeArrowheads="1"/>
            </p:cNvSpPr>
            <p:nvPr/>
          </p:nvSpPr>
          <p:spPr bwMode="auto">
            <a:xfrm>
              <a:off x="3692" y="3181"/>
              <a:ext cx="39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0" name="Rectangle 73"/>
            <p:cNvSpPr>
              <a:spLocks noChangeArrowheads="1"/>
            </p:cNvSpPr>
            <p:nvPr/>
          </p:nvSpPr>
          <p:spPr bwMode="auto">
            <a:xfrm>
              <a:off x="4722" y="3181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1" name="Rectangle 74"/>
            <p:cNvSpPr>
              <a:spLocks noChangeArrowheads="1"/>
            </p:cNvSpPr>
            <p:nvPr/>
          </p:nvSpPr>
          <p:spPr bwMode="auto">
            <a:xfrm>
              <a:off x="604" y="3345"/>
              <a:ext cx="4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•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2" name="Rectangle 75"/>
            <p:cNvSpPr>
              <a:spLocks noChangeArrowheads="1"/>
            </p:cNvSpPr>
            <p:nvPr/>
          </p:nvSpPr>
          <p:spPr bwMode="auto">
            <a:xfrm>
              <a:off x="797" y="3345"/>
              <a:ext cx="924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Coût du matériel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3" name="Rectangle 76"/>
            <p:cNvSpPr>
              <a:spLocks noChangeArrowheads="1"/>
            </p:cNvSpPr>
            <p:nvPr/>
          </p:nvSpPr>
          <p:spPr bwMode="auto">
            <a:xfrm>
              <a:off x="3692" y="3345"/>
              <a:ext cx="6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4" name="Rectangle 77"/>
            <p:cNvSpPr>
              <a:spLocks noChangeArrowheads="1"/>
            </p:cNvSpPr>
            <p:nvPr/>
          </p:nvSpPr>
          <p:spPr bwMode="auto">
            <a:xfrm>
              <a:off x="4722" y="3345"/>
              <a:ext cx="39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5" name="Rectangle 78"/>
            <p:cNvSpPr>
              <a:spLocks noChangeArrowheads="1"/>
            </p:cNvSpPr>
            <p:nvPr/>
          </p:nvSpPr>
          <p:spPr bwMode="auto">
            <a:xfrm>
              <a:off x="2148" y="3510"/>
              <a:ext cx="68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+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6" name="Rectangle 79"/>
            <p:cNvSpPr>
              <a:spLocks noChangeArrowheads="1"/>
            </p:cNvSpPr>
            <p:nvPr/>
          </p:nvSpPr>
          <p:spPr bwMode="auto">
            <a:xfrm>
              <a:off x="2663" y="3510"/>
              <a:ext cx="1535" cy="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important ou très important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7" name="Rectangle 80"/>
            <p:cNvSpPr>
              <a:spLocks noChangeArrowheads="1"/>
            </p:cNvSpPr>
            <p:nvPr/>
          </p:nvSpPr>
          <p:spPr bwMode="auto">
            <a:xfrm>
              <a:off x="2148" y="3674"/>
              <a:ext cx="38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-</a:t>
              </a:r>
              <a:endParaRPr lang="fr-FR" sz="2400" b="1">
                <a:latin typeface="Times New Roman" pitchFamily="18" charset="0"/>
              </a:endParaRPr>
            </a:p>
          </p:txBody>
        </p:sp>
        <p:sp>
          <p:nvSpPr>
            <p:cNvPr id="16468" name="Rectangle 81"/>
            <p:cNvSpPr>
              <a:spLocks noChangeArrowheads="1"/>
            </p:cNvSpPr>
            <p:nvPr/>
          </p:nvSpPr>
          <p:spPr bwMode="auto">
            <a:xfrm>
              <a:off x="2663" y="3674"/>
              <a:ext cx="1631" cy="1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400" b="1">
                  <a:solidFill>
                    <a:srgbClr val="000000"/>
                  </a:solidFill>
                  <a:latin typeface="Helvetica" pitchFamily="34" charset="0"/>
                </a:rPr>
                <a:t>peu important ou négligeable</a:t>
              </a:r>
              <a:endParaRPr lang="fr-FR" sz="2400" b="1">
                <a:latin typeface="Times New Roman" pitchFamily="18" charset="0"/>
              </a:endParaRPr>
            </a:p>
          </p:txBody>
        </p:sp>
      </p:grpSp>
      <p:sp>
        <p:nvSpPr>
          <p:cNvPr id="16391" name="Text Box 82"/>
          <p:cNvSpPr txBox="1">
            <a:spLocks noChangeArrowheads="1"/>
          </p:cNvSpPr>
          <p:nvPr/>
        </p:nvSpPr>
        <p:spPr bwMode="auto">
          <a:xfrm>
            <a:off x="7772400" y="1028700"/>
            <a:ext cx="946150" cy="4800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eaVert" anchor="ctr" anchorCtr="1">
            <a:spAutoFit/>
          </a:bodyPr>
          <a:lstStyle/>
          <a:p>
            <a:pPr eaLnBrk="0" hangingPunct="0"/>
            <a:r>
              <a:rPr lang="fr-FR" sz="2000" b="1">
                <a:latin typeface="Tahoma" pitchFamily="34" charset="0"/>
              </a:rPr>
              <a:t>Évolution des facteurs clés</a:t>
            </a:r>
          </a:p>
          <a:p>
            <a:pPr eaLnBrk="0" hangingPunct="0">
              <a:spcBef>
                <a:spcPct val="50000"/>
              </a:spcBef>
            </a:pPr>
            <a:endParaRPr lang="fr-FR" sz="20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grandes évolutions dans le temps </a:t>
            </a:r>
          </a:p>
        </p:txBody>
      </p:sp>
      <p:sp>
        <p:nvSpPr>
          <p:cNvPr id="80899" name="Rectangle 3" descr="Parchment"/>
          <p:cNvSpPr>
            <a:spLocks noChangeArrowheads="1"/>
          </p:cNvSpPr>
          <p:nvPr/>
        </p:nvSpPr>
        <p:spPr bwMode="auto">
          <a:xfrm>
            <a:off x="304800" y="1066800"/>
            <a:ext cx="4422775" cy="5334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0900" name="Rectangle 4" descr="Parchment"/>
          <p:cNvSpPr>
            <a:spLocks noChangeArrowheads="1"/>
          </p:cNvSpPr>
          <p:nvPr/>
        </p:nvSpPr>
        <p:spPr bwMode="auto">
          <a:xfrm>
            <a:off x="4495800" y="1066800"/>
            <a:ext cx="4343400" cy="5334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1813" y="1409700"/>
            <a:ext cx="8002587" cy="4057650"/>
            <a:chOff x="336" y="767"/>
            <a:chExt cx="5141" cy="2629"/>
          </a:xfrm>
        </p:grpSpPr>
        <p:sp>
          <p:nvSpPr>
            <p:cNvPr id="17417" name="Rectangle 6" descr="Parchment"/>
            <p:cNvSpPr>
              <a:spLocks noChangeArrowheads="1"/>
            </p:cNvSpPr>
            <p:nvPr/>
          </p:nvSpPr>
          <p:spPr bwMode="auto">
            <a:xfrm>
              <a:off x="336" y="1301"/>
              <a:ext cx="159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18" name="Rectangle 7" descr="Parchment"/>
            <p:cNvSpPr>
              <a:spLocks noChangeArrowheads="1"/>
            </p:cNvSpPr>
            <p:nvPr/>
          </p:nvSpPr>
          <p:spPr bwMode="auto">
            <a:xfrm>
              <a:off x="540" y="1301"/>
              <a:ext cx="723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Mainframe</a:t>
              </a:r>
            </a:p>
          </p:txBody>
        </p:sp>
        <p:sp>
          <p:nvSpPr>
            <p:cNvPr id="17419" name="Rectangle 8" descr="Parchment"/>
            <p:cNvSpPr>
              <a:spLocks noChangeArrowheads="1"/>
            </p:cNvSpPr>
            <p:nvPr/>
          </p:nvSpPr>
          <p:spPr bwMode="auto">
            <a:xfrm>
              <a:off x="336" y="1497"/>
              <a:ext cx="159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20" name="Rectangle 9" descr="Parchment"/>
            <p:cNvSpPr>
              <a:spLocks noChangeArrowheads="1"/>
            </p:cNvSpPr>
            <p:nvPr/>
          </p:nvSpPr>
          <p:spPr bwMode="auto">
            <a:xfrm>
              <a:off x="540" y="1497"/>
              <a:ext cx="1181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Terminaux passifs</a:t>
              </a:r>
            </a:p>
          </p:txBody>
        </p:sp>
        <p:sp>
          <p:nvSpPr>
            <p:cNvPr id="17421" name="Rectangle 10" descr="Parchment"/>
            <p:cNvSpPr>
              <a:spLocks noChangeArrowheads="1"/>
            </p:cNvSpPr>
            <p:nvPr/>
          </p:nvSpPr>
          <p:spPr bwMode="auto">
            <a:xfrm>
              <a:off x="336" y="1694"/>
              <a:ext cx="159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22" name="Rectangle 11" descr="Parchment"/>
            <p:cNvSpPr>
              <a:spLocks noChangeArrowheads="1"/>
            </p:cNvSpPr>
            <p:nvPr/>
          </p:nvSpPr>
          <p:spPr bwMode="auto">
            <a:xfrm>
              <a:off x="540" y="1694"/>
              <a:ext cx="982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Base caractère</a:t>
              </a:r>
            </a:p>
          </p:txBody>
        </p:sp>
        <p:sp>
          <p:nvSpPr>
            <p:cNvPr id="17423" name="Rectangle 12" descr="Parchment"/>
            <p:cNvSpPr>
              <a:spLocks noChangeArrowheads="1"/>
            </p:cNvSpPr>
            <p:nvPr/>
          </p:nvSpPr>
          <p:spPr bwMode="auto">
            <a:xfrm>
              <a:off x="336" y="1890"/>
              <a:ext cx="159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24" name="Rectangle 13" descr="Parchment"/>
            <p:cNvSpPr>
              <a:spLocks noChangeArrowheads="1"/>
            </p:cNvSpPr>
            <p:nvPr/>
          </p:nvSpPr>
          <p:spPr bwMode="auto">
            <a:xfrm>
              <a:off x="540" y="1890"/>
              <a:ext cx="1323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Système propriétaire</a:t>
              </a:r>
            </a:p>
          </p:txBody>
        </p:sp>
        <p:sp>
          <p:nvSpPr>
            <p:cNvPr id="17425" name="Rectangle 14" descr="Parchment"/>
            <p:cNvSpPr>
              <a:spLocks noChangeArrowheads="1"/>
            </p:cNvSpPr>
            <p:nvPr/>
          </p:nvSpPr>
          <p:spPr bwMode="auto">
            <a:xfrm>
              <a:off x="336" y="2087"/>
              <a:ext cx="159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26" name="Rectangle 15" descr="Parchment"/>
            <p:cNvSpPr>
              <a:spLocks noChangeArrowheads="1"/>
            </p:cNvSpPr>
            <p:nvPr/>
          </p:nvSpPr>
          <p:spPr bwMode="auto">
            <a:xfrm>
              <a:off x="540" y="2087"/>
              <a:ext cx="703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Centralisé</a:t>
              </a:r>
            </a:p>
          </p:txBody>
        </p:sp>
        <p:sp>
          <p:nvSpPr>
            <p:cNvPr id="17427" name="Rectangle 16" descr="Parchment"/>
            <p:cNvSpPr>
              <a:spLocks noChangeArrowheads="1"/>
            </p:cNvSpPr>
            <p:nvPr/>
          </p:nvSpPr>
          <p:spPr bwMode="auto">
            <a:xfrm>
              <a:off x="336" y="2284"/>
              <a:ext cx="159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28" name="Rectangle 17" descr="Parchment"/>
            <p:cNvSpPr>
              <a:spLocks noChangeArrowheads="1"/>
            </p:cNvSpPr>
            <p:nvPr/>
          </p:nvSpPr>
          <p:spPr bwMode="auto">
            <a:xfrm>
              <a:off x="540" y="2284"/>
              <a:ext cx="1690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Conduit par le département</a:t>
              </a:r>
            </a:p>
          </p:txBody>
        </p:sp>
        <p:sp>
          <p:nvSpPr>
            <p:cNvPr id="17429" name="Rectangle 18" descr="Parchment"/>
            <p:cNvSpPr>
              <a:spLocks noChangeArrowheads="1"/>
            </p:cNvSpPr>
            <p:nvPr/>
          </p:nvSpPr>
          <p:spPr bwMode="auto">
            <a:xfrm>
              <a:off x="540" y="2447"/>
              <a:ext cx="850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informatique</a:t>
              </a:r>
            </a:p>
          </p:txBody>
        </p:sp>
        <p:sp>
          <p:nvSpPr>
            <p:cNvPr id="17430" name="Rectangle 19" descr="Parchment"/>
            <p:cNvSpPr>
              <a:spLocks noChangeArrowheads="1"/>
            </p:cNvSpPr>
            <p:nvPr/>
          </p:nvSpPr>
          <p:spPr bwMode="auto">
            <a:xfrm>
              <a:off x="336" y="2643"/>
              <a:ext cx="159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31" name="Rectangle 20" descr="Parchment"/>
            <p:cNvSpPr>
              <a:spLocks noChangeArrowheads="1"/>
            </p:cNvSpPr>
            <p:nvPr/>
          </p:nvSpPr>
          <p:spPr bwMode="auto">
            <a:xfrm>
              <a:off x="540" y="2643"/>
              <a:ext cx="1496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Tourné vers l’entreprise</a:t>
              </a:r>
            </a:p>
          </p:txBody>
        </p:sp>
        <p:sp>
          <p:nvSpPr>
            <p:cNvPr id="17432" name="Rectangle 21" descr="Parchment"/>
            <p:cNvSpPr>
              <a:spLocks noChangeArrowheads="1"/>
            </p:cNvSpPr>
            <p:nvPr/>
          </p:nvSpPr>
          <p:spPr bwMode="auto">
            <a:xfrm>
              <a:off x="336" y="2838"/>
              <a:ext cx="159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33" name="Rectangle 22" descr="Parchment"/>
            <p:cNvSpPr>
              <a:spLocks noChangeArrowheads="1"/>
            </p:cNvSpPr>
            <p:nvPr/>
          </p:nvSpPr>
          <p:spPr bwMode="auto">
            <a:xfrm>
              <a:off x="540" y="2838"/>
              <a:ext cx="1952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Statique, difficile à mettre à jour</a:t>
              </a:r>
            </a:p>
          </p:txBody>
        </p:sp>
        <p:sp>
          <p:nvSpPr>
            <p:cNvPr id="17434" name="Rectangle 23" descr="Parchment"/>
            <p:cNvSpPr>
              <a:spLocks noChangeArrowheads="1"/>
            </p:cNvSpPr>
            <p:nvPr/>
          </p:nvSpPr>
          <p:spPr bwMode="auto">
            <a:xfrm>
              <a:off x="336" y="3035"/>
              <a:ext cx="159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35" name="Rectangle 24" descr="Parchment"/>
            <p:cNvSpPr>
              <a:spLocks noChangeArrowheads="1"/>
            </p:cNvSpPr>
            <p:nvPr/>
          </p:nvSpPr>
          <p:spPr bwMode="auto">
            <a:xfrm>
              <a:off x="540" y="3035"/>
              <a:ext cx="2017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Organisation mono-fonctionnelle</a:t>
              </a:r>
            </a:p>
          </p:txBody>
        </p:sp>
        <p:sp>
          <p:nvSpPr>
            <p:cNvPr id="17436" name="Rectangle 25" descr="Parchment"/>
            <p:cNvSpPr>
              <a:spLocks noChangeArrowheads="1"/>
            </p:cNvSpPr>
            <p:nvPr/>
          </p:nvSpPr>
          <p:spPr bwMode="auto">
            <a:xfrm>
              <a:off x="2885" y="1301"/>
              <a:ext cx="160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37" name="Rectangle 26" descr="Parchment"/>
            <p:cNvSpPr>
              <a:spLocks noChangeArrowheads="1"/>
            </p:cNvSpPr>
            <p:nvPr/>
          </p:nvSpPr>
          <p:spPr bwMode="auto">
            <a:xfrm>
              <a:off x="3090" y="1301"/>
              <a:ext cx="933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Client-serveur/Web</a:t>
              </a:r>
            </a:p>
          </p:txBody>
        </p:sp>
        <p:sp>
          <p:nvSpPr>
            <p:cNvPr id="17438" name="Rectangle 27" descr="Parchment"/>
            <p:cNvSpPr>
              <a:spLocks noChangeArrowheads="1"/>
            </p:cNvSpPr>
            <p:nvPr/>
          </p:nvSpPr>
          <p:spPr bwMode="auto">
            <a:xfrm>
              <a:off x="2885" y="1497"/>
              <a:ext cx="160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39" name="Rectangle 28" descr="Parchment"/>
            <p:cNvSpPr>
              <a:spLocks noChangeArrowheads="1"/>
            </p:cNvSpPr>
            <p:nvPr/>
          </p:nvSpPr>
          <p:spPr bwMode="auto">
            <a:xfrm>
              <a:off x="3090" y="1497"/>
              <a:ext cx="1480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PC/Notebook/PDA</a:t>
              </a:r>
            </a:p>
          </p:txBody>
        </p:sp>
        <p:sp>
          <p:nvSpPr>
            <p:cNvPr id="17440" name="Rectangle 29" descr="Parchment"/>
            <p:cNvSpPr>
              <a:spLocks noChangeArrowheads="1"/>
            </p:cNvSpPr>
            <p:nvPr/>
          </p:nvSpPr>
          <p:spPr bwMode="auto">
            <a:xfrm>
              <a:off x="2885" y="1694"/>
              <a:ext cx="160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41" name="Rectangle 30" descr="Parchment"/>
            <p:cNvSpPr>
              <a:spLocks noChangeArrowheads="1"/>
            </p:cNvSpPr>
            <p:nvPr/>
          </p:nvSpPr>
          <p:spPr bwMode="auto">
            <a:xfrm>
              <a:off x="3090" y="1694"/>
              <a:ext cx="1025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Base graphique</a:t>
              </a:r>
            </a:p>
          </p:txBody>
        </p:sp>
        <p:sp>
          <p:nvSpPr>
            <p:cNvPr id="17442" name="Rectangle 31" descr="Parchment"/>
            <p:cNvSpPr>
              <a:spLocks noChangeArrowheads="1"/>
            </p:cNvSpPr>
            <p:nvPr/>
          </p:nvSpPr>
          <p:spPr bwMode="auto">
            <a:xfrm>
              <a:off x="2885" y="1890"/>
              <a:ext cx="160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43" name="Rectangle 32" descr="Parchment"/>
            <p:cNvSpPr>
              <a:spLocks noChangeArrowheads="1"/>
            </p:cNvSpPr>
            <p:nvPr/>
          </p:nvSpPr>
          <p:spPr bwMode="auto">
            <a:xfrm>
              <a:off x="3090" y="1890"/>
              <a:ext cx="1020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Système ouvert</a:t>
              </a:r>
            </a:p>
          </p:txBody>
        </p:sp>
        <p:sp>
          <p:nvSpPr>
            <p:cNvPr id="17444" name="Rectangle 33" descr="Parchment"/>
            <p:cNvSpPr>
              <a:spLocks noChangeArrowheads="1"/>
            </p:cNvSpPr>
            <p:nvPr/>
          </p:nvSpPr>
          <p:spPr bwMode="auto">
            <a:xfrm>
              <a:off x="2885" y="2087"/>
              <a:ext cx="160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45" name="Rectangle 34" descr="Parchment"/>
            <p:cNvSpPr>
              <a:spLocks noChangeArrowheads="1"/>
            </p:cNvSpPr>
            <p:nvPr/>
          </p:nvSpPr>
          <p:spPr bwMode="auto">
            <a:xfrm>
              <a:off x="3090" y="2087"/>
              <a:ext cx="839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Centralisé et Décentralisé</a:t>
              </a:r>
            </a:p>
          </p:txBody>
        </p:sp>
        <p:sp>
          <p:nvSpPr>
            <p:cNvPr id="17446" name="Rectangle 35" descr="Parchment"/>
            <p:cNvSpPr>
              <a:spLocks noChangeArrowheads="1"/>
            </p:cNvSpPr>
            <p:nvPr/>
          </p:nvSpPr>
          <p:spPr bwMode="auto">
            <a:xfrm>
              <a:off x="2885" y="2284"/>
              <a:ext cx="160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47" name="Rectangle 36" descr="Parchment"/>
            <p:cNvSpPr>
              <a:spLocks noChangeArrowheads="1"/>
            </p:cNvSpPr>
            <p:nvPr/>
          </p:nvSpPr>
          <p:spPr bwMode="auto">
            <a:xfrm>
              <a:off x="3090" y="2284"/>
              <a:ext cx="1885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Conduit par le management en</a:t>
              </a:r>
            </a:p>
          </p:txBody>
        </p:sp>
        <p:sp>
          <p:nvSpPr>
            <p:cNvPr id="17448" name="Rectangle 37" descr="Parchment"/>
            <p:cNvSpPr>
              <a:spLocks noChangeArrowheads="1"/>
            </p:cNvSpPr>
            <p:nvPr/>
          </p:nvSpPr>
          <p:spPr bwMode="auto">
            <a:xfrm>
              <a:off x="3090" y="2447"/>
              <a:ext cx="2110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partenariat avec les informaticiens</a:t>
              </a:r>
            </a:p>
          </p:txBody>
        </p:sp>
        <p:sp>
          <p:nvSpPr>
            <p:cNvPr id="17449" name="Rectangle 38" descr="Parchment"/>
            <p:cNvSpPr>
              <a:spLocks noChangeArrowheads="1"/>
            </p:cNvSpPr>
            <p:nvPr/>
          </p:nvSpPr>
          <p:spPr bwMode="auto">
            <a:xfrm>
              <a:off x="2885" y="2643"/>
              <a:ext cx="160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50" name="Rectangle 39" descr="Parchment"/>
            <p:cNvSpPr>
              <a:spLocks noChangeArrowheads="1"/>
            </p:cNvSpPr>
            <p:nvPr/>
          </p:nvSpPr>
          <p:spPr bwMode="auto">
            <a:xfrm>
              <a:off x="3090" y="2643"/>
              <a:ext cx="1294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Tourné vers le client</a:t>
              </a:r>
            </a:p>
          </p:txBody>
        </p:sp>
        <p:sp>
          <p:nvSpPr>
            <p:cNvPr id="17451" name="Rectangle 40" descr="Parchment"/>
            <p:cNvSpPr>
              <a:spLocks noChangeArrowheads="1"/>
            </p:cNvSpPr>
            <p:nvPr/>
          </p:nvSpPr>
          <p:spPr bwMode="auto">
            <a:xfrm>
              <a:off x="2885" y="2838"/>
              <a:ext cx="160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52" name="Rectangle 41" descr="Parchment"/>
            <p:cNvSpPr>
              <a:spLocks noChangeArrowheads="1"/>
            </p:cNvSpPr>
            <p:nvPr/>
          </p:nvSpPr>
          <p:spPr bwMode="auto">
            <a:xfrm>
              <a:off x="3090" y="2838"/>
              <a:ext cx="1555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Flexible, facile à modifier</a:t>
              </a:r>
            </a:p>
          </p:txBody>
        </p:sp>
        <p:sp>
          <p:nvSpPr>
            <p:cNvPr id="17453" name="Rectangle 42" descr="Parchment"/>
            <p:cNvSpPr>
              <a:spLocks noChangeArrowheads="1"/>
            </p:cNvSpPr>
            <p:nvPr/>
          </p:nvSpPr>
          <p:spPr bwMode="auto">
            <a:xfrm>
              <a:off x="2885" y="3035"/>
              <a:ext cx="160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17454" name="Rectangle 43" descr="Parchment"/>
            <p:cNvSpPr>
              <a:spLocks noChangeArrowheads="1"/>
            </p:cNvSpPr>
            <p:nvPr/>
          </p:nvSpPr>
          <p:spPr bwMode="auto">
            <a:xfrm>
              <a:off x="3090" y="3035"/>
              <a:ext cx="2387" cy="19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Organisation multi-fonctionnelle autour</a:t>
              </a:r>
            </a:p>
          </p:txBody>
        </p:sp>
        <p:sp>
          <p:nvSpPr>
            <p:cNvPr id="17455" name="Rectangle 44" descr="Parchment"/>
            <p:cNvSpPr>
              <a:spLocks noChangeArrowheads="1"/>
            </p:cNvSpPr>
            <p:nvPr/>
          </p:nvSpPr>
          <p:spPr bwMode="auto">
            <a:xfrm>
              <a:off x="3090" y="3199"/>
              <a:ext cx="898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>
                  <a:solidFill>
                    <a:srgbClr val="000000"/>
                  </a:solidFill>
                </a:rPr>
                <a:t>de processus</a:t>
              </a:r>
            </a:p>
          </p:txBody>
        </p:sp>
        <p:sp>
          <p:nvSpPr>
            <p:cNvPr id="17456" name="Rectangle 45" descr="Parchment"/>
            <p:cNvSpPr>
              <a:spLocks noChangeArrowheads="1"/>
            </p:cNvSpPr>
            <p:nvPr/>
          </p:nvSpPr>
          <p:spPr bwMode="auto">
            <a:xfrm>
              <a:off x="1047" y="767"/>
              <a:ext cx="469" cy="197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 u="sng">
                  <a:solidFill>
                    <a:srgbClr val="000000"/>
                  </a:solidFill>
                </a:rPr>
                <a:t>Passé</a:t>
              </a:r>
            </a:p>
          </p:txBody>
        </p:sp>
        <p:sp>
          <p:nvSpPr>
            <p:cNvPr id="17457" name="Rectangle 46" descr="Parchment"/>
            <p:cNvSpPr>
              <a:spLocks noChangeArrowheads="1"/>
            </p:cNvSpPr>
            <p:nvPr/>
          </p:nvSpPr>
          <p:spPr bwMode="auto">
            <a:xfrm>
              <a:off x="3778" y="784"/>
              <a:ext cx="426" cy="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/>
            <a:lstStyle/>
            <a:p>
              <a:pPr eaLnBrk="0" hangingPunct="0"/>
              <a:r>
                <a:rPr lang="fr-FR" sz="1500" b="1" u="sng">
                  <a:solidFill>
                    <a:srgbClr val="000000"/>
                  </a:solidFill>
                </a:rPr>
                <a:t>Futur</a:t>
              </a:r>
            </a:p>
          </p:txBody>
        </p:sp>
      </p:grpSp>
      <p:sp>
        <p:nvSpPr>
          <p:cNvPr id="17416" name="Text Box 47"/>
          <p:cNvSpPr txBox="1">
            <a:spLocks noChangeArrowheads="1"/>
          </p:cNvSpPr>
          <p:nvPr/>
        </p:nvSpPr>
        <p:spPr bwMode="auto">
          <a:xfrm>
            <a:off x="342900" y="5867400"/>
            <a:ext cx="84582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fr-FR" sz="2400" b="1"/>
              <a:t>Les applications “mission critiques”</a:t>
            </a:r>
            <a:endParaRPr lang="fr-FR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grandes évolutions dans le temps </a:t>
            </a:r>
          </a:p>
        </p:txBody>
      </p:sp>
      <p:sp>
        <p:nvSpPr>
          <p:cNvPr id="82947" name="Rectangle 3" descr="Parchment"/>
          <p:cNvSpPr>
            <a:spLocks noChangeArrowheads="1"/>
          </p:cNvSpPr>
          <p:nvPr/>
        </p:nvSpPr>
        <p:spPr bwMode="auto">
          <a:xfrm>
            <a:off x="304800" y="1066800"/>
            <a:ext cx="8534400" cy="53340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graphicFrame>
        <p:nvGraphicFramePr>
          <p:cNvPr id="311296" name="Object 1024"/>
          <p:cNvGraphicFramePr>
            <a:graphicFrameLocks/>
          </p:cNvGraphicFramePr>
          <p:nvPr/>
        </p:nvGraphicFramePr>
        <p:xfrm>
          <a:off x="1058863" y="1143000"/>
          <a:ext cx="7323137" cy="5105400"/>
        </p:xfrm>
        <a:graphic>
          <a:graphicData uri="http://schemas.openxmlformats.org/presentationml/2006/ole">
            <p:oleObj spid="_x0000_s1026" name="Slide" r:id="rId5" imgW="3592440" imgH="2693880" progId="PowerPoint.Slide.8">
              <p:embed/>
            </p:oleObj>
          </a:graphicData>
        </a:graphic>
      </p:graphicFrame>
      <p:sp>
        <p:nvSpPr>
          <p:cNvPr id="1031" name="Rectangle 5"/>
          <p:cNvSpPr>
            <a:spLocks noChangeArrowheads="1"/>
          </p:cNvSpPr>
          <p:nvPr/>
        </p:nvSpPr>
        <p:spPr bwMode="auto">
          <a:xfrm>
            <a:off x="1050925" y="5715000"/>
            <a:ext cx="71786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fr-FR" sz="2400" b="1"/>
              <a:t>Assembler les différents composants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9154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Définition des </a:t>
            </a:r>
            <a:r>
              <a:rPr lang="fr-FR" sz="3200" b="1" dirty="0" err="1" smtClean="0"/>
              <a:t>ERPs</a:t>
            </a:r>
            <a:endParaRPr lang="fr-FR" sz="3200" b="1" dirty="0" smtClean="0"/>
          </a:p>
        </p:txBody>
      </p:sp>
      <p:sp>
        <p:nvSpPr>
          <p:cNvPr id="18437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1447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smtClean="0"/>
              <a:t>Les </a:t>
            </a:r>
            <a:r>
              <a:rPr lang="fr-FR" sz="2800" b="1" smtClean="0">
                <a:solidFill>
                  <a:srgbClr val="000099"/>
                </a:solidFill>
              </a:rPr>
              <a:t>grandes évolutions</a:t>
            </a:r>
            <a:r>
              <a:rPr lang="fr-FR" sz="2800" smtClean="0"/>
              <a:t> dans le temps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800" smtClean="0"/>
          </a:p>
          <a:p>
            <a:pPr eaLnBrk="1" hangingPunct="1">
              <a:lnSpc>
                <a:spcPct val="90000"/>
              </a:lnSpc>
            </a:pPr>
            <a:r>
              <a:rPr lang="fr-FR" sz="2800" smtClean="0"/>
              <a:t>L’avènement des ERP : </a:t>
            </a:r>
            <a:r>
              <a:rPr lang="fr-FR" sz="2800" b="1" smtClean="0">
                <a:solidFill>
                  <a:srgbClr val="000099"/>
                </a:solidFill>
              </a:rPr>
              <a:t>définitions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800" smtClean="0"/>
          </a:p>
        </p:txBody>
      </p:sp>
      <p:sp>
        <p:nvSpPr>
          <p:cNvPr id="18438" name="Text Box 1028"/>
          <p:cNvSpPr txBox="1">
            <a:spLocks noChangeArrowheads="1"/>
          </p:cNvSpPr>
          <p:nvPr/>
        </p:nvSpPr>
        <p:spPr bwMode="auto">
          <a:xfrm>
            <a:off x="457200" y="3733800"/>
            <a:ext cx="8229600" cy="19177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b="1"/>
              <a:t>“L’entreprise n’accroît plus sa compétitivité par le </a:t>
            </a:r>
          </a:p>
          <a:p>
            <a:r>
              <a:rPr lang="fr-FR" sz="2400" b="1"/>
              <a:t>développement de sa solution applicative, mais </a:t>
            </a:r>
          </a:p>
          <a:p>
            <a:pPr lvl="1">
              <a:buFontTx/>
              <a:buChar char="•"/>
            </a:pPr>
            <a:r>
              <a:rPr lang="fr-FR" sz="2400" b="1"/>
              <a:t>Par sa </a:t>
            </a:r>
            <a:r>
              <a:rPr lang="fr-FR" sz="2400" b="1" u="sng">
                <a:solidFill>
                  <a:srgbClr val="009900"/>
                </a:solidFill>
              </a:rPr>
              <a:t>juste configuration</a:t>
            </a:r>
            <a:r>
              <a:rPr lang="fr-FR" sz="2400" b="1"/>
              <a:t>,</a:t>
            </a:r>
          </a:p>
          <a:p>
            <a:pPr lvl="1">
              <a:buFontTx/>
              <a:buChar char="•"/>
            </a:pPr>
            <a:r>
              <a:rPr lang="fr-FR" sz="2400" b="1"/>
              <a:t>Par son </a:t>
            </a:r>
            <a:r>
              <a:rPr lang="fr-FR" sz="2400" b="1" u="sng">
                <a:solidFill>
                  <a:schemeClr val="accent2"/>
                </a:solidFill>
              </a:rPr>
              <a:t>plein déploiement</a:t>
            </a:r>
            <a:r>
              <a:rPr lang="fr-FR" sz="2400" b="1"/>
              <a:t> </a:t>
            </a:r>
          </a:p>
          <a:p>
            <a:pPr lvl="1">
              <a:buFontTx/>
              <a:buChar char="•"/>
            </a:pPr>
            <a:r>
              <a:rPr lang="fr-FR" sz="2400" b="1"/>
              <a:t>Par sa </a:t>
            </a:r>
            <a:r>
              <a:rPr lang="fr-FR" sz="2400" b="1" u="sng">
                <a:solidFill>
                  <a:srgbClr val="FF3300"/>
                </a:solidFill>
              </a:rPr>
              <a:t>bonne utilisation</a:t>
            </a:r>
            <a:endParaRPr lang="en-US" sz="2400" b="1" u="sng">
              <a:solidFill>
                <a:srgbClr val="FF3300"/>
              </a:solidFill>
            </a:endParaRPr>
          </a:p>
        </p:txBody>
      </p:sp>
      <p:sp>
        <p:nvSpPr>
          <p:cNvPr id="18439" name="AutoShape 1029"/>
          <p:cNvSpPr>
            <a:spLocks noChangeArrowheads="1"/>
          </p:cNvSpPr>
          <p:nvPr/>
        </p:nvSpPr>
        <p:spPr bwMode="auto">
          <a:xfrm>
            <a:off x="8001000" y="1752600"/>
            <a:ext cx="838200" cy="1143000"/>
          </a:xfrm>
          <a:prstGeom prst="curvedLeftArrow">
            <a:avLst>
              <a:gd name="adj1" fmla="val 27273"/>
              <a:gd name="adj2" fmla="val 54545"/>
              <a:gd name="adj3" fmla="val 3333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La demande du marché</a:t>
            </a:r>
          </a:p>
        </p:txBody>
      </p:sp>
      <p:sp>
        <p:nvSpPr>
          <p:cNvPr id="19461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229600" cy="4648200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smtClean="0"/>
              <a:t>Les systèmes d’information doivent donner un </a:t>
            </a:r>
            <a:r>
              <a:rPr lang="fr-FR" sz="2400" b="1" smtClean="0">
                <a:solidFill>
                  <a:srgbClr val="000099"/>
                </a:solidFill>
              </a:rPr>
              <a:t>avantage concurrentiel</a:t>
            </a:r>
            <a:r>
              <a:rPr lang="fr-FR" sz="2400" smtClean="0"/>
              <a:t> à l’entreprise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smtClean="0"/>
              <a:t>Besoin </a:t>
            </a:r>
            <a:r>
              <a:rPr lang="fr-FR" sz="2400" b="1" smtClean="0">
                <a:solidFill>
                  <a:srgbClr val="000099"/>
                </a:solidFill>
              </a:rPr>
              <a:t>d’informations utiles</a:t>
            </a:r>
            <a:r>
              <a:rPr lang="fr-FR" sz="2400" smtClean="0"/>
              <a:t>, </a:t>
            </a:r>
            <a:r>
              <a:rPr lang="fr-FR" sz="2400" b="1" smtClean="0">
                <a:solidFill>
                  <a:srgbClr val="000099"/>
                </a:solidFill>
              </a:rPr>
              <a:t>à jour</a:t>
            </a:r>
            <a:r>
              <a:rPr lang="fr-FR" sz="2400" smtClean="0"/>
              <a:t>, </a:t>
            </a:r>
            <a:r>
              <a:rPr lang="fr-FR" sz="2400" b="1" smtClean="0">
                <a:solidFill>
                  <a:srgbClr val="000099"/>
                </a:solidFill>
              </a:rPr>
              <a:t>fiables</a:t>
            </a:r>
            <a:r>
              <a:rPr lang="fr-FR" sz="2400" smtClean="0"/>
              <a:t>, </a:t>
            </a:r>
            <a:r>
              <a:rPr lang="fr-FR" sz="2400" b="1" smtClean="0">
                <a:solidFill>
                  <a:srgbClr val="000099"/>
                </a:solidFill>
              </a:rPr>
              <a:t>cohérentes</a:t>
            </a:r>
            <a:r>
              <a:rPr lang="fr-FR" sz="2400" smtClean="0"/>
              <a:t> et </a:t>
            </a:r>
            <a:r>
              <a:rPr lang="fr-FR" sz="2400" b="1" smtClean="0">
                <a:solidFill>
                  <a:srgbClr val="000099"/>
                </a:solidFill>
              </a:rPr>
              <a:t>précises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smtClean="0"/>
              <a:t>La </a:t>
            </a:r>
            <a:r>
              <a:rPr lang="fr-FR" sz="2400" b="1" smtClean="0">
                <a:solidFill>
                  <a:srgbClr val="000099"/>
                </a:solidFill>
              </a:rPr>
              <a:t>bonne information</a:t>
            </a:r>
            <a:r>
              <a:rPr lang="fr-FR" sz="2400" smtClean="0"/>
              <a:t>, à la </a:t>
            </a:r>
            <a:r>
              <a:rPr lang="fr-FR" sz="2400" b="1" smtClean="0">
                <a:solidFill>
                  <a:srgbClr val="000099"/>
                </a:solidFill>
              </a:rPr>
              <a:t>bonne personne</a:t>
            </a:r>
            <a:r>
              <a:rPr lang="fr-FR" sz="2400" smtClean="0"/>
              <a:t>, au </a:t>
            </a:r>
            <a:r>
              <a:rPr lang="fr-FR" sz="2400" b="1" smtClean="0">
                <a:solidFill>
                  <a:srgbClr val="000099"/>
                </a:solidFill>
              </a:rPr>
              <a:t>bon moment</a:t>
            </a:r>
            <a:r>
              <a:rPr lang="fr-FR" sz="2400" smtClean="0"/>
              <a:t> pour prendre la </a:t>
            </a:r>
            <a:r>
              <a:rPr lang="fr-FR" sz="2400" b="1" smtClean="0">
                <a:solidFill>
                  <a:srgbClr val="000099"/>
                </a:solidFill>
              </a:rPr>
              <a:t>bonne décision</a:t>
            </a:r>
            <a:r>
              <a:rPr lang="fr-FR" sz="2400" smtClean="0"/>
              <a:t> - notion de </a:t>
            </a:r>
            <a:r>
              <a:rPr lang="fr-FR" sz="2400" b="1" smtClean="0">
                <a:solidFill>
                  <a:srgbClr val="000099"/>
                </a:solidFill>
              </a:rPr>
              <a:t>workflow</a:t>
            </a:r>
            <a:r>
              <a:rPr lang="fr-FR" sz="2400" smtClean="0"/>
              <a:t> –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smtClean="0"/>
              <a:t>Plus de</a:t>
            </a:r>
            <a:r>
              <a:rPr lang="fr-FR" sz="2400" b="1" smtClean="0"/>
              <a:t> </a:t>
            </a:r>
            <a:r>
              <a:rPr lang="fr-FR" sz="2400" b="1" smtClean="0">
                <a:solidFill>
                  <a:srgbClr val="000099"/>
                </a:solidFill>
              </a:rPr>
              <a:t>productivité </a:t>
            </a:r>
            <a:r>
              <a:rPr lang="fr-FR" sz="2400" smtClean="0"/>
              <a:t>et de</a:t>
            </a:r>
            <a:r>
              <a:rPr lang="fr-FR" sz="2400" b="1" smtClean="0"/>
              <a:t> </a:t>
            </a:r>
            <a:r>
              <a:rPr lang="fr-FR" sz="2400" b="1" smtClean="0">
                <a:solidFill>
                  <a:srgbClr val="000099"/>
                </a:solidFill>
              </a:rPr>
              <a:t>compétitivité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smtClean="0"/>
              <a:t>Le vrai </a:t>
            </a:r>
            <a:r>
              <a:rPr lang="fr-FR" sz="2400" b="1" smtClean="0">
                <a:solidFill>
                  <a:srgbClr val="000099"/>
                </a:solidFill>
              </a:rPr>
              <a:t>coût</a:t>
            </a:r>
            <a:r>
              <a:rPr lang="fr-FR" sz="2400" smtClean="0"/>
              <a:t> d’un système survient au moment où celui-ci n’est plus en mesure de </a:t>
            </a:r>
            <a:r>
              <a:rPr lang="fr-FR" sz="2400" b="1" smtClean="0">
                <a:solidFill>
                  <a:srgbClr val="000099"/>
                </a:solidFill>
              </a:rPr>
              <a:t>faire face à l’évolution</a:t>
            </a:r>
            <a:r>
              <a:rPr lang="fr-FR" sz="2400" smtClean="0"/>
              <a:t> de l’entreprise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L’avènement des ERP : Définitions (1)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mtClean="0"/>
              <a:t>Qu’est ce q’un ERP ?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mtClean="0"/>
              <a:t>Progiciel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mtClean="0"/>
              <a:t>Progiciel de gestion intégré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mtClean="0"/>
              <a:t>Enterprise Resource Planning - ERP </a:t>
            </a:r>
            <a:br>
              <a:rPr lang="fr-FR" smtClean="0"/>
            </a:br>
            <a:endParaRPr lang="fr-FR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mtClean="0"/>
              <a:t>Degré d’</a:t>
            </a:r>
            <a:r>
              <a:rPr lang="fr-FR" smtClean="0">
                <a:solidFill>
                  <a:schemeClr val="accent2"/>
                </a:solidFill>
              </a:rPr>
              <a:t>intégration</a:t>
            </a:r>
            <a:r>
              <a:rPr lang="fr-FR" smtClean="0"/>
              <a:t> - DI -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mtClean="0">
                <a:solidFill>
                  <a:schemeClr val="accent2"/>
                </a:solidFill>
              </a:rPr>
              <a:t>Couverture</a:t>
            </a:r>
            <a:r>
              <a:rPr lang="fr-FR" smtClean="0"/>
              <a:t> opérationnelle - CO 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Définitions (2) : DI/CO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143000"/>
            <a:ext cx="8229600" cy="4876800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800" smtClean="0"/>
              <a:t>Le </a:t>
            </a:r>
            <a:r>
              <a:rPr lang="fr-FR" sz="2800" b="1" smtClean="0">
                <a:solidFill>
                  <a:schemeClr val="accent2"/>
                </a:solidFill>
              </a:rPr>
              <a:t>DI</a:t>
            </a:r>
            <a:r>
              <a:rPr lang="fr-FR" sz="2800" smtClean="0"/>
              <a:t> </a:t>
            </a:r>
            <a:r>
              <a:rPr lang="fr-FR" sz="2800" smtClean="0">
                <a:solidFill>
                  <a:schemeClr val="accent2"/>
                </a:solidFill>
              </a:rPr>
              <a:t>-</a:t>
            </a:r>
            <a:r>
              <a:rPr lang="fr-FR" sz="2800" smtClean="0"/>
              <a:t> </a:t>
            </a:r>
            <a:r>
              <a:rPr lang="fr-FR" sz="2800" b="1" smtClean="0">
                <a:solidFill>
                  <a:schemeClr val="accent2"/>
                </a:solidFill>
              </a:rPr>
              <a:t>Degré d’intégration</a:t>
            </a:r>
            <a:r>
              <a:rPr lang="fr-FR" sz="2800" smtClean="0"/>
              <a:t> : </a:t>
            </a:r>
            <a:br>
              <a:rPr lang="fr-FR" sz="2800" smtClean="0"/>
            </a:br>
            <a:r>
              <a:rPr lang="fr-FR" sz="2400" smtClean="0"/>
              <a:t>définit la capacité de fournir à l’ensemble des </a:t>
            </a:r>
            <a:r>
              <a:rPr lang="fr-FR" sz="2400" b="1" smtClean="0">
                <a:solidFill>
                  <a:srgbClr val="000099"/>
                </a:solidFill>
              </a:rPr>
              <a:t>acteurs</a:t>
            </a:r>
            <a:r>
              <a:rPr lang="fr-FR" sz="2400" smtClean="0"/>
              <a:t> de l’entreprise une </a:t>
            </a:r>
            <a:r>
              <a:rPr lang="fr-FR" sz="2400" b="1" smtClean="0">
                <a:solidFill>
                  <a:srgbClr val="000099"/>
                </a:solidFill>
              </a:rPr>
              <a:t>image unique</a:t>
            </a:r>
            <a:r>
              <a:rPr lang="fr-FR" sz="2400" smtClean="0"/>
              <a:t>, </a:t>
            </a:r>
            <a:r>
              <a:rPr lang="fr-FR" sz="2400" b="1" smtClean="0">
                <a:solidFill>
                  <a:srgbClr val="000099"/>
                </a:solidFill>
              </a:rPr>
              <a:t>intègre</a:t>
            </a:r>
            <a:r>
              <a:rPr lang="fr-FR" sz="2400" smtClean="0"/>
              <a:t>, </a:t>
            </a:r>
            <a:r>
              <a:rPr lang="fr-FR" sz="2400" b="1" smtClean="0">
                <a:solidFill>
                  <a:srgbClr val="000099"/>
                </a:solidFill>
              </a:rPr>
              <a:t>cohérente</a:t>
            </a:r>
            <a:r>
              <a:rPr lang="fr-FR" sz="2400" smtClean="0"/>
              <a:t> et </a:t>
            </a:r>
            <a:r>
              <a:rPr lang="fr-FR" sz="2400" b="1" smtClean="0">
                <a:solidFill>
                  <a:srgbClr val="000099"/>
                </a:solidFill>
              </a:rPr>
              <a:t>homogène</a:t>
            </a:r>
            <a:r>
              <a:rPr lang="fr-FR" sz="2400" smtClean="0"/>
              <a:t> de l’ensemble de l’information dont ils ont besoin pour remplir leur rôle.</a:t>
            </a:r>
            <a:br>
              <a:rPr lang="fr-FR" sz="2400" smtClean="0"/>
            </a:br>
            <a:endParaRPr lang="fr-FR" sz="240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800" smtClean="0"/>
              <a:t>La </a:t>
            </a:r>
            <a:r>
              <a:rPr lang="fr-FR" sz="2800" b="1" smtClean="0">
                <a:solidFill>
                  <a:schemeClr val="accent2"/>
                </a:solidFill>
              </a:rPr>
              <a:t>CO</a:t>
            </a:r>
            <a:r>
              <a:rPr lang="fr-FR" sz="2800" smtClean="0">
                <a:solidFill>
                  <a:schemeClr val="accent2"/>
                </a:solidFill>
              </a:rPr>
              <a:t> - </a:t>
            </a:r>
            <a:r>
              <a:rPr lang="fr-FR" sz="2800" b="1" smtClean="0">
                <a:solidFill>
                  <a:schemeClr val="accent2"/>
                </a:solidFill>
              </a:rPr>
              <a:t>Couverture opérationnelle</a:t>
            </a:r>
            <a:r>
              <a:rPr lang="fr-FR" sz="2800" smtClean="0"/>
              <a:t> : </a:t>
            </a:r>
            <a:br>
              <a:rPr lang="fr-FR" sz="2800" smtClean="0"/>
            </a:br>
            <a:r>
              <a:rPr lang="fr-FR" sz="2400" smtClean="0"/>
              <a:t>définit la capacité de fédérer l’ensemble des </a:t>
            </a:r>
            <a:r>
              <a:rPr lang="fr-FR" sz="2400" b="1" smtClean="0">
                <a:solidFill>
                  <a:srgbClr val="000099"/>
                </a:solidFill>
              </a:rPr>
              <a:t>processus</a:t>
            </a:r>
            <a:r>
              <a:rPr lang="fr-FR" sz="2400" smtClean="0"/>
              <a:t> de l’entreprise dans chacun des domaines qui la constituent, et ce, dans une </a:t>
            </a:r>
            <a:r>
              <a:rPr lang="fr-FR" sz="2400" b="1" smtClean="0">
                <a:solidFill>
                  <a:srgbClr val="000099"/>
                </a:solidFill>
              </a:rPr>
              <a:t>approche transversale</a:t>
            </a:r>
            <a:r>
              <a:rPr lang="fr-FR" sz="2400" smtClean="0"/>
              <a:t> qui </a:t>
            </a:r>
            <a:r>
              <a:rPr lang="fr-FR" sz="2400" b="1" smtClean="0">
                <a:solidFill>
                  <a:schemeClr val="accent2"/>
                </a:solidFill>
              </a:rPr>
              <a:t>optimise sa productivité.</a:t>
            </a:r>
            <a:endParaRPr lang="fr-FR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74638"/>
            <a:ext cx="88392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smtClean="0"/>
              <a:t>Définitions</a:t>
            </a:r>
            <a:r>
              <a:rPr lang="en-US" sz="2800" b="1" smtClean="0"/>
              <a:t> </a:t>
            </a:r>
            <a:r>
              <a:rPr lang="fr-FR" sz="2800" b="1" smtClean="0"/>
              <a:t>(3)</a:t>
            </a:r>
            <a:r>
              <a:rPr lang="en-US" sz="2800" b="1" smtClean="0"/>
              <a:t> </a:t>
            </a:r>
            <a:r>
              <a:rPr lang="fr-FR" sz="2800" b="1" smtClean="0"/>
              <a:t>:</a:t>
            </a:r>
            <a:r>
              <a:rPr lang="en-US" sz="2800" b="1" smtClean="0"/>
              <a:t> </a:t>
            </a:r>
            <a:r>
              <a:rPr lang="fr-FR" sz="2800" b="1" smtClean="0"/>
              <a:t>Caractéristiques de l’intégration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382000" cy="4876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smtClean="0"/>
              <a:t>Pour être </a:t>
            </a:r>
            <a:r>
              <a:rPr lang="fr-FR" sz="2800" b="1" smtClean="0">
                <a:solidFill>
                  <a:srgbClr val="000099"/>
                </a:solidFill>
              </a:rPr>
              <a:t>intégré</a:t>
            </a:r>
            <a:r>
              <a:rPr lang="fr-FR" sz="2800" smtClean="0"/>
              <a:t>, un ERP doit principalement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smtClean="0"/>
              <a:t>Garantir </a:t>
            </a:r>
            <a:r>
              <a:rPr lang="fr-FR" sz="2400" b="1" smtClean="0">
                <a:solidFill>
                  <a:srgbClr val="000099"/>
                </a:solidFill>
              </a:rPr>
              <a:t>l’unicité</a:t>
            </a:r>
            <a:r>
              <a:rPr lang="fr-FR" sz="2400" b="1" smtClean="0">
                <a:solidFill>
                  <a:schemeClr val="accent2"/>
                </a:solidFill>
              </a:rPr>
              <a:t> </a:t>
            </a:r>
            <a:r>
              <a:rPr lang="fr-FR" sz="2400" smtClean="0"/>
              <a:t>de l’information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smtClean="0"/>
              <a:t>Mettre à jour les informations en </a:t>
            </a:r>
            <a:r>
              <a:rPr lang="fr-FR" sz="2400" b="1" smtClean="0">
                <a:solidFill>
                  <a:srgbClr val="000099"/>
                </a:solidFill>
              </a:rPr>
              <a:t>temps réel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smtClean="0"/>
              <a:t>Fournir la </a:t>
            </a:r>
            <a:r>
              <a:rPr lang="fr-FR" sz="2400" b="1" smtClean="0">
                <a:solidFill>
                  <a:schemeClr val="accent2"/>
                </a:solidFill>
              </a:rPr>
              <a:t>traçabilité </a:t>
            </a:r>
            <a:r>
              <a:rPr lang="fr-FR" sz="2400" smtClean="0"/>
              <a:t>des opérations de gestion</a:t>
            </a:r>
            <a:br>
              <a:rPr lang="fr-FR" sz="2400" smtClean="0"/>
            </a:br>
            <a:endParaRPr lang="fr-FR" sz="2400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smtClean="0"/>
              <a:t>Les ERP constituent aujourd’hui l’optimum des progiciels intégrés</a:t>
            </a:r>
            <a:br>
              <a:rPr lang="fr-FR" sz="2800" smtClean="0"/>
            </a:br>
            <a:endParaRPr lang="fr-FR" sz="2800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smtClean="0"/>
              <a:t>Faiblesses des ERP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b="1" smtClean="0"/>
              <a:t>CO élevé</a:t>
            </a:r>
            <a:r>
              <a:rPr lang="fr-FR" sz="2400" smtClean="0"/>
              <a:t> : difficiles et longs de mise en œuvre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b="1" smtClean="0"/>
              <a:t>DI important</a:t>
            </a:r>
            <a:r>
              <a:rPr lang="fr-FR" sz="2400" smtClean="0"/>
              <a:t> :</a:t>
            </a:r>
            <a:r>
              <a:rPr lang="en-US" sz="2400" smtClean="0"/>
              <a:t> </a:t>
            </a:r>
            <a:r>
              <a:rPr lang="fr-FR" sz="2400" smtClean="0"/>
              <a:t>rigides et délicats à modifier</a:t>
            </a:r>
            <a:endParaRPr lang="fr-FR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Définitions (4) : Modules d’ un ERP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229600" cy="4495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Gestion comptable et financière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Contrôle de gestion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Gestion de production 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Gestion des achats, gestion des stocks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Administration des ventes,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Gestion des Ressources humaines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Gestion de la relation clients (CRM)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Gestion de la chaîne logistique (SCM)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SzPct val="115000"/>
              <a:buFont typeface="Wingdings" pitchFamily="2" charset="2"/>
              <a:buChar char="Ø"/>
            </a:pPr>
            <a:r>
              <a:rPr lang="fr-FR" sz="2800" b="1" smtClean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Oval 1026"/>
          <p:cNvSpPr>
            <a:spLocks noChangeArrowheads="1"/>
          </p:cNvSpPr>
          <p:nvPr/>
        </p:nvSpPr>
        <p:spPr bwMode="auto">
          <a:xfrm>
            <a:off x="2819400" y="1600200"/>
            <a:ext cx="3429000" cy="2209800"/>
          </a:xfrm>
          <a:prstGeom prst="ellipse">
            <a:avLst/>
          </a:prstGeom>
          <a:gradFill rotWithShape="0">
            <a:gsLst>
              <a:gs pos="0">
                <a:srgbClr val="82A2A2"/>
              </a:gs>
              <a:gs pos="50000">
                <a:srgbClr val="CCFFFF"/>
              </a:gs>
              <a:gs pos="100000">
                <a:srgbClr val="82A2A2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81" name="Oval 1027"/>
          <p:cNvSpPr>
            <a:spLocks noChangeArrowheads="1"/>
          </p:cNvSpPr>
          <p:nvPr/>
        </p:nvSpPr>
        <p:spPr bwMode="auto">
          <a:xfrm>
            <a:off x="3854450" y="2339975"/>
            <a:ext cx="1338263" cy="685800"/>
          </a:xfrm>
          <a:prstGeom prst="ellipse">
            <a:avLst/>
          </a:prstGeom>
          <a:gradFill rotWithShape="0">
            <a:gsLst>
              <a:gs pos="0">
                <a:srgbClr val="E0B3B3"/>
              </a:gs>
              <a:gs pos="50000">
                <a:srgbClr val="FFCCCC"/>
              </a:gs>
              <a:gs pos="100000">
                <a:srgbClr val="E0B3B3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82" name="Rectangle 1028"/>
          <p:cNvSpPr>
            <a:spLocks noChangeArrowheads="1"/>
          </p:cNvSpPr>
          <p:nvPr/>
        </p:nvSpPr>
        <p:spPr bwMode="auto">
          <a:xfrm>
            <a:off x="3851275" y="2492375"/>
            <a:ext cx="136842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600" b="1">
                <a:solidFill>
                  <a:schemeClr val="accent2"/>
                </a:solidFill>
              </a:rPr>
              <a:t>L’entreprise</a:t>
            </a:r>
            <a:endParaRPr lang="en-US" sz="1600" b="1" noProof="1">
              <a:solidFill>
                <a:schemeClr val="accent2"/>
              </a:solidFill>
            </a:endParaRPr>
          </a:p>
        </p:txBody>
      </p:sp>
      <p:sp>
        <p:nvSpPr>
          <p:cNvPr id="24583" name="Rectangle 1029"/>
          <p:cNvSpPr>
            <a:spLocks noChangeArrowheads="1"/>
          </p:cNvSpPr>
          <p:nvPr/>
        </p:nvSpPr>
        <p:spPr bwMode="auto">
          <a:xfrm>
            <a:off x="3516313" y="1628775"/>
            <a:ext cx="2057400" cy="727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Int</a:t>
            </a:r>
            <a:r>
              <a:rPr lang="en-US" sz="1400" b="1">
                <a:solidFill>
                  <a:schemeClr val="tx2"/>
                </a:solidFill>
                <a:cs typeface="Arial" charset="0"/>
              </a:rPr>
              <a:t>égration des</a:t>
            </a:r>
            <a:r>
              <a:rPr lang="en-US" sz="1400" b="1" noProof="1">
                <a:solidFill>
                  <a:schemeClr val="tx2"/>
                </a:solidFill>
              </a:rPr>
              <a:t> </a:t>
            </a:r>
            <a:r>
              <a:rPr lang="en-US" sz="1400" b="1">
                <a:solidFill>
                  <a:schemeClr val="tx2"/>
                </a:solidFill>
              </a:rPr>
              <a:t>a</a:t>
            </a:r>
            <a:r>
              <a:rPr lang="en-US" sz="1400" b="1" noProof="1">
                <a:solidFill>
                  <a:schemeClr val="tx2"/>
                </a:solidFill>
              </a:rPr>
              <a:t>pplication</a:t>
            </a:r>
            <a:r>
              <a:rPr lang="en-US" sz="1400" b="1">
                <a:solidFill>
                  <a:schemeClr val="tx2"/>
                </a:solidFill>
              </a:rPr>
              <a:t>s de</a:t>
            </a:r>
          </a:p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L’entreprise</a:t>
            </a:r>
            <a:endParaRPr lang="en-US" sz="1400" b="1" noProof="1">
              <a:solidFill>
                <a:schemeClr val="tx2"/>
              </a:solidFill>
            </a:endParaRPr>
          </a:p>
        </p:txBody>
      </p:sp>
      <p:sp>
        <p:nvSpPr>
          <p:cNvPr id="24584" name="Rectangle 1030"/>
          <p:cNvSpPr>
            <a:spLocks noChangeArrowheads="1"/>
          </p:cNvSpPr>
          <p:nvPr/>
        </p:nvSpPr>
        <p:spPr bwMode="auto">
          <a:xfrm>
            <a:off x="2590800" y="2274888"/>
            <a:ext cx="1189038" cy="64928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200" b="1" noProof="1">
                <a:solidFill>
                  <a:schemeClr val="tx2"/>
                </a:solidFill>
              </a:rPr>
              <a:t>Supply Chain Management (SCM)</a:t>
            </a:r>
          </a:p>
        </p:txBody>
      </p:sp>
      <p:sp>
        <p:nvSpPr>
          <p:cNvPr id="24585" name="Rectangle 1031"/>
          <p:cNvSpPr>
            <a:spLocks noChangeArrowheads="1"/>
          </p:cNvSpPr>
          <p:nvPr/>
        </p:nvSpPr>
        <p:spPr bwMode="auto">
          <a:xfrm>
            <a:off x="1371600" y="2336800"/>
            <a:ext cx="762000" cy="5588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Internet Intranet Extranet</a:t>
            </a:r>
          </a:p>
        </p:txBody>
      </p:sp>
      <p:sp>
        <p:nvSpPr>
          <p:cNvPr id="24586" name="Oval 1032"/>
          <p:cNvSpPr>
            <a:spLocks noChangeArrowheads="1"/>
          </p:cNvSpPr>
          <p:nvPr/>
        </p:nvSpPr>
        <p:spPr bwMode="auto">
          <a:xfrm>
            <a:off x="8294688" y="17526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DADD8"/>
              </a:gs>
              <a:gs pos="50000">
                <a:srgbClr val="CCCCFF"/>
              </a:gs>
              <a:gs pos="100000">
                <a:srgbClr val="ADADD8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87" name="Rectangle 1033"/>
          <p:cNvSpPr>
            <a:spLocks noChangeArrowheads="1"/>
          </p:cNvSpPr>
          <p:nvPr/>
        </p:nvSpPr>
        <p:spPr bwMode="auto">
          <a:xfrm>
            <a:off x="8229600" y="18288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000" b="1">
                <a:solidFill>
                  <a:schemeClr val="tx2"/>
                </a:solidFill>
              </a:rPr>
              <a:t>Client</a:t>
            </a:r>
            <a:endParaRPr lang="en-US" sz="1000" b="1" noProof="1">
              <a:solidFill>
                <a:schemeClr val="tx2"/>
              </a:solidFill>
            </a:endParaRPr>
          </a:p>
        </p:txBody>
      </p:sp>
      <p:sp>
        <p:nvSpPr>
          <p:cNvPr id="24588" name="Oval 1034"/>
          <p:cNvSpPr>
            <a:spLocks noChangeArrowheads="1"/>
          </p:cNvSpPr>
          <p:nvPr/>
        </p:nvSpPr>
        <p:spPr bwMode="auto">
          <a:xfrm>
            <a:off x="8294688" y="24384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DADD8"/>
              </a:gs>
              <a:gs pos="50000">
                <a:srgbClr val="CCCCFF"/>
              </a:gs>
              <a:gs pos="100000">
                <a:srgbClr val="ADADD8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89" name="Rectangle 1035"/>
          <p:cNvSpPr>
            <a:spLocks noChangeArrowheads="1"/>
          </p:cNvSpPr>
          <p:nvPr/>
        </p:nvSpPr>
        <p:spPr bwMode="auto">
          <a:xfrm>
            <a:off x="8229600" y="25146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000" b="1">
                <a:solidFill>
                  <a:schemeClr val="tx2"/>
                </a:solidFill>
              </a:rPr>
              <a:t>Client</a:t>
            </a:r>
            <a:endParaRPr lang="en-US" sz="1000" b="1" noProof="1">
              <a:solidFill>
                <a:schemeClr val="tx2"/>
              </a:solidFill>
            </a:endParaRPr>
          </a:p>
        </p:txBody>
      </p:sp>
      <p:sp>
        <p:nvSpPr>
          <p:cNvPr id="24590" name="Oval 1036"/>
          <p:cNvSpPr>
            <a:spLocks noChangeArrowheads="1"/>
          </p:cNvSpPr>
          <p:nvPr/>
        </p:nvSpPr>
        <p:spPr bwMode="auto">
          <a:xfrm>
            <a:off x="8294688" y="32004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DADD8"/>
              </a:gs>
              <a:gs pos="50000">
                <a:srgbClr val="CCCCFF"/>
              </a:gs>
              <a:gs pos="100000">
                <a:srgbClr val="ADADD8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91" name="Rectangle 1037"/>
          <p:cNvSpPr>
            <a:spLocks noChangeArrowheads="1"/>
          </p:cNvSpPr>
          <p:nvPr/>
        </p:nvSpPr>
        <p:spPr bwMode="auto">
          <a:xfrm>
            <a:off x="8229600" y="32766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000" b="1">
                <a:solidFill>
                  <a:schemeClr val="tx2"/>
                </a:solidFill>
              </a:rPr>
              <a:t>Client</a:t>
            </a:r>
            <a:endParaRPr lang="en-US" sz="1000" b="1" noProof="1">
              <a:solidFill>
                <a:schemeClr val="tx2"/>
              </a:solidFill>
            </a:endParaRPr>
          </a:p>
        </p:txBody>
      </p:sp>
      <p:sp>
        <p:nvSpPr>
          <p:cNvPr id="24592" name="Rectangle 1038"/>
          <p:cNvSpPr>
            <a:spLocks noChangeArrowheads="1"/>
          </p:cNvSpPr>
          <p:nvPr/>
        </p:nvSpPr>
        <p:spPr bwMode="auto">
          <a:xfrm>
            <a:off x="5292725" y="2205038"/>
            <a:ext cx="1184275" cy="8318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200" b="1" noProof="1">
                <a:solidFill>
                  <a:schemeClr val="tx2"/>
                </a:solidFill>
              </a:rPr>
              <a:t>Customer Relationship Management (CRM)</a:t>
            </a:r>
          </a:p>
        </p:txBody>
      </p:sp>
      <p:sp>
        <p:nvSpPr>
          <p:cNvPr id="24593" name="Rectangle 1039"/>
          <p:cNvSpPr>
            <a:spLocks noChangeArrowheads="1"/>
          </p:cNvSpPr>
          <p:nvPr/>
        </p:nvSpPr>
        <p:spPr bwMode="auto">
          <a:xfrm>
            <a:off x="6934200" y="2336800"/>
            <a:ext cx="762000" cy="5588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Internet Intranet Extranet</a:t>
            </a:r>
          </a:p>
        </p:txBody>
      </p:sp>
      <p:sp>
        <p:nvSpPr>
          <p:cNvPr id="24594" name="Rectangle 1040"/>
          <p:cNvSpPr>
            <a:spLocks noChangeArrowheads="1"/>
          </p:cNvSpPr>
          <p:nvPr/>
        </p:nvSpPr>
        <p:spPr bwMode="auto">
          <a:xfrm>
            <a:off x="3505200" y="3429000"/>
            <a:ext cx="2133600" cy="73977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400" b="1" noProof="1">
                <a:solidFill>
                  <a:schemeClr val="tx2"/>
                </a:solidFill>
              </a:rPr>
              <a:t>Enterprise Resource Planning (ERP)</a:t>
            </a:r>
          </a:p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La colonne vert</a:t>
            </a:r>
            <a:r>
              <a:rPr lang="en-US" sz="1400" b="1">
                <a:solidFill>
                  <a:schemeClr val="tx2"/>
                </a:solidFill>
                <a:cs typeface="Arial" charset="0"/>
              </a:rPr>
              <a:t>é</a:t>
            </a:r>
            <a:r>
              <a:rPr lang="en-US" sz="1400" b="1">
                <a:solidFill>
                  <a:schemeClr val="tx2"/>
                </a:solidFill>
              </a:rPr>
              <a:t>brale</a:t>
            </a:r>
            <a:endParaRPr lang="en-US" sz="1400" b="1" noProof="1">
              <a:solidFill>
                <a:schemeClr val="tx2"/>
              </a:solidFill>
            </a:endParaRPr>
          </a:p>
        </p:txBody>
      </p:sp>
      <p:sp>
        <p:nvSpPr>
          <p:cNvPr id="24595" name="Rectangle 1041"/>
          <p:cNvSpPr>
            <a:spLocks noChangeArrowheads="1"/>
          </p:cNvSpPr>
          <p:nvPr/>
        </p:nvSpPr>
        <p:spPr bwMode="auto">
          <a:xfrm>
            <a:off x="685800" y="4351338"/>
            <a:ext cx="2301875" cy="1165225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400" b="1" u="sng">
                <a:solidFill>
                  <a:schemeClr val="tx2"/>
                </a:solidFill>
              </a:rPr>
              <a:t>Applications</a:t>
            </a:r>
            <a:r>
              <a:rPr lang="en-US" sz="1400" b="1" u="sng">
                <a:solidFill>
                  <a:schemeClr val="tx2"/>
                </a:solidFill>
                <a:cs typeface="Arial" charset="0"/>
              </a:rPr>
              <a:t> fournisseur</a:t>
            </a:r>
          </a:p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Optimiser les relations avec les partenaires afin de diminuer le co</a:t>
            </a:r>
            <a:r>
              <a:rPr lang="en-US" sz="1400" b="1">
                <a:solidFill>
                  <a:schemeClr val="tx2"/>
                </a:solidFill>
                <a:cs typeface="Arial" charset="0"/>
              </a:rPr>
              <a:t>ût des produits</a:t>
            </a:r>
            <a:endParaRPr lang="en-US" sz="1400" b="1" noProof="1">
              <a:solidFill>
                <a:schemeClr val="tx2"/>
              </a:solidFill>
            </a:endParaRPr>
          </a:p>
        </p:txBody>
      </p:sp>
      <p:sp>
        <p:nvSpPr>
          <p:cNvPr id="24596" name="Rectangle 1042"/>
          <p:cNvSpPr>
            <a:spLocks noChangeArrowheads="1"/>
          </p:cNvSpPr>
          <p:nvPr/>
        </p:nvSpPr>
        <p:spPr bwMode="auto">
          <a:xfrm>
            <a:off x="6227763" y="4351338"/>
            <a:ext cx="2382837" cy="1165225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400" b="1" u="sng">
                <a:solidFill>
                  <a:schemeClr val="tx2"/>
                </a:solidFill>
              </a:rPr>
              <a:t>Applications client</a:t>
            </a:r>
            <a:endParaRPr lang="en-US" sz="1400" b="1" u="sng" noProof="1">
              <a:solidFill>
                <a:schemeClr val="tx2"/>
              </a:solidFill>
            </a:endParaRPr>
          </a:p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Optimiser les relations avec les partenaires afin d’augmenter le niveau de service</a:t>
            </a:r>
            <a:endParaRPr lang="en-US" sz="1400" b="1" noProof="1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24597" name="Rectangle 1043"/>
          <p:cNvSpPr>
            <a:spLocks noChangeArrowheads="1"/>
          </p:cNvSpPr>
          <p:nvPr/>
        </p:nvSpPr>
        <p:spPr bwMode="auto">
          <a:xfrm>
            <a:off x="3581400" y="4348163"/>
            <a:ext cx="2286000" cy="9525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400" b="1" u="sng">
                <a:solidFill>
                  <a:schemeClr val="tx2"/>
                </a:solidFill>
              </a:rPr>
              <a:t>Applications internes</a:t>
            </a:r>
            <a:endParaRPr lang="en-US" sz="1400" b="1" u="sng" noProof="1">
              <a:solidFill>
                <a:schemeClr val="tx2"/>
              </a:solidFill>
            </a:endParaRPr>
          </a:p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Faciliter les processus afin d’accro</a:t>
            </a:r>
            <a:r>
              <a:rPr lang="en-US" sz="1400" b="1">
                <a:solidFill>
                  <a:schemeClr val="tx2"/>
                </a:solidFill>
                <a:cs typeface="Arial" charset="0"/>
              </a:rPr>
              <a:t>ître la productivité</a:t>
            </a:r>
          </a:p>
        </p:txBody>
      </p:sp>
      <p:sp>
        <p:nvSpPr>
          <p:cNvPr id="24598" name="AutoShape 1044"/>
          <p:cNvSpPr>
            <a:spLocks noChangeArrowheads="1"/>
          </p:cNvSpPr>
          <p:nvPr/>
        </p:nvSpPr>
        <p:spPr bwMode="auto">
          <a:xfrm>
            <a:off x="1066800" y="5638800"/>
            <a:ext cx="6934200" cy="457200"/>
          </a:xfrm>
          <a:prstGeom prst="leftRightArrow">
            <a:avLst>
              <a:gd name="adj1" fmla="val 54167"/>
              <a:gd name="adj2" fmla="val 166763"/>
            </a:avLst>
          </a:prstGeom>
          <a:gradFill rotWithShape="0">
            <a:gsLst>
              <a:gs pos="0">
                <a:srgbClr val="6FB94A"/>
              </a:gs>
              <a:gs pos="50000">
                <a:srgbClr val="99FF66"/>
              </a:gs>
              <a:gs pos="100000">
                <a:srgbClr val="6FB94A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99" name="Rectangle 1045"/>
          <p:cNvSpPr>
            <a:spLocks noChangeArrowheads="1"/>
          </p:cNvSpPr>
          <p:nvPr/>
        </p:nvSpPr>
        <p:spPr bwMode="auto">
          <a:xfrm>
            <a:off x="3335338" y="5691188"/>
            <a:ext cx="2952750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b="1">
                <a:solidFill>
                  <a:schemeClr val="tx2"/>
                </a:solidFill>
              </a:rPr>
              <a:t>La cha</a:t>
            </a:r>
            <a:r>
              <a:rPr lang="en-US" b="1">
                <a:solidFill>
                  <a:schemeClr val="tx2"/>
                </a:solidFill>
                <a:cs typeface="Arial" charset="0"/>
              </a:rPr>
              <a:t>îne de la valeur</a:t>
            </a:r>
          </a:p>
        </p:txBody>
      </p:sp>
      <p:sp>
        <p:nvSpPr>
          <p:cNvPr id="24600" name="Oval 1046"/>
          <p:cNvSpPr>
            <a:spLocks noChangeArrowheads="1"/>
          </p:cNvSpPr>
          <p:nvPr/>
        </p:nvSpPr>
        <p:spPr bwMode="auto">
          <a:xfrm>
            <a:off x="228600" y="17526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1C9A1"/>
              </a:gs>
              <a:gs pos="50000">
                <a:srgbClr val="CCFFCC"/>
              </a:gs>
              <a:gs pos="100000">
                <a:srgbClr val="A1C9A1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601" name="Rectangle 1047"/>
          <p:cNvSpPr>
            <a:spLocks noChangeArrowheads="1"/>
          </p:cNvSpPr>
          <p:nvPr/>
        </p:nvSpPr>
        <p:spPr bwMode="auto">
          <a:xfrm>
            <a:off x="107950" y="1828800"/>
            <a:ext cx="952500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900" b="1">
                <a:solidFill>
                  <a:schemeClr val="tx2"/>
                </a:solidFill>
              </a:rPr>
              <a:t>Fournisseur</a:t>
            </a:r>
            <a:endParaRPr lang="en-US" sz="900" b="1" noProof="1">
              <a:solidFill>
                <a:schemeClr val="tx2"/>
              </a:solidFill>
            </a:endParaRPr>
          </a:p>
        </p:txBody>
      </p:sp>
      <p:sp>
        <p:nvSpPr>
          <p:cNvPr id="24602" name="Oval 1048"/>
          <p:cNvSpPr>
            <a:spLocks noChangeArrowheads="1"/>
          </p:cNvSpPr>
          <p:nvPr/>
        </p:nvSpPr>
        <p:spPr bwMode="auto">
          <a:xfrm>
            <a:off x="217488" y="24384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1C9A1"/>
              </a:gs>
              <a:gs pos="50000">
                <a:srgbClr val="CCFFCC"/>
              </a:gs>
              <a:gs pos="100000">
                <a:srgbClr val="A1C9A1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603" name="Oval 1049"/>
          <p:cNvSpPr>
            <a:spLocks noChangeArrowheads="1"/>
          </p:cNvSpPr>
          <p:nvPr/>
        </p:nvSpPr>
        <p:spPr bwMode="auto">
          <a:xfrm>
            <a:off x="217488" y="32004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1C9A1"/>
              </a:gs>
              <a:gs pos="50000">
                <a:srgbClr val="CCFFCC"/>
              </a:gs>
              <a:gs pos="100000">
                <a:srgbClr val="A1C9A1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604" name="Line 1050"/>
          <p:cNvSpPr>
            <a:spLocks noChangeShapeType="1"/>
          </p:cNvSpPr>
          <p:nvPr/>
        </p:nvSpPr>
        <p:spPr bwMode="auto">
          <a:xfrm flipH="1" flipV="1">
            <a:off x="914400" y="2057400"/>
            <a:ext cx="3810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05" name="Line 1051"/>
          <p:cNvSpPr>
            <a:spLocks noChangeShapeType="1"/>
          </p:cNvSpPr>
          <p:nvPr/>
        </p:nvSpPr>
        <p:spPr bwMode="auto">
          <a:xfrm flipH="1">
            <a:off x="869950" y="2960688"/>
            <a:ext cx="457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06" name="Line 1052"/>
          <p:cNvSpPr>
            <a:spLocks noChangeShapeType="1"/>
          </p:cNvSpPr>
          <p:nvPr/>
        </p:nvSpPr>
        <p:spPr bwMode="auto">
          <a:xfrm flipH="1">
            <a:off x="946150" y="26130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07" name="Line 1053"/>
          <p:cNvSpPr>
            <a:spLocks noChangeShapeType="1"/>
          </p:cNvSpPr>
          <p:nvPr/>
        </p:nvSpPr>
        <p:spPr bwMode="auto">
          <a:xfrm flipH="1">
            <a:off x="2165350" y="2590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08" name="Line 1054"/>
          <p:cNvSpPr>
            <a:spLocks noChangeShapeType="1"/>
          </p:cNvSpPr>
          <p:nvPr/>
        </p:nvSpPr>
        <p:spPr bwMode="auto">
          <a:xfrm flipV="1">
            <a:off x="6521450" y="2624138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09" name="Line 1055"/>
          <p:cNvSpPr>
            <a:spLocks noChangeShapeType="1"/>
          </p:cNvSpPr>
          <p:nvPr/>
        </p:nvSpPr>
        <p:spPr bwMode="auto">
          <a:xfrm flipV="1">
            <a:off x="7772400" y="2057400"/>
            <a:ext cx="381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10" name="Line 1056"/>
          <p:cNvSpPr>
            <a:spLocks noChangeShapeType="1"/>
          </p:cNvSpPr>
          <p:nvPr/>
        </p:nvSpPr>
        <p:spPr bwMode="auto">
          <a:xfrm>
            <a:off x="7772400" y="2971800"/>
            <a:ext cx="457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11" name="Line 1057"/>
          <p:cNvSpPr>
            <a:spLocks noChangeShapeType="1"/>
          </p:cNvSpPr>
          <p:nvPr/>
        </p:nvSpPr>
        <p:spPr bwMode="auto">
          <a:xfrm>
            <a:off x="7772400" y="2633663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612" name="Rectangle 1058"/>
          <p:cNvSpPr>
            <a:spLocks noChangeArrowheads="1"/>
          </p:cNvSpPr>
          <p:nvPr/>
        </p:nvSpPr>
        <p:spPr bwMode="auto">
          <a:xfrm>
            <a:off x="1042988" y="981075"/>
            <a:ext cx="21113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fr-FR" sz="2400" b="1" i="1" u="sng"/>
              <a:t>Fournisseurs</a:t>
            </a:r>
          </a:p>
        </p:txBody>
      </p:sp>
      <p:sp>
        <p:nvSpPr>
          <p:cNvPr id="24613" name="Rectangle 1059"/>
          <p:cNvSpPr>
            <a:spLocks noChangeArrowheads="1"/>
          </p:cNvSpPr>
          <p:nvPr/>
        </p:nvSpPr>
        <p:spPr bwMode="auto">
          <a:xfrm>
            <a:off x="6629400" y="981075"/>
            <a:ext cx="11969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fr-FR" sz="2400" b="1" i="1" u="sng"/>
              <a:t>Clients</a:t>
            </a:r>
          </a:p>
        </p:txBody>
      </p:sp>
      <p:sp>
        <p:nvSpPr>
          <p:cNvPr id="24614" name="Text Box 1060"/>
          <p:cNvSpPr txBox="1">
            <a:spLocks noChangeArrowheads="1"/>
          </p:cNvSpPr>
          <p:nvPr/>
        </p:nvSpPr>
        <p:spPr bwMode="auto">
          <a:xfrm>
            <a:off x="2743200" y="152400"/>
            <a:ext cx="357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2400">
                <a:latin typeface="Times New Roman" pitchFamily="18" charset="0"/>
              </a:rPr>
              <a:t>Modèle d’entreprise et ERP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615" name="Rectangle 1061"/>
          <p:cNvSpPr>
            <a:spLocks noChangeArrowheads="1"/>
          </p:cNvSpPr>
          <p:nvPr/>
        </p:nvSpPr>
        <p:spPr bwMode="auto">
          <a:xfrm>
            <a:off x="107950" y="2520950"/>
            <a:ext cx="952500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900" b="1">
                <a:solidFill>
                  <a:schemeClr val="tx2"/>
                </a:solidFill>
              </a:rPr>
              <a:t>Fournisseur</a:t>
            </a:r>
            <a:endParaRPr lang="en-US" sz="900" b="1" noProof="1">
              <a:solidFill>
                <a:schemeClr val="tx2"/>
              </a:solidFill>
            </a:endParaRPr>
          </a:p>
        </p:txBody>
      </p:sp>
      <p:sp>
        <p:nvSpPr>
          <p:cNvPr id="24616" name="Rectangle 1062"/>
          <p:cNvSpPr>
            <a:spLocks noChangeArrowheads="1"/>
          </p:cNvSpPr>
          <p:nvPr/>
        </p:nvSpPr>
        <p:spPr bwMode="auto">
          <a:xfrm>
            <a:off x="107950" y="3284538"/>
            <a:ext cx="952500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900" b="1">
                <a:solidFill>
                  <a:schemeClr val="tx2"/>
                </a:solidFill>
              </a:rPr>
              <a:t>Fournisseur</a:t>
            </a:r>
            <a:endParaRPr lang="en-US" sz="900" b="1" noProof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152400" y="4876800"/>
            <a:ext cx="8785225" cy="11874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Pour tout projet d’entreprise, il est bon d’avoir une vision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globale de l’ensemble de la problematique pour pouvoir 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comprendre l’environnement et adapter la meilleure approche</a:t>
            </a:r>
            <a:r>
              <a:rPr lang="en-US" sz="2400">
                <a:solidFill>
                  <a:srgbClr val="FF3300"/>
                </a:solidFill>
                <a:latin typeface="Tahoma" pitchFamily="34" charset="0"/>
              </a:rPr>
              <a:t>.  </a:t>
            </a:r>
          </a:p>
        </p:txBody>
      </p:sp>
      <p:sp>
        <p:nvSpPr>
          <p:cNvPr id="25607" name="AutoShape 5"/>
          <p:cNvSpPr>
            <a:spLocks noChangeArrowheads="1"/>
          </p:cNvSpPr>
          <p:nvPr/>
        </p:nvSpPr>
        <p:spPr bwMode="auto">
          <a:xfrm>
            <a:off x="6400800" y="2438400"/>
            <a:ext cx="1981200" cy="381000"/>
          </a:xfrm>
          <a:prstGeom prst="leftArrow">
            <a:avLst>
              <a:gd name="adj1" fmla="val 50000"/>
              <a:gd name="adj2" fmla="val 13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219200" y="1676400"/>
            <a:ext cx="51812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Définition </a:t>
            </a:r>
            <a:r>
              <a:rPr lang="fr-FR" sz="4000" dirty="0">
                <a:solidFill>
                  <a:srgbClr val="0000FF"/>
                </a:solidFill>
              </a:rPr>
              <a:t>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Enjeux 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Changements</a:t>
            </a:r>
            <a:endParaRPr lang="fr-FR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153400" cy="2590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mtClean="0"/>
              <a:t>Le </a:t>
            </a:r>
            <a:r>
              <a:rPr lang="fr-FR" b="1" smtClean="0">
                <a:solidFill>
                  <a:srgbClr val="000099"/>
                </a:solidFill>
              </a:rPr>
              <a:t>marché actuel</a:t>
            </a:r>
            <a:r>
              <a:rPr lang="fr-FR" smtClean="0"/>
              <a:t> des ERP</a:t>
            </a:r>
            <a:br>
              <a:rPr lang="fr-FR" smtClean="0"/>
            </a:br>
            <a:endParaRPr lang="fr-FR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mtClean="0"/>
              <a:t>Le Futur des ERPs</a:t>
            </a:r>
            <a:endParaRPr lang="fr-FR" b="1" smtClean="0"/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762000" y="4876800"/>
            <a:ext cx="7515225" cy="11874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Maîtrise des coûts, plate-forme d’évolution technique, 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externalisation, concentration sur son métier de base, 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cohérence et standardisation  </a:t>
            </a:r>
          </a:p>
        </p:txBody>
      </p:sp>
      <p:sp>
        <p:nvSpPr>
          <p:cNvPr id="26631" name="AutoShape 5"/>
          <p:cNvSpPr>
            <a:spLocks noChangeArrowheads="1"/>
          </p:cNvSpPr>
          <p:nvPr/>
        </p:nvSpPr>
        <p:spPr bwMode="auto">
          <a:xfrm>
            <a:off x="6934200" y="1752600"/>
            <a:ext cx="12954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57163" y="1587500"/>
            <a:ext cx="8807450" cy="4289425"/>
          </a:xfrm>
          <a:prstGeom prst="rect">
            <a:avLst/>
          </a:prstGeom>
          <a:noFill/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07950" y="6096000"/>
            <a:ext cx="9036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400">
                <a:latin typeface="Times New Roman" pitchFamily="18" charset="0"/>
                <a:cs typeface="Times New Roman" pitchFamily="18" charset="0"/>
              </a:rPr>
              <a:t>© </a:t>
            </a:r>
            <a:r>
              <a:rPr lang="en-US" sz="1400">
                <a:latin typeface="Times New Roman" pitchFamily="18" charset="0"/>
              </a:rPr>
              <a:t>Forrester Research, Inc. From ERP Applications - Market maturity, consolidation, and the next generation, march 2004</a:t>
            </a:r>
          </a:p>
        </p:txBody>
      </p:sp>
      <p:sp>
        <p:nvSpPr>
          <p:cNvPr id="27654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FR" sz="2400" dirty="0" smtClean="0">
                <a:latin typeface="Times New Roman" pitchFamily="18" charset="0"/>
              </a:rPr>
              <a:t>Les </a:t>
            </a:r>
            <a:r>
              <a:rPr lang="fr-FR" sz="2400" dirty="0">
                <a:latin typeface="Times New Roman" pitchFamily="18" charset="0"/>
              </a:rPr>
              <a:t>leaders du </a:t>
            </a:r>
            <a:r>
              <a:rPr lang="fr-FR" sz="2400" dirty="0" err="1">
                <a:latin typeface="Times New Roman" pitchFamily="18" charset="0"/>
              </a:rPr>
              <a:t>march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é des ERP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le monde</a:t>
            </a:r>
          </a:p>
          <a:p>
            <a:pPr algn="ctr" eaLnBrk="0" hangingPunct="0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bas</a:t>
            </a:r>
            <a:r>
              <a:rPr lang="en-US" sz="2400" dirty="0" err="1">
                <a:latin typeface="Times New Roman" pitchFamily="18" charset="0"/>
              </a:rPr>
              <a:t>é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sur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leur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revenu</a:t>
            </a:r>
            <a:r>
              <a:rPr lang="en-US" sz="2400" dirty="0">
                <a:latin typeface="Times New Roman" pitchFamily="18" charset="0"/>
              </a:rPr>
              <a:t> entre 1994 et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8900" y="1597025"/>
            <a:ext cx="8947150" cy="4711700"/>
          </a:xfrm>
          <a:prstGeom prst="rect">
            <a:avLst/>
          </a:prstGeom>
          <a:noFill/>
        </p:spPr>
      </p:pic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0" y="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FR" sz="2400" dirty="0" smtClean="0">
                <a:latin typeface="Times New Roman" pitchFamily="18" charset="0"/>
              </a:rPr>
              <a:t>Pr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fr-FR" sz="2400" dirty="0">
                <a:latin typeface="Times New Roman" pitchFamily="18" charset="0"/>
              </a:rPr>
              <a:t>vision des revenus globaux du </a:t>
            </a:r>
            <a:r>
              <a:rPr lang="fr-FR" sz="2400" dirty="0" err="1">
                <a:latin typeface="Times New Roman" pitchFamily="18" charset="0"/>
              </a:rPr>
              <a:t>march</a:t>
            </a:r>
            <a:r>
              <a:rPr lang="en-US" sz="2400" dirty="0">
                <a:latin typeface="Times New Roman" pitchFamily="18" charset="0"/>
              </a:rPr>
              <a:t>é des ERP</a:t>
            </a:r>
          </a:p>
          <a:p>
            <a:pPr algn="ctr" eaLnBrk="0" hangingPunct="0"/>
            <a:r>
              <a:rPr lang="en-US" sz="2400" dirty="0">
                <a:latin typeface="Times New Roman" pitchFamily="18" charset="0"/>
              </a:rPr>
              <a:t>de 2002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à 2007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le monde</a:t>
            </a:r>
          </a:p>
        </p:txBody>
      </p:sp>
      <p:sp>
        <p:nvSpPr>
          <p:cNvPr id="28678" name="Text Box 4"/>
          <p:cNvSpPr txBox="1">
            <a:spLocks noChangeArrowheads="1"/>
          </p:cNvSpPr>
          <p:nvPr/>
        </p:nvSpPr>
        <p:spPr bwMode="auto">
          <a:xfrm>
            <a:off x="107950" y="6248400"/>
            <a:ext cx="9036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© </a:t>
            </a:r>
            <a:r>
              <a:rPr lang="en-US" sz="1400" dirty="0">
                <a:latin typeface="Times New Roman" pitchFamily="18" charset="0"/>
              </a:rPr>
              <a:t>Forrester Research, Inc. From ERP Applications - Market maturity, consolidation, and the next generation, march 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381000" y="631825"/>
            <a:ext cx="8320088" cy="5387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4" name="Text Box 3"/>
          <p:cNvSpPr txBox="1">
            <a:spLocks noChangeArrowheads="1"/>
          </p:cNvSpPr>
          <p:nvPr/>
        </p:nvSpPr>
        <p:spPr bwMode="auto">
          <a:xfrm>
            <a:off x="684213" y="152400"/>
            <a:ext cx="7680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fr-FR" sz="2400">
                <a:latin typeface="Times New Roman" pitchFamily="18" charset="0"/>
              </a:rPr>
              <a:t>Figure F1 – March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é français des ERP et des services associ</a:t>
            </a:r>
            <a:r>
              <a:rPr lang="en-US" sz="2400">
                <a:latin typeface="Times New Roman" pitchFamily="18" charset="0"/>
              </a:rPr>
              <a:t>és</a:t>
            </a:r>
          </a:p>
          <a:p>
            <a:pPr algn="ctr" eaLnBrk="0" hangingPunct="0"/>
            <a:r>
              <a:rPr lang="en-US" sz="2400">
                <a:latin typeface="Times New Roman" pitchFamily="18" charset="0"/>
              </a:rPr>
              <a:t>(en millions d’euros)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838200" y="1219200"/>
          <a:ext cx="7239000" cy="4191000"/>
        </p:xfrm>
        <a:graphic>
          <a:graphicData uri="http://schemas.openxmlformats.org/presentationml/2006/ole">
            <p:oleObj spid="_x0000_s2050" name="Document" r:id="rId4" imgW="5840989" imgH="3109329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381000" y="631825"/>
            <a:ext cx="8320088" cy="55403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78" name="Text Box 3"/>
          <p:cNvSpPr txBox="1">
            <a:spLocks noChangeArrowheads="1"/>
          </p:cNvSpPr>
          <p:nvPr/>
        </p:nvSpPr>
        <p:spPr bwMode="auto">
          <a:xfrm>
            <a:off x="684213" y="152400"/>
            <a:ext cx="7680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fr-FR" sz="2400">
                <a:latin typeface="Times New Roman" pitchFamily="18" charset="0"/>
              </a:rPr>
              <a:t>Figure F1 – March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é français des ERP et des services associ</a:t>
            </a:r>
            <a:r>
              <a:rPr lang="en-US" sz="2400">
                <a:latin typeface="Times New Roman" pitchFamily="18" charset="0"/>
              </a:rPr>
              <a:t>és</a:t>
            </a:r>
          </a:p>
          <a:p>
            <a:pPr algn="ctr" eaLnBrk="0" hangingPunct="0"/>
            <a:r>
              <a:rPr lang="en-US" sz="2400">
                <a:latin typeface="Times New Roman" pitchFamily="18" charset="0"/>
              </a:rPr>
              <a:t>(en millions d’euros)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066800" y="1371600"/>
          <a:ext cx="7086600" cy="4419600"/>
        </p:xfrm>
        <a:graphic>
          <a:graphicData uri="http://schemas.openxmlformats.org/presentationml/2006/ole">
            <p:oleObj spid="_x0000_s3074" name="Document" r:id="rId4" imgW="5840989" imgH="3223796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principaux acteurs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1066800"/>
            <a:ext cx="8915400" cy="4648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dirty="0" smtClean="0"/>
              <a:t>SAP met particulièrement l'accent sur ses </a:t>
            </a:r>
            <a:r>
              <a:rPr lang="fr-FR" sz="2400" b="1" dirty="0" smtClean="0">
                <a:solidFill>
                  <a:srgbClr val="0000FF"/>
                </a:solidFill>
              </a:rPr>
              <a:t>capacités d'intégration en milieu hétérogène</a:t>
            </a:r>
            <a:r>
              <a:rPr lang="fr-FR" sz="2400" dirty="0" smtClean="0"/>
              <a:t> </a:t>
            </a:r>
            <a:r>
              <a:rPr lang="fr-FR" sz="2400" i="1" dirty="0" smtClean="0"/>
              <a:t>via</a:t>
            </a:r>
            <a:r>
              <a:rPr lang="fr-FR" sz="2400" dirty="0" smtClean="0"/>
              <a:t> sa plate-forme </a:t>
            </a:r>
            <a:r>
              <a:rPr lang="fr-FR" sz="2400" b="1" dirty="0" err="1" smtClean="0"/>
              <a:t>Netweaver</a:t>
            </a:r>
            <a:r>
              <a:rPr lang="fr-FR" sz="2400" dirty="0" smtClean="0"/>
              <a:t>. Le leader mondial est par ailleurs historiquement très fortement présent dans le secteur manufacturier. </a:t>
            </a:r>
            <a:br>
              <a:rPr lang="fr-FR" sz="2400" dirty="0" smtClean="0"/>
            </a:br>
            <a:endParaRPr lang="fr-FR" sz="24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dirty="0" err="1" smtClean="0"/>
              <a:t>PeopleSoft</a:t>
            </a:r>
            <a:r>
              <a:rPr lang="fr-FR" sz="2400" dirty="0" smtClean="0"/>
              <a:t>, qui a racheté J.D. Edwards en 2005 et </a:t>
            </a:r>
            <a:r>
              <a:rPr lang="fr-FR" sz="2400" b="1" dirty="0" smtClean="0"/>
              <a:t>lui-même</a:t>
            </a:r>
            <a:r>
              <a:rPr lang="fr-FR" sz="2400" dirty="0" smtClean="0"/>
              <a:t> </a:t>
            </a:r>
            <a:r>
              <a:rPr lang="fr-FR" sz="2400" b="1" dirty="0" smtClean="0"/>
              <a:t>racheté par Oracle</a:t>
            </a:r>
            <a:r>
              <a:rPr lang="fr-FR" sz="2400" dirty="0" smtClean="0"/>
              <a:t>, il se déporte progressivement du secteur des services et ressources humaines vers le secteur manufacturier également. Son leitmotiv est le </a:t>
            </a:r>
            <a:r>
              <a:rPr lang="fr-FR" sz="2400" b="1" dirty="0" smtClean="0">
                <a:solidFill>
                  <a:srgbClr val="0000FF"/>
                </a:solidFill>
              </a:rPr>
              <a:t>"tout Internet",</a:t>
            </a:r>
            <a:r>
              <a:rPr lang="fr-FR" sz="2400" dirty="0" smtClean="0"/>
              <a:t> source de souplesse et de flexibilité selon lui. </a:t>
            </a:r>
            <a:br>
              <a:rPr lang="fr-FR" sz="2400" dirty="0" smtClean="0"/>
            </a:br>
            <a:endParaRPr lang="fr-FR" sz="24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dirty="0" smtClean="0"/>
              <a:t>Oracle mise sur l'un de ses points forts : la gestion des données (</a:t>
            </a:r>
            <a:r>
              <a:rPr lang="fr-FR" sz="2400" i="1" dirty="0" smtClean="0"/>
              <a:t>data management</a:t>
            </a:r>
            <a:r>
              <a:rPr lang="fr-FR" sz="2400" dirty="0" smtClean="0"/>
              <a:t>) et sur une </a:t>
            </a:r>
            <a:r>
              <a:rPr lang="fr-FR" sz="2400" b="1" dirty="0" smtClean="0">
                <a:solidFill>
                  <a:srgbClr val="0000FF"/>
                </a:solidFill>
              </a:rPr>
              <a:t>modularité de son offre</a:t>
            </a:r>
            <a:r>
              <a:rPr lang="fr-FR" sz="2400" dirty="0" smtClean="0"/>
              <a:t> élevée. Sa présence est historiquement forte dans le secteur des services financiers et des produits de consommation.</a:t>
            </a:r>
            <a:endParaRPr lang="fr-FR" sz="1800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principaux acteurs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143000"/>
            <a:ext cx="8229600" cy="5105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fr-FR" sz="2400" smtClean="0"/>
              <a:t> </a:t>
            </a:r>
            <a:br>
              <a:rPr lang="fr-FR" sz="2400" smtClean="0"/>
            </a:br>
            <a:endParaRPr lang="fr-FR" sz="280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fr-FR" sz="2400" smtClean="0"/>
              <a:t>Viennent ensuite des éditeurs plus orientés </a:t>
            </a:r>
            <a:r>
              <a:rPr lang="fr-FR" sz="2400" b="1" smtClean="0">
                <a:solidFill>
                  <a:srgbClr val="0000FF"/>
                </a:solidFill>
              </a:rPr>
              <a:t>PME / PMI</a:t>
            </a:r>
            <a:r>
              <a:rPr lang="fr-FR" sz="2400" smtClean="0"/>
              <a:t> (Adonix, Cegid, Generix, Interlogiciel, Qualiac et Sage):</a:t>
            </a:r>
            <a:br>
              <a:rPr lang="fr-FR" sz="2400" smtClean="0"/>
            </a:br>
            <a:r>
              <a:rPr lang="fr-FR" sz="2400" smtClean="0"/>
              <a:t/>
            </a:r>
            <a:br>
              <a:rPr lang="fr-FR" sz="2400" smtClean="0"/>
            </a:br>
            <a:endParaRPr lang="fr-FR" sz="2400" smtClean="0"/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z="2000" smtClean="0"/>
              <a:t>Leur couverture fonctionnelle est généralement moins large</a:t>
            </a:r>
            <a:br>
              <a:rPr lang="fr-FR" sz="2000" smtClean="0"/>
            </a:br>
            <a:endParaRPr lang="fr-FR" sz="2000" smtClean="0"/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z="2000" smtClean="0"/>
              <a:t>Certains font l'impasse sur des modules isolés tels que la gestion des ressources humaines par exemple (Generix, Qualiac). </a:t>
            </a:r>
            <a:br>
              <a:rPr lang="fr-FR" sz="2000" smtClean="0"/>
            </a:br>
            <a:endParaRPr lang="fr-FR" sz="2000" smtClean="0"/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z="2000" smtClean="0"/>
              <a:t>D'autres ne couvrent que partiellement la gestion logistique (Cegid, Interlogiciel) ou le CRM / SFA (sales force automation).</a:t>
            </a:r>
            <a:br>
              <a:rPr lang="fr-FR" sz="2000" smtClean="0"/>
            </a:br>
            <a:r>
              <a:rPr lang="fr-FR" sz="1600" smtClean="0"/>
              <a:t/>
            </a:r>
            <a:br>
              <a:rPr lang="fr-FR" sz="1600" smtClean="0"/>
            </a:br>
            <a:r>
              <a:rPr lang="fr-FR" sz="2400" smtClean="0"/>
              <a:t/>
            </a:r>
            <a:br>
              <a:rPr lang="fr-FR" sz="2400" smtClean="0"/>
            </a:br>
            <a:endParaRPr lang="fr-F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1179513" y="25400"/>
            <a:ext cx="6580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2800" b="1">
                <a:latin typeface="Times New Roman" pitchFamily="18" charset="0"/>
              </a:rPr>
              <a:t>Les marchés satellites du marché des ERP</a:t>
            </a:r>
            <a:endParaRPr lang="en-US" sz="2800" b="1">
              <a:latin typeface="Times New Roman" pitchFamily="18" charset="0"/>
            </a:endParaRPr>
          </a:p>
        </p:txBody>
      </p:sp>
      <p:grpSp>
        <p:nvGrpSpPr>
          <p:cNvPr id="31749" name="Group 5"/>
          <p:cNvGrpSpPr>
            <a:grpSpLocks noChangeAspect="1"/>
          </p:cNvGrpSpPr>
          <p:nvPr/>
        </p:nvGrpSpPr>
        <p:grpSpPr bwMode="auto">
          <a:xfrm>
            <a:off x="381000" y="503238"/>
            <a:ext cx="8394700" cy="5973762"/>
            <a:chOff x="240" y="317"/>
            <a:chExt cx="5288" cy="3995"/>
          </a:xfrm>
        </p:grpSpPr>
        <p:sp>
          <p:nvSpPr>
            <p:cNvPr id="31750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0" y="317"/>
              <a:ext cx="5280" cy="3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1" name="Rectangle 6"/>
            <p:cNvSpPr>
              <a:spLocks noChangeArrowheads="1"/>
            </p:cNvSpPr>
            <p:nvPr/>
          </p:nvSpPr>
          <p:spPr bwMode="auto">
            <a:xfrm>
              <a:off x="240" y="317"/>
              <a:ext cx="5288" cy="39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2" name="Freeform 7"/>
            <p:cNvSpPr>
              <a:spLocks/>
            </p:cNvSpPr>
            <p:nvPr/>
          </p:nvSpPr>
          <p:spPr bwMode="auto">
            <a:xfrm>
              <a:off x="2368" y="1828"/>
              <a:ext cx="1130" cy="999"/>
            </a:xfrm>
            <a:custGeom>
              <a:avLst/>
              <a:gdLst>
                <a:gd name="T0" fmla="*/ 128 w 128"/>
                <a:gd name="T1" fmla="*/ 56 h 113"/>
                <a:gd name="T2" fmla="*/ 111 w 128"/>
                <a:gd name="T3" fmla="*/ 48 h 113"/>
                <a:gd name="T4" fmla="*/ 123 w 128"/>
                <a:gd name="T5" fmla="*/ 35 h 113"/>
                <a:gd name="T6" fmla="*/ 104 w 128"/>
                <a:gd name="T7" fmla="*/ 33 h 113"/>
                <a:gd name="T8" fmla="*/ 109 w 128"/>
                <a:gd name="T9" fmla="*/ 16 h 113"/>
                <a:gd name="T10" fmla="*/ 90 w 128"/>
                <a:gd name="T11" fmla="*/ 21 h 113"/>
                <a:gd name="T12" fmla="*/ 88 w 128"/>
                <a:gd name="T13" fmla="*/ 4 h 113"/>
                <a:gd name="T14" fmla="*/ 73 w 128"/>
                <a:gd name="T15" fmla="*/ 15 h 113"/>
                <a:gd name="T16" fmla="*/ 64 w 128"/>
                <a:gd name="T17" fmla="*/ 0 h 113"/>
                <a:gd name="T18" fmla="*/ 54 w 128"/>
                <a:gd name="T19" fmla="*/ 15 h 113"/>
                <a:gd name="T20" fmla="*/ 39 w 128"/>
                <a:gd name="T21" fmla="*/ 4 h 113"/>
                <a:gd name="T22" fmla="*/ 37 w 128"/>
                <a:gd name="T23" fmla="*/ 21 h 113"/>
                <a:gd name="T24" fmla="*/ 18 w 128"/>
                <a:gd name="T25" fmla="*/ 16 h 113"/>
                <a:gd name="T26" fmla="*/ 24 w 128"/>
                <a:gd name="T27" fmla="*/ 33 h 113"/>
                <a:gd name="T28" fmla="*/ 4 w 128"/>
                <a:gd name="T29" fmla="*/ 35 h 113"/>
                <a:gd name="T30" fmla="*/ 16 w 128"/>
                <a:gd name="T31" fmla="*/ 48 h 113"/>
                <a:gd name="T32" fmla="*/ 0 w 128"/>
                <a:gd name="T33" fmla="*/ 56 h 113"/>
                <a:gd name="T34" fmla="*/ 16 w 128"/>
                <a:gd name="T35" fmla="*/ 64 h 113"/>
                <a:gd name="T36" fmla="*/ 4 w 128"/>
                <a:gd name="T37" fmla="*/ 78 h 113"/>
                <a:gd name="T38" fmla="*/ 24 w 128"/>
                <a:gd name="T39" fmla="*/ 80 h 113"/>
                <a:gd name="T40" fmla="*/ 18 w 128"/>
                <a:gd name="T41" fmla="*/ 96 h 113"/>
                <a:gd name="T42" fmla="*/ 37 w 128"/>
                <a:gd name="T43" fmla="*/ 92 h 113"/>
                <a:gd name="T44" fmla="*/ 39 w 128"/>
                <a:gd name="T45" fmla="*/ 108 h 113"/>
                <a:gd name="T46" fmla="*/ 54 w 128"/>
                <a:gd name="T47" fmla="*/ 98 h 113"/>
                <a:gd name="T48" fmla="*/ 64 w 128"/>
                <a:gd name="T49" fmla="*/ 113 h 113"/>
                <a:gd name="T50" fmla="*/ 73 w 128"/>
                <a:gd name="T51" fmla="*/ 98 h 113"/>
                <a:gd name="T52" fmla="*/ 88 w 128"/>
                <a:gd name="T53" fmla="*/ 108 h 113"/>
                <a:gd name="T54" fmla="*/ 90 w 128"/>
                <a:gd name="T55" fmla="*/ 92 h 113"/>
                <a:gd name="T56" fmla="*/ 109 w 128"/>
                <a:gd name="T57" fmla="*/ 96 h 113"/>
                <a:gd name="T58" fmla="*/ 104 w 128"/>
                <a:gd name="T59" fmla="*/ 80 h 113"/>
                <a:gd name="T60" fmla="*/ 123 w 128"/>
                <a:gd name="T61" fmla="*/ 78 h 113"/>
                <a:gd name="T62" fmla="*/ 111 w 128"/>
                <a:gd name="T63" fmla="*/ 64 h 113"/>
                <a:gd name="T64" fmla="*/ 128 w 128"/>
                <a:gd name="T65" fmla="*/ 56 h 1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13"/>
                <a:gd name="T101" fmla="*/ 128 w 128"/>
                <a:gd name="T102" fmla="*/ 113 h 11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13">
                  <a:moveTo>
                    <a:pt x="128" y="56"/>
                  </a:moveTo>
                  <a:lnTo>
                    <a:pt x="111" y="48"/>
                  </a:lnTo>
                  <a:lnTo>
                    <a:pt x="123" y="35"/>
                  </a:lnTo>
                  <a:lnTo>
                    <a:pt x="104" y="33"/>
                  </a:lnTo>
                  <a:lnTo>
                    <a:pt x="109" y="16"/>
                  </a:lnTo>
                  <a:lnTo>
                    <a:pt x="90" y="21"/>
                  </a:lnTo>
                  <a:lnTo>
                    <a:pt x="88" y="4"/>
                  </a:lnTo>
                  <a:lnTo>
                    <a:pt x="73" y="15"/>
                  </a:lnTo>
                  <a:lnTo>
                    <a:pt x="64" y="0"/>
                  </a:lnTo>
                  <a:lnTo>
                    <a:pt x="54" y="15"/>
                  </a:lnTo>
                  <a:lnTo>
                    <a:pt x="39" y="4"/>
                  </a:lnTo>
                  <a:lnTo>
                    <a:pt x="37" y="21"/>
                  </a:lnTo>
                  <a:lnTo>
                    <a:pt x="18" y="16"/>
                  </a:lnTo>
                  <a:lnTo>
                    <a:pt x="24" y="33"/>
                  </a:lnTo>
                  <a:lnTo>
                    <a:pt x="4" y="35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4" y="78"/>
                  </a:lnTo>
                  <a:lnTo>
                    <a:pt x="24" y="80"/>
                  </a:lnTo>
                  <a:lnTo>
                    <a:pt x="18" y="96"/>
                  </a:lnTo>
                  <a:lnTo>
                    <a:pt x="37" y="92"/>
                  </a:lnTo>
                  <a:lnTo>
                    <a:pt x="39" y="108"/>
                  </a:lnTo>
                  <a:lnTo>
                    <a:pt x="54" y="98"/>
                  </a:lnTo>
                  <a:lnTo>
                    <a:pt x="64" y="113"/>
                  </a:lnTo>
                  <a:lnTo>
                    <a:pt x="73" y="98"/>
                  </a:lnTo>
                  <a:lnTo>
                    <a:pt x="88" y="108"/>
                  </a:lnTo>
                  <a:lnTo>
                    <a:pt x="90" y="92"/>
                  </a:lnTo>
                  <a:lnTo>
                    <a:pt x="109" y="96"/>
                  </a:lnTo>
                  <a:lnTo>
                    <a:pt x="104" y="80"/>
                  </a:lnTo>
                  <a:lnTo>
                    <a:pt x="123" y="78"/>
                  </a:lnTo>
                  <a:lnTo>
                    <a:pt x="111" y="64"/>
                  </a:lnTo>
                  <a:lnTo>
                    <a:pt x="128" y="5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3" name="Oval 8"/>
            <p:cNvSpPr>
              <a:spLocks noChangeArrowheads="1"/>
            </p:cNvSpPr>
            <p:nvPr/>
          </p:nvSpPr>
          <p:spPr bwMode="auto">
            <a:xfrm>
              <a:off x="2456" y="414"/>
              <a:ext cx="865" cy="734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4" name="Rectangle 9"/>
            <p:cNvSpPr>
              <a:spLocks noChangeArrowheads="1"/>
            </p:cNvSpPr>
            <p:nvPr/>
          </p:nvSpPr>
          <p:spPr bwMode="auto">
            <a:xfrm>
              <a:off x="2641" y="608"/>
              <a:ext cx="55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Conseil,</a:t>
              </a:r>
              <a:endParaRPr lang="fr-FR"/>
            </a:p>
          </p:txBody>
        </p:sp>
        <p:sp>
          <p:nvSpPr>
            <p:cNvPr id="31755" name="Rectangle 10"/>
            <p:cNvSpPr>
              <a:spLocks noChangeArrowheads="1"/>
            </p:cNvSpPr>
            <p:nvPr/>
          </p:nvSpPr>
          <p:spPr bwMode="auto">
            <a:xfrm>
              <a:off x="2721" y="785"/>
              <a:ext cx="40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Audit</a:t>
              </a:r>
              <a:endParaRPr lang="fr-FR"/>
            </a:p>
          </p:txBody>
        </p:sp>
        <p:sp>
          <p:nvSpPr>
            <p:cNvPr id="31756" name="Oval 11"/>
            <p:cNvSpPr>
              <a:spLocks noChangeArrowheads="1"/>
            </p:cNvSpPr>
            <p:nvPr/>
          </p:nvSpPr>
          <p:spPr bwMode="auto">
            <a:xfrm>
              <a:off x="4566" y="1917"/>
              <a:ext cx="865" cy="73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7" name="Rectangle 12"/>
            <p:cNvSpPr>
              <a:spLocks noChangeArrowheads="1"/>
            </p:cNvSpPr>
            <p:nvPr/>
          </p:nvSpPr>
          <p:spPr bwMode="auto">
            <a:xfrm>
              <a:off x="4866" y="2199"/>
              <a:ext cx="327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SSII</a:t>
              </a:r>
              <a:endParaRPr lang="fr-FR"/>
            </a:p>
          </p:txBody>
        </p:sp>
        <p:sp>
          <p:nvSpPr>
            <p:cNvPr id="31758" name="Oval 13"/>
            <p:cNvSpPr>
              <a:spLocks noChangeArrowheads="1"/>
            </p:cNvSpPr>
            <p:nvPr/>
          </p:nvSpPr>
          <p:spPr bwMode="auto">
            <a:xfrm>
              <a:off x="2456" y="3454"/>
              <a:ext cx="865" cy="74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9" name="Rectangle 14"/>
            <p:cNvSpPr>
              <a:spLocks noChangeArrowheads="1"/>
            </p:cNvSpPr>
            <p:nvPr/>
          </p:nvSpPr>
          <p:spPr bwMode="auto">
            <a:xfrm>
              <a:off x="2571" y="3569"/>
              <a:ext cx="715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Workflow,</a:t>
              </a:r>
              <a:endParaRPr lang="fr-FR"/>
            </a:p>
          </p:txBody>
        </p:sp>
        <p:sp>
          <p:nvSpPr>
            <p:cNvPr id="31760" name="Rectangle 15"/>
            <p:cNvSpPr>
              <a:spLocks noChangeArrowheads="1"/>
            </p:cNvSpPr>
            <p:nvPr/>
          </p:nvSpPr>
          <p:spPr bwMode="auto">
            <a:xfrm>
              <a:off x="2580" y="3746"/>
              <a:ext cx="689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Dataware-</a:t>
              </a:r>
              <a:endParaRPr lang="fr-FR"/>
            </a:p>
          </p:txBody>
        </p:sp>
        <p:sp>
          <p:nvSpPr>
            <p:cNvPr id="31761" name="Rectangle 16"/>
            <p:cNvSpPr>
              <a:spLocks noChangeArrowheads="1"/>
            </p:cNvSpPr>
            <p:nvPr/>
          </p:nvSpPr>
          <p:spPr bwMode="auto">
            <a:xfrm>
              <a:off x="2694" y="3922"/>
              <a:ext cx="459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-house</a:t>
              </a:r>
              <a:endParaRPr lang="fr-FR"/>
            </a:p>
          </p:txBody>
        </p:sp>
        <p:sp>
          <p:nvSpPr>
            <p:cNvPr id="31762" name="Oval 17"/>
            <p:cNvSpPr>
              <a:spLocks noChangeArrowheads="1"/>
            </p:cNvSpPr>
            <p:nvPr/>
          </p:nvSpPr>
          <p:spPr bwMode="auto">
            <a:xfrm>
              <a:off x="337" y="1917"/>
              <a:ext cx="865" cy="73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63" name="Rectangle 18"/>
            <p:cNvSpPr>
              <a:spLocks noChangeArrowheads="1"/>
            </p:cNvSpPr>
            <p:nvPr/>
          </p:nvSpPr>
          <p:spPr bwMode="auto">
            <a:xfrm>
              <a:off x="443" y="2199"/>
              <a:ext cx="724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Intégration</a:t>
              </a:r>
              <a:endParaRPr lang="fr-FR"/>
            </a:p>
          </p:txBody>
        </p:sp>
        <p:sp>
          <p:nvSpPr>
            <p:cNvPr id="31764" name="Oval 19"/>
            <p:cNvSpPr>
              <a:spLocks noChangeArrowheads="1"/>
            </p:cNvSpPr>
            <p:nvPr/>
          </p:nvSpPr>
          <p:spPr bwMode="auto">
            <a:xfrm>
              <a:off x="867" y="768"/>
              <a:ext cx="865" cy="73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65" name="Rectangle 20"/>
            <p:cNvSpPr>
              <a:spLocks noChangeArrowheads="1"/>
            </p:cNvSpPr>
            <p:nvPr/>
          </p:nvSpPr>
          <p:spPr bwMode="auto">
            <a:xfrm>
              <a:off x="1105" y="1050"/>
              <a:ext cx="459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SGBD</a:t>
              </a:r>
              <a:endParaRPr lang="fr-FR"/>
            </a:p>
          </p:txBody>
        </p:sp>
        <p:sp>
          <p:nvSpPr>
            <p:cNvPr id="31766" name="Oval 21"/>
            <p:cNvSpPr>
              <a:spLocks noChangeArrowheads="1"/>
            </p:cNvSpPr>
            <p:nvPr/>
          </p:nvSpPr>
          <p:spPr bwMode="auto">
            <a:xfrm>
              <a:off x="4081" y="768"/>
              <a:ext cx="865" cy="73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67" name="Rectangle 22"/>
            <p:cNvSpPr>
              <a:spLocks noChangeArrowheads="1"/>
            </p:cNvSpPr>
            <p:nvPr/>
          </p:nvSpPr>
          <p:spPr bwMode="auto">
            <a:xfrm>
              <a:off x="4319" y="962"/>
              <a:ext cx="477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Client-</a:t>
              </a:r>
              <a:endParaRPr lang="fr-FR"/>
            </a:p>
          </p:txBody>
        </p:sp>
        <p:sp>
          <p:nvSpPr>
            <p:cNvPr id="31768" name="Rectangle 23"/>
            <p:cNvSpPr>
              <a:spLocks noChangeArrowheads="1"/>
            </p:cNvSpPr>
            <p:nvPr/>
          </p:nvSpPr>
          <p:spPr bwMode="auto">
            <a:xfrm>
              <a:off x="4292" y="1138"/>
              <a:ext cx="530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Serveur</a:t>
              </a:r>
              <a:endParaRPr lang="fr-FR"/>
            </a:p>
          </p:txBody>
        </p:sp>
        <p:sp>
          <p:nvSpPr>
            <p:cNvPr id="31769" name="Oval 24"/>
            <p:cNvSpPr>
              <a:spLocks noChangeArrowheads="1"/>
            </p:cNvSpPr>
            <p:nvPr/>
          </p:nvSpPr>
          <p:spPr bwMode="auto">
            <a:xfrm>
              <a:off x="823" y="3101"/>
              <a:ext cx="865" cy="742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70" name="Rectangle 25"/>
            <p:cNvSpPr>
              <a:spLocks noChangeArrowheads="1"/>
            </p:cNvSpPr>
            <p:nvPr/>
          </p:nvSpPr>
          <p:spPr bwMode="auto">
            <a:xfrm>
              <a:off x="1008" y="3215"/>
              <a:ext cx="574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Système</a:t>
              </a:r>
              <a:endParaRPr lang="fr-FR"/>
            </a:p>
          </p:txBody>
        </p:sp>
        <p:sp>
          <p:nvSpPr>
            <p:cNvPr id="31771" name="Rectangle 26"/>
            <p:cNvSpPr>
              <a:spLocks noChangeArrowheads="1"/>
            </p:cNvSpPr>
            <p:nvPr/>
          </p:nvSpPr>
          <p:spPr bwMode="auto">
            <a:xfrm>
              <a:off x="973" y="3392"/>
              <a:ext cx="63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d’Exploi-</a:t>
              </a:r>
              <a:endParaRPr lang="fr-FR"/>
            </a:p>
          </p:txBody>
        </p:sp>
        <p:sp>
          <p:nvSpPr>
            <p:cNvPr id="31772" name="Rectangle 27"/>
            <p:cNvSpPr>
              <a:spLocks noChangeArrowheads="1"/>
            </p:cNvSpPr>
            <p:nvPr/>
          </p:nvSpPr>
          <p:spPr bwMode="auto">
            <a:xfrm>
              <a:off x="1061" y="3569"/>
              <a:ext cx="459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-tation</a:t>
              </a:r>
              <a:endParaRPr lang="fr-FR"/>
            </a:p>
          </p:txBody>
        </p:sp>
        <p:sp>
          <p:nvSpPr>
            <p:cNvPr id="31773" name="Oval 28"/>
            <p:cNvSpPr>
              <a:spLocks noChangeArrowheads="1"/>
            </p:cNvSpPr>
            <p:nvPr/>
          </p:nvSpPr>
          <p:spPr bwMode="auto">
            <a:xfrm>
              <a:off x="4081" y="3101"/>
              <a:ext cx="865" cy="742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74" name="Rectangle 29"/>
            <p:cNvSpPr>
              <a:spLocks noChangeArrowheads="1"/>
            </p:cNvSpPr>
            <p:nvPr/>
          </p:nvSpPr>
          <p:spPr bwMode="auto">
            <a:xfrm>
              <a:off x="4257" y="3304"/>
              <a:ext cx="609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Réseaux,</a:t>
              </a:r>
              <a:endParaRPr lang="fr-FR"/>
            </a:p>
          </p:txBody>
        </p:sp>
        <p:sp>
          <p:nvSpPr>
            <p:cNvPr id="31775" name="Rectangle 30"/>
            <p:cNvSpPr>
              <a:spLocks noChangeArrowheads="1"/>
            </p:cNvSpPr>
            <p:nvPr/>
          </p:nvSpPr>
          <p:spPr bwMode="auto">
            <a:xfrm>
              <a:off x="4292" y="3480"/>
              <a:ext cx="530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Internet</a:t>
              </a:r>
              <a:endParaRPr lang="fr-FR"/>
            </a:p>
          </p:txBody>
        </p:sp>
        <p:sp>
          <p:nvSpPr>
            <p:cNvPr id="31776" name="Oval 31"/>
            <p:cNvSpPr>
              <a:spLocks noChangeArrowheads="1"/>
            </p:cNvSpPr>
            <p:nvPr/>
          </p:nvSpPr>
          <p:spPr bwMode="auto">
            <a:xfrm>
              <a:off x="1573" y="1386"/>
              <a:ext cx="865" cy="734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77" name="Rectangle 32"/>
            <p:cNvSpPr>
              <a:spLocks noChangeArrowheads="1"/>
            </p:cNvSpPr>
            <p:nvPr/>
          </p:nvSpPr>
          <p:spPr bwMode="auto">
            <a:xfrm>
              <a:off x="1697" y="1669"/>
              <a:ext cx="689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Formation</a:t>
              </a:r>
              <a:endParaRPr lang="fr-FR"/>
            </a:p>
          </p:txBody>
        </p:sp>
        <p:sp>
          <p:nvSpPr>
            <p:cNvPr id="31778" name="Oval 33"/>
            <p:cNvSpPr>
              <a:spLocks noChangeArrowheads="1"/>
            </p:cNvSpPr>
            <p:nvPr/>
          </p:nvSpPr>
          <p:spPr bwMode="auto">
            <a:xfrm>
              <a:off x="3374" y="1386"/>
              <a:ext cx="874" cy="734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79" name="Rectangle 34"/>
            <p:cNvSpPr>
              <a:spLocks noChangeArrowheads="1"/>
            </p:cNvSpPr>
            <p:nvPr/>
          </p:nvSpPr>
          <p:spPr bwMode="auto">
            <a:xfrm>
              <a:off x="3533" y="1669"/>
              <a:ext cx="645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Freelance</a:t>
              </a:r>
              <a:endParaRPr lang="fr-FR"/>
            </a:p>
          </p:txBody>
        </p:sp>
        <p:sp>
          <p:nvSpPr>
            <p:cNvPr id="31780" name="Oval 35"/>
            <p:cNvSpPr>
              <a:spLocks noChangeArrowheads="1"/>
            </p:cNvSpPr>
            <p:nvPr/>
          </p:nvSpPr>
          <p:spPr bwMode="auto">
            <a:xfrm>
              <a:off x="1529" y="2615"/>
              <a:ext cx="865" cy="742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1" name="Rectangle 36"/>
            <p:cNvSpPr>
              <a:spLocks noChangeArrowheads="1"/>
            </p:cNvSpPr>
            <p:nvPr/>
          </p:nvSpPr>
          <p:spPr bwMode="auto">
            <a:xfrm>
              <a:off x="1723" y="2818"/>
              <a:ext cx="547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Middle-</a:t>
              </a:r>
              <a:endParaRPr lang="fr-FR"/>
            </a:p>
          </p:txBody>
        </p:sp>
        <p:sp>
          <p:nvSpPr>
            <p:cNvPr id="31782" name="Rectangle 37"/>
            <p:cNvSpPr>
              <a:spLocks noChangeArrowheads="1"/>
            </p:cNvSpPr>
            <p:nvPr/>
          </p:nvSpPr>
          <p:spPr bwMode="auto">
            <a:xfrm>
              <a:off x="1794" y="2994"/>
              <a:ext cx="40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-ware</a:t>
              </a:r>
              <a:endParaRPr lang="fr-FR"/>
            </a:p>
          </p:txBody>
        </p:sp>
        <p:sp>
          <p:nvSpPr>
            <p:cNvPr id="31783" name="Oval 38"/>
            <p:cNvSpPr>
              <a:spLocks noChangeArrowheads="1"/>
            </p:cNvSpPr>
            <p:nvPr/>
          </p:nvSpPr>
          <p:spPr bwMode="auto">
            <a:xfrm>
              <a:off x="3374" y="2615"/>
              <a:ext cx="874" cy="742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4" name="Rectangle 39"/>
            <p:cNvSpPr>
              <a:spLocks noChangeArrowheads="1"/>
            </p:cNvSpPr>
            <p:nvPr/>
          </p:nvSpPr>
          <p:spPr bwMode="auto">
            <a:xfrm>
              <a:off x="3560" y="2729"/>
              <a:ext cx="583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EDI/EC,</a:t>
              </a:r>
              <a:endParaRPr lang="fr-FR"/>
            </a:p>
          </p:txBody>
        </p:sp>
        <p:sp>
          <p:nvSpPr>
            <p:cNvPr id="31785" name="Rectangle 40"/>
            <p:cNvSpPr>
              <a:spLocks noChangeArrowheads="1"/>
            </p:cNvSpPr>
            <p:nvPr/>
          </p:nvSpPr>
          <p:spPr bwMode="auto">
            <a:xfrm>
              <a:off x="3648" y="2906"/>
              <a:ext cx="40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GED,</a:t>
              </a:r>
              <a:endParaRPr lang="fr-FR"/>
            </a:p>
          </p:txBody>
        </p:sp>
        <p:sp>
          <p:nvSpPr>
            <p:cNvPr id="31786" name="Rectangle 41"/>
            <p:cNvSpPr>
              <a:spLocks noChangeArrowheads="1"/>
            </p:cNvSpPr>
            <p:nvPr/>
          </p:nvSpPr>
          <p:spPr bwMode="auto">
            <a:xfrm>
              <a:off x="3604" y="3083"/>
              <a:ext cx="48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900">
                  <a:solidFill>
                    <a:srgbClr val="000000"/>
                  </a:solidFill>
                  <a:latin typeface="Times New Roman" pitchFamily="18" charset="0"/>
                </a:rPr>
                <a:t>etc. (*)</a:t>
              </a:r>
              <a:endParaRPr lang="fr-FR"/>
            </a:p>
          </p:txBody>
        </p:sp>
        <p:sp>
          <p:nvSpPr>
            <p:cNvPr id="31787" name="Rectangle 42"/>
            <p:cNvSpPr>
              <a:spLocks noChangeArrowheads="1"/>
            </p:cNvSpPr>
            <p:nvPr/>
          </p:nvSpPr>
          <p:spPr bwMode="auto">
            <a:xfrm>
              <a:off x="240" y="3887"/>
              <a:ext cx="2128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8" name="Rectangle 43"/>
            <p:cNvSpPr>
              <a:spLocks noChangeArrowheads="1"/>
            </p:cNvSpPr>
            <p:nvPr/>
          </p:nvSpPr>
          <p:spPr bwMode="auto">
            <a:xfrm>
              <a:off x="293" y="3923"/>
              <a:ext cx="2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300" b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fr-FR"/>
            </a:p>
          </p:txBody>
        </p:sp>
        <p:sp>
          <p:nvSpPr>
            <p:cNvPr id="31789" name="Rectangle 44"/>
            <p:cNvSpPr>
              <a:spLocks noChangeArrowheads="1"/>
            </p:cNvSpPr>
            <p:nvPr/>
          </p:nvSpPr>
          <p:spPr bwMode="auto">
            <a:xfrm>
              <a:off x="293" y="4047"/>
              <a:ext cx="23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300" b="1">
                  <a:solidFill>
                    <a:srgbClr val="000000"/>
                  </a:solidFill>
                  <a:latin typeface="Times New Roman" pitchFamily="18" charset="0"/>
                </a:rPr>
                <a:t>         </a:t>
              </a:r>
              <a:endParaRPr lang="fr-FR"/>
            </a:p>
          </p:txBody>
        </p:sp>
        <p:sp>
          <p:nvSpPr>
            <p:cNvPr id="31790" name="Rectangle 45"/>
            <p:cNvSpPr>
              <a:spLocks noChangeArrowheads="1"/>
            </p:cNvSpPr>
            <p:nvPr/>
          </p:nvSpPr>
          <p:spPr bwMode="auto">
            <a:xfrm>
              <a:off x="293" y="4170"/>
              <a:ext cx="15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300" b="1">
                  <a:solidFill>
                    <a:srgbClr val="000000"/>
                  </a:solidFill>
                  <a:latin typeface="Times New Roman" pitchFamily="18" charset="0"/>
                </a:rPr>
                <a:t>      </a:t>
              </a:r>
              <a:endParaRPr lang="fr-FR"/>
            </a:p>
          </p:txBody>
        </p:sp>
        <p:sp>
          <p:nvSpPr>
            <p:cNvPr id="31791" name="Rectangle 46"/>
            <p:cNvSpPr>
              <a:spLocks noChangeArrowheads="1"/>
            </p:cNvSpPr>
            <p:nvPr/>
          </p:nvSpPr>
          <p:spPr bwMode="auto">
            <a:xfrm>
              <a:off x="2633" y="2208"/>
              <a:ext cx="547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2" name="Rectangle 47"/>
            <p:cNvSpPr>
              <a:spLocks noChangeArrowheads="1"/>
            </p:cNvSpPr>
            <p:nvPr/>
          </p:nvSpPr>
          <p:spPr bwMode="auto">
            <a:xfrm>
              <a:off x="2686" y="2244"/>
              <a:ext cx="547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2200" b="1">
                  <a:solidFill>
                    <a:srgbClr val="000000"/>
                  </a:solidFill>
                  <a:latin typeface="Times New Roman" pitchFamily="18" charset="0"/>
                </a:rPr>
                <a:t>E R P</a:t>
              </a: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1534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tendances du marché - Synthèse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763000" cy="44196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b="1" smtClean="0"/>
              <a:t>Consolidation du marché par acquisition/fusion</a:t>
            </a:r>
            <a:r>
              <a:rPr lang="fr-FR" sz="2800" smtClean="0"/>
              <a:t/>
            </a:r>
            <a:br>
              <a:rPr lang="fr-FR" sz="2800" smtClean="0"/>
            </a:br>
            <a:endParaRPr lang="fr-FR" sz="2800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b="1" smtClean="0"/>
              <a:t>Elargissement de la gamme proposée (incluant CRM, SLM, eBusiness)</a:t>
            </a:r>
            <a:br>
              <a:rPr lang="fr-FR" sz="2800" b="1" smtClean="0"/>
            </a:br>
            <a:endParaRPr lang="fr-FR" sz="2800" b="1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b="1" smtClean="0"/>
              <a:t>Positionnement sur le marché des PME/PMI</a:t>
            </a:r>
            <a:br>
              <a:rPr lang="fr-FR" sz="2800" b="1" smtClean="0"/>
            </a:br>
            <a:endParaRPr lang="fr-FR" sz="2800" b="1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b="1" smtClean="0"/>
              <a:t>Evolution vers des solutions de type Web</a:t>
            </a:r>
            <a:br>
              <a:rPr lang="fr-FR" sz="2800" b="1" smtClean="0"/>
            </a:br>
            <a:endParaRPr lang="fr-FR" sz="2800" b="1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b="1" smtClean="0"/>
              <a:t>Important potentiel business (services)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153400" cy="2590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mtClean="0"/>
              <a:t>Le </a:t>
            </a:r>
            <a:r>
              <a:rPr lang="fr-FR" b="1" smtClean="0">
                <a:solidFill>
                  <a:srgbClr val="000099"/>
                </a:solidFill>
              </a:rPr>
              <a:t>marché actuel</a:t>
            </a:r>
            <a:r>
              <a:rPr lang="fr-FR" smtClean="0"/>
              <a:t> des ERP</a:t>
            </a:r>
            <a:br>
              <a:rPr lang="fr-FR" smtClean="0"/>
            </a:br>
            <a:endParaRPr lang="fr-FR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mtClean="0"/>
              <a:t>Le Futur des ERPs</a:t>
            </a:r>
            <a:endParaRPr lang="fr-FR" b="1" smtClean="0"/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762000" y="4876800"/>
            <a:ext cx="7515225" cy="11874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Maîtrise des coûts, plate-forme d’évolution technique, 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externalisation, concentration sur son métier de base, 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cohérence et standardisation  </a:t>
            </a:r>
          </a:p>
        </p:txBody>
      </p:sp>
      <p:sp>
        <p:nvSpPr>
          <p:cNvPr id="33799" name="AutoShape 5"/>
          <p:cNvSpPr>
            <a:spLocks noChangeArrowheads="1"/>
          </p:cNvSpPr>
          <p:nvPr/>
        </p:nvSpPr>
        <p:spPr bwMode="auto">
          <a:xfrm>
            <a:off x="6858000" y="3124200"/>
            <a:ext cx="12954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1534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tendances du marché - Evolution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524000"/>
            <a:ext cx="8763000" cy="4724400"/>
          </a:xfrm>
          <a:prstGeom prst="rect">
            <a:avLst/>
          </a:prstGeo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ERP métiers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ERP étendu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ERP collaboratif</a:t>
            </a:r>
            <a:br>
              <a:rPr lang="fr-FR" sz="2400" b="1" smtClean="0"/>
            </a:br>
            <a:endParaRPr lang="fr-FR" sz="2800" b="1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ERP ‘best-of-breed’</a:t>
            </a:r>
            <a:endParaRPr lang="fr-FR" sz="2800" b="1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ASP (Advanced Service Provider)</a:t>
            </a:r>
            <a:br>
              <a:rPr lang="fr-FR" sz="2400" b="1" smtClean="0"/>
            </a:br>
            <a:endParaRPr lang="fr-FR" sz="2400" b="1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Interface graphique : homogénéité avec les outils de bureautiques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400" b="1" smtClean="0"/>
              <a:t>Interface Web &amp; e-Portails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tendances du marché - Plate-forme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5240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smtClean="0"/>
              <a:t>Le monde Unix/NT/Linux: richesse d’architecture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smtClean="0"/>
              <a:t>Niveau de configurabilité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smtClean="0"/>
              <a:t>impact immédiat sur la </a:t>
            </a:r>
            <a:r>
              <a:rPr lang="fr-FR" sz="2000" b="1" smtClean="0"/>
              <a:t>durée de mise en place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smtClean="0"/>
              <a:t>ni </a:t>
            </a:r>
            <a:r>
              <a:rPr lang="fr-FR" sz="2000" b="1" smtClean="0"/>
              <a:t>trop haut</a:t>
            </a:r>
            <a:r>
              <a:rPr lang="fr-FR" sz="2000" smtClean="0"/>
              <a:t> : </a:t>
            </a:r>
            <a:r>
              <a:rPr lang="fr-FR" sz="2000" b="1" smtClean="0"/>
              <a:t>configuration complexe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smtClean="0"/>
              <a:t>ni </a:t>
            </a:r>
            <a:r>
              <a:rPr lang="fr-FR" sz="2000" b="1" smtClean="0"/>
              <a:t>trop bas</a:t>
            </a:r>
            <a:r>
              <a:rPr lang="fr-FR" sz="2000" smtClean="0"/>
              <a:t> : </a:t>
            </a:r>
            <a:r>
              <a:rPr lang="fr-FR" sz="2000" b="1" smtClean="0"/>
              <a:t>modifications spécifiques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smtClean="0"/>
              <a:t>recherche de configurabilité idéale : point “C”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800" smtClean="0"/>
              <a:t>Le monde objet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b="1" smtClean="0"/>
              <a:t>Flexibilité</a:t>
            </a:r>
            <a:r>
              <a:rPr lang="fr-FR" sz="2000" smtClean="0"/>
              <a:t> de configuration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b="1" smtClean="0"/>
              <a:t>Rapidité</a:t>
            </a:r>
            <a:r>
              <a:rPr lang="fr-FR" sz="2000" smtClean="0"/>
              <a:t> de mise en œuvre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fr-FR" sz="2000" b="1" smtClean="0"/>
              <a:t>Normalisation</a:t>
            </a:r>
            <a:r>
              <a:rPr lang="fr-FR" sz="2000" smtClean="0"/>
              <a:t> technique et sémantique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smtClean="0"/>
              <a:t>Les tendances du marché - La recherche du point ‘c’</a:t>
            </a:r>
          </a:p>
        </p:txBody>
      </p:sp>
      <p:sp>
        <p:nvSpPr>
          <p:cNvPr id="101379" name="Rectangle 3" descr="Parchment"/>
          <p:cNvSpPr>
            <a:spLocks noChangeArrowheads="1"/>
          </p:cNvSpPr>
          <p:nvPr/>
        </p:nvSpPr>
        <p:spPr bwMode="auto">
          <a:xfrm>
            <a:off x="304800" y="1066800"/>
            <a:ext cx="8534400" cy="52292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Ctr="1"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fr-FR" sz="2800" b="1" u="sng">
              <a:latin typeface="Tahoma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1143000"/>
            <a:ext cx="8553450" cy="5037138"/>
            <a:chOff x="76" y="498"/>
            <a:chExt cx="5670" cy="3489"/>
          </a:xfrm>
        </p:grpSpPr>
        <p:sp>
          <p:nvSpPr>
            <p:cNvPr id="36871" name="Freeform 5"/>
            <p:cNvSpPr>
              <a:spLocks/>
            </p:cNvSpPr>
            <p:nvPr/>
          </p:nvSpPr>
          <p:spPr bwMode="auto">
            <a:xfrm>
              <a:off x="862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2" name="Freeform 6"/>
            <p:cNvSpPr>
              <a:spLocks/>
            </p:cNvSpPr>
            <p:nvPr/>
          </p:nvSpPr>
          <p:spPr bwMode="auto">
            <a:xfrm>
              <a:off x="974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3" name="Freeform 7"/>
            <p:cNvSpPr>
              <a:spLocks/>
            </p:cNvSpPr>
            <p:nvPr/>
          </p:nvSpPr>
          <p:spPr bwMode="auto">
            <a:xfrm>
              <a:off x="1086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4" name="Freeform 8"/>
            <p:cNvSpPr>
              <a:spLocks/>
            </p:cNvSpPr>
            <p:nvPr/>
          </p:nvSpPr>
          <p:spPr bwMode="auto">
            <a:xfrm>
              <a:off x="1198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5" name="Freeform 9"/>
            <p:cNvSpPr>
              <a:spLocks/>
            </p:cNvSpPr>
            <p:nvPr/>
          </p:nvSpPr>
          <p:spPr bwMode="auto">
            <a:xfrm>
              <a:off x="1310" y="2069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6" name="Freeform 10"/>
            <p:cNvSpPr>
              <a:spLocks/>
            </p:cNvSpPr>
            <p:nvPr/>
          </p:nvSpPr>
          <p:spPr bwMode="auto">
            <a:xfrm>
              <a:off x="1423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7" name="Freeform 11"/>
            <p:cNvSpPr>
              <a:spLocks/>
            </p:cNvSpPr>
            <p:nvPr/>
          </p:nvSpPr>
          <p:spPr bwMode="auto">
            <a:xfrm>
              <a:off x="1535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8" name="Freeform 12"/>
            <p:cNvSpPr>
              <a:spLocks/>
            </p:cNvSpPr>
            <p:nvPr/>
          </p:nvSpPr>
          <p:spPr bwMode="auto">
            <a:xfrm>
              <a:off x="1647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79" name="Freeform 13"/>
            <p:cNvSpPr>
              <a:spLocks/>
            </p:cNvSpPr>
            <p:nvPr/>
          </p:nvSpPr>
          <p:spPr bwMode="auto">
            <a:xfrm>
              <a:off x="1759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0" name="Freeform 14"/>
            <p:cNvSpPr>
              <a:spLocks/>
            </p:cNvSpPr>
            <p:nvPr/>
          </p:nvSpPr>
          <p:spPr bwMode="auto">
            <a:xfrm>
              <a:off x="1871" y="2069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1" name="Freeform 15"/>
            <p:cNvSpPr>
              <a:spLocks/>
            </p:cNvSpPr>
            <p:nvPr/>
          </p:nvSpPr>
          <p:spPr bwMode="auto">
            <a:xfrm>
              <a:off x="1984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2" name="Freeform 16"/>
            <p:cNvSpPr>
              <a:spLocks/>
            </p:cNvSpPr>
            <p:nvPr/>
          </p:nvSpPr>
          <p:spPr bwMode="auto">
            <a:xfrm>
              <a:off x="2096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3" name="Freeform 17"/>
            <p:cNvSpPr>
              <a:spLocks/>
            </p:cNvSpPr>
            <p:nvPr/>
          </p:nvSpPr>
          <p:spPr bwMode="auto">
            <a:xfrm>
              <a:off x="2208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4" name="Freeform 18"/>
            <p:cNvSpPr>
              <a:spLocks/>
            </p:cNvSpPr>
            <p:nvPr/>
          </p:nvSpPr>
          <p:spPr bwMode="auto">
            <a:xfrm>
              <a:off x="2320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5" name="Freeform 19"/>
            <p:cNvSpPr>
              <a:spLocks/>
            </p:cNvSpPr>
            <p:nvPr/>
          </p:nvSpPr>
          <p:spPr bwMode="auto">
            <a:xfrm>
              <a:off x="2433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6" name="Freeform 20"/>
            <p:cNvSpPr>
              <a:spLocks/>
            </p:cNvSpPr>
            <p:nvPr/>
          </p:nvSpPr>
          <p:spPr bwMode="auto">
            <a:xfrm>
              <a:off x="2545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7" name="Freeform 21"/>
            <p:cNvSpPr>
              <a:spLocks/>
            </p:cNvSpPr>
            <p:nvPr/>
          </p:nvSpPr>
          <p:spPr bwMode="auto">
            <a:xfrm>
              <a:off x="2657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8" name="Freeform 22"/>
            <p:cNvSpPr>
              <a:spLocks/>
            </p:cNvSpPr>
            <p:nvPr/>
          </p:nvSpPr>
          <p:spPr bwMode="auto">
            <a:xfrm>
              <a:off x="2769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89" name="Freeform 23"/>
            <p:cNvSpPr>
              <a:spLocks/>
            </p:cNvSpPr>
            <p:nvPr/>
          </p:nvSpPr>
          <p:spPr bwMode="auto">
            <a:xfrm>
              <a:off x="2881" y="2069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0" name="Freeform 24"/>
            <p:cNvSpPr>
              <a:spLocks/>
            </p:cNvSpPr>
            <p:nvPr/>
          </p:nvSpPr>
          <p:spPr bwMode="auto">
            <a:xfrm>
              <a:off x="2994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1" name="Freeform 25"/>
            <p:cNvSpPr>
              <a:spLocks/>
            </p:cNvSpPr>
            <p:nvPr/>
          </p:nvSpPr>
          <p:spPr bwMode="auto">
            <a:xfrm>
              <a:off x="3106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2" name="Freeform 26"/>
            <p:cNvSpPr>
              <a:spLocks/>
            </p:cNvSpPr>
            <p:nvPr/>
          </p:nvSpPr>
          <p:spPr bwMode="auto">
            <a:xfrm>
              <a:off x="3218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3" name="Freeform 27"/>
            <p:cNvSpPr>
              <a:spLocks/>
            </p:cNvSpPr>
            <p:nvPr/>
          </p:nvSpPr>
          <p:spPr bwMode="auto">
            <a:xfrm>
              <a:off x="3330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4" name="Freeform 28"/>
            <p:cNvSpPr>
              <a:spLocks/>
            </p:cNvSpPr>
            <p:nvPr/>
          </p:nvSpPr>
          <p:spPr bwMode="auto">
            <a:xfrm>
              <a:off x="3442" y="2069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5" name="Freeform 29"/>
            <p:cNvSpPr>
              <a:spLocks/>
            </p:cNvSpPr>
            <p:nvPr/>
          </p:nvSpPr>
          <p:spPr bwMode="auto">
            <a:xfrm>
              <a:off x="3555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6" name="Freeform 30"/>
            <p:cNvSpPr>
              <a:spLocks/>
            </p:cNvSpPr>
            <p:nvPr/>
          </p:nvSpPr>
          <p:spPr bwMode="auto">
            <a:xfrm>
              <a:off x="3667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7" name="Freeform 31"/>
            <p:cNvSpPr>
              <a:spLocks/>
            </p:cNvSpPr>
            <p:nvPr/>
          </p:nvSpPr>
          <p:spPr bwMode="auto">
            <a:xfrm>
              <a:off x="3779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8" name="Freeform 32"/>
            <p:cNvSpPr>
              <a:spLocks/>
            </p:cNvSpPr>
            <p:nvPr/>
          </p:nvSpPr>
          <p:spPr bwMode="auto">
            <a:xfrm>
              <a:off x="3891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99" name="Freeform 33"/>
            <p:cNvSpPr>
              <a:spLocks/>
            </p:cNvSpPr>
            <p:nvPr/>
          </p:nvSpPr>
          <p:spPr bwMode="auto">
            <a:xfrm>
              <a:off x="4004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0" name="Freeform 34"/>
            <p:cNvSpPr>
              <a:spLocks/>
            </p:cNvSpPr>
            <p:nvPr/>
          </p:nvSpPr>
          <p:spPr bwMode="auto">
            <a:xfrm>
              <a:off x="4116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1" name="Freeform 35"/>
            <p:cNvSpPr>
              <a:spLocks/>
            </p:cNvSpPr>
            <p:nvPr/>
          </p:nvSpPr>
          <p:spPr bwMode="auto">
            <a:xfrm>
              <a:off x="4228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2" name="Freeform 36"/>
            <p:cNvSpPr>
              <a:spLocks/>
            </p:cNvSpPr>
            <p:nvPr/>
          </p:nvSpPr>
          <p:spPr bwMode="auto">
            <a:xfrm>
              <a:off x="4340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3" name="Freeform 37"/>
            <p:cNvSpPr>
              <a:spLocks/>
            </p:cNvSpPr>
            <p:nvPr/>
          </p:nvSpPr>
          <p:spPr bwMode="auto">
            <a:xfrm>
              <a:off x="4452" y="2069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4" name="Freeform 38"/>
            <p:cNvSpPr>
              <a:spLocks/>
            </p:cNvSpPr>
            <p:nvPr/>
          </p:nvSpPr>
          <p:spPr bwMode="auto">
            <a:xfrm>
              <a:off x="4565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5" name="Freeform 39"/>
            <p:cNvSpPr>
              <a:spLocks/>
            </p:cNvSpPr>
            <p:nvPr/>
          </p:nvSpPr>
          <p:spPr bwMode="auto">
            <a:xfrm>
              <a:off x="4677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6" name="Freeform 40"/>
            <p:cNvSpPr>
              <a:spLocks/>
            </p:cNvSpPr>
            <p:nvPr/>
          </p:nvSpPr>
          <p:spPr bwMode="auto">
            <a:xfrm>
              <a:off x="4789" y="2069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07" name="Line 41"/>
            <p:cNvSpPr>
              <a:spLocks noChangeShapeType="1"/>
            </p:cNvSpPr>
            <p:nvPr/>
          </p:nvSpPr>
          <p:spPr bwMode="auto">
            <a:xfrm>
              <a:off x="713" y="752"/>
              <a:ext cx="0" cy="29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908" name="Line 42"/>
            <p:cNvSpPr>
              <a:spLocks noChangeShapeType="1"/>
            </p:cNvSpPr>
            <p:nvPr/>
          </p:nvSpPr>
          <p:spPr bwMode="auto">
            <a:xfrm>
              <a:off x="729" y="754"/>
              <a:ext cx="0" cy="295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909" name="Freeform 43"/>
            <p:cNvSpPr>
              <a:spLocks/>
            </p:cNvSpPr>
            <p:nvPr/>
          </p:nvSpPr>
          <p:spPr bwMode="auto">
            <a:xfrm>
              <a:off x="667" y="631"/>
              <a:ext cx="109" cy="174"/>
            </a:xfrm>
            <a:custGeom>
              <a:avLst/>
              <a:gdLst>
                <a:gd name="T0" fmla="*/ 108 w 109"/>
                <a:gd name="T1" fmla="*/ 173 h 174"/>
                <a:gd name="T2" fmla="*/ 54 w 109"/>
                <a:gd name="T3" fmla="*/ 151 h 174"/>
                <a:gd name="T4" fmla="*/ 0 w 109"/>
                <a:gd name="T5" fmla="*/ 173 h 174"/>
                <a:gd name="T6" fmla="*/ 54 w 109"/>
                <a:gd name="T7" fmla="*/ 0 h 174"/>
                <a:gd name="T8" fmla="*/ 108 w 109"/>
                <a:gd name="T9" fmla="*/ 173 h 1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"/>
                <a:gd name="T16" fmla="*/ 0 h 174"/>
                <a:gd name="T17" fmla="*/ 109 w 109"/>
                <a:gd name="T18" fmla="*/ 174 h 1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" h="174">
                  <a:moveTo>
                    <a:pt x="108" y="173"/>
                  </a:moveTo>
                  <a:lnTo>
                    <a:pt x="54" y="151"/>
                  </a:lnTo>
                  <a:lnTo>
                    <a:pt x="0" y="173"/>
                  </a:lnTo>
                  <a:lnTo>
                    <a:pt x="54" y="0"/>
                  </a:lnTo>
                  <a:lnTo>
                    <a:pt x="108" y="173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10" name="Line 44"/>
            <p:cNvSpPr>
              <a:spLocks noChangeShapeType="1"/>
            </p:cNvSpPr>
            <p:nvPr/>
          </p:nvSpPr>
          <p:spPr bwMode="auto">
            <a:xfrm>
              <a:off x="717" y="3694"/>
              <a:ext cx="44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911" name="Line 45"/>
            <p:cNvSpPr>
              <a:spLocks noChangeShapeType="1"/>
            </p:cNvSpPr>
            <p:nvPr/>
          </p:nvSpPr>
          <p:spPr bwMode="auto">
            <a:xfrm>
              <a:off x="717" y="3710"/>
              <a:ext cx="44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912" name="Freeform 46"/>
            <p:cNvSpPr>
              <a:spLocks/>
            </p:cNvSpPr>
            <p:nvPr/>
          </p:nvSpPr>
          <p:spPr bwMode="auto">
            <a:xfrm>
              <a:off x="5112" y="3648"/>
              <a:ext cx="173" cy="109"/>
            </a:xfrm>
            <a:custGeom>
              <a:avLst/>
              <a:gdLst>
                <a:gd name="T0" fmla="*/ 0 w 173"/>
                <a:gd name="T1" fmla="*/ 108 h 109"/>
                <a:gd name="T2" fmla="*/ 22 w 173"/>
                <a:gd name="T3" fmla="*/ 54 h 109"/>
                <a:gd name="T4" fmla="*/ 0 w 173"/>
                <a:gd name="T5" fmla="*/ 0 h 109"/>
                <a:gd name="T6" fmla="*/ 172 w 173"/>
                <a:gd name="T7" fmla="*/ 54 h 109"/>
                <a:gd name="T8" fmla="*/ 0 w 173"/>
                <a:gd name="T9" fmla="*/ 108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109"/>
                <a:gd name="T17" fmla="*/ 173 w 173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109">
                  <a:moveTo>
                    <a:pt x="0" y="108"/>
                  </a:moveTo>
                  <a:lnTo>
                    <a:pt x="22" y="54"/>
                  </a:lnTo>
                  <a:lnTo>
                    <a:pt x="0" y="0"/>
                  </a:lnTo>
                  <a:lnTo>
                    <a:pt x="172" y="54"/>
                  </a:lnTo>
                  <a:lnTo>
                    <a:pt x="0" y="108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13" name="Rectangle 47"/>
            <p:cNvSpPr>
              <a:spLocks noChangeArrowheads="1"/>
            </p:cNvSpPr>
            <p:nvPr/>
          </p:nvSpPr>
          <p:spPr bwMode="auto">
            <a:xfrm>
              <a:off x="749" y="3712"/>
              <a:ext cx="908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Optimum</a:t>
              </a:r>
            </a:p>
          </p:txBody>
        </p:sp>
        <p:sp>
          <p:nvSpPr>
            <p:cNvPr id="36914" name="Rectangle 48"/>
            <p:cNvSpPr>
              <a:spLocks noChangeArrowheads="1"/>
            </p:cNvSpPr>
            <p:nvPr/>
          </p:nvSpPr>
          <p:spPr bwMode="auto">
            <a:xfrm>
              <a:off x="3537" y="3712"/>
              <a:ext cx="744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Longue</a:t>
              </a:r>
            </a:p>
          </p:txBody>
        </p:sp>
        <p:sp>
          <p:nvSpPr>
            <p:cNvPr id="36915" name="Rectangle 49"/>
            <p:cNvSpPr>
              <a:spLocks noChangeArrowheads="1"/>
            </p:cNvSpPr>
            <p:nvPr/>
          </p:nvSpPr>
          <p:spPr bwMode="auto">
            <a:xfrm>
              <a:off x="735" y="498"/>
              <a:ext cx="2242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Niveau de configurabilité</a:t>
              </a:r>
            </a:p>
          </p:txBody>
        </p:sp>
        <p:sp>
          <p:nvSpPr>
            <p:cNvPr id="36916" name="Rectangle 50"/>
            <p:cNvSpPr>
              <a:spLocks noChangeArrowheads="1"/>
            </p:cNvSpPr>
            <p:nvPr/>
          </p:nvSpPr>
          <p:spPr bwMode="auto">
            <a:xfrm>
              <a:off x="4861" y="3285"/>
              <a:ext cx="885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Durée de</a:t>
              </a:r>
            </a:p>
          </p:txBody>
        </p:sp>
        <p:sp>
          <p:nvSpPr>
            <p:cNvPr id="36917" name="Rectangle 51"/>
            <p:cNvSpPr>
              <a:spLocks noChangeArrowheads="1"/>
            </p:cNvSpPr>
            <p:nvPr/>
          </p:nvSpPr>
          <p:spPr bwMode="auto">
            <a:xfrm>
              <a:off x="4905" y="3477"/>
              <a:ext cx="777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mise en</a:t>
              </a:r>
            </a:p>
          </p:txBody>
        </p:sp>
        <p:sp>
          <p:nvSpPr>
            <p:cNvPr id="36918" name="Rectangle 52"/>
            <p:cNvSpPr>
              <a:spLocks noChangeArrowheads="1"/>
            </p:cNvSpPr>
            <p:nvPr/>
          </p:nvSpPr>
          <p:spPr bwMode="auto">
            <a:xfrm>
              <a:off x="5000" y="3669"/>
              <a:ext cx="568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place</a:t>
              </a:r>
            </a:p>
          </p:txBody>
        </p:sp>
        <p:sp>
          <p:nvSpPr>
            <p:cNvPr id="36919" name="Arc 53"/>
            <p:cNvSpPr>
              <a:spLocks/>
            </p:cNvSpPr>
            <p:nvPr/>
          </p:nvSpPr>
          <p:spPr bwMode="auto">
            <a:xfrm>
              <a:off x="1107" y="1065"/>
              <a:ext cx="2887" cy="1010"/>
            </a:xfrm>
            <a:custGeom>
              <a:avLst/>
              <a:gdLst>
                <a:gd name="T0" fmla="*/ 0 w 21600"/>
                <a:gd name="T1" fmla="*/ 1008 h 21600"/>
                <a:gd name="T2" fmla="*/ 2886 w 21600"/>
                <a:gd name="T3" fmla="*/ 0 h 21600"/>
                <a:gd name="T4" fmla="*/ 2887 w 21600"/>
                <a:gd name="T5" fmla="*/ 101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557"/>
                  </a:moveTo>
                  <a:cubicBezTo>
                    <a:pt x="23" y="9647"/>
                    <a:pt x="9683" y="3"/>
                    <a:pt x="21593" y="0"/>
                  </a:cubicBezTo>
                </a:path>
                <a:path w="21600" h="21600" stroke="0" extrusionOk="0">
                  <a:moveTo>
                    <a:pt x="0" y="21557"/>
                  </a:moveTo>
                  <a:cubicBezTo>
                    <a:pt x="23" y="9647"/>
                    <a:pt x="9683" y="3"/>
                    <a:pt x="2159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920" name="Arc 54"/>
            <p:cNvSpPr>
              <a:spLocks/>
            </p:cNvSpPr>
            <p:nvPr/>
          </p:nvSpPr>
          <p:spPr bwMode="auto">
            <a:xfrm>
              <a:off x="1105" y="2070"/>
              <a:ext cx="2887" cy="1012"/>
            </a:xfrm>
            <a:custGeom>
              <a:avLst/>
              <a:gdLst>
                <a:gd name="T0" fmla="*/ 2886 w 21600"/>
                <a:gd name="T1" fmla="*/ 1012 h 21643"/>
                <a:gd name="T2" fmla="*/ 0 w 21600"/>
                <a:gd name="T3" fmla="*/ 0 h 21643"/>
                <a:gd name="T4" fmla="*/ 2887 w 21600"/>
                <a:gd name="T5" fmla="*/ 2 h 2164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43"/>
                <a:gd name="T11" fmla="*/ 21600 w 21600"/>
                <a:gd name="T12" fmla="*/ 21643 h 216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43" fill="none" extrusionOk="0">
                  <a:moveTo>
                    <a:pt x="21593" y="21642"/>
                  </a:moveTo>
                  <a:cubicBezTo>
                    <a:pt x="9666" y="21639"/>
                    <a:pt x="0" y="11969"/>
                    <a:pt x="0" y="43"/>
                  </a:cubicBezTo>
                  <a:cubicBezTo>
                    <a:pt x="-1" y="28"/>
                    <a:pt x="0" y="14"/>
                    <a:pt x="0" y="0"/>
                  </a:cubicBezTo>
                </a:path>
                <a:path w="21600" h="21643" stroke="0" extrusionOk="0">
                  <a:moveTo>
                    <a:pt x="21593" y="21642"/>
                  </a:moveTo>
                  <a:cubicBezTo>
                    <a:pt x="9666" y="21639"/>
                    <a:pt x="0" y="11969"/>
                    <a:pt x="0" y="43"/>
                  </a:cubicBezTo>
                  <a:cubicBezTo>
                    <a:pt x="-1" y="28"/>
                    <a:pt x="0" y="14"/>
                    <a:pt x="0" y="0"/>
                  </a:cubicBezTo>
                  <a:lnTo>
                    <a:pt x="21600" y="43"/>
                  </a:lnTo>
                  <a:close/>
                </a:path>
              </a:pathLst>
            </a:custGeom>
            <a:noFill/>
            <a:ln w="762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921" name="Rectangle 55"/>
            <p:cNvSpPr>
              <a:spLocks noChangeArrowheads="1"/>
            </p:cNvSpPr>
            <p:nvPr/>
          </p:nvSpPr>
          <p:spPr bwMode="auto">
            <a:xfrm>
              <a:off x="76" y="1021"/>
              <a:ext cx="528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Haut</a:t>
              </a:r>
            </a:p>
          </p:txBody>
        </p:sp>
        <p:sp>
          <p:nvSpPr>
            <p:cNvPr id="36922" name="Rectangle 56"/>
            <p:cNvSpPr>
              <a:spLocks noChangeArrowheads="1"/>
            </p:cNvSpPr>
            <p:nvPr/>
          </p:nvSpPr>
          <p:spPr bwMode="auto">
            <a:xfrm>
              <a:off x="171" y="2847"/>
              <a:ext cx="425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Bas</a:t>
              </a:r>
            </a:p>
          </p:txBody>
        </p:sp>
        <p:sp>
          <p:nvSpPr>
            <p:cNvPr id="36923" name="Rectangle 57"/>
            <p:cNvSpPr>
              <a:spLocks noChangeArrowheads="1"/>
            </p:cNvSpPr>
            <p:nvPr/>
          </p:nvSpPr>
          <p:spPr bwMode="auto">
            <a:xfrm>
              <a:off x="76" y="1982"/>
              <a:ext cx="309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Id</a:t>
              </a:r>
            </a:p>
          </p:txBody>
        </p:sp>
        <p:sp>
          <p:nvSpPr>
            <p:cNvPr id="36924" name="Rectangle 58"/>
            <p:cNvSpPr>
              <a:spLocks noChangeArrowheads="1"/>
            </p:cNvSpPr>
            <p:nvPr/>
          </p:nvSpPr>
          <p:spPr bwMode="auto">
            <a:xfrm>
              <a:off x="210" y="1982"/>
              <a:ext cx="373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éal</a:t>
              </a:r>
            </a:p>
          </p:txBody>
        </p:sp>
        <p:sp>
          <p:nvSpPr>
            <p:cNvPr id="36925" name="Rectangle 59"/>
            <p:cNvSpPr>
              <a:spLocks noChangeArrowheads="1"/>
            </p:cNvSpPr>
            <p:nvPr/>
          </p:nvSpPr>
          <p:spPr bwMode="auto">
            <a:xfrm>
              <a:off x="2093" y="3712"/>
              <a:ext cx="889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Moyenne</a:t>
              </a:r>
            </a:p>
          </p:txBody>
        </p:sp>
        <p:sp>
          <p:nvSpPr>
            <p:cNvPr id="36926" name="Freeform 60"/>
            <p:cNvSpPr>
              <a:spLocks/>
            </p:cNvSpPr>
            <p:nvPr/>
          </p:nvSpPr>
          <p:spPr bwMode="auto">
            <a:xfrm>
              <a:off x="918" y="1837"/>
              <a:ext cx="427" cy="427"/>
            </a:xfrm>
            <a:custGeom>
              <a:avLst/>
              <a:gdLst>
                <a:gd name="T0" fmla="*/ 214 w 427"/>
                <a:gd name="T1" fmla="*/ 0 h 427"/>
                <a:gd name="T2" fmla="*/ 162 w 427"/>
                <a:gd name="T3" fmla="*/ 162 h 427"/>
                <a:gd name="T4" fmla="*/ 0 w 427"/>
                <a:gd name="T5" fmla="*/ 162 h 427"/>
                <a:gd name="T6" fmla="*/ 132 w 427"/>
                <a:gd name="T7" fmla="*/ 266 h 427"/>
                <a:gd name="T8" fmla="*/ 82 w 427"/>
                <a:gd name="T9" fmla="*/ 426 h 427"/>
                <a:gd name="T10" fmla="*/ 214 w 427"/>
                <a:gd name="T11" fmla="*/ 328 h 427"/>
                <a:gd name="T12" fmla="*/ 344 w 427"/>
                <a:gd name="T13" fmla="*/ 426 h 427"/>
                <a:gd name="T14" fmla="*/ 294 w 427"/>
                <a:gd name="T15" fmla="*/ 266 h 427"/>
                <a:gd name="T16" fmla="*/ 426 w 427"/>
                <a:gd name="T17" fmla="*/ 162 h 427"/>
                <a:gd name="T18" fmla="*/ 264 w 427"/>
                <a:gd name="T19" fmla="*/ 162 h 427"/>
                <a:gd name="T20" fmla="*/ 214 w 427"/>
                <a:gd name="T21" fmla="*/ 0 h 4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7"/>
                <a:gd name="T34" fmla="*/ 0 h 427"/>
                <a:gd name="T35" fmla="*/ 427 w 427"/>
                <a:gd name="T36" fmla="*/ 427 h 4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7" h="427">
                  <a:moveTo>
                    <a:pt x="214" y="0"/>
                  </a:moveTo>
                  <a:lnTo>
                    <a:pt x="162" y="162"/>
                  </a:lnTo>
                  <a:lnTo>
                    <a:pt x="0" y="162"/>
                  </a:lnTo>
                  <a:lnTo>
                    <a:pt x="132" y="266"/>
                  </a:lnTo>
                  <a:lnTo>
                    <a:pt x="82" y="426"/>
                  </a:lnTo>
                  <a:lnTo>
                    <a:pt x="214" y="328"/>
                  </a:lnTo>
                  <a:lnTo>
                    <a:pt x="344" y="426"/>
                  </a:lnTo>
                  <a:lnTo>
                    <a:pt x="294" y="266"/>
                  </a:lnTo>
                  <a:lnTo>
                    <a:pt x="426" y="162"/>
                  </a:lnTo>
                  <a:lnTo>
                    <a:pt x="264" y="162"/>
                  </a:lnTo>
                  <a:lnTo>
                    <a:pt x="214" y="0"/>
                  </a:lnTo>
                </a:path>
              </a:pathLst>
            </a:custGeom>
            <a:solidFill>
              <a:srgbClr val="33CC33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27" name="Freeform 61"/>
            <p:cNvSpPr>
              <a:spLocks/>
            </p:cNvSpPr>
            <p:nvPr/>
          </p:nvSpPr>
          <p:spPr bwMode="auto">
            <a:xfrm>
              <a:off x="1447" y="1788"/>
              <a:ext cx="908" cy="524"/>
            </a:xfrm>
            <a:custGeom>
              <a:avLst/>
              <a:gdLst>
                <a:gd name="T0" fmla="*/ 0 w 908"/>
                <a:gd name="T1" fmla="*/ 263 h 524"/>
                <a:gd name="T2" fmla="*/ 455 w 908"/>
                <a:gd name="T3" fmla="*/ 523 h 524"/>
                <a:gd name="T4" fmla="*/ 455 w 908"/>
                <a:gd name="T5" fmla="*/ 393 h 524"/>
                <a:gd name="T6" fmla="*/ 907 w 908"/>
                <a:gd name="T7" fmla="*/ 393 h 524"/>
                <a:gd name="T8" fmla="*/ 907 w 908"/>
                <a:gd name="T9" fmla="*/ 131 h 524"/>
                <a:gd name="T10" fmla="*/ 455 w 908"/>
                <a:gd name="T11" fmla="*/ 131 h 524"/>
                <a:gd name="T12" fmla="*/ 455 w 908"/>
                <a:gd name="T13" fmla="*/ 0 h 524"/>
                <a:gd name="T14" fmla="*/ 0 w 908"/>
                <a:gd name="T15" fmla="*/ 263 h 5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08"/>
                <a:gd name="T25" fmla="*/ 0 h 524"/>
                <a:gd name="T26" fmla="*/ 908 w 908"/>
                <a:gd name="T27" fmla="*/ 524 h 5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08" h="524">
                  <a:moveTo>
                    <a:pt x="0" y="263"/>
                  </a:moveTo>
                  <a:lnTo>
                    <a:pt x="455" y="523"/>
                  </a:lnTo>
                  <a:lnTo>
                    <a:pt x="455" y="393"/>
                  </a:lnTo>
                  <a:lnTo>
                    <a:pt x="907" y="393"/>
                  </a:lnTo>
                  <a:lnTo>
                    <a:pt x="907" y="131"/>
                  </a:lnTo>
                  <a:lnTo>
                    <a:pt x="455" y="131"/>
                  </a:lnTo>
                  <a:lnTo>
                    <a:pt x="455" y="0"/>
                  </a:lnTo>
                  <a:lnTo>
                    <a:pt x="0" y="263"/>
                  </a:lnTo>
                </a:path>
              </a:pathLst>
            </a:custGeom>
            <a:solidFill>
              <a:srgbClr val="33CC33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28" name="Freeform 62"/>
            <p:cNvSpPr>
              <a:spLocks/>
            </p:cNvSpPr>
            <p:nvPr/>
          </p:nvSpPr>
          <p:spPr bwMode="auto">
            <a:xfrm>
              <a:off x="862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29" name="Freeform 63"/>
            <p:cNvSpPr>
              <a:spLocks/>
            </p:cNvSpPr>
            <p:nvPr/>
          </p:nvSpPr>
          <p:spPr bwMode="auto">
            <a:xfrm>
              <a:off x="974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0" name="Freeform 64"/>
            <p:cNvSpPr>
              <a:spLocks/>
            </p:cNvSpPr>
            <p:nvPr/>
          </p:nvSpPr>
          <p:spPr bwMode="auto">
            <a:xfrm>
              <a:off x="1086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1" name="Freeform 65"/>
            <p:cNvSpPr>
              <a:spLocks/>
            </p:cNvSpPr>
            <p:nvPr/>
          </p:nvSpPr>
          <p:spPr bwMode="auto">
            <a:xfrm>
              <a:off x="1198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2" name="Freeform 66"/>
            <p:cNvSpPr>
              <a:spLocks/>
            </p:cNvSpPr>
            <p:nvPr/>
          </p:nvSpPr>
          <p:spPr bwMode="auto">
            <a:xfrm>
              <a:off x="1310" y="1156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3" name="Freeform 67"/>
            <p:cNvSpPr>
              <a:spLocks/>
            </p:cNvSpPr>
            <p:nvPr/>
          </p:nvSpPr>
          <p:spPr bwMode="auto">
            <a:xfrm>
              <a:off x="1423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4" name="Freeform 68"/>
            <p:cNvSpPr>
              <a:spLocks/>
            </p:cNvSpPr>
            <p:nvPr/>
          </p:nvSpPr>
          <p:spPr bwMode="auto">
            <a:xfrm>
              <a:off x="1535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5" name="Freeform 69"/>
            <p:cNvSpPr>
              <a:spLocks/>
            </p:cNvSpPr>
            <p:nvPr/>
          </p:nvSpPr>
          <p:spPr bwMode="auto">
            <a:xfrm>
              <a:off x="1647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6" name="Freeform 70"/>
            <p:cNvSpPr>
              <a:spLocks/>
            </p:cNvSpPr>
            <p:nvPr/>
          </p:nvSpPr>
          <p:spPr bwMode="auto">
            <a:xfrm>
              <a:off x="1759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7" name="Freeform 71"/>
            <p:cNvSpPr>
              <a:spLocks/>
            </p:cNvSpPr>
            <p:nvPr/>
          </p:nvSpPr>
          <p:spPr bwMode="auto">
            <a:xfrm>
              <a:off x="1871" y="1156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8" name="Freeform 72"/>
            <p:cNvSpPr>
              <a:spLocks/>
            </p:cNvSpPr>
            <p:nvPr/>
          </p:nvSpPr>
          <p:spPr bwMode="auto">
            <a:xfrm>
              <a:off x="1984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39" name="Freeform 73"/>
            <p:cNvSpPr>
              <a:spLocks/>
            </p:cNvSpPr>
            <p:nvPr/>
          </p:nvSpPr>
          <p:spPr bwMode="auto">
            <a:xfrm>
              <a:off x="2096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0" name="Freeform 74"/>
            <p:cNvSpPr>
              <a:spLocks/>
            </p:cNvSpPr>
            <p:nvPr/>
          </p:nvSpPr>
          <p:spPr bwMode="auto">
            <a:xfrm>
              <a:off x="2208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1" name="Freeform 75"/>
            <p:cNvSpPr>
              <a:spLocks/>
            </p:cNvSpPr>
            <p:nvPr/>
          </p:nvSpPr>
          <p:spPr bwMode="auto">
            <a:xfrm>
              <a:off x="2320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2" name="Freeform 76"/>
            <p:cNvSpPr>
              <a:spLocks/>
            </p:cNvSpPr>
            <p:nvPr/>
          </p:nvSpPr>
          <p:spPr bwMode="auto">
            <a:xfrm>
              <a:off x="2433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3" name="Freeform 77"/>
            <p:cNvSpPr>
              <a:spLocks/>
            </p:cNvSpPr>
            <p:nvPr/>
          </p:nvSpPr>
          <p:spPr bwMode="auto">
            <a:xfrm>
              <a:off x="2545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4" name="Freeform 78"/>
            <p:cNvSpPr>
              <a:spLocks/>
            </p:cNvSpPr>
            <p:nvPr/>
          </p:nvSpPr>
          <p:spPr bwMode="auto">
            <a:xfrm>
              <a:off x="2657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5" name="Freeform 79"/>
            <p:cNvSpPr>
              <a:spLocks/>
            </p:cNvSpPr>
            <p:nvPr/>
          </p:nvSpPr>
          <p:spPr bwMode="auto">
            <a:xfrm>
              <a:off x="2769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6" name="Freeform 80"/>
            <p:cNvSpPr>
              <a:spLocks/>
            </p:cNvSpPr>
            <p:nvPr/>
          </p:nvSpPr>
          <p:spPr bwMode="auto">
            <a:xfrm>
              <a:off x="2881" y="1156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7" name="Freeform 81"/>
            <p:cNvSpPr>
              <a:spLocks/>
            </p:cNvSpPr>
            <p:nvPr/>
          </p:nvSpPr>
          <p:spPr bwMode="auto">
            <a:xfrm>
              <a:off x="2994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8" name="Freeform 82"/>
            <p:cNvSpPr>
              <a:spLocks/>
            </p:cNvSpPr>
            <p:nvPr/>
          </p:nvSpPr>
          <p:spPr bwMode="auto">
            <a:xfrm>
              <a:off x="3106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49" name="Freeform 83"/>
            <p:cNvSpPr>
              <a:spLocks/>
            </p:cNvSpPr>
            <p:nvPr/>
          </p:nvSpPr>
          <p:spPr bwMode="auto">
            <a:xfrm>
              <a:off x="3218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0" name="Freeform 84"/>
            <p:cNvSpPr>
              <a:spLocks/>
            </p:cNvSpPr>
            <p:nvPr/>
          </p:nvSpPr>
          <p:spPr bwMode="auto">
            <a:xfrm>
              <a:off x="3330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1" name="Freeform 85"/>
            <p:cNvSpPr>
              <a:spLocks/>
            </p:cNvSpPr>
            <p:nvPr/>
          </p:nvSpPr>
          <p:spPr bwMode="auto">
            <a:xfrm>
              <a:off x="3442" y="1156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2" name="Freeform 86"/>
            <p:cNvSpPr>
              <a:spLocks/>
            </p:cNvSpPr>
            <p:nvPr/>
          </p:nvSpPr>
          <p:spPr bwMode="auto">
            <a:xfrm>
              <a:off x="3555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3" name="Freeform 87"/>
            <p:cNvSpPr>
              <a:spLocks/>
            </p:cNvSpPr>
            <p:nvPr/>
          </p:nvSpPr>
          <p:spPr bwMode="auto">
            <a:xfrm>
              <a:off x="3667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4" name="Freeform 88"/>
            <p:cNvSpPr>
              <a:spLocks/>
            </p:cNvSpPr>
            <p:nvPr/>
          </p:nvSpPr>
          <p:spPr bwMode="auto">
            <a:xfrm>
              <a:off x="3779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5" name="Freeform 89"/>
            <p:cNvSpPr>
              <a:spLocks/>
            </p:cNvSpPr>
            <p:nvPr/>
          </p:nvSpPr>
          <p:spPr bwMode="auto">
            <a:xfrm>
              <a:off x="3891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6" name="Freeform 90"/>
            <p:cNvSpPr>
              <a:spLocks/>
            </p:cNvSpPr>
            <p:nvPr/>
          </p:nvSpPr>
          <p:spPr bwMode="auto">
            <a:xfrm>
              <a:off x="4004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7" name="Freeform 91"/>
            <p:cNvSpPr>
              <a:spLocks/>
            </p:cNvSpPr>
            <p:nvPr/>
          </p:nvSpPr>
          <p:spPr bwMode="auto">
            <a:xfrm>
              <a:off x="4116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8" name="Freeform 92"/>
            <p:cNvSpPr>
              <a:spLocks/>
            </p:cNvSpPr>
            <p:nvPr/>
          </p:nvSpPr>
          <p:spPr bwMode="auto">
            <a:xfrm>
              <a:off x="4228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59" name="Freeform 93"/>
            <p:cNvSpPr>
              <a:spLocks/>
            </p:cNvSpPr>
            <p:nvPr/>
          </p:nvSpPr>
          <p:spPr bwMode="auto">
            <a:xfrm>
              <a:off x="4340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0" name="Freeform 94"/>
            <p:cNvSpPr>
              <a:spLocks/>
            </p:cNvSpPr>
            <p:nvPr/>
          </p:nvSpPr>
          <p:spPr bwMode="auto">
            <a:xfrm>
              <a:off x="4452" y="1156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1" name="Freeform 95"/>
            <p:cNvSpPr>
              <a:spLocks/>
            </p:cNvSpPr>
            <p:nvPr/>
          </p:nvSpPr>
          <p:spPr bwMode="auto">
            <a:xfrm>
              <a:off x="4565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2" name="Freeform 96"/>
            <p:cNvSpPr>
              <a:spLocks/>
            </p:cNvSpPr>
            <p:nvPr/>
          </p:nvSpPr>
          <p:spPr bwMode="auto">
            <a:xfrm>
              <a:off x="4677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3" name="Freeform 97"/>
            <p:cNvSpPr>
              <a:spLocks/>
            </p:cNvSpPr>
            <p:nvPr/>
          </p:nvSpPr>
          <p:spPr bwMode="auto">
            <a:xfrm>
              <a:off x="4789" y="1156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4" name="Freeform 98"/>
            <p:cNvSpPr>
              <a:spLocks/>
            </p:cNvSpPr>
            <p:nvPr/>
          </p:nvSpPr>
          <p:spPr bwMode="auto">
            <a:xfrm>
              <a:off x="862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5" name="Freeform 99"/>
            <p:cNvSpPr>
              <a:spLocks/>
            </p:cNvSpPr>
            <p:nvPr/>
          </p:nvSpPr>
          <p:spPr bwMode="auto">
            <a:xfrm>
              <a:off x="974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6" name="Freeform 100"/>
            <p:cNvSpPr>
              <a:spLocks/>
            </p:cNvSpPr>
            <p:nvPr/>
          </p:nvSpPr>
          <p:spPr bwMode="auto">
            <a:xfrm>
              <a:off x="1086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7" name="Freeform 101"/>
            <p:cNvSpPr>
              <a:spLocks/>
            </p:cNvSpPr>
            <p:nvPr/>
          </p:nvSpPr>
          <p:spPr bwMode="auto">
            <a:xfrm>
              <a:off x="1198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8" name="Freeform 102"/>
            <p:cNvSpPr>
              <a:spLocks/>
            </p:cNvSpPr>
            <p:nvPr/>
          </p:nvSpPr>
          <p:spPr bwMode="auto">
            <a:xfrm>
              <a:off x="1310" y="2982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69" name="Freeform 103"/>
            <p:cNvSpPr>
              <a:spLocks/>
            </p:cNvSpPr>
            <p:nvPr/>
          </p:nvSpPr>
          <p:spPr bwMode="auto">
            <a:xfrm>
              <a:off x="1423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0" name="Freeform 104"/>
            <p:cNvSpPr>
              <a:spLocks/>
            </p:cNvSpPr>
            <p:nvPr/>
          </p:nvSpPr>
          <p:spPr bwMode="auto">
            <a:xfrm>
              <a:off x="1535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1" name="Freeform 105"/>
            <p:cNvSpPr>
              <a:spLocks/>
            </p:cNvSpPr>
            <p:nvPr/>
          </p:nvSpPr>
          <p:spPr bwMode="auto">
            <a:xfrm>
              <a:off x="1647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2" name="Freeform 106"/>
            <p:cNvSpPr>
              <a:spLocks/>
            </p:cNvSpPr>
            <p:nvPr/>
          </p:nvSpPr>
          <p:spPr bwMode="auto">
            <a:xfrm>
              <a:off x="1759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3" name="Freeform 107"/>
            <p:cNvSpPr>
              <a:spLocks/>
            </p:cNvSpPr>
            <p:nvPr/>
          </p:nvSpPr>
          <p:spPr bwMode="auto">
            <a:xfrm>
              <a:off x="1871" y="2982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4" name="Freeform 108"/>
            <p:cNvSpPr>
              <a:spLocks/>
            </p:cNvSpPr>
            <p:nvPr/>
          </p:nvSpPr>
          <p:spPr bwMode="auto">
            <a:xfrm>
              <a:off x="1984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5" name="Freeform 109"/>
            <p:cNvSpPr>
              <a:spLocks/>
            </p:cNvSpPr>
            <p:nvPr/>
          </p:nvSpPr>
          <p:spPr bwMode="auto">
            <a:xfrm>
              <a:off x="2096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6" name="Freeform 110"/>
            <p:cNvSpPr>
              <a:spLocks/>
            </p:cNvSpPr>
            <p:nvPr/>
          </p:nvSpPr>
          <p:spPr bwMode="auto">
            <a:xfrm>
              <a:off x="2208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7" name="Freeform 111"/>
            <p:cNvSpPr>
              <a:spLocks/>
            </p:cNvSpPr>
            <p:nvPr/>
          </p:nvSpPr>
          <p:spPr bwMode="auto">
            <a:xfrm>
              <a:off x="2320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8" name="Freeform 112"/>
            <p:cNvSpPr>
              <a:spLocks/>
            </p:cNvSpPr>
            <p:nvPr/>
          </p:nvSpPr>
          <p:spPr bwMode="auto">
            <a:xfrm>
              <a:off x="2433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79" name="Freeform 113"/>
            <p:cNvSpPr>
              <a:spLocks/>
            </p:cNvSpPr>
            <p:nvPr/>
          </p:nvSpPr>
          <p:spPr bwMode="auto">
            <a:xfrm>
              <a:off x="2545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0" name="Freeform 114"/>
            <p:cNvSpPr>
              <a:spLocks/>
            </p:cNvSpPr>
            <p:nvPr/>
          </p:nvSpPr>
          <p:spPr bwMode="auto">
            <a:xfrm>
              <a:off x="2657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1" name="Freeform 115"/>
            <p:cNvSpPr>
              <a:spLocks/>
            </p:cNvSpPr>
            <p:nvPr/>
          </p:nvSpPr>
          <p:spPr bwMode="auto">
            <a:xfrm>
              <a:off x="2769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2" name="Freeform 116"/>
            <p:cNvSpPr>
              <a:spLocks/>
            </p:cNvSpPr>
            <p:nvPr/>
          </p:nvSpPr>
          <p:spPr bwMode="auto">
            <a:xfrm>
              <a:off x="2881" y="2982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3" name="Freeform 117"/>
            <p:cNvSpPr>
              <a:spLocks/>
            </p:cNvSpPr>
            <p:nvPr/>
          </p:nvSpPr>
          <p:spPr bwMode="auto">
            <a:xfrm>
              <a:off x="2994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4" name="Freeform 118"/>
            <p:cNvSpPr>
              <a:spLocks/>
            </p:cNvSpPr>
            <p:nvPr/>
          </p:nvSpPr>
          <p:spPr bwMode="auto">
            <a:xfrm>
              <a:off x="3106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5" name="Freeform 119"/>
            <p:cNvSpPr>
              <a:spLocks/>
            </p:cNvSpPr>
            <p:nvPr/>
          </p:nvSpPr>
          <p:spPr bwMode="auto">
            <a:xfrm>
              <a:off x="3218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6" name="Freeform 120"/>
            <p:cNvSpPr>
              <a:spLocks/>
            </p:cNvSpPr>
            <p:nvPr/>
          </p:nvSpPr>
          <p:spPr bwMode="auto">
            <a:xfrm>
              <a:off x="3330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7" name="Freeform 121"/>
            <p:cNvSpPr>
              <a:spLocks/>
            </p:cNvSpPr>
            <p:nvPr/>
          </p:nvSpPr>
          <p:spPr bwMode="auto">
            <a:xfrm>
              <a:off x="3442" y="2982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8" name="Freeform 122"/>
            <p:cNvSpPr>
              <a:spLocks/>
            </p:cNvSpPr>
            <p:nvPr/>
          </p:nvSpPr>
          <p:spPr bwMode="auto">
            <a:xfrm>
              <a:off x="3555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89" name="Freeform 123"/>
            <p:cNvSpPr>
              <a:spLocks/>
            </p:cNvSpPr>
            <p:nvPr/>
          </p:nvSpPr>
          <p:spPr bwMode="auto">
            <a:xfrm>
              <a:off x="3667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0" name="Freeform 124"/>
            <p:cNvSpPr>
              <a:spLocks/>
            </p:cNvSpPr>
            <p:nvPr/>
          </p:nvSpPr>
          <p:spPr bwMode="auto">
            <a:xfrm>
              <a:off x="3779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1" name="Freeform 125"/>
            <p:cNvSpPr>
              <a:spLocks/>
            </p:cNvSpPr>
            <p:nvPr/>
          </p:nvSpPr>
          <p:spPr bwMode="auto">
            <a:xfrm>
              <a:off x="3891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2" name="Freeform 126"/>
            <p:cNvSpPr>
              <a:spLocks/>
            </p:cNvSpPr>
            <p:nvPr/>
          </p:nvSpPr>
          <p:spPr bwMode="auto">
            <a:xfrm>
              <a:off x="4004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3" name="Freeform 127"/>
            <p:cNvSpPr>
              <a:spLocks/>
            </p:cNvSpPr>
            <p:nvPr/>
          </p:nvSpPr>
          <p:spPr bwMode="auto">
            <a:xfrm>
              <a:off x="4116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4" name="Freeform 128"/>
            <p:cNvSpPr>
              <a:spLocks/>
            </p:cNvSpPr>
            <p:nvPr/>
          </p:nvSpPr>
          <p:spPr bwMode="auto">
            <a:xfrm>
              <a:off x="4228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5" name="Freeform 129"/>
            <p:cNvSpPr>
              <a:spLocks/>
            </p:cNvSpPr>
            <p:nvPr/>
          </p:nvSpPr>
          <p:spPr bwMode="auto">
            <a:xfrm>
              <a:off x="4340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6" name="Freeform 130"/>
            <p:cNvSpPr>
              <a:spLocks/>
            </p:cNvSpPr>
            <p:nvPr/>
          </p:nvSpPr>
          <p:spPr bwMode="auto">
            <a:xfrm>
              <a:off x="4452" y="2982"/>
              <a:ext cx="66" cy="17"/>
            </a:xfrm>
            <a:custGeom>
              <a:avLst/>
              <a:gdLst>
                <a:gd name="T0" fmla="*/ 0 w 66"/>
                <a:gd name="T1" fmla="*/ 0 h 17"/>
                <a:gd name="T2" fmla="*/ 0 w 66"/>
                <a:gd name="T3" fmla="*/ 16 h 17"/>
                <a:gd name="T4" fmla="*/ 65 w 66"/>
                <a:gd name="T5" fmla="*/ 16 h 17"/>
                <a:gd name="T6" fmla="*/ 65 w 66"/>
                <a:gd name="T7" fmla="*/ 0 h 17"/>
                <a:gd name="T8" fmla="*/ 0 w 6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7"/>
                <a:gd name="T17" fmla="*/ 66 w 6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7">
                  <a:moveTo>
                    <a:pt x="0" y="0"/>
                  </a:moveTo>
                  <a:lnTo>
                    <a:pt x="0" y="16"/>
                  </a:lnTo>
                  <a:lnTo>
                    <a:pt x="65" y="16"/>
                  </a:lnTo>
                  <a:lnTo>
                    <a:pt x="65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7" name="Freeform 131"/>
            <p:cNvSpPr>
              <a:spLocks/>
            </p:cNvSpPr>
            <p:nvPr/>
          </p:nvSpPr>
          <p:spPr bwMode="auto">
            <a:xfrm>
              <a:off x="4565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8" name="Freeform 132"/>
            <p:cNvSpPr>
              <a:spLocks/>
            </p:cNvSpPr>
            <p:nvPr/>
          </p:nvSpPr>
          <p:spPr bwMode="auto">
            <a:xfrm>
              <a:off x="4677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99" name="Freeform 133"/>
            <p:cNvSpPr>
              <a:spLocks/>
            </p:cNvSpPr>
            <p:nvPr/>
          </p:nvSpPr>
          <p:spPr bwMode="auto">
            <a:xfrm>
              <a:off x="4789" y="2982"/>
              <a:ext cx="65" cy="17"/>
            </a:xfrm>
            <a:custGeom>
              <a:avLst/>
              <a:gdLst>
                <a:gd name="T0" fmla="*/ 0 w 65"/>
                <a:gd name="T1" fmla="*/ 0 h 17"/>
                <a:gd name="T2" fmla="*/ 0 w 65"/>
                <a:gd name="T3" fmla="*/ 16 h 17"/>
                <a:gd name="T4" fmla="*/ 64 w 65"/>
                <a:gd name="T5" fmla="*/ 16 h 17"/>
                <a:gd name="T6" fmla="*/ 64 w 65"/>
                <a:gd name="T7" fmla="*/ 0 h 17"/>
                <a:gd name="T8" fmla="*/ 0 w 6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7"/>
                <a:gd name="T17" fmla="*/ 65 w 6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7">
                  <a:moveTo>
                    <a:pt x="0" y="0"/>
                  </a:moveTo>
                  <a:lnTo>
                    <a:pt x="0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0" name="Freeform 134"/>
            <p:cNvSpPr>
              <a:spLocks/>
            </p:cNvSpPr>
            <p:nvPr/>
          </p:nvSpPr>
          <p:spPr bwMode="auto">
            <a:xfrm>
              <a:off x="1102" y="350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1" name="Freeform 135"/>
            <p:cNvSpPr>
              <a:spLocks/>
            </p:cNvSpPr>
            <p:nvPr/>
          </p:nvSpPr>
          <p:spPr bwMode="auto">
            <a:xfrm>
              <a:off x="1102" y="3390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2" name="Freeform 136"/>
            <p:cNvSpPr>
              <a:spLocks/>
            </p:cNvSpPr>
            <p:nvPr/>
          </p:nvSpPr>
          <p:spPr bwMode="auto">
            <a:xfrm>
              <a:off x="1102" y="327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3" name="Freeform 137"/>
            <p:cNvSpPr>
              <a:spLocks/>
            </p:cNvSpPr>
            <p:nvPr/>
          </p:nvSpPr>
          <p:spPr bwMode="auto">
            <a:xfrm>
              <a:off x="1102" y="316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4" name="Freeform 138"/>
            <p:cNvSpPr>
              <a:spLocks/>
            </p:cNvSpPr>
            <p:nvPr/>
          </p:nvSpPr>
          <p:spPr bwMode="auto">
            <a:xfrm>
              <a:off x="1102" y="3054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5" name="Freeform 139"/>
            <p:cNvSpPr>
              <a:spLocks/>
            </p:cNvSpPr>
            <p:nvPr/>
          </p:nvSpPr>
          <p:spPr bwMode="auto">
            <a:xfrm>
              <a:off x="1102" y="294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6" name="Freeform 140"/>
            <p:cNvSpPr>
              <a:spLocks/>
            </p:cNvSpPr>
            <p:nvPr/>
          </p:nvSpPr>
          <p:spPr bwMode="auto">
            <a:xfrm>
              <a:off x="1102" y="2829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7" name="Freeform 141"/>
            <p:cNvSpPr>
              <a:spLocks/>
            </p:cNvSpPr>
            <p:nvPr/>
          </p:nvSpPr>
          <p:spPr bwMode="auto">
            <a:xfrm>
              <a:off x="1102" y="2717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8" name="Freeform 142"/>
            <p:cNvSpPr>
              <a:spLocks/>
            </p:cNvSpPr>
            <p:nvPr/>
          </p:nvSpPr>
          <p:spPr bwMode="auto">
            <a:xfrm>
              <a:off x="1102" y="2605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09" name="Freeform 143"/>
            <p:cNvSpPr>
              <a:spLocks/>
            </p:cNvSpPr>
            <p:nvPr/>
          </p:nvSpPr>
          <p:spPr bwMode="auto">
            <a:xfrm>
              <a:off x="1102" y="2493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0" name="Freeform 144"/>
            <p:cNvSpPr>
              <a:spLocks/>
            </p:cNvSpPr>
            <p:nvPr/>
          </p:nvSpPr>
          <p:spPr bwMode="auto">
            <a:xfrm>
              <a:off x="1102" y="2381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1" name="Freeform 145"/>
            <p:cNvSpPr>
              <a:spLocks/>
            </p:cNvSpPr>
            <p:nvPr/>
          </p:nvSpPr>
          <p:spPr bwMode="auto">
            <a:xfrm>
              <a:off x="1102" y="2269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2" name="Freeform 146"/>
            <p:cNvSpPr>
              <a:spLocks/>
            </p:cNvSpPr>
            <p:nvPr/>
          </p:nvSpPr>
          <p:spPr bwMode="auto">
            <a:xfrm>
              <a:off x="1102" y="2157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3" name="Freeform 147"/>
            <p:cNvSpPr>
              <a:spLocks/>
            </p:cNvSpPr>
            <p:nvPr/>
          </p:nvSpPr>
          <p:spPr bwMode="auto">
            <a:xfrm>
              <a:off x="1102" y="2045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4" name="Freeform 148"/>
            <p:cNvSpPr>
              <a:spLocks/>
            </p:cNvSpPr>
            <p:nvPr/>
          </p:nvSpPr>
          <p:spPr bwMode="auto">
            <a:xfrm>
              <a:off x="1102" y="1933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5" name="Freeform 149"/>
            <p:cNvSpPr>
              <a:spLocks/>
            </p:cNvSpPr>
            <p:nvPr/>
          </p:nvSpPr>
          <p:spPr bwMode="auto">
            <a:xfrm>
              <a:off x="1102" y="1821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6" name="Freeform 150"/>
            <p:cNvSpPr>
              <a:spLocks/>
            </p:cNvSpPr>
            <p:nvPr/>
          </p:nvSpPr>
          <p:spPr bwMode="auto">
            <a:xfrm>
              <a:off x="1102" y="170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7" name="Freeform 151"/>
            <p:cNvSpPr>
              <a:spLocks/>
            </p:cNvSpPr>
            <p:nvPr/>
          </p:nvSpPr>
          <p:spPr bwMode="auto">
            <a:xfrm>
              <a:off x="1102" y="159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8" name="Freeform 152"/>
            <p:cNvSpPr>
              <a:spLocks/>
            </p:cNvSpPr>
            <p:nvPr/>
          </p:nvSpPr>
          <p:spPr bwMode="auto">
            <a:xfrm>
              <a:off x="1102" y="1484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19" name="Freeform 153"/>
            <p:cNvSpPr>
              <a:spLocks/>
            </p:cNvSpPr>
            <p:nvPr/>
          </p:nvSpPr>
          <p:spPr bwMode="auto">
            <a:xfrm>
              <a:off x="1102" y="137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0" name="Freeform 154"/>
            <p:cNvSpPr>
              <a:spLocks/>
            </p:cNvSpPr>
            <p:nvPr/>
          </p:nvSpPr>
          <p:spPr bwMode="auto">
            <a:xfrm>
              <a:off x="1102" y="1260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1" name="Freeform 155"/>
            <p:cNvSpPr>
              <a:spLocks/>
            </p:cNvSpPr>
            <p:nvPr/>
          </p:nvSpPr>
          <p:spPr bwMode="auto">
            <a:xfrm>
              <a:off x="1102" y="114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2" name="Freeform 156"/>
            <p:cNvSpPr>
              <a:spLocks/>
            </p:cNvSpPr>
            <p:nvPr/>
          </p:nvSpPr>
          <p:spPr bwMode="auto">
            <a:xfrm>
              <a:off x="1102" y="103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3" name="Freeform 157"/>
            <p:cNvSpPr>
              <a:spLocks/>
            </p:cNvSpPr>
            <p:nvPr/>
          </p:nvSpPr>
          <p:spPr bwMode="auto">
            <a:xfrm>
              <a:off x="1102" y="964"/>
              <a:ext cx="17" cy="25"/>
            </a:xfrm>
            <a:custGeom>
              <a:avLst/>
              <a:gdLst>
                <a:gd name="T0" fmla="*/ 0 w 17"/>
                <a:gd name="T1" fmla="*/ 24 h 25"/>
                <a:gd name="T2" fmla="*/ 16 w 17"/>
                <a:gd name="T3" fmla="*/ 24 h 25"/>
                <a:gd name="T4" fmla="*/ 16 w 17"/>
                <a:gd name="T5" fmla="*/ 0 h 25"/>
                <a:gd name="T6" fmla="*/ 0 w 17"/>
                <a:gd name="T7" fmla="*/ 0 h 25"/>
                <a:gd name="T8" fmla="*/ 0 w 17"/>
                <a:gd name="T9" fmla="*/ 24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5"/>
                <a:gd name="T17" fmla="*/ 17 w 1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5">
                  <a:moveTo>
                    <a:pt x="0" y="24"/>
                  </a:moveTo>
                  <a:lnTo>
                    <a:pt x="16" y="2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4" name="Freeform 158"/>
            <p:cNvSpPr>
              <a:spLocks/>
            </p:cNvSpPr>
            <p:nvPr/>
          </p:nvSpPr>
          <p:spPr bwMode="auto">
            <a:xfrm>
              <a:off x="2449" y="350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5" name="Freeform 159"/>
            <p:cNvSpPr>
              <a:spLocks/>
            </p:cNvSpPr>
            <p:nvPr/>
          </p:nvSpPr>
          <p:spPr bwMode="auto">
            <a:xfrm>
              <a:off x="2449" y="3390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6" name="Freeform 160"/>
            <p:cNvSpPr>
              <a:spLocks/>
            </p:cNvSpPr>
            <p:nvPr/>
          </p:nvSpPr>
          <p:spPr bwMode="auto">
            <a:xfrm>
              <a:off x="2449" y="327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7" name="Freeform 161"/>
            <p:cNvSpPr>
              <a:spLocks/>
            </p:cNvSpPr>
            <p:nvPr/>
          </p:nvSpPr>
          <p:spPr bwMode="auto">
            <a:xfrm>
              <a:off x="2449" y="316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8" name="Freeform 162"/>
            <p:cNvSpPr>
              <a:spLocks/>
            </p:cNvSpPr>
            <p:nvPr/>
          </p:nvSpPr>
          <p:spPr bwMode="auto">
            <a:xfrm>
              <a:off x="2449" y="3054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29" name="Freeform 163"/>
            <p:cNvSpPr>
              <a:spLocks/>
            </p:cNvSpPr>
            <p:nvPr/>
          </p:nvSpPr>
          <p:spPr bwMode="auto">
            <a:xfrm>
              <a:off x="2449" y="294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0" name="Freeform 164"/>
            <p:cNvSpPr>
              <a:spLocks/>
            </p:cNvSpPr>
            <p:nvPr/>
          </p:nvSpPr>
          <p:spPr bwMode="auto">
            <a:xfrm>
              <a:off x="2449" y="2829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1" name="Freeform 165"/>
            <p:cNvSpPr>
              <a:spLocks/>
            </p:cNvSpPr>
            <p:nvPr/>
          </p:nvSpPr>
          <p:spPr bwMode="auto">
            <a:xfrm>
              <a:off x="2449" y="2717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2" name="Freeform 166"/>
            <p:cNvSpPr>
              <a:spLocks/>
            </p:cNvSpPr>
            <p:nvPr/>
          </p:nvSpPr>
          <p:spPr bwMode="auto">
            <a:xfrm>
              <a:off x="2449" y="2605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3" name="Freeform 167"/>
            <p:cNvSpPr>
              <a:spLocks/>
            </p:cNvSpPr>
            <p:nvPr/>
          </p:nvSpPr>
          <p:spPr bwMode="auto">
            <a:xfrm>
              <a:off x="2449" y="2493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4" name="Freeform 168"/>
            <p:cNvSpPr>
              <a:spLocks/>
            </p:cNvSpPr>
            <p:nvPr/>
          </p:nvSpPr>
          <p:spPr bwMode="auto">
            <a:xfrm>
              <a:off x="2449" y="2381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5" name="Freeform 169"/>
            <p:cNvSpPr>
              <a:spLocks/>
            </p:cNvSpPr>
            <p:nvPr/>
          </p:nvSpPr>
          <p:spPr bwMode="auto">
            <a:xfrm>
              <a:off x="2449" y="2269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6" name="Freeform 170"/>
            <p:cNvSpPr>
              <a:spLocks/>
            </p:cNvSpPr>
            <p:nvPr/>
          </p:nvSpPr>
          <p:spPr bwMode="auto">
            <a:xfrm>
              <a:off x="2449" y="2157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7" name="Freeform 171"/>
            <p:cNvSpPr>
              <a:spLocks/>
            </p:cNvSpPr>
            <p:nvPr/>
          </p:nvSpPr>
          <p:spPr bwMode="auto">
            <a:xfrm>
              <a:off x="2449" y="2045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8" name="Freeform 172"/>
            <p:cNvSpPr>
              <a:spLocks/>
            </p:cNvSpPr>
            <p:nvPr/>
          </p:nvSpPr>
          <p:spPr bwMode="auto">
            <a:xfrm>
              <a:off x="2449" y="1933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39" name="Freeform 173"/>
            <p:cNvSpPr>
              <a:spLocks/>
            </p:cNvSpPr>
            <p:nvPr/>
          </p:nvSpPr>
          <p:spPr bwMode="auto">
            <a:xfrm>
              <a:off x="2449" y="1821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0" name="Freeform 174"/>
            <p:cNvSpPr>
              <a:spLocks/>
            </p:cNvSpPr>
            <p:nvPr/>
          </p:nvSpPr>
          <p:spPr bwMode="auto">
            <a:xfrm>
              <a:off x="2449" y="170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1" name="Freeform 175"/>
            <p:cNvSpPr>
              <a:spLocks/>
            </p:cNvSpPr>
            <p:nvPr/>
          </p:nvSpPr>
          <p:spPr bwMode="auto">
            <a:xfrm>
              <a:off x="2449" y="159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2" name="Freeform 176"/>
            <p:cNvSpPr>
              <a:spLocks/>
            </p:cNvSpPr>
            <p:nvPr/>
          </p:nvSpPr>
          <p:spPr bwMode="auto">
            <a:xfrm>
              <a:off x="2449" y="1484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3" name="Freeform 177"/>
            <p:cNvSpPr>
              <a:spLocks/>
            </p:cNvSpPr>
            <p:nvPr/>
          </p:nvSpPr>
          <p:spPr bwMode="auto">
            <a:xfrm>
              <a:off x="2449" y="137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4" name="Freeform 178"/>
            <p:cNvSpPr>
              <a:spLocks/>
            </p:cNvSpPr>
            <p:nvPr/>
          </p:nvSpPr>
          <p:spPr bwMode="auto">
            <a:xfrm>
              <a:off x="2449" y="1260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5" name="Freeform 179"/>
            <p:cNvSpPr>
              <a:spLocks/>
            </p:cNvSpPr>
            <p:nvPr/>
          </p:nvSpPr>
          <p:spPr bwMode="auto">
            <a:xfrm>
              <a:off x="2449" y="114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6" name="Freeform 180"/>
            <p:cNvSpPr>
              <a:spLocks/>
            </p:cNvSpPr>
            <p:nvPr/>
          </p:nvSpPr>
          <p:spPr bwMode="auto">
            <a:xfrm>
              <a:off x="2449" y="103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7" name="Freeform 181"/>
            <p:cNvSpPr>
              <a:spLocks/>
            </p:cNvSpPr>
            <p:nvPr/>
          </p:nvSpPr>
          <p:spPr bwMode="auto">
            <a:xfrm>
              <a:off x="2449" y="964"/>
              <a:ext cx="17" cy="25"/>
            </a:xfrm>
            <a:custGeom>
              <a:avLst/>
              <a:gdLst>
                <a:gd name="T0" fmla="*/ 0 w 17"/>
                <a:gd name="T1" fmla="*/ 24 h 25"/>
                <a:gd name="T2" fmla="*/ 16 w 17"/>
                <a:gd name="T3" fmla="*/ 24 h 25"/>
                <a:gd name="T4" fmla="*/ 16 w 17"/>
                <a:gd name="T5" fmla="*/ 0 h 25"/>
                <a:gd name="T6" fmla="*/ 0 w 17"/>
                <a:gd name="T7" fmla="*/ 0 h 25"/>
                <a:gd name="T8" fmla="*/ 0 w 17"/>
                <a:gd name="T9" fmla="*/ 24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5"/>
                <a:gd name="T17" fmla="*/ 17 w 1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5">
                  <a:moveTo>
                    <a:pt x="0" y="24"/>
                  </a:moveTo>
                  <a:lnTo>
                    <a:pt x="16" y="2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8" name="Freeform 182"/>
            <p:cNvSpPr>
              <a:spLocks/>
            </p:cNvSpPr>
            <p:nvPr/>
          </p:nvSpPr>
          <p:spPr bwMode="auto">
            <a:xfrm>
              <a:off x="3843" y="350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49" name="Freeform 183"/>
            <p:cNvSpPr>
              <a:spLocks/>
            </p:cNvSpPr>
            <p:nvPr/>
          </p:nvSpPr>
          <p:spPr bwMode="auto">
            <a:xfrm>
              <a:off x="3843" y="3390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0" name="Freeform 184"/>
            <p:cNvSpPr>
              <a:spLocks/>
            </p:cNvSpPr>
            <p:nvPr/>
          </p:nvSpPr>
          <p:spPr bwMode="auto">
            <a:xfrm>
              <a:off x="3843" y="327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1" name="Freeform 185"/>
            <p:cNvSpPr>
              <a:spLocks/>
            </p:cNvSpPr>
            <p:nvPr/>
          </p:nvSpPr>
          <p:spPr bwMode="auto">
            <a:xfrm>
              <a:off x="3843" y="316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2" name="Freeform 186"/>
            <p:cNvSpPr>
              <a:spLocks/>
            </p:cNvSpPr>
            <p:nvPr/>
          </p:nvSpPr>
          <p:spPr bwMode="auto">
            <a:xfrm>
              <a:off x="3843" y="3054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3" name="Freeform 187"/>
            <p:cNvSpPr>
              <a:spLocks/>
            </p:cNvSpPr>
            <p:nvPr/>
          </p:nvSpPr>
          <p:spPr bwMode="auto">
            <a:xfrm>
              <a:off x="3843" y="294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4" name="Freeform 188"/>
            <p:cNvSpPr>
              <a:spLocks/>
            </p:cNvSpPr>
            <p:nvPr/>
          </p:nvSpPr>
          <p:spPr bwMode="auto">
            <a:xfrm>
              <a:off x="3843" y="2829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5" name="Freeform 189"/>
            <p:cNvSpPr>
              <a:spLocks/>
            </p:cNvSpPr>
            <p:nvPr/>
          </p:nvSpPr>
          <p:spPr bwMode="auto">
            <a:xfrm>
              <a:off x="3843" y="2717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6" name="Freeform 190"/>
            <p:cNvSpPr>
              <a:spLocks/>
            </p:cNvSpPr>
            <p:nvPr/>
          </p:nvSpPr>
          <p:spPr bwMode="auto">
            <a:xfrm>
              <a:off x="3843" y="2605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7" name="Freeform 191"/>
            <p:cNvSpPr>
              <a:spLocks/>
            </p:cNvSpPr>
            <p:nvPr/>
          </p:nvSpPr>
          <p:spPr bwMode="auto">
            <a:xfrm>
              <a:off x="3843" y="2493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8" name="Freeform 192"/>
            <p:cNvSpPr>
              <a:spLocks/>
            </p:cNvSpPr>
            <p:nvPr/>
          </p:nvSpPr>
          <p:spPr bwMode="auto">
            <a:xfrm>
              <a:off x="3843" y="2381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59" name="Freeform 193"/>
            <p:cNvSpPr>
              <a:spLocks/>
            </p:cNvSpPr>
            <p:nvPr/>
          </p:nvSpPr>
          <p:spPr bwMode="auto">
            <a:xfrm>
              <a:off x="3843" y="2269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0" name="Freeform 194"/>
            <p:cNvSpPr>
              <a:spLocks/>
            </p:cNvSpPr>
            <p:nvPr/>
          </p:nvSpPr>
          <p:spPr bwMode="auto">
            <a:xfrm>
              <a:off x="3843" y="2157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1" name="Freeform 195"/>
            <p:cNvSpPr>
              <a:spLocks/>
            </p:cNvSpPr>
            <p:nvPr/>
          </p:nvSpPr>
          <p:spPr bwMode="auto">
            <a:xfrm>
              <a:off x="3843" y="2045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2" name="Freeform 196"/>
            <p:cNvSpPr>
              <a:spLocks/>
            </p:cNvSpPr>
            <p:nvPr/>
          </p:nvSpPr>
          <p:spPr bwMode="auto">
            <a:xfrm>
              <a:off x="3843" y="1933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3" name="Freeform 197"/>
            <p:cNvSpPr>
              <a:spLocks/>
            </p:cNvSpPr>
            <p:nvPr/>
          </p:nvSpPr>
          <p:spPr bwMode="auto">
            <a:xfrm>
              <a:off x="3843" y="1821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4" name="Freeform 198"/>
            <p:cNvSpPr>
              <a:spLocks/>
            </p:cNvSpPr>
            <p:nvPr/>
          </p:nvSpPr>
          <p:spPr bwMode="auto">
            <a:xfrm>
              <a:off x="3843" y="170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5" name="Freeform 199"/>
            <p:cNvSpPr>
              <a:spLocks/>
            </p:cNvSpPr>
            <p:nvPr/>
          </p:nvSpPr>
          <p:spPr bwMode="auto">
            <a:xfrm>
              <a:off x="3843" y="159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6" name="Freeform 200"/>
            <p:cNvSpPr>
              <a:spLocks/>
            </p:cNvSpPr>
            <p:nvPr/>
          </p:nvSpPr>
          <p:spPr bwMode="auto">
            <a:xfrm>
              <a:off x="3843" y="1484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7" name="Freeform 201"/>
            <p:cNvSpPr>
              <a:spLocks/>
            </p:cNvSpPr>
            <p:nvPr/>
          </p:nvSpPr>
          <p:spPr bwMode="auto">
            <a:xfrm>
              <a:off x="3843" y="1372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8" name="Freeform 202"/>
            <p:cNvSpPr>
              <a:spLocks/>
            </p:cNvSpPr>
            <p:nvPr/>
          </p:nvSpPr>
          <p:spPr bwMode="auto">
            <a:xfrm>
              <a:off x="3843" y="1260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69" name="Freeform 203"/>
            <p:cNvSpPr>
              <a:spLocks/>
            </p:cNvSpPr>
            <p:nvPr/>
          </p:nvSpPr>
          <p:spPr bwMode="auto">
            <a:xfrm>
              <a:off x="3843" y="1148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70" name="Freeform 204"/>
            <p:cNvSpPr>
              <a:spLocks/>
            </p:cNvSpPr>
            <p:nvPr/>
          </p:nvSpPr>
          <p:spPr bwMode="auto">
            <a:xfrm>
              <a:off x="3843" y="1036"/>
              <a:ext cx="17" cy="65"/>
            </a:xfrm>
            <a:custGeom>
              <a:avLst/>
              <a:gdLst>
                <a:gd name="T0" fmla="*/ 0 w 17"/>
                <a:gd name="T1" fmla="*/ 64 h 65"/>
                <a:gd name="T2" fmla="*/ 16 w 17"/>
                <a:gd name="T3" fmla="*/ 64 h 65"/>
                <a:gd name="T4" fmla="*/ 16 w 17"/>
                <a:gd name="T5" fmla="*/ 0 h 65"/>
                <a:gd name="T6" fmla="*/ 0 w 17"/>
                <a:gd name="T7" fmla="*/ 0 h 65"/>
                <a:gd name="T8" fmla="*/ 0 w 17"/>
                <a:gd name="T9" fmla="*/ 64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5"/>
                <a:gd name="T17" fmla="*/ 17 w 17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5">
                  <a:moveTo>
                    <a:pt x="0" y="64"/>
                  </a:moveTo>
                  <a:lnTo>
                    <a:pt x="16" y="6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71" name="Freeform 205"/>
            <p:cNvSpPr>
              <a:spLocks/>
            </p:cNvSpPr>
            <p:nvPr/>
          </p:nvSpPr>
          <p:spPr bwMode="auto">
            <a:xfrm>
              <a:off x="3843" y="964"/>
              <a:ext cx="17" cy="25"/>
            </a:xfrm>
            <a:custGeom>
              <a:avLst/>
              <a:gdLst>
                <a:gd name="T0" fmla="*/ 0 w 17"/>
                <a:gd name="T1" fmla="*/ 24 h 25"/>
                <a:gd name="T2" fmla="*/ 16 w 17"/>
                <a:gd name="T3" fmla="*/ 24 h 25"/>
                <a:gd name="T4" fmla="*/ 16 w 17"/>
                <a:gd name="T5" fmla="*/ 0 h 25"/>
                <a:gd name="T6" fmla="*/ 0 w 17"/>
                <a:gd name="T7" fmla="*/ 0 h 25"/>
                <a:gd name="T8" fmla="*/ 0 w 17"/>
                <a:gd name="T9" fmla="*/ 24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5"/>
                <a:gd name="T17" fmla="*/ 17 w 1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5">
                  <a:moveTo>
                    <a:pt x="0" y="24"/>
                  </a:moveTo>
                  <a:lnTo>
                    <a:pt x="16" y="2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72" name="Rectangle 206"/>
            <p:cNvSpPr>
              <a:spLocks noChangeArrowheads="1"/>
            </p:cNvSpPr>
            <p:nvPr/>
          </p:nvSpPr>
          <p:spPr bwMode="auto">
            <a:xfrm>
              <a:off x="2443" y="1947"/>
              <a:ext cx="957" cy="2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7073" name="Rectangle 207"/>
            <p:cNvSpPr>
              <a:spLocks noChangeArrowheads="1"/>
            </p:cNvSpPr>
            <p:nvPr/>
          </p:nvSpPr>
          <p:spPr bwMode="auto">
            <a:xfrm>
              <a:off x="2436" y="1796"/>
              <a:ext cx="2146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4000" b="1">
                  <a:solidFill>
                    <a:srgbClr val="000000"/>
                  </a:solidFill>
                  <a:latin typeface="Tahoma" pitchFamily="34" charset="0"/>
                </a:rPr>
                <a:t>Le point “C”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74638"/>
            <a:ext cx="8610600" cy="7159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dirty="0" smtClean="0"/>
              <a:t>Les enjeux économiques et organisationnels lors d’un projet ERP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2743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b="1" dirty="0" smtClean="0"/>
              <a:t>Problématique de l’Entreprise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>
                <a:solidFill>
                  <a:srgbClr val="0000FF"/>
                </a:solidFill>
              </a:rPr>
              <a:t>Contexte économique global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>
                <a:solidFill>
                  <a:srgbClr val="0000FF"/>
                </a:solidFill>
              </a:rPr>
              <a:t>Influence sur l’informatique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>
                <a:solidFill>
                  <a:srgbClr val="0000FF"/>
                </a:solidFill>
              </a:rPr>
              <a:t>En quoi les </a:t>
            </a:r>
            <a:r>
              <a:rPr lang="fr-FR" sz="1800" b="1" dirty="0" err="1" smtClean="0">
                <a:solidFill>
                  <a:srgbClr val="0000FF"/>
                </a:solidFill>
              </a:rPr>
              <a:t>ERPs</a:t>
            </a:r>
            <a:r>
              <a:rPr lang="fr-FR" sz="1800" b="1" dirty="0" smtClean="0">
                <a:solidFill>
                  <a:srgbClr val="0000FF"/>
                </a:solidFill>
              </a:rPr>
              <a:t> répondent-ils aux attentes des différents acteurs? </a:t>
            </a:r>
            <a:br>
              <a:rPr lang="fr-FR" sz="1800" b="1" dirty="0" smtClean="0">
                <a:solidFill>
                  <a:srgbClr val="0000FF"/>
                </a:solidFill>
              </a:rPr>
            </a:br>
            <a:endParaRPr lang="fr-FR" sz="18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b="1" dirty="0" smtClean="0"/>
              <a:t>Le concept de BPR (Business </a:t>
            </a:r>
            <a:r>
              <a:rPr lang="fr-FR" sz="2000" b="1" dirty="0" err="1" smtClean="0"/>
              <a:t>Process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Reengineering</a:t>
            </a:r>
            <a:r>
              <a:rPr lang="fr-FR" sz="2000" b="1" dirty="0" smtClean="0"/>
              <a:t>) </a:t>
            </a:r>
            <a:br>
              <a:rPr lang="fr-FR" sz="2000" b="1" dirty="0" smtClean="0"/>
            </a:br>
            <a:endParaRPr lang="fr-FR" sz="2000" b="1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b="1" dirty="0" smtClean="0"/>
              <a:t>La gestion du changement (le </a:t>
            </a:r>
            <a:r>
              <a:rPr lang="fr-FR" sz="2000" b="1" dirty="0" err="1" smtClean="0"/>
              <a:t>Changementiel</a:t>
            </a:r>
            <a:r>
              <a:rPr lang="fr-FR" sz="2000" b="1" dirty="0" smtClean="0"/>
              <a:t>)</a:t>
            </a:r>
          </a:p>
        </p:txBody>
      </p:sp>
      <p:sp>
        <p:nvSpPr>
          <p:cNvPr id="37894" name="Text Box 4"/>
          <p:cNvSpPr txBox="1">
            <a:spLocks noChangeArrowheads="1"/>
          </p:cNvSpPr>
          <p:nvPr/>
        </p:nvSpPr>
        <p:spPr bwMode="auto">
          <a:xfrm>
            <a:off x="609600" y="5256212"/>
            <a:ext cx="8153400" cy="915988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/>
              <a:t>Pour tout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d’entreprise</a:t>
            </a:r>
            <a:r>
              <a:rPr lang="en-US" dirty="0"/>
              <a:t>,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bon </a:t>
            </a:r>
            <a:r>
              <a:rPr lang="en-US" dirty="0" err="1"/>
              <a:t>d’avoir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vision </a:t>
            </a:r>
            <a:r>
              <a:rPr lang="en-US" dirty="0" err="1"/>
              <a:t>globale</a:t>
            </a:r>
            <a:r>
              <a:rPr lang="en-US" dirty="0"/>
              <a:t> de </a:t>
            </a:r>
            <a:r>
              <a:rPr lang="en-US" dirty="0" err="1"/>
              <a:t>l’ensemble</a:t>
            </a:r>
            <a:r>
              <a:rPr lang="en-US" dirty="0"/>
              <a:t> de la </a:t>
            </a:r>
            <a:r>
              <a:rPr lang="en-US" dirty="0" err="1"/>
              <a:t>problématique</a:t>
            </a:r>
            <a:r>
              <a:rPr lang="en-US" dirty="0"/>
              <a:t> pour </a:t>
            </a:r>
            <a:r>
              <a:rPr lang="en-US" dirty="0" err="1"/>
              <a:t>pouvoir</a:t>
            </a:r>
            <a:r>
              <a:rPr lang="en-US" dirty="0"/>
              <a:t> </a:t>
            </a:r>
            <a:r>
              <a:rPr lang="en-US" dirty="0" err="1"/>
              <a:t>comprendre</a:t>
            </a:r>
            <a:r>
              <a:rPr lang="en-US" dirty="0"/>
              <a:t> </a:t>
            </a:r>
            <a:r>
              <a:rPr lang="en-US" dirty="0" err="1"/>
              <a:t>l’environnement</a:t>
            </a:r>
            <a:r>
              <a:rPr lang="en-US" dirty="0"/>
              <a:t> et adapter la </a:t>
            </a:r>
            <a:r>
              <a:rPr lang="en-US" dirty="0" err="1"/>
              <a:t>meilleure</a:t>
            </a:r>
            <a:r>
              <a:rPr lang="en-US" dirty="0"/>
              <a:t> </a:t>
            </a:r>
            <a:r>
              <a:rPr lang="en-US" dirty="0" err="1"/>
              <a:t>approche</a:t>
            </a:r>
            <a:r>
              <a:rPr lang="en-US" dirty="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37895" name="AutoShape 5"/>
          <p:cNvSpPr>
            <a:spLocks noChangeArrowheads="1"/>
          </p:cNvSpPr>
          <p:nvPr/>
        </p:nvSpPr>
        <p:spPr bwMode="auto">
          <a:xfrm>
            <a:off x="6324600" y="1447800"/>
            <a:ext cx="1066800" cy="762000"/>
          </a:xfrm>
          <a:prstGeom prst="curvedLeftArrow">
            <a:avLst>
              <a:gd name="adj1" fmla="val 20000"/>
              <a:gd name="adj2" fmla="val 40000"/>
              <a:gd name="adj3" fmla="val 46667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4638"/>
            <a:ext cx="83058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 contexte économique et son influence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838200"/>
            <a:ext cx="8534400" cy="4876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/>
              <a:t>Globalisation de l’économie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Hautement compétitif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Assemblage et Production dans pays où le coût du travail est moindre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Couverture commerciale et opérationnelle globale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chemeClr val="accent2"/>
                </a:solidFill>
              </a:rPr>
              <a:t>Comment avoir une visibilité globale des facteurs de performance de  l’entreprise et aussi produire à moindre coût?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CC00"/>
                </a:solidFill>
              </a:rPr>
              <a:t>Comment préserver chacun?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/>
              <a:t>Mise en place de processus globaux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Harmonisation des processus de l’entreprise et mise en place de règles de fonctionnement communes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Meilleur contrôle de la société 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Forte réduction des coûts de fonctionnement</a:t>
            </a:r>
            <a:r>
              <a:rPr lang="fr-FR" sz="1600" dirty="0" smtClean="0">
                <a:solidFill>
                  <a:schemeClr val="hlink"/>
                </a:solidFill>
              </a:rPr>
              <a:t>  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chemeClr val="accent2"/>
                </a:solidFill>
              </a:rPr>
              <a:t>Comment accroître la mise en place de processus globaux qui nous permettront d’être plus professionnels et de diminuer nos coûts de fonctionnements?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CC00"/>
                </a:solidFill>
              </a:rPr>
              <a:t>Comment mettre en place des processus globaux tout en ayant une certaine flexibilité pour prendre en compte les spécificités culturelles et légales?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4582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Le contexte économique et son influence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066800"/>
            <a:ext cx="8534400" cy="48006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err="1" smtClean="0"/>
              <a:t>Strategie</a:t>
            </a:r>
            <a:r>
              <a:rPr lang="fr-FR" sz="1800" b="1" dirty="0" smtClean="0"/>
              <a:t> à court-terme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Recherche de la croissance du revenue et d’une amélioration du profit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Programme de réduction de coûts avec résultats immédiats 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Satisfaction immédiate de l’actionnaire 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Influence des ‘Consulting Financial Groups’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chemeClr val="accent2"/>
                </a:solidFill>
              </a:rPr>
              <a:t>Comment montrer à mon actionnaire que je suis apte à répondre à ses attentes immédiatement?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CC00"/>
                </a:solidFill>
              </a:rPr>
              <a:t>Comment investir dans le long-terme avec un ‘focus’ aussi court-</a:t>
            </a:r>
            <a:r>
              <a:rPr lang="fr-FR" sz="1600" b="1" dirty="0" err="1" smtClean="0">
                <a:solidFill>
                  <a:srgbClr val="00CC00"/>
                </a:solidFill>
              </a:rPr>
              <a:t>termiste</a:t>
            </a:r>
            <a:r>
              <a:rPr lang="fr-FR" sz="1600" b="1" dirty="0" smtClean="0">
                <a:solidFill>
                  <a:srgbClr val="00CC00"/>
                </a:solidFill>
              </a:rPr>
              <a:t>? 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/>
              <a:t>Environnement compétitif global: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Applications identiques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Similarité des processus business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dirty="0" smtClean="0"/>
              <a:t>Recentrage sur son métier de base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chemeClr val="accent2"/>
                </a:solidFill>
              </a:rPr>
              <a:t>Comment être plus compétitif? 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CC00"/>
                </a:solidFill>
              </a:rPr>
              <a:t>Comment se distinguer de la compétition sans facteur de différenciation?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L’influence sur l’informatique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71600"/>
            <a:ext cx="8305800" cy="4191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Globalisation des applicatifs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Réduction des applicatifs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Centralisation et réduction des ressources informatiques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La part belle aux éditeurs et aux intégrateurs 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La réduction des coûts informatiques  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Le besoin de ‘tuer’ l’Etat dans l’Etat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L’importance de calquer son informatique sur ses compétiteurs et de s’aligner sur les attentes des actionnaires et sur les attentes des besoins utilisateurs.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6868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smtClean="0"/>
              <a:t>En quoi les ERPs répondent-ils aux attentes ?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66800"/>
            <a:ext cx="8229600" cy="51816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smtClean="0"/>
              <a:t>L’ERP s’inscrit dans la logique des applications globales qui harmonisent les processus internes et permet d’avoir une meilleure visibilité de l’entreprise. 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smtClean="0"/>
              <a:t>L’ERP permet de structurer et mettre en évidence les missions critiques de l’entreprise. 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smtClean="0"/>
              <a:t>L’ERP demontre la volonté de l’entreprise à préparer son futur et la volonté d’être perçu comme investissant sur le long terme en ligne avec les attentes du marche.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smtClean="0"/>
              <a:t>L’ERP contribue a positionner l’entreprise en tant qu’acteur de la globalisation.    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smtClean="0"/>
              <a:t>L’ERP permet de réduire aussi bien les coûts de fonctionnement de l’informatique mais aussi les coûts des opérations business de part le business re-engineering et les restructurations qui accompagnent toute démarche ERP.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ChangeArrowheads="1"/>
          </p:cNvSpPr>
          <p:nvPr/>
        </p:nvSpPr>
        <p:spPr bwMode="auto">
          <a:xfrm>
            <a:off x="185738" y="1143000"/>
            <a:ext cx="8839200" cy="5257800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13" name="Oval 3"/>
          <p:cNvSpPr>
            <a:spLocks noChangeArrowheads="1"/>
          </p:cNvSpPr>
          <p:nvPr/>
        </p:nvSpPr>
        <p:spPr bwMode="auto">
          <a:xfrm>
            <a:off x="2819400" y="1600200"/>
            <a:ext cx="3429000" cy="2209800"/>
          </a:xfrm>
          <a:prstGeom prst="ellipse">
            <a:avLst/>
          </a:prstGeom>
          <a:gradFill rotWithShape="0">
            <a:gsLst>
              <a:gs pos="0">
                <a:srgbClr val="82A2A2"/>
              </a:gs>
              <a:gs pos="50000">
                <a:srgbClr val="CCFFFF"/>
              </a:gs>
              <a:gs pos="100000">
                <a:srgbClr val="82A2A2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z="3200" smtClean="0"/>
              <a:t>Le Modèle Conceptuel de l’Entreprise</a:t>
            </a:r>
            <a:endParaRPr lang="en-US" sz="3200" noProof="1" smtClean="0"/>
          </a:p>
        </p:txBody>
      </p:sp>
      <p:sp>
        <p:nvSpPr>
          <p:cNvPr id="43015" name="Oval 5"/>
          <p:cNvSpPr>
            <a:spLocks noChangeArrowheads="1"/>
          </p:cNvSpPr>
          <p:nvPr/>
        </p:nvSpPr>
        <p:spPr bwMode="auto">
          <a:xfrm>
            <a:off x="3854450" y="2339975"/>
            <a:ext cx="1338263" cy="685800"/>
          </a:xfrm>
          <a:prstGeom prst="ellipse">
            <a:avLst/>
          </a:prstGeom>
          <a:gradFill rotWithShape="0">
            <a:gsLst>
              <a:gs pos="0">
                <a:srgbClr val="E0B3B3"/>
              </a:gs>
              <a:gs pos="50000">
                <a:srgbClr val="FFCCCC"/>
              </a:gs>
              <a:gs pos="100000">
                <a:srgbClr val="E0B3B3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16" name="Rectangle 6"/>
          <p:cNvSpPr>
            <a:spLocks noChangeArrowheads="1"/>
          </p:cNvSpPr>
          <p:nvPr/>
        </p:nvSpPr>
        <p:spPr bwMode="auto">
          <a:xfrm>
            <a:off x="3962400" y="2362200"/>
            <a:ext cx="1154113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600" b="1" noProof="1">
                <a:solidFill>
                  <a:schemeClr val="accent2"/>
                </a:solidFill>
              </a:rPr>
              <a:t>The Company</a:t>
            </a:r>
          </a:p>
        </p:txBody>
      </p:sp>
      <p:sp>
        <p:nvSpPr>
          <p:cNvPr id="43017" name="Rectangle 7"/>
          <p:cNvSpPr>
            <a:spLocks noChangeArrowheads="1"/>
          </p:cNvSpPr>
          <p:nvPr/>
        </p:nvSpPr>
        <p:spPr bwMode="auto">
          <a:xfrm>
            <a:off x="3516313" y="1774825"/>
            <a:ext cx="20574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200" b="1" noProof="1">
                <a:solidFill>
                  <a:schemeClr val="tx2"/>
                </a:solidFill>
              </a:rPr>
              <a:t>Enterprise Application Integration (EAI)</a:t>
            </a:r>
          </a:p>
        </p:txBody>
      </p:sp>
      <p:sp>
        <p:nvSpPr>
          <p:cNvPr id="43018" name="Rectangle 8"/>
          <p:cNvSpPr>
            <a:spLocks noChangeArrowheads="1"/>
          </p:cNvSpPr>
          <p:nvPr/>
        </p:nvSpPr>
        <p:spPr bwMode="auto">
          <a:xfrm>
            <a:off x="2590800" y="2273300"/>
            <a:ext cx="990600" cy="7112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Supply Chain Management (SCM)</a:t>
            </a:r>
          </a:p>
        </p:txBody>
      </p:sp>
      <p:sp>
        <p:nvSpPr>
          <p:cNvPr id="43019" name="Rectangle 9"/>
          <p:cNvSpPr>
            <a:spLocks noChangeArrowheads="1"/>
          </p:cNvSpPr>
          <p:nvPr/>
        </p:nvSpPr>
        <p:spPr bwMode="auto">
          <a:xfrm>
            <a:off x="1371600" y="2336800"/>
            <a:ext cx="762000" cy="5588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Internet Intranet Extranet</a:t>
            </a:r>
          </a:p>
        </p:txBody>
      </p:sp>
      <p:sp>
        <p:nvSpPr>
          <p:cNvPr id="43020" name="Oval 10"/>
          <p:cNvSpPr>
            <a:spLocks noChangeArrowheads="1"/>
          </p:cNvSpPr>
          <p:nvPr/>
        </p:nvSpPr>
        <p:spPr bwMode="auto">
          <a:xfrm>
            <a:off x="8218488" y="17526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DADD8"/>
              </a:gs>
              <a:gs pos="50000">
                <a:srgbClr val="CCCCFF"/>
              </a:gs>
              <a:gs pos="100000">
                <a:srgbClr val="ADADD8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21" name="Rectangle 11"/>
          <p:cNvSpPr>
            <a:spLocks noChangeArrowheads="1"/>
          </p:cNvSpPr>
          <p:nvPr/>
        </p:nvSpPr>
        <p:spPr bwMode="auto">
          <a:xfrm>
            <a:off x="8153400" y="18288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Customer</a:t>
            </a:r>
          </a:p>
        </p:txBody>
      </p:sp>
      <p:sp>
        <p:nvSpPr>
          <p:cNvPr id="43022" name="Oval 12"/>
          <p:cNvSpPr>
            <a:spLocks noChangeArrowheads="1"/>
          </p:cNvSpPr>
          <p:nvPr/>
        </p:nvSpPr>
        <p:spPr bwMode="auto">
          <a:xfrm>
            <a:off x="8218488" y="24384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DADD8"/>
              </a:gs>
              <a:gs pos="50000">
                <a:srgbClr val="CCCCFF"/>
              </a:gs>
              <a:gs pos="100000">
                <a:srgbClr val="ADADD8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23" name="Rectangle 13"/>
          <p:cNvSpPr>
            <a:spLocks noChangeArrowheads="1"/>
          </p:cNvSpPr>
          <p:nvPr/>
        </p:nvSpPr>
        <p:spPr bwMode="auto">
          <a:xfrm>
            <a:off x="8153400" y="25146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Customer</a:t>
            </a:r>
          </a:p>
        </p:txBody>
      </p:sp>
      <p:sp>
        <p:nvSpPr>
          <p:cNvPr id="43024" name="Oval 14"/>
          <p:cNvSpPr>
            <a:spLocks noChangeArrowheads="1"/>
          </p:cNvSpPr>
          <p:nvPr/>
        </p:nvSpPr>
        <p:spPr bwMode="auto">
          <a:xfrm>
            <a:off x="8218488" y="3081338"/>
            <a:ext cx="685800" cy="381000"/>
          </a:xfrm>
          <a:prstGeom prst="ellipse">
            <a:avLst/>
          </a:prstGeom>
          <a:gradFill rotWithShape="0">
            <a:gsLst>
              <a:gs pos="0">
                <a:srgbClr val="ADADD8"/>
              </a:gs>
              <a:gs pos="50000">
                <a:srgbClr val="CCCCFF"/>
              </a:gs>
              <a:gs pos="100000">
                <a:srgbClr val="ADADD8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25" name="Rectangle 15"/>
          <p:cNvSpPr>
            <a:spLocks noChangeArrowheads="1"/>
          </p:cNvSpPr>
          <p:nvPr/>
        </p:nvSpPr>
        <p:spPr bwMode="auto">
          <a:xfrm>
            <a:off x="8153400" y="3146425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Customer</a:t>
            </a:r>
          </a:p>
        </p:txBody>
      </p:sp>
      <p:sp>
        <p:nvSpPr>
          <p:cNvPr id="43026" name="Rectangle 16"/>
          <p:cNvSpPr>
            <a:spLocks noChangeArrowheads="1"/>
          </p:cNvSpPr>
          <p:nvPr/>
        </p:nvSpPr>
        <p:spPr bwMode="auto">
          <a:xfrm>
            <a:off x="5486400" y="2286000"/>
            <a:ext cx="990600" cy="7112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Customer Relationship Management (CRM)</a:t>
            </a:r>
          </a:p>
        </p:txBody>
      </p:sp>
      <p:sp>
        <p:nvSpPr>
          <p:cNvPr id="43027" name="Rectangle 17"/>
          <p:cNvSpPr>
            <a:spLocks noChangeArrowheads="1"/>
          </p:cNvSpPr>
          <p:nvPr/>
        </p:nvSpPr>
        <p:spPr bwMode="auto">
          <a:xfrm>
            <a:off x="6934200" y="2336800"/>
            <a:ext cx="762000" cy="5588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Internet Intranet Extranet</a:t>
            </a:r>
          </a:p>
        </p:txBody>
      </p:sp>
      <p:sp>
        <p:nvSpPr>
          <p:cNvPr id="43028" name="Rectangle 18"/>
          <p:cNvSpPr>
            <a:spLocks noChangeArrowheads="1"/>
          </p:cNvSpPr>
          <p:nvPr/>
        </p:nvSpPr>
        <p:spPr bwMode="auto">
          <a:xfrm>
            <a:off x="3505200" y="3429000"/>
            <a:ext cx="2133600" cy="558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Enterprise Resource Planning (ERP)</a:t>
            </a:r>
          </a:p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The Backbone</a:t>
            </a:r>
          </a:p>
        </p:txBody>
      </p:sp>
      <p:sp>
        <p:nvSpPr>
          <p:cNvPr id="43029" name="Rectangle 19"/>
          <p:cNvSpPr>
            <a:spLocks noChangeArrowheads="1"/>
          </p:cNvSpPr>
          <p:nvPr/>
        </p:nvSpPr>
        <p:spPr bwMode="auto">
          <a:xfrm>
            <a:off x="685800" y="4546600"/>
            <a:ext cx="2057400" cy="7112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u="sng" noProof="1">
                <a:solidFill>
                  <a:schemeClr val="tx2"/>
                </a:solidFill>
              </a:rPr>
              <a:t>Supplier Facing Systems</a:t>
            </a:r>
          </a:p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Optimise relationships with Business partners</a:t>
            </a:r>
          </a:p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Reduce Cost-of-Goods Sold</a:t>
            </a:r>
          </a:p>
        </p:txBody>
      </p:sp>
      <p:sp>
        <p:nvSpPr>
          <p:cNvPr id="43030" name="Rectangle 20"/>
          <p:cNvSpPr>
            <a:spLocks noChangeArrowheads="1"/>
          </p:cNvSpPr>
          <p:nvPr/>
        </p:nvSpPr>
        <p:spPr bwMode="auto">
          <a:xfrm>
            <a:off x="6553200" y="4546600"/>
            <a:ext cx="2057400" cy="7112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u="sng" noProof="1">
                <a:solidFill>
                  <a:schemeClr val="tx2"/>
                </a:solidFill>
              </a:rPr>
              <a:t>Customer Facing Systems</a:t>
            </a:r>
          </a:p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Optimise relationships with Business partners</a:t>
            </a:r>
          </a:p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Increase Service Effectiveness</a:t>
            </a:r>
          </a:p>
        </p:txBody>
      </p:sp>
      <p:sp>
        <p:nvSpPr>
          <p:cNvPr id="43031" name="Rectangle 21"/>
          <p:cNvSpPr>
            <a:spLocks noChangeArrowheads="1"/>
          </p:cNvSpPr>
          <p:nvPr/>
        </p:nvSpPr>
        <p:spPr bwMode="auto">
          <a:xfrm>
            <a:off x="3581400" y="4546600"/>
            <a:ext cx="2057400" cy="558800"/>
          </a:xfrm>
          <a:prstGeom prst="rect">
            <a:avLst/>
          </a:prstGeom>
          <a:solidFill>
            <a:srgbClr val="D1D1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000" b="1" u="sng">
                <a:solidFill>
                  <a:schemeClr val="tx2"/>
                </a:solidFill>
              </a:rPr>
              <a:t>Internal</a:t>
            </a:r>
            <a:r>
              <a:rPr lang="en-US" sz="1000" b="1" u="sng" noProof="1">
                <a:solidFill>
                  <a:schemeClr val="tx2"/>
                </a:solidFill>
              </a:rPr>
              <a:t> Systems</a:t>
            </a:r>
          </a:p>
          <a:p>
            <a:pPr algn="ctr" eaLnBrk="0" hangingPunct="0"/>
            <a:r>
              <a:rPr lang="en-US" sz="1000" b="1">
                <a:solidFill>
                  <a:schemeClr val="tx2"/>
                </a:solidFill>
              </a:rPr>
              <a:t>Facilitate Internal Operations</a:t>
            </a:r>
            <a:endParaRPr lang="en-US" sz="1000" b="1" noProof="1">
              <a:solidFill>
                <a:schemeClr val="tx2"/>
              </a:solidFill>
            </a:endParaRPr>
          </a:p>
          <a:p>
            <a:pPr algn="ctr" eaLnBrk="0" hangingPunct="0"/>
            <a:r>
              <a:rPr lang="en-US" sz="1000" b="1" noProof="1">
                <a:solidFill>
                  <a:schemeClr val="tx2"/>
                </a:solidFill>
              </a:rPr>
              <a:t>Increase </a:t>
            </a:r>
            <a:r>
              <a:rPr lang="en-US" sz="1000" b="1">
                <a:solidFill>
                  <a:schemeClr val="tx2"/>
                </a:solidFill>
              </a:rPr>
              <a:t>Productivity</a:t>
            </a:r>
            <a:endParaRPr lang="en-US" sz="1000" b="1" noProof="1">
              <a:solidFill>
                <a:schemeClr val="tx2"/>
              </a:solidFill>
            </a:endParaRPr>
          </a:p>
        </p:txBody>
      </p:sp>
      <p:sp>
        <p:nvSpPr>
          <p:cNvPr id="43032" name="AutoShape 22"/>
          <p:cNvSpPr>
            <a:spLocks noChangeArrowheads="1"/>
          </p:cNvSpPr>
          <p:nvPr/>
        </p:nvSpPr>
        <p:spPr bwMode="auto">
          <a:xfrm>
            <a:off x="1066800" y="5638800"/>
            <a:ext cx="6934200" cy="457200"/>
          </a:xfrm>
          <a:prstGeom prst="leftRightArrow">
            <a:avLst>
              <a:gd name="adj1" fmla="val 54167"/>
              <a:gd name="adj2" fmla="val 166763"/>
            </a:avLst>
          </a:prstGeom>
          <a:gradFill rotWithShape="0">
            <a:gsLst>
              <a:gs pos="0">
                <a:srgbClr val="6FB94A"/>
              </a:gs>
              <a:gs pos="50000">
                <a:srgbClr val="99FF66"/>
              </a:gs>
              <a:gs pos="100000">
                <a:srgbClr val="6FB94A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33" name="Rectangle 23"/>
          <p:cNvSpPr>
            <a:spLocks noChangeArrowheads="1"/>
          </p:cNvSpPr>
          <p:nvPr/>
        </p:nvSpPr>
        <p:spPr bwMode="auto">
          <a:xfrm>
            <a:off x="3978275" y="5718175"/>
            <a:ext cx="120808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400" b="1">
                <a:solidFill>
                  <a:schemeClr val="tx2"/>
                </a:solidFill>
              </a:rPr>
              <a:t>Value Chain</a:t>
            </a:r>
            <a:endParaRPr lang="en-US" sz="1400" b="1" noProof="1">
              <a:solidFill>
                <a:schemeClr val="tx2"/>
              </a:solidFill>
            </a:endParaRPr>
          </a:p>
        </p:txBody>
      </p:sp>
      <p:sp>
        <p:nvSpPr>
          <p:cNvPr id="43034" name="Oval 24"/>
          <p:cNvSpPr>
            <a:spLocks noChangeArrowheads="1"/>
          </p:cNvSpPr>
          <p:nvPr/>
        </p:nvSpPr>
        <p:spPr bwMode="auto">
          <a:xfrm>
            <a:off x="304800" y="17526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1C9A1"/>
              </a:gs>
              <a:gs pos="50000">
                <a:srgbClr val="CCFFCC"/>
              </a:gs>
              <a:gs pos="100000">
                <a:srgbClr val="A1C9A1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35" name="Rectangle 25"/>
          <p:cNvSpPr>
            <a:spLocks noChangeArrowheads="1"/>
          </p:cNvSpPr>
          <p:nvPr/>
        </p:nvSpPr>
        <p:spPr bwMode="auto">
          <a:xfrm>
            <a:off x="239713" y="18288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Supplier</a:t>
            </a:r>
          </a:p>
        </p:txBody>
      </p:sp>
      <p:sp>
        <p:nvSpPr>
          <p:cNvPr id="43036" name="Oval 26"/>
          <p:cNvSpPr>
            <a:spLocks noChangeArrowheads="1"/>
          </p:cNvSpPr>
          <p:nvPr/>
        </p:nvSpPr>
        <p:spPr bwMode="auto">
          <a:xfrm>
            <a:off x="293688" y="24384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1C9A1"/>
              </a:gs>
              <a:gs pos="50000">
                <a:srgbClr val="CCFFCC"/>
              </a:gs>
              <a:gs pos="100000">
                <a:srgbClr val="A1C9A1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37" name="Rectangle 27"/>
          <p:cNvSpPr>
            <a:spLocks noChangeArrowheads="1"/>
          </p:cNvSpPr>
          <p:nvPr/>
        </p:nvSpPr>
        <p:spPr bwMode="auto">
          <a:xfrm>
            <a:off x="228600" y="25146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Supplier</a:t>
            </a:r>
          </a:p>
        </p:txBody>
      </p:sp>
      <p:sp>
        <p:nvSpPr>
          <p:cNvPr id="43038" name="Oval 28"/>
          <p:cNvSpPr>
            <a:spLocks noChangeArrowheads="1"/>
          </p:cNvSpPr>
          <p:nvPr/>
        </p:nvSpPr>
        <p:spPr bwMode="auto">
          <a:xfrm>
            <a:off x="293688" y="3124200"/>
            <a:ext cx="685800" cy="381000"/>
          </a:xfrm>
          <a:prstGeom prst="ellipse">
            <a:avLst/>
          </a:prstGeom>
          <a:gradFill rotWithShape="0">
            <a:gsLst>
              <a:gs pos="0">
                <a:srgbClr val="A1C9A1"/>
              </a:gs>
              <a:gs pos="50000">
                <a:srgbClr val="CCFFCC"/>
              </a:gs>
              <a:gs pos="100000">
                <a:srgbClr val="A1C9A1"/>
              </a:gs>
            </a:gsLst>
            <a:lin ang="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39" name="Rectangle 29"/>
          <p:cNvSpPr>
            <a:spLocks noChangeArrowheads="1"/>
          </p:cNvSpPr>
          <p:nvPr/>
        </p:nvSpPr>
        <p:spPr bwMode="auto">
          <a:xfrm>
            <a:off x="228600" y="3187700"/>
            <a:ext cx="8382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fr-FR" sz="1000" b="1" noProof="1">
                <a:solidFill>
                  <a:schemeClr val="tx2"/>
                </a:solidFill>
              </a:rPr>
              <a:t>Supplier</a:t>
            </a:r>
          </a:p>
        </p:txBody>
      </p:sp>
      <p:sp>
        <p:nvSpPr>
          <p:cNvPr id="43040" name="Line 30"/>
          <p:cNvSpPr>
            <a:spLocks noChangeShapeType="1"/>
          </p:cNvSpPr>
          <p:nvPr/>
        </p:nvSpPr>
        <p:spPr bwMode="auto">
          <a:xfrm flipH="1" flipV="1">
            <a:off x="990600" y="20574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1" name="Line 31"/>
          <p:cNvSpPr>
            <a:spLocks noChangeShapeType="1"/>
          </p:cNvSpPr>
          <p:nvPr/>
        </p:nvSpPr>
        <p:spPr bwMode="auto">
          <a:xfrm flipH="1">
            <a:off x="990600" y="2960688"/>
            <a:ext cx="33655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2" name="Line 32"/>
          <p:cNvSpPr>
            <a:spLocks noChangeShapeType="1"/>
          </p:cNvSpPr>
          <p:nvPr/>
        </p:nvSpPr>
        <p:spPr bwMode="auto">
          <a:xfrm flipH="1">
            <a:off x="1001713" y="26130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3" name="Line 33"/>
          <p:cNvSpPr>
            <a:spLocks noChangeShapeType="1"/>
          </p:cNvSpPr>
          <p:nvPr/>
        </p:nvSpPr>
        <p:spPr bwMode="auto">
          <a:xfrm flipH="1">
            <a:off x="2165350" y="2590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4" name="Line 34"/>
          <p:cNvSpPr>
            <a:spLocks noChangeShapeType="1"/>
          </p:cNvSpPr>
          <p:nvPr/>
        </p:nvSpPr>
        <p:spPr bwMode="auto">
          <a:xfrm flipV="1">
            <a:off x="6521450" y="2624138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5" name="Line 35"/>
          <p:cNvSpPr>
            <a:spLocks noChangeShapeType="1"/>
          </p:cNvSpPr>
          <p:nvPr/>
        </p:nvSpPr>
        <p:spPr bwMode="auto">
          <a:xfrm flipV="1">
            <a:off x="7772400" y="2057400"/>
            <a:ext cx="381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6" name="Line 36"/>
          <p:cNvSpPr>
            <a:spLocks noChangeShapeType="1"/>
          </p:cNvSpPr>
          <p:nvPr/>
        </p:nvSpPr>
        <p:spPr bwMode="auto">
          <a:xfrm>
            <a:off x="7772400" y="2971800"/>
            <a:ext cx="457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7" name="Line 37"/>
          <p:cNvSpPr>
            <a:spLocks noChangeShapeType="1"/>
          </p:cNvSpPr>
          <p:nvPr/>
        </p:nvSpPr>
        <p:spPr bwMode="auto">
          <a:xfrm flipV="1">
            <a:off x="7772400" y="2633663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48" name="Rectangle 38"/>
          <p:cNvSpPr>
            <a:spLocks noChangeArrowheads="1"/>
          </p:cNvSpPr>
          <p:nvPr/>
        </p:nvSpPr>
        <p:spPr bwMode="auto">
          <a:xfrm>
            <a:off x="1211263" y="1266825"/>
            <a:ext cx="1106487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fr-FR" sz="1600" b="1" i="1" u="sng">
                <a:solidFill>
                  <a:schemeClr val="hlink"/>
                </a:solidFill>
              </a:rPr>
              <a:t>Suppliers</a:t>
            </a:r>
          </a:p>
        </p:txBody>
      </p:sp>
      <p:sp>
        <p:nvSpPr>
          <p:cNvPr id="43049" name="Rectangle 39"/>
          <p:cNvSpPr>
            <a:spLocks noChangeArrowheads="1"/>
          </p:cNvSpPr>
          <p:nvPr/>
        </p:nvSpPr>
        <p:spPr bwMode="auto">
          <a:xfrm>
            <a:off x="6629400" y="1266825"/>
            <a:ext cx="124142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fr-FR" sz="1600" b="1" i="1" u="sng">
                <a:solidFill>
                  <a:schemeClr val="hlink"/>
                </a:solidFill>
              </a:rPr>
              <a:t>Customers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74638"/>
            <a:ext cx="8610600" cy="7159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dirty="0" smtClean="0"/>
              <a:t>Les enjeux économiques et organisationnels lors d’un projet ERP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447800"/>
            <a:ext cx="7467600" cy="2743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b="1" dirty="0" smtClean="0"/>
              <a:t>Problématique de l’Entreprise</a:t>
            </a:r>
            <a:br>
              <a:rPr lang="fr-FR" sz="2400" b="1" dirty="0" smtClean="0"/>
            </a:br>
            <a:endParaRPr lang="fr-FR" sz="2400" b="1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b="1" dirty="0" smtClean="0"/>
              <a:t>Le concept de BPR (Business </a:t>
            </a:r>
            <a:r>
              <a:rPr lang="fr-FR" sz="2400" b="1" dirty="0" err="1" smtClean="0"/>
              <a:t>Process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Reengineering</a:t>
            </a:r>
            <a:r>
              <a:rPr lang="fr-FR" sz="2400" b="1" dirty="0" smtClean="0"/>
              <a:t>) 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endParaRPr lang="fr-FR" sz="2000" b="1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b="1" dirty="0" smtClean="0"/>
              <a:t>La gestion du changement (le </a:t>
            </a:r>
            <a:r>
              <a:rPr lang="fr-FR" sz="2400" b="1" dirty="0" err="1" smtClean="0"/>
              <a:t>Changementiel</a:t>
            </a:r>
            <a:r>
              <a:rPr lang="fr-FR" sz="2400" b="1" dirty="0" smtClean="0"/>
              <a:t>)</a:t>
            </a:r>
          </a:p>
        </p:txBody>
      </p:sp>
      <p:sp>
        <p:nvSpPr>
          <p:cNvPr id="45062" name="Text Box 4"/>
          <p:cNvSpPr txBox="1">
            <a:spLocks noChangeArrowheads="1"/>
          </p:cNvSpPr>
          <p:nvPr/>
        </p:nvSpPr>
        <p:spPr bwMode="auto">
          <a:xfrm>
            <a:off x="533400" y="4784725"/>
            <a:ext cx="7783513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1" dirty="0">
                <a:latin typeface="Tahoma" pitchFamily="34" charset="0"/>
              </a:rPr>
              <a:t>Tout </a:t>
            </a:r>
            <a:r>
              <a:rPr lang="en-US" sz="2000" i="1" dirty="0" err="1">
                <a:latin typeface="Tahoma" pitchFamily="34" charset="0"/>
              </a:rPr>
              <a:t>projet</a:t>
            </a:r>
            <a:r>
              <a:rPr lang="en-US" sz="2000" i="1" dirty="0">
                <a:latin typeface="Tahoma" pitchFamily="34" charset="0"/>
              </a:rPr>
              <a:t> ERP </a:t>
            </a:r>
            <a:r>
              <a:rPr lang="en-US" sz="2000" i="1" dirty="0" err="1">
                <a:latin typeface="Tahoma" pitchFamily="34" charset="0"/>
              </a:rPr>
              <a:t>s’accompagne</a:t>
            </a:r>
            <a:r>
              <a:rPr lang="en-US" sz="2000" i="1" dirty="0">
                <a:latin typeface="Tahoma" pitchFamily="34" charset="0"/>
              </a:rPr>
              <a:t> </a:t>
            </a:r>
            <a:r>
              <a:rPr lang="en-US" sz="2000" i="1" dirty="0" err="1">
                <a:latin typeface="Tahoma" pitchFamily="34" charset="0"/>
              </a:rPr>
              <a:t>d’une</a:t>
            </a:r>
            <a:r>
              <a:rPr lang="en-US" sz="2000" i="1" dirty="0">
                <a:latin typeface="Tahoma" pitchFamily="34" charset="0"/>
              </a:rPr>
              <a:t> </a:t>
            </a:r>
            <a:r>
              <a:rPr lang="en-US" sz="2000" i="1" dirty="0" err="1">
                <a:latin typeface="Tahoma" pitchFamily="34" charset="0"/>
              </a:rPr>
              <a:t>démarche</a:t>
            </a:r>
            <a:r>
              <a:rPr lang="en-US" sz="2000" i="1" dirty="0">
                <a:latin typeface="Tahoma" pitchFamily="34" charset="0"/>
              </a:rPr>
              <a:t> BPR.</a:t>
            </a:r>
            <a:r>
              <a:rPr lang="en-US" sz="2400" dirty="0">
                <a:latin typeface="Tahoma" pitchFamily="34" charset="0"/>
              </a:rPr>
              <a:t> </a:t>
            </a:r>
            <a:r>
              <a:rPr lang="en-US" sz="2400" dirty="0">
                <a:solidFill>
                  <a:srgbClr val="FF3300"/>
                </a:solidFill>
                <a:latin typeface="Tahoma" pitchFamily="34" charset="0"/>
              </a:rPr>
              <a:t>  </a:t>
            </a:r>
          </a:p>
        </p:txBody>
      </p:sp>
      <p:sp>
        <p:nvSpPr>
          <p:cNvPr id="45063" name="AutoShape 5"/>
          <p:cNvSpPr>
            <a:spLocks noChangeArrowheads="1"/>
          </p:cNvSpPr>
          <p:nvPr/>
        </p:nvSpPr>
        <p:spPr bwMode="auto">
          <a:xfrm>
            <a:off x="7620000" y="2286000"/>
            <a:ext cx="1066800" cy="762000"/>
          </a:xfrm>
          <a:prstGeom prst="curvedLeftArrow">
            <a:avLst>
              <a:gd name="adj1" fmla="val 20000"/>
              <a:gd name="adj2" fmla="val 40000"/>
              <a:gd name="adj3" fmla="val 46667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064" name="Text Box 6"/>
          <p:cNvSpPr txBox="1">
            <a:spLocks noChangeArrowheads="1"/>
          </p:cNvSpPr>
          <p:nvPr/>
        </p:nvSpPr>
        <p:spPr bwMode="auto">
          <a:xfrm>
            <a:off x="533400" y="5546725"/>
            <a:ext cx="7848600" cy="70167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1">
                <a:latin typeface="Tahoma" pitchFamily="34" charset="0"/>
              </a:rPr>
              <a:t>Comprendre le concept de BPR permet de comprendre la logique des applicatifs de type ERP.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4638"/>
            <a:ext cx="80010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 concept de BPR </a:t>
            </a:r>
            <a:br>
              <a:rPr lang="fr-FR" sz="3200" b="1" smtClean="0"/>
            </a:br>
            <a:r>
              <a:rPr lang="fr-FR" sz="3200" b="1" smtClean="0"/>
              <a:t>(Business Process Re-engineering)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534400" cy="4495800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fr-FR" sz="2000" smtClean="0"/>
              <a:t>LE BPR EST INTEGRE A LA DEMARCHE ERP </a:t>
            </a:r>
          </a:p>
          <a:p>
            <a:pPr marL="609600" indent="-609600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fr-FR" sz="2000" smtClean="0"/>
              <a:t>L’ENTREPRISE N’EST PLUS ORIENTEE PAR FONCTIONS MAIS PAR PROCESSUS</a:t>
            </a:r>
          </a:p>
          <a:p>
            <a:pPr marL="609600" indent="-609600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AutoNum type="arabicPeriod"/>
            </a:pPr>
            <a:r>
              <a:rPr lang="fr-FR" sz="2000" smtClean="0"/>
              <a:t>LE BPR PERMET DE REINVENTER L’ENTREPRISE AUTOUR DE SES PROCESSUS OPERATIONNELS</a:t>
            </a:r>
          </a:p>
          <a:p>
            <a:pPr marL="609600" indent="-609600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endParaRPr lang="fr-FR" sz="2000" smtClean="0"/>
          </a:p>
          <a:p>
            <a:pPr marL="609600" indent="-609600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smtClean="0"/>
              <a:t>M.Hammer/James Champy – Le Re-engineering</a:t>
            </a:r>
          </a:p>
          <a:p>
            <a:pPr marL="609600" indent="-609600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4638"/>
            <a:ext cx="80010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 concept de BPR </a:t>
            </a:r>
            <a:br>
              <a:rPr lang="fr-FR" sz="3200" b="1" smtClean="0"/>
            </a:br>
            <a:r>
              <a:rPr lang="fr-FR" sz="3200" b="1" smtClean="0"/>
              <a:t>(Business Process Re-engineering)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371600"/>
            <a:ext cx="8534400" cy="4495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fr-FR" sz="2400" smtClean="0"/>
              <a:t>Mettre en place une démarche BPR n’est pas simple car: 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Résistance au changement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Gestion d’un projet complexe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Impact au niveau des organisations mais aussi au niveau des rôles et responsabilités de chacun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Impact au niveau des processus opérationnels</a:t>
            </a:r>
          </a:p>
          <a:p>
            <a:pPr lvl="1"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000" smtClean="0"/>
              <a:t>Phénomène de rejet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None/>
            </a:pPr>
            <a:endParaRPr lang="fr-FR" sz="2400" smtClean="0"/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fr-FR" sz="2400" b="1" smtClean="0">
                <a:solidFill>
                  <a:schemeClr val="accent2"/>
                </a:solidFill>
              </a:rPr>
              <a:t>Comment s’assurer du succès d’une démarche BPR?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4638"/>
            <a:ext cx="80010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 concept de BPR </a:t>
            </a:r>
            <a:br>
              <a:rPr lang="fr-FR" sz="3200" b="1" smtClean="0"/>
            </a:br>
            <a:r>
              <a:rPr lang="fr-FR" sz="3200" b="1" smtClean="0"/>
              <a:t>(Business Process Re-engineering)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534400" cy="4495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smtClean="0"/>
              <a:t>La question-clé: Pourquoi faisons-nous ce que nous faisons?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smtClean="0"/>
              <a:t>Comment le fait-on aujourd’hui?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smtClean="0"/>
              <a:t>Comment pourrait-on le faire différemment et de manière plus efficace demain?</a:t>
            </a:r>
          </a:p>
          <a:p>
            <a:pPr eaLnBrk="1" hangingPunct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None/>
            </a:pPr>
            <a:endParaRPr lang="fr-FR" sz="2400" smtClean="0"/>
          </a:p>
        </p:txBody>
      </p:sp>
      <p:sp>
        <p:nvSpPr>
          <p:cNvPr id="48134" name="Text Box 4"/>
          <p:cNvSpPr txBox="1">
            <a:spLocks noChangeArrowheads="1"/>
          </p:cNvSpPr>
          <p:nvPr/>
        </p:nvSpPr>
        <p:spPr bwMode="auto">
          <a:xfrm>
            <a:off x="746125" y="4837113"/>
            <a:ext cx="7410450" cy="11906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On peut mettre en place une démarche BPR sans forcement mettre en </a:t>
            </a:r>
          </a:p>
          <a:p>
            <a:r>
              <a:rPr lang="fr-FR"/>
              <a:t>place un ERP…</a:t>
            </a:r>
          </a:p>
          <a:p>
            <a:r>
              <a:rPr lang="fr-FR"/>
              <a:t>Mais on ne peut pas mettre en place un ERP sans avoir une </a:t>
            </a:r>
          </a:p>
          <a:p>
            <a:r>
              <a:rPr lang="fr-FR"/>
              <a:t>démarche BPR aussi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/>
          </p:cNvGraphicFramePr>
          <p:nvPr/>
        </p:nvGraphicFramePr>
        <p:xfrm>
          <a:off x="608013" y="685800"/>
          <a:ext cx="7832725" cy="5791200"/>
        </p:xfrm>
        <a:graphic>
          <a:graphicData uri="http://schemas.openxmlformats.org/presentationml/2006/ole">
            <p:oleObj spid="_x0000_s4098" name="Slide" r:id="rId4" imgW="4562280" imgH="3419280" progId="PowerPoint.Slide.8">
              <p:embed/>
            </p:oleObj>
          </a:graphicData>
        </a:graphic>
      </p:graphicFrame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2286000" y="0"/>
            <a:ext cx="4919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/>
              <a:t>Concept de Transversalite</a:t>
            </a:r>
            <a:endParaRPr 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z="3200" b="1" smtClean="0"/>
              <a:t>B</a:t>
            </a:r>
            <a:r>
              <a:rPr lang="fr-FR" sz="3200" b="1" smtClean="0"/>
              <a:t>PR </a:t>
            </a:r>
            <a:r>
              <a:rPr lang="en-US" sz="3200" b="1" smtClean="0"/>
              <a:t>- </a:t>
            </a:r>
            <a:r>
              <a:rPr lang="fr-FR" sz="3200" b="1" smtClean="0"/>
              <a:t>Business Process Reengineering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343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è"/>
            </a:pPr>
            <a:r>
              <a:rPr lang="fr-FR" sz="2800" smtClean="0">
                <a:solidFill>
                  <a:schemeClr val="accent2"/>
                </a:solidFill>
              </a:rPr>
              <a:t>Fédérer</a:t>
            </a:r>
            <a:r>
              <a:rPr lang="fr-FR" sz="2800" smtClean="0"/>
              <a:t> les </a:t>
            </a:r>
            <a:r>
              <a:rPr lang="fr-FR" sz="2800" smtClean="0">
                <a:solidFill>
                  <a:schemeClr val="accent2"/>
                </a:solidFill>
              </a:rPr>
              <a:t>îlots d’automatisation</a:t>
            </a:r>
            <a:r>
              <a:rPr lang="fr-FR" sz="2800" smtClean="0"/>
              <a:t> constitués au fil du temps</a:t>
            </a:r>
            <a:br>
              <a:rPr lang="fr-FR" sz="2800" smtClean="0"/>
            </a:br>
            <a:endParaRPr lang="fr-FR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è"/>
            </a:pPr>
            <a:r>
              <a:rPr lang="fr-FR" sz="2800" smtClean="0"/>
              <a:t>De la fonctionnalité </a:t>
            </a:r>
            <a:r>
              <a:rPr lang="fr-FR" sz="2800" smtClean="0">
                <a:solidFill>
                  <a:schemeClr val="accent2"/>
                </a:solidFill>
              </a:rPr>
              <a:t>ponctuelle et verticale</a:t>
            </a:r>
            <a:r>
              <a:rPr lang="fr-FR" sz="2800" smtClean="0"/>
              <a:t> au processus </a:t>
            </a:r>
            <a:r>
              <a:rPr lang="fr-FR" sz="2800" smtClean="0">
                <a:solidFill>
                  <a:schemeClr val="accent2"/>
                </a:solidFill>
              </a:rPr>
              <a:t>transversal et horizontal</a:t>
            </a:r>
            <a:br>
              <a:rPr lang="fr-FR" sz="2800" smtClean="0">
                <a:solidFill>
                  <a:schemeClr val="accent2"/>
                </a:solidFill>
              </a:rPr>
            </a:br>
            <a:endParaRPr lang="fr-FR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è"/>
            </a:pPr>
            <a:r>
              <a:rPr lang="fr-FR" sz="2800" smtClean="0"/>
              <a:t>Des besoins </a:t>
            </a:r>
            <a:r>
              <a:rPr lang="fr-FR" sz="2800" smtClean="0">
                <a:solidFill>
                  <a:schemeClr val="accent2"/>
                </a:solidFill>
              </a:rPr>
              <a:t>internes</a:t>
            </a:r>
            <a:r>
              <a:rPr lang="fr-FR" sz="2800" smtClean="0"/>
              <a:t> de l’entreprise vers les besoins </a:t>
            </a:r>
            <a:r>
              <a:rPr lang="fr-FR" sz="2800" smtClean="0">
                <a:solidFill>
                  <a:schemeClr val="accent2"/>
                </a:solidFill>
              </a:rPr>
              <a:t>externes</a:t>
            </a:r>
            <a:r>
              <a:rPr lang="fr-FR" sz="2800" smtClean="0"/>
              <a:t> du </a:t>
            </a:r>
            <a:r>
              <a:rPr lang="fr-FR" sz="2800" u="sng" smtClean="0">
                <a:solidFill>
                  <a:schemeClr val="accent2"/>
                </a:solidFill>
              </a:rPr>
              <a:t>client</a:t>
            </a:r>
            <a:endParaRPr lang="fr-FR" sz="2800" u="sng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sz="1800" smtClean="0"/>
              <a:t>Pourquoi faisons-nous ce que nous faisons ?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sz="1800" smtClean="0"/>
              <a:t>Pourquoi le faisons-nous comme nous le faisons ?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sz="1800" smtClean="0"/>
              <a:t>Remettre le client au cœur des processus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sz="1800" smtClean="0"/>
              <a:t>Mesurer l’existant en fonction de la </a:t>
            </a:r>
            <a:r>
              <a:rPr lang="fr-FR" sz="1800" smtClean="0">
                <a:solidFill>
                  <a:schemeClr val="accent2"/>
                </a:solidFill>
              </a:rPr>
              <a:t>valeur ajoutée pour le client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z="3200" b="1" smtClean="0"/>
              <a:t>BPR - </a:t>
            </a:r>
            <a:r>
              <a:rPr lang="fr-FR" sz="3200" b="1" smtClean="0"/>
              <a:t>L’attente des Entreprises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4478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Réduction des </a:t>
            </a:r>
            <a:r>
              <a:rPr lang="fr-FR" sz="2400" smtClean="0">
                <a:solidFill>
                  <a:schemeClr val="accent2"/>
                </a:solidFill>
              </a:rPr>
              <a:t>délais</a:t>
            </a:r>
            <a:endParaRPr lang="fr-FR" sz="240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Amélioration des </a:t>
            </a:r>
            <a:r>
              <a:rPr lang="fr-FR" sz="2400" smtClean="0">
                <a:solidFill>
                  <a:schemeClr val="accent2"/>
                </a:solidFill>
              </a:rPr>
              <a:t>temps de réponse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Amélioration de la </a:t>
            </a:r>
            <a:r>
              <a:rPr lang="fr-FR" sz="2400" smtClean="0">
                <a:solidFill>
                  <a:schemeClr val="accent2"/>
                </a:solidFill>
              </a:rPr>
              <a:t>réactivité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Réduction des </a:t>
            </a:r>
            <a:r>
              <a:rPr lang="fr-FR" sz="2400" smtClean="0">
                <a:solidFill>
                  <a:schemeClr val="accent2"/>
                </a:solidFill>
              </a:rPr>
              <a:t>coûts</a:t>
            </a:r>
            <a:endParaRPr lang="fr-FR" sz="240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Amélioration de la </a:t>
            </a:r>
            <a:r>
              <a:rPr lang="fr-FR" sz="2400" smtClean="0">
                <a:solidFill>
                  <a:schemeClr val="accent2"/>
                </a:solidFill>
              </a:rPr>
              <a:t>qualité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Meilleure </a:t>
            </a:r>
            <a:r>
              <a:rPr lang="fr-FR" sz="2400" smtClean="0">
                <a:solidFill>
                  <a:schemeClr val="accent2"/>
                </a:solidFill>
              </a:rPr>
              <a:t>satisfaction client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Réduction des </a:t>
            </a:r>
            <a:r>
              <a:rPr lang="fr-FR" sz="2400" smtClean="0">
                <a:solidFill>
                  <a:schemeClr val="accent2"/>
                </a:solidFill>
              </a:rPr>
              <a:t>niveaux hiérarchiques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Davantage de </a:t>
            </a:r>
            <a:r>
              <a:rPr lang="fr-FR" sz="2400" smtClean="0">
                <a:solidFill>
                  <a:schemeClr val="accent2"/>
                </a:solidFill>
              </a:rPr>
              <a:t>travail en équipe</a:t>
            </a:r>
            <a:endParaRPr lang="fr-FR" sz="240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/>
              <a:t>Plus de </a:t>
            </a:r>
            <a:r>
              <a:rPr lang="fr-FR" sz="2400" smtClean="0">
                <a:solidFill>
                  <a:schemeClr val="accent2"/>
                </a:solidFill>
              </a:rPr>
              <a:t>partage d’information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Responsabilités</a:t>
            </a:r>
            <a:r>
              <a:rPr lang="fr-FR" sz="2400" smtClean="0"/>
              <a:t> plus forte des employés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z="3200" b="1" smtClean="0"/>
              <a:t>BPR - </a:t>
            </a:r>
            <a:r>
              <a:rPr lang="fr-FR" sz="3200" b="1" smtClean="0"/>
              <a:t>Les 3 Types de Reengineering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66800"/>
            <a:ext cx="8305800" cy="5105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800" smtClean="0"/>
              <a:t>Le Reengineering </a:t>
            </a:r>
            <a:r>
              <a:rPr lang="fr-FR" sz="2800" smtClean="0">
                <a:solidFill>
                  <a:schemeClr val="accent2"/>
                </a:solidFill>
              </a:rPr>
              <a:t>Radical</a:t>
            </a:r>
            <a:endParaRPr lang="fr-FR" sz="28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Remise à plat</a:t>
            </a:r>
            <a:r>
              <a:rPr lang="fr-FR" sz="2000" smtClean="0"/>
              <a:t> de l’ensemble des processus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Décrété </a:t>
            </a:r>
            <a:r>
              <a:rPr lang="fr-FR" sz="2000" smtClean="0">
                <a:solidFill>
                  <a:schemeClr val="accent2"/>
                </a:solidFill>
              </a:rPr>
              <a:t>au plus haut niveau</a:t>
            </a:r>
            <a:r>
              <a:rPr lang="fr-FR" sz="2000" smtClean="0"/>
              <a:t> de l’entreprise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Impact sur les </a:t>
            </a:r>
            <a:r>
              <a:rPr lang="fr-FR" sz="2000" smtClean="0">
                <a:solidFill>
                  <a:schemeClr val="accent2"/>
                </a:solidFill>
              </a:rPr>
              <a:t>organisations et les individus</a:t>
            </a:r>
            <a:br>
              <a:rPr lang="fr-FR" sz="2000" smtClean="0">
                <a:solidFill>
                  <a:schemeClr val="accent2"/>
                </a:solidFill>
              </a:rPr>
            </a:br>
            <a:endParaRPr lang="fr-FR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800" smtClean="0"/>
              <a:t>Le Reengineering </a:t>
            </a:r>
            <a:r>
              <a:rPr lang="fr-FR" sz="2800" smtClean="0">
                <a:solidFill>
                  <a:schemeClr val="accent2"/>
                </a:solidFill>
              </a:rPr>
              <a:t>Pragmatique</a:t>
            </a:r>
            <a:endParaRPr lang="fr-FR" sz="28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Réévalue les anciennes pratiques/processus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Impact localisé et limité 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800" smtClean="0"/>
              <a:t>Le Reengineering </a:t>
            </a:r>
            <a:r>
              <a:rPr lang="fr-FR" sz="2800" smtClean="0">
                <a:solidFill>
                  <a:schemeClr val="accent2"/>
                </a:solidFill>
              </a:rPr>
              <a:t>Opportuniste</a:t>
            </a:r>
            <a:endParaRPr lang="fr-FR" sz="28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Réorganisation </a:t>
            </a:r>
            <a:r>
              <a:rPr lang="fr-FR" sz="2000" smtClean="0">
                <a:solidFill>
                  <a:schemeClr val="accent2"/>
                </a:solidFill>
              </a:rPr>
              <a:t>ponctuelle</a:t>
            </a:r>
            <a:r>
              <a:rPr lang="fr-FR" sz="2000" smtClean="0"/>
              <a:t> ou </a:t>
            </a:r>
            <a:r>
              <a:rPr lang="fr-FR" sz="2000" i="1" smtClean="0"/>
              <a:t>downsizing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Légitimer des décisions stratégiques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Détournement du concept de reengineering ?</a:t>
            </a:r>
            <a:r>
              <a:rPr lang="fr-FR" sz="2400" smtClean="0"/>
              <a:t> </a:t>
            </a:r>
            <a:endParaRPr lang="fr-FR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74638"/>
            <a:ext cx="8610600" cy="7159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dirty="0" smtClean="0"/>
              <a:t>Les enjeux économiques et organisationnels lors d’un projet ERP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2743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/>
              <a:t>La problématique de l’Entreprise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endParaRPr lang="fr-FR" sz="16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/>
              <a:t>Le concept de BPR (Business </a:t>
            </a:r>
            <a:r>
              <a:rPr lang="fr-FR" sz="1800" b="1" dirty="0" err="1" smtClean="0"/>
              <a:t>Process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Reengineering</a:t>
            </a:r>
            <a:r>
              <a:rPr lang="fr-FR" sz="1800" b="1" dirty="0" smtClean="0"/>
              <a:t>) </a:t>
            </a:r>
            <a:br>
              <a:rPr lang="fr-FR" sz="1800" b="1" dirty="0" smtClean="0"/>
            </a:br>
            <a:endParaRPr lang="fr-FR" sz="1800" b="1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800" b="1" dirty="0" smtClean="0"/>
              <a:t>La gestion du changement (le </a:t>
            </a:r>
            <a:r>
              <a:rPr lang="fr-FR" sz="1800" b="1" dirty="0" err="1" smtClean="0"/>
              <a:t>Changementiel</a:t>
            </a:r>
            <a:r>
              <a:rPr lang="fr-FR" sz="1800" b="1" dirty="0" smtClean="0"/>
              <a:t>)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00FF"/>
                </a:solidFill>
              </a:rPr>
              <a:t>Le changement induit au niveau des organisations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00FF"/>
                </a:solidFill>
              </a:rPr>
              <a:t>Le changement induit au niveau des individus</a:t>
            </a:r>
          </a:p>
          <a:p>
            <a:pPr lvl="1"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1600" b="1" dirty="0" smtClean="0">
                <a:solidFill>
                  <a:srgbClr val="0000FF"/>
                </a:solidFill>
              </a:rPr>
              <a:t>Les nouveaux métiers </a:t>
            </a:r>
            <a:br>
              <a:rPr lang="fr-FR" sz="1600" b="1" dirty="0" smtClean="0">
                <a:solidFill>
                  <a:srgbClr val="0000FF"/>
                </a:solidFill>
              </a:rPr>
            </a:br>
            <a:endParaRPr lang="fr-FR" sz="1600" b="1" dirty="0" smtClean="0"/>
          </a:p>
        </p:txBody>
      </p:sp>
      <p:sp>
        <p:nvSpPr>
          <p:cNvPr id="52230" name="Text Box 4"/>
          <p:cNvSpPr txBox="1">
            <a:spLocks noChangeArrowheads="1"/>
          </p:cNvSpPr>
          <p:nvPr/>
        </p:nvSpPr>
        <p:spPr bwMode="auto">
          <a:xfrm>
            <a:off x="609600" y="5057775"/>
            <a:ext cx="8312150" cy="11906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dirty="0" err="1"/>
              <a:t>L’une</a:t>
            </a:r>
            <a:r>
              <a:rPr lang="en-US" dirty="0"/>
              <a:t> des </a:t>
            </a:r>
            <a:r>
              <a:rPr lang="en-US" dirty="0" err="1"/>
              <a:t>clés</a:t>
            </a:r>
            <a:r>
              <a:rPr lang="en-US" dirty="0"/>
              <a:t> </a:t>
            </a:r>
            <a:r>
              <a:rPr lang="en-US" dirty="0" err="1"/>
              <a:t>essentielles</a:t>
            </a:r>
            <a:r>
              <a:rPr lang="en-US" dirty="0"/>
              <a:t> du </a:t>
            </a:r>
            <a:r>
              <a:rPr lang="en-US" dirty="0" err="1"/>
              <a:t>succès</a:t>
            </a:r>
            <a:r>
              <a:rPr lang="en-US" dirty="0"/>
              <a:t> d’un </a:t>
            </a:r>
            <a:r>
              <a:rPr lang="en-US" dirty="0" err="1"/>
              <a:t>projet</a:t>
            </a:r>
            <a:r>
              <a:rPr lang="en-US" dirty="0"/>
              <a:t> ERP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d’associer</a:t>
            </a:r>
            <a:r>
              <a:rPr lang="en-US" dirty="0"/>
              <a:t> à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projet</a:t>
            </a:r>
            <a:r>
              <a:rPr lang="en-US" dirty="0"/>
              <a:t> </a:t>
            </a:r>
          </a:p>
          <a:p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gestion</a:t>
            </a:r>
            <a:r>
              <a:rPr lang="en-US" dirty="0"/>
              <a:t> du </a:t>
            </a:r>
            <a:r>
              <a:rPr lang="en-US" dirty="0" err="1"/>
              <a:t>changement</a:t>
            </a:r>
            <a:r>
              <a:rPr lang="en-US" dirty="0"/>
              <a:t> pour </a:t>
            </a:r>
            <a:r>
              <a:rPr lang="en-US" dirty="0" err="1"/>
              <a:t>accompagner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d’entreprise</a:t>
            </a:r>
            <a:r>
              <a:rPr lang="en-US" dirty="0"/>
              <a:t> et </a:t>
            </a:r>
            <a:r>
              <a:rPr lang="en-US" dirty="0" err="1"/>
              <a:t>gérer</a:t>
            </a:r>
            <a:r>
              <a:rPr lang="en-US" dirty="0"/>
              <a:t> </a:t>
            </a:r>
          </a:p>
          <a:p>
            <a:r>
              <a:rPr lang="en-US" dirty="0"/>
              <a:t>au </a:t>
            </a:r>
            <a:r>
              <a:rPr lang="en-US" dirty="0" err="1"/>
              <a:t>mieux</a:t>
            </a:r>
            <a:r>
              <a:rPr lang="en-US" dirty="0"/>
              <a:t> les aspects </a:t>
            </a:r>
            <a:r>
              <a:rPr lang="en-US" dirty="0" err="1"/>
              <a:t>humains</a:t>
            </a:r>
            <a:r>
              <a:rPr lang="en-US" dirty="0"/>
              <a:t>, </a:t>
            </a:r>
            <a:r>
              <a:rPr lang="en-US" dirty="0" err="1"/>
              <a:t>structurels</a:t>
            </a:r>
            <a:r>
              <a:rPr lang="en-US" dirty="0"/>
              <a:t> </a:t>
            </a:r>
            <a:r>
              <a:rPr lang="en-US" dirty="0" err="1"/>
              <a:t>ainsi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 </a:t>
            </a:r>
            <a:r>
              <a:rPr lang="en-US" dirty="0" err="1"/>
              <a:t>mise</a:t>
            </a:r>
            <a:r>
              <a:rPr lang="en-US" dirty="0"/>
              <a:t> en place des </a:t>
            </a:r>
          </a:p>
          <a:p>
            <a:r>
              <a:rPr lang="en-US" dirty="0"/>
              <a:t>nouveaux </a:t>
            </a:r>
            <a:r>
              <a:rPr lang="en-US" dirty="0" err="1"/>
              <a:t>processus</a:t>
            </a:r>
            <a:r>
              <a:rPr lang="en-US" dirty="0"/>
              <a:t> au </a:t>
            </a:r>
            <a:r>
              <a:rPr lang="en-US" dirty="0" err="1"/>
              <a:t>sein</a:t>
            </a:r>
            <a:r>
              <a:rPr lang="en-US" dirty="0"/>
              <a:t> de </a:t>
            </a:r>
            <a:r>
              <a:rPr lang="en-US" dirty="0" err="1"/>
              <a:t>l’entreprise</a:t>
            </a:r>
            <a:r>
              <a:rPr lang="en-US" dirty="0"/>
              <a:t>.</a:t>
            </a:r>
            <a:endParaRPr lang="en-US" sz="2400" dirty="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2231" name="AutoShape 5"/>
          <p:cNvSpPr>
            <a:spLocks noChangeArrowheads="1"/>
          </p:cNvSpPr>
          <p:nvPr/>
        </p:nvSpPr>
        <p:spPr bwMode="auto">
          <a:xfrm>
            <a:off x="6781800" y="3505200"/>
            <a:ext cx="1066800" cy="762000"/>
          </a:xfrm>
          <a:prstGeom prst="curvedLeftArrow">
            <a:avLst>
              <a:gd name="adj1" fmla="val 20000"/>
              <a:gd name="adj2" fmla="val 40000"/>
              <a:gd name="adj3" fmla="val 46667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7159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La gestion du changement </a:t>
            </a:r>
            <a:r>
              <a:rPr lang="fr-FR" sz="3200" b="1" dirty="0" smtClean="0">
                <a:sym typeface="Wingdings" pitchFamily="2" charset="2"/>
              </a:rPr>
              <a:t> </a:t>
            </a:r>
            <a:r>
              <a:rPr lang="fr-FR" sz="3200" b="1" i="1" dirty="0" err="1" smtClean="0">
                <a:solidFill>
                  <a:srgbClr val="0000FF"/>
                </a:solidFill>
              </a:rPr>
              <a:t>changementiel</a:t>
            </a:r>
            <a:endParaRPr lang="fr-FR" sz="2000" b="1" i="1" dirty="0" smtClean="0">
              <a:solidFill>
                <a:srgbClr val="0000FF"/>
              </a:solidFill>
            </a:endParaRP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305800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smtClean="0"/>
              <a:t>Le changement induit au niveau des organisations</a:t>
            </a:r>
            <a:br>
              <a:rPr lang="fr-FR" sz="2400" smtClean="0"/>
            </a:br>
            <a:endParaRPr lang="fr-FR" sz="2400" smtClean="0"/>
          </a:p>
          <a:p>
            <a:pPr lvl="1" eaLnBrk="1" hangingPunct="1">
              <a:spcBef>
                <a:spcPct val="0"/>
              </a:spcBef>
            </a:pPr>
            <a:r>
              <a:rPr lang="fr-FR" sz="2000" b="1" smtClean="0">
                <a:solidFill>
                  <a:schemeClr val="accent2"/>
                </a:solidFill>
              </a:rPr>
              <a:t>BPR et ERP - Effets et causes</a:t>
            </a:r>
          </a:p>
          <a:p>
            <a:pPr lvl="1" eaLnBrk="1" hangingPunct="1">
              <a:spcBef>
                <a:spcPct val="0"/>
              </a:spcBef>
            </a:pPr>
            <a:r>
              <a:rPr lang="fr-FR" sz="2000" b="1" smtClean="0">
                <a:solidFill>
                  <a:schemeClr val="accent2"/>
                </a:solidFill>
              </a:rPr>
              <a:t>BPR et ERP - Par quoi commence-t-on?</a:t>
            </a:r>
          </a:p>
          <a:p>
            <a:pPr lvl="1" eaLnBrk="1" hangingPunct="1"/>
            <a:r>
              <a:rPr lang="fr-FR" sz="2000" b="1" smtClean="0">
                <a:solidFill>
                  <a:schemeClr val="accent2"/>
                </a:solidFill>
              </a:rPr>
              <a:t>ERP et Organisation – Enjeux</a:t>
            </a:r>
          </a:p>
          <a:p>
            <a:pPr lvl="1" eaLnBrk="1" hangingPunct="1"/>
            <a:r>
              <a:rPr lang="fr-FR" sz="2000" b="1" smtClean="0">
                <a:solidFill>
                  <a:schemeClr val="accent2"/>
                </a:solidFill>
              </a:rPr>
              <a:t>Choisir un ERP structurant ou un ERP structuré? </a:t>
            </a:r>
          </a:p>
          <a:p>
            <a:pPr lvl="1" eaLnBrk="1" hangingPunct="1"/>
            <a:r>
              <a:rPr lang="fr-FR" sz="2000" b="1" smtClean="0">
                <a:solidFill>
                  <a:schemeClr val="accent2"/>
                </a:solidFill>
              </a:rPr>
              <a:t>ERP - Obstacles au Changement</a:t>
            </a:r>
          </a:p>
          <a:p>
            <a:pPr lvl="1" eaLnBrk="1" hangingPunct="1"/>
            <a:r>
              <a:rPr lang="fr-FR" sz="2000" b="1" smtClean="0">
                <a:solidFill>
                  <a:schemeClr val="accent2"/>
                </a:solidFill>
              </a:rPr>
              <a:t>ERP – Conditions de succès du Changement </a:t>
            </a:r>
            <a:br>
              <a:rPr lang="fr-FR" sz="2000" b="1" smtClean="0">
                <a:solidFill>
                  <a:schemeClr val="accent2"/>
                </a:solidFill>
              </a:rPr>
            </a:br>
            <a:endParaRPr lang="fr-FR" sz="20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smtClean="0"/>
              <a:t>Le changement induit chez les individus</a:t>
            </a:r>
            <a:endParaRPr lang="en-US" sz="240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400" smtClean="0"/>
              <a:t>Les nouveaux métiers</a:t>
            </a:r>
          </a:p>
        </p:txBody>
      </p:sp>
      <p:sp>
        <p:nvSpPr>
          <p:cNvPr id="53254" name="AutoShape 4"/>
          <p:cNvSpPr>
            <a:spLocks noChangeArrowheads="1"/>
          </p:cNvSpPr>
          <p:nvPr/>
        </p:nvSpPr>
        <p:spPr bwMode="auto">
          <a:xfrm>
            <a:off x="7467600" y="2819400"/>
            <a:ext cx="1447800" cy="533400"/>
          </a:xfrm>
          <a:prstGeom prst="leftArrow">
            <a:avLst>
              <a:gd name="adj1" fmla="val 50000"/>
              <a:gd name="adj2" fmla="val 67857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BPR et ERP : Effets et Causes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71600"/>
            <a:ext cx="8305800" cy="41910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BPR = </a:t>
            </a:r>
            <a:r>
              <a:rPr lang="fr-FR" sz="2800" i="1" smtClean="0"/>
              <a:t>Big People Reduction ?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Recentrage sur les activités à forte valeur ajoutée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Suppression d’activités et d’effectifs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Revalorisation des individus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Aplanissement des niveaux de hiérarchie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Besoin accru de solutions systèmes : intégration, horizontalisation des processus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BPR et ERP – Par quoi commence-t-on?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305800" cy="4572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800" smtClean="0"/>
              <a:t>Définir les </a:t>
            </a:r>
            <a:r>
              <a:rPr lang="fr-FR" sz="2800" smtClean="0">
                <a:solidFill>
                  <a:schemeClr val="accent2"/>
                </a:solidFill>
              </a:rPr>
              <a:t>processus clés d’abord</a:t>
            </a:r>
            <a:endParaRPr lang="fr-FR" sz="28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Clarification initiale des </a:t>
            </a:r>
            <a:r>
              <a:rPr lang="fr-FR" sz="2000" smtClean="0">
                <a:solidFill>
                  <a:schemeClr val="accent2"/>
                </a:solidFill>
              </a:rPr>
              <a:t>objectifs de l’entreprise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Aide au choix</a:t>
            </a:r>
            <a:r>
              <a:rPr lang="fr-FR" sz="2000" smtClean="0"/>
              <a:t> final de l’ERP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Réflexion </a:t>
            </a:r>
            <a:r>
              <a:rPr lang="fr-FR" sz="2000" smtClean="0">
                <a:solidFill>
                  <a:schemeClr val="accent2"/>
                </a:solidFill>
              </a:rPr>
              <a:t>sans limites et sans contraintes</a:t>
            </a:r>
            <a:endParaRPr lang="fr-FR" sz="20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Prise en compte globale</a:t>
            </a:r>
            <a:r>
              <a:rPr lang="fr-FR" sz="2000" smtClean="0"/>
              <a:t> des besoins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800" smtClean="0"/>
              <a:t>Sélectionner l’</a:t>
            </a:r>
            <a:r>
              <a:rPr lang="fr-FR" sz="2800" smtClean="0">
                <a:solidFill>
                  <a:schemeClr val="accent2"/>
                </a:solidFill>
              </a:rPr>
              <a:t>ERP d’abord</a:t>
            </a:r>
            <a:endParaRPr lang="fr-FR" sz="28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Mise en place rapide de la solution applicative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Diminution des modifications spécifiques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Intégration optimales des processus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Analyse pragmatique des besoins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Niveau d’attente réaliste des utilisateurs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E</a:t>
            </a:r>
            <a:r>
              <a:rPr lang="en-US" sz="3200" b="1" smtClean="0"/>
              <a:t>RP</a:t>
            </a:r>
            <a:r>
              <a:rPr lang="fr-FR" sz="3200" b="1" smtClean="0"/>
              <a:t> et Organisation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smtClean="0"/>
              <a:t>ERP </a:t>
            </a:r>
            <a:r>
              <a:rPr lang="fr-FR" sz="2800" smtClean="0">
                <a:solidFill>
                  <a:schemeClr val="accent2"/>
                </a:solidFill>
              </a:rPr>
              <a:t>porteur d’organisation</a:t>
            </a:r>
            <a:endParaRPr lang="fr-FR" sz="2800" smtClean="0"/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Contrôles en </a:t>
            </a:r>
            <a:r>
              <a:rPr lang="fr-FR" sz="2000" smtClean="0">
                <a:solidFill>
                  <a:schemeClr val="accent2"/>
                </a:solidFill>
              </a:rPr>
              <a:t>temps réel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Flux</a:t>
            </a:r>
            <a:r>
              <a:rPr lang="fr-FR" sz="2000" smtClean="0"/>
              <a:t> physiques et financiers </a:t>
            </a:r>
            <a:r>
              <a:rPr lang="fr-FR" sz="2000" smtClean="0">
                <a:solidFill>
                  <a:schemeClr val="accent2"/>
                </a:solidFill>
              </a:rPr>
              <a:t>synchrones</a:t>
            </a:r>
            <a:br>
              <a:rPr lang="fr-FR" sz="2000" smtClean="0">
                <a:solidFill>
                  <a:schemeClr val="accent2"/>
                </a:solidFill>
              </a:rPr>
            </a:br>
            <a:endParaRPr lang="fr-FR" sz="2000" smtClean="0">
              <a:solidFill>
                <a:schemeClr val="accent2"/>
              </a:solidFill>
            </a:endParaRPr>
          </a:p>
          <a:p>
            <a:pPr eaLnBrk="1" hangingPunct="1"/>
            <a:r>
              <a:rPr lang="fr-FR" sz="2800" smtClean="0"/>
              <a:t>ERP : </a:t>
            </a:r>
            <a:r>
              <a:rPr lang="fr-FR" sz="2800" smtClean="0">
                <a:solidFill>
                  <a:schemeClr val="accent2"/>
                </a:solidFill>
              </a:rPr>
              <a:t>outil de convergence</a:t>
            </a:r>
            <a:r>
              <a:rPr lang="fr-FR" sz="2800" smtClean="0"/>
              <a:t> opérationnelle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Opportunité unique de </a:t>
            </a:r>
            <a:r>
              <a:rPr lang="fr-FR" sz="2000" smtClean="0">
                <a:solidFill>
                  <a:schemeClr val="accent2"/>
                </a:solidFill>
              </a:rPr>
              <a:t>fédérer les divergences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Définition des </a:t>
            </a:r>
            <a:r>
              <a:rPr lang="fr-FR" sz="2000" smtClean="0">
                <a:solidFill>
                  <a:schemeClr val="accent2"/>
                </a:solidFill>
              </a:rPr>
              <a:t>standards</a:t>
            </a:r>
            <a:r>
              <a:rPr lang="fr-FR" sz="2000" smtClean="0"/>
              <a:t>, règles et procédures</a:t>
            </a:r>
            <a:br>
              <a:rPr lang="fr-FR" sz="2000" smtClean="0"/>
            </a:br>
            <a:endParaRPr lang="fr-FR" sz="2000" smtClean="0"/>
          </a:p>
          <a:p>
            <a:pPr eaLnBrk="1" hangingPunct="1"/>
            <a:r>
              <a:rPr lang="fr-FR" sz="2800" smtClean="0"/>
              <a:t>Changement des rôles et responsabilités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Automatisation et </a:t>
            </a:r>
            <a:r>
              <a:rPr lang="fr-FR" sz="2000" smtClean="0">
                <a:solidFill>
                  <a:schemeClr val="accent2"/>
                </a:solidFill>
              </a:rPr>
              <a:t>intégration des tâches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Accès, visibilité, puissance analytique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ERP Structurant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0668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ERP dit “</a:t>
            </a:r>
            <a:r>
              <a:rPr lang="fr-FR" sz="2800" smtClean="0">
                <a:solidFill>
                  <a:schemeClr val="accent2"/>
                </a:solidFill>
              </a:rPr>
              <a:t>fermé</a:t>
            </a:r>
            <a:r>
              <a:rPr lang="fr-FR" sz="2800" smtClean="0"/>
              <a:t>”, peu flexible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Bien reçu par les </a:t>
            </a:r>
            <a:r>
              <a:rPr lang="fr-FR" sz="2800" smtClean="0">
                <a:solidFill>
                  <a:schemeClr val="accent2"/>
                </a:solidFill>
              </a:rPr>
              <a:t>directions générales</a:t>
            </a:r>
            <a:endParaRPr lang="fr-FR" sz="28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>
                <a:solidFill>
                  <a:schemeClr val="accent2"/>
                </a:solidFill>
              </a:rPr>
              <a:t>Convergence des processus</a:t>
            </a:r>
            <a:r>
              <a:rPr lang="fr-FR" sz="2800" smtClean="0"/>
              <a:t> de l’entreprise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Consistance et </a:t>
            </a:r>
            <a:r>
              <a:rPr lang="fr-FR" sz="2800" smtClean="0">
                <a:solidFill>
                  <a:schemeClr val="accent2"/>
                </a:solidFill>
              </a:rPr>
              <a:t>homogénéité</a:t>
            </a:r>
            <a:r>
              <a:rPr lang="fr-FR" sz="2800" smtClean="0"/>
              <a:t> des fonctionnalités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Grand degré d’intégration - coefficient </a:t>
            </a:r>
            <a:r>
              <a:rPr lang="fr-FR" sz="2800" smtClean="0">
                <a:solidFill>
                  <a:schemeClr val="accent2"/>
                </a:solidFill>
              </a:rPr>
              <a:t>DI </a:t>
            </a:r>
            <a:r>
              <a:rPr lang="fr-FR" sz="2800" smtClean="0"/>
              <a:t>-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Grande couverture opérationnelle - </a:t>
            </a:r>
            <a:r>
              <a:rPr lang="fr-FR" sz="2800" smtClean="0">
                <a:solidFill>
                  <a:schemeClr val="accent2"/>
                </a:solidFill>
              </a:rPr>
              <a:t>CO</a:t>
            </a:r>
            <a:r>
              <a:rPr lang="fr-FR" sz="2800" smtClean="0"/>
              <a:t> -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Approche “</a:t>
            </a:r>
            <a:r>
              <a:rPr lang="fr-FR" sz="2800" smtClean="0">
                <a:solidFill>
                  <a:schemeClr val="accent2"/>
                </a:solidFill>
              </a:rPr>
              <a:t>top-down</a:t>
            </a:r>
            <a:r>
              <a:rPr lang="fr-FR" sz="2800" smtClean="0"/>
              <a:t>” plus directive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Remise en question de la </a:t>
            </a:r>
            <a:r>
              <a:rPr lang="fr-FR" sz="2800" smtClean="0">
                <a:solidFill>
                  <a:schemeClr val="accent2"/>
                </a:solidFill>
              </a:rPr>
              <a:t>structure d’entreprise </a:t>
            </a:r>
            <a:endParaRPr lang="fr-FR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ERP Structuré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66800"/>
            <a:ext cx="8305800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ERP dit “</a:t>
            </a:r>
            <a:r>
              <a:rPr lang="fr-FR" sz="2800" smtClean="0">
                <a:solidFill>
                  <a:schemeClr val="accent2"/>
                </a:solidFill>
              </a:rPr>
              <a:t>ouvert</a:t>
            </a:r>
            <a:r>
              <a:rPr lang="fr-FR" sz="2800" smtClean="0"/>
              <a:t>”, plus flexible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Flexibilité d’implantation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>
                <a:solidFill>
                  <a:schemeClr val="accent2"/>
                </a:solidFill>
              </a:rPr>
              <a:t>Faible impact</a:t>
            </a:r>
            <a:r>
              <a:rPr lang="fr-FR" sz="2800" smtClean="0"/>
              <a:t> sur les organisations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>
                <a:solidFill>
                  <a:schemeClr val="accent2"/>
                </a:solidFill>
              </a:rPr>
              <a:t>Rapidité</a:t>
            </a:r>
            <a:r>
              <a:rPr lang="fr-FR" sz="2800" smtClean="0"/>
              <a:t> de mise en place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Degré d’intégration réduit - coefficient </a:t>
            </a:r>
            <a:r>
              <a:rPr lang="fr-FR" sz="2800" smtClean="0">
                <a:solidFill>
                  <a:schemeClr val="accent2"/>
                </a:solidFill>
              </a:rPr>
              <a:t>DI </a:t>
            </a:r>
            <a:r>
              <a:rPr lang="fr-FR" sz="2800" smtClean="0"/>
              <a:t>-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Très grande couverture opérationnelle -</a:t>
            </a:r>
            <a:r>
              <a:rPr lang="fr-FR" sz="2800" smtClean="0">
                <a:solidFill>
                  <a:schemeClr val="accent2"/>
                </a:solidFill>
              </a:rPr>
              <a:t>CO-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Bien reçu par les </a:t>
            </a:r>
            <a:r>
              <a:rPr lang="fr-FR" sz="2800" smtClean="0">
                <a:solidFill>
                  <a:schemeClr val="accent2"/>
                </a:solidFill>
              </a:rPr>
              <a:t>directions opérationnelles</a:t>
            </a:r>
            <a:endParaRPr lang="fr-FR" sz="28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Approche “</a:t>
            </a:r>
            <a:r>
              <a:rPr lang="fr-FR" sz="2800" smtClean="0">
                <a:solidFill>
                  <a:schemeClr val="accent2"/>
                </a:solidFill>
              </a:rPr>
              <a:t>bottom-up</a:t>
            </a:r>
            <a:r>
              <a:rPr lang="fr-FR" sz="2800" smtClean="0"/>
              <a:t>” plus consensuelle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800" smtClean="0"/>
              <a:t>Facilité de </a:t>
            </a:r>
            <a:r>
              <a:rPr lang="fr-FR" sz="2800" smtClean="0">
                <a:solidFill>
                  <a:schemeClr val="accent2"/>
                </a:solidFill>
              </a:rPr>
              <a:t>modification ou d’interfaçage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ERP - Obstacles au Changement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smtClean="0"/>
              <a:t>La culture d’entreprise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è"/>
            </a:pPr>
            <a:r>
              <a:rPr lang="fr-FR" sz="2400" smtClean="0"/>
              <a:t>Perpétuer les schémas de fonctionnement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è"/>
            </a:pPr>
            <a:r>
              <a:rPr lang="fr-FR" sz="2400" smtClean="0"/>
              <a:t>Comment remplacer en quelques mois ce qui a pris des années à mettre en place ?</a:t>
            </a:r>
            <a:br>
              <a:rPr lang="fr-FR" sz="2400" smtClean="0"/>
            </a:br>
            <a:endParaRPr lang="fr-FR" sz="2400" smtClean="0"/>
          </a:p>
          <a:p>
            <a:pPr eaLnBrk="1" hangingPunct="1">
              <a:lnSpc>
                <a:spcPct val="90000"/>
              </a:lnSpc>
            </a:pPr>
            <a:r>
              <a:rPr lang="fr-FR" sz="2800" smtClean="0"/>
              <a:t>Les solutions applicatives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Grandement orientées fonctions et non processus</a:t>
            </a:r>
            <a:br>
              <a:rPr lang="fr-FR" sz="2400" smtClean="0"/>
            </a:br>
            <a:endParaRPr lang="fr-FR" sz="2400" smtClean="0"/>
          </a:p>
          <a:p>
            <a:pPr eaLnBrk="1" hangingPunct="1">
              <a:lnSpc>
                <a:spcPct val="90000"/>
              </a:lnSpc>
            </a:pPr>
            <a:r>
              <a:rPr lang="fr-FR" sz="2800" smtClean="0"/>
              <a:t>Le style de management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Ne faut-il pas changer aussi des hommes en même temps que certains processus 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Le rôle essentiel du top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AutoShape 2"/>
          <p:cNvSpPr>
            <a:spLocks noChangeArrowheads="1"/>
          </p:cNvSpPr>
          <p:nvPr/>
        </p:nvSpPr>
        <p:spPr bwMode="auto">
          <a:xfrm>
            <a:off x="1219200" y="2895600"/>
            <a:ext cx="1654175" cy="3511550"/>
          </a:xfrm>
          <a:prstGeom prst="can">
            <a:avLst>
              <a:gd name="adj" fmla="val 18575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 </a:t>
            </a:r>
          </a:p>
        </p:txBody>
      </p:sp>
      <p:sp>
        <p:nvSpPr>
          <p:cNvPr id="60421" name="Text Box 3"/>
          <p:cNvSpPr txBox="1">
            <a:spLocks noChangeArrowheads="1"/>
          </p:cNvSpPr>
          <p:nvPr/>
        </p:nvSpPr>
        <p:spPr bwMode="auto">
          <a:xfrm rot="-5400000">
            <a:off x="645318" y="4368007"/>
            <a:ext cx="25955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/>
              <a:t>Implication du</a:t>
            </a:r>
          </a:p>
          <a:p>
            <a:pPr algn="ctr"/>
            <a:r>
              <a:rPr lang="en-US" sz="2800" b="1"/>
              <a:t>Management</a:t>
            </a:r>
          </a:p>
        </p:txBody>
      </p:sp>
      <p:sp>
        <p:nvSpPr>
          <p:cNvPr id="60422" name="AutoShape 4"/>
          <p:cNvSpPr>
            <a:spLocks noChangeArrowheads="1"/>
          </p:cNvSpPr>
          <p:nvPr/>
        </p:nvSpPr>
        <p:spPr bwMode="auto">
          <a:xfrm>
            <a:off x="3810000" y="2895600"/>
            <a:ext cx="1654175" cy="3511550"/>
          </a:xfrm>
          <a:prstGeom prst="can">
            <a:avLst>
              <a:gd name="adj" fmla="val 18575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600"/>
              <a:t> </a:t>
            </a:r>
          </a:p>
        </p:txBody>
      </p:sp>
      <p:sp>
        <p:nvSpPr>
          <p:cNvPr id="60423" name="Text Box 5"/>
          <p:cNvSpPr txBox="1">
            <a:spLocks noChangeArrowheads="1"/>
          </p:cNvSpPr>
          <p:nvPr/>
        </p:nvSpPr>
        <p:spPr bwMode="auto">
          <a:xfrm rot="-5400000">
            <a:off x="3159919" y="3925094"/>
            <a:ext cx="2717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/>
              <a:t>Prise en main</a:t>
            </a:r>
          </a:p>
          <a:p>
            <a:pPr algn="ctr"/>
            <a:r>
              <a:rPr lang="en-US" sz="2800" b="1"/>
              <a:t>du Projet par</a:t>
            </a:r>
          </a:p>
          <a:p>
            <a:pPr algn="ctr"/>
            <a:r>
              <a:rPr lang="en-US" sz="2800" b="1"/>
              <a:t>les Utilisateurs</a:t>
            </a:r>
          </a:p>
        </p:txBody>
      </p:sp>
      <p:sp>
        <p:nvSpPr>
          <p:cNvPr id="60424" name="AutoShape 6"/>
          <p:cNvSpPr>
            <a:spLocks noChangeArrowheads="1"/>
          </p:cNvSpPr>
          <p:nvPr/>
        </p:nvSpPr>
        <p:spPr bwMode="auto">
          <a:xfrm>
            <a:off x="6248400" y="2895600"/>
            <a:ext cx="1654175" cy="3511550"/>
          </a:xfrm>
          <a:prstGeom prst="can">
            <a:avLst>
              <a:gd name="adj" fmla="val 18575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600"/>
              <a:t> </a:t>
            </a:r>
          </a:p>
        </p:txBody>
      </p:sp>
      <p:sp>
        <p:nvSpPr>
          <p:cNvPr id="60425" name="Text Box 7"/>
          <p:cNvSpPr txBox="1">
            <a:spLocks noChangeArrowheads="1"/>
          </p:cNvSpPr>
          <p:nvPr/>
        </p:nvSpPr>
        <p:spPr bwMode="auto">
          <a:xfrm rot="-5400000">
            <a:off x="5794375" y="4156075"/>
            <a:ext cx="24780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/>
              <a:t>Acceptation</a:t>
            </a:r>
          </a:p>
          <a:p>
            <a:pPr algn="ctr"/>
            <a:r>
              <a:rPr lang="en-US" sz="2800" b="1"/>
              <a:t>de la solution</a:t>
            </a:r>
          </a:p>
          <a:p>
            <a:pPr algn="ctr"/>
            <a:r>
              <a:rPr lang="en-US" sz="2800" b="1">
                <a:cs typeface="Arial" charset="0"/>
              </a:rPr>
              <a:t>à</a:t>
            </a:r>
            <a:r>
              <a:rPr lang="en-US" sz="2800" b="1"/>
              <a:t> 80%</a:t>
            </a:r>
          </a:p>
        </p:txBody>
      </p:sp>
      <p:sp>
        <p:nvSpPr>
          <p:cNvPr id="60426" name="AutoShape 8"/>
          <p:cNvSpPr>
            <a:spLocks noChangeArrowheads="1"/>
          </p:cNvSpPr>
          <p:nvPr/>
        </p:nvSpPr>
        <p:spPr bwMode="auto">
          <a:xfrm>
            <a:off x="1116013" y="692150"/>
            <a:ext cx="6769100" cy="1441450"/>
          </a:xfrm>
          <a:prstGeom prst="triangle">
            <a:avLst>
              <a:gd name="adj" fmla="val 50000"/>
            </a:avLst>
          </a:prstGeom>
          <a:solidFill>
            <a:srgbClr val="009900"/>
          </a:solidFill>
          <a:ln w="762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 sz="4800" b="1">
                <a:latin typeface="Times New Roman" pitchFamily="18" charset="0"/>
              </a:rPr>
              <a:t>ERP</a:t>
            </a:r>
          </a:p>
        </p:txBody>
      </p:sp>
      <p:sp>
        <p:nvSpPr>
          <p:cNvPr id="60427" name="Rectangle 9"/>
          <p:cNvSpPr>
            <a:spLocks noChangeArrowheads="1"/>
          </p:cNvSpPr>
          <p:nvPr/>
        </p:nvSpPr>
        <p:spPr bwMode="auto">
          <a:xfrm>
            <a:off x="990600" y="2209800"/>
            <a:ext cx="6985000" cy="5762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 sz="3600" b="1" i="1">
                <a:solidFill>
                  <a:schemeClr val="accent2"/>
                </a:solidFill>
                <a:latin typeface="Times New Roman" pitchFamily="18" charset="0"/>
              </a:rPr>
              <a:t>Changementiel</a:t>
            </a:r>
          </a:p>
        </p:txBody>
      </p:sp>
      <p:sp>
        <p:nvSpPr>
          <p:cNvPr id="60428" name="Text Box 10"/>
          <p:cNvSpPr txBox="1">
            <a:spLocks noChangeArrowheads="1"/>
          </p:cNvSpPr>
          <p:nvPr/>
        </p:nvSpPr>
        <p:spPr bwMode="auto">
          <a:xfrm>
            <a:off x="1524000" y="79375"/>
            <a:ext cx="6702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3600" b="1">
                <a:latin typeface="Times New Roman" pitchFamily="18" charset="0"/>
              </a:rPr>
              <a:t>Les</a:t>
            </a:r>
            <a:r>
              <a:rPr lang="fr-FR" sz="2400" b="1">
                <a:latin typeface="Times New Roman" pitchFamily="18" charset="0"/>
              </a:rPr>
              <a:t> 3 piliers essentiels au d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éploiement d’un ERP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5344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Conditions Essentielles au Changement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990600"/>
            <a:ext cx="8229600" cy="495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400" smtClean="0"/>
              <a:t>L’entreprise est un </a:t>
            </a:r>
            <a:r>
              <a:rPr lang="fr-FR" sz="2400" smtClean="0">
                <a:solidFill>
                  <a:schemeClr val="accent2"/>
                </a:solidFill>
              </a:rPr>
              <a:t>système</a:t>
            </a:r>
            <a:endParaRPr lang="fr-FR" sz="2400" smtClean="0"/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Au sens </a:t>
            </a:r>
            <a:r>
              <a:rPr lang="fr-FR" sz="2000" smtClean="0">
                <a:solidFill>
                  <a:schemeClr val="accent2"/>
                </a:solidFill>
              </a:rPr>
              <a:t>systémique </a:t>
            </a:r>
            <a:r>
              <a:rPr lang="fr-FR" sz="2000" smtClean="0"/>
              <a:t>du terme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Différentes composantes</a:t>
            </a:r>
            <a:r>
              <a:rPr lang="fr-FR" sz="2000" smtClean="0"/>
              <a:t> : clients, fournisseurs, concurrents, organismes bancaires, etc…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Règles, procédures et flux d’information maintiennent </a:t>
            </a:r>
            <a:r>
              <a:rPr lang="fr-FR" sz="2000" smtClean="0">
                <a:solidFill>
                  <a:schemeClr val="accent2"/>
                </a:solidFill>
              </a:rPr>
              <a:t>l’équilibre de l’entreprise</a:t>
            </a:r>
            <a:br>
              <a:rPr lang="fr-FR" sz="2000" smtClean="0">
                <a:solidFill>
                  <a:schemeClr val="accent2"/>
                </a:solidFill>
              </a:rPr>
            </a:br>
            <a:endParaRPr lang="fr-FR" sz="2000" smtClean="0"/>
          </a:p>
          <a:p>
            <a:pPr eaLnBrk="1" hangingPunct="1"/>
            <a:r>
              <a:rPr lang="fr-FR" sz="2400" smtClean="0"/>
              <a:t>Le </a:t>
            </a:r>
            <a:r>
              <a:rPr lang="fr-FR" sz="2400" smtClean="0">
                <a:solidFill>
                  <a:schemeClr val="accent2"/>
                </a:solidFill>
              </a:rPr>
              <a:t>phénomène de rejet</a:t>
            </a:r>
            <a:r>
              <a:rPr lang="fr-FR" sz="2400" smtClean="0"/>
              <a:t> d’un élément venant de l’extérieur – ERP</a:t>
            </a:r>
            <a:br>
              <a:rPr lang="fr-FR" sz="2400" smtClean="0"/>
            </a:br>
            <a:endParaRPr lang="fr-FR" sz="2400" smtClean="0"/>
          </a:p>
          <a:p>
            <a:pPr eaLnBrk="1" hangingPunct="1"/>
            <a:r>
              <a:rPr lang="fr-FR" sz="2400" smtClean="0"/>
              <a:t>Le support du management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Indéfectible</a:t>
            </a:r>
            <a:r>
              <a:rPr lang="fr-FR" sz="2000" smtClean="0"/>
              <a:t>, permanent et total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Tenir le </a:t>
            </a:r>
            <a:r>
              <a:rPr lang="fr-FR" sz="2000" smtClean="0">
                <a:solidFill>
                  <a:schemeClr val="accent2"/>
                </a:solidFill>
              </a:rPr>
              <a:t>management informé</a:t>
            </a:r>
            <a:r>
              <a:rPr lang="fr-FR" sz="2000" smtClean="0"/>
              <a:t> de façon régulière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Conditions Essentielles au Changement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6680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smtClean="0">
                <a:solidFill>
                  <a:schemeClr val="accent2"/>
                </a:solidFill>
              </a:rPr>
              <a:t>Clarifier les attentes</a:t>
            </a:r>
            <a:r>
              <a:rPr lang="fr-FR" sz="2800" smtClean="0"/>
              <a:t> et l’impact de la solution ERP auprès des unités opérationnelles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Expliquer les </a:t>
            </a:r>
            <a:r>
              <a:rPr lang="fr-FR" sz="2000" smtClean="0">
                <a:solidFill>
                  <a:schemeClr val="accent2"/>
                </a:solidFill>
              </a:rPr>
              <a:t>raisons et les enjeux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Expliquer </a:t>
            </a:r>
            <a:r>
              <a:rPr lang="fr-FR" sz="2000" smtClean="0">
                <a:solidFill>
                  <a:schemeClr val="accent2"/>
                </a:solidFill>
              </a:rPr>
              <a:t>le délai</a:t>
            </a:r>
            <a:r>
              <a:rPr lang="fr-FR" sz="2000" smtClean="0"/>
              <a:t> de mise en œuvre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Expliquer le syndrome de la “</a:t>
            </a:r>
            <a:r>
              <a:rPr lang="fr-FR" sz="2000" smtClean="0">
                <a:solidFill>
                  <a:schemeClr val="accent2"/>
                </a:solidFill>
              </a:rPr>
              <a:t>solution à 80%”</a:t>
            </a:r>
            <a:endParaRPr lang="fr-FR" sz="2000" smtClean="0"/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Expliquer le possible </a:t>
            </a:r>
            <a:r>
              <a:rPr lang="fr-FR" sz="2000" smtClean="0">
                <a:solidFill>
                  <a:schemeClr val="accent2"/>
                </a:solidFill>
              </a:rPr>
              <a:t>retour en arrière</a:t>
            </a:r>
            <a:br>
              <a:rPr lang="fr-FR" sz="2000" smtClean="0">
                <a:solidFill>
                  <a:schemeClr val="accent2"/>
                </a:solidFill>
              </a:rPr>
            </a:br>
            <a:endParaRPr lang="fr-FR" sz="2000" smtClean="0">
              <a:solidFill>
                <a:schemeClr val="accent2"/>
              </a:solidFill>
            </a:endParaRPr>
          </a:p>
          <a:p>
            <a:pPr eaLnBrk="1" hangingPunct="1"/>
            <a:r>
              <a:rPr lang="fr-FR" sz="2800" smtClean="0"/>
              <a:t>Prise en main du projet par les </a:t>
            </a:r>
            <a:r>
              <a:rPr lang="fr-FR" sz="2800" smtClean="0">
                <a:solidFill>
                  <a:schemeClr val="accent2"/>
                </a:solidFill>
              </a:rPr>
              <a:t>utilisateurs</a:t>
            </a:r>
            <a:endParaRPr lang="fr-FR" sz="2800" smtClean="0"/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/>
              <a:t>Phase de configuration de l’ERP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Disponibilité</a:t>
            </a:r>
            <a:r>
              <a:rPr lang="fr-FR" sz="2000" smtClean="0"/>
              <a:t>, </a:t>
            </a:r>
            <a:r>
              <a:rPr lang="fr-FR" sz="2000" smtClean="0">
                <a:solidFill>
                  <a:schemeClr val="accent2"/>
                </a:solidFill>
              </a:rPr>
              <a:t>responsabilité</a:t>
            </a:r>
            <a:r>
              <a:rPr lang="fr-FR" sz="2000" smtClean="0"/>
              <a:t>, participation et implication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914400"/>
            <a:ext cx="8305800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dirty="0" smtClean="0"/>
              <a:t>Le changement induit au niveau des </a:t>
            </a:r>
            <a:r>
              <a:rPr lang="fr-FR" sz="2800" dirty="0" smtClean="0">
                <a:solidFill>
                  <a:schemeClr val="accent2"/>
                </a:solidFill>
              </a:rPr>
              <a:t>organisations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fr-FR" sz="20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dirty="0" smtClean="0"/>
              <a:t>Le changement induit chez les </a:t>
            </a:r>
            <a:r>
              <a:rPr lang="fr-FR" sz="2800" dirty="0" smtClean="0">
                <a:solidFill>
                  <a:schemeClr val="accent2"/>
                </a:solidFill>
              </a:rPr>
              <a:t>individus</a:t>
            </a:r>
            <a:br>
              <a:rPr lang="fr-FR" sz="2800" dirty="0" smtClean="0">
                <a:solidFill>
                  <a:schemeClr val="accent2"/>
                </a:solidFill>
              </a:rPr>
            </a:br>
            <a:endParaRPr lang="en-US" sz="2800" dirty="0" smtClean="0">
              <a:solidFill>
                <a:schemeClr val="accent2"/>
              </a:solidFill>
            </a:endParaRPr>
          </a:p>
          <a:p>
            <a:pPr lvl="1" eaLnBrk="1" hangingPunct="1"/>
            <a:r>
              <a:rPr lang="en-US" sz="2000" dirty="0" smtClean="0"/>
              <a:t>La carte des </a:t>
            </a:r>
            <a:r>
              <a:rPr lang="en-US" sz="2000" dirty="0" err="1" smtClean="0"/>
              <a:t>douleurs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Les 4 </a:t>
            </a:r>
            <a:r>
              <a:rPr lang="en-US" sz="2000" dirty="0" err="1" smtClean="0"/>
              <a:t>stades</a:t>
            </a:r>
            <a:r>
              <a:rPr lang="en-US" sz="2000" dirty="0" smtClean="0"/>
              <a:t> du </a:t>
            </a:r>
            <a:r>
              <a:rPr lang="en-US" sz="2000" dirty="0" err="1" smtClean="0"/>
              <a:t>changementiel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La </a:t>
            </a:r>
            <a:r>
              <a:rPr lang="en-US" sz="2000" dirty="0" err="1" smtClean="0"/>
              <a:t>conduite</a:t>
            </a:r>
            <a:r>
              <a:rPr lang="en-US" sz="2000" dirty="0" smtClean="0"/>
              <a:t> du </a:t>
            </a:r>
            <a:r>
              <a:rPr lang="en-US" sz="2000" dirty="0" err="1" smtClean="0"/>
              <a:t>changement</a:t>
            </a:r>
            <a:r>
              <a:rPr lang="en-US" sz="2000" dirty="0" smtClean="0"/>
              <a:t> au </a:t>
            </a:r>
            <a:r>
              <a:rPr lang="en-US" sz="2000" dirty="0" err="1" smtClean="0"/>
              <a:t>niveau</a:t>
            </a:r>
            <a:r>
              <a:rPr lang="en-US" sz="2000" dirty="0" smtClean="0"/>
              <a:t> des </a:t>
            </a:r>
            <a:r>
              <a:rPr lang="en-US" sz="2000" dirty="0" err="1" smtClean="0"/>
              <a:t>individus</a:t>
            </a:r>
            <a:r>
              <a:rPr lang="en-US" sz="2000" dirty="0" smtClean="0"/>
              <a:t>:</a:t>
            </a:r>
          </a:p>
          <a:p>
            <a:pPr lvl="3" eaLnBrk="1" hangingPunct="1"/>
            <a:r>
              <a:rPr lang="en-US" sz="1600" dirty="0" smtClean="0"/>
              <a:t>Par rapport à la Direction </a:t>
            </a:r>
            <a:r>
              <a:rPr lang="en-US" sz="1600" dirty="0" err="1" smtClean="0"/>
              <a:t>Générale</a:t>
            </a:r>
            <a:endParaRPr lang="en-US" sz="1600" dirty="0" smtClean="0"/>
          </a:p>
          <a:p>
            <a:pPr lvl="3" eaLnBrk="1" hangingPunct="1"/>
            <a:r>
              <a:rPr lang="en-US" sz="1600" dirty="0" smtClean="0"/>
              <a:t>Par rapport au Management </a:t>
            </a:r>
            <a:r>
              <a:rPr lang="en-US" sz="1600" dirty="0" err="1" smtClean="0"/>
              <a:t>Opérationnel</a:t>
            </a:r>
            <a:endParaRPr lang="en-US" sz="1600" dirty="0" smtClean="0"/>
          </a:p>
          <a:p>
            <a:pPr lvl="3" eaLnBrk="1" hangingPunct="1"/>
            <a:r>
              <a:rPr lang="en-US" sz="1600" dirty="0" smtClean="0"/>
              <a:t>Par rapport aux </a:t>
            </a:r>
            <a:r>
              <a:rPr lang="en-US" sz="1600" dirty="0" err="1" smtClean="0"/>
              <a:t>utilisateurs</a:t>
            </a:r>
            <a:endParaRPr lang="en-US" sz="1600" dirty="0" smtClean="0"/>
          </a:p>
          <a:p>
            <a:pPr lvl="3" eaLnBrk="1" hangingPunct="1">
              <a:buFontTx/>
              <a:buNone/>
            </a:pPr>
            <a:endParaRPr lang="en-US" sz="1600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dirty="0" smtClean="0"/>
              <a:t>Les </a:t>
            </a:r>
            <a:r>
              <a:rPr lang="fr-FR" sz="2800" dirty="0" smtClean="0">
                <a:solidFill>
                  <a:srgbClr val="000099"/>
                </a:solidFill>
              </a:rPr>
              <a:t>nouveaux métiers</a:t>
            </a:r>
          </a:p>
        </p:txBody>
      </p:sp>
      <p:sp>
        <p:nvSpPr>
          <p:cNvPr id="63494" name="AutoShape 4"/>
          <p:cNvSpPr>
            <a:spLocks noChangeArrowheads="1"/>
          </p:cNvSpPr>
          <p:nvPr/>
        </p:nvSpPr>
        <p:spPr bwMode="auto">
          <a:xfrm>
            <a:off x="7467600" y="2514600"/>
            <a:ext cx="1447800" cy="533400"/>
          </a:xfrm>
          <a:prstGeom prst="leftArrow">
            <a:avLst>
              <a:gd name="adj1" fmla="val 50000"/>
              <a:gd name="adj2" fmla="val 67857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7159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La gestion du changement </a:t>
            </a:r>
            <a:r>
              <a:rPr lang="fr-FR" sz="3200" b="1" dirty="0" smtClean="0">
                <a:sym typeface="Wingdings" pitchFamily="2" charset="2"/>
              </a:rPr>
              <a:t> </a:t>
            </a:r>
            <a:r>
              <a:rPr lang="fr-FR" sz="3200" b="1" i="1" dirty="0" err="1" smtClean="0">
                <a:solidFill>
                  <a:srgbClr val="0000FF"/>
                </a:solidFill>
              </a:rPr>
              <a:t>changementiel</a:t>
            </a:r>
            <a:endParaRPr lang="fr-FR" sz="2000" b="1" i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1371600" y="0"/>
            <a:ext cx="6919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2400" b="1">
                <a:latin typeface="Times New Roman" pitchFamily="18" charset="0"/>
              </a:rPr>
              <a:t>La carte individuelle des douleurs du </a:t>
            </a:r>
            <a:r>
              <a:rPr lang="fr-FR" sz="2400" b="1" i="1">
                <a:latin typeface="Times New Roman" pitchFamily="18" charset="0"/>
              </a:rPr>
              <a:t>changementiel</a:t>
            </a:r>
            <a:endParaRPr lang="en-US" sz="2400" b="1" i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7747" name="Group 3"/>
          <p:cNvGraphicFramePr>
            <a:graphicFrameLocks noGrp="1"/>
          </p:cNvGraphicFramePr>
          <p:nvPr/>
        </p:nvGraphicFramePr>
        <p:xfrm>
          <a:off x="49213" y="1204913"/>
          <a:ext cx="9036050" cy="4902775"/>
        </p:xfrm>
        <a:graphic>
          <a:graphicData uri="http://schemas.openxmlformats.org/drawingml/2006/table">
            <a:tbl>
              <a:tblPr/>
              <a:tblGrid>
                <a:gridCol w="2090737"/>
                <a:gridCol w="603250"/>
                <a:gridCol w="512763"/>
                <a:gridCol w="615950"/>
                <a:gridCol w="644525"/>
                <a:gridCol w="515937"/>
                <a:gridCol w="615950"/>
                <a:gridCol w="558800"/>
                <a:gridCol w="515938"/>
                <a:gridCol w="615950"/>
                <a:gridCol w="644525"/>
                <a:gridCol w="515937"/>
                <a:gridCol w="585788"/>
              </a:tblGrid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Individus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Domaines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EB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GC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RB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CG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Nouvelles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fonctionalit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Processus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érationnels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Changements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organisations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Circuits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écisionnels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Niveau de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ressources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Charge de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travail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4631" name="Rectangle 117"/>
          <p:cNvSpPr>
            <a:spLocks noChangeArrowheads="1"/>
          </p:cNvSpPr>
          <p:nvPr/>
        </p:nvSpPr>
        <p:spPr bwMode="auto">
          <a:xfrm>
            <a:off x="2138363" y="692150"/>
            <a:ext cx="1728787" cy="5048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 New Roman" pitchFamily="18" charset="0"/>
              </a:rPr>
              <a:t>Influenceurs</a:t>
            </a:r>
          </a:p>
        </p:txBody>
      </p:sp>
      <p:sp>
        <p:nvSpPr>
          <p:cNvPr id="64632" name="Rectangle 118"/>
          <p:cNvSpPr>
            <a:spLocks noChangeArrowheads="1"/>
          </p:cNvSpPr>
          <p:nvPr/>
        </p:nvSpPr>
        <p:spPr bwMode="auto">
          <a:xfrm>
            <a:off x="3881438" y="692150"/>
            <a:ext cx="1728787" cy="5048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 New Roman" pitchFamily="18" charset="0"/>
              </a:rPr>
              <a:t>D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écideurs</a:t>
            </a:r>
          </a:p>
        </p:txBody>
      </p:sp>
      <p:sp>
        <p:nvSpPr>
          <p:cNvPr id="64633" name="Rectangle 119"/>
          <p:cNvSpPr>
            <a:spLocks noChangeArrowheads="1"/>
          </p:cNvSpPr>
          <p:nvPr/>
        </p:nvSpPr>
        <p:spPr bwMode="auto">
          <a:xfrm>
            <a:off x="5622925" y="692150"/>
            <a:ext cx="1728788" cy="5048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 New Roman" pitchFamily="18" charset="0"/>
              </a:rPr>
              <a:t>Prescripteurs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634" name="Rectangle 120"/>
          <p:cNvSpPr>
            <a:spLocks noChangeArrowheads="1"/>
          </p:cNvSpPr>
          <p:nvPr/>
        </p:nvSpPr>
        <p:spPr bwMode="auto">
          <a:xfrm>
            <a:off x="7351713" y="692150"/>
            <a:ext cx="1728787" cy="5048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 New Roman" pitchFamily="18" charset="0"/>
              </a:rPr>
              <a:t>Ex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écuteurs</a:t>
            </a:r>
          </a:p>
        </p:txBody>
      </p:sp>
      <p:sp>
        <p:nvSpPr>
          <p:cNvPr id="64635" name="AutoShape 121"/>
          <p:cNvSpPr>
            <a:spLocks noChangeArrowheads="1"/>
          </p:cNvSpPr>
          <p:nvPr/>
        </p:nvSpPr>
        <p:spPr bwMode="auto">
          <a:xfrm>
            <a:off x="1908175" y="1341438"/>
            <a:ext cx="360363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636" name="AutoShape 122"/>
          <p:cNvSpPr>
            <a:spLocks noChangeArrowheads="1"/>
          </p:cNvSpPr>
          <p:nvPr/>
        </p:nvSpPr>
        <p:spPr bwMode="auto">
          <a:xfrm rot="5400000">
            <a:off x="107157" y="2061369"/>
            <a:ext cx="360362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637" name="Rectangle 123"/>
          <p:cNvSpPr>
            <a:spLocks noChangeArrowheads="1"/>
          </p:cNvSpPr>
          <p:nvPr/>
        </p:nvSpPr>
        <p:spPr bwMode="auto">
          <a:xfrm>
            <a:off x="228600" y="6172200"/>
            <a:ext cx="287338" cy="2873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638" name="Rectangle 124"/>
          <p:cNvSpPr>
            <a:spLocks noChangeArrowheads="1"/>
          </p:cNvSpPr>
          <p:nvPr/>
        </p:nvSpPr>
        <p:spPr bwMode="auto">
          <a:xfrm>
            <a:off x="3733800" y="6172200"/>
            <a:ext cx="287338" cy="2873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639" name="Rectangle 125"/>
          <p:cNvSpPr>
            <a:spLocks noChangeArrowheads="1"/>
          </p:cNvSpPr>
          <p:nvPr/>
        </p:nvSpPr>
        <p:spPr bwMode="auto">
          <a:xfrm>
            <a:off x="7620000" y="6172200"/>
            <a:ext cx="287338" cy="2873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640" name="Text Box 126"/>
          <p:cNvSpPr txBox="1">
            <a:spLocks noChangeArrowheads="1"/>
          </p:cNvSpPr>
          <p:nvPr/>
        </p:nvSpPr>
        <p:spPr bwMode="auto">
          <a:xfrm>
            <a:off x="609600" y="6069013"/>
            <a:ext cx="170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Faible ou nulle</a:t>
            </a:r>
          </a:p>
        </p:txBody>
      </p:sp>
      <p:sp>
        <p:nvSpPr>
          <p:cNvPr id="64641" name="Text Box 127"/>
          <p:cNvSpPr txBox="1">
            <a:spLocks noChangeArrowheads="1"/>
          </p:cNvSpPr>
          <p:nvPr/>
        </p:nvSpPr>
        <p:spPr bwMode="auto">
          <a:xfrm>
            <a:off x="4114800" y="6069013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Moyenne</a:t>
            </a:r>
          </a:p>
        </p:txBody>
      </p:sp>
      <p:sp>
        <p:nvSpPr>
          <p:cNvPr id="64642" name="Text Box 128"/>
          <p:cNvSpPr txBox="1">
            <a:spLocks noChangeArrowheads="1"/>
          </p:cNvSpPr>
          <p:nvPr/>
        </p:nvSpPr>
        <p:spPr bwMode="auto">
          <a:xfrm>
            <a:off x="8001000" y="6096000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Forte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2"/>
          <p:cNvSpPr txBox="1">
            <a:spLocks noChangeArrowheads="1"/>
          </p:cNvSpPr>
          <p:nvPr/>
        </p:nvSpPr>
        <p:spPr bwMode="auto">
          <a:xfrm>
            <a:off x="2362200" y="228600"/>
            <a:ext cx="3905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2400">
                <a:latin typeface="Times New Roman" pitchFamily="18" charset="0"/>
              </a:rPr>
              <a:t>Les 4 stades du </a:t>
            </a:r>
            <a:r>
              <a:rPr lang="fr-FR" sz="2400" i="1">
                <a:latin typeface="Times New Roman" pitchFamily="18" charset="0"/>
              </a:rPr>
              <a:t>changementiel</a:t>
            </a:r>
            <a:endParaRPr 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41" name="Rectangle 3"/>
          <p:cNvSpPr>
            <a:spLocks noChangeArrowheads="1"/>
          </p:cNvSpPr>
          <p:nvPr/>
        </p:nvSpPr>
        <p:spPr bwMode="auto">
          <a:xfrm>
            <a:off x="1476375" y="1700213"/>
            <a:ext cx="6767513" cy="424973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5542" name="Line 4"/>
          <p:cNvSpPr>
            <a:spLocks noChangeShapeType="1"/>
          </p:cNvSpPr>
          <p:nvPr/>
        </p:nvSpPr>
        <p:spPr bwMode="auto">
          <a:xfrm>
            <a:off x="4859338" y="1700213"/>
            <a:ext cx="0" cy="42497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3" name="Line 5"/>
          <p:cNvSpPr>
            <a:spLocks noChangeShapeType="1"/>
          </p:cNvSpPr>
          <p:nvPr/>
        </p:nvSpPr>
        <p:spPr bwMode="auto">
          <a:xfrm>
            <a:off x="1476375" y="3789363"/>
            <a:ext cx="67675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4" name="Text Box 6"/>
          <p:cNvSpPr txBox="1">
            <a:spLocks noChangeArrowheads="1"/>
          </p:cNvSpPr>
          <p:nvPr/>
        </p:nvSpPr>
        <p:spPr bwMode="auto">
          <a:xfrm>
            <a:off x="2124075" y="5970588"/>
            <a:ext cx="2101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latin typeface="Times New Roman" pitchFamily="18" charset="0"/>
              </a:rPr>
              <a:t>Incomp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étent</a:t>
            </a:r>
          </a:p>
        </p:txBody>
      </p:sp>
      <p:sp>
        <p:nvSpPr>
          <p:cNvPr id="65545" name="Text Box 7"/>
          <p:cNvSpPr txBox="1">
            <a:spLocks noChangeArrowheads="1"/>
          </p:cNvSpPr>
          <p:nvPr/>
        </p:nvSpPr>
        <p:spPr bwMode="auto">
          <a:xfrm>
            <a:off x="5651500" y="5970588"/>
            <a:ext cx="18653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latin typeface="Times New Roman" pitchFamily="18" charset="0"/>
              </a:rPr>
              <a:t>Comp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étent</a:t>
            </a:r>
          </a:p>
        </p:txBody>
      </p:sp>
      <p:sp>
        <p:nvSpPr>
          <p:cNvPr id="65546" name="Text Box 8"/>
          <p:cNvSpPr txBox="1">
            <a:spLocks noChangeArrowheads="1"/>
          </p:cNvSpPr>
          <p:nvPr/>
        </p:nvSpPr>
        <p:spPr bwMode="auto">
          <a:xfrm rot="-5400000">
            <a:off x="219075" y="4584700"/>
            <a:ext cx="1922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latin typeface="Times New Roman" pitchFamily="18" charset="0"/>
              </a:rPr>
              <a:t>Inconscien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65547" name="Text Box 9"/>
          <p:cNvSpPr txBox="1">
            <a:spLocks noChangeArrowheads="1"/>
          </p:cNvSpPr>
          <p:nvPr/>
        </p:nvSpPr>
        <p:spPr bwMode="auto">
          <a:xfrm rot="-5400000">
            <a:off x="338931" y="2470945"/>
            <a:ext cx="1685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latin typeface="Times New Roman" pitchFamily="18" charset="0"/>
              </a:rPr>
              <a:t>Conscien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65548" name="AutoShape 10"/>
          <p:cNvSpPr>
            <a:spLocks noChangeArrowheads="1"/>
          </p:cNvSpPr>
          <p:nvPr/>
        </p:nvSpPr>
        <p:spPr bwMode="auto">
          <a:xfrm>
            <a:off x="2700338" y="2636838"/>
            <a:ext cx="4824412" cy="2520950"/>
          </a:xfrm>
          <a:prstGeom prst="curvedDownArrow">
            <a:avLst>
              <a:gd name="adj1" fmla="val 38275"/>
              <a:gd name="adj2" fmla="val 76549"/>
              <a:gd name="adj3" fmla="val 33333"/>
            </a:avLst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5549" name="Text Box 11"/>
          <p:cNvSpPr txBox="1">
            <a:spLocks noChangeArrowheads="1"/>
          </p:cNvSpPr>
          <p:nvPr/>
        </p:nvSpPr>
        <p:spPr bwMode="auto">
          <a:xfrm>
            <a:off x="1887538" y="4503738"/>
            <a:ext cx="387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Times New Roman" pitchFamily="18" charset="0"/>
              </a:rPr>
              <a:t>1</a:t>
            </a:r>
          </a:p>
        </p:txBody>
      </p:sp>
      <p:sp>
        <p:nvSpPr>
          <p:cNvPr id="65550" name="Text Box 12"/>
          <p:cNvSpPr txBox="1">
            <a:spLocks noChangeArrowheads="1"/>
          </p:cNvSpPr>
          <p:nvPr/>
        </p:nvSpPr>
        <p:spPr bwMode="auto">
          <a:xfrm>
            <a:off x="2600325" y="2349500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Times New Roman" pitchFamily="18" charset="0"/>
              </a:rPr>
              <a:t>2</a:t>
            </a:r>
          </a:p>
        </p:txBody>
      </p:sp>
      <p:sp>
        <p:nvSpPr>
          <p:cNvPr id="65551" name="Text Box 13"/>
          <p:cNvSpPr txBox="1">
            <a:spLocks noChangeArrowheads="1"/>
          </p:cNvSpPr>
          <p:nvPr/>
        </p:nvSpPr>
        <p:spPr bwMode="auto">
          <a:xfrm>
            <a:off x="6921500" y="2344738"/>
            <a:ext cx="387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Times New Roman" pitchFamily="18" charset="0"/>
              </a:rPr>
              <a:t>3</a:t>
            </a:r>
          </a:p>
        </p:txBody>
      </p:sp>
      <p:sp>
        <p:nvSpPr>
          <p:cNvPr id="65552" name="Text Box 14"/>
          <p:cNvSpPr txBox="1">
            <a:spLocks noChangeArrowheads="1"/>
          </p:cNvSpPr>
          <p:nvPr/>
        </p:nvSpPr>
        <p:spPr bwMode="auto">
          <a:xfrm>
            <a:off x="7569200" y="4508500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Times New Roman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Conduite du Changement : les Individus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305800" cy="5105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400" smtClean="0"/>
              <a:t>ERP: </a:t>
            </a:r>
            <a:r>
              <a:rPr lang="fr-FR" sz="2400" smtClean="0">
                <a:solidFill>
                  <a:schemeClr val="accent2"/>
                </a:solidFill>
              </a:rPr>
              <a:t>catalyseur</a:t>
            </a:r>
            <a:r>
              <a:rPr lang="fr-FR" sz="2400" smtClean="0"/>
              <a:t> du changement</a:t>
            </a:r>
            <a:br>
              <a:rPr lang="fr-FR" sz="2400" smtClean="0"/>
            </a:br>
            <a:endParaRPr lang="fr-FR" sz="2400" smtClean="0"/>
          </a:p>
          <a:p>
            <a:pPr eaLnBrk="1" hangingPunct="1">
              <a:lnSpc>
                <a:spcPct val="90000"/>
              </a:lnSpc>
            </a:pPr>
            <a:r>
              <a:rPr lang="fr-FR" sz="2400" smtClean="0"/>
              <a:t>4 phases fondamentales du </a:t>
            </a:r>
            <a:r>
              <a:rPr lang="fr-FR" sz="2400" smtClean="0">
                <a:solidFill>
                  <a:schemeClr val="accent2"/>
                </a:solidFill>
              </a:rPr>
              <a:t>changement</a:t>
            </a:r>
            <a:endParaRPr lang="fr-FR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Le </a:t>
            </a:r>
            <a:r>
              <a:rPr lang="fr-FR" sz="2000" u="sng" smtClean="0">
                <a:solidFill>
                  <a:schemeClr val="accent2"/>
                </a:solidFill>
              </a:rPr>
              <a:t>r</a:t>
            </a:r>
            <a:r>
              <a:rPr lang="fr-FR" sz="2000" smtClean="0">
                <a:solidFill>
                  <a:schemeClr val="accent2"/>
                </a:solidFill>
              </a:rPr>
              <a:t>efus</a:t>
            </a:r>
            <a:r>
              <a:rPr lang="fr-FR" sz="2000" smtClean="0"/>
              <a:t> : “je n’arrive pas à y croire”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La </a:t>
            </a:r>
            <a:r>
              <a:rPr lang="fr-FR" sz="2000" u="sng" smtClean="0">
                <a:solidFill>
                  <a:schemeClr val="accent2"/>
                </a:solidFill>
              </a:rPr>
              <a:t>r</a:t>
            </a:r>
            <a:r>
              <a:rPr lang="fr-FR" sz="2000" smtClean="0">
                <a:solidFill>
                  <a:schemeClr val="accent2"/>
                </a:solidFill>
              </a:rPr>
              <a:t>ésistance</a:t>
            </a:r>
            <a:r>
              <a:rPr lang="fr-FR" sz="2000" smtClean="0"/>
              <a:t> : “ça ne marchera jamais”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La </a:t>
            </a:r>
            <a:r>
              <a:rPr lang="fr-FR" sz="2000" u="sng" smtClean="0">
                <a:solidFill>
                  <a:schemeClr val="accent2"/>
                </a:solidFill>
              </a:rPr>
              <a:t>r</a:t>
            </a:r>
            <a:r>
              <a:rPr lang="fr-FR" sz="2000" smtClean="0">
                <a:solidFill>
                  <a:schemeClr val="accent2"/>
                </a:solidFill>
              </a:rPr>
              <a:t>echerche</a:t>
            </a:r>
            <a:r>
              <a:rPr lang="fr-FR" sz="2000" smtClean="0"/>
              <a:t> : “que puis-je y gagner ?”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La </a:t>
            </a:r>
            <a:r>
              <a:rPr lang="fr-FR" sz="2000" u="sng" smtClean="0">
                <a:solidFill>
                  <a:schemeClr val="accent2"/>
                </a:solidFill>
              </a:rPr>
              <a:t>r</a:t>
            </a:r>
            <a:r>
              <a:rPr lang="fr-FR" sz="2000" smtClean="0">
                <a:solidFill>
                  <a:schemeClr val="accent2"/>
                </a:solidFill>
              </a:rPr>
              <a:t>éaction</a:t>
            </a:r>
            <a:r>
              <a:rPr lang="fr-FR" sz="2000" smtClean="0"/>
              <a:t> : “comment puis-je rebondir ?”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lnSpc>
                <a:spcPct val="90000"/>
              </a:lnSpc>
            </a:pPr>
            <a:r>
              <a:rPr lang="fr-FR" sz="2400" smtClean="0"/>
              <a:t>Lorsque le </a:t>
            </a:r>
            <a:r>
              <a:rPr lang="fr-FR" sz="2400" smtClean="0">
                <a:solidFill>
                  <a:schemeClr val="accent2"/>
                </a:solidFill>
              </a:rPr>
              <a:t>train du changement</a:t>
            </a:r>
            <a:r>
              <a:rPr lang="fr-FR" sz="2400" smtClean="0"/>
              <a:t> est parti, rien ne peut l’arrêter !</a:t>
            </a:r>
            <a:br>
              <a:rPr lang="fr-FR" sz="2400" smtClean="0"/>
            </a:br>
            <a:endParaRPr lang="fr-FR" sz="2400" smtClean="0"/>
          </a:p>
          <a:p>
            <a:pPr eaLnBrk="1" hangingPunct="1">
              <a:lnSpc>
                <a:spcPct val="90000"/>
              </a:lnSpc>
            </a:pPr>
            <a:r>
              <a:rPr lang="fr-FR" sz="2400" smtClean="0"/>
              <a:t>Positionner correctement </a:t>
            </a:r>
            <a:r>
              <a:rPr lang="fr-FR" sz="2400" smtClean="0">
                <a:solidFill>
                  <a:schemeClr val="accent2"/>
                </a:solidFill>
              </a:rPr>
              <a:t>les niveaux d’attente</a:t>
            </a:r>
            <a:r>
              <a:rPr lang="fr-FR" sz="2400" smtClean="0"/>
              <a:t> du management, des utilisateurs et des informaticiens : parler vrai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411163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fr-FR" sz="2800" b="1" dirty="0" smtClean="0"/>
              <a:t>Conduite du Changement : le Management</a:t>
            </a:r>
            <a:endParaRPr lang="fr-FR" sz="2800" b="1" dirty="0" smtClean="0">
              <a:solidFill>
                <a:schemeClr val="tx1"/>
              </a:solidFill>
            </a:endParaRP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51054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smtClean="0"/>
              <a:t>Au niveau de la direction générale</a:t>
            </a:r>
            <a:br>
              <a:rPr lang="fr-FR" sz="2800" smtClean="0"/>
            </a:br>
            <a:endParaRPr lang="fr-FR" sz="2800" smtClean="0"/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Nécessaire implication</a:t>
            </a:r>
            <a:r>
              <a:rPr lang="fr-FR" sz="2400" smtClean="0"/>
              <a:t> en amont, dans le processus de réflexion des solutions externes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Du </a:t>
            </a:r>
            <a:r>
              <a:rPr lang="fr-FR" sz="2400" smtClean="0">
                <a:solidFill>
                  <a:schemeClr val="accent2"/>
                </a:solidFill>
              </a:rPr>
              <a:t>budget informatique</a:t>
            </a:r>
            <a:r>
              <a:rPr lang="fr-FR" sz="2400" smtClean="0"/>
              <a:t> à la solution externe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Choix stratégique</a:t>
            </a:r>
            <a:r>
              <a:rPr lang="fr-FR" sz="2400" smtClean="0"/>
              <a:t> et investissement financier, humain, opérationnel et technique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Point d’ancrage essentiel</a:t>
            </a:r>
            <a:r>
              <a:rPr lang="fr-FR" sz="2400" smtClean="0"/>
              <a:t> du projet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Mettre en place des relations de </a:t>
            </a:r>
            <a:r>
              <a:rPr lang="fr-FR" sz="2400" smtClean="0">
                <a:solidFill>
                  <a:schemeClr val="accent2"/>
                </a:solidFill>
              </a:rPr>
              <a:t>partenariat</a:t>
            </a:r>
            <a:r>
              <a:rPr lang="fr-FR" sz="2400" smtClean="0"/>
              <a:t> avec le futur </a:t>
            </a:r>
            <a:r>
              <a:rPr lang="fr-FR" sz="2400" smtClean="0">
                <a:solidFill>
                  <a:schemeClr val="accent2"/>
                </a:solidFill>
              </a:rPr>
              <a:t>éditeur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Comprendre et saisir </a:t>
            </a:r>
            <a:r>
              <a:rPr lang="fr-FR" sz="2400" smtClean="0">
                <a:solidFill>
                  <a:schemeClr val="accent2"/>
                </a:solidFill>
              </a:rPr>
              <a:t>l’opportunité</a:t>
            </a:r>
            <a:r>
              <a:rPr lang="fr-FR" sz="2400" smtClean="0"/>
              <a:t> : revoir, définir, globaliser, étendre, généraliser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dirty="0" smtClean="0"/>
              <a:t>Conduite du Changement : le Management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14400"/>
            <a:ext cx="8305800" cy="5257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smtClean="0"/>
              <a:t>Au niveau des directions opérationnelles</a:t>
            </a:r>
            <a:br>
              <a:rPr lang="fr-FR" sz="2800" smtClean="0"/>
            </a:br>
            <a:endParaRPr lang="fr-FR" sz="2800" smtClean="0"/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Fournisseurs des </a:t>
            </a:r>
            <a:r>
              <a:rPr lang="fr-FR" sz="2400" smtClean="0">
                <a:solidFill>
                  <a:schemeClr val="accent2"/>
                </a:solidFill>
              </a:rPr>
              <a:t>ressources</a:t>
            </a:r>
            <a:r>
              <a:rPr lang="fr-FR" sz="2400" smtClean="0"/>
              <a:t> du projet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Fournisseurs de </a:t>
            </a:r>
            <a:r>
              <a:rPr lang="fr-FR" sz="2400" smtClean="0">
                <a:solidFill>
                  <a:schemeClr val="accent2"/>
                </a:solidFill>
              </a:rPr>
              <a:t>l’expertise</a:t>
            </a:r>
            <a:r>
              <a:rPr lang="fr-FR" sz="2400" smtClean="0"/>
              <a:t> sur le métier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Le syndrome de l’expert 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La gestion par projet prend ici tout son sens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Les </a:t>
            </a:r>
            <a:r>
              <a:rPr lang="fr-FR" sz="2400" smtClean="0">
                <a:solidFill>
                  <a:schemeClr val="accent2"/>
                </a:solidFill>
              </a:rPr>
              <a:t>conflits de priorité</a:t>
            </a:r>
            <a:r>
              <a:rPr lang="fr-FR" sz="2400" smtClean="0"/>
              <a:t> : projet / opérations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Implication personnelle</a:t>
            </a:r>
            <a:r>
              <a:rPr lang="fr-FR" sz="2400" smtClean="0"/>
              <a:t> et sans état d’âme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Suivi et écoute des membres du projet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/>
              <a:t>Comprendre, anticiper et </a:t>
            </a:r>
            <a:r>
              <a:rPr lang="fr-FR" sz="2400" smtClean="0">
                <a:solidFill>
                  <a:schemeClr val="accent2"/>
                </a:solidFill>
              </a:rPr>
              <a:t>définir les nouveaux rôles</a:t>
            </a:r>
            <a:r>
              <a:rPr lang="fr-FR" sz="2400" smtClean="0"/>
              <a:t> modifiés par </a:t>
            </a:r>
            <a:r>
              <a:rPr lang="fr-FR" sz="2400" smtClean="0">
                <a:solidFill>
                  <a:schemeClr val="accent2"/>
                </a:solidFill>
              </a:rPr>
              <a:t>les nouveaux processus</a:t>
            </a:r>
          </a:p>
          <a:p>
            <a:pPr lvl="1" eaLnBrk="1" hangingPunct="1"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Mutation des rôles</a:t>
            </a:r>
            <a:r>
              <a:rPr lang="fr-FR" sz="2400" smtClean="0"/>
              <a:t>, responsabilités et métiers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dirty="0" smtClean="0"/>
              <a:t>Conduite du Changement : le Management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990600"/>
            <a:ext cx="8077200" cy="5105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smtClean="0"/>
              <a:t>Au niveau de l’encadrement de l’entreprise</a:t>
            </a:r>
            <a:br>
              <a:rPr lang="fr-FR" sz="2800" smtClean="0"/>
            </a:br>
            <a:endParaRPr lang="fr-FR" sz="28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Implication personnelle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Aplanissement des hiérarchies</a:t>
            </a:r>
            <a:r>
              <a:rPr lang="fr-FR" sz="2400" smtClean="0"/>
              <a:t> avec le BPR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L’individu n’existe que par sa </a:t>
            </a:r>
            <a:r>
              <a:rPr lang="fr-FR" sz="2400" smtClean="0">
                <a:solidFill>
                  <a:schemeClr val="accent2"/>
                </a:solidFill>
              </a:rPr>
              <a:t>valeur ajoutée</a:t>
            </a:r>
            <a:endParaRPr lang="fr-FR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De la supervision au </a:t>
            </a:r>
            <a:r>
              <a:rPr lang="fr-FR" sz="2400" smtClean="0">
                <a:solidFill>
                  <a:schemeClr val="accent2"/>
                </a:solidFill>
              </a:rPr>
              <a:t>leadership</a:t>
            </a:r>
            <a:endParaRPr lang="fr-FR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La supervision produit un résultat à travers l’énergie des individus.  Le leadership </a:t>
            </a:r>
            <a:r>
              <a:rPr lang="fr-FR" sz="2400" smtClean="0">
                <a:solidFill>
                  <a:schemeClr val="accent2"/>
                </a:solidFill>
              </a:rPr>
              <a:t>génère une solution à travers la synergie d’une équipe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Influence interpersonnelle</a:t>
            </a:r>
            <a:r>
              <a:rPr lang="fr-FR" sz="2400" smtClean="0"/>
              <a:t> permettant d’atteindre le but visé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Management participatif</a:t>
            </a:r>
            <a:r>
              <a:rPr lang="fr-FR" sz="2400" smtClean="0"/>
              <a:t>, </a:t>
            </a:r>
            <a:r>
              <a:rPr lang="fr-FR" sz="2400" smtClean="0">
                <a:solidFill>
                  <a:schemeClr val="accent2"/>
                </a:solidFill>
              </a:rPr>
              <a:t>dynamique de groupe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763000" cy="4111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Conduite du Changement : l’Utilisateur</a:t>
            </a:r>
            <a:endParaRPr lang="fr-FR" sz="3200" b="1" dirty="0" smtClean="0">
              <a:solidFill>
                <a:schemeClr val="tx1"/>
              </a:solidFill>
            </a:endParaRP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Changement complet de référentiel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Il devient le </a:t>
            </a:r>
            <a:r>
              <a:rPr lang="fr-FR" sz="2400" smtClean="0">
                <a:solidFill>
                  <a:schemeClr val="accent2"/>
                </a:solidFill>
              </a:rPr>
              <a:t>centre de l’univers</a:t>
            </a:r>
            <a:r>
              <a:rPr lang="fr-FR" sz="2400" smtClean="0"/>
              <a:t> informatique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Du statut de spectateur au statut </a:t>
            </a:r>
            <a:r>
              <a:rPr lang="fr-FR" sz="2400" smtClean="0">
                <a:solidFill>
                  <a:schemeClr val="accent2"/>
                </a:solidFill>
              </a:rPr>
              <a:t>d’acteur</a:t>
            </a:r>
            <a:endParaRPr lang="fr-FR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>
                <a:solidFill>
                  <a:schemeClr val="accent2"/>
                </a:solidFill>
              </a:rPr>
              <a:t>Clarifier les attentes</a:t>
            </a:r>
            <a:r>
              <a:rPr lang="fr-FR" sz="2400" smtClean="0"/>
              <a:t> : le syndrome des 80%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L’intégrité de l’approche ERP : </a:t>
            </a:r>
            <a:r>
              <a:rPr lang="fr-FR" sz="2400" smtClean="0">
                <a:solidFill>
                  <a:schemeClr val="accent2"/>
                </a:solidFill>
              </a:rPr>
              <a:t>killer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Lequel des 2 doit se plier à l’autre entre l’utilisateur et l’ERP ?  </a:t>
            </a:r>
            <a:r>
              <a:rPr lang="fr-FR" sz="2400" smtClean="0">
                <a:solidFill>
                  <a:schemeClr val="accent2"/>
                </a:solidFill>
              </a:rPr>
              <a:t>Les 2</a:t>
            </a:r>
            <a:r>
              <a:rPr lang="fr-FR" sz="2400" smtClean="0"/>
              <a:t> 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Esprit critique, analytique et synthétique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Pérennité de </a:t>
            </a:r>
            <a:r>
              <a:rPr lang="fr-FR" sz="2400" smtClean="0">
                <a:solidFill>
                  <a:schemeClr val="accent2"/>
                </a:solidFill>
              </a:rPr>
              <a:t>l’expertise métier</a:t>
            </a:r>
            <a:endParaRPr lang="fr-FR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400" smtClean="0"/>
              <a:t>Temps partiel ou plein temps ?  Comment équilibrer les rôles : métier et ERP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 descr="Parchment"/>
          <p:cNvSpPr>
            <a:spLocks noChangeArrowheads="1"/>
          </p:cNvSpPr>
          <p:nvPr/>
        </p:nvSpPr>
        <p:spPr bwMode="auto">
          <a:xfrm>
            <a:off x="304800" y="1066800"/>
            <a:ext cx="8534400" cy="522922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Ctr="1"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fr-FR" sz="2800" b="1" u="sng">
              <a:latin typeface="Tahom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1133475"/>
            <a:ext cx="8305800" cy="5002213"/>
            <a:chOff x="288" y="714"/>
            <a:chExt cx="5232" cy="3151"/>
          </a:xfrm>
        </p:grpSpPr>
        <p:sp>
          <p:nvSpPr>
            <p:cNvPr id="71687" name="Rectangle 4"/>
            <p:cNvSpPr>
              <a:spLocks noChangeArrowheads="1"/>
            </p:cNvSpPr>
            <p:nvPr/>
          </p:nvSpPr>
          <p:spPr bwMode="auto">
            <a:xfrm>
              <a:off x="288" y="720"/>
              <a:ext cx="284" cy="247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688" name="Rectangle 5"/>
            <p:cNvSpPr>
              <a:spLocks noChangeArrowheads="1"/>
            </p:cNvSpPr>
            <p:nvPr/>
          </p:nvSpPr>
          <p:spPr bwMode="auto">
            <a:xfrm>
              <a:off x="574" y="761"/>
              <a:ext cx="9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Spécifique</a:t>
              </a:r>
            </a:p>
          </p:txBody>
        </p:sp>
        <p:sp>
          <p:nvSpPr>
            <p:cNvPr id="71689" name="Rectangle 6"/>
            <p:cNvSpPr>
              <a:spLocks noChangeArrowheads="1"/>
            </p:cNvSpPr>
            <p:nvPr/>
          </p:nvSpPr>
          <p:spPr bwMode="auto">
            <a:xfrm>
              <a:off x="575" y="1049"/>
              <a:ext cx="9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2000" b="1">
                  <a:solidFill>
                    <a:srgbClr val="000000"/>
                  </a:solidFill>
                  <a:latin typeface="Tahoma" pitchFamily="34" charset="0"/>
                </a:rPr>
                <a:t>Générique</a:t>
              </a:r>
            </a:p>
          </p:txBody>
        </p:sp>
        <p:sp>
          <p:nvSpPr>
            <p:cNvPr id="71690" name="Rectangle 7"/>
            <p:cNvSpPr>
              <a:spLocks noChangeArrowheads="1"/>
            </p:cNvSpPr>
            <p:nvPr/>
          </p:nvSpPr>
          <p:spPr bwMode="auto">
            <a:xfrm>
              <a:off x="712" y="2602"/>
              <a:ext cx="581" cy="2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691" name="Rectangle 8"/>
            <p:cNvSpPr>
              <a:spLocks noChangeArrowheads="1"/>
            </p:cNvSpPr>
            <p:nvPr/>
          </p:nvSpPr>
          <p:spPr bwMode="auto">
            <a:xfrm>
              <a:off x="2595" y="1486"/>
              <a:ext cx="583" cy="2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692" name="Rectangle 9"/>
            <p:cNvSpPr>
              <a:spLocks noChangeArrowheads="1"/>
            </p:cNvSpPr>
            <p:nvPr/>
          </p:nvSpPr>
          <p:spPr bwMode="auto">
            <a:xfrm>
              <a:off x="288" y="1008"/>
              <a:ext cx="283" cy="247"/>
            </a:xfrm>
            <a:prstGeom prst="rect">
              <a:avLst/>
            </a:prstGeom>
            <a:solidFill>
              <a:srgbClr val="33CC33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71693" name="Group 10"/>
            <p:cNvGrpSpPr>
              <a:grpSpLocks/>
            </p:cNvGrpSpPr>
            <p:nvPr/>
          </p:nvGrpSpPr>
          <p:grpSpPr bwMode="auto">
            <a:xfrm>
              <a:off x="1728" y="1104"/>
              <a:ext cx="1869" cy="2761"/>
              <a:chOff x="1728" y="1008"/>
              <a:chExt cx="1869" cy="2761"/>
            </a:xfrm>
          </p:grpSpPr>
          <p:sp>
            <p:nvSpPr>
              <p:cNvPr id="71707" name="Rectangle 11"/>
              <p:cNvSpPr>
                <a:spLocks noChangeArrowheads="1"/>
              </p:cNvSpPr>
              <p:nvPr/>
            </p:nvSpPr>
            <p:spPr bwMode="auto">
              <a:xfrm>
                <a:off x="2168" y="1714"/>
                <a:ext cx="1429" cy="2055"/>
              </a:xfrm>
              <a:prstGeom prst="rect">
                <a:avLst/>
              </a:prstGeom>
              <a:solidFill>
                <a:srgbClr val="33CC3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1708" name="Rectangle 12"/>
              <p:cNvSpPr>
                <a:spLocks noChangeArrowheads="1"/>
              </p:cNvSpPr>
              <p:nvPr/>
            </p:nvSpPr>
            <p:spPr bwMode="auto">
              <a:xfrm>
                <a:off x="2226" y="1008"/>
                <a:ext cx="124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400" b="1">
                    <a:solidFill>
                      <a:srgbClr val="000000"/>
                    </a:solidFill>
                    <a:latin typeface="Tahoma" pitchFamily="34" charset="0"/>
                  </a:rPr>
                  <a:t>Aujourd’hui</a:t>
                </a:r>
              </a:p>
            </p:txBody>
          </p:sp>
          <p:sp>
            <p:nvSpPr>
              <p:cNvPr id="71709" name="Rectangle 13"/>
              <p:cNvSpPr>
                <a:spLocks noChangeArrowheads="1"/>
              </p:cNvSpPr>
              <p:nvPr/>
            </p:nvSpPr>
            <p:spPr bwMode="auto">
              <a:xfrm>
                <a:off x="2168" y="1334"/>
                <a:ext cx="1429" cy="470"/>
              </a:xfrm>
              <a:prstGeom prst="rect">
                <a:avLst/>
              </a:prstGeom>
              <a:solidFill>
                <a:srgbClr val="FF33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1710" name="Freeform 14"/>
              <p:cNvSpPr>
                <a:spLocks/>
              </p:cNvSpPr>
              <p:nvPr/>
            </p:nvSpPr>
            <p:spPr bwMode="auto">
              <a:xfrm>
                <a:off x="1728" y="2466"/>
                <a:ext cx="429" cy="475"/>
              </a:xfrm>
              <a:custGeom>
                <a:avLst/>
                <a:gdLst>
                  <a:gd name="T0" fmla="*/ 215 w 428"/>
                  <a:gd name="T1" fmla="*/ 0 h 472"/>
                  <a:gd name="T2" fmla="*/ 215 w 428"/>
                  <a:gd name="T3" fmla="*/ 118 h 472"/>
                  <a:gd name="T4" fmla="*/ 0 w 428"/>
                  <a:gd name="T5" fmla="*/ 118 h 472"/>
                  <a:gd name="T6" fmla="*/ 0 w 428"/>
                  <a:gd name="T7" fmla="*/ 355 h 472"/>
                  <a:gd name="T8" fmla="*/ 215 w 428"/>
                  <a:gd name="T9" fmla="*/ 355 h 472"/>
                  <a:gd name="T10" fmla="*/ 215 w 428"/>
                  <a:gd name="T11" fmla="*/ 471 h 472"/>
                  <a:gd name="T12" fmla="*/ 427 w 428"/>
                  <a:gd name="T13" fmla="*/ 236 h 472"/>
                  <a:gd name="T14" fmla="*/ 215 w 428"/>
                  <a:gd name="T15" fmla="*/ 0 h 47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8"/>
                  <a:gd name="T25" fmla="*/ 0 h 472"/>
                  <a:gd name="T26" fmla="*/ 428 w 428"/>
                  <a:gd name="T27" fmla="*/ 472 h 47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8" h="472">
                    <a:moveTo>
                      <a:pt x="215" y="0"/>
                    </a:moveTo>
                    <a:lnTo>
                      <a:pt x="215" y="118"/>
                    </a:lnTo>
                    <a:lnTo>
                      <a:pt x="0" y="118"/>
                    </a:lnTo>
                    <a:lnTo>
                      <a:pt x="0" y="355"/>
                    </a:lnTo>
                    <a:lnTo>
                      <a:pt x="215" y="355"/>
                    </a:lnTo>
                    <a:lnTo>
                      <a:pt x="215" y="471"/>
                    </a:lnTo>
                    <a:lnTo>
                      <a:pt x="427" y="236"/>
                    </a:lnTo>
                    <a:lnTo>
                      <a:pt x="215" y="0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711" name="Rectangle 15"/>
              <p:cNvSpPr>
                <a:spLocks noChangeArrowheads="1"/>
              </p:cNvSpPr>
              <p:nvPr/>
            </p:nvSpPr>
            <p:spPr bwMode="auto">
              <a:xfrm>
                <a:off x="2608" y="1486"/>
                <a:ext cx="69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000" b="1">
                    <a:solidFill>
                      <a:srgbClr val="000000"/>
                    </a:solidFill>
                    <a:latin typeface="Tahoma" pitchFamily="34" charset="0"/>
                  </a:rPr>
                  <a:t>&lt; 20%</a:t>
                </a:r>
              </a:p>
            </p:txBody>
          </p:sp>
          <p:sp>
            <p:nvSpPr>
              <p:cNvPr id="71712" name="Rectangle 16"/>
              <p:cNvSpPr>
                <a:spLocks noChangeArrowheads="1"/>
              </p:cNvSpPr>
              <p:nvPr/>
            </p:nvSpPr>
            <p:spPr bwMode="auto">
              <a:xfrm>
                <a:off x="2608" y="2503"/>
                <a:ext cx="690" cy="2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000" b="1">
                    <a:solidFill>
                      <a:srgbClr val="000000"/>
                    </a:solidFill>
                    <a:latin typeface="Tahoma" pitchFamily="34" charset="0"/>
                  </a:rPr>
                  <a:t>&gt; 80%</a:t>
                </a:r>
              </a:p>
            </p:txBody>
          </p:sp>
          <p:sp>
            <p:nvSpPr>
              <p:cNvPr id="71713" name="Line 17"/>
              <p:cNvSpPr>
                <a:spLocks noChangeShapeType="1"/>
              </p:cNvSpPr>
              <p:nvPr/>
            </p:nvSpPr>
            <p:spPr bwMode="auto">
              <a:xfrm flipV="1">
                <a:off x="1746" y="1809"/>
                <a:ext cx="434" cy="173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71694" name="Group 18"/>
            <p:cNvGrpSpPr>
              <a:grpSpLocks/>
            </p:cNvGrpSpPr>
            <p:nvPr/>
          </p:nvGrpSpPr>
          <p:grpSpPr bwMode="auto">
            <a:xfrm>
              <a:off x="3565" y="868"/>
              <a:ext cx="1955" cy="2972"/>
              <a:chOff x="3565" y="768"/>
              <a:chExt cx="1955" cy="2972"/>
            </a:xfrm>
          </p:grpSpPr>
          <p:sp>
            <p:nvSpPr>
              <p:cNvPr id="71702" name="Rectangle 19"/>
              <p:cNvSpPr>
                <a:spLocks noChangeArrowheads="1"/>
              </p:cNvSpPr>
              <p:nvPr/>
            </p:nvSpPr>
            <p:spPr bwMode="auto">
              <a:xfrm>
                <a:off x="4091" y="1087"/>
                <a:ext cx="1429" cy="2653"/>
              </a:xfrm>
              <a:prstGeom prst="rect">
                <a:avLst/>
              </a:prstGeom>
              <a:solidFill>
                <a:srgbClr val="33CC3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1703" name="Rectangle 20"/>
              <p:cNvSpPr>
                <a:spLocks noChangeArrowheads="1"/>
              </p:cNvSpPr>
              <p:nvPr/>
            </p:nvSpPr>
            <p:spPr bwMode="auto">
              <a:xfrm>
                <a:off x="4245" y="768"/>
                <a:ext cx="85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400" b="1">
                    <a:solidFill>
                      <a:srgbClr val="000000"/>
                    </a:solidFill>
                    <a:latin typeface="Tahoma" pitchFamily="34" charset="0"/>
                  </a:rPr>
                  <a:t>Demain</a:t>
                </a:r>
              </a:p>
            </p:txBody>
          </p:sp>
          <p:sp>
            <p:nvSpPr>
              <p:cNvPr id="71704" name="Freeform 21"/>
              <p:cNvSpPr>
                <a:spLocks/>
              </p:cNvSpPr>
              <p:nvPr/>
            </p:nvSpPr>
            <p:spPr bwMode="auto">
              <a:xfrm>
                <a:off x="3650" y="2467"/>
                <a:ext cx="430" cy="475"/>
              </a:xfrm>
              <a:custGeom>
                <a:avLst/>
                <a:gdLst>
                  <a:gd name="T0" fmla="*/ 214 w 428"/>
                  <a:gd name="T1" fmla="*/ 0 h 472"/>
                  <a:gd name="T2" fmla="*/ 214 w 428"/>
                  <a:gd name="T3" fmla="*/ 118 h 472"/>
                  <a:gd name="T4" fmla="*/ 0 w 428"/>
                  <a:gd name="T5" fmla="*/ 118 h 472"/>
                  <a:gd name="T6" fmla="*/ 0 w 428"/>
                  <a:gd name="T7" fmla="*/ 355 h 472"/>
                  <a:gd name="T8" fmla="*/ 214 w 428"/>
                  <a:gd name="T9" fmla="*/ 355 h 472"/>
                  <a:gd name="T10" fmla="*/ 214 w 428"/>
                  <a:gd name="T11" fmla="*/ 471 h 472"/>
                  <a:gd name="T12" fmla="*/ 427 w 428"/>
                  <a:gd name="T13" fmla="*/ 236 h 472"/>
                  <a:gd name="T14" fmla="*/ 214 w 428"/>
                  <a:gd name="T15" fmla="*/ 0 h 47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8"/>
                  <a:gd name="T25" fmla="*/ 0 h 472"/>
                  <a:gd name="T26" fmla="*/ 428 w 428"/>
                  <a:gd name="T27" fmla="*/ 472 h 47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8" h="472">
                    <a:moveTo>
                      <a:pt x="214" y="0"/>
                    </a:moveTo>
                    <a:lnTo>
                      <a:pt x="214" y="118"/>
                    </a:lnTo>
                    <a:lnTo>
                      <a:pt x="0" y="118"/>
                    </a:lnTo>
                    <a:lnTo>
                      <a:pt x="0" y="355"/>
                    </a:lnTo>
                    <a:lnTo>
                      <a:pt x="214" y="355"/>
                    </a:lnTo>
                    <a:lnTo>
                      <a:pt x="214" y="471"/>
                    </a:lnTo>
                    <a:lnTo>
                      <a:pt x="427" y="236"/>
                    </a:lnTo>
                    <a:lnTo>
                      <a:pt x="214" y="0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705" name="Rectangle 22"/>
              <p:cNvSpPr>
                <a:spLocks noChangeArrowheads="1"/>
              </p:cNvSpPr>
              <p:nvPr/>
            </p:nvSpPr>
            <p:spPr bwMode="auto">
              <a:xfrm>
                <a:off x="4480" y="2534"/>
                <a:ext cx="614" cy="2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000" b="1">
                    <a:solidFill>
                      <a:srgbClr val="000000"/>
                    </a:solidFill>
                    <a:latin typeface="Tahoma" pitchFamily="34" charset="0"/>
                  </a:rPr>
                  <a:t>100%</a:t>
                </a:r>
              </a:p>
            </p:txBody>
          </p:sp>
          <p:sp>
            <p:nvSpPr>
              <p:cNvPr id="71706" name="Line 23"/>
              <p:cNvSpPr>
                <a:spLocks noChangeShapeType="1"/>
              </p:cNvSpPr>
              <p:nvPr/>
            </p:nvSpPr>
            <p:spPr bwMode="auto">
              <a:xfrm flipV="1">
                <a:off x="3565" y="1086"/>
                <a:ext cx="482" cy="7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71695" name="Text Box 24"/>
            <p:cNvSpPr txBox="1">
              <a:spLocks noChangeArrowheads="1"/>
            </p:cNvSpPr>
            <p:nvPr/>
          </p:nvSpPr>
          <p:spPr bwMode="auto">
            <a:xfrm>
              <a:off x="1872" y="714"/>
              <a:ext cx="2154" cy="335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2800" b="1">
                  <a:solidFill>
                    <a:schemeClr val="accent2"/>
                  </a:solidFill>
                  <a:latin typeface="Tahoma" pitchFamily="34" charset="0"/>
                </a:rPr>
                <a:t>Vers le “tout ERP”</a:t>
              </a:r>
            </a:p>
          </p:txBody>
        </p:sp>
        <p:grpSp>
          <p:nvGrpSpPr>
            <p:cNvPr id="71696" name="Group 25"/>
            <p:cNvGrpSpPr>
              <a:grpSpLocks/>
            </p:cNvGrpSpPr>
            <p:nvPr/>
          </p:nvGrpSpPr>
          <p:grpSpPr bwMode="auto">
            <a:xfrm>
              <a:off x="336" y="1536"/>
              <a:ext cx="1385" cy="2316"/>
              <a:chOff x="319" y="1440"/>
              <a:chExt cx="1385" cy="2316"/>
            </a:xfrm>
          </p:grpSpPr>
          <p:sp>
            <p:nvSpPr>
              <p:cNvPr id="71697" name="Rectangle 26"/>
              <p:cNvSpPr>
                <a:spLocks noChangeArrowheads="1"/>
              </p:cNvSpPr>
              <p:nvPr/>
            </p:nvSpPr>
            <p:spPr bwMode="auto">
              <a:xfrm>
                <a:off x="319" y="1779"/>
                <a:ext cx="1385" cy="1621"/>
              </a:xfrm>
              <a:prstGeom prst="rect">
                <a:avLst/>
              </a:prstGeom>
              <a:solidFill>
                <a:srgbClr val="FF33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1698" name="Rectangle 27"/>
              <p:cNvSpPr>
                <a:spLocks noChangeArrowheads="1"/>
              </p:cNvSpPr>
              <p:nvPr/>
            </p:nvSpPr>
            <p:spPr bwMode="auto">
              <a:xfrm>
                <a:off x="746" y="1440"/>
                <a:ext cx="5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/>
                <a:r>
                  <a:rPr lang="fr-FR" sz="2400" b="1">
                    <a:solidFill>
                      <a:srgbClr val="000000"/>
                    </a:solidFill>
                    <a:latin typeface="Tahoma" pitchFamily="34" charset="0"/>
                  </a:rPr>
                  <a:t>Hier</a:t>
                </a:r>
              </a:p>
            </p:txBody>
          </p:sp>
          <p:sp>
            <p:nvSpPr>
              <p:cNvPr id="71699" name="Rectangle 28"/>
              <p:cNvSpPr>
                <a:spLocks noChangeArrowheads="1"/>
              </p:cNvSpPr>
              <p:nvPr/>
            </p:nvSpPr>
            <p:spPr bwMode="auto">
              <a:xfrm>
                <a:off x="319" y="3408"/>
                <a:ext cx="1385" cy="348"/>
              </a:xfrm>
              <a:prstGeom prst="rect">
                <a:avLst/>
              </a:prstGeom>
              <a:solidFill>
                <a:srgbClr val="33CC3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1700" name="Rectangle 29"/>
              <p:cNvSpPr>
                <a:spLocks noChangeArrowheads="1"/>
              </p:cNvSpPr>
              <p:nvPr/>
            </p:nvSpPr>
            <p:spPr bwMode="auto">
              <a:xfrm>
                <a:off x="663" y="3473"/>
                <a:ext cx="690" cy="2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000" b="1">
                    <a:solidFill>
                      <a:srgbClr val="000000"/>
                    </a:solidFill>
                    <a:latin typeface="Tahoma" pitchFamily="34" charset="0"/>
                  </a:rPr>
                  <a:t>&lt; 10%</a:t>
                </a:r>
              </a:p>
            </p:txBody>
          </p:sp>
          <p:sp>
            <p:nvSpPr>
              <p:cNvPr id="71701" name="Rectangle 30"/>
              <p:cNvSpPr>
                <a:spLocks noChangeArrowheads="1"/>
              </p:cNvSpPr>
              <p:nvPr/>
            </p:nvSpPr>
            <p:spPr bwMode="auto">
              <a:xfrm>
                <a:off x="712" y="2534"/>
                <a:ext cx="690" cy="2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fr-FR" sz="2000" b="1">
                    <a:solidFill>
                      <a:srgbClr val="000000"/>
                    </a:solidFill>
                    <a:latin typeface="Tahoma" pitchFamily="34" charset="0"/>
                  </a:rPr>
                  <a:t>&gt; 90%</a:t>
                </a:r>
              </a:p>
            </p:txBody>
          </p:sp>
        </p:grpSp>
      </p:grpSp>
      <p:sp>
        <p:nvSpPr>
          <p:cNvPr id="71686" name="Rectangle 31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763000" cy="411162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fr-FR" sz="3200" b="1" dirty="0" smtClean="0"/>
              <a:t>Conduite du Changement : l’Utilisateur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305800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dirty="0" smtClean="0"/>
              <a:t>Le changement induit au niveau des </a:t>
            </a:r>
            <a:r>
              <a:rPr lang="fr-FR" sz="2800" dirty="0" smtClean="0">
                <a:solidFill>
                  <a:schemeClr val="accent2"/>
                </a:solidFill>
              </a:rPr>
              <a:t>organisations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fr-FR" sz="20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dirty="0" smtClean="0"/>
              <a:t>Le changement induit chez les </a:t>
            </a:r>
            <a:r>
              <a:rPr lang="fr-FR" sz="2800" dirty="0" smtClean="0">
                <a:solidFill>
                  <a:schemeClr val="accent2"/>
                </a:solidFill>
              </a:rPr>
              <a:t>individus</a:t>
            </a:r>
            <a:br>
              <a:rPr lang="fr-FR" sz="2800" dirty="0" smtClean="0">
                <a:solidFill>
                  <a:schemeClr val="accent2"/>
                </a:solidFill>
              </a:rPr>
            </a:br>
            <a:endParaRPr lang="en-US" sz="2400" dirty="0" smtClean="0"/>
          </a:p>
          <a:p>
            <a:pPr eaLnBrk="1" hangingPunct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fr-FR" sz="2800" dirty="0" smtClean="0"/>
              <a:t>Les </a:t>
            </a:r>
            <a:r>
              <a:rPr lang="fr-FR" sz="2800" dirty="0" smtClean="0">
                <a:solidFill>
                  <a:srgbClr val="000099"/>
                </a:solidFill>
              </a:rPr>
              <a:t>nouveaux métiers</a:t>
            </a:r>
          </a:p>
          <a:p>
            <a:pPr lvl="1" eaLnBrk="1" hangingPunct="1"/>
            <a:r>
              <a:rPr lang="fr-FR" sz="2400" dirty="0" smtClean="0"/>
              <a:t>L’importance de la Gestion de Projet </a:t>
            </a:r>
          </a:p>
          <a:p>
            <a:pPr lvl="1" eaLnBrk="1" hangingPunct="1"/>
            <a:r>
              <a:rPr lang="fr-FR" sz="2400" dirty="0" smtClean="0"/>
              <a:t>Le nouveau métier de l’Informaticien</a:t>
            </a:r>
          </a:p>
        </p:txBody>
      </p:sp>
      <p:sp>
        <p:nvSpPr>
          <p:cNvPr id="72710" name="AutoShape 4"/>
          <p:cNvSpPr>
            <a:spLocks noChangeArrowheads="1"/>
          </p:cNvSpPr>
          <p:nvPr/>
        </p:nvSpPr>
        <p:spPr bwMode="auto">
          <a:xfrm>
            <a:off x="6324600" y="3962400"/>
            <a:ext cx="1447800" cy="533400"/>
          </a:xfrm>
          <a:prstGeom prst="leftArrow">
            <a:avLst>
              <a:gd name="adj1" fmla="val 50000"/>
              <a:gd name="adj2" fmla="val 67857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7159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La gestion du changement </a:t>
            </a:r>
            <a:r>
              <a:rPr lang="fr-FR" sz="3200" b="1" dirty="0" smtClean="0">
                <a:sym typeface="Wingdings" pitchFamily="2" charset="2"/>
              </a:rPr>
              <a:t> </a:t>
            </a:r>
            <a:r>
              <a:rPr lang="fr-FR" sz="3200" b="1" i="1" dirty="0" err="1" smtClean="0">
                <a:solidFill>
                  <a:srgbClr val="0000FF"/>
                </a:solidFill>
              </a:rPr>
              <a:t>changementiel</a:t>
            </a:r>
            <a:endParaRPr lang="fr-FR" sz="2000" b="1" i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La Gestion par Projet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5029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smtClean="0">
                <a:solidFill>
                  <a:schemeClr val="accent2"/>
                </a:solidFill>
              </a:rPr>
              <a:t>Faire travailler ensemble, autour d’un même projet, des acteurs venant d’horizons différents</a:t>
            </a:r>
            <a:r>
              <a:rPr lang="fr-FR" smtClean="0">
                <a:solidFill>
                  <a:schemeClr val="accent2"/>
                </a:solidFill>
              </a:rPr>
              <a:t/>
            </a:r>
            <a:br>
              <a:rPr lang="fr-FR" smtClean="0">
                <a:solidFill>
                  <a:schemeClr val="accent2"/>
                </a:solidFill>
              </a:rPr>
            </a:br>
            <a:endParaRPr lang="fr-FR" smtClean="0">
              <a:solidFill>
                <a:schemeClr val="accent2"/>
              </a:solidFill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Management de l’entreprise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Experts fonctionnels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Consultants fonctionnels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Informaticiens internes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Consultants techniques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Représentant de l’éditeur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mtClean="0"/>
              <a:t>Fournisseurs des composants matériels</a:t>
            </a:r>
            <a:br>
              <a:rPr lang="fr-FR" smtClean="0"/>
            </a:br>
            <a:endParaRPr lang="fr-FR" smtClean="0"/>
          </a:p>
          <a:p>
            <a:pPr eaLnBrk="1" hangingPunct="1">
              <a:lnSpc>
                <a:spcPct val="90000"/>
              </a:lnSpc>
            </a:pPr>
            <a:r>
              <a:rPr lang="fr-FR" sz="2800" smtClean="0">
                <a:solidFill>
                  <a:schemeClr val="accent2"/>
                </a:solidFill>
              </a:rPr>
              <a:t>Déstructuration organisationnelle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La Gestion par Projet</a:t>
            </a:r>
          </a:p>
        </p:txBody>
      </p:sp>
      <p:sp>
        <p:nvSpPr>
          <p:cNvPr id="300035" name="Rectangle 3" descr="Parchment"/>
          <p:cNvSpPr>
            <a:spLocks noChangeArrowheads="1"/>
          </p:cNvSpPr>
          <p:nvPr/>
        </p:nvSpPr>
        <p:spPr bwMode="auto">
          <a:xfrm>
            <a:off x="304800" y="1066800"/>
            <a:ext cx="8534400" cy="52292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Ctr="1"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fr-FR" sz="2800" b="1" u="sng">
              <a:latin typeface="Tahoma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1600200"/>
            <a:ext cx="8137525" cy="4191000"/>
            <a:chOff x="336" y="1008"/>
            <a:chExt cx="5126" cy="2640"/>
          </a:xfrm>
        </p:grpSpPr>
        <p:graphicFrame>
          <p:nvGraphicFramePr>
            <p:cNvPr id="5122" name="Object 5"/>
            <p:cNvGraphicFramePr>
              <a:graphicFrameLocks/>
            </p:cNvGraphicFramePr>
            <p:nvPr/>
          </p:nvGraphicFramePr>
          <p:xfrm>
            <a:off x="1728" y="1872"/>
            <a:ext cx="2112" cy="1344"/>
          </p:xfrm>
          <a:graphic>
            <a:graphicData uri="http://schemas.openxmlformats.org/presentationml/2006/ole">
              <p:oleObj spid="_x0000_s5122" name="ClipArt" r:id="rId4" imgW="3660480" imgH="2230200" progId="">
                <p:embed/>
              </p:oleObj>
            </a:graphicData>
          </a:graphic>
        </p:graphicFrame>
        <p:sp>
          <p:nvSpPr>
            <p:cNvPr id="5128" name="AutoShape 6" descr="Parchment"/>
            <p:cNvSpPr>
              <a:spLocks noChangeArrowheads="1"/>
            </p:cNvSpPr>
            <p:nvPr/>
          </p:nvSpPr>
          <p:spPr bwMode="auto">
            <a:xfrm>
              <a:off x="445" y="3082"/>
              <a:ext cx="5017" cy="566"/>
            </a:xfrm>
            <a:prstGeom prst="rightArrow">
              <a:avLst>
                <a:gd name="adj1" fmla="val 50000"/>
                <a:gd name="adj2" fmla="val 221599"/>
              </a:avLst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0039" name="Rectangle 7" descr="Parchment"/>
            <p:cNvSpPr>
              <a:spLocks noChangeArrowheads="1"/>
            </p:cNvSpPr>
            <p:nvPr/>
          </p:nvSpPr>
          <p:spPr bwMode="auto">
            <a:xfrm>
              <a:off x="336" y="1536"/>
              <a:ext cx="1682" cy="197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defRPr/>
              </a:pPr>
              <a:r>
                <a:rPr lang="fr-FR" sz="4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Hiérarchie</a:t>
              </a:r>
            </a:p>
            <a:p>
              <a:pPr eaLnBrk="0" hangingPunct="0">
                <a:defRPr/>
              </a:pPr>
              <a:endParaRPr lang="fr-FR" sz="4000" b="1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eaLnBrk="0" hangingPunct="0">
                <a:defRPr/>
              </a:pPr>
              <a:r>
                <a:rPr lang="fr-FR" sz="4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Fonction</a:t>
              </a:r>
            </a:p>
            <a:p>
              <a:pPr eaLnBrk="0" hangingPunct="0">
                <a:defRPr/>
              </a:pPr>
              <a:endParaRPr lang="fr-FR" sz="4000" b="1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eaLnBrk="0" hangingPunct="0">
                <a:defRPr/>
              </a:pPr>
              <a:r>
                <a:rPr lang="fr-FR" sz="4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Structure</a:t>
              </a:r>
            </a:p>
          </p:txBody>
        </p:sp>
        <p:sp>
          <p:nvSpPr>
            <p:cNvPr id="5130" name="Rectangle 8" descr="Parchment"/>
            <p:cNvSpPr>
              <a:spLocks noChangeArrowheads="1"/>
            </p:cNvSpPr>
            <p:nvPr/>
          </p:nvSpPr>
          <p:spPr bwMode="auto">
            <a:xfrm>
              <a:off x="576" y="1008"/>
              <a:ext cx="125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3600" b="1" i="1" u="sng">
                  <a:solidFill>
                    <a:schemeClr val="accent2"/>
                  </a:solidFill>
                </a:rPr>
                <a:t>Statique</a:t>
              </a:r>
              <a:endParaRPr lang="fr-FR" sz="3600" b="1" i="1" u="sng">
                <a:solidFill>
                  <a:schemeClr val="hlink"/>
                </a:solidFill>
              </a:endParaRPr>
            </a:p>
          </p:txBody>
        </p:sp>
        <p:sp>
          <p:nvSpPr>
            <p:cNvPr id="300041" name="Rectangle 9" descr="Parchment"/>
            <p:cNvSpPr>
              <a:spLocks noChangeArrowheads="1"/>
            </p:cNvSpPr>
            <p:nvPr/>
          </p:nvSpPr>
          <p:spPr bwMode="auto">
            <a:xfrm>
              <a:off x="3844" y="1581"/>
              <a:ext cx="1557" cy="197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>
                <a:defRPr/>
              </a:pPr>
              <a:r>
                <a:rPr lang="fr-FR" sz="4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Équipe</a:t>
              </a:r>
            </a:p>
            <a:p>
              <a:pPr algn="ctr" eaLnBrk="0" hangingPunct="0">
                <a:defRPr/>
              </a:pPr>
              <a:endParaRPr lang="fr-FR" sz="4000" b="1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 eaLnBrk="0" hangingPunct="0">
                <a:defRPr/>
              </a:pPr>
              <a:r>
                <a:rPr lang="fr-FR" sz="4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Expertise</a:t>
              </a:r>
            </a:p>
            <a:p>
              <a:pPr algn="ctr" eaLnBrk="0" hangingPunct="0">
                <a:defRPr/>
              </a:pPr>
              <a:endParaRPr lang="fr-FR" sz="4000" b="1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 eaLnBrk="0" hangingPunct="0">
                <a:defRPr/>
              </a:pPr>
              <a:r>
                <a:rPr lang="fr-FR" sz="4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Projet</a:t>
              </a:r>
            </a:p>
          </p:txBody>
        </p:sp>
        <p:sp>
          <p:nvSpPr>
            <p:cNvPr id="5132" name="Rectangle 10" descr="Parchment"/>
            <p:cNvSpPr>
              <a:spLocks noChangeArrowheads="1"/>
            </p:cNvSpPr>
            <p:nvPr/>
          </p:nvSpPr>
          <p:spPr bwMode="auto">
            <a:xfrm>
              <a:off x="3792" y="1056"/>
              <a:ext cx="166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fr-FR" sz="3600" b="1" i="1" u="sng">
                  <a:solidFill>
                    <a:srgbClr val="009900"/>
                  </a:solidFill>
                </a:rPr>
                <a:t>Dynamique</a:t>
              </a:r>
            </a:p>
          </p:txBody>
        </p:sp>
        <p:sp>
          <p:nvSpPr>
            <p:cNvPr id="5133" name="Rectangle 11" descr="Parchment"/>
            <p:cNvSpPr>
              <a:spLocks noChangeArrowheads="1"/>
            </p:cNvSpPr>
            <p:nvPr/>
          </p:nvSpPr>
          <p:spPr bwMode="auto">
            <a:xfrm>
              <a:off x="2160" y="1536"/>
              <a:ext cx="1757" cy="2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fr-FR" sz="2400" b="1" i="1" u="sng"/>
                <a:t>Déstructuration</a:t>
              </a:r>
            </a:p>
            <a:p>
              <a:pPr algn="ctr" eaLnBrk="0" hangingPunct="0"/>
              <a:r>
                <a:rPr lang="fr-FR" sz="2400" b="1" i="1" u="sng"/>
                <a:t>organisationnelle,</a:t>
              </a:r>
            </a:p>
            <a:p>
              <a:pPr algn="ctr" eaLnBrk="0" hangingPunct="0"/>
              <a:endParaRPr lang="fr-FR" b="1" i="1" u="sng"/>
            </a:p>
            <a:p>
              <a:pPr algn="ctr" eaLnBrk="0" hangingPunct="0"/>
              <a:endParaRPr lang="fr-FR" sz="2400" b="1" i="1" u="sng"/>
            </a:p>
            <a:p>
              <a:pPr algn="ctr" eaLnBrk="0" hangingPunct="0"/>
              <a:r>
                <a:rPr lang="fr-FR" sz="2400" b="1" i="1" u="sng">
                  <a:solidFill>
                    <a:srgbClr val="FFFF00"/>
                  </a:solidFill>
                </a:rPr>
                <a:t>Travail à Valeur</a:t>
              </a:r>
            </a:p>
            <a:p>
              <a:pPr algn="ctr" eaLnBrk="0" hangingPunct="0"/>
              <a:r>
                <a:rPr lang="fr-FR" sz="2400" b="1" i="1" u="sng">
                  <a:solidFill>
                    <a:srgbClr val="FFFF00"/>
                  </a:solidFill>
                </a:rPr>
                <a:t>Ajoutée,</a:t>
              </a:r>
            </a:p>
            <a:p>
              <a:pPr algn="ctr" eaLnBrk="0" hangingPunct="0"/>
              <a:endParaRPr lang="fr-FR" sz="2400" b="1" i="1" u="sng">
                <a:solidFill>
                  <a:srgbClr val="FFFF00"/>
                </a:solidFill>
              </a:endParaRPr>
            </a:p>
            <a:p>
              <a:pPr algn="ctr" eaLnBrk="0" hangingPunct="0"/>
              <a:r>
                <a:rPr lang="fr-FR" sz="2400" b="1" i="1" u="sng"/>
                <a:t>Tâche à Valeur</a:t>
              </a:r>
            </a:p>
            <a:p>
              <a:pPr algn="ctr" eaLnBrk="0" hangingPunct="0"/>
              <a:r>
                <a:rPr lang="fr-FR" sz="2400" b="1" i="1" u="sng"/>
                <a:t>Ajoutée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La Gestion par Projet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305800" cy="5029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smtClean="0"/>
              <a:t>Quel va être </a:t>
            </a:r>
            <a:r>
              <a:rPr lang="fr-FR" sz="2800" smtClean="0">
                <a:solidFill>
                  <a:schemeClr val="accent2"/>
                </a:solidFill>
              </a:rPr>
              <a:t>l’impact sur le contrat social</a:t>
            </a:r>
            <a:r>
              <a:rPr lang="fr-FR" sz="2800" smtClean="0"/>
              <a:t> entre employeur et employé 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Portabilité des avantages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>
                <a:solidFill>
                  <a:schemeClr val="accent2"/>
                </a:solidFill>
              </a:rPr>
              <a:t>Alliance/partenariat</a:t>
            </a:r>
            <a:r>
              <a:rPr lang="fr-FR" sz="2000" smtClean="0"/>
              <a:t> vers hiérarchie/dépendance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Logique de “service rendu” ou de valeur ajoutée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lnSpc>
                <a:spcPct val="90000"/>
              </a:lnSpc>
            </a:pPr>
            <a:r>
              <a:rPr lang="fr-FR" sz="2800" smtClean="0"/>
              <a:t>CDI : “</a:t>
            </a:r>
            <a:r>
              <a:rPr lang="fr-FR" sz="2800" smtClean="0">
                <a:solidFill>
                  <a:schemeClr val="accent2"/>
                </a:solidFill>
              </a:rPr>
              <a:t>win-loose</a:t>
            </a:r>
            <a:r>
              <a:rPr lang="fr-FR" sz="2800" smtClean="0"/>
              <a:t>”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Relation entreprise-individu solide et durable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Dépendance individu-entreprise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lnSpc>
                <a:spcPct val="90000"/>
              </a:lnSpc>
            </a:pPr>
            <a:r>
              <a:rPr lang="fr-FR" sz="2800" smtClean="0"/>
              <a:t>CDD : “</a:t>
            </a:r>
            <a:r>
              <a:rPr lang="fr-FR" sz="2800" smtClean="0">
                <a:solidFill>
                  <a:schemeClr val="accent2"/>
                </a:solidFill>
              </a:rPr>
              <a:t>win-win</a:t>
            </a:r>
            <a:r>
              <a:rPr lang="fr-FR" sz="2800" smtClean="0"/>
              <a:t>”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Relation entreprise-individu temporaire et flexible : lieu, durée, organisation, conditions …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è"/>
            </a:pPr>
            <a:r>
              <a:rPr lang="fr-FR" sz="2000" smtClean="0"/>
              <a:t>Travail/Tâche à Valeur Ajoutée : </a:t>
            </a:r>
            <a:r>
              <a:rPr lang="fr-FR" sz="2000" smtClean="0">
                <a:solidFill>
                  <a:schemeClr val="accent2"/>
                </a:solidFill>
              </a:rPr>
              <a:t>TVA</a:t>
            </a:r>
            <a:endParaRPr lang="fr-FR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5344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Les Informaticiens: </a:t>
            </a:r>
            <a:r>
              <a:rPr lang="en-US" sz="3200" b="1" smtClean="0"/>
              <a:t>d</a:t>
            </a:r>
            <a:r>
              <a:rPr lang="fr-FR" sz="3200" b="1" smtClean="0"/>
              <a:t>e</a:t>
            </a:r>
            <a:r>
              <a:rPr lang="en-US" sz="3200" b="1" smtClean="0"/>
              <a:t>s</a:t>
            </a:r>
            <a:r>
              <a:rPr lang="fr-FR" sz="3200" b="1" smtClean="0"/>
              <a:t> Nouveaux Acteurs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305800" cy="45720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fr-FR" sz="2000" smtClean="0"/>
              <a:t>Les informaticiens et les systèmes d’information : </a:t>
            </a:r>
            <a:r>
              <a:rPr lang="fr-FR" sz="2000" smtClean="0">
                <a:solidFill>
                  <a:schemeClr val="accent2"/>
                </a:solidFill>
              </a:rPr>
              <a:t>moteur du changement</a:t>
            </a:r>
            <a:br>
              <a:rPr lang="fr-FR" sz="2000" smtClean="0">
                <a:solidFill>
                  <a:schemeClr val="accent2"/>
                </a:solidFill>
              </a:rPr>
            </a:br>
            <a:endParaRPr lang="fr-FR" sz="2000" smtClean="0"/>
          </a:p>
          <a:p>
            <a:pPr eaLnBrk="1" hangingPunct="1">
              <a:buFont typeface="Wingdings" pitchFamily="2" charset="2"/>
              <a:buChar char="Ü"/>
            </a:pPr>
            <a:r>
              <a:rPr lang="fr-FR" sz="2000" smtClean="0"/>
              <a:t>Facilitation de fusions, d’acquisitions ou de cessions d’activités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Ü"/>
            </a:pPr>
            <a:r>
              <a:rPr lang="fr-FR" sz="2000" smtClean="0">
                <a:solidFill>
                  <a:schemeClr val="accent2"/>
                </a:solidFill>
              </a:rPr>
              <a:t>Hyper-réactivité au changements</a:t>
            </a:r>
            <a:r>
              <a:rPr lang="fr-FR" sz="2000" smtClean="0"/>
              <a:t> multiples, rapides et radicaux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Ü"/>
            </a:pPr>
            <a:r>
              <a:rPr lang="fr-FR" sz="2000" smtClean="0">
                <a:solidFill>
                  <a:schemeClr val="accent2"/>
                </a:solidFill>
              </a:rPr>
              <a:t>Capacité d’adaptation</a:t>
            </a:r>
            <a:r>
              <a:rPr lang="fr-FR" sz="2000" smtClean="0"/>
              <a:t> sans limite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Ü"/>
            </a:pPr>
            <a:r>
              <a:rPr lang="fr-FR" sz="2000" smtClean="0">
                <a:solidFill>
                  <a:schemeClr val="accent2"/>
                </a:solidFill>
              </a:rPr>
              <a:t>Coût de formation</a:t>
            </a:r>
            <a:r>
              <a:rPr lang="fr-FR" sz="2000" smtClean="0"/>
              <a:t> des informaticiens</a:t>
            </a:r>
          </a:p>
          <a:p>
            <a:pPr lvl="1" eaLnBrk="1" hangingPunct="1"/>
            <a:r>
              <a:rPr lang="fr-FR" sz="2000" smtClean="0"/>
              <a:t>250 KF par personne, 6 mois de transition</a:t>
            </a:r>
          </a:p>
          <a:p>
            <a:pPr lvl="1" eaLnBrk="1" hangingPunct="1"/>
            <a:r>
              <a:rPr lang="fr-FR" sz="2000" smtClean="0"/>
              <a:t>Retour sur investissement ?</a:t>
            </a:r>
            <a:r>
              <a:rPr lang="fr-FR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534400" cy="4873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smtClean="0"/>
              <a:t>L’informaticien : fini le monopole !</a:t>
            </a:r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382000" cy="41910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“</a:t>
            </a:r>
            <a:r>
              <a:rPr lang="fr-FR" sz="2400" smtClean="0">
                <a:solidFill>
                  <a:schemeClr val="accent2"/>
                </a:solidFill>
              </a:rPr>
              <a:t>L’ état dans l’ état</a:t>
            </a:r>
            <a:r>
              <a:rPr lang="fr-FR" sz="2400" smtClean="0"/>
              <a:t>” </a:t>
            </a:r>
            <a:endParaRPr lang="en-US" sz="24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Ouverture du marché des solutions informatiques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Concurrence de fournisseurs extérieurs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Utilisateur-acteur, </a:t>
            </a:r>
            <a:r>
              <a:rPr lang="fr-FR" sz="2400" smtClean="0">
                <a:solidFill>
                  <a:schemeClr val="accent2"/>
                </a:solidFill>
              </a:rPr>
              <a:t>Informaticien-intégrateur</a:t>
            </a:r>
            <a:endParaRPr lang="fr-FR" sz="24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Ménage à 3 : utilisateur-informaticien-consultant (ou à +, +Éditeurs (ERP, BD), Constructeur)</a:t>
            </a:r>
            <a:r>
              <a:rPr lang="fr-FR" sz="2400" smtClean="0">
                <a:solidFill>
                  <a:schemeClr val="accent2"/>
                </a:solidFill>
              </a:rPr>
              <a:t>   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Maturité des relations utilisateur-informaticien</a:t>
            </a:r>
          </a:p>
          <a:p>
            <a:pPr eaLnBrk="1" hangingPunct="1">
              <a:buFont typeface="Wingdings" pitchFamily="2" charset="2"/>
              <a:buChar char="è"/>
            </a:pPr>
            <a:r>
              <a:rPr lang="fr-FR" sz="2400" smtClean="0"/>
              <a:t>Tout </a:t>
            </a:r>
            <a:r>
              <a:rPr lang="en-US" sz="2400" smtClean="0"/>
              <a:t>cela</a:t>
            </a:r>
            <a:r>
              <a:rPr lang="fr-FR" sz="2400" smtClean="0"/>
              <a:t> pour le plus grand bénéfice du vrai client: </a:t>
            </a:r>
            <a:r>
              <a:rPr lang="fr-FR" sz="2400" smtClean="0">
                <a:solidFill>
                  <a:schemeClr val="accent2"/>
                </a:solidFill>
              </a:rPr>
              <a:t>le client final</a:t>
            </a:r>
            <a:r>
              <a:rPr lang="fr-FR" sz="2400" smtClean="0"/>
              <a:t> de l’entreprise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3200" b="1" dirty="0" smtClean="0"/>
              <a:t>Synthèse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90600"/>
            <a:ext cx="8458200" cy="51816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Conséquences des ERP sur l’organisation des entreprises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BPR - Business Process Reengineering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De la Fonction au Processus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Externaliser ou Conserver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L’ERP n’est pas nécessairement la seule Solution pour l’entreprise?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Conduite du Changement : le Management, l’Utilisateur, l’informaticien, le consultant</a:t>
            </a:r>
            <a:br>
              <a:rPr lang="fr-FR" sz="2000" smtClean="0"/>
            </a:br>
            <a:endParaRPr lang="fr-FR" sz="2000" smtClean="0"/>
          </a:p>
          <a:p>
            <a:pPr eaLnBrk="1" hangingPunct="1">
              <a:buFont typeface="Wingdings" pitchFamily="2" charset="2"/>
              <a:buChar char="è"/>
            </a:pPr>
            <a:r>
              <a:rPr lang="fr-FR" sz="2000" smtClean="0"/>
              <a:t>Les Informaticiens: Des Nouveaux Acteurs, fini le monopole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3962400"/>
            <a:ext cx="3657600" cy="685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FF3300"/>
              </a:buClr>
              <a:buNone/>
            </a:pPr>
            <a:r>
              <a:rPr lang="fr-FR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Choix d’un ERP</a:t>
            </a:r>
          </a:p>
        </p:txBody>
      </p:sp>
      <p:sp>
        <p:nvSpPr>
          <p:cNvPr id="78854" name="Text Box 4"/>
          <p:cNvSpPr txBox="1">
            <a:spLocks noChangeArrowheads="1"/>
          </p:cNvSpPr>
          <p:nvPr/>
        </p:nvSpPr>
        <p:spPr bwMode="auto">
          <a:xfrm>
            <a:off x="152400" y="4876800"/>
            <a:ext cx="8785225" cy="11874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Pour tout projet d’entreprise, il est bon d’avoir une vision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globale de l’ensemble de la problematique pour pouvoir 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comprendre l’environnement et adapter la meilleure approche</a:t>
            </a:r>
            <a:r>
              <a:rPr lang="en-US" sz="2400">
                <a:solidFill>
                  <a:srgbClr val="FF3300"/>
                </a:solidFill>
                <a:latin typeface="Tahoma" pitchFamily="34" charset="0"/>
              </a:rPr>
              <a:t>.  </a:t>
            </a:r>
          </a:p>
        </p:txBody>
      </p:sp>
      <p:sp>
        <p:nvSpPr>
          <p:cNvPr id="78855" name="AutoShape 5"/>
          <p:cNvSpPr>
            <a:spLocks noChangeArrowheads="1"/>
          </p:cNvSpPr>
          <p:nvPr/>
        </p:nvSpPr>
        <p:spPr bwMode="auto">
          <a:xfrm>
            <a:off x="5943600" y="4114800"/>
            <a:ext cx="1981200" cy="381000"/>
          </a:xfrm>
          <a:prstGeom prst="leftArrow">
            <a:avLst>
              <a:gd name="adj1" fmla="val 50000"/>
              <a:gd name="adj2" fmla="val 13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981200" y="1261408"/>
            <a:ext cx="51812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Définition </a:t>
            </a:r>
            <a:r>
              <a:rPr lang="fr-FR" sz="4000" dirty="0">
                <a:solidFill>
                  <a:srgbClr val="0000FF"/>
                </a:solidFill>
              </a:rPr>
              <a:t>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Enjeux d’un ERP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>
                <a:solidFill>
                  <a:srgbClr val="0000FF"/>
                </a:solidFill>
              </a:rPr>
              <a:t> Changements</a:t>
            </a:r>
            <a:endParaRPr lang="fr-FR" sz="40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6400" y="914400"/>
            <a:ext cx="5715000" cy="274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2812</Words>
  <Application>Microsoft PowerPoint</Application>
  <PresentationFormat>Affichage à l'écran (4:3)</PresentationFormat>
  <Paragraphs>831</Paragraphs>
  <Slides>75</Slides>
  <Notes>38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75</vt:i4>
      </vt:variant>
    </vt:vector>
  </HeadingPairs>
  <TitlesOfParts>
    <vt:vector size="79" baseType="lpstr">
      <vt:lpstr>Default Design</vt:lpstr>
      <vt:lpstr>Slide</vt:lpstr>
      <vt:lpstr>Document</vt:lpstr>
      <vt:lpstr>ClipArt</vt:lpstr>
      <vt:lpstr>CM-01-02-03</vt:lpstr>
      <vt:lpstr>Introduction</vt:lpstr>
      <vt:lpstr>Référence Principale</vt:lpstr>
      <vt:lpstr>Objectifs du Cours</vt:lpstr>
      <vt:lpstr>Objectifs du Cours</vt:lpstr>
      <vt:lpstr>Nos attentes</vt:lpstr>
      <vt:lpstr>Vos attentes ?</vt:lpstr>
      <vt:lpstr>Diapositive 8</vt:lpstr>
      <vt:lpstr>Définition des ERPs</vt:lpstr>
      <vt:lpstr>Les grandes évolutions dans le temps </vt:lpstr>
      <vt:lpstr>Les grandes évolutions dans le temps </vt:lpstr>
      <vt:lpstr>Les grandes évolutions dans le temps </vt:lpstr>
      <vt:lpstr>Définition des ERPs</vt:lpstr>
      <vt:lpstr>La demande du marché</vt:lpstr>
      <vt:lpstr>L’avènement des ERP : Définitions (1)</vt:lpstr>
      <vt:lpstr>Définitions (2) : DI/CO</vt:lpstr>
      <vt:lpstr>Définitions (3) : Caractéristiques de l’intégration</vt:lpstr>
      <vt:lpstr>Définitions (4) : Modules d’ un ERP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Les principaux acteurs</vt:lpstr>
      <vt:lpstr>Les principaux acteurs</vt:lpstr>
      <vt:lpstr>Diapositive 28</vt:lpstr>
      <vt:lpstr>Les tendances du marché - Synthèse</vt:lpstr>
      <vt:lpstr>Diapositive 30</vt:lpstr>
      <vt:lpstr>Les tendances du marché - Evolution</vt:lpstr>
      <vt:lpstr>les tendances du marché - Plate-forme</vt:lpstr>
      <vt:lpstr>Les tendances du marché - La recherche du point ‘c’</vt:lpstr>
      <vt:lpstr>Les enjeux économiques et organisationnels lors d’un projet ERP</vt:lpstr>
      <vt:lpstr>Le contexte économique et son influence</vt:lpstr>
      <vt:lpstr>Le contexte économique et son influence</vt:lpstr>
      <vt:lpstr>L’influence sur l’informatique</vt:lpstr>
      <vt:lpstr>En quoi les ERPs répondent-ils aux attentes ?</vt:lpstr>
      <vt:lpstr>Le Modèle Conceptuel de l’Entreprise</vt:lpstr>
      <vt:lpstr>Les enjeux économiques et organisationnels lors d’un projet ERP</vt:lpstr>
      <vt:lpstr>Le concept de BPR  (Business Process Re-engineering)</vt:lpstr>
      <vt:lpstr>Le concept de BPR  (Business Process Re-engineering)</vt:lpstr>
      <vt:lpstr>Le concept de BPR  (Business Process Re-engineering)</vt:lpstr>
      <vt:lpstr>Diapositive 44</vt:lpstr>
      <vt:lpstr>BPR - Business Process Reengineering</vt:lpstr>
      <vt:lpstr>BPR - L’attente des Entreprises</vt:lpstr>
      <vt:lpstr>BPR - Les 3 Types de Reengineering</vt:lpstr>
      <vt:lpstr>Les enjeux économiques et organisationnels lors d’un projet ERP</vt:lpstr>
      <vt:lpstr>La gestion du changement  changementiel</vt:lpstr>
      <vt:lpstr>BPR et ERP : Effets et Causes</vt:lpstr>
      <vt:lpstr>BPR et ERP – Par quoi commence-t-on?</vt:lpstr>
      <vt:lpstr>ERP et Organisation</vt:lpstr>
      <vt:lpstr>ERP Structurant</vt:lpstr>
      <vt:lpstr>ERP Structuré</vt:lpstr>
      <vt:lpstr>ERP - Obstacles au Changement</vt:lpstr>
      <vt:lpstr>Diapositive 56</vt:lpstr>
      <vt:lpstr>Conditions Essentielles au Changement</vt:lpstr>
      <vt:lpstr>Conditions Essentielles au Changement</vt:lpstr>
      <vt:lpstr>La gestion du changement  changementiel</vt:lpstr>
      <vt:lpstr>Diapositive 60</vt:lpstr>
      <vt:lpstr>Diapositive 61</vt:lpstr>
      <vt:lpstr>Conduite du Changement : les Individus</vt:lpstr>
      <vt:lpstr>Conduite du Changement : le Management</vt:lpstr>
      <vt:lpstr>Conduite du Changement : le Management</vt:lpstr>
      <vt:lpstr>Conduite du Changement : le Management</vt:lpstr>
      <vt:lpstr>Conduite du Changement : l’Utilisateur</vt:lpstr>
      <vt:lpstr>Conduite du Changement : l’Utilisateur</vt:lpstr>
      <vt:lpstr>La gestion du changement  changementiel</vt:lpstr>
      <vt:lpstr>La Gestion par Projet</vt:lpstr>
      <vt:lpstr>La Gestion par Projet</vt:lpstr>
      <vt:lpstr>La Gestion par Projet</vt:lpstr>
      <vt:lpstr>Les Informaticiens: des Nouveaux Acteurs</vt:lpstr>
      <vt:lpstr>L’informaticien : fini le monopole !</vt:lpstr>
      <vt:lpstr>Synthèse</vt:lpstr>
      <vt:lpstr>Diapositive 75</vt:lpstr>
    </vt:vector>
  </TitlesOfParts>
  <Company>GB Consulting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ERP – DESS MIAGE </dc:title>
  <dc:creator>Jean-Louis TOMAS</dc:creator>
  <cp:lastModifiedBy>Jean-Louis Tomas</cp:lastModifiedBy>
  <cp:revision>93</cp:revision>
  <dcterms:created xsi:type="dcterms:W3CDTF">2004-10-07T09:26:15Z</dcterms:created>
  <dcterms:modified xsi:type="dcterms:W3CDTF">2010-10-16T08:20:04Z</dcterms:modified>
</cp:coreProperties>
</file>